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ATC primarias</c:v>
                </c:pt>
              </c:strCache>
            </c:strRef>
          </c:tx>
          <c:spPr>
            <a:solidFill>
              <a:srgbClr val="0F5F6B"/>
            </a:solidFill>
          </c:spPr>
          <c:cat>
            <c:strRef>
              <c:f>Sheet1!$A$2:$A$4</c:f>
              <c:strCache>
                <c:ptCount val="3"/>
                <c:pt idx="0">
                  <c:v>Anterior</c:v>
                </c:pt>
                <c:pt idx="1">
                  <c:v>Lateral</c:v>
                </c:pt>
                <c:pt idx="2">
                  <c:v>Posterior</c:v>
                </c:pt>
              </c:strCache>
            </c:strRef>
          </c:cat>
          <c:val>
            <c:numRef>
              <c:f>Sheet1!$B$2:$B$4</c:f>
              <c:numCache>
                <c:formatCode>General</c:formatCode>
                <c:ptCount val="3"/>
                <c:pt idx="0">
                  <c:v>32086</c:v>
                </c:pt>
                <c:pt idx="1">
                  <c:v>24468</c:v>
                </c:pt>
                <c:pt idx="2">
                  <c:v>65791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ATC primarias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Sheet1!$A$2:$A$7</c:f>
              <c:strCache>
                <c:ptCount val="6"/>
                <c:pt idx="0">
                  <c:v>0 grados</c:v>
                </c:pt>
                <c:pt idx="1">
                  <c:v>30 grados</c:v>
                </c:pt>
                <c:pt idx="2">
                  <c:v>60 grados</c:v>
                </c:pt>
                <c:pt idx="3">
                  <c:v>90 grados</c:v>
                </c:pt>
                <c:pt idx="4">
                  <c:v>120 grados</c:v>
                </c:pt>
                <c:pt idx="5">
                  <c:v>150 grados</c:v>
                </c:pt>
              </c:strCache>
            </c:strRef>
          </c:cat>
          <c:val>
            <c:numRef>
              <c:f>Sheet1!$B$2:$B$7</c:f>
              <c:numCache>
                <c:formatCode>General</c:formatCode>
                <c:ptCount val="6"/>
                <c:pt idx="0">
                  <c:v>33.2</c:v>
                </c:pt>
                <c:pt idx="1">
                  <c:v>24.4</c:v>
                </c:pt>
                <c:pt idx="2">
                  <c:v>18.4</c:v>
                </c:pt>
                <c:pt idx="3">
                  <c:v>16.6</c:v>
                </c:pt>
                <c:pt idx="4">
                  <c:v>17.9</c:v>
                </c:pt>
                <c:pt idx="5">
                  <c:v>23.2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min</c:v>
                </c:pt>
              </c:strCache>
            </c:strRef>
          </c:tx>
          <c:spPr>
            <a:solidFill>
              <a:srgbClr val="0F5F6B"/>
            </a:solidFill>
          </c:spPr>
          <c:cat>
            <c:strRef>
              <c:f>Sheet1!$A$2:$A$3</c:f>
              <c:strCache>
                <c:ptCount val="2"/>
                <c:pt idx="0">
                  <c:v>Mesa estándar</c:v>
                </c:pt>
                <c:pt idx="1">
                  <c:v>Mesa de tracción</c:v>
                </c:pt>
              </c:strCache>
            </c:strRef>
          </c:cat>
          <c:val>
            <c:numRef>
              <c:f>Sheet1!$B$2:$B$3</c:f>
              <c:numCache>
                <c:formatCode>General</c:formatCode>
                <c:ptCount val="2"/>
                <c:pt idx="0">
                  <c:v>70.9</c:v>
                </c:pt>
                <c:pt idx="1">
                  <c:v>100.1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mL</c:v>
                </c:pt>
              </c:strCache>
            </c:strRef>
          </c:tx>
          <c:spPr>
            <a:solidFill>
              <a:srgbClr val="0F5F6B"/>
            </a:solidFill>
          </c:spPr>
          <c:cat>
            <c:strRef>
              <c:f>Sheet1!$A$2:$A$3</c:f>
              <c:strCache>
                <c:ptCount val="2"/>
                <c:pt idx="0">
                  <c:v>Mesa estándar</c:v>
                </c:pt>
                <c:pt idx="1">
                  <c:v>Mesa de tracción</c:v>
                </c:pt>
              </c:strCache>
            </c:strRef>
          </c:cat>
          <c:val>
            <c:numRef>
              <c:f>Sheet1!$B$2:$B$3</c:f>
              <c:numCache>
                <c:formatCode>General</c:formatCode>
                <c:ptCount val="2"/>
                <c:pt idx="0">
                  <c:v>382.3</c:v>
                </c:pt>
                <c:pt idx="1">
                  <c:v>531.7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mL</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la superficie</c:v>
                </c:pt>
              </c:strCache>
            </c:strRef>
          </c:tx>
          <c:spPr>
            <a:solidFill>
              <a:srgbClr val="0F5F6B"/>
            </a:solidFill>
          </c:spPr>
          <c:cat>
            <c:strRef>
              <c:f>Sheet1!$A$2:$A$5</c:f>
              <c:strCache>
                <c:ptCount val="4"/>
                <c:pt idx="0">
                  <c:v>Cabeza directa del recto femoral, Smith-Petersen</c:v>
                </c:pt>
                <c:pt idx="1">
                  <c:v>TFL, Smith-Petersen</c:v>
                </c:pt>
                <c:pt idx="2">
                  <c:v>Glúteo mínimo, posterior</c:v>
                </c:pt>
                <c:pt idx="3">
                  <c:v>Glúteo mínimo, Smith-Petersen</c:v>
                </c:pt>
              </c:strCache>
            </c:strRef>
          </c:cat>
          <c:val>
            <c:numRef>
              <c:f>Sheet1!$B$2:$B$5</c:f>
              <c:numCache>
                <c:formatCode>General</c:formatCode>
                <c:ptCount val="4"/>
                <c:pt idx="0">
                  <c:v>12</c:v>
                </c:pt>
                <c:pt idx="1">
                  <c:v>31</c:v>
                </c:pt>
                <c:pt idx="2">
                  <c:v>18</c:v>
                </c:pt>
                <c:pt idx="3">
                  <c:v>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la superficie</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los nervios</c:v>
                </c:pt>
              </c:strCache>
            </c:strRef>
          </c:tx>
          <c:spPr>
            <a:solidFill>
              <a:srgbClr val="0F5F6B"/>
            </a:solidFill>
          </c:spPr>
          <c:cat>
            <c:strRef>
              <c:f>Sheet1!$A$2:$A$4</c:f>
              <c:strCache>
                <c:ptCount val="3"/>
                <c:pt idx="0">
                  <c:v>Tipo posterior</c:v>
                </c:pt>
                <c:pt idx="1">
                  <c:v>Tipo sartorio</c:v>
                </c:pt>
                <c:pt idx="2">
                  <c:v>Abanico</c:v>
                </c:pt>
              </c:strCache>
            </c:strRef>
          </c:cat>
          <c:val>
            <c:numRef>
              <c:f>Sheet1!$B$2:$B$4</c:f>
              <c:numCache>
                <c:formatCode>General</c:formatCode>
                <c:ptCount val="3"/>
                <c:pt idx="0">
                  <c:v>23.3</c:v>
                </c:pt>
                <c:pt idx="1">
                  <c:v>37.0</c:v>
                </c:pt>
                <c:pt idx="2">
                  <c:v>40.0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los nervios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Compresión pélvica (45 pacientes)</c:v>
                </c:pt>
                <c:pt idx="1">
                  <c:v>Compresión pélvica (30 casos y controles)</c:v>
                </c:pt>
                <c:pt idx="2">
                  <c:v>Signo de Tinel (30 casos y controles)</c:v>
                </c:pt>
              </c:strCache>
            </c:strRef>
          </c:cat>
          <c:val>
            <c:numRef>
              <c:f>Sheet1!$B$2:$B$4</c:f>
              <c:numCache>
                <c:formatCode>General</c:formatCode>
                <c:ptCount val="3"/>
                <c:pt idx="0">
                  <c:v>95.0</c:v>
                </c:pt>
                <c:pt idx="1">
                  <c:v>86.7</c:v>
                </c:pt>
                <c:pt idx="2">
                  <c:v>85.1</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Compresión pélvica (45 pacientes)</c:v>
                </c:pt>
                <c:pt idx="1">
                  <c:v>Compresión pélvica (30 casos y controles)</c:v>
                </c:pt>
                <c:pt idx="2">
                  <c:v>Signo de Tinel (30 casos y controles)</c:v>
                </c:pt>
              </c:strCache>
            </c:strRef>
          </c:cat>
          <c:val>
            <c:numRef>
              <c:f>Sheet1!$C$2:$C$4</c:f>
              <c:numCache>
                <c:formatCode>General</c:formatCode>
                <c:ptCount val="3"/>
                <c:pt idx="0">
                  <c:v>93.3</c:v>
                </c:pt>
                <c:pt idx="1">
                  <c:v>93.0</c:v>
                </c:pt>
                <c:pt idx="2">
                  <c:v>87.5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las copas</c:v>
                </c:pt>
              </c:strCache>
            </c:strRef>
          </c:tx>
          <c:spPr>
            <a:solidFill>
              <a:srgbClr val="0F5F6B"/>
            </a:solidFill>
          </c:spPr>
          <c:cat>
            <c:strRef>
              <c:f>Sheet1!$A$2:$A$3</c:f>
              <c:strCache>
                <c:ptCount val="2"/>
                <c:pt idx="0">
                  <c:v>Abducción de 35 a 50 grados</c:v>
                </c:pt>
                <c:pt idx="1">
                  <c:v>Anteversión de 10 a 25 grados</c:v>
                </c:pt>
              </c:strCache>
            </c:strRef>
          </c:cat>
          <c:val>
            <c:numRef>
              <c:f>Sheet1!$B$2:$B$3</c:f>
              <c:numCache>
                <c:formatCode>General</c:formatCode>
                <c:ptCount val="2"/>
                <c:pt idx="0">
                  <c:v>96</c:v>
                </c:pt>
                <c:pt idx="1">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las copas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pacientes o casos</c:v>
                </c:pt>
              </c:strCache>
            </c:strRef>
          </c:tx>
          <c:spPr>
            <a:solidFill>
              <a:srgbClr val="0F5F6B"/>
            </a:solidFill>
          </c:spPr>
          <c:cat>
            <c:strRef>
              <c:f>Sheet1!$A$2:$A$6</c:f>
              <c:strCache>
                <c:ptCount val="5"/>
                <c:pt idx="0">
                  <c:v>Infección de herida (casos operados)</c:v>
                </c:pt>
                <c:pt idx="1">
                  <c:v>Parálisis ciática en fractura-luxación</c:v>
                </c:pt>
                <c:pt idx="2">
                  <c:v>Osificación heterotópica</c:v>
                </c:pt>
                <c:pt idx="3">
                  <c:v>Artrosis postraumática</c:v>
                </c:pt>
                <c:pt idx="4">
                  <c:v>Necrosis avascular</c:v>
                </c:pt>
              </c:strCache>
            </c:strRef>
          </c:cat>
          <c:val>
            <c:numRef>
              <c:f>Sheet1!$B$2:$B$6</c:f>
              <c:numCache>
                <c:formatCode>General</c:formatCode>
                <c:ptCount val="5"/>
                <c:pt idx="0">
                  <c:v>3.2</c:v>
                </c:pt>
                <c:pt idx="1">
                  <c:v>3.95</c:v>
                </c:pt>
                <c:pt idx="2">
                  <c:v>16.8</c:v>
                </c:pt>
                <c:pt idx="3">
                  <c:v>20</c:v>
                </c:pt>
                <c:pt idx="4">
                  <c:v>11.9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pacientes o casos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min</c:v>
                </c:pt>
              </c:strCache>
            </c:strRef>
          </c:tx>
          <c:spPr>
            <a:ln w="38100">
              <a:solidFill>
                <a:srgbClr val="0F5F6B"/>
              </a:solidFill>
            </a:ln>
          </c:spPr>
          <c:marker>
            <c:spPr>
              <a:solidFill>
                <a:srgbClr val="0F5F6B"/>
              </a:solidFill>
            </c:spPr>
          </c:marker>
          <c:cat>
            <c:strRef>
              <c:f>Sheet1!$A$2:$A$4</c:f>
              <c:strCache>
                <c:ptCount val="3"/>
                <c:pt idx="0">
                  <c:v>Caso 1</c:v>
                </c:pt>
                <c:pt idx="1">
                  <c:v>Caso 30</c:v>
                </c:pt>
                <c:pt idx="2">
                  <c:v>Caso 100</c:v>
                </c:pt>
              </c:strCache>
            </c:strRef>
          </c:cat>
          <c:val>
            <c:numRef>
              <c:f>Sheet1!$B$2:$B$4</c:f>
              <c:numCache>
                <c:formatCode>General</c:formatCode>
                <c:ptCount val="3"/>
                <c:pt idx="0">
                  <c:v>156.59</c:v>
                </c:pt>
                <c:pt idx="1">
                  <c:v>93.18</c:v>
                </c:pt>
                <c:pt idx="2">
                  <c:v>80.45</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pacientes</c:v>
                </c:pt>
              </c:strCache>
            </c:strRef>
          </c:tx>
          <c:spPr>
            <a:solidFill>
              <a:srgbClr val="0F5F6B"/>
            </a:solidFill>
          </c:spPr>
          <c:cat>
            <c:strRef>
              <c:f>Sheet1!$A$2:$A$3</c:f>
              <c:strCache>
                <c:ptCount val="2"/>
                <c:pt idx="0">
                  <c:v>Capsulotomía con reparación</c:v>
                </c:pt>
                <c:pt idx="1">
                  <c:v>Capsulectomía</c:v>
                </c:pt>
              </c:strCache>
            </c:strRef>
          </c:cat>
          <c:val>
            <c:numRef>
              <c:f>Sheet1!$B$2:$B$3</c:f>
              <c:numCache>
                <c:formatCode>General</c:formatCode>
                <c:ptCount val="2"/>
                <c:pt idx="0">
                  <c:v>0</c:v>
                </c:pt>
                <c:pt idx="1">
                  <c:v>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íntegros</c:v>
                </c:pt>
              </c:strCache>
            </c:strRef>
          </c:tx>
          <c:spPr>
            <a:solidFill>
              <a:srgbClr val="0F5F6B"/>
            </a:solidFill>
          </c:spPr>
          <c:cat>
            <c:strRef>
              <c:f>Sheet1!$A$2:$A$4</c:f>
              <c:strCache>
                <c:ptCount val="3"/>
                <c:pt idx="0">
                  <c:v>Piriforme, al alta</c:v>
                </c:pt>
                <c:pt idx="1">
                  <c:v>Tendón conjunto, al alta</c:v>
                </c:pt>
                <c:pt idx="2">
                  <c:v>Piriforme y conjunto, al año</c:v>
                </c:pt>
              </c:strCache>
            </c:strRef>
          </c:cat>
          <c:val>
            <c:numRef>
              <c:f>Sheet1!$B$2:$B$4</c:f>
              <c:numCache>
                <c:formatCode>General</c:formatCode>
                <c:ptCount val="3"/>
                <c:pt idx="0">
                  <c:v>75</c:v>
                </c:pt>
                <c:pt idx="1">
                  <c:v>38</c:v>
                </c:pt>
                <c:pt idx="2">
                  <c:v>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íntegros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min</c:v>
                </c:pt>
              </c:strCache>
            </c:strRef>
          </c:tx>
          <c:spPr>
            <a:solidFill>
              <a:srgbClr val="0F5F6B"/>
            </a:solidFill>
          </c:spPr>
          <c:cat>
            <c:strRef>
              <c:f>Sheet1!$A$2:$A$5</c:f>
              <c:strCache>
                <c:ptCount val="4"/>
                <c:pt idx="0">
                  <c:v>ECA de 100 pacientes, anterior</c:v>
                </c:pt>
                <c:pt idx="1">
                  <c:v>ECA de 100 pacientes, posterior</c:v>
                </c:pt>
                <c:pt idx="2">
                  <c:v>Cohorte Mayo, anterior</c:v>
                </c:pt>
                <c:pt idx="3">
                  <c:v>Cohorte Mayo, miniposterior</c:v>
                </c:pt>
              </c:strCache>
            </c:strRef>
          </c:cat>
          <c:val>
            <c:numRef>
              <c:f>Sheet1!$B$2:$B$5</c:f>
              <c:numCache>
                <c:formatCode>General</c:formatCode>
                <c:ptCount val="4"/>
                <c:pt idx="0">
                  <c:v>70.1</c:v>
                </c:pt>
                <c:pt idx="1">
                  <c:v>56.7</c:v>
                </c:pt>
                <c:pt idx="2">
                  <c:v>114</c:v>
                </c:pt>
                <c:pt idx="3">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las caderas</c:v>
                </c:pt>
              </c:strCache>
            </c:strRef>
          </c:tx>
          <c:spPr>
            <a:solidFill>
              <a:srgbClr val="0F5F6B"/>
            </a:solidFill>
          </c:spPr>
          <c:cat>
            <c:strRef>
              <c:f>Sheet1!$A$2:$A$5</c:f>
              <c:strCache>
                <c:ptCount val="4"/>
                <c:pt idx="0">
                  <c:v>ECA, 35 caderas por anterior, a las 12 semanas</c:v>
                </c:pt>
                <c:pt idx="1">
                  <c:v>Serie de 122 caderas</c:v>
                </c:pt>
                <c:pt idx="2">
                  <c:v>ECA, 50 caderas por anterior (neuropraxia)</c:v>
                </c:pt>
                <c:pt idx="3">
                  <c:v>Serie de 81 caderas (parestesias)</c:v>
                </c:pt>
              </c:strCache>
            </c:strRef>
          </c:cat>
          <c:val>
            <c:numRef>
              <c:f>Sheet1!$B$2:$B$5</c:f>
              <c:numCache>
                <c:formatCode>General</c:formatCode>
                <c:ptCount val="4"/>
                <c:pt idx="0">
                  <c:v>83</c:v>
                </c:pt>
                <c:pt idx="1">
                  <c:v>31.9</c:v>
                </c:pt>
                <c:pt idx="2">
                  <c:v>16</c:v>
                </c:pt>
                <c:pt idx="3">
                  <c:v>14.8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las caderas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las ATC</c:v>
                </c:pt>
              </c:strCache>
            </c:strRef>
          </c:tx>
          <c:spPr>
            <a:solidFill>
              <a:srgbClr val="0F5F6B"/>
            </a:solidFill>
          </c:spPr>
          <c:cat>
            <c:strRef>
              <c:f>Sheet1!$A$2:$A$4</c:f>
              <c:strCache>
                <c:ptCount val="3"/>
                <c:pt idx="0">
                  <c:v>500 ATC en mesa de fractura (3 meses)</c:v>
                </c:pt>
                <c:pt idx="1">
                  <c:v>6309 ATC anterior y posterolateral, 90 días (con tratamiento)</c:v>
                </c:pt>
                <c:pt idx="2">
                  <c:v>2869 ATC sin mesa especial (tempranas)</c:v>
                </c:pt>
              </c:strCache>
            </c:strRef>
          </c:cat>
          <c:val>
            <c:numRef>
              <c:f>Sheet1!$B$2:$B$4</c:f>
              <c:numCache>
                <c:formatCode>General</c:formatCode>
                <c:ptCount val="3"/>
                <c:pt idx="0">
                  <c:v>4.6</c:v>
                </c:pt>
                <c:pt idx="1">
                  <c:v>0.9</c:v>
                </c:pt>
                <c:pt idx="2">
                  <c:v>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las ATC</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caderas</c:v>
                </c:pt>
              </c:strCache>
            </c:strRef>
          </c:tx>
          <c:spPr>
            <a:solidFill>
              <a:srgbClr val="0F5F6B"/>
            </a:solidFill>
          </c:spPr>
          <c:cat>
            <c:strRef>
              <c:f>Sheet1!$A$2:$A$4</c:f>
              <c:strCache>
                <c:ptCount val="3"/>
                <c:pt idx="0">
                  <c:v>A los 6 meses</c:v>
                </c:pt>
                <c:pt idx="1">
                  <c:v>Al año</c:v>
                </c:pt>
                <c:pt idx="2">
                  <c:v>A los 2 años</c:v>
                </c:pt>
              </c:strCache>
            </c:strRef>
          </c:cat>
          <c:val>
            <c:numRef>
              <c:f>Sheet1!$B$2:$B$4</c:f>
              <c:numCache>
                <c:formatCode>General</c:formatCode>
                <c:ptCount val="3"/>
                <c:pt idx="0">
                  <c:v>4</c:v>
                </c:pt>
                <c:pt idx="1">
                  <c:v>6</c:v>
                </c:pt>
                <c:pt idx="2">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caderas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anterior directo de la cadera (Hueter y Smith-Petersen).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cómo se llama y para qué sirve; Epidemiología: cuánto se usa; Anatomía del corredor anterior; Variantes: piel, mesa y extensión del corredor; Biomecánica y daño de partes blandas: qué se ahorra y qué se paga; Clasificación: patrones del NFCL según su ramificación; Diagnóstico: reconocer la lesión nerviosa; Examen físico: pruebas para el NFCL; Imágenes: antes, durante y después; Algoritmo: elegir la entrada anterior; Indicaciones y contraindicaciones; Tratamiento: resultados por escenario clínico; Técnica: paso a paso; Cápsula anterior: reparar o resecar; Ampliaciones: proximal, distal y revisión; Comparación con el abordaje posterior y el lateral; Complicaciones: frecuencia y cómo evitarlas; Pronóstico: cuánto dura la ventaja y cómo se recuperan los nervios; Rehabilitación; Guías y consensos. Estructura sugerida por el autor para diez minutos: Lámina 1 (0:30): Título, objetivo y aviso: material educativo; no sustituye al juicio clínico, a las guías institucionales ni a la supervisión del tutor. Lámina 2 (1:00): Qué es y cómo se llama: Hueter, Smith-Petersen y anterior directo; es un abordaje internervioso por el intervalo TFL-sartorio [r1][r3][r2]. Lámina 3 (1:30): Anatomía en capas y estructuras en riesgo; la zona del NFCL a 3 cm o más de la EIAS y la rama ascendente de la CFL [r13][r3][r2]. Lámina 4 (1:00): Técnica en 11 pasos: posición, incisión, fascia, vasos, capsulotomía, acetábulo, fémur, reducción y cierre [r2][r3]. Lámina 5 (1:00): Separadores y nervio femoral: el nervio quedó a 16,6 mm del reborde a 90 grados; zona segura por encima de las 12 horas [r15][r43]. Lámina 6 (1:30): Qué dice la evidencia frente al posterior: ventaja temprana, igualdad a 6 y 12 meses y calidad de las revisiones [r9][r8][r28]. Lámina 7 (1:00): Complicaciones: NFCL, nervio femoral, fémur y herida; la curva de aprendizaje baja la complicación de 20,8 % a 7,6 % [r5][r16][r18][r22][r10]. Lámina 8 (1:00): Trauma y hemiartroplastia: Pipkin, acetábulo anterior (no es Hueter) y qué dicen NICE, AAOS y Cochrane [r60][r11][r61][r21][r20]. Lámina 9 (0:30): Caso didáctico y preguntas para la discusión. Lámina 10 (0:30): Mensajes para llevarse y referencias.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Es un corredor internervioso por delante de la cadera: se entra entre el tensor de la fascia lata (TFL), que queda lateral, y el sartorio con el recto femoral, que quedan mediales, y la versión moderna busca conservar los músculos, aunque no los deja intactos (fuente: Rachbauer F y colaboradores, 2009) (fuente: Apivatthakakul T y colaboradores, 2026) (fuente: Iorio R y colaboradores, 2025) (fuente: Meneghini RM y colaboradores, 2006). 2 estructuras mandan en este abordaje: el nervio femorocutáneo lateral (NFCL), cuya lesión se reportó entre 0 % y 83 % según el estudio, y la rama ascendente de la arteria circunfleja femoral lateral (CFL), que se coagula o liga entre el TFL y el sartorio (fuente: Dahm F y colaboradores, 2021) (fuente: Hartog C y colaboradores, 2019) (fuente: Iorio R y colaboradores, 2025). Frente al abordaje posterior, el anterior da algo más de función en las primeras 6 semanas, pero a los 6 y 12 meses no hay diferencias demostradas y la operación dura 17,38 min más (fuente: Meermans G y colaboradores, 2017) (fuente: Nassar JE y colaboradores, 2025) (fuente: Ang JJM y colaboradores, 2023). Tiene curva de aprendizaje: el tiempo operatorio baja de 156,59 min en el primer caso a 80,45 min hacia el caso 100, y las complicaciones de 20,8 % a 7,6 % (fuente: Nairn L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cómo se llama y para qué sirve. Con "abordaje anterior de la cadera" se nombran 3 cosas parecidas que conviene separar desde el inicio. Hueter. Es el intervalo entre el tensor de la fascia lata (TFL) y el sartorio. Carl Hueter lo describió en 1881 (fuente: Iorio R y colaboradores, 2025), como una exposición de resección del siglo XIX (fuente: Sayana M y colaboradores, 2026). Smith-Petersen. Smith-Petersen lo popularizó tras describirlo en 1917 (fuente: Kyriakopoulos G y colaboradores, 2018). Su versión original se puede prolongar hacia la cresta ilíaca, y así se ha empleado en revisiones complejas que exigían reconstruir defectos de las paredes anterior y medial del acetábulo (fuente: Kyriakopoulos G y colaboradores, 2018). Anterior directo (DAA). Es la versión moderna: incisión sobre el TFL, con la intención de no desinsertar músculos del hueso (fuente: Iorio R y colaboradores, 2025). En cadáver, sin embargo, no deja los músculos indemnes (ver Biomecánica) (fuente: Meneghini RM y colaboradores, 2006). La serie de Matta en mesa ortopédica fue una de las que reavivaron el interés por el abordaje (fuente: Kyriakopoulos G y colaboradores, 2018); según sus autores, implantaban ambos componentes sin despegar ni cortar ningún músculo o tendón periarticular (fuente: Matta JM y colaboradores, 2005). La AO lo agrupa bajo un solo nombre: Smith-Petersen modificado, Hueter o anterior directo (fuente: Apivatthakakul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intervalo separa músculos de territorios nerviosos distintos y no corta ramas motoras: por eso se describe como un abordaje verdaderamente internervioso (fuente: Rachbauer F y colaboradores, 2009). Por el lado lateral queda el TFL, con los glúteos medio y mínimo, que dependen del nervio glúteo superior; por el medial quedan el sartorio y el recto femoral, que dependen del nervio femoral (anatomía clásica de texto). Artroplastia total y hemiartroplastia de cadera, y revisión con ampliaciones (fuente: Iorio R y colaboradores, 2025) (fuente: Siddiqi A y colaboradores, 2021). Reducción y fijación de fracturas de cabeza y cuello femoral: muchas se resuelven por este acceso sin necesidad de luxar la cadera (fuente: Apivatthakakul T y colaboradores, 2026). Osteotomía periacetabular, en versión modificada (fuente: Khan OH y colaboradores, 2017). No es la vía para fijar la columna o la pared anterior del acetábulo: para eso la AO describe el ilioinguinal y el Stoppa modificado (fuente: Ferguson T y colaboradores, 2026)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Watson-Jones trabaja por detrás del TFL: lo separa hacia adelante, separa el glúteo medio hacia atrás y no puede subir mucho porque arriba cruzan el nervio y los vasos glúteos superiores (fuente: Apivatthakakul T y colaboradores, 2026). En el Hueter, el TFL se aparta hacia afuera y se trabaja por su borde medial (fuente: Apivatthakakul T y colaboradores, 2026). Con esto cerramos definición: qué es, cómo se llama y para qué sirve. Sigamos con epidemiología: cuánto se usa.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se usa. La proporción depende del país y del año, y los registros lo muestran. En el registro australiano, de 122345 ATC primarias por artrosis entre 2015 y 2018, 65791 fueron por vía posterior, 24468 por vía lateral y 32086 por vía anterior (fuente: Hoskins W y colaboradores, 2020). En la cohorte de Kaiser Permanente la vía anterior directa fue 4 % de las ATC, con 1851 casos (fuente: Sheth D y colaboradores, 2015). En el registro de Nueva Zelanda, entre 5025 ATC por fractura de cuello femoral, 271 fueron por vía anterior (fuente: Gupta VK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fracturas acetabulares, un metaanálisis de 8389 fracturas mostró que crecieron en forma significativa los patrones de columna anterior; en cirugía mandan todavía el Kocher-Langenbeck y el ilioinguinal, y el abordaje intrapélvico anterior ganó terreno (fuente: Kelly J y colaboradores, 2020). Para este capítulo la regla no cambia: esas fracturas no se fijan por el Hueter (lectura del autor).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«ATC primarias por artrosis según el abordaje (registro australiano, 2015-2018)» muestra lo siguiente. Posterior: 65791 ATC primarias (fuente: Hoskins W y colaboradores, 2020). Lateral: 24468 ATC primarias (fuente: Hoskins W y colaboradores, 2020). Anterior: 32086 ATC primarias (fuente: Hoskins W y colaboradores, 2020). Con esto cerramos epidemiología: cuánto se usa. Sigamos con anatomía del corredor anterior.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del corredor anterior. Piensa el abordaje como un túnel de 5 capas: piel y grasa subcutánea; fascia del TFL; intervalo entre el TFL y el sartorio; recto femoral con el músculo iliocapsular por debajo; y cápsula anterior (fuente: Iorio R y colaboradores, 2025) (fuente: Apivatthakakul T y colaboradores, 2026). Lo que queda a cada lado. Lateral: el TFL y, por debajo, los glúteos medio y mínimo, inervados por el nervio glúteo superior (anatomía clásica). Medial: sartorio y recto femoral, inervados por el nervio femoral (anatomía clásica). En el abordaje vecino, el Watson-Jones, la extensión proximal del intervalo TFL-glúteo medio topa con el nervio y los vasos glúteos superiores (fuente: Apivatthakakul T y colaboradores, 2026). Solo lleva sensibilidad. Se forma con fibras de las divisiones dorsales de los ramos ventrales de L2 y L3 y llega al muslo pasando por debajo del ligamento inguinal, en la vecindad de la EIAS (fuente: Garg DR y colaboradores, 2026). Su problema es la variabilidad. En un metaanálisis anatómico pensado para cirugía inguinal, lo más frecuente fue un tronco único que sale por dentro del sartorio, a 1,90 cm de la EIAS de media; sus autores aconsejan 3 cm o más de distancia a la espina (fuente: Tomaszewski KA y colaboradores, 2016). En 34 nervios de 17 cadáveres, la división en ramas ocurrió por encima del ligamento inguinal en 13 y por debajo en 21 (fuente: Ropars M y colaboradores, 2009). Siguiendo el borde anterior del TFL, la franja de peligro abarcó de 27 a 92 mm distal a la EIAS (fuente: Ropars M y colaboradores, 2009). La rama femoral corrió por el espacio TFL-sartorio sin tocar el músculo en 18 nervios; en los otros 16 atravesó el borde anterior del TFL, de media a 46 mm de la EIAS (fuente: Ropars M y colaboradores, 2009). Por eso se lesiona de 2 maneras: cortada donde cruza ese borde o estirada por un separador metido en el espacio intermuscular (fuente: Ropars M y colaboradores, 2009). En 30 caderas de 15 cadáveres, la línea de incisión del anterior fue cruzada por 19 nervios (fuente: Giang DH y colaboradores, 2025); el cruce quedó de media a 35,3 mm del inicio de la incisión, con extremos de 2,3 y 92,2 mm (fuente: Giang DH y colaboradores, 2025). En el abordaje ilioinguinal el nervio aparece en otro lugar: profundo al tendón conjunto, a 1-2 cm medial de la EIAS (fuente: Ferguson T y colaboradores, 2026). Su posición no se extrapola de un abordaje a otro (lectura del autor). La rama ascendente de la arteria CFL cruza el espacio entre el TFL y el sartorio; se coagula o se liga (fuente: Iorio R y colaboradores, 2025), y la AO pide localizar los vasos circunflejos laterales y ligarlos en su parte distal (fuente: Apivatthakakul T y colaboradores, 2026). En el estudio cadavérico de referencia, esa rama fue el único pedículo importante del TFL en todas las caderas salvo 1 (fuente: Kalhor M y colaboradores, 2023); con la rama ligada, la silicona coloreada alcanzó el músculo en apenas 4 de 18 caderas (fuente: Kalhor M y colaboradores, 2023). La misma rama dio ramos a los glúteos medio y mínimo en 80 % de las caderas e irrigó de forma constante la cápsula anterior (fuente: Kalhor M y colaboradores, 2023). En 35 % llegó además a la cabeza y el cuello femoral a través de 1 o 2 arterias retinaculares anteriores (fuente: Kalhor M y colaboradores, 2023). En una revisión de 1280 arteriografías, en 10 pacientes con prótesis por abordaje anterior no se detectó la rama ascendente y el llenado del trocánter mayor se retrasó (7,0 cuadros frente a 3,6 en controles) (fuente: Hartog C y colaboradores, 2019); los autores aclaran que todavía no se sabe si eso tiene consecuencias clínicas (fuente: Hartog C y colaboradores, 2019). Si extiendes hacia distal por el fémur, hay 2 paquetes neurovasculares hacia el vasto lateral en 17 de 20 caderas; el primero estuvo a 12,3 cm de la EIAS y a 1,6 cm del trocánter menor (fuente: Ghijselings SG y colaboradores, 2017). Si la prolongación distal va entre el TFL y el vasto lateral, quedan expuestas las ramas transversa y descendente de la CFL junto con los ramos motores del vasto lateral y del vasto intermedio (fuente: Kyriakopoulos G y colaboradores, 2018). El nervio femoral descansa sobre la cara anteromedial del iliopsoas (fuente: Ferguson T y colaboradores, 2026). En 84 caderas cadavéricas estuvo a 16,6 a 33,2 mm del reborde acetabular según el ángulo medido desde la línea EIAS-centro del acetábulo, y fue más cercano a 90 grados (fuente: Yoshino K y colaboradores, 2020). Con la punta del separador en posición inferior, quedó medial al nervio y a 6,6 mm de la arteria ilíaca externa, frente a 15,3 mm en posición superior; los autores ubican la zona segura por encima de las 12 horas, que en su estudio es la posición alineada con el cuello femoral sobre la pared anterior (fuente: Sullivan CW y colaboradores, 2019). La cápsula anterior es gruesa por el ligamento iliofemoral (ver la figura). La AO la abre en T con puntos de tracción (fuente: Apivatthakakul T y colaboradores, 2026), y otros describen una capsulotomía en U que conserva cápsula (fuente: Iorio R y colaboradores, 2025). Para llegar al fémur siempre se sueltan estructuras posteriores, y lo que se suelta no se vuelve a reparar (fuente: McLawhorn AS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mínima del nervio femoral al reborde acetabular, por ángulo desde la línea EIAS-centro del acetábulo (84 caderas cadavéricas)» muestra lo siguiente. 0 grados: 33.2 mm (fuente: Yoshino K y colaboradores, 2020). 30 grados: 24.4 mm (fuente: Yoshino K y colaboradores, 2020). 60 grados: 18.4 mm (fuente: Yoshino K y colaboradores, 2020). 90 grados: 16.6 mm (fuente: Yoshino K y colaboradores, 2020). 120 grados: 17.9 mm (fuente: Yoshino K y colaboradores, 2020). 150 grados: 23.2 mm (fuente: Yoshino K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clave del corredor anterior» tiene 3 columnas: Estructura, Dónde la encuentras, Qué vigilar o hacer. Fila 1: Estructura, TFL; Dónde la encuentras, Lateral al intervalo; se abre su fascia; Qué vigilar o hacer, Se dañó 31 % de su superficie en cadáver (fuente: Meneghini RM y colaboradores, 2006); su pedículo es la rama ascendente de la CFL (fuente: Kalhor M y colaboradores, 2023). Fila 2: Estructura, Sartorio y recto femoral; Dónde la encuentras, Mediales; la cabeza directa nace de la espina ilíaca anteroinferior; Qué vigilar o hacer, Liberar la cabeza directa y la refleja, o aflojar el músculo flexionando la cadera (fuente: Apivatthakakul T y colaboradores, 2026). Fila 3: Estructura, NFCL; Dónde la encuentras, Medial sobre la fascia del TFL; ramas variables; Qué vigilar o hacer, Incisión lateral y distal, disección roma y separador sin tracción (fuente: Apivatthakakul T y colaboradores, 2026) (fuente: Ropars M y colaboradores, 2009) (fuente: Tomaszewski KA y colaboradores, 2016). Fila 4: Estructura, Rama ascendente de la CFL; Dónde la encuentras, Entre el TFL y el sartorio; Qué vigilar o hacer, Coagular o ligar (fuente: Iorio R y colaboradores, 2025) (fuente: Apivatthakakul T y colaboradores, 2026). Fila 5: Estructura, Nervio femoral y vasos ilíacos externos; Dónde la encuentras, Por delante del iliopsoas, cerca del reborde acetabular; Qué vigilar o hacer, Separador lejos del punto de 90 grados y por encima de las 12 horas, la posición alineada con el cuello (fuente: Yoshino K y colaboradores, 2020) (fuente: Sullivan CW y colaboradores, 2019). Fila 6: Estructura, Paquetes del vasto lateral; Dónde la encuentras, Distales, 12,3 cm desde la EIAS el primero; Qué vigilar o hacer, Cuidar si se extiende hacia el fémur (fuente: Ghijselings SG y colaboradores, 2017). Fila 7: Estructura, Cápsula anterior; Dónde la encuentras, Debajo del recto femoral y del iliocapsular; Qué vigilar o hacer, Capsulotomía en T o en U; proteger el labrum (fuente: Apivatthakakul T y colaboradores, 2026) (fuente: Iorio R y colaboradores, 2025). Fila 8: Estructura, Piriforme y tendón conjunto; Dónde la encuentras, Atrás, se liberan para movilizar el fémur; Qué vigilar o hacer, En la RM al alta estaban íntegros 75 % y 38 % (fuente: McLawhorn AS y colaboradores, 2020). (fuente: Apivatthakakul T y colaboradores, 2026) (fuente: Iorio R y colaboradores, 2025) (fuente: Meneghini RM y colaboradores, 2006) (fuente: Ropars M y colaboradores, 2009) (fuente: Tomaszewski KA y colaboradores, 2016) (fuente: Yoshino K y colaboradores, 2020) (fuente: Kalhor M y colaboradores, 2023) (fuente: McLawhorn AS y colaboradores, 2020) (fuente: Ghijselings SG y colaboradores, 2017) (fuente: Sullivan CW y colaboradores, 2019). La tabla completa tiene más filas: están en el documento Word. Con esto cerramos anatomía del corredor anterior. Sigamos con variantes: piel, mesa y extensión del corredor.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piel, mesa y extensión del corredor. No existe un solo "anterior directo". Las variantes cambian 3 cosas: la piel (incisión longitudinal o bikini), el soporte del miembro (mesa de tracción o mesa estándar) y hasta dónde se extiende el corredor. La comparación mejor estudiada es la de las mesas. En una revisión de 44 estudios con 26353 pacientes, la operación duró 70,9 min en mesa estándar y 100,1 min con tracción (fuente: Sarraj M y colaboradores, 2020). Un metaanálisis en red de 43 ECA, que comparó las 2 mesas solo de forma indirecta, asoció la tracción a 102,3 mL más de sangrado y a menos fractura periprotésica (OR 0,15), sin otras diferencias (fuente: Ramadanov N y colaboradores, 2024). La revisión de 44 estudios apunta en sentido contrario para la fractura intraoperatoria (1,3 % con mesa estándar y 1,7 % con tracción) (fuente: Sarraj M y colaboradores, 2020): las 2 fuentes discrepan y se dan ambas. Fuera de esos puntos, ambas concluyen que los resultados son parecidos (fuente: Sarraj M y colaboradores, 2020) (fuente: Ramadanov N y colaboradores, 2024). Quienes la usan la describen como técnicamente fácil y predecible (fuente: Goldberg TD y colaboradores, 2021). La incisión bikini sigue las líneas de la piel. En 964 pacientes dio más satisfacción con la cicatriz y menos entumecimiento (7,5 % frente a 14,5 %), sin cambios en posición de componentes ni en revisión, y sin más disestesia del NFCL (fuente: Leunig M y colaboradores, 2018). Una revisión narrativa sostiene lo opuesto en el nervio: con la bikini el NFCL se lesionaría más, pero los síntomas suelen desaparecer antes de 6 meses (fuente: Faldini C y colaboradores, 2024). Las 2 fuentes discrepan y se dan ambas.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operatorio medio en ATC anterior según la mesa (revisión de 44 estudios)» muestra lo siguiente. Mesa estándar: 70.9 min (fuente: Sarraj M y colaboradores, 2020). Mesa de tracción: 100.1 min (fuente: Sarraj M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«Pérdida de sangre estimada en ATC anterior según la mesa (revisión de 44 estudios)» muestra lo siguiente. Mesa estándar: 382.3 mL (fuente: Sarraj M y colaboradores, 2020). Mesa de tracción: 531.7 mL (fuente: Sarraj M y colaboradores, 2020). En el documento Word de este tema encontrarás además: Variantes del abordaje anterior y lo que muestran los estudios. Con esto cerramos variantes: piel, mesa y extensión del corredor. Sigamos con biomecánica y daño de partes blandas: qué se ahorra y qué se paga.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y daño de partes blandas: qué se ahorra y qué se paga. El argumento mecánico a favor del abordaje anterior es que no desinserta los rotadores externos ni lesiona el glúteo medio como la vía posterior o la lateral. En cadáver, el daño del glúteo mínimo fue 8 % con Smith-Petersen frente a 18 % con el abordaje posterior (fuente: Meneghini RM y colaboradores, 2006). Pero el costo existe. Con Smith-Petersen el TFL se dañó 31 % y la cabeza directa del recto femoral 12 %, y en 50 % de las caderas operadas por delante hubo que seccionar el piriforme o el tendón conjunto para poder movilizar el fémur (fuente: Meneghini RM y colaboradores, 2006). Ese estudio fue en 12 caderas de cadáver y no mide función (fuente: Meneghini RM y colaboradores, 2006), y una revisión advierte que esa sección depende de la técnica y la experiencia del cirujano (fuente: Kyriakopoulos G y colaboradores, 2018). Los marcadores bioquímicos van en el mismo sentido. En 29 pacientes operados por anterior y 28 por posterior, la creatina cinasa subió 5,5 veces más con el posterior en la sala de recuperación, y los marcadores de inflamación fueron parecidos entre los 2 grupos (fuente: Bergin PF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Tampoco se tradujo en fuerza a corto plazo: a los 3 meses los 3 abordajes estudiados estaban parejos, y en todos el miembro operado rendía 18 % menos en prensa de piernas y 15 % menos en abducción que el sano (fuente: Winther SB y colaboradores, 2016). Para exponer el fémur se suelta la cápsula posterior y, a veces, los tendones vecinos, que no se reparan (fuente: McLawhorn AS y colaboradores, 2020). En la RM al alta seguían íntegros 75 % de los piriformes y 38 % de los tendones conjuntos; al año, 97 % aparecían continuos, aunque a menudo unidos a la cápsula por tejido cicatricial (fuente: McLawhorn AS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«Daño muscular en cadáver (% de la superficie): Smith-Petersen frente a posterior» muestra lo siguiente. Glúteo mínimo, Smith-Petersen: 8 % de la superficie (fuente: Meneghini RM y colaboradores, 2006). Glúteo mínimo, posterior: 18 % de la superficie (fuente: Meneghini RM y colaboradores, 2006). TFL, Smith-Petersen: 31 % de la superficie (fuente: Meneghini RM y colaboradores, 2006). Cabeza directa del recto femoral, Smith-Petersen: 12 % de la superficie (fuente: Meneghini RM y colaboradores, 2006). Con esto cerramos biomecánica y daño de partes blandas: qué se ahorra y qué se paga. Sigamos con clasificación: patrones del nfcl según su ramificación.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patrones del nfcl según su ramificación. No hay una clasificación consensuada de la lesión del NFCL ni una definición uniforme de lesión posquirúrgica (fuente: Dahm F y colaboradores, 2021). Sí existe una clasificación anatómica útil, por cómo se ramifica el nervio bajo el ligamento inguinal. En 30 caderas de cadáver el patrón en abanico fue 40,0 %, el tipo sartorio 37,0 % y el posterior 23,3 % (fuente: Giang DH y colaboradores, 2025). Para qué sirve en la decisión: te recuerda que el nervio no está siempre en el mismo sitio y que la incisión debe quedar lejos de la zona de riesgo.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ensayo de fasciotomía lateral se diseñó para los nervios que no son en abanico (fuente: Tanabe H y colaboradores, 2023); en 134 pacientes la incidencia de lesión a los 3 meses fue comparable entre fasciotomía lateral y convencional, con una tendencia no significativa a favor de la lateral (P = 0,089) (fuente: Tanabe 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«Patrón de ramificación del NFCL bajo el ligamento inguinal (30 caderas de cadáver)» muestra lo siguiente. Abanico: 40 % de los nervios (fuente: Giang DH y colaboradores, 2025). Tipo sartorio: 37 % de los nervios (fuente: Giang DH y colaboradores, 2025). Tipo posterior: 23.3 % de los nervios (fuente: Giang DH y colaboradores, 2025). Con esto cerramos clasificación: patrones del nfcl según su ramificación. Sigamos con diagnóstico: reconocer la lesión nerviosa.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reconocer la lesión nerviosa. En una serie prospectiva de 122 caderas, 39 (31,9 %) quedaron con lesión del NFCL; entre ellas predominó la hipoestesia (46,2 %) y luego el hormigueo o la sensación de corrientazo (28,2 %) (fuente: Homma Y y colaboradores, 2016). En una serie de 81 caderas ninguna tuvo anestesia franca y 12 (14,8 %) tuvieron parestesias (fuente: Bhargava T y colaboradores, 2010). Quien la tuvo puntuó peor en el Forgotten Joint Score, aunque los puntajes de función de la cadera fueron iguales (fuente: Homma Y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se confirma con ecografía o electroneurografía, es rara: 29 de 8136 pacientes (0,36 %) en una serie de un centro (fuente: Hax J y colaboradores, 2025). Las cifras chocan porque no hay una definición uniforme y porque los estudios que buscan la lesión de forma dirigida hallan mucho más que los que no (fuente: Dahm F y colaboradores, 2021). Es rara: en una revisión de 9 estudios con 16258 pacientes operados por anterior fue 0,36 % (fuente: Zeiman M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sospecha por debilidad de la extensión de rodilla en el posoperatorio (práctica habitual / opinión experta). Anota la sensibilidad del muslo lateral y la fuerza de extensión de rodilla antes de operar y al alta, con fecha. Es práctica habitual / opinión experta; ayuda a distinguir un déficit previo de uno nuevo y a hablar con el paciente. Con esto cerramos diagnóstico: reconocer la lesión nerviosa. Sigamos con examen físico: pruebas para el nfcl.</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pruebas para el nfcl. Para el NFCL se examina la sensibilidad del muslo anterolateral y se buscan síntomas con la prueba de compresión pélvica y con el signo de Tinel sobre el nervio. Estas pruebas se validaron en la meralgia parestésica espontánea, no en la lesión posquirúrgica. La compresión pélvica tuvo 95 % de sensibilidad y 93,3 % de especificidad en una serie de 45 pacientes (fuente: Nouraei SA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30 pacientes con electrofisiología positiva, la compresión pélvica tuvo 86,7 % y 93,0 %, y el signo de Tinel 85,1 % y 87,5 % (fuente: Paneyala S y colaboradores, 2024). Extrapolarlas a la lesión posoperatoria es razonable pero no está demostrado (lectura del autor). Para el nervio femoral se examina la extensión de rodilla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«Pruebas clínicas para meralgia parestésica: sensibilidad y especificidad» muestra lo siguiente. Compresión pélvica (45 pacientes): sensibilidad 95 por ciento y especificidad 93.3 por ciento (fuente: Nouraei SA y colaboradores, 2007). Compresión pélvica (30 casos y controles): sensibilidad 86.7 por ciento y especificidad 93 por ciento (fuente: Paneyala S y colaboradores, 2024). Signo de Tinel (30 casos y controles): sensibilidad 85.1 por ciento y especificidad 87.5 por ciento (fuente: Paneyala S y colaboradores, 2024). Con esto cerramos examen físico: pruebas para el nfcl. Sigamos con imágenes: antes, durante y después.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antes, durante y después. Antes de operar se pide radiografía de pelvis AP y de cadera lateral para planificar (práctica habitual / opinión experta). Durante la cirugía, la fluoroscopia es una de las ventajas del decúbito supino. Una revisión afirma que la fluoroscopia reduce las copas fuera de rango en abducción y versión (fuente: Kyriakopoulos G y colaboradores, 2018), pero en un estudio retrospectivo con 125 pacientes operados con fluoroscopia y 140 sin ella no mejoró la inclinación, la anteversión ni la longitud del miembro (fuente: Bingham JS y colaboradores, 2018). Las 2 fuentes discrepan y se dan ambas. Después, en la serie de Matta el ángulo de abducción de la copa fue de 42 grados, con 96 % entre 35 y 50, y la anteversión fue de 19 grados, con 93 % entre 10 y 25 (fuente: Matta JM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 metaanálisis de ECA hubo más copas del anterior dentro de la zona de seguridad de Lewinnek que del posterior (RR 1,20) (fuente: Yang XT y colaboradores, 2020). La RM con reducción de artefactos metálicos deja ver la cápsula anterior, el piriforme y el tendón conjunto (fuente: McLawhorn AS y colaboradores, 2020). No hay estudios de sensibilidad y especificidad de la imagen para elegir el abordaje: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«Copas dentro del rango objetivo en la serie de Matta (494 ATC)» muestra lo siguiente. Abducción de 35 a 50 grados: 96 % de las copas (fuente: Matta JM y colaboradores, 2005). Anteversión de 10 a 25 grados: 93 % de las copas (fuente: Matta JM y colaboradores, 2005). Con esto cerramos imágenes: antes, durante y después. Sigamos con algoritmo: elegir la entrada anterior.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entrada anterior. El algoritmo ordena la decisión por objetivo; no sustituye el criterio de tu tutor ni la planificación de cada paciente.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la entrada anterior de la cadera» se lee de arriba hacia abajo. Se parte de: Necesito acceder a la cadera por delante: ¿cuál es el objetivo. Se decide: ¿Es una fractura de pared o columna anterior del acetábulo? Si la respuesta es sí, no es hueter: ilioinguinal (reducción articular indirecta) o stoppa modificado; el stoppa tuvo menos tiempo y menos complicaciones, el ilioinguinal mejor reducción (fuente: Ferguson T y colaboradores, 2026) (fuente: Srivastava A y colaboradores, 2023). Si la respuesta es no, ¿fractura de cabeza femoral (pipkin) o cuello que requiere reducción abierta?. Se hace: No es Hueter: ilioinguinal (reducción articular indirecta) o Stoppa modificado; el Stoppa tuvo menos tiempo y menos complicaciones, el ilioinguinal mejor reducción (fuente: Ferguson T y colaboradores, 2026) (fuente: Srivastava A y colaboradores, 2023). Se decide: ¿Fractura de cabeza femoral (Pipkin) o cuello que requiere reducción abierta? Si la respuesta es sí, hueter / smith-petersen modificado: acceso directo y sin luxar; en pipkin i y ii la vía posterior tuvo menos osificación heterotópica en 1 metaanálisis (fuente: Apivatthakakul T y colaboradores, 2026) (fuente: Wang CG y colaboradores, 2016). Si la respuesta es no, ¿es osteotomía periacetabular?. Se hace: Hueter / Smith-Petersen modificado: acceso directo y sin luxar; en Pipkin I y II la vía posterior tuvo menos osificación heterotópica en 1 metaanálisis (fuente: Apivatthakakul T y colaboradores, 2026) (fuente: Wang CG y colaboradores, 2016). Se decide: ¿Es osteotomía periacetabular? Si la respuesta es sí, smith-petersen modificado mínimamente invasivo (fuente: Khan OH y colaboradores, 2017). Si la respuesta es no, ¿es artroplastia total, hemiartroplastia o revisión?. Se hace: Smith-Petersen modificado mínimamente invasivo (fuente: Khan OH y colaboradores, 2017). Se decide: ¿Es artroplastia total, hemiartroplastia o revisión? Se decide: ¿Tienes experiencia o apoyo formal? El tiempo operatorio se estabiliza hacia 100 casos (fuente: Nairn L y colaboradores, 2021)? Si la respuesta es no, usa el abordaje que dominas y repasa la técnica con tu tutor. Si la respuesta es sí, ¿hay factores desfavorables? imc alto, panículo grande, material posterior por retirar, necesidad de reconstruir tendón glúteo, piel anterior inadecuada (fuente: Salmons HI y colaboradores, 2024) (fuente: Goldberg TD y colaboradores, 2021). Se hace: Usa el abordaje que dominas y repasa la técnica con tu tutor. Se decide: ¿Hay factores desfavorables? IMC alto, panículo grande, material posterior por retirar, necesidad de reconstruir tendón glúteo, piel anterior inadecuada (fuente: Salmons HI y colaboradores, 2024) (fuente: Goldberg TD y colaboradores, 2021)? Si la respuesta es sí, considera otro abordaje y discútelo con tu tutor. Si la respuesta es no, hueter anterior directo: mesa estándar o de tracción según medios (fuente: Sarraj M y colaboradores, 2020) (fuente: Ramadanov N y colaboradores, 2024). Se hace: Considera otro abordaje y discútelo con tu tutor. Termina en: Hueter anterior directo: mesa estándar o de tracción según medios (fuente: Sarraj M y colaboradores, 2020) (fuente: Ramadanov N y colaboradores, 2024). Con esto cerramos algoritmo: elegir la entrada anterior. Sigamos con indicaciones y contraindicaciones.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y contraindicaciones. La evidencia no establece un abordaje superior para todos los pacientes; la decisión se apoya en el objetivo, el paciente y la experiencia del cirujano (fuente: Yan L y colaboradores, 2023) (fuente: American Academy of Orthopaedic Surgeons, 2021). La tabla resume los escenarios. Contraindicaciones relativas descritas para el anterior con mesa de tracción: material posterior que hay que retirar, masa o tumor posterior, panículo grande y colgante, necesidad de reconstruir el tendón glúteo y piel anterior que no permite el abordaje (fuente: Goldberg TD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eso se suma la obesidad: con el anterior longitudinal la herida se complica algo más que con los abordajes de base lateral y, en cualquier abordaje, el riesgo se dispara por encima de IMC 33 (fuente: Salmons HI y colaboradores, 2024); en mesa de fractura, el IMC mayor de 40 se asoció a más fracturas periprotésicas (fuente: Hartford JM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«Escenarios y qué dice la evidencia» tiene 3 columnas: Escenario, ¿Se usa?, Condición o dato clave. Fila 1: Escenario, Artroplastia total primaria; ¿Se usa?, Sí, una opción más; Condición o dato clave, Elegir por experiencia y por el paciente; sin superioridad sostenida a 6 y 12 meses (fuente: Nassar JE y colaboradores, 2025) (fuente: Ang JJM y colaboradores, 2023). Fila 2: Escenario, Hemiartroplastia por fractura de cuello; ¿Se usa?, Sí, evidencia insuficiente; Condición o dato clave, La Cochrane 2025 no puede decidir entre anterior, lateral y posterior (fuente: Morrell AT y colaboradores, 2025); NICE sugiere considerar el anterolateral en lugar del posterior (fuente: National Institute for Health and Care Excellence, 2011). Fila 3: Escenario, ATC por fractura de cuello; ¿Se usa?, Sí, datos limitados; Condición o dato clave, En 15 estudios, menos luxación y más lesión del NFCL (fuente: Jin Z y colaboradores, 2023); en el registro de Nueva Zelanda faltan datos del anterior (fuente: Gupta VK y colaboradores, 2024). Fila 4: Escenario, Revisión de ATC; ¿Se usa?, Sí, con ampliaciones; Condición o dato clave, Exposición acetabular con liberación capsular y extensión distal para el fémur (fuente: Siddiqi A y colaboradores, 2021). Fila 5: Escenario, Fractura de cabeza o cuello femoral a reducir abierto; ¿Se usa?, Sí; Condición o dato clave, Muchas se fijan sin luxar la cadera; para el cuello hace falta tornillo percutáneo o incisión lateral aparte (fuente: Apivatthakakul T y colaboradores, 2026). Fila 6: Escenario, Fractura de pared o columna anterior del acetábulo; ¿Se usa?, No; Condición o dato clave, Se usan el ilioinguinal o el Stoppa modificado (fuente: Ferguson T y colaboradores, 2026) (fuente: Ferguson T y colaboradores, 2026). Fila 7: Escenario, Osteotomía periacetabular; ¿Se usa?, Sí, en versión modificada; Condición o dato clave, Serie de 151 pacientes, sin complicaciones nerviosas ni vasculares mayores (fuente: Khan OH y colaboradores, 2017). (fuente: Apivatthakakul T y colaboradores, 2026) (fuente: Nassar JE y colaboradores, 2025) (fuente: Ang JJM y colaboradores, 2023) (fuente: Ferguson T y colaboradores, 2026) (fuente: Morrell AT y colaboradores, 2025) (fuente: Ferguson T y colaboradores, 2026) (fuente: Siddiqi A y colaboradores, 2021) (fuente: Khan OH y colaboradores, 2017) (fuente: Gupta VK y colaboradores, 2024) (fuente: National Institute for Health and Care Excellence, 2011) (fuente: Jin Z y colaboradores, 2023). Con esto cerramos indicaciones y contraindicaciones. Sigamos con tratamiento: resultados por escenario clínico.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resultados por escenario clínico. La revisión Cochrane de 2025 reunió 27 estudios con 3369 participantes (fuente: Morrell AT y colaboradores, 2025). Al comparar anterior con posterior (7 estudios, 455 participantes), a los 3 meses no apareció diferencia en actividades diarias, mortalidad ni dolor, y la certeza es muy baja (fuente: Morrell AT y colaboradores, 2025). Con certeza baja, el anterior permitió caminar sin ayuda más temprano que el posterior (RR 1,64), y frente al lateral redujo la marcha de Trendelenburg (RR 0,13) (fuente: Morrell AT y colaboradores, 2025). Concluye que no hay evidencia suficiente para elegir un abordaje (fuente: Morrell AT y colaboradores, 2025). Un metaanálisis de 1604 casos, con estudios no aleatorizados incluidos, favoreció al anterior en función y dolor de las primeras semanas y en luxación (fuente: Khan IA y colaboradores, 2022). En un estudio prospectivo no aleatorizado de 82 pacientes la luxación fue de 1 de 38 con Hueter y de 9 de 44 con posterolateral (fuente: Langlois J y colaboradores, 2015). Las guías no coinciden: NICE sugiere considerar el abordaje anterolateral (otra vía, no el anterior directo) en lugar del posterior (fuente: National Institute for Health and Care Excellence, 2011), y la AAOS no halla un abordaje preferido (fuente: American Academy of Orthopaedic Surgeons, 2021). En 15 estudios con 1284 pacientes, el anterior tuvo menos luxación (OR 0,26) y más lesión del NFCL (OR 2,91) que el posterolateral (fuente: Jin Z y colaboradores, 2023). El registro de Nueva Zelanda, con 5025 ATC por fractura de cuello, no halló diferencias de revisión y no tiene datos suficientes del anterior (fuente: Gupta VK y colaboradores, 2024). En una revisión de 29 artículos con 453 fracturas, la necrosis avascular fue 11,9 %, la artrosis postraumática 20 % y la osificación heterotópica 16,8 %; los autores no vieron que el flip trocantérico ni el anterior amenazaran la irrigación de la cabeza más que el posterior (fuente: Giannoudis PV y colaboradores, 2009). En otra revisión de 10 estudios con 176 pacientes la osificación heterotópica fue 42,1 % con el anterior, 36,9 % con el posterior y 33,3 % con flip trocantérico, aunque esa diferencia de osificación no fue significativa, y la necrosis avascular fue 7,9 %, 16,9 % y 12,5 % (fuente: Guo JJ y colaboradores, 2010). El metaanálisis de Pipkin I y II, con 5 estudios de casos y controles, halló más osificación heterotópica con el anterior y ninguna otra diferencia (fuente: Wang CG y colaboradores, 2016). Este abordaje no es la vía para fijar el acetábulo anterior. Para columna y pared anterior se usan el ilioinguinal, que reduce la articulación de forma indirecta (fuente: Ferguson T y colaboradores, 2026), o el Stoppa modificado, que da buena visión de la superficie cuadrilátera (fuente: Ferguson T y colaboradores, 2026). En 10 estudios con 717 pacientes, el Stoppa modificado tuvo menos duración y menos complicaciones, y el ilioinguinal mejor calidad de reducción (OR 0,59) (fuente: Srivastava A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fractura de cabeza femoral (revisión de 453 fracturas)» muestra lo siguiente. Necrosis avascular: 11.9 % de pacientes o casos (fuente: Giannoudis PV y colaboradores, 2009). Artrosis postraumática: 20 % de pacientes o casos (fuente: Giannoudis PV y colaboradores, 2009). Osificación heterotópica: 16.8 % de pacientes o casos (fuente: Giannoudis PV y colaboradores, 2009). Parálisis ciática en fractura-luxación: 4 % de pacientes o casos (fuente: Giannoudis PV y colaboradores, 2009). Infección de herida (casos operados): 3.2 % de pacientes o casos (fuente: Giannoudis PV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«Resumen por escenario» tiene 3 columnas: Escenario, Qué dice la evidencia, Calidad. Fila 1: Escenario, Hemiartroplastia; Qué dice la evidencia, Sin diferencia clara a 3 meses; anterior con marcha independiente más temprana (RR 1,64) (fuente: Morrell AT y colaboradores, 2025); Calidad, Revisión Cochrane de 27 estudios, certeza baja a muy baja (fuente: Morrell AT y colaboradores, 2025). Fila 2: Escenario, ATC por fractura de cuello; Qué dice la evidencia, Menos luxación (OR 0,26) y más lesión del NFCL (OR 2,91) con el anterior (fuente: Jin Z y colaboradores, 2023); Calidad, Metaanálisis de 15 estudios (fuente: Jin Z y colaboradores, 2023). Fila 3: Escenario, Pipkin I y II; Qué dice la evidencia, Más osificación heterotópica con el anterior; el resto sin diferencia (fuente: Wang CG y colaboradores, 2016); Calidad, 5 estudios de casos y controles (fuente: Wang CG y colaboradores, 2016). Fila 4: Escenario, Acetábulo anterior; Qué dice la evidencia, Stoppa modificado con menos duración y complicaciones; ilioinguinal con mejor reducción (fuente: Srivastava A y colaboradores, 2023); Calidad, 10 estudios con 717 pacientes (fuente: Srivastava A y colaboradores, 2023). (fuente: Morrell AT y colaboradores, 2025) (fuente: Srivastava A y colaboradores, 2023) (fuente: Wang CG y colaboradores, 2016) (fuente: Jin Z y colaboradores, 2023). Con esto cerramos tratamiento: resultados por escenario clínico. Sigamos con técnica: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 a paso. Es apoyo de estudio: no sustituye al tutor ni al manual del implante. Los pasos combinan la descripción de la AO para fracturas (fuente: Apivatthakakul T y colaboradores, 2026) y una descripción técnica de artroplastia sin mesa (fuente: Iorio R y colaboradores, 2025); se rotula cuando algo es práctica habitual / opinión experta. Salir del borde del TFL hacia medial: ahí corre la rama femoral del NFCL en muchos casos (fuente: Ropars M y colaboradores, 2009). Poner el separador anterior inferior o a 90 grados del reborde: se acerca al nervio femoral y a la arteria ilíaca externa (fuente: Yoshino K y colaboradores, 2020) (fuente: Sullivan CW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Forzar el fémur sin liberar la cápsula posterolateral: el fémur no sube y aparece la fractura (fuente: Iorio R y colaboradores, 2025). Querer fijar el cuello por la misma herida: la fijación va percutánea o por una incisión lateral aparte (fuente: Apivatthakakul T y colaboradores, 2026). Operar con IMC alto sin plan para la herida: el riesgo sube sobre todo por encima de 33 (fuente: Salmons HI y colaboradores, 2024). Tratar la cápsula posterior como si se pudiera reparar: no se puede (fuente: McLawhorn AS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«Curva de aprendizaje del tiempo operatorio en el anterior directo» muestra lo siguiente. Caso 1: 156.6 min (fuente: Nairn L y colaboradores, 2021). Caso 30: 93.2 min (fuente: Nairn L y colaboradores, 2021). Caso 100: 80.5 min (fuente: Nairn L y colaboradores, 2021). Con esto cerramos técnica: paso a paso. Sigamos con cápsula anterior: reparar o resecar.</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cápsula anterior: reparar o resecar. La cápsula anterior se puede abrir en T, abrir en U o resecar. A diferencia de lo que ocurre en el posterior, en el anterior no se sabe cuánto aporta la cápsula a la estabilidad (fuente: Schwartz AM y colaboradores, 2021). En un ECA de 98 pacientes, 50 con capsulectomía y 48 con capsulotomía y reparación, no hubo diferencias significativas en dolor ni rango de movimiento, con seguimiento de más de 5 años (fuente: Schwartz AM y colaboradores, 2021). Los autores dejan la decisión al cirujano (fuente: Schwartz AM y colaboradores, 2021). En la RM de 32 pacientes al año, ninguno del grupo con capsulotomía y reparación tenía defecto anterior, frente a 27 % del grupo de capsulectomía (fuente: McLawhorn AS y colaboradores, 2020). La RM no midió resultados clínicos (fuente: McLawhorn AS y colaboradores, 2020). Lo que sí es constante es otra cosa: para llegar al fémur se sueltan estructuras posteriores que después no se reparan (fuente: McLawhorn AS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«Defecto de cápsula anterior persistente a 1 año en RM (32 pacientes)» muestra lo siguiente. Capsulotomía con reparación: 0 % de pacientes (fuente: McLawhorn AS y colaboradores, 2020). Capsulectomía: 27 % de pacientes (fuente: McLawhorn AS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«Integridad de las partes blandas posteriores en RM tras el anterior» muestra lo siguiente. Piriforme, al alta: 75 % íntegros (fuente: McLawhorn AS y colaboradores, 2020). Tendón conjunto, al alta: 38 % íntegros (fuente: McLawhorn AS y colaboradores, 2020). Piriforme y conjunto, al año: 97 % íntegros (fuente: McLawhorn AS y colaboradores, 2020). Con esto cerramos cápsula anterior: reparar o resecar. Sigamos con ampliaciones: proximal, distal y revisión.</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ampliaciones: proximal, distal y revisión. El corredor es extensible, pero cada dirección pone en riesgo estructuras distintas. La tabla resume qué se sabe.</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«Extensiones del abordaje anterior» tiene 3 columnas: Dirección, Cómo, Qué se pone en riesgo y qué muestra la evidencia. Fila 1: Dirección, Proximal; Cómo, Smith-Petersen original; Qué se pone en riesgo y qué muestra la evidencia, Empleado en revisiones complejas con defectos de las paredes anterior y medial (fuente: Kyriakopoulos G y colaboradores, 2018). Fila 2: Dirección, Distal por el fémur; Cómo, Entre el TFL y el vasto lateral, o por vía subvasto; Qué se pone en riesgo y qué muestra la evidencia, Entre TFL y vasto lateral quedan expuestas las ramas transversa y descendente de la CFL con sus ramos motores (fuente: Kyriakopoulos G y colaboradores, 2018); 2 paquetes hacia el vasto lateral en 17 de 20 caderas (fuente: Ghijselings SG y colaboradores, 2017). Fila 3: Dirección, Acetábulo en revisión; Cómo, Liberación capsular y de partes blandas, con extensiones; Qué se pone en riesgo y qué muestra la evidencia, Revisión con indicaciones, anatomía y técnica; extensión distal para el fémur (fuente: Siddiqi A y colaboradores, 2021). Fila 4: Dirección, Incisión; Cómo, Bikini en lugar de longitudinal; Qué se pone en riesgo y qué muestra la evidencia, Es menos extensible; usarla tras ganar experiencia (fuente: Leunig M y colaboradores, 2018). (fuente: Kyriakopoulos G y colaboradores, 2018) (fuente: Siddiqi A y colaboradores, 2021) (fuente: Ghijselings SG y colaboradores, 2017) (fuente: Leunig M y colaboradores, 2018). Con esto cerramos ampliaciones: proximal, distal y revisión. Sigamos con comparación con el abordaje posterior y el lateral.</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con el abordaje posterior y el lateral. Un metaanálisis de 24 ECA (2010 pacientes) midió 17,38 min más de quirófano con el anterior que con el posterior, a cambio de 0,33 días menos de hospitalización; luxaciones, fracturas periprotésicas y tromboembolias no variaron frente al posterior ni frente al lateral (fuente: Ang JJM y colaboradores, 2023). En la red de 63 ECA (4859 participantes), el posterior fue 13,94 min más rápido y ninguno de los 6 tipos de complicación analizados mostró diferencias (fuente: Yan L y colaboradores, 2023). Una revisión de 42 estudios, la mayoría de calidad media a baja, encontró mejores puntajes con el anterior solo durante las primeras 6 semanas (fuente: Meermans G y colaboradores, 2017). Calidad de la evidencia. En una revisión paraguas de 11 revisiones o metaanálisis, 2 eran de calidad baja y 9 de calidad críticamente baja (fuente: Nassar JE y colaboradores, 2025). Esos autores no hallaron diferencias de función a los 6 y 12 meses (fuente: Nassar JE y colaboradores, 2025). A 7,5 años, un ECA de 93 de 101 pacientes tampoco encontró diferencias clínicamente significativas (fuente: Roberts HJ y colaboradores, 2024). Dónde el anterior sí pierde o gana según los registros. En el registro australiano de 122345 ATC, el anterior perdió en el fémur (más revisiones mayores, por fractura periprotésica y por aflojamiento femoral) y ganó en luxación e infección, con menos revisiones por esas causas (fuente: Hoskins W y colaboradores, 2020). En el registro de Kaiser, la luxación fue menor con el anterior directo (HR ajustado 0,44) sin más revisión (fuente: Sheth D y colaboradores, 2015). En una serie de revisiones tempranas, 50,9 % de las fallas femorales ocurrieron tras el anterior (fuente: Meneghini RM y colaboradores, 2017); esa serie no estima la incidencia en la población operada (fuente: Meneghini RM y colaboradores, 2017). Mismo protocolo, sin ventaja clara. En una cohorte de 222 pacientes con el mismo protocolo de rehabilitación, y con un cirujano distinto para cada abordaje, el anterior duró 114 min frente a 60 min con miniposterior y no mostró una ventaja sistemática (fuente: Poehling-Monaghan KL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operatorio medio del anterior frente al posterior en 2 estudios» muestra lo siguiente. ECA de 100 pacientes, anterior: 70.1 min (fuente: Bon G y colaboradores, 2019). ECA de 100 pacientes, posterior: 56.7 min (fuente: Bon G y colaboradores, 2019). Cohorte Mayo, anterior: 114 min (fuente: Poehling-Monaghan KL y colaboradores, 2015). Cohorte Mayo, miniposterior: 60 min (fuente: Poehling-Monaghan KL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del NFCL tras el anterior según el estudio» muestra lo siguiente. Serie de 81 caderas (parestesias): 14.8 % de las caderas (fuente: Bhargava T y colaboradores, 2010). ECA, 50 caderas por anterior (neuropraxia): 16 % de las caderas (fuente: Bon G y colaboradores, 2019). Serie de 122 caderas: 31.9 % de las caderas (fuente: Homma Y y colaboradores, 2016). ECA, 35 caderas por anterior, a las 12 semanas: 83 % de las caderas (fuente: Cheng TE y colaboradores, 2017). En el documento Word de este tema encontrarás además: Anterior frente a posterior y lateral, por desenlace. Con esto cerramos comparación con el abordaje posterior y el lateral. Sigamos con complicaciones: frecuencia y cómo evitarlas.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frecuencia y cómo evitarlas. Las complicaciones del anterior se concentran en 4 sitios: el NFCL, el nervio femoral, el fémur y la herida. La frecuencia depende mucho de cómo se midió y de la curva de aprendizaje: en una revisión, la complicación fue 20,8 % en los grupos iniciales y 7,6 % en los tardíos (fuente: Nairn L y colaboradores, 2021). NFCL. En 45 estudios la lesión del NFCL fue de 0 % a 83 %; la media fue 31 % en estudios centrados en el nervio y 3,8 % en los demás (fuente: Dahm F y colaboradores, 2021). Un metaanálisis bayesiano de 38 estudios dio 0,9 % de deterioro transitorio (fuente: De Geest T y colaboradores, 2015). La cifra depende de la definición y de si el estudio buscó la lesión de forma dirigida (fuente: Dahm F y colaboradores, 2021). La osteotomía periacetabular por Smith-Petersen sugiere un mecanismo isquémico: en 19 pacientes sin trauma directo del nervio, los 2 con síntomas más allá de 1 año habían perdido más de 50 % del flujo (fuente: Kiyama T y colaboradores, 2009). Nervio femoral. La parálisis fue 0,36 % en 16258 ATC por anterior (fuente: Zeiman M y colaboradores, 2025). En 10047 ATC fue 0,24 % con el anterior y 0,52 % con el posterolateral, y la femoral fue 4,3 veces más frecuente que la de ciático o peroneo con el anterior (fuente: Slaven SE y colaboradores, 2023). La recuperación completa ocurrió en 60 % de las parálisis femorales (fuente: Slaven SE y colaboradores, 2023). Fémur. El metaanálisis bayesiano halló fracturas intraoperatorias de 0,8 % en trocánter y 0,5 % en fémur (fuente: De Geest T y colaboradores, 2015). En 500 ATC sin cemento por anterior en mesa de fractura hubo 4,6 % de fracturas, con 2,6 % intraoperatorias y 2,0 % posoperatorias (fuente: Hartford JM y colaboradores, 2016). En 2869 ATC sin mesa especial hubo 0,9 % de fracturas periprotésicas tempranas, con mayor edad como único factor (fuente: Berend KR y colaboradores, 2016). En 6309 ATC por anterior y posterolateral, el vástago sin collar tuvo 2,6 veces más fractura que el vástago con collar y el abordaje no fue un factor independiente (fuente: Sershon RA y colaboradores, 2021). En el registro australiano el anterior sí tuvo más revisión por fractura periprotésica y aflojamiento femoral (fuente: Hoskins W y colaboradores, 2020). Las fuentes discrepan y se dan ambas. Herida. La complicación de herida a 90 días fue 3,6 % con el anterior longitudinal y 2,6 % con los abordajes de base lateral, y el riesgo subió sobre todo por encima de IMC 33 (fuente: Salmons HI y colaboradores, 2024). Luxación. El metaanálisis bayesiano dio 0,6 % (fuente: De Geest T y colaboradores, 2015) y la serie de Matta 0,61 % (fuente: Matta JM y colaboradores, 2005). Tobillo. Con mesa ortopédica hubo 3 fracturas de tobillo en 494 ATC en la serie de Matta (fuente: Matta JM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periprotésicas tempranas según la serie» muestra lo siguiente. 2869 ATC sin mesa especial (tempranas): 0.9 % de las ATC (fuente: Berend KR y colaboradores, 2016). 6309 ATC anterior y posterolateral, 90 días (con tratamiento): 0.9 % de las ATC (fuente: Sershon RA y colaboradores, 2021). 500 ATC en mesa de fractura (3 meses): 4.6 % de las ATC (fuente: Hartford JM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y cómo reducirlas» tiene 3 columnas: Complicación, Frecuencia, Cómo reducirla. Fila 1: Complicación, Lesión del NFCL; Frecuencia, 0 % a 83 % según el estudio (fuente: Dahm F y colaboradores, 2021); 31,9 % en 122 caderas (fuente: Homma Y y colaboradores, 2016); Cómo reducirla, Incisión lateral y distal a la EIAS (fuente: Ropars M y colaboradores, 2009) (fuente: Tomaszewski KA y colaboradores, 2016); sin tracción excesiva con los separadores (fuente: Kiyama T y colaboradores, 2009); la fasciotomía lateral no mostró diferencia a 3 meses (fuente: Tanabe H y colaboradores, 2023). Fila 2: Complicación, Parálisis del nervio femoral; Frecuencia, 0,36 % (fuente: Zeiman M y colaboradores, 2025); Cómo reducirla, Separadores fuera de 90 grados del reborde y por encima de las 12 horas (fuente: Yoshino K y colaboradores, 2020) (fuente: Sullivan CW y colaboradores, 2019). Fila 3: Complicación, Fractura intraoperatoria; Frecuencia, 0,8 % de trocánter y 0,5 % de fémur (fuente: De Geest T y colaboradores, 2015); 2,6 % con vástago sin cemento en mesa de fractura (fuente: Hartford JM y colaboradores, 2016); Cómo reducirla, Liberar la cápsula posterolateral (fuente: Iorio R y colaboradores, 2025); considerar vástago con collar (fuente: Sershon RA y colaboradores, 2021). Fila 4: Complicación, Fractura periprotésica a 90 días; Frecuencia, 0,9 % clínicamente relevantes, anterior y posterolateral juntos (fuente: Sershon RA y colaboradores, 2021); 4,6 % en mesa de fractura (fuente: Hartford JM y colaboradores, 2016); Cómo reducirla, Vástago con collar y de ajuste y relleno (fuente: Sershon RA y colaboradores, 2021); vigilar sexo femenino, edad mayor de 65, IMC menor de 25 (fuente: Sershon RA y colaboradores, 2021) o mayor de 40 (fuente: Hartford JM y colaboradores, 2016). Fila 5: Complicación, Herida; Frecuencia, 3,6 % frente a 2,6 % (fuente: Salmons HI y colaboradores, 2024); Cómo reducirla, Vigilar IMC por encima de 33 (fuente: Salmons HI y colaboradores, 2024). Fila 6: Complicación, Fracturas por mesa de tracción; Frecuencia, 3 fracturas de tobillo en 494 ATC (fuente: Matta JM y colaboradores, 2005); Cómo reducirla, Cuidar el soporte del miembro; usar mesa estándar si no hay experiencia (práctica habitual / opinión experta). Fila 7: Complicación, Osificación periarticular; Frecuencia, No cuantificada en este abordaje en las fuentes abiertas: sin dato verificable; Cómo reducirla, Irrigar y retirar tejido isquémico antes de cerrar (fuente: Apivatthakakul T y colaboradores, 2026). (fuente: Apivatthakakul T y colaboradores, 2026) (fuente: Iorio R y colaboradores, 2025) (fuente: Dahm F y colaboradores, 2021) (fuente: Ropars M y colaboradores, 2009) (fuente: Tomaszewski KA y colaboradores, 2016) (fuente: Kiyama T y colaboradores, 2009) (fuente: Yoshino K y colaboradores, 2020) (fuente: Zeiman M y colaboradores, 2025) (fuente: Sershon RA y colaboradores, 2021) (fuente: Salmons HI y colaboradores, 2024) (fuente: Hartford JM y colaboradores, 2016) (fuente: Matta JM y colaboradores, 2005) (fuente: Sullivan CW y colaboradores, 2019) (fuente: Tanabe H y colaboradores, 2023) (fuente: Homma Y y colaboradores, 2016) (fuente: De Geest T y colaboradores, 2015). Con esto cerramos complicaciones: frecuencia y cómo evitarlas. Sigamos con pronóstico: cuánto dura la ventaja y cómo se recuperan los nervios.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cuánto dura la ventaja y cómo se recuperan los nervios. A 7,5 años de un ECA con 93 de 101 pacientes, el Harris fue 95,3 con anterior y 93,5 con miniposterior (P = 0,79), con 4 complicaciones quirúrgicas en el grupo anterior y 6 en el miniposterior (fuente: Roberts HJ y colaboradores, 2024). La revisión paraguas no halló diferencias de función a los 6 y 12 meses (fuente: Nassar JE y colaboradores, 2025). La revisión temprana fue 2,1 % en un metaanálisis bayesiano, una cifra que sus autores consideran similar a la de la ATC en general (fuente: De Geest T y colaboradores, 2015). En la serie de 81 caderas, las parestesias del NFCL (12 caderas) habían desaparecido en 4 a los 6 meses, en 6 al año y en 10 (83,3 %) a los 2 años; 2 nunca se resolvieron (fuente: Bhargava T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parálisis femoral recuperó fuerza completa en 60 % de los casos (fuente: Slaven SE y colaboradores, 2023), y en 3 a 15 meses en la mayoría de los casos de una revisión (fuente: Zeiman M y colaboradores, 2025). Entre 29 pacientes con lesión persistente del NFCL comprobada, 18 recibieron infiltración ecoguiada y 11 mejoraron tras 1 a 3 infiltraciones; 2 fueron a neurólisis (fuente: Hax 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«Parestesias del NFCL resueltas (acumuladas) entre 12 caderas con parestesias» muestra lo siguiente. A los 6 meses: 4 caderas (fuente: Bhargava T y colaboradores, 2010). Al año: 6 caderas (fuente: Bhargava T y colaboradores, 2010). A los 2 años: 10 caderas (fuente: Bhargava T y colaboradores, 2010). Con esto cerramos pronóstico: cuánto dura la ventaja y cómo se recuperan los nervios.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Un grupo que describe su técnica deja apoyar todo el peso desde el inicio cuando no hubo complicaciones, pone de pie y hace caminar al paciente con ayuda desde el día 1 y no limita el rango de movimiento (fuente: Iorio R y colaboradores, 2025). Eso es una descripción de un grupo, no un ensayo. Sobre las restricciones: un metaanálisis de 6 estudios con 1122 procedimientos halló luxación de 1,5 % con restricciones y de 1,0 % sin ellas, y más rapidez y satisfacción sin restricciones (fuente: van der Weegen W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revisión Cochrane de 2016 solo halló 3 ensayos con 492 participantes y evidencia de muy baja calidad (fuente: Smith TO y colaboradores, 2016). Ninguna de las 2 es específica del abordaje anterior (ambas incluyeron sobre todo abordajes posterior y anterolateral) (lectura del autor); no encontré un ensayo de restricciones propio del anterior en las fuentes abiertas: sin dato verificable. El ritmo de recuperación es parecido entre abordajes a mediano plazo. A las 2 semanas, 92 % del grupo anterior aún usaba ayudas de marcha frente a 68 % del miniposterior en una cohorte con el mismo protocolo (fuente: Poehling-Monaghan KL y colaboradores, 2015); a las 8 semanas el anterior puntuaba más en el Harris (95 frente a 89), pero menos pacientes de ese grupo habían vuelto a trabajar y a manejar (fuente: Poehling-Monaghan KL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los 3 meses la fuerza no difirió entre abordajes (fuente: Winther SB y colaboradores, 2016). Con esto cerramos rehabilitación. Sigamos con guías y consensos.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Ninguna guía respalda un abordaje único. NICE 2011 sugiere considerar el abordaje anterolateral (otra vía, no el anterior directo) en lugar del posterior al insertar una hemiartroplastia (fuente: National Institute for Health and Care Excellence, 2011). La AAOS 2021 dice que en artroplastia por fractura de cuello la evidencia no muestra un abordaje preferido, con calidad de evidencia moderada y fuerza de recomendación moderada (fuente: American Academy of Orthopaedic Surgeons, 2021).</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revisión Cochrane de 2025 concluye que no hay evidencia suficiente para elegir (fuente: Morrell AT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«Guías sobre el abordaje en fractura de cuello femoral» tiene 3 columnas: Fuente, Recomendación, Fuerza. Fila 1: Fuente, NICE CG124 (2011); Recomendación, Considerar el abordaje anterolateral en lugar del posterior al insertar una hemiartroplastia (fuente: National Institute for Health and Care Excellence, 2011); Fuerza, Recomendación de la guía. Fila 2: Fuente, AAOS 2021; Recomendación, La evidencia no muestra un abordaje preferido (fuente: American Academy of Orthopaedic Surgeons, 2021); Fuerza, Calidad de evidencia moderada; fuerza moderada (fuente: American Academy of Orthopaedic Surgeons, 2021). Fila 3: Fuente, Cochrane 2025; Recomendación, Evidencia insuficiente para elegir entre anterior, lateral y posterior (fuente: Morrell AT y colaboradores, 2025); Fuerza, Certeza muy baja a baja (fuente: Morrell AT y colaboradores, 2025). (fuente: Morrell AT y colaboradores, 2025) (fuente: American Academy of Orthopaedic Surgeons, 2021) (fuente: National Institute for Health and Care Excellence, 2011). Con esto cerramos guías y consensos.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Anatomía antes que técnica: intervalo TFL-sartorio, NFCL sobre la fascia y medial, rama ascendente de la CFL entre ambos músculos y paquete femoral sobre el iliopsoas (fuente: Apivatthakakul T y colaboradores, 2026) (fuente: Iorio R y colaboradores, 2025) (fuente: Ferguson T y colaboradores, 2026). El NFCL se protege con la incisión lateral y distal a la espina ilíaca anterosuperior (EIAS), la disección roma del intervalo y separadores sin tracción excesiva (fuente: Ropars M y colaboradores, 2009) (fuente: Tomaszewski KA y colaboradores, 2016) (fuente: Apivatthakakul T y colaboradores, 2026) (fuente: Kiyama T y colaboradores, 2009). La mala posición de los separadores acetabulares anteriores es una de las causas propuestas de la parálisis del nervio femoral: en cadáver, el nervio quedó a 16,6 mm del reborde en el punto de 90 grados, medido desde la línea EIAS-centro del acetábulo (fuente: Yoshino K y colaboradores, 2020) (fuente: Zeiman M y colaboradores, 2025). El fémur es el punto débil del abordaje: en un registro de 122345 ATC el anterior tuvo más revisiones mayores y más complicaciones femorales, por eso se libera la cápsula posterolateral y se elige con cuidado el vástago (fuente: Hoskins W y colaboradores, 2020) (fuente: Iorio R y colaboradores, 2025) (fuente: Sershon RA y colaboradores, 2021). Elegir el abordaje es decidir por el objetivo y por la experiencia del cirujano: las revisiones de ECA y las guías no muestran una superioridad sostenida (fuente: Yan L y colaboradores, 2023) (fuente: Morrell AT y colaboradores, 2025) (fuente: American Academy of Orthopaedic Surgeons, 2021).</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Registra antes de operar la sensibilidad del muslo lateral y la extensión de rodilla: son los 2 déficits que el paciente va a atribuir a la cirugía (práctica habitual / opinión experta). Dentro de la cápsula, deja libre la cara superolateral del cuello: un separador apoyado ahí compromete la irrigación de la cabeza femoral (fuente: Apivatthakakul T y colaboradores, 2026). Por esta vía reduces el cuello, pero no lo fijas: los tornillos van por vía percutánea o el tornillo deslizante por una segunda incisión lateral (fuente: Apivatthakakul T y colaboradores, 2026). Vigila el IMC: la complicación de herida crece con el IMC en todos los abordajes, se dispara pasado 33 y es algo mayor con el anterior longitudinal (fuente: Salmons HI y colaboradores, 2024). En una serie de 500 ATC por anterior en mesa de fractura, el IMC mayor de 40 y el sexo femenino se asociaron a más fracturas periprotésicas (fuente: Hartford JM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Hueter es un corredor internervioso: TFL lateral y sartorio con recto femoral medial (fuente: Rachbauer F y colaboradores, 2009) (fuente: Apivatthakakul T y colaboradores, 2026). El NFCL y la rama ascendente de la CFL mandan en la técnica; mantén 3 cm o más de la EIAS cuando puedas, como aconseja un metaanálisis anatómico (fuente: Tomaszewski KA y colaboradores, 2016) (fuente: Iorio R y colaboradores, 2025). No apoyes el separador en el punto de 90 grados del reborde: ahí el nervio femoral quedó a 16,6 mm (fuente: Yoshino K y colaboradores, 2020). La ventaja temprana del anterior no se sostiene a 6 y 12 meses y la evidencia es de baja calidad (fuente: Nassar JE y colaboradores, 2025) (fuente: Roberts HJ y colaboradores, 2024). Elige el abordaje por objetivo y experiencia; el acetábulo anterior no se aborda por el Hueter (fuente: Yan L y colaboradores, 2023) (fuente: Ferguson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anterior directo · Hueter · Smith-Petersen · intervalo TFL-sartorio · nervio femorocutáneo lateral · rama ascendente de la circunfleja lateral · tensor de la fascia lata · recto femoral · mesa de tracción · incisión bikini · capsulotomía anterior · artroplastia total de cadera · hemiartroplastia · fractura de cabeza femoral · Pipkin · osteotomía periacetabular · curva de aprendizaje · fractura periprotésica · parálisis del nervio femoral · Watson-Jones · ilioinguinal · Stoppa modificado · meralgia parestésica · mesa estándar.</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TFL lateral, sartorio y recto medial: el intervalo de Hueter es internervioso (fuente: Rachbauer F y colaboradores, 2009). NFCL: un metaanálisis anatómico aconseja 3 cm o más de distancia a la EIAS (fuente: Tomaszewski KA y colaboradores, 2016). Separador anterior: nunca en el punto de 90 grados; ahí el nervio femoral quedó a 16,6 mm (fuente: Yoshino K y colaboradores, 2020). Rama ascendente de la CFL entre TFL y sartorio: coagular o ligar (fuente: Iorio R y colaboradores, 2025) (fuente: Apivatthakakul T y colaboradores, 2026). Más rápido al inicio, igual a los 6 y 12 meses (fuente: Nassar JE y colaboradores, 2025). Unos 100 casos hasta que el tiempo operatorio se estabiliza (fuente: Nairn L y colaboradores, 2021). IMC mayor de 33: más complicaciones de herida (fuente: Salmons HI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Mujer de 68 años, con IMC de 36, coxartrosis derecha avanzada y osteoporosis densitométrica. Quiere una recuperación rápida y vuelve a pedirte "la cirugía por delante", porque una amiga la operó así. No tiene material de osteosíntesis ni cirugías previas en la cadera. Caminó con bastón los últimos 2 años.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argumentos le das a favor y en contra del abordaje anterior?. ¿Qué riesgos específicos suben por su IMC, su edad y su sexo?. ¿Qué haces para proteger el NFCL y el nervio femoral?. ¿Qué le dices sobre la duración de la ventaja y sobre las restricciones posoperatorias?.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A favor: función y dolor algo mejores en las primeras semanas, estancia corta y menos revisión por luxación e infección en registros (fuente: Ang JJM y colaboradores, 2023) (fuente: Yang XT y colaboradores, 2020) (fuente: Hoskins W y colaboradores, 2020). En contra: la ventaja no se sostiene a 6 y 12 meses (fuente: Nassar JE y colaboradores, 2025), la operación dura más (fuente: Ang JJM y colaboradores, 2023), y su perfil suma riesgos: por encima de IMC 33 sube el riesgo de herida (fuente: Salmons HI y colaboradores, 2024), y el sexo femenino y la edad mayor de 65 se asociaron a más fracturas periprotésicas (fuente: Sershon RA y colaboradores, 2021); el IMC que pesó en esas series fue el menor de 25 (fuente: Sershon RA y colaboradores, 2021) o el mayor de 40 (fuente: Hartford JM y colaboradores, 2016), no el suyo. Se discute un vástago con collar y de ajuste y relleno, que tuvo menos fractura a 90 días (fuente: Sershon RA y colaboradores, 2021); la elección depende del cirujano y del implante. Para el NFCL: incisión lateral y distal a la EIAS, a 3 cm o más de la espina cuando se pueda (fuente: Tomaszewski KA y colaboradores, 2016), disección roma del intervalo (fuente: Apivatthakakul T y colaboradores, 2026) y sin tracción excesiva con el separador (fuente: Kiyama T y colaboradores, 2009). Para el nervio femoral: separadores acetabulares por encima de las 12 horas y nunca en el punto de 90 grados del reborde (fuente: Sullivan CW y colaboradores, 2019) (fuente: Yoshino K y colaboradores, 2020). Si tu experiencia es corta, la curva de aprendizaje pesa: complicación de 20,8 % en grupos iniciales y 7,6 % en tardíos (fuente: Nairn L y colaboradores, 2021). Rehabilitación: no hay ensayo de restricciones específico del anterior en las fuentes abiertas; en 6 estudios las restricciones no bajaron la luxación (fuente: van der Weegen W y colaboradores, 2016). Una alternativa razonable es el abordaje con el que tengas más experiencia, porque la elección debe guiarse por cirujano y paciente (fuente: Ang JJM y colaboradores, 2023). La decisión se apoya en el paciente y en la experiencia del cirujano, no en el titular de la ventaja temprana (fuente: Ang JJM y colaboradores, 2023) (fuente: Nassar JE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chart" Target="../charts/char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anterior directo de la cadera: un corredor internervioso, 2 estructuras que mandan y una curva de aprendizaje</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abordajes-pelvis-cadera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cómo se llama y para qué sirve</a:t>
            </a:r>
          </a:p>
          <a:p>
            <a:pPr marL="347472" indent="-347472">
              <a:spcAft>
                <a:spcPts val="1400"/>
              </a:spcAft>
              <a:buChar char="•"/>
            </a:pPr>
            <a:r>
              <a:rPr sz="2200">
                <a:solidFill>
                  <a:srgbClr val="263238"/>
                </a:solidFill>
                <a:latin typeface="Calibri"/>
              </a:rPr>
              <a:t>2. Epidemiología: cuánto se usa</a:t>
            </a:r>
          </a:p>
          <a:p>
            <a:pPr marL="347472" indent="-347472">
              <a:spcAft>
                <a:spcPts val="1400"/>
              </a:spcAft>
              <a:buChar char="•"/>
            </a:pPr>
            <a:r>
              <a:rPr sz="2200">
                <a:solidFill>
                  <a:srgbClr val="263238"/>
                </a:solidFill>
                <a:latin typeface="Calibri"/>
              </a:rPr>
              <a:t>3. Anatomía del corredor anterior</a:t>
            </a:r>
          </a:p>
          <a:p>
            <a:pPr marL="347472" indent="-347472">
              <a:spcAft>
                <a:spcPts val="1400"/>
              </a:spcAft>
              <a:buChar char="•"/>
            </a:pPr>
            <a:r>
              <a:rPr sz="2200">
                <a:solidFill>
                  <a:srgbClr val="263238"/>
                </a:solidFill>
                <a:latin typeface="Calibri"/>
              </a:rPr>
              <a:t>4. Variantes: piel, mesa y extensión del corredor</a:t>
            </a:r>
          </a:p>
          <a:p>
            <a:pPr marL="347472" indent="-347472">
              <a:spcAft>
                <a:spcPts val="1400"/>
              </a:spcAft>
              <a:buChar char="•"/>
            </a:pPr>
            <a:r>
              <a:rPr sz="2200">
                <a:solidFill>
                  <a:srgbClr val="263238"/>
                </a:solidFill>
                <a:latin typeface="Calibri"/>
              </a:rPr>
              <a:t>5. Biomecánica y daño de partes blandas: qué se ahorra y qué se paga</a:t>
            </a:r>
          </a:p>
          <a:p>
            <a:pPr marL="347472" indent="-347472">
              <a:spcAft>
                <a:spcPts val="1400"/>
              </a:spcAft>
              <a:buChar char="•"/>
            </a:pPr>
            <a:r>
              <a:rPr sz="2200">
                <a:solidFill>
                  <a:srgbClr val="263238"/>
                </a:solidFill>
                <a:latin typeface="Calibri"/>
              </a:rPr>
              <a:t>6. Clasificación: patrones del NFCL según su ramificación</a:t>
            </a:r>
          </a:p>
          <a:p>
            <a:pPr marL="347472" indent="-347472">
              <a:spcAft>
                <a:spcPts val="1400"/>
              </a:spcAft>
              <a:buChar char="•"/>
            </a:pPr>
            <a:r>
              <a:rPr sz="2200">
                <a:solidFill>
                  <a:srgbClr val="263238"/>
                </a:solidFill>
                <a:latin typeface="Calibri"/>
              </a:rPr>
              <a:t>7. Diagnóstico: reconocer la lesión nerviosa</a:t>
            </a:r>
          </a:p>
          <a:p>
            <a:pPr marL="347472" indent="-347472">
              <a:spcAft>
                <a:spcPts val="1400"/>
              </a:spcAft>
              <a:buChar char="•"/>
            </a:pPr>
            <a:r>
              <a:rPr sz="2200">
                <a:solidFill>
                  <a:srgbClr val="263238"/>
                </a:solidFill>
                <a:latin typeface="Calibri"/>
              </a:rPr>
              <a:t>8. Examen físico: pruebas para el NFCL</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antes, durante y después</a:t>
            </a:r>
          </a:p>
          <a:p>
            <a:pPr marL="347472" indent="-347472">
              <a:spcAft>
                <a:spcPts val="1400"/>
              </a:spcAft>
              <a:buChar char="•"/>
            </a:pPr>
            <a:r>
              <a:rPr sz="2200">
                <a:solidFill>
                  <a:srgbClr val="263238"/>
                </a:solidFill>
                <a:latin typeface="Calibri"/>
              </a:rPr>
              <a:t>10. Algoritmo: elegir la entrada anterior</a:t>
            </a:r>
          </a:p>
          <a:p>
            <a:pPr marL="347472" indent="-347472">
              <a:spcAft>
                <a:spcPts val="1400"/>
              </a:spcAft>
              <a:buChar char="•"/>
            </a:pPr>
            <a:r>
              <a:rPr sz="2200">
                <a:solidFill>
                  <a:srgbClr val="263238"/>
                </a:solidFill>
                <a:latin typeface="Calibri"/>
              </a:rPr>
              <a:t>11. Indicaciones y contraindicaciones</a:t>
            </a:r>
          </a:p>
          <a:p>
            <a:pPr marL="347472" indent="-347472">
              <a:spcAft>
                <a:spcPts val="1400"/>
              </a:spcAft>
              <a:buChar char="•"/>
            </a:pPr>
            <a:r>
              <a:rPr sz="2200">
                <a:solidFill>
                  <a:srgbClr val="263238"/>
                </a:solidFill>
                <a:latin typeface="Calibri"/>
              </a:rPr>
              <a:t>12. Tratamiento: resultados por escenario clínico</a:t>
            </a:r>
          </a:p>
          <a:p>
            <a:pPr marL="347472" indent="-347472">
              <a:spcAft>
                <a:spcPts val="1400"/>
              </a:spcAft>
              <a:buChar char="•"/>
            </a:pPr>
            <a:r>
              <a:rPr sz="2200">
                <a:solidFill>
                  <a:srgbClr val="263238"/>
                </a:solidFill>
                <a:latin typeface="Calibri"/>
              </a:rPr>
              <a:t>13. Técnica: paso a paso</a:t>
            </a:r>
          </a:p>
          <a:p>
            <a:pPr marL="347472" indent="-347472">
              <a:spcAft>
                <a:spcPts val="1400"/>
              </a:spcAft>
              <a:buChar char="•"/>
            </a:pPr>
            <a:r>
              <a:rPr sz="2200">
                <a:solidFill>
                  <a:srgbClr val="263238"/>
                </a:solidFill>
                <a:latin typeface="Calibri"/>
              </a:rPr>
              <a:t>14. Cápsula anterior: reparar o resecar</a:t>
            </a:r>
          </a:p>
          <a:p>
            <a:pPr marL="347472" indent="-347472">
              <a:spcAft>
                <a:spcPts val="1400"/>
              </a:spcAft>
              <a:buChar char="•"/>
            </a:pPr>
            <a:r>
              <a:rPr sz="2200">
                <a:solidFill>
                  <a:srgbClr val="263238"/>
                </a:solidFill>
                <a:latin typeface="Calibri"/>
              </a:rPr>
              <a:t>15. Ampliaciones: proximal, distal y revisión</a:t>
            </a:r>
          </a:p>
          <a:p>
            <a:pPr marL="347472" indent="-347472">
              <a:spcAft>
                <a:spcPts val="1400"/>
              </a:spcAft>
              <a:buChar char="•"/>
            </a:pPr>
            <a:r>
              <a:rPr sz="2200">
                <a:solidFill>
                  <a:srgbClr val="263238"/>
                </a:solidFill>
                <a:latin typeface="Calibri"/>
              </a:rPr>
              <a:t>16. Comparación con el abordaje posterior y el lateral</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82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Rachbauer F et al. Orthop Clin North Am. 2009. doi:10.1016/j.ocl.2009.02.007</a:t>
            </a:r>
          </a:p>
          <a:p>
            <a:r>
              <a:rPr sz="800">
                <a:solidFill>
                  <a:srgbClr val="5A6469"/>
                </a:solidFill>
                <a:latin typeface="Calibri"/>
              </a:rPr>
              <a:t>[r2] Apivatthakakul T et al. En: AO Surgery Reference. 2026.</a:t>
            </a:r>
          </a:p>
          <a:p>
            <a:r>
              <a:rPr sz="800">
                <a:solidFill>
                  <a:srgbClr val="5A6469"/>
                </a:solidFill>
                <a:latin typeface="Calibri"/>
              </a:rPr>
              <a:t>[r3] Iorio R et al. J Orthop Surg Res. 2025. doi:10.1186/s13018-025-06397-5</a:t>
            </a:r>
          </a:p>
          <a:p>
            <a:r>
              <a:rPr sz="800">
                <a:solidFill>
                  <a:srgbClr val="5A6469"/>
                </a:solidFill>
                <a:latin typeface="Calibri"/>
              </a:rPr>
              <a:t>[r4] Meneghini RM et al. Clin Orthop Relat Res. 2006. doi:10.1097/01.blo.0000238859.46615.34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 corredor internervioso por delante de la cadera: se entra entre el tensor de la fascia lata (TFL), que queda lateral, y el sartorio con el recto femoral, que quedan mediales… [r1] [r2] [r3]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82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cómo se llama y para qué sirve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Rachbauer F et al. Orthop Clin North Am. 2009. doi:10.1016/j.ocl.2009.02.007</a:t>
            </a:r>
          </a:p>
          <a:p>
            <a:r>
              <a:rPr sz="800">
                <a:solidFill>
                  <a:srgbClr val="5A6469"/>
                </a:solidFill>
                <a:latin typeface="Calibri"/>
              </a:rPr>
              <a:t>[r2] Apivatthakakul T et al. En: AO Surgery Reference. 2026.</a:t>
            </a:r>
          </a:p>
          <a:p>
            <a:r>
              <a:rPr sz="800">
                <a:solidFill>
                  <a:srgbClr val="5A6469"/>
                </a:solidFill>
                <a:latin typeface="Calibri"/>
              </a:rPr>
              <a:t>[r3] Iorio R et al. J Orthop Surg Res. 2025. doi:10.1186/s13018-025-06397-5</a:t>
            </a:r>
          </a:p>
          <a:p>
            <a:r>
              <a:rPr sz="800">
                <a:solidFill>
                  <a:srgbClr val="5A6469"/>
                </a:solidFill>
                <a:latin typeface="Calibri"/>
              </a:rPr>
              <a:t>[r4] Meneghini RM et al. Clin Orthop Relat Res. 2006. doi:10.1097/01.blo.0000238859.46615.34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"abordaje anterior de la cadera" se nombran 3 cosas parecidas que conviene separar desde el inicio.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82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cómo se llama y para qué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Rachbauer F et al. Orthop Clin North Am. 2009. doi:10.1016/j.ocl.2009.02.007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intervalo separa músculos de territorios nerviosos distintos y no corta ramas motoras: por eso se describe como un abordaje verdaderamente internervioso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82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cómo se llama y para qué sirve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Apivatthakakul T et al. En: AO Surgery Reference. 2026.</a:t>
            </a:r>
          </a:p>
          <a:p>
            <a:r>
              <a:rPr sz="1000">
                <a:solidFill>
                  <a:srgbClr val="5A6469"/>
                </a:solidFill>
                <a:latin typeface="Calibri"/>
              </a:rPr>
              <a:t>[r2]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Watson-Jones trabaja por detrás del TFL: lo separa hacia adelante… [r37]</a:t>
            </a:r>
          </a:p>
          <a:p>
            <a:pPr marL="347472" indent="-347472">
              <a:spcAft>
                <a:spcPts val="1400"/>
              </a:spcAft>
              <a:buChar char="•"/>
            </a:pPr>
            <a:r>
              <a:rPr sz="2400">
                <a:solidFill>
                  <a:srgbClr val="263238"/>
                </a:solidFill>
                <a:latin typeface="Calibri"/>
              </a:rPr>
              <a:t>En el Hueter, el TFL se aparta hacia afuera y se trabaja por su borde medial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82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se usa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Hoskins W et al. J Bone Joint Surg Am. 2020. doi:10.2106/JBJS.19.01289</a:t>
            </a:r>
          </a:p>
          <a:p>
            <a:r>
              <a:rPr sz="800">
                <a:solidFill>
                  <a:srgbClr val="5A6469"/>
                </a:solidFill>
                <a:latin typeface="Calibri"/>
              </a:rPr>
              <a:t>[r31] Kelly J et al. Injury. 2020. doi:10.1016/j.injury.2020.06.016</a:t>
            </a:r>
          </a:p>
          <a:p>
            <a:r>
              <a:rPr sz="800">
                <a:solidFill>
                  <a:srgbClr val="5A6469"/>
                </a:solidFill>
                <a:latin typeface="Calibri"/>
              </a:rPr>
              <a:t>[r38] Sheth D et al. Clin Orthop Relat Res. 2015. doi:10.1007/s11999-015-4230-0</a:t>
            </a:r>
          </a:p>
          <a:p>
            <a:r>
              <a:rPr sz="800">
                <a:solidFill>
                  <a:srgbClr val="5A6469"/>
                </a:solidFill>
                <a:latin typeface="Calibri"/>
              </a:rPr>
              <a:t>[r39] Gupta VK et al. J Arthroplasty. 2024. doi:10.1016/j.arth.2024.04.079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proporción depende del país y del año, y los registros lo muestran.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82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se usa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Kelly J et al. Injury. 2020. doi:10.1016/j.injury.2020.06.016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fracturas acetabulares, un metaanálisis de 8389 fracturas mostró que crecieron en forma significativa los patrones de columna anterior; en cirugía mandan todavía el Kocher-Langenbeck y el ilioinguinal…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82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ATC primarias por artrosis según el abordaje (registro australiano, 2015-2018)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Hoskins W et al. J Bone Joint Surg Am. 2020. doi:10.2106/JBJS.19.01289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82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del corredor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Iorio R et al. J Orthop Surg Res. 2025. doi:10.1186/s13018-025-06397-5</a:t>
            </a:r>
          </a:p>
          <a:p>
            <a:r>
              <a:rPr sz="1000">
                <a:solidFill>
                  <a:srgbClr val="5A6469"/>
                </a:solidFill>
                <a:latin typeface="Calibri"/>
              </a:rPr>
              <a:t>[r2]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el abordaje como un túnel de 5 capas: piel y grasa subcutánea; fascia del TFL; intervalo entre el TFL y el sartorio… [r3] [r2]</a:t>
            </a:r>
          </a:p>
          <a:p>
            <a:pPr marL="347472" indent="-347472">
              <a:spcAft>
                <a:spcPts val="1400"/>
              </a:spcAft>
              <a:buChar char="•"/>
            </a:pPr>
            <a:r>
              <a:rPr sz="2400">
                <a:solidFill>
                  <a:srgbClr val="263238"/>
                </a:solidFill>
                <a:latin typeface="Calibri"/>
              </a:rPr>
              <a:t>Lo que queda a cada lado.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82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mínima del nervio femoral al reborde acetabular, por ángulo desde la línea EIAS-centro del acetábulo (84 caderas cadavéricas)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Yoshino K et al. J Bone Joint Surg Am. 2020. doi:10.2106/JBJS.19.00667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82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clave del corredor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Apivatthakakul T et al. En: AO Surgery Reference. 2026.</a:t>
            </a:r>
          </a:p>
          <a:p>
            <a:r>
              <a:rPr sz="800">
                <a:solidFill>
                  <a:srgbClr val="5A6469"/>
                </a:solidFill>
                <a:latin typeface="Calibri"/>
              </a:rPr>
              <a:t>[r3] Iorio R et al. J Orthop Surg Res. 2025. doi:10.1186/s13018-025-06397-5</a:t>
            </a:r>
          </a:p>
          <a:p>
            <a:r>
              <a:rPr sz="800">
                <a:solidFill>
                  <a:srgbClr val="5A6469"/>
                </a:solidFill>
                <a:latin typeface="Calibri"/>
              </a:rPr>
              <a:t>[r4] Meneghini RM et al. Clin Orthop Relat Res. 2006. doi:10.1097/01.blo.0000238859.46615.34</a:t>
            </a:r>
          </a:p>
          <a:p>
            <a:r>
              <a:rPr sz="800">
                <a:solidFill>
                  <a:srgbClr val="5A6469"/>
                </a:solidFill>
                <a:latin typeface="Calibri"/>
              </a:rPr>
              <a:t>[r12] Ropars M et al. Surg Radiol Anat. 2009. doi:10.1007/s00276-008-0433-3</a:t>
            </a:r>
          </a:p>
          <a:p>
            <a:r>
              <a:rPr sz="800">
                <a:solidFill>
                  <a:srgbClr val="5A6469"/>
                </a:solidFill>
                <a:latin typeface="Calibri"/>
              </a:rPr>
              <a:t>[r13] Tomaszewski KA et al. Hernia. 2016. doi:10.1007/s10029-016-1493-7</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Dónde la encuentras</a:t>
                      </a:r>
                    </a:p>
                  </a:txBody>
                  <a:tcPr>
                    <a:solidFill>
                      <a:srgbClr val="0F5F6B"/>
                    </a:solidFill>
                  </a:tcPr>
                </a:tc>
                <a:tc>
                  <a:txBody>
                    <a:bodyPr/>
                    <a:lstStyle/>
                    <a:p>
                      <a:r>
                        <a:rPr sz="1600" b="1">
                          <a:solidFill>
                            <a:srgbClr val="FFFFFF"/>
                          </a:solidFill>
                          <a:latin typeface="Calibri"/>
                        </a:rPr>
                        <a:t>Qué vigilar o hacer</a:t>
                      </a:r>
                    </a:p>
                  </a:txBody>
                  <a:tcPr>
                    <a:solidFill>
                      <a:srgbClr val="0F5F6B"/>
                    </a:solidFill>
                  </a:tcPr>
                </a:tc>
              </a:tr>
              <a:tr h="457200">
                <a:tc>
                  <a:txBody>
                    <a:bodyPr/>
                    <a:lstStyle/>
                    <a:p>
                      <a:r>
                        <a:rPr sz="1600">
                          <a:solidFill>
                            <a:srgbClr val="263238"/>
                          </a:solidFill>
                          <a:latin typeface="Calibri"/>
                        </a:rPr>
                        <a:t>TFL</a:t>
                      </a:r>
                    </a:p>
                  </a:txBody>
                  <a:tcPr>
                    <a:solidFill>
                      <a:srgbClr val="EEF3F4"/>
                    </a:solidFill>
                  </a:tcPr>
                </a:tc>
                <a:tc>
                  <a:txBody>
                    <a:bodyPr/>
                    <a:lstStyle/>
                    <a:p>
                      <a:r>
                        <a:rPr sz="1600">
                          <a:solidFill>
                            <a:srgbClr val="263238"/>
                          </a:solidFill>
                          <a:latin typeface="Calibri"/>
                        </a:rPr>
                        <a:t>Lateral al intervalo; se abre su fascia</a:t>
                      </a:r>
                    </a:p>
                  </a:txBody>
                  <a:tcPr>
                    <a:solidFill>
                      <a:srgbClr val="EEF3F4"/>
                    </a:solidFill>
                  </a:tcPr>
                </a:tc>
                <a:tc>
                  <a:txBody>
                    <a:bodyPr/>
                    <a:lstStyle/>
                    <a:p>
                      <a:r>
                        <a:rPr sz="1600">
                          <a:solidFill>
                            <a:srgbClr val="263238"/>
                          </a:solidFill>
                          <a:latin typeface="Calibri"/>
                        </a:rPr>
                        <a:t>Se dañó 31 % de su superficie en cadáver [r4]; su pedículo es la rama ascendente de la CFL [r24]</a:t>
                      </a:r>
                    </a:p>
                  </a:txBody>
                  <a:tcPr>
                    <a:solidFill>
                      <a:srgbClr val="EEF3F4"/>
                    </a:solidFill>
                  </a:tcPr>
                </a:tc>
              </a:tr>
              <a:tr h="457200">
                <a:tc>
                  <a:txBody>
                    <a:bodyPr/>
                    <a:lstStyle/>
                    <a:p>
                      <a:r>
                        <a:rPr sz="1600">
                          <a:solidFill>
                            <a:srgbClr val="263238"/>
                          </a:solidFill>
                          <a:latin typeface="Calibri"/>
                        </a:rPr>
                        <a:t>Sartorio y recto femoral</a:t>
                      </a:r>
                    </a:p>
                  </a:txBody>
                  <a:tcPr>
                    <a:solidFill>
                      <a:srgbClr val="FFFFFF"/>
                    </a:solidFill>
                  </a:tcPr>
                </a:tc>
                <a:tc>
                  <a:txBody>
                    <a:bodyPr/>
                    <a:lstStyle/>
                    <a:p>
                      <a:r>
                        <a:rPr sz="1600">
                          <a:solidFill>
                            <a:srgbClr val="263238"/>
                          </a:solidFill>
                          <a:latin typeface="Calibri"/>
                        </a:rPr>
                        <a:t>Mediales; la cabeza directa nace de la espina ilíaca anteroinferior</a:t>
                      </a:r>
                    </a:p>
                  </a:txBody>
                  <a:tcPr>
                    <a:solidFill>
                      <a:srgbClr val="FFFFFF"/>
                    </a:solidFill>
                  </a:tcPr>
                </a:tc>
                <a:tc>
                  <a:txBody>
                    <a:bodyPr/>
                    <a:lstStyle/>
                    <a:p>
                      <a:r>
                        <a:rPr sz="1600">
                          <a:solidFill>
                            <a:srgbClr val="263238"/>
                          </a:solidFill>
                          <a:latin typeface="Calibri"/>
                        </a:rPr>
                        <a:t>Liberar la cabeza directa y la refleja, o aflojar el músculo flexionando la cadera [r2]</a:t>
                      </a:r>
                    </a:p>
                  </a:txBody>
                  <a:tcPr>
                    <a:solidFill>
                      <a:srgbClr val="FFFFFF"/>
                    </a:solidFill>
                  </a:tcPr>
                </a:tc>
              </a:tr>
              <a:tr h="457200">
                <a:tc>
                  <a:txBody>
                    <a:bodyPr/>
                    <a:lstStyle/>
                    <a:p>
                      <a:r>
                        <a:rPr sz="1600">
                          <a:solidFill>
                            <a:srgbClr val="263238"/>
                          </a:solidFill>
                          <a:latin typeface="Calibri"/>
                        </a:rPr>
                        <a:t>NFCL</a:t>
                      </a:r>
                    </a:p>
                  </a:txBody>
                  <a:tcPr>
                    <a:solidFill>
                      <a:srgbClr val="EEF3F4"/>
                    </a:solidFill>
                  </a:tcPr>
                </a:tc>
                <a:tc>
                  <a:txBody>
                    <a:bodyPr/>
                    <a:lstStyle/>
                    <a:p>
                      <a:r>
                        <a:rPr sz="1600">
                          <a:solidFill>
                            <a:srgbClr val="263238"/>
                          </a:solidFill>
                          <a:latin typeface="Calibri"/>
                        </a:rPr>
                        <a:t>Medial sobre la fascia del TFL; ramas variables</a:t>
                      </a:r>
                    </a:p>
                  </a:txBody>
                  <a:tcPr>
                    <a:solidFill>
                      <a:srgbClr val="EEF3F4"/>
                    </a:solidFill>
                  </a:tcPr>
                </a:tc>
                <a:tc>
                  <a:txBody>
                    <a:bodyPr/>
                    <a:lstStyle/>
                    <a:p>
                      <a:r>
                        <a:rPr sz="1600">
                          <a:solidFill>
                            <a:srgbClr val="263238"/>
                          </a:solidFill>
                          <a:latin typeface="Calibri"/>
                        </a:rPr>
                        <a:t>Incisión lateral y distal, disección roma y separador sin tracción [r2][r12][r13]</a:t>
                      </a:r>
                    </a:p>
                  </a:txBody>
                  <a:tcPr>
                    <a:solidFill>
                      <a:srgbClr val="EEF3F4"/>
                    </a:solidFill>
                  </a:tcPr>
                </a:tc>
              </a:tr>
              <a:tr h="457200">
                <a:tc>
                  <a:txBody>
                    <a:bodyPr/>
                    <a:lstStyle/>
                    <a:p>
                      <a:r>
                        <a:rPr sz="1600">
                          <a:solidFill>
                            <a:srgbClr val="263238"/>
                          </a:solidFill>
                          <a:latin typeface="Calibri"/>
                        </a:rPr>
                        <a:t>Rama ascendente de la CFL</a:t>
                      </a:r>
                    </a:p>
                  </a:txBody>
                  <a:tcPr>
                    <a:solidFill>
                      <a:srgbClr val="FFFFFF"/>
                    </a:solidFill>
                  </a:tcPr>
                </a:tc>
                <a:tc>
                  <a:txBody>
                    <a:bodyPr/>
                    <a:lstStyle/>
                    <a:p>
                      <a:r>
                        <a:rPr sz="1600">
                          <a:solidFill>
                            <a:srgbClr val="263238"/>
                          </a:solidFill>
                          <a:latin typeface="Calibri"/>
                        </a:rPr>
                        <a:t>Entre el TFL y el sartorio</a:t>
                      </a:r>
                    </a:p>
                  </a:txBody>
                  <a:tcPr>
                    <a:solidFill>
                      <a:srgbClr val="FFFFFF"/>
                    </a:solidFill>
                  </a:tcPr>
                </a:tc>
                <a:tc>
                  <a:txBody>
                    <a:bodyPr/>
                    <a:lstStyle/>
                    <a:p>
                      <a:r>
                        <a:rPr sz="1600">
                          <a:solidFill>
                            <a:srgbClr val="263238"/>
                          </a:solidFill>
                          <a:latin typeface="Calibri"/>
                        </a:rPr>
                        <a:t>Coagular o ligar [r3][r2]</a:t>
                      </a:r>
                    </a:p>
                  </a:txBody>
                  <a:tcPr>
                    <a:solidFill>
                      <a:srgbClr val="FFFFFF"/>
                    </a:solidFill>
                  </a:tcPr>
                </a:tc>
              </a:tr>
              <a:tr h="457200">
                <a:tc>
                  <a:txBody>
                    <a:bodyPr/>
                    <a:lstStyle/>
                    <a:p>
                      <a:r>
                        <a:rPr sz="1600">
                          <a:solidFill>
                            <a:srgbClr val="263238"/>
                          </a:solidFill>
                          <a:latin typeface="Calibri"/>
                        </a:rPr>
                        <a:t>Nervio femoral y vasos ilíacos externos</a:t>
                      </a:r>
                    </a:p>
                  </a:txBody>
                  <a:tcPr>
                    <a:solidFill>
                      <a:srgbClr val="EEF3F4"/>
                    </a:solidFill>
                  </a:tcPr>
                </a:tc>
                <a:tc>
                  <a:txBody>
                    <a:bodyPr/>
                    <a:lstStyle/>
                    <a:p>
                      <a:r>
                        <a:rPr sz="1600">
                          <a:solidFill>
                            <a:srgbClr val="263238"/>
                          </a:solidFill>
                          <a:latin typeface="Calibri"/>
                        </a:rPr>
                        <a:t>Por delante del iliopsoas, cerca del reborde acetabular</a:t>
                      </a:r>
                    </a:p>
                  </a:txBody>
                  <a:tcPr>
                    <a:solidFill>
                      <a:srgbClr val="EEF3F4"/>
                    </a:solidFill>
                  </a:tcPr>
                </a:tc>
                <a:tc>
                  <a:txBody>
                    <a:bodyPr/>
                    <a:lstStyle/>
                    <a:p>
                      <a:r>
                        <a:rPr sz="1600">
                          <a:solidFill>
                            <a:srgbClr val="263238"/>
                          </a:solidFill>
                          <a:latin typeface="Calibri"/>
                        </a:rPr>
                        <a:t>Separador lejos del punto de 90 grados y por encima de las 12 horas, la posición alineada con el cuello [r15][r43]</a:t>
                      </a:r>
                    </a:p>
                  </a:txBody>
                  <a:tcPr>
                    <a:solidFill>
                      <a:srgbClr val="EEF3F4"/>
                    </a:solidFill>
                  </a:tcPr>
                </a:tc>
              </a:tr>
              <a:tr h="457200">
                <a:tc>
                  <a:txBody>
                    <a:bodyPr/>
                    <a:lstStyle/>
                    <a:p>
                      <a:r>
                        <a:rPr sz="1600">
                          <a:solidFill>
                            <a:srgbClr val="263238"/>
                          </a:solidFill>
                          <a:latin typeface="Calibri"/>
                        </a:rPr>
                        <a:t>Paquetes del vasto lateral</a:t>
                      </a:r>
                    </a:p>
                  </a:txBody>
                  <a:tcPr>
                    <a:solidFill>
                      <a:srgbClr val="FFFFFF"/>
                    </a:solidFill>
                  </a:tcPr>
                </a:tc>
                <a:tc>
                  <a:txBody>
                    <a:bodyPr/>
                    <a:lstStyle/>
                    <a:p>
                      <a:r>
                        <a:rPr sz="1600">
                          <a:solidFill>
                            <a:srgbClr val="263238"/>
                          </a:solidFill>
                          <a:latin typeface="Calibri"/>
                        </a:rPr>
                        <a:t>Distales, 12,3 cm desde la EIAS el primero</a:t>
                      </a:r>
                    </a:p>
                  </a:txBody>
                  <a:tcPr>
                    <a:solidFill>
                      <a:srgbClr val="FFFFFF"/>
                    </a:solidFill>
                  </a:tcPr>
                </a:tc>
                <a:tc>
                  <a:txBody>
                    <a:bodyPr/>
                    <a:lstStyle/>
                    <a:p>
                      <a:r>
                        <a:rPr sz="1600">
                          <a:solidFill>
                            <a:srgbClr val="263238"/>
                          </a:solidFill>
                          <a:latin typeface="Calibri"/>
                        </a:rPr>
                        <a:t>Cuidar si se extiende hacia el fémur [r42]</a:t>
                      </a:r>
                    </a:p>
                  </a:txBody>
                  <a:tcPr>
                    <a:solidFill>
                      <a:srgbClr val="FFFFFF"/>
                    </a:solidFill>
                  </a:tcPr>
                </a:tc>
              </a:tr>
              <a:tr h="457200">
                <a:tc>
                  <a:txBody>
                    <a:bodyPr/>
                    <a:lstStyle/>
                    <a:p>
                      <a:r>
                        <a:rPr sz="1600">
                          <a:solidFill>
                            <a:srgbClr val="263238"/>
                          </a:solidFill>
                          <a:latin typeface="Calibri"/>
                        </a:rPr>
                        <a:t>Cápsula anterior</a:t>
                      </a:r>
                    </a:p>
                  </a:txBody>
                  <a:tcPr>
                    <a:solidFill>
                      <a:srgbClr val="EEF3F4"/>
                    </a:solidFill>
                  </a:tcPr>
                </a:tc>
                <a:tc>
                  <a:txBody>
                    <a:bodyPr/>
                    <a:lstStyle/>
                    <a:p>
                      <a:r>
                        <a:rPr sz="1600">
                          <a:solidFill>
                            <a:srgbClr val="263238"/>
                          </a:solidFill>
                          <a:latin typeface="Calibri"/>
                        </a:rPr>
                        <a:t>Debajo del recto femoral y del iliocapsular</a:t>
                      </a:r>
                    </a:p>
                  </a:txBody>
                  <a:tcPr>
                    <a:solidFill>
                      <a:srgbClr val="EEF3F4"/>
                    </a:solidFill>
                  </a:tcPr>
                </a:tc>
                <a:tc>
                  <a:txBody>
                    <a:bodyPr/>
                    <a:lstStyle/>
                    <a:p>
                      <a:r>
                        <a:rPr sz="1600">
                          <a:solidFill>
                            <a:srgbClr val="263238"/>
                          </a:solidFill>
                          <a:latin typeface="Calibri"/>
                        </a:rPr>
                        <a:t>Capsulotomía en T o en U; proteger el labrum [r2][r3]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82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piel, mesa y extensión del corredor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Apivatthakakul T et al. En: AO Surgery Reference. 2026.</a:t>
            </a:r>
          </a:p>
          <a:p>
            <a:r>
              <a:rPr sz="800">
                <a:solidFill>
                  <a:srgbClr val="5A6469"/>
                </a:solidFill>
                <a:latin typeface="Calibri"/>
              </a:rPr>
              <a:t>[r3] Iorio R et al. J Orthop Surg Res. 2025. doi:10.1186/s13018-025-06397-5</a:t>
            </a:r>
          </a:p>
          <a:p>
            <a:r>
              <a:rPr sz="800">
                <a:solidFill>
                  <a:srgbClr val="5A6469"/>
                </a:solidFill>
                <a:latin typeface="Calibri"/>
              </a:rPr>
              <a:t>[r26] Sarraj M et al. Hip Int. 2020. doi:10.1177/1120700019900987</a:t>
            </a:r>
          </a:p>
          <a:p>
            <a:r>
              <a:rPr sz="800">
                <a:solidFill>
                  <a:srgbClr val="5A6469"/>
                </a:solidFill>
                <a:latin typeface="Calibri"/>
              </a:rPr>
              <a:t>[r33] Kyriakopoulos G et al. EFORT Open Rev. 2018. doi:10.1302/2058-5241.3.180023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un solo "anterior directo".</a:t>
            </a:r>
          </a:p>
          <a:p>
            <a:pPr marL="347472" indent="-347472">
              <a:spcAft>
                <a:spcPts val="1400"/>
              </a:spcAft>
              <a:buChar char="•"/>
            </a:pPr>
            <a:r>
              <a:rPr sz="2400">
                <a:solidFill>
                  <a:srgbClr val="263238"/>
                </a:solidFill>
                <a:latin typeface="Calibri"/>
              </a:rPr>
              <a:t>Las variantes cambian 3 cosas: la piel (incisión longitudinal o bikini), el soporte del miembro (mesa de tracción o mesa estándar) y hasta dónde se extiende el corredor.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82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operatorio medio en ATC anterior según la mesa (revisión de 44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Sarraj M et al. Hip Int. 2020. doi:10.1177/1120700019900987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82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Pérdida de sangre estimada en ATC anterior según la mesa (revisión de 44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Sarraj M et al. Hip Int. 2020. doi:10.1177/1120700019900987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82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y daño de partes blandas: qué se ahorra y qué se paga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Meneghini RM et al. Clin Orthop Relat Res. 2006. doi:10.1097/01.blo.0000238859.46615.34</a:t>
            </a:r>
          </a:p>
          <a:p>
            <a:r>
              <a:rPr sz="800">
                <a:solidFill>
                  <a:srgbClr val="5A6469"/>
                </a:solidFill>
                <a:latin typeface="Calibri"/>
              </a:rPr>
              <a:t>[r29] McLawhorn AS et al. J Arthroplasty. 2020. doi:10.1016/j.arth.2019.09.045</a:t>
            </a:r>
          </a:p>
          <a:p>
            <a:r>
              <a:rPr sz="800">
                <a:solidFill>
                  <a:srgbClr val="5A6469"/>
                </a:solidFill>
                <a:latin typeface="Calibri"/>
              </a:rPr>
              <a:t>[r33] Kyriakopoulos G et al. EFORT Open Rev. 2018. doi:10.1302/2058-5241.3.180023</a:t>
            </a:r>
          </a:p>
          <a:p>
            <a:r>
              <a:rPr sz="800">
                <a:solidFill>
                  <a:srgbClr val="5A6469"/>
                </a:solidFill>
                <a:latin typeface="Calibri"/>
              </a:rPr>
              <a:t>[r49] Bergin PF et al. J Bone Joint Surg Am. 2011. doi:10.2106/JBJS.J.00557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argumento mecánico a favor del abordaje anterior es que no desinserta los rotadores externos ni lesiona el glúteo medio como la vía posterior o la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82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y daño de partes blandas: qué se ahorra y qué se paga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Winther SB et al. A prospective comparison of 3 surgical approaches. 2016. doi:10.3109/17453674.2015.1068032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Tampoco se tradujo en fuerza a corto plazo: a los 3 meses los 3 abordajes estudiados estaban parejos… [r50]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82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Daño muscular en cadáver (% de la superficie): Smith-Petersen frente a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Meneghini RM et al. Clin Orthop Relat Res. 2006. doi:10.1097/01.blo.0000238859.46615.34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82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patrones del NFCL según su ramificación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Dahm F et al. Orthop Traumatol Surg Res. 2021. doi:10.1016/j.otsr.2021.102956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clasificación consensuada de la lesión del NFCL ni una definición uniforme de lesión posquirúrgica [r5].</a:t>
            </a:r>
          </a:p>
          <a:p>
            <a:pPr marL="347472" indent="-347472">
              <a:spcAft>
                <a:spcPts val="1400"/>
              </a:spcAft>
              <a:buChar char="•"/>
            </a:pPr>
            <a:r>
              <a:rPr sz="2400">
                <a:solidFill>
                  <a:srgbClr val="263238"/>
                </a:solidFill>
                <a:latin typeface="Calibri"/>
              </a:rPr>
              <a:t>Sí existe una clasificación anatómica útil, por cómo se ramifica el nervio bajo el ligamento inguinal.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82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patrones del NFCL según su ramificación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Tanabe H et al. Bone Joint J. 2023. doi:10.1302/0301-620X.105B12.BJJ-2023-0375.R1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ensayo de fasciotomía lateral se diseñó para los nervios que no son en abanico… [r51]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82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Patrón de ramificación del NFCL bajo el ligamento inguinal (30 caderas de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Giang DH et al. Medeni Med J. 2025. doi:10.4274/MMJ.galenos.2024.47042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82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reconocer la lesión nerviosa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Homma Y et al. Int Orthop. 2016. doi:10.1007/s00264-015-2942-0</a:t>
            </a:r>
          </a:p>
          <a:p>
            <a:r>
              <a:rPr sz="1000">
                <a:solidFill>
                  <a:srgbClr val="5A6469"/>
                </a:solidFill>
                <a:latin typeface="Calibri"/>
              </a:rPr>
              <a:t>[r53] Bhargava T et al. Orthopedics. 2010. doi:10.3928/01477447-20100526-05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serie prospectiva de 122 caderas, 39 (31,9 %) quedaron con lesión del NFCL… [r52]</a:t>
            </a:r>
          </a:p>
          <a:p>
            <a:pPr marL="347472" indent="-347472">
              <a:spcAft>
                <a:spcPts val="1400"/>
              </a:spcAft>
              <a:buChar char="•"/>
            </a:pPr>
            <a:r>
              <a:rPr sz="2400">
                <a:solidFill>
                  <a:srgbClr val="263238"/>
                </a:solidFill>
                <a:latin typeface="Calibri"/>
              </a:rPr>
              <a:t>En una serie de 81 caderas ninguna tuvo anestesia franca y 12 (14,8 %) tuvieron parestesias [r53].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82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reconocer la lesión nerviosa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Hax J et al. Int Orthop. 2025. doi:10.1007/s00264-025-06512-5</a:t>
            </a:r>
          </a:p>
          <a:p>
            <a:r>
              <a:rPr sz="1000">
                <a:solidFill>
                  <a:srgbClr val="5A6469"/>
                </a:solidFill>
                <a:latin typeface="Calibri"/>
              </a:rPr>
              <a:t>[r5] Dahm F et al. Orthop Traumatol Surg Res. 2021. doi:10.1016/j.otsr.2021.102956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se confirma con ecografía o electroneurografía, es rara: 29 de 8136 pacientes (0,36 %) en una serie de un centro. Las cifras chocan porque no hay una definición uniforme… [r54]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82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reconocer la lesión nerviosa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Dahm F et al. Orthop Traumatol Surg Res. 2021. doi:10.1016/j.otsr.2021.102956</a:t>
            </a:r>
          </a:p>
          <a:p>
            <a:r>
              <a:rPr sz="800">
                <a:solidFill>
                  <a:srgbClr val="5A6469"/>
                </a:solidFill>
                <a:latin typeface="Calibri"/>
              </a:rPr>
              <a:t>[r16] Zeiman M et al. Arthroplast Today. 2025. doi:10.1016/j.artd.2025.101889</a:t>
            </a:r>
          </a:p>
          <a:p>
            <a:r>
              <a:rPr sz="800">
                <a:solidFill>
                  <a:srgbClr val="5A6469"/>
                </a:solidFill>
                <a:latin typeface="Calibri"/>
              </a:rPr>
              <a:t>[r52] Homma Y et al. Int Orthop. 2016. doi:10.1007/s00264-015-2942-0</a:t>
            </a:r>
          </a:p>
          <a:p>
            <a:r>
              <a:rPr sz="800">
                <a:solidFill>
                  <a:srgbClr val="5A6469"/>
                </a:solidFill>
                <a:latin typeface="Calibri"/>
              </a:rPr>
              <a:t>[r53] Bhargava T et al. Orthopedics. 2010. doi:10.3928/01477447-20100526-05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sospecha por debilidad de la extensión de rodilla en el posoperatorio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82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pruebas para el NFCL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Nouraei SA et al. Neurosurgery. 2007. doi:10.1227/01.NEU.0000255392.69914.F7</a:t>
            </a:r>
          </a:p>
          <a:p>
            <a:r>
              <a:rPr sz="1000">
                <a:solidFill>
                  <a:srgbClr val="5A6469"/>
                </a:solidFill>
                <a:latin typeface="Calibri"/>
              </a:rPr>
              <a:t>[r56] Paneyala S et al. Case Rep Med. 2024. doi:10.1155/carm/5191280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el NFCL se examina la sensibilidad del muslo anterolateral y se buscan síntomas con la prueba de compresión pélvica y con el signo de Tinel sobre el nervio.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82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pruebas para el NFCL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[r56] Paneyala S et al. Case Rep Med. 2024. doi:10.1155/carm/5191280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30 pacientes con electrofisiología positiva, la compresión pélvica tuvo 86,7 % y 93,0 %, y el signo de Tinel 85,1 % y 87,5 % [r56].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82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Pruebas clínicas para meralgia parestésica: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Nouraei SA et al. Neurosurgery. 2007. doi:10.1227/01.NEU.0000255392.69914.F7</a:t>
            </a:r>
          </a:p>
          <a:p>
            <a:r>
              <a:rPr sz="1000">
                <a:solidFill>
                  <a:srgbClr val="5A6469"/>
                </a:solidFill>
                <a:latin typeface="Calibri"/>
              </a:rPr>
              <a:t>[r56] Paneyala S et al. Case Rep Med. 2024. doi:10.1155/carm/5191280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82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antes, durante y después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[r29] McLawhorn AS et al. J Arthroplasty. 2020. doi:10.1016/j.arth.2019.09.045</a:t>
            </a:r>
          </a:p>
          <a:p>
            <a:r>
              <a:rPr sz="800">
                <a:solidFill>
                  <a:srgbClr val="5A6469"/>
                </a:solidFill>
                <a:latin typeface="Calibri"/>
              </a:rPr>
              <a:t>[r33] Kyriakopoulos G et al. EFORT Open Rev. 2018. doi:10.1302/2058-5241.3.180023</a:t>
            </a:r>
          </a:p>
          <a:p>
            <a:r>
              <a:rPr sz="800">
                <a:solidFill>
                  <a:srgbClr val="5A6469"/>
                </a:solidFill>
                <a:latin typeface="Calibri"/>
              </a:rPr>
              <a:t>[r34] Matta JM et al. Clin Orthop Relat Res. 2005. doi:10.1097/01.blo.0000194309.70518.cb</a:t>
            </a:r>
          </a:p>
          <a:p>
            <a:r>
              <a:rPr sz="800">
                <a:solidFill>
                  <a:srgbClr val="5A6469"/>
                </a:solidFill>
                <a:latin typeface="Calibri"/>
              </a:rPr>
              <a:t>[r57] Bingham JS et al. doi:10.. 2018. doi:10.1016/j.arth.2018.05.004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operar se pide radiografía de pelvis AP y de cadera lateral para planificar (práctica habitual / opinión experta).</a:t>
            </a:r>
          </a:p>
          <a:p>
            <a:pPr marL="347472" indent="-347472">
              <a:spcAft>
                <a:spcPts val="1400"/>
              </a:spcAft>
              <a:buChar char="•"/>
            </a:pPr>
            <a:r>
              <a:rPr sz="2400">
                <a:solidFill>
                  <a:srgbClr val="263238"/>
                </a:solidFill>
                <a:latin typeface="Calibri"/>
              </a:rPr>
              <a:t>Durante la cirugía, la fluoroscopia es una de las ventajas del decúbito supino.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82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antes, durante y después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Yang XT et al. Orthop Surg. 2020. doi:10.1111/os.12669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metaanálisis de ECA hubo más copas del anterior dentro de la zona de seguridad de Lewinnek que del posterior (RR 1,20) [r58].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82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Copas dentro del rango objetivo en la serie de Matta (494 ATC)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Matta JM et al. Clin Orthop Relat Res. 2005. doi:10.1097/01.blo.0000194309.70518.cb</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82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entrada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Apivatthakakul T et al. En: AO Surgery Reference. 2026.</a:t>
            </a:r>
          </a:p>
          <a:p>
            <a:r>
              <a:rPr sz="800">
                <a:solidFill>
                  <a:srgbClr val="5A6469"/>
                </a:solidFill>
                <a:latin typeface="Calibri"/>
              </a:rPr>
              <a:t>[r10] Nairn L et al. Int Orthop. 2021. doi:10.1007/s00264-021-04986-7</a:t>
            </a:r>
          </a:p>
          <a:p>
            <a:r>
              <a:rPr sz="800">
                <a:solidFill>
                  <a:srgbClr val="5A6469"/>
                </a:solidFill>
                <a:latin typeface="Calibri"/>
              </a:rPr>
              <a:t>[r11] Ferguson T et al. En: AO Surgery Reference. 2026.</a:t>
            </a:r>
          </a:p>
          <a:p>
            <a:r>
              <a:rPr sz="800">
                <a:solidFill>
                  <a:srgbClr val="5A6469"/>
                </a:solidFill>
                <a:latin typeface="Calibri"/>
              </a:rPr>
              <a:t>[r22] Salmons HI et al. J Arthroplasty. 2024. doi:10.1016/j.arth.2024.03.047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ordena la decisión por objetivo; no sustituye el criterio de tu tutor ni la planificación de cada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82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Elegir la entrada anterior de la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Ferguson T et al. En: AO Surgery Reference. 2026.</a:t>
            </a:r>
          </a:p>
          <a:p>
            <a:r>
              <a:rPr sz="800">
                <a:solidFill>
                  <a:srgbClr val="5A6469"/>
                </a:solidFill>
                <a:latin typeface="Calibri"/>
              </a:rPr>
              <a:t>[r59] Srivastava A et al. Arch Orthop Trauma Surg. 2023. doi:10.1007/s00402-022-04369-6</a:t>
            </a:r>
          </a:p>
          <a:p>
            <a:r>
              <a:rPr sz="800">
                <a:solidFill>
                  <a:srgbClr val="5A6469"/>
                </a:solidFill>
                <a:latin typeface="Calibri"/>
              </a:rPr>
              <a:t>[r2] Apivatthakakul T et al. En: AO Surgery Reference. 2026.</a:t>
            </a:r>
          </a:p>
          <a:p>
            <a:r>
              <a:rPr sz="800">
                <a:solidFill>
                  <a:srgbClr val="5A6469"/>
                </a:solidFill>
                <a:latin typeface="Calibri"/>
              </a:rPr>
              <a:t>[r60] Wang CG et al. Int J Surg. 2016. doi:10.1016/j.ijsu.2016.02.003</a:t>
            </a:r>
          </a:p>
          <a:p>
            <a:r>
              <a:rPr sz="800">
                <a:solidFill>
                  <a:srgbClr val="5A6469"/>
                </a:solidFill>
                <a:latin typeface="Calibri"/>
              </a:rPr>
              <a:t>[r36] Khan OH et al. Bone Joint J. 2017. doi:10.1302/0301-620X.99B1.BJJ-2016-0439.R1</a:t>
            </a:r>
          </a:p>
          <a:p>
            <a:r>
              <a:rPr sz="800">
                <a:solidFill>
                  <a:srgbClr val="5A6469"/>
                </a:solidFill>
                <a:latin typeface="Calibri"/>
              </a:rPr>
              <a:t>(+5 referencias más en las láminas finales)</a:t>
            </a:r>
          </a:p>
        </p:txBody>
      </p:sp>
      <p:sp>
        <p:nvSpPr>
          <p:cNvPr id="6" name="Rounded Rectangle 5"/>
          <p:cNvSpPr/>
          <p:nvPr/>
        </p:nvSpPr>
        <p:spPr>
          <a:xfrm>
            <a:off x="4754880" y="1508760"/>
            <a:ext cx="2743200" cy="327576"/>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Necesito acceder a la cadera por delante: ¿cuál es el objetivo?</a:t>
            </a:r>
          </a:p>
        </p:txBody>
      </p:sp>
      <p:sp>
        <p:nvSpPr>
          <p:cNvPr id="7" name="Decision 6"/>
          <p:cNvSpPr/>
          <p:nvPr/>
        </p:nvSpPr>
        <p:spPr>
          <a:xfrm>
            <a:off x="4572000" y="1946064"/>
            <a:ext cx="3108960" cy="50193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una fractura de pared o columna anterior del acetábulo?</a:t>
            </a:r>
          </a:p>
        </p:txBody>
      </p:sp>
      <p:sp>
        <p:nvSpPr>
          <p:cNvPr id="8" name="Rectangle 7"/>
          <p:cNvSpPr/>
          <p:nvPr/>
        </p:nvSpPr>
        <p:spPr>
          <a:xfrm>
            <a:off x="2987040" y="2557724"/>
            <a:ext cx="2743200" cy="50193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No es Hueter: ilioinguinal (reducción articular indirecta) o Stoppa modificado; el Stoppa tuvo menos tiempo y menos complicaciones, el ilioinguinal mejor reducción [r11][r59]</a:t>
            </a:r>
          </a:p>
        </p:txBody>
      </p:sp>
      <p:sp>
        <p:nvSpPr>
          <p:cNvPr id="9" name="Decision 8"/>
          <p:cNvSpPr/>
          <p:nvPr/>
        </p:nvSpPr>
        <p:spPr>
          <a:xfrm>
            <a:off x="6339839" y="2557724"/>
            <a:ext cx="3108960" cy="50193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 cabeza femoral (Pipkin) o cuello que requiere reducción abierta?</a:t>
            </a:r>
          </a:p>
        </p:txBody>
      </p:sp>
      <p:sp>
        <p:nvSpPr>
          <p:cNvPr id="10" name="Rectangle 9"/>
          <p:cNvSpPr/>
          <p:nvPr/>
        </p:nvSpPr>
        <p:spPr>
          <a:xfrm>
            <a:off x="2987040" y="3169384"/>
            <a:ext cx="2743200" cy="50193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Hueter / Smith-Petersen modificado: acceso directo y sin luxar; en Pipkin I y II la vía posterior tuvo menos osificación heterotópica en 1 metaanálisis [r2][r60]</a:t>
            </a:r>
          </a:p>
        </p:txBody>
      </p:sp>
      <p:sp>
        <p:nvSpPr>
          <p:cNvPr id="11" name="Decision 10"/>
          <p:cNvSpPr/>
          <p:nvPr/>
        </p:nvSpPr>
        <p:spPr>
          <a:xfrm>
            <a:off x="6339839" y="3169384"/>
            <a:ext cx="3108960" cy="50193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osteotomía periacetabular?</a:t>
            </a:r>
          </a:p>
        </p:txBody>
      </p:sp>
      <p:sp>
        <p:nvSpPr>
          <p:cNvPr id="12" name="Rectangle 11"/>
          <p:cNvSpPr/>
          <p:nvPr/>
        </p:nvSpPr>
        <p:spPr>
          <a:xfrm>
            <a:off x="2987040" y="3781044"/>
            <a:ext cx="2743200" cy="50193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Smith-Petersen modificado mínimamente invasivo [r36]</a:t>
            </a:r>
          </a:p>
        </p:txBody>
      </p:sp>
      <p:sp>
        <p:nvSpPr>
          <p:cNvPr id="13" name="Decision 12"/>
          <p:cNvSpPr/>
          <p:nvPr/>
        </p:nvSpPr>
        <p:spPr>
          <a:xfrm>
            <a:off x="6339839" y="3781044"/>
            <a:ext cx="3108960" cy="50193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artroplastia total, hemiartroplastia o revisión?</a:t>
            </a:r>
          </a:p>
        </p:txBody>
      </p:sp>
      <p:sp>
        <p:nvSpPr>
          <p:cNvPr id="14" name="Decision 13"/>
          <p:cNvSpPr/>
          <p:nvPr/>
        </p:nvSpPr>
        <p:spPr>
          <a:xfrm>
            <a:off x="4572000" y="4392703"/>
            <a:ext cx="3108960" cy="50193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¿Tienes experiencia o apoyo formal? El tiempo operatorio se estabiliza hacia 100 casos [r10]</a:t>
            </a:r>
          </a:p>
        </p:txBody>
      </p:sp>
      <p:sp>
        <p:nvSpPr>
          <p:cNvPr id="15" name="Rectangle 14"/>
          <p:cNvSpPr/>
          <p:nvPr/>
        </p:nvSpPr>
        <p:spPr>
          <a:xfrm>
            <a:off x="2987040" y="5004363"/>
            <a:ext cx="2743200" cy="50193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Usa el abordaje que dominas y repasa la técnica con tu tutor</a:t>
            </a:r>
          </a:p>
        </p:txBody>
      </p:sp>
      <p:sp>
        <p:nvSpPr>
          <p:cNvPr id="16" name="Decision 15"/>
          <p:cNvSpPr/>
          <p:nvPr/>
        </p:nvSpPr>
        <p:spPr>
          <a:xfrm>
            <a:off x="6339839" y="5004363"/>
            <a:ext cx="3108960" cy="501931"/>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factores desfavorables? IMC alto, panículo grande, material posterior por retirar, necesidad de reconstruir tendón glúteo, piel anterior inadecuada [r22][r45]</a:t>
            </a:r>
          </a:p>
        </p:txBody>
      </p:sp>
      <p:sp>
        <p:nvSpPr>
          <p:cNvPr id="17" name="Rectangle 16"/>
          <p:cNvSpPr/>
          <p:nvPr/>
        </p:nvSpPr>
        <p:spPr>
          <a:xfrm>
            <a:off x="2987040" y="5616023"/>
            <a:ext cx="2743200" cy="32757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Considera otro abordaje y discútelo con tu tutor</a:t>
            </a:r>
          </a:p>
        </p:txBody>
      </p:sp>
      <p:sp>
        <p:nvSpPr>
          <p:cNvPr id="18" name="Rounded Rectangle 17"/>
          <p:cNvSpPr/>
          <p:nvPr/>
        </p:nvSpPr>
        <p:spPr>
          <a:xfrm>
            <a:off x="6522720" y="5616023"/>
            <a:ext cx="2743200" cy="327576"/>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Hueter anterior directo: mesa estándar o de tracción según medios [r26][r44]</a:t>
            </a:r>
          </a:p>
        </p:txBody>
      </p:sp>
      <p:cxnSp>
        <p:nvCxnSpPr>
          <p:cNvPr id="19" name="Connector 18"/>
          <p:cNvCxnSpPr>
            <a:stCxn id="6" idx="2"/>
            <a:endCxn id="7" idx="0"/>
          </p:cNvCxnSpPr>
          <p:nvPr/>
        </p:nvCxnSpPr>
        <p:spPr>
          <a:xfrm flipH="1">
            <a:off x="6126480" y="183633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4358640" y="244799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004816" y="244068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7" idx="2"/>
            <a:endCxn id="9" idx="0"/>
          </p:cNvCxnSpPr>
          <p:nvPr/>
        </p:nvCxnSpPr>
        <p:spPr>
          <a:xfrm>
            <a:off x="6126480" y="2447995"/>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800087" y="2440680"/>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9" idx="2"/>
            <a:endCxn id="10" idx="0"/>
          </p:cNvCxnSpPr>
          <p:nvPr/>
        </p:nvCxnSpPr>
        <p:spPr>
          <a:xfrm flipH="1">
            <a:off x="4358640" y="3059655"/>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53911" y="305234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9" idx="2"/>
            <a:endCxn id="11" idx="0"/>
          </p:cNvCxnSpPr>
          <p:nvPr/>
        </p:nvCxnSpPr>
        <p:spPr>
          <a:xfrm flipH="1">
            <a:off x="7894319" y="305965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7949183" y="3052340"/>
            <a:ext cx="457200" cy="274320"/>
          </a:xfrm>
          <a:prstGeom prst="rect">
            <a:avLst/>
          </a:prstGeom>
          <a:noFill/>
        </p:spPr>
        <p:txBody>
          <a:bodyPr wrap="square">
            <a:spAutoFit/>
          </a:bodyPr>
          <a:lstStyle/>
          <a:p>
            <a:r>
              <a:rPr sz="1200" b="1">
                <a:solidFill>
                  <a:srgbClr val="D97706"/>
                </a:solidFill>
                <a:latin typeface="Calibri"/>
              </a:rPr>
              <a:t>no</a:t>
            </a:r>
          </a:p>
        </p:txBody>
      </p:sp>
      <p:cxnSp>
        <p:nvCxnSpPr>
          <p:cNvPr id="28" name="Connector 27"/>
          <p:cNvCxnSpPr>
            <a:stCxn id="11" idx="2"/>
            <a:endCxn id="12" idx="0"/>
          </p:cNvCxnSpPr>
          <p:nvPr/>
        </p:nvCxnSpPr>
        <p:spPr>
          <a:xfrm flipH="1">
            <a:off x="4358640" y="3671315"/>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153911" y="366400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1" idx="2"/>
            <a:endCxn id="13" idx="0"/>
          </p:cNvCxnSpPr>
          <p:nvPr/>
        </p:nvCxnSpPr>
        <p:spPr>
          <a:xfrm flipH="1">
            <a:off x="7894319"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949183" y="366400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3" idx="2"/>
            <a:endCxn id="14" idx="0"/>
          </p:cNvCxnSpPr>
          <p:nvPr/>
        </p:nvCxnSpPr>
        <p:spPr>
          <a:xfrm flipH="1">
            <a:off x="6126480" y="428297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772655" y="427565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4" idx="2"/>
            <a:endCxn id="15" idx="0"/>
          </p:cNvCxnSpPr>
          <p:nvPr/>
        </p:nvCxnSpPr>
        <p:spPr>
          <a:xfrm flipH="1">
            <a:off x="4358640" y="489463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04816" y="488731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4" idx="2"/>
            <a:endCxn id="16" idx="0"/>
          </p:cNvCxnSpPr>
          <p:nvPr/>
        </p:nvCxnSpPr>
        <p:spPr>
          <a:xfrm>
            <a:off x="6126480" y="489463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800087" y="488731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8" name="Connector 37"/>
          <p:cNvCxnSpPr>
            <a:stCxn id="16" idx="2"/>
            <a:endCxn id="17" idx="0"/>
          </p:cNvCxnSpPr>
          <p:nvPr/>
        </p:nvCxnSpPr>
        <p:spPr>
          <a:xfrm flipH="1">
            <a:off x="4358640" y="5506294"/>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6153911" y="549897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0" name="Connector 39"/>
          <p:cNvCxnSpPr>
            <a:stCxn id="16" idx="2"/>
            <a:endCxn id="18" idx="0"/>
          </p:cNvCxnSpPr>
          <p:nvPr/>
        </p:nvCxnSpPr>
        <p:spPr>
          <a:xfrm>
            <a:off x="7894319" y="5506294"/>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7949183" y="5498979"/>
            <a:ext cx="457200" cy="274320"/>
          </a:xfrm>
          <a:prstGeom prst="rect">
            <a:avLst/>
          </a:prstGeom>
          <a:noFill/>
        </p:spPr>
        <p:txBody>
          <a:bodyPr wrap="square">
            <a:spAutoFit/>
          </a:bodyPr>
          <a:lstStyle/>
          <a:p>
            <a:r>
              <a:rPr sz="1200" b="1">
                <a:solidFill>
                  <a:srgbClr val="D97706"/>
                </a:solidFill>
                <a:latin typeface="Calibri"/>
              </a:rPr>
              <a:t>no</a:t>
            </a:r>
          </a:p>
        </p:txBody>
      </p:sp>
      <p:sp>
        <p:nvSpPr>
          <p:cNvPr id="42" name="TextBox 41"/>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82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y contraindicaciones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Yan L et al. JAMA Netw Open. 2023. doi:10.1001/jamanetworkopen.2022.53942</a:t>
            </a:r>
          </a:p>
          <a:p>
            <a:r>
              <a:rPr sz="1000">
                <a:solidFill>
                  <a:srgbClr val="5A6469"/>
                </a:solidFill>
                <a:latin typeface="Calibri"/>
              </a:rPr>
              <a:t>[r21] American Academy of Orthopaedic Surgeons. Rosemont (IL): AAOS;. 2021.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evidencia no establece un abordaje superior para todos los pacientes; la decisión se apoya en el objetivo, el paciente y la experiencia del cirujano [r19][r21].</a:t>
            </a:r>
          </a:p>
          <a:p>
            <a:pPr marL="347472" indent="-347472">
              <a:spcAft>
                <a:spcPts val="1400"/>
              </a:spcAft>
              <a:buChar char="•"/>
            </a:pPr>
            <a:r>
              <a:rPr sz="2400">
                <a:solidFill>
                  <a:srgbClr val="263238"/>
                </a:solidFill>
                <a:latin typeface="Calibri"/>
              </a:rPr>
              <a:t>La tabla resume los escenarios.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82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y contraindicaciones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Salmons HI et al. J Arthroplasty. 2024. doi:10.1016/j.arth.2024.03.047</a:t>
            </a:r>
          </a:p>
          <a:p>
            <a:r>
              <a:rPr sz="1000">
                <a:solidFill>
                  <a:srgbClr val="5A6469"/>
                </a:solidFill>
                <a:latin typeface="Calibri"/>
              </a:rPr>
              <a:t>[r23] Hartford JM et al. J Arthroplasty. 2016. doi:10.1016/j.arth.2016.02.045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 eso se suma la obesidad: con el anterior longitudinal la herida se complica algo más que con los abordajes de base lateral y, en cualquier abordaje… [r22]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82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Escenarios y qué dice la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Apivatthakakul T et al. En: AO Surgery Reference. 2026.</a:t>
            </a:r>
          </a:p>
          <a:p>
            <a:r>
              <a:rPr sz="800">
                <a:solidFill>
                  <a:srgbClr val="5A6469"/>
                </a:solidFill>
                <a:latin typeface="Calibri"/>
              </a:rPr>
              <a:t>[r8] Nassar JE et al. Orthop Rev (Pavia). 2025. doi:10.52965/001c.137665</a:t>
            </a:r>
          </a:p>
          <a:p>
            <a:r>
              <a:rPr sz="800">
                <a:solidFill>
                  <a:srgbClr val="5A6469"/>
                </a:solidFill>
                <a:latin typeface="Calibri"/>
              </a:rPr>
              <a:t>[r9] Ang JJM et al. Eur J Orthop Surg Traumatol. 2023. doi:10.1007/s00590-023-03528-8</a:t>
            </a:r>
          </a:p>
          <a:p>
            <a:r>
              <a:rPr sz="800">
                <a:solidFill>
                  <a:srgbClr val="5A6469"/>
                </a:solidFill>
                <a:latin typeface="Calibri"/>
              </a:rPr>
              <a:t>[r11] Ferguson T et al. En: AO Surgery Reference. 2026.</a:t>
            </a:r>
          </a:p>
          <a:p>
            <a:r>
              <a:rPr sz="800">
                <a:solidFill>
                  <a:srgbClr val="5A6469"/>
                </a:solidFill>
                <a:latin typeface="Calibri"/>
              </a:rPr>
              <a:t>[r20] Morrell AT et al. Cochrane Database Syst Rev. 2025. doi:10.1002/14651858.CD016031</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Escenario</a:t>
                      </a:r>
                    </a:p>
                  </a:txBody>
                  <a:tcPr>
                    <a:solidFill>
                      <a:srgbClr val="0F5F6B"/>
                    </a:solidFill>
                  </a:tcPr>
                </a:tc>
                <a:tc>
                  <a:txBody>
                    <a:bodyPr/>
                    <a:lstStyle/>
                    <a:p>
                      <a:r>
                        <a:rPr sz="1600" b="1">
                          <a:solidFill>
                            <a:srgbClr val="FFFFFF"/>
                          </a:solidFill>
                          <a:latin typeface="Calibri"/>
                        </a:rPr>
                        <a:t>¿Se usa?</a:t>
                      </a:r>
                    </a:p>
                  </a:txBody>
                  <a:tcPr>
                    <a:solidFill>
                      <a:srgbClr val="0F5F6B"/>
                    </a:solidFill>
                  </a:tcPr>
                </a:tc>
                <a:tc>
                  <a:txBody>
                    <a:bodyPr/>
                    <a:lstStyle/>
                    <a:p>
                      <a:r>
                        <a:rPr sz="1600" b="1">
                          <a:solidFill>
                            <a:srgbClr val="FFFFFF"/>
                          </a:solidFill>
                          <a:latin typeface="Calibri"/>
                        </a:rPr>
                        <a:t>Condición o dato clave</a:t>
                      </a:r>
                    </a:p>
                  </a:txBody>
                  <a:tcPr>
                    <a:solidFill>
                      <a:srgbClr val="0F5F6B"/>
                    </a:solidFill>
                  </a:tcPr>
                </a:tc>
              </a:tr>
              <a:tr h="457200">
                <a:tc>
                  <a:txBody>
                    <a:bodyPr/>
                    <a:lstStyle/>
                    <a:p>
                      <a:r>
                        <a:rPr sz="1600">
                          <a:solidFill>
                            <a:srgbClr val="263238"/>
                          </a:solidFill>
                          <a:latin typeface="Calibri"/>
                        </a:rPr>
                        <a:t>Artroplastia total primaria</a:t>
                      </a:r>
                    </a:p>
                  </a:txBody>
                  <a:tcPr>
                    <a:solidFill>
                      <a:srgbClr val="EEF3F4"/>
                    </a:solidFill>
                  </a:tcPr>
                </a:tc>
                <a:tc>
                  <a:txBody>
                    <a:bodyPr/>
                    <a:lstStyle/>
                    <a:p>
                      <a:r>
                        <a:rPr sz="1600">
                          <a:solidFill>
                            <a:srgbClr val="263238"/>
                          </a:solidFill>
                          <a:latin typeface="Calibri"/>
                        </a:rPr>
                        <a:t>Sí, una opción más</a:t>
                      </a:r>
                    </a:p>
                  </a:txBody>
                  <a:tcPr>
                    <a:solidFill>
                      <a:srgbClr val="EEF3F4"/>
                    </a:solidFill>
                  </a:tcPr>
                </a:tc>
                <a:tc>
                  <a:txBody>
                    <a:bodyPr/>
                    <a:lstStyle/>
                    <a:p>
                      <a:r>
                        <a:rPr sz="1600">
                          <a:solidFill>
                            <a:srgbClr val="263238"/>
                          </a:solidFill>
                          <a:latin typeface="Calibri"/>
                        </a:rPr>
                        <a:t>Elegir por experiencia y por el paciente; sin superioridad sostenida a 6 y 12 meses [r8][r9]</a:t>
                      </a:r>
                    </a:p>
                  </a:txBody>
                  <a:tcPr>
                    <a:solidFill>
                      <a:srgbClr val="EEF3F4"/>
                    </a:solidFill>
                  </a:tcPr>
                </a:tc>
              </a:tr>
              <a:tr h="457200">
                <a:tc>
                  <a:txBody>
                    <a:bodyPr/>
                    <a:lstStyle/>
                    <a:p>
                      <a:r>
                        <a:rPr sz="1600">
                          <a:solidFill>
                            <a:srgbClr val="263238"/>
                          </a:solidFill>
                          <a:latin typeface="Calibri"/>
                        </a:rPr>
                        <a:t>Hemiartroplastia por fractura de cuello</a:t>
                      </a:r>
                    </a:p>
                  </a:txBody>
                  <a:tcPr>
                    <a:solidFill>
                      <a:srgbClr val="FFFFFF"/>
                    </a:solidFill>
                  </a:tcPr>
                </a:tc>
                <a:tc>
                  <a:txBody>
                    <a:bodyPr/>
                    <a:lstStyle/>
                    <a:p>
                      <a:r>
                        <a:rPr sz="1600">
                          <a:solidFill>
                            <a:srgbClr val="263238"/>
                          </a:solidFill>
                          <a:latin typeface="Calibri"/>
                        </a:rPr>
                        <a:t>Sí, evidencia insuficiente</a:t>
                      </a:r>
                    </a:p>
                  </a:txBody>
                  <a:tcPr>
                    <a:solidFill>
                      <a:srgbClr val="FFFFFF"/>
                    </a:solidFill>
                  </a:tcPr>
                </a:tc>
                <a:tc>
                  <a:txBody>
                    <a:bodyPr/>
                    <a:lstStyle/>
                    <a:p>
                      <a:r>
                        <a:rPr sz="1600">
                          <a:solidFill>
                            <a:srgbClr val="263238"/>
                          </a:solidFill>
                          <a:latin typeface="Calibri"/>
                        </a:rPr>
                        <a:t>La Cochrane 2025 no puede decidir entre anterior, lateral y posterior [r20]; NICE sugiere considerar el anterolateral en lugar del posterior [r61]</a:t>
                      </a:r>
                    </a:p>
                  </a:txBody>
                  <a:tcPr>
                    <a:solidFill>
                      <a:srgbClr val="FFFFFF"/>
                    </a:solidFill>
                  </a:tcPr>
                </a:tc>
              </a:tr>
              <a:tr h="457200">
                <a:tc>
                  <a:txBody>
                    <a:bodyPr/>
                    <a:lstStyle/>
                    <a:p>
                      <a:r>
                        <a:rPr sz="1600">
                          <a:solidFill>
                            <a:srgbClr val="263238"/>
                          </a:solidFill>
                          <a:latin typeface="Calibri"/>
                        </a:rPr>
                        <a:t>ATC por fractura de cuello</a:t>
                      </a:r>
                    </a:p>
                  </a:txBody>
                  <a:tcPr>
                    <a:solidFill>
                      <a:srgbClr val="EEF3F4"/>
                    </a:solidFill>
                  </a:tcPr>
                </a:tc>
                <a:tc>
                  <a:txBody>
                    <a:bodyPr/>
                    <a:lstStyle/>
                    <a:p>
                      <a:r>
                        <a:rPr sz="1600">
                          <a:solidFill>
                            <a:srgbClr val="263238"/>
                          </a:solidFill>
                          <a:latin typeface="Calibri"/>
                        </a:rPr>
                        <a:t>Sí, datos limitados</a:t>
                      </a:r>
                    </a:p>
                  </a:txBody>
                  <a:tcPr>
                    <a:solidFill>
                      <a:srgbClr val="EEF3F4"/>
                    </a:solidFill>
                  </a:tcPr>
                </a:tc>
                <a:tc>
                  <a:txBody>
                    <a:bodyPr/>
                    <a:lstStyle/>
                    <a:p>
                      <a:r>
                        <a:rPr sz="1600">
                          <a:solidFill>
                            <a:srgbClr val="263238"/>
                          </a:solidFill>
                          <a:latin typeface="Calibri"/>
                        </a:rPr>
                        <a:t>En 15 estudios, menos luxación y más lesión del NFCL [r62]; en el registro de Nueva Zelanda faltan datos del anterior [r39]</a:t>
                      </a:r>
                    </a:p>
                  </a:txBody>
                  <a:tcPr>
                    <a:solidFill>
                      <a:srgbClr val="EEF3F4"/>
                    </a:solidFill>
                  </a:tcPr>
                </a:tc>
              </a:tr>
              <a:tr h="457200">
                <a:tc>
                  <a:txBody>
                    <a:bodyPr/>
                    <a:lstStyle/>
                    <a:p>
                      <a:r>
                        <a:rPr sz="1600">
                          <a:solidFill>
                            <a:srgbClr val="263238"/>
                          </a:solidFill>
                          <a:latin typeface="Calibri"/>
                        </a:rPr>
                        <a:t>Revisión de ATC</a:t>
                      </a:r>
                    </a:p>
                  </a:txBody>
                  <a:tcPr>
                    <a:solidFill>
                      <a:srgbClr val="FFFFFF"/>
                    </a:solidFill>
                  </a:tcPr>
                </a:tc>
                <a:tc>
                  <a:txBody>
                    <a:bodyPr/>
                    <a:lstStyle/>
                    <a:p>
                      <a:r>
                        <a:rPr sz="1600">
                          <a:solidFill>
                            <a:srgbClr val="263238"/>
                          </a:solidFill>
                          <a:latin typeface="Calibri"/>
                        </a:rPr>
                        <a:t>Sí, con ampliaciones</a:t>
                      </a:r>
                    </a:p>
                  </a:txBody>
                  <a:tcPr>
                    <a:solidFill>
                      <a:srgbClr val="FFFFFF"/>
                    </a:solidFill>
                  </a:tcPr>
                </a:tc>
                <a:tc>
                  <a:txBody>
                    <a:bodyPr/>
                    <a:lstStyle/>
                    <a:p>
                      <a:r>
                        <a:rPr sz="1600">
                          <a:solidFill>
                            <a:srgbClr val="263238"/>
                          </a:solidFill>
                          <a:latin typeface="Calibri"/>
                        </a:rPr>
                        <a:t>Exposición acetabular con liberación capsular y extensión distal para el fémur [r35]</a:t>
                      </a:r>
                    </a:p>
                  </a:txBody>
                  <a:tcPr>
                    <a:solidFill>
                      <a:srgbClr val="FFFFFF"/>
                    </a:solidFill>
                  </a:tcPr>
                </a:tc>
              </a:tr>
              <a:tr h="457200">
                <a:tc>
                  <a:txBody>
                    <a:bodyPr/>
                    <a:lstStyle/>
                    <a:p>
                      <a:r>
                        <a:rPr sz="1600">
                          <a:solidFill>
                            <a:srgbClr val="263238"/>
                          </a:solidFill>
                          <a:latin typeface="Calibri"/>
                        </a:rPr>
                        <a:t>Fractura de cabeza o cuello femoral a reducir abierto</a:t>
                      </a:r>
                    </a:p>
                  </a:txBody>
                  <a:tcPr>
                    <a:solidFill>
                      <a:srgbClr val="EEF3F4"/>
                    </a:solidFill>
                  </a:tcPr>
                </a:tc>
                <a:tc>
                  <a:txBody>
                    <a:bodyPr/>
                    <a:lstStyle/>
                    <a:p>
                      <a:r>
                        <a:rPr sz="1600">
                          <a:solidFill>
                            <a:srgbClr val="263238"/>
                          </a:solidFill>
                          <a:latin typeface="Calibri"/>
                        </a:rPr>
                        <a:t>Sí</a:t>
                      </a:r>
                    </a:p>
                  </a:txBody>
                  <a:tcPr>
                    <a:solidFill>
                      <a:srgbClr val="EEF3F4"/>
                    </a:solidFill>
                  </a:tcPr>
                </a:tc>
                <a:tc>
                  <a:txBody>
                    <a:bodyPr/>
                    <a:lstStyle/>
                    <a:p>
                      <a:r>
                        <a:rPr sz="1600">
                          <a:solidFill>
                            <a:srgbClr val="263238"/>
                          </a:solidFill>
                          <a:latin typeface="Calibri"/>
                        </a:rPr>
                        <a:t>Muchas se fijan sin luxar la cadera; para el cuello hace falta tornillo percutáneo o incisión lateral aparte [r2]</a:t>
                      </a:r>
                    </a:p>
                  </a:txBody>
                  <a:tcPr>
                    <a:solidFill>
                      <a:srgbClr val="EEF3F4"/>
                    </a:solidFill>
                  </a:tcPr>
                </a:tc>
              </a:tr>
              <a:tr h="457200">
                <a:tc>
                  <a:txBody>
                    <a:bodyPr/>
                    <a:lstStyle/>
                    <a:p>
                      <a:r>
                        <a:rPr sz="1600">
                          <a:solidFill>
                            <a:srgbClr val="263238"/>
                          </a:solidFill>
                          <a:latin typeface="Calibri"/>
                        </a:rPr>
                        <a:t>Fractura de pared o columna anterior del acetábulo</a:t>
                      </a:r>
                    </a:p>
                  </a:txBody>
                  <a:tcPr>
                    <a:solidFill>
                      <a:srgbClr val="FFFFFF"/>
                    </a:solidFill>
                  </a:tcPr>
                </a:tc>
                <a:tc>
                  <a:txBody>
                    <a:bodyPr/>
                    <a:lstStyle/>
                    <a:p>
                      <a:r>
                        <a:rPr sz="1600">
                          <a:solidFill>
                            <a:srgbClr val="263238"/>
                          </a:solidFill>
                          <a:latin typeface="Calibri"/>
                        </a:rPr>
                        <a:t>No</a:t>
                      </a:r>
                    </a:p>
                  </a:txBody>
                  <a:tcPr>
                    <a:solidFill>
                      <a:srgbClr val="FFFFFF"/>
                    </a:solidFill>
                  </a:tcPr>
                </a:tc>
                <a:tc>
                  <a:txBody>
                    <a:bodyPr/>
                    <a:lstStyle/>
                    <a:p>
                      <a:r>
                        <a:rPr sz="1600">
                          <a:solidFill>
                            <a:srgbClr val="263238"/>
                          </a:solidFill>
                          <a:latin typeface="Calibri"/>
                        </a:rPr>
                        <a:t>Se usan el ilioinguinal o el Stoppa modificado [r11][r30]</a:t>
                      </a:r>
                    </a:p>
                  </a:txBody>
                  <a:tcPr>
                    <a:solidFill>
                      <a:srgbClr val="FFFFFF"/>
                    </a:solidFill>
                  </a:tcPr>
                </a:tc>
              </a:tr>
              <a:tr h="457200">
                <a:tc>
                  <a:txBody>
                    <a:bodyPr/>
                    <a:lstStyle/>
                    <a:p>
                      <a:r>
                        <a:rPr sz="1600">
                          <a:solidFill>
                            <a:srgbClr val="263238"/>
                          </a:solidFill>
                          <a:latin typeface="Calibri"/>
                        </a:rPr>
                        <a:t>Osteotomía periacetabular</a:t>
                      </a:r>
                    </a:p>
                  </a:txBody>
                  <a:tcPr>
                    <a:solidFill>
                      <a:srgbClr val="EEF3F4"/>
                    </a:solidFill>
                  </a:tcPr>
                </a:tc>
                <a:tc>
                  <a:txBody>
                    <a:bodyPr/>
                    <a:lstStyle/>
                    <a:p>
                      <a:r>
                        <a:rPr sz="1600">
                          <a:solidFill>
                            <a:srgbClr val="263238"/>
                          </a:solidFill>
                          <a:latin typeface="Calibri"/>
                        </a:rPr>
                        <a:t>Sí, en versión modificada</a:t>
                      </a:r>
                    </a:p>
                  </a:txBody>
                  <a:tcPr>
                    <a:solidFill>
                      <a:srgbClr val="EEF3F4"/>
                    </a:solidFill>
                  </a:tcPr>
                </a:tc>
                <a:tc>
                  <a:txBody>
                    <a:bodyPr/>
                    <a:lstStyle/>
                    <a:p>
                      <a:r>
                        <a:rPr sz="1600">
                          <a:solidFill>
                            <a:srgbClr val="263238"/>
                          </a:solidFill>
                          <a:latin typeface="Calibri"/>
                        </a:rPr>
                        <a:t>Serie de 151 pacientes, sin complicaciones nerviosas ni vasculares mayores [r36]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82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resultados por escenario clínico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Morrell AT et al. Cochrane Database Syst Rev. 2025. doi:10.1002/14651858.CD016031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revisión Cochrane de 2025 reunió 27 estudios con 3369 participantes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82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fractura de cabeza femoral (revisión de 453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[r65] Giannoudis PV et al. Injury. 2009. doi:10.1016/j.injury.2009.10.024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82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Resumen por escenario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Morrell AT et al. Cochrane Database Syst Rev. 2025. doi:10.1002/14651858.CD016031</a:t>
            </a:r>
          </a:p>
          <a:p>
            <a:r>
              <a:rPr sz="800">
                <a:solidFill>
                  <a:srgbClr val="5A6469"/>
                </a:solidFill>
                <a:latin typeface="Calibri"/>
              </a:rPr>
              <a:t>[r59] Srivastava A et al. Arch Orthop Trauma Surg. 2023. doi:10.1007/s00402-022-04369-6</a:t>
            </a:r>
          </a:p>
          <a:p>
            <a:r>
              <a:rPr sz="800">
                <a:solidFill>
                  <a:srgbClr val="5A6469"/>
                </a:solidFill>
                <a:latin typeface="Calibri"/>
              </a:rPr>
              <a:t>[r60] Wang CG et al. Int J Surg. 2016. doi:10.1016/j.ijsu.2016.02.003</a:t>
            </a:r>
          </a:p>
          <a:p>
            <a:r>
              <a:rPr sz="800">
                <a:solidFill>
                  <a:srgbClr val="5A6469"/>
                </a:solidFill>
                <a:latin typeface="Calibri"/>
              </a:rPr>
              <a:t>[r62] Jin Z et al. Ann Med. 2023. doi:10.1080/07853890.2023.2193424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Escenario</a:t>
                      </a:r>
                    </a:p>
                  </a:txBody>
                  <a:tcPr>
                    <a:solidFill>
                      <a:srgbClr val="0F5F6B"/>
                    </a:solidFill>
                  </a:tcPr>
                </a:tc>
                <a:tc>
                  <a:txBody>
                    <a:bodyPr/>
                    <a:lstStyle/>
                    <a:p>
                      <a:r>
                        <a:rPr sz="1600" b="1">
                          <a:solidFill>
                            <a:srgbClr val="FFFFFF"/>
                          </a:solidFill>
                          <a:latin typeface="Calibri"/>
                        </a:rPr>
                        <a:t>Qué dice la evidencia</a:t>
                      </a:r>
                    </a:p>
                  </a:txBody>
                  <a:tcPr>
                    <a:solidFill>
                      <a:srgbClr val="0F5F6B"/>
                    </a:solidFill>
                  </a:tcPr>
                </a:tc>
                <a:tc>
                  <a:txBody>
                    <a:bodyPr/>
                    <a:lstStyle/>
                    <a:p>
                      <a:r>
                        <a:rPr sz="1600" b="1">
                          <a:solidFill>
                            <a:srgbClr val="FFFFFF"/>
                          </a:solidFill>
                          <a:latin typeface="Calibri"/>
                        </a:rPr>
                        <a:t>Calidad</a:t>
                      </a:r>
                    </a:p>
                  </a:txBody>
                  <a:tcPr>
                    <a:solidFill>
                      <a:srgbClr val="0F5F6B"/>
                    </a:solidFill>
                  </a:tcPr>
                </a:tc>
              </a:tr>
              <a:tr h="457200">
                <a:tc>
                  <a:txBody>
                    <a:bodyPr/>
                    <a:lstStyle/>
                    <a:p>
                      <a:r>
                        <a:rPr sz="1600">
                          <a:solidFill>
                            <a:srgbClr val="263238"/>
                          </a:solidFill>
                          <a:latin typeface="Calibri"/>
                        </a:rPr>
                        <a:t>Hemiartroplastia</a:t>
                      </a:r>
                    </a:p>
                  </a:txBody>
                  <a:tcPr>
                    <a:solidFill>
                      <a:srgbClr val="EEF3F4"/>
                    </a:solidFill>
                  </a:tcPr>
                </a:tc>
                <a:tc>
                  <a:txBody>
                    <a:bodyPr/>
                    <a:lstStyle/>
                    <a:p>
                      <a:r>
                        <a:rPr sz="1600">
                          <a:solidFill>
                            <a:srgbClr val="263238"/>
                          </a:solidFill>
                          <a:latin typeface="Calibri"/>
                        </a:rPr>
                        <a:t>Sin diferencia clara a 3 meses; anterior con marcha independiente más temprana (RR 1,64) [r20]</a:t>
                      </a:r>
                    </a:p>
                  </a:txBody>
                  <a:tcPr>
                    <a:solidFill>
                      <a:srgbClr val="EEF3F4"/>
                    </a:solidFill>
                  </a:tcPr>
                </a:tc>
                <a:tc>
                  <a:txBody>
                    <a:bodyPr/>
                    <a:lstStyle/>
                    <a:p>
                      <a:r>
                        <a:rPr sz="1600">
                          <a:solidFill>
                            <a:srgbClr val="263238"/>
                          </a:solidFill>
                          <a:latin typeface="Calibri"/>
                        </a:rPr>
                        <a:t>Revisión Cochrane de 27 estudios, certeza baja a muy baja [r20]</a:t>
                      </a:r>
                    </a:p>
                  </a:txBody>
                  <a:tcPr>
                    <a:solidFill>
                      <a:srgbClr val="EEF3F4"/>
                    </a:solidFill>
                  </a:tcPr>
                </a:tc>
              </a:tr>
              <a:tr h="457200">
                <a:tc>
                  <a:txBody>
                    <a:bodyPr/>
                    <a:lstStyle/>
                    <a:p>
                      <a:r>
                        <a:rPr sz="1600">
                          <a:solidFill>
                            <a:srgbClr val="263238"/>
                          </a:solidFill>
                          <a:latin typeface="Calibri"/>
                        </a:rPr>
                        <a:t>ATC por fractura de cuello</a:t>
                      </a:r>
                    </a:p>
                  </a:txBody>
                  <a:tcPr>
                    <a:solidFill>
                      <a:srgbClr val="FFFFFF"/>
                    </a:solidFill>
                  </a:tcPr>
                </a:tc>
                <a:tc>
                  <a:txBody>
                    <a:bodyPr/>
                    <a:lstStyle/>
                    <a:p>
                      <a:r>
                        <a:rPr sz="1600">
                          <a:solidFill>
                            <a:srgbClr val="263238"/>
                          </a:solidFill>
                          <a:latin typeface="Calibri"/>
                        </a:rPr>
                        <a:t>Menos luxación (OR 0,26) y más lesión del NFCL (OR 2,91) con el anterior [r62]</a:t>
                      </a:r>
                    </a:p>
                  </a:txBody>
                  <a:tcPr>
                    <a:solidFill>
                      <a:srgbClr val="FFFFFF"/>
                    </a:solidFill>
                  </a:tcPr>
                </a:tc>
                <a:tc>
                  <a:txBody>
                    <a:bodyPr/>
                    <a:lstStyle/>
                    <a:p>
                      <a:r>
                        <a:rPr sz="1600">
                          <a:solidFill>
                            <a:srgbClr val="263238"/>
                          </a:solidFill>
                          <a:latin typeface="Calibri"/>
                        </a:rPr>
                        <a:t>Metaanálisis de 15 estudios [r62]</a:t>
                      </a:r>
                    </a:p>
                  </a:txBody>
                  <a:tcPr>
                    <a:solidFill>
                      <a:srgbClr val="FFFFFF"/>
                    </a:solidFill>
                  </a:tcPr>
                </a:tc>
              </a:tr>
              <a:tr h="457200">
                <a:tc>
                  <a:txBody>
                    <a:bodyPr/>
                    <a:lstStyle/>
                    <a:p>
                      <a:r>
                        <a:rPr sz="1600">
                          <a:solidFill>
                            <a:srgbClr val="263238"/>
                          </a:solidFill>
                          <a:latin typeface="Calibri"/>
                        </a:rPr>
                        <a:t>Pipkin I y II</a:t>
                      </a:r>
                    </a:p>
                  </a:txBody>
                  <a:tcPr>
                    <a:solidFill>
                      <a:srgbClr val="EEF3F4"/>
                    </a:solidFill>
                  </a:tcPr>
                </a:tc>
                <a:tc>
                  <a:txBody>
                    <a:bodyPr/>
                    <a:lstStyle/>
                    <a:p>
                      <a:r>
                        <a:rPr sz="1600">
                          <a:solidFill>
                            <a:srgbClr val="263238"/>
                          </a:solidFill>
                          <a:latin typeface="Calibri"/>
                        </a:rPr>
                        <a:t>Más osificación heterotópica con el anterior; el resto sin diferencia [r60]</a:t>
                      </a:r>
                    </a:p>
                  </a:txBody>
                  <a:tcPr>
                    <a:solidFill>
                      <a:srgbClr val="EEF3F4"/>
                    </a:solidFill>
                  </a:tcPr>
                </a:tc>
                <a:tc>
                  <a:txBody>
                    <a:bodyPr/>
                    <a:lstStyle/>
                    <a:p>
                      <a:r>
                        <a:rPr sz="1600">
                          <a:solidFill>
                            <a:srgbClr val="263238"/>
                          </a:solidFill>
                          <a:latin typeface="Calibri"/>
                        </a:rPr>
                        <a:t>5 estudios de casos y controles [r60]</a:t>
                      </a:r>
                    </a:p>
                  </a:txBody>
                  <a:tcPr>
                    <a:solidFill>
                      <a:srgbClr val="EEF3F4"/>
                    </a:solidFill>
                  </a:tcPr>
                </a:tc>
              </a:tr>
              <a:tr h="457200">
                <a:tc>
                  <a:txBody>
                    <a:bodyPr/>
                    <a:lstStyle/>
                    <a:p>
                      <a:r>
                        <a:rPr sz="1600">
                          <a:solidFill>
                            <a:srgbClr val="263238"/>
                          </a:solidFill>
                          <a:latin typeface="Calibri"/>
                        </a:rPr>
                        <a:t>Acetábulo anterior</a:t>
                      </a:r>
                    </a:p>
                  </a:txBody>
                  <a:tcPr>
                    <a:solidFill>
                      <a:srgbClr val="FFFFFF"/>
                    </a:solidFill>
                  </a:tcPr>
                </a:tc>
                <a:tc>
                  <a:txBody>
                    <a:bodyPr/>
                    <a:lstStyle/>
                    <a:p>
                      <a:r>
                        <a:rPr sz="1600">
                          <a:solidFill>
                            <a:srgbClr val="263238"/>
                          </a:solidFill>
                          <a:latin typeface="Calibri"/>
                        </a:rPr>
                        <a:t>Stoppa modificado con menos duración y complicaciones; ilioinguinal con mejor reducción [r59]</a:t>
                      </a:r>
                    </a:p>
                  </a:txBody>
                  <a:tcPr>
                    <a:solidFill>
                      <a:srgbClr val="FFFFFF"/>
                    </a:solidFill>
                  </a:tcPr>
                </a:tc>
                <a:tc>
                  <a:txBody>
                    <a:bodyPr/>
                    <a:lstStyle/>
                    <a:p>
                      <a:r>
                        <a:rPr sz="1600">
                          <a:solidFill>
                            <a:srgbClr val="263238"/>
                          </a:solidFill>
                          <a:latin typeface="Calibri"/>
                        </a:rPr>
                        <a:t>10 estudios con 717 pacientes [r59]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82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Apivatthakakul T et al. En: AO Surgery Reference. 2026.</a:t>
            </a:r>
          </a:p>
          <a:p>
            <a:r>
              <a:rPr sz="800">
                <a:solidFill>
                  <a:srgbClr val="5A6469"/>
                </a:solidFill>
                <a:latin typeface="Calibri"/>
              </a:rPr>
              <a:t>[r3] Iorio R et al. J Orthop Surg Res. 2025. doi:10.1186/s13018-025-06397-5</a:t>
            </a:r>
          </a:p>
          <a:p>
            <a:r>
              <a:rPr sz="800">
                <a:solidFill>
                  <a:srgbClr val="5A6469"/>
                </a:solidFill>
                <a:latin typeface="Calibri"/>
              </a:rPr>
              <a:t>[r10] Nairn L et al. Int Orthop. 2021. doi:10.1007/s00264-021-04986-7</a:t>
            </a:r>
          </a:p>
          <a:p>
            <a:r>
              <a:rPr sz="800">
                <a:solidFill>
                  <a:srgbClr val="5A6469"/>
                </a:solidFill>
                <a:latin typeface="Calibri"/>
              </a:rPr>
              <a:t>[r12] Ropars M et al. Surg Radiol Anat. 2009. doi:10.1007/s00276-008-0433-3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82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Iorio R et al. J Orthop Surg Res. 2025. doi:10.1186/s13018-025-06397-5</a:t>
            </a:r>
          </a:p>
          <a:p>
            <a:r>
              <a:rPr sz="1000">
                <a:solidFill>
                  <a:srgbClr val="5A6469"/>
                </a:solidFill>
                <a:latin typeface="Calibri"/>
              </a:rPr>
              <a:t>[r2]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Forzar el fémur sin liberar la cápsula posterolateral: el fémur no sube y aparece la fractura [r3].</a:t>
            </a:r>
          </a:p>
          <a:p>
            <a:pPr marL="347472" indent="-347472">
              <a:spcAft>
                <a:spcPts val="1400"/>
              </a:spcAft>
              <a:buChar char="•"/>
            </a:pPr>
            <a:r>
              <a:rPr sz="2400">
                <a:solidFill>
                  <a:srgbClr val="263238"/>
                </a:solidFill>
                <a:latin typeface="Calibri"/>
              </a:rPr>
              <a:t>Querer fijar el cuello por la misma herida: la fijación va percutánea o por una incisión lateral aparte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82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Curva de aprendizaje del tiempo operatorio en el anterior directo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Nairn L et al. Int Orthop. 2021. doi:10.1007/s00264-021-04986-7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82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Cápsula anterior: reparar o resecar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Schwartz AM et al. J Arthroplasty. 2021. doi:10.1016/j.arth.2021.03.048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cápsula anterior se puede abrir en T, abrir en U o resecar.</a:t>
            </a:r>
          </a:p>
          <a:p>
            <a:pPr marL="347472" indent="-347472">
              <a:spcAft>
                <a:spcPts val="1400"/>
              </a:spcAft>
              <a:buChar char="•"/>
            </a:pPr>
            <a:r>
              <a:rPr sz="2400">
                <a:solidFill>
                  <a:srgbClr val="263238"/>
                </a:solidFill>
                <a:latin typeface="Calibri"/>
              </a:rPr>
              <a:t>A diferencia de lo que ocurre en el posterior, en el anterior no se sabe cuánto aporta la cápsula a la estabilidad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82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Defecto de cápsula anterior persistente a 1 año en RM (32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McLawhorn AS et al. J Arthroplasty. 2020. doi:10.1016/j.arth.2019.09.045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82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Integridad de las partes blandas posteriores en RM tras el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McLawhorn AS et al. J Arthroplasty. 2020. doi:10.1016/j.arth.2019.09.045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82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Ampliaciones: proximal, distal y revisión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Kyriakopoulos G et al. EFORT Open Rev. 2018. doi:10.1302/2058-5241.3.180023</a:t>
            </a:r>
          </a:p>
          <a:p>
            <a:r>
              <a:rPr sz="800">
                <a:solidFill>
                  <a:srgbClr val="5A6469"/>
                </a:solidFill>
                <a:latin typeface="Calibri"/>
              </a:rPr>
              <a:t>[r35] Siddiqi A et al. J Am Acad Orthop Surg. 2021. doi:10.5435/JAAOS-D-20-00334</a:t>
            </a:r>
          </a:p>
          <a:p>
            <a:r>
              <a:rPr sz="800">
                <a:solidFill>
                  <a:srgbClr val="5A6469"/>
                </a:solidFill>
                <a:latin typeface="Calibri"/>
              </a:rPr>
              <a:t>[r42] Ghijselings SG et al. J Arthroplasty. 2017. doi:10.1016/j.arth.2016.07.003</a:t>
            </a:r>
          </a:p>
          <a:p>
            <a:r>
              <a:rPr sz="800">
                <a:solidFill>
                  <a:srgbClr val="5A6469"/>
                </a:solidFill>
                <a:latin typeface="Calibri"/>
              </a:rPr>
              <a:t>[r46] Leunig M et al. Bone Joint J. 2018. doi:10.1302/0301-620X.100B7.BJJ-2017-1200.R2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corredor es extensible, pero cada dirección pone en riesgo estructuras distintas.</a:t>
            </a:r>
          </a:p>
          <a:p>
            <a:pPr marL="347472" indent="-347472">
              <a:spcAft>
                <a:spcPts val="1400"/>
              </a:spcAft>
              <a:buChar char="•"/>
            </a:pPr>
            <a:r>
              <a:rPr sz="2800">
                <a:solidFill>
                  <a:srgbClr val="263238"/>
                </a:solidFill>
                <a:latin typeface="Calibri"/>
              </a:rPr>
              <a:t>La tabla resume qué se sabe.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82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Extensiones del abordaje anterior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Kyriakopoulos G et al. EFORT Open Rev. 2018. doi:10.1302/2058-5241.3.180023</a:t>
            </a:r>
          </a:p>
          <a:p>
            <a:r>
              <a:rPr sz="800">
                <a:solidFill>
                  <a:srgbClr val="5A6469"/>
                </a:solidFill>
                <a:latin typeface="Calibri"/>
              </a:rPr>
              <a:t>[r35] Siddiqi A et al. J Am Acad Orthop Surg. 2021. doi:10.5435/JAAOS-D-20-00334</a:t>
            </a:r>
          </a:p>
          <a:p>
            <a:r>
              <a:rPr sz="800">
                <a:solidFill>
                  <a:srgbClr val="5A6469"/>
                </a:solidFill>
                <a:latin typeface="Calibri"/>
              </a:rPr>
              <a:t>[r42] Ghijselings SG et al. J Arthroplasty. 2017. doi:10.1016/j.arth.2016.07.003</a:t>
            </a:r>
          </a:p>
          <a:p>
            <a:r>
              <a:rPr sz="800">
                <a:solidFill>
                  <a:srgbClr val="5A6469"/>
                </a:solidFill>
                <a:latin typeface="Calibri"/>
              </a:rPr>
              <a:t>[r46] Leunig M et al. Bone Joint J. 2018. doi:10.1302/0301-620X.100B7.BJJ-2017-1200.R2</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Dirección</a:t>
                      </a:r>
                    </a:p>
                  </a:txBody>
                  <a:tcPr>
                    <a:solidFill>
                      <a:srgbClr val="0F5F6B"/>
                    </a:solidFill>
                  </a:tcPr>
                </a:tc>
                <a:tc>
                  <a:txBody>
                    <a:bodyPr/>
                    <a:lstStyle/>
                    <a:p>
                      <a:r>
                        <a:rPr sz="1600" b="1">
                          <a:solidFill>
                            <a:srgbClr val="FFFFFF"/>
                          </a:solidFill>
                          <a:latin typeface="Calibri"/>
                        </a:rPr>
                        <a:t>Cómo</a:t>
                      </a:r>
                    </a:p>
                  </a:txBody>
                  <a:tcPr>
                    <a:solidFill>
                      <a:srgbClr val="0F5F6B"/>
                    </a:solidFill>
                  </a:tcPr>
                </a:tc>
                <a:tc>
                  <a:txBody>
                    <a:bodyPr/>
                    <a:lstStyle/>
                    <a:p>
                      <a:r>
                        <a:rPr sz="1600" b="1">
                          <a:solidFill>
                            <a:srgbClr val="FFFFFF"/>
                          </a:solidFill>
                          <a:latin typeface="Calibri"/>
                        </a:rPr>
                        <a:t>Qué se pone en riesgo y qué muestra la evidencia</a:t>
                      </a:r>
                    </a:p>
                  </a:txBody>
                  <a:tcPr>
                    <a:solidFill>
                      <a:srgbClr val="0F5F6B"/>
                    </a:solidFill>
                  </a:tcPr>
                </a:tc>
              </a:tr>
              <a:tr h="457200">
                <a:tc>
                  <a:txBody>
                    <a:bodyPr/>
                    <a:lstStyle/>
                    <a:p>
                      <a:r>
                        <a:rPr sz="1600">
                          <a:solidFill>
                            <a:srgbClr val="263238"/>
                          </a:solidFill>
                          <a:latin typeface="Calibri"/>
                        </a:rPr>
                        <a:t>Proximal</a:t>
                      </a:r>
                    </a:p>
                  </a:txBody>
                  <a:tcPr>
                    <a:solidFill>
                      <a:srgbClr val="EEF3F4"/>
                    </a:solidFill>
                  </a:tcPr>
                </a:tc>
                <a:tc>
                  <a:txBody>
                    <a:bodyPr/>
                    <a:lstStyle/>
                    <a:p>
                      <a:r>
                        <a:rPr sz="1600">
                          <a:solidFill>
                            <a:srgbClr val="263238"/>
                          </a:solidFill>
                          <a:latin typeface="Calibri"/>
                        </a:rPr>
                        <a:t>Smith-Petersen original</a:t>
                      </a:r>
                    </a:p>
                  </a:txBody>
                  <a:tcPr>
                    <a:solidFill>
                      <a:srgbClr val="EEF3F4"/>
                    </a:solidFill>
                  </a:tcPr>
                </a:tc>
                <a:tc>
                  <a:txBody>
                    <a:bodyPr/>
                    <a:lstStyle/>
                    <a:p>
                      <a:r>
                        <a:rPr sz="1600">
                          <a:solidFill>
                            <a:srgbClr val="263238"/>
                          </a:solidFill>
                          <a:latin typeface="Calibri"/>
                        </a:rPr>
                        <a:t>Empleado en revisiones complejas con defectos de las paredes anterior y medial [r33]</a:t>
                      </a:r>
                    </a:p>
                  </a:txBody>
                  <a:tcPr>
                    <a:solidFill>
                      <a:srgbClr val="EEF3F4"/>
                    </a:solidFill>
                  </a:tcPr>
                </a:tc>
              </a:tr>
              <a:tr h="457200">
                <a:tc>
                  <a:txBody>
                    <a:bodyPr/>
                    <a:lstStyle/>
                    <a:p>
                      <a:r>
                        <a:rPr sz="1600">
                          <a:solidFill>
                            <a:srgbClr val="263238"/>
                          </a:solidFill>
                          <a:latin typeface="Calibri"/>
                        </a:rPr>
                        <a:t>Distal por el fémur</a:t>
                      </a:r>
                    </a:p>
                  </a:txBody>
                  <a:tcPr>
                    <a:solidFill>
                      <a:srgbClr val="FFFFFF"/>
                    </a:solidFill>
                  </a:tcPr>
                </a:tc>
                <a:tc>
                  <a:txBody>
                    <a:bodyPr/>
                    <a:lstStyle/>
                    <a:p>
                      <a:r>
                        <a:rPr sz="1600">
                          <a:solidFill>
                            <a:srgbClr val="263238"/>
                          </a:solidFill>
                          <a:latin typeface="Calibri"/>
                        </a:rPr>
                        <a:t>Entre el TFL y el vasto lateral, o por vía subvasto</a:t>
                      </a:r>
                    </a:p>
                  </a:txBody>
                  <a:tcPr>
                    <a:solidFill>
                      <a:srgbClr val="FFFFFF"/>
                    </a:solidFill>
                  </a:tcPr>
                </a:tc>
                <a:tc>
                  <a:txBody>
                    <a:bodyPr/>
                    <a:lstStyle/>
                    <a:p>
                      <a:r>
                        <a:rPr sz="1600">
                          <a:solidFill>
                            <a:srgbClr val="263238"/>
                          </a:solidFill>
                          <a:latin typeface="Calibri"/>
                        </a:rPr>
                        <a:t>Entre TFL y vasto lateral quedan expuestas las ramas transversa y descendente de la CFL con sus ramos motores [r33]; 2 paquetes hacia el vasto lateral en 17 de 20 caderas [r42]</a:t>
                      </a:r>
                    </a:p>
                  </a:txBody>
                  <a:tcPr>
                    <a:solidFill>
                      <a:srgbClr val="FFFFFF"/>
                    </a:solidFill>
                  </a:tcPr>
                </a:tc>
              </a:tr>
              <a:tr h="457200">
                <a:tc>
                  <a:txBody>
                    <a:bodyPr/>
                    <a:lstStyle/>
                    <a:p>
                      <a:r>
                        <a:rPr sz="1600">
                          <a:solidFill>
                            <a:srgbClr val="263238"/>
                          </a:solidFill>
                          <a:latin typeface="Calibri"/>
                        </a:rPr>
                        <a:t>Acetábulo en revisión</a:t>
                      </a:r>
                    </a:p>
                  </a:txBody>
                  <a:tcPr>
                    <a:solidFill>
                      <a:srgbClr val="EEF3F4"/>
                    </a:solidFill>
                  </a:tcPr>
                </a:tc>
                <a:tc>
                  <a:txBody>
                    <a:bodyPr/>
                    <a:lstStyle/>
                    <a:p>
                      <a:r>
                        <a:rPr sz="1600">
                          <a:solidFill>
                            <a:srgbClr val="263238"/>
                          </a:solidFill>
                          <a:latin typeface="Calibri"/>
                        </a:rPr>
                        <a:t>Liberación capsular y de partes blandas, con extensiones</a:t>
                      </a:r>
                    </a:p>
                  </a:txBody>
                  <a:tcPr>
                    <a:solidFill>
                      <a:srgbClr val="EEF3F4"/>
                    </a:solidFill>
                  </a:tcPr>
                </a:tc>
                <a:tc>
                  <a:txBody>
                    <a:bodyPr/>
                    <a:lstStyle/>
                    <a:p>
                      <a:r>
                        <a:rPr sz="1600">
                          <a:solidFill>
                            <a:srgbClr val="263238"/>
                          </a:solidFill>
                          <a:latin typeface="Calibri"/>
                        </a:rPr>
                        <a:t>Revisión con indicaciones, anatomía y técnica; extensión distal para el fémur [r35]</a:t>
                      </a:r>
                    </a:p>
                  </a:txBody>
                  <a:tcPr>
                    <a:solidFill>
                      <a:srgbClr val="EEF3F4"/>
                    </a:solidFill>
                  </a:tcPr>
                </a:tc>
              </a:tr>
              <a:tr h="457200">
                <a:tc>
                  <a:txBody>
                    <a:bodyPr/>
                    <a:lstStyle/>
                    <a:p>
                      <a:r>
                        <a:rPr sz="1600">
                          <a:solidFill>
                            <a:srgbClr val="263238"/>
                          </a:solidFill>
                          <a:latin typeface="Calibri"/>
                        </a:rPr>
                        <a:t>Incisión</a:t>
                      </a:r>
                    </a:p>
                  </a:txBody>
                  <a:tcPr>
                    <a:solidFill>
                      <a:srgbClr val="FFFFFF"/>
                    </a:solidFill>
                  </a:tcPr>
                </a:tc>
                <a:tc>
                  <a:txBody>
                    <a:bodyPr/>
                    <a:lstStyle/>
                    <a:p>
                      <a:r>
                        <a:rPr sz="1600">
                          <a:solidFill>
                            <a:srgbClr val="263238"/>
                          </a:solidFill>
                          <a:latin typeface="Calibri"/>
                        </a:rPr>
                        <a:t>Bikini en lugar de longitudinal</a:t>
                      </a:r>
                    </a:p>
                  </a:txBody>
                  <a:tcPr>
                    <a:solidFill>
                      <a:srgbClr val="FFFFFF"/>
                    </a:solidFill>
                  </a:tcPr>
                </a:tc>
                <a:tc>
                  <a:txBody>
                    <a:bodyPr/>
                    <a:lstStyle/>
                    <a:p>
                      <a:r>
                        <a:rPr sz="1600">
                          <a:solidFill>
                            <a:srgbClr val="263238"/>
                          </a:solidFill>
                          <a:latin typeface="Calibri"/>
                        </a:rPr>
                        <a:t>Es menos extensible; usarla tras ganar experiencia [r46]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82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con el abordaje posterior y el 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Ang JJM et al. Eur J Orthop Surg Traumatol. 2023. doi:10.1007/s00590-023-03528-8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metaanálisis de 24 ECA (2010 pacientes) midió 17,38 min más de quirófano con el anterior que con el posterior, a cambio de 0,33 días menos de hospitalización; luxaciones…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82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Tiempo operatorio medio del anterior frente al posterior en 2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[r74] Bon G et al. Orthop Traumatol Surg Res. 2019. doi:10.1016/j.otsr.2019.02.008</a:t>
            </a:r>
          </a:p>
          <a:p>
            <a:r>
              <a:rPr sz="1000">
                <a:solidFill>
                  <a:srgbClr val="5A6469"/>
                </a:solidFill>
                <a:latin typeface="Calibri"/>
              </a:rPr>
              <a:t>[r70] Poehling-Monaghan KL et al. Clin Orthop Relat Res. 2015. doi:10.1007/s11999-014-3827-z</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82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Lesión del NFCL tras el anterior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[r53] Bhargava T et al. Orthopedics. 2010. doi:10.3928/01477447-20100526-05</a:t>
            </a:r>
          </a:p>
          <a:p>
            <a:r>
              <a:rPr sz="800">
                <a:solidFill>
                  <a:srgbClr val="5A6469"/>
                </a:solidFill>
                <a:latin typeface="Calibri"/>
              </a:rPr>
              <a:t>[r74] Bon G et al. Orthop Traumatol Surg Res. 2019. doi:10.1016/j.otsr.2019.02.008</a:t>
            </a:r>
          </a:p>
          <a:p>
            <a:r>
              <a:rPr sz="800">
                <a:solidFill>
                  <a:srgbClr val="5A6469"/>
                </a:solidFill>
                <a:latin typeface="Calibri"/>
              </a:rPr>
              <a:t>[r52] Homma Y et al. Int Orthop. 2016. doi:10.1007/s00264-015-2942-0</a:t>
            </a:r>
          </a:p>
          <a:p>
            <a:r>
              <a:rPr sz="800">
                <a:solidFill>
                  <a:srgbClr val="5A6469"/>
                </a:solidFill>
                <a:latin typeface="Calibri"/>
              </a:rPr>
              <a:t>[r72] Cheng TE et al. J Arthroplasty. 2017. doi:10.1016/j.arth.2016.08.027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82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frecuencia y cómo evitarlas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Apivatthakakul T et al. En: AO Surgery Reference. 2026.</a:t>
            </a:r>
          </a:p>
          <a:p>
            <a:r>
              <a:rPr sz="800">
                <a:solidFill>
                  <a:srgbClr val="5A6469"/>
                </a:solidFill>
                <a:latin typeface="Calibri"/>
              </a:rPr>
              <a:t>[r3] Iorio R et al. J Orthop Surg Res. 2025. doi:10.1186/s13018-025-06397-5</a:t>
            </a:r>
          </a:p>
          <a:p>
            <a:r>
              <a:rPr sz="800">
                <a:solidFill>
                  <a:srgbClr val="5A6469"/>
                </a:solidFill>
                <a:latin typeface="Calibri"/>
              </a:rPr>
              <a:t>[r5] Dahm F et al. Orthop Traumatol Surg Res. 2021. doi:10.1016/j.otsr.2021.102956</a:t>
            </a:r>
          </a:p>
          <a:p>
            <a:r>
              <a:rPr sz="800">
                <a:solidFill>
                  <a:srgbClr val="5A6469"/>
                </a:solidFill>
                <a:latin typeface="Calibri"/>
              </a:rPr>
              <a:t>[r10] Nairn L et al. Int Orthop. 2021. doi:10.1007/s00264-021-04986-7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complicaciones del anterior se concentran en 4 sitios: el NFCL, el nervio femoral, el fémur y la herida.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82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Fracturas periprotésicas tempranas según la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Berend KR et al. J Arthroplasty. 2016. doi:10.1016/j.arth.2016.03.007</a:t>
            </a:r>
          </a:p>
          <a:p>
            <a:r>
              <a:rPr sz="1000">
                <a:solidFill>
                  <a:srgbClr val="5A6469"/>
                </a:solidFill>
                <a:latin typeface="Calibri"/>
              </a:rPr>
              <a:t>[r18] Sershon RA et al. J Arthroplasty. 2021. doi:10.1016/j.arth.2021.02.012</a:t>
            </a:r>
          </a:p>
          <a:p>
            <a:r>
              <a:rPr sz="1000">
                <a:solidFill>
                  <a:srgbClr val="5A6469"/>
                </a:solidFill>
                <a:latin typeface="Calibri"/>
              </a:rPr>
              <a:t>[r23] Hartford JM et al. J Arthroplasty. 2016. doi:10.1016/j.arth.2016.02.045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82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y cómo reducirlas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Apivatthakakul T et al. En: AO Surgery Reference. 2026.</a:t>
            </a:r>
          </a:p>
          <a:p>
            <a:r>
              <a:rPr sz="800">
                <a:solidFill>
                  <a:srgbClr val="5A6469"/>
                </a:solidFill>
                <a:latin typeface="Calibri"/>
              </a:rPr>
              <a:t>[r3] Iorio R et al. J Orthop Surg Res. 2025. doi:10.1186/s13018-025-06397-5</a:t>
            </a:r>
          </a:p>
          <a:p>
            <a:r>
              <a:rPr sz="800">
                <a:solidFill>
                  <a:srgbClr val="5A6469"/>
                </a:solidFill>
                <a:latin typeface="Calibri"/>
              </a:rPr>
              <a:t>[r5] Dahm F et al. Orthop Traumatol Surg Res. 2021. doi:10.1016/j.otsr.2021.102956</a:t>
            </a:r>
          </a:p>
          <a:p>
            <a:r>
              <a:rPr sz="800">
                <a:solidFill>
                  <a:srgbClr val="5A6469"/>
                </a:solidFill>
                <a:latin typeface="Calibri"/>
              </a:rPr>
              <a:t>[r12] Ropars M et al. Surg Radiol Anat. 2009. doi:10.1007/s00276-008-0433-3</a:t>
            </a:r>
          </a:p>
          <a:p>
            <a:r>
              <a:rPr sz="800">
                <a:solidFill>
                  <a:srgbClr val="5A6469"/>
                </a:solidFill>
                <a:latin typeface="Calibri"/>
              </a:rPr>
              <a:t>[r13] Tomaszewski KA et al. Hernia. 2016. doi:10.1007/s10029-016-1493-7</a:t>
            </a:r>
          </a:p>
          <a:p>
            <a:r>
              <a:rPr sz="800">
                <a:solidFill>
                  <a:srgbClr val="5A6469"/>
                </a:solidFill>
                <a:latin typeface="Calibri"/>
              </a:rPr>
              <a:t>(+11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Frecuencia</a:t>
                      </a:r>
                    </a:p>
                  </a:txBody>
                  <a:tcPr>
                    <a:solidFill>
                      <a:srgbClr val="0F5F6B"/>
                    </a:solidFill>
                  </a:tcPr>
                </a:tc>
                <a:tc>
                  <a:txBody>
                    <a:bodyPr/>
                    <a:lstStyle/>
                    <a:p>
                      <a:r>
                        <a:rPr sz="1600" b="1">
                          <a:solidFill>
                            <a:srgbClr val="FFFFFF"/>
                          </a:solidFill>
                          <a:latin typeface="Calibri"/>
                        </a:rPr>
                        <a:t>Cómo reducirla</a:t>
                      </a:r>
                    </a:p>
                  </a:txBody>
                  <a:tcPr>
                    <a:solidFill>
                      <a:srgbClr val="0F5F6B"/>
                    </a:solidFill>
                  </a:tcPr>
                </a:tc>
              </a:tr>
              <a:tr h="457200">
                <a:tc>
                  <a:txBody>
                    <a:bodyPr/>
                    <a:lstStyle/>
                    <a:p>
                      <a:r>
                        <a:rPr sz="1600">
                          <a:solidFill>
                            <a:srgbClr val="263238"/>
                          </a:solidFill>
                          <a:latin typeface="Calibri"/>
                        </a:rPr>
                        <a:t>Lesión del NFCL</a:t>
                      </a:r>
                    </a:p>
                  </a:txBody>
                  <a:tcPr>
                    <a:solidFill>
                      <a:srgbClr val="EEF3F4"/>
                    </a:solidFill>
                  </a:tcPr>
                </a:tc>
                <a:tc>
                  <a:txBody>
                    <a:bodyPr/>
                    <a:lstStyle/>
                    <a:p>
                      <a:r>
                        <a:rPr sz="1600">
                          <a:solidFill>
                            <a:srgbClr val="263238"/>
                          </a:solidFill>
                          <a:latin typeface="Calibri"/>
                        </a:rPr>
                        <a:t>0 % a 83 % según el estudio [r5]; 31,9 % en 122 caderas [r52]</a:t>
                      </a:r>
                    </a:p>
                  </a:txBody>
                  <a:tcPr>
                    <a:solidFill>
                      <a:srgbClr val="EEF3F4"/>
                    </a:solidFill>
                  </a:tcPr>
                </a:tc>
                <a:tc>
                  <a:txBody>
                    <a:bodyPr/>
                    <a:lstStyle/>
                    <a:p>
                      <a:r>
                        <a:rPr sz="1600">
                          <a:solidFill>
                            <a:srgbClr val="263238"/>
                          </a:solidFill>
                          <a:latin typeface="Calibri"/>
                        </a:rPr>
                        <a:t>Incisión lateral y distal a la EIAS [r12][r13]; sin tracción excesiva con los separadores [r14]; la fasciotomía lateral no mostró diferencia a 3 meses [r51]</a:t>
                      </a:r>
                    </a:p>
                  </a:txBody>
                  <a:tcPr>
                    <a:solidFill>
                      <a:srgbClr val="EEF3F4"/>
                    </a:solidFill>
                  </a:tcPr>
                </a:tc>
              </a:tr>
              <a:tr h="457200">
                <a:tc>
                  <a:txBody>
                    <a:bodyPr/>
                    <a:lstStyle/>
                    <a:p>
                      <a:r>
                        <a:rPr sz="1600">
                          <a:solidFill>
                            <a:srgbClr val="263238"/>
                          </a:solidFill>
                          <a:latin typeface="Calibri"/>
                        </a:rPr>
                        <a:t>Parálisis del nervio femoral</a:t>
                      </a:r>
                    </a:p>
                  </a:txBody>
                  <a:tcPr>
                    <a:solidFill>
                      <a:srgbClr val="FFFFFF"/>
                    </a:solidFill>
                  </a:tcPr>
                </a:tc>
                <a:tc>
                  <a:txBody>
                    <a:bodyPr/>
                    <a:lstStyle/>
                    <a:p>
                      <a:r>
                        <a:rPr sz="1600">
                          <a:solidFill>
                            <a:srgbClr val="263238"/>
                          </a:solidFill>
                          <a:latin typeface="Calibri"/>
                        </a:rPr>
                        <a:t>0,36 % [r16]</a:t>
                      </a:r>
                    </a:p>
                  </a:txBody>
                  <a:tcPr>
                    <a:solidFill>
                      <a:srgbClr val="FFFFFF"/>
                    </a:solidFill>
                  </a:tcPr>
                </a:tc>
                <a:tc>
                  <a:txBody>
                    <a:bodyPr/>
                    <a:lstStyle/>
                    <a:p>
                      <a:r>
                        <a:rPr sz="1600">
                          <a:solidFill>
                            <a:srgbClr val="263238"/>
                          </a:solidFill>
                          <a:latin typeface="Calibri"/>
                        </a:rPr>
                        <a:t>Separadores fuera de 90 grados del reborde y por encima de las 12 horas [r15][r43]</a:t>
                      </a:r>
                    </a:p>
                  </a:txBody>
                  <a:tcPr>
                    <a:solidFill>
                      <a:srgbClr val="FFFFFF"/>
                    </a:solidFill>
                  </a:tcPr>
                </a:tc>
              </a:tr>
              <a:tr h="457200">
                <a:tc>
                  <a:txBody>
                    <a:bodyPr/>
                    <a:lstStyle/>
                    <a:p>
                      <a:r>
                        <a:rPr sz="1600">
                          <a:solidFill>
                            <a:srgbClr val="263238"/>
                          </a:solidFill>
                          <a:latin typeface="Calibri"/>
                        </a:rPr>
                        <a:t>Fractura intraoperatoria</a:t>
                      </a:r>
                    </a:p>
                  </a:txBody>
                  <a:tcPr>
                    <a:solidFill>
                      <a:srgbClr val="EEF3F4"/>
                    </a:solidFill>
                  </a:tcPr>
                </a:tc>
                <a:tc>
                  <a:txBody>
                    <a:bodyPr/>
                    <a:lstStyle/>
                    <a:p>
                      <a:r>
                        <a:rPr sz="1600">
                          <a:solidFill>
                            <a:srgbClr val="263238"/>
                          </a:solidFill>
                          <a:latin typeface="Calibri"/>
                        </a:rPr>
                        <a:t>0,8 % de trocánter y 0,5 % de fémur [r68]; 2,6 % con vástago sin cemento en mesa de fractura [r23]</a:t>
                      </a:r>
                    </a:p>
                  </a:txBody>
                  <a:tcPr>
                    <a:solidFill>
                      <a:srgbClr val="EEF3F4"/>
                    </a:solidFill>
                  </a:tcPr>
                </a:tc>
                <a:tc>
                  <a:txBody>
                    <a:bodyPr/>
                    <a:lstStyle/>
                    <a:p>
                      <a:r>
                        <a:rPr sz="1600">
                          <a:solidFill>
                            <a:srgbClr val="263238"/>
                          </a:solidFill>
                          <a:latin typeface="Calibri"/>
                        </a:rPr>
                        <a:t>Liberar la cápsula posterolateral [r3]; considerar vástago con collar [r18]</a:t>
                      </a:r>
                    </a:p>
                  </a:txBody>
                  <a:tcPr>
                    <a:solidFill>
                      <a:srgbClr val="EEF3F4"/>
                    </a:solidFill>
                  </a:tcPr>
                </a:tc>
              </a:tr>
              <a:tr h="457200">
                <a:tc>
                  <a:txBody>
                    <a:bodyPr/>
                    <a:lstStyle/>
                    <a:p>
                      <a:r>
                        <a:rPr sz="1600">
                          <a:solidFill>
                            <a:srgbClr val="263238"/>
                          </a:solidFill>
                          <a:latin typeface="Calibri"/>
                        </a:rPr>
                        <a:t>Fractura periprotésica a 90 días</a:t>
                      </a:r>
                    </a:p>
                  </a:txBody>
                  <a:tcPr>
                    <a:solidFill>
                      <a:srgbClr val="FFFFFF"/>
                    </a:solidFill>
                  </a:tcPr>
                </a:tc>
                <a:tc>
                  <a:txBody>
                    <a:bodyPr/>
                    <a:lstStyle/>
                    <a:p>
                      <a:r>
                        <a:rPr sz="1600">
                          <a:solidFill>
                            <a:srgbClr val="263238"/>
                          </a:solidFill>
                          <a:latin typeface="Calibri"/>
                        </a:rPr>
                        <a:t>0,9 % clínicamente relevantes, anterior y posterolateral juntos [r18]; 4,6 % en mesa de fractura [r23]</a:t>
                      </a:r>
                    </a:p>
                  </a:txBody>
                  <a:tcPr>
                    <a:solidFill>
                      <a:srgbClr val="FFFFFF"/>
                    </a:solidFill>
                  </a:tcPr>
                </a:tc>
                <a:tc>
                  <a:txBody>
                    <a:bodyPr/>
                    <a:lstStyle/>
                    <a:p>
                      <a:r>
                        <a:rPr sz="1600">
                          <a:solidFill>
                            <a:srgbClr val="263238"/>
                          </a:solidFill>
                          <a:latin typeface="Calibri"/>
                        </a:rPr>
                        <a:t>Vástago con collar y de ajuste y relleno [r18]; vigilar sexo femenino, edad mayor de 65, IMC menor de 25 [r18] o mayor de 40 [r23]</a:t>
                      </a:r>
                    </a:p>
                  </a:txBody>
                  <a:tcPr>
                    <a:solidFill>
                      <a:srgbClr val="FFFFFF"/>
                    </a:solidFill>
                  </a:tcPr>
                </a:tc>
              </a:tr>
              <a:tr h="457200">
                <a:tc>
                  <a:txBody>
                    <a:bodyPr/>
                    <a:lstStyle/>
                    <a:p>
                      <a:r>
                        <a:rPr sz="1600">
                          <a:solidFill>
                            <a:srgbClr val="263238"/>
                          </a:solidFill>
                          <a:latin typeface="Calibri"/>
                        </a:rPr>
                        <a:t>Herida</a:t>
                      </a:r>
                    </a:p>
                  </a:txBody>
                  <a:tcPr>
                    <a:solidFill>
                      <a:srgbClr val="EEF3F4"/>
                    </a:solidFill>
                  </a:tcPr>
                </a:tc>
                <a:tc>
                  <a:txBody>
                    <a:bodyPr/>
                    <a:lstStyle/>
                    <a:p>
                      <a:r>
                        <a:rPr sz="1600">
                          <a:solidFill>
                            <a:srgbClr val="263238"/>
                          </a:solidFill>
                          <a:latin typeface="Calibri"/>
                        </a:rPr>
                        <a:t>3,6 % frente a 2,6 % [r22]</a:t>
                      </a:r>
                    </a:p>
                  </a:txBody>
                  <a:tcPr>
                    <a:solidFill>
                      <a:srgbClr val="EEF3F4"/>
                    </a:solidFill>
                  </a:tcPr>
                </a:tc>
                <a:tc>
                  <a:txBody>
                    <a:bodyPr/>
                    <a:lstStyle/>
                    <a:p>
                      <a:r>
                        <a:rPr sz="1600">
                          <a:solidFill>
                            <a:srgbClr val="263238"/>
                          </a:solidFill>
                          <a:latin typeface="Calibri"/>
                        </a:rPr>
                        <a:t>Vigilar IMC por encima de 33 [r22]</a:t>
                      </a:r>
                    </a:p>
                  </a:txBody>
                  <a:tcPr>
                    <a:solidFill>
                      <a:srgbClr val="EEF3F4"/>
                    </a:solidFill>
                  </a:tcPr>
                </a:tc>
              </a:tr>
              <a:tr h="457200">
                <a:tc>
                  <a:txBody>
                    <a:bodyPr/>
                    <a:lstStyle/>
                    <a:p>
                      <a:r>
                        <a:rPr sz="1600">
                          <a:solidFill>
                            <a:srgbClr val="263238"/>
                          </a:solidFill>
                          <a:latin typeface="Calibri"/>
                        </a:rPr>
                        <a:t>Fracturas por mesa de tracción</a:t>
                      </a:r>
                    </a:p>
                  </a:txBody>
                  <a:tcPr>
                    <a:solidFill>
                      <a:srgbClr val="FFFFFF"/>
                    </a:solidFill>
                  </a:tcPr>
                </a:tc>
                <a:tc>
                  <a:txBody>
                    <a:bodyPr/>
                    <a:lstStyle/>
                    <a:p>
                      <a:r>
                        <a:rPr sz="1600">
                          <a:solidFill>
                            <a:srgbClr val="263238"/>
                          </a:solidFill>
                          <a:latin typeface="Calibri"/>
                        </a:rPr>
                        <a:t>3 fracturas de tobillo en 494 ATC [r34]</a:t>
                      </a:r>
                    </a:p>
                  </a:txBody>
                  <a:tcPr>
                    <a:solidFill>
                      <a:srgbClr val="FFFFFF"/>
                    </a:solidFill>
                  </a:tcPr>
                </a:tc>
                <a:tc>
                  <a:txBody>
                    <a:bodyPr/>
                    <a:lstStyle/>
                    <a:p>
                      <a:r>
                        <a:rPr sz="1600">
                          <a:solidFill>
                            <a:srgbClr val="263238"/>
                          </a:solidFill>
                          <a:latin typeface="Calibri"/>
                        </a:rPr>
                        <a:t>Cuidar el soporte del miembro; usar mesa estándar si no hay experiencia (práctica habitual / opinión experta)</a:t>
                      </a:r>
                    </a:p>
                  </a:txBody>
                  <a:tcPr>
                    <a:solidFill>
                      <a:srgbClr val="FFFFFF"/>
                    </a:solidFill>
                  </a:tcPr>
                </a:tc>
              </a:tr>
              <a:tr h="457200">
                <a:tc>
                  <a:txBody>
                    <a:bodyPr/>
                    <a:lstStyle/>
                    <a:p>
                      <a:r>
                        <a:rPr sz="1600">
                          <a:solidFill>
                            <a:srgbClr val="263238"/>
                          </a:solidFill>
                          <a:latin typeface="Calibri"/>
                        </a:rPr>
                        <a:t>Osificación periarticular</a:t>
                      </a:r>
                    </a:p>
                  </a:txBody>
                  <a:tcPr>
                    <a:solidFill>
                      <a:srgbClr val="EEF3F4"/>
                    </a:solidFill>
                  </a:tcPr>
                </a:tc>
                <a:tc>
                  <a:txBody>
                    <a:bodyPr/>
                    <a:lstStyle/>
                    <a:p>
                      <a:r>
                        <a:rPr sz="1600">
                          <a:solidFill>
                            <a:srgbClr val="263238"/>
                          </a:solidFill>
                          <a:latin typeface="Calibri"/>
                        </a:rPr>
                        <a:t>No cuantificada en este abordaje en las fuentes abiertas: sin dato verificable</a:t>
                      </a:r>
                    </a:p>
                  </a:txBody>
                  <a:tcPr>
                    <a:solidFill>
                      <a:srgbClr val="EEF3F4"/>
                    </a:solidFill>
                  </a:tcPr>
                </a:tc>
                <a:tc>
                  <a:txBody>
                    <a:bodyPr/>
                    <a:lstStyle/>
                    <a:p>
                      <a:r>
                        <a:rPr sz="1600">
                          <a:solidFill>
                            <a:srgbClr val="263238"/>
                          </a:solidFill>
                          <a:latin typeface="Calibri"/>
                        </a:rPr>
                        <a:t>Irrigar y retirar tejido isquémico antes de cerrar [r2]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82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cuánto dura la ventaja y cómo se recuperan los nervios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Roberts HJ et al. J Arthroplasty. 2024. doi:10.1016/j.arth.2024.05.016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 7,5 años de un ECA con 93 de 101 pacientes, el Harris fue 95,3 con anterior y 93,5 con miniposterior (P = 0,79)…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82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cuánto dura la ventaja y cómo se recuperan los nervios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[r73] Slaven SE et al. J Arthroplasty. 2023. doi:10.1016/j.arth.2023.03.086</a:t>
            </a:r>
          </a:p>
          <a:p>
            <a:r>
              <a:rPr sz="1000">
                <a:solidFill>
                  <a:srgbClr val="5A6469"/>
                </a:solidFill>
                <a:latin typeface="Calibri"/>
              </a:rPr>
              <a:t>[r16] Zeiman M et al. Arthroplast Today. 2025. doi:10.1016/j.artd.2025.101889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parálisis femoral recuperó fuerza completa en 60 % de los casos [r73], y en 3 a 15 meses en la mayoría de los casos de una revisión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82</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Parestesias del NFCL resueltas (acumuladas) entre 12 caderas con parestesias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Bhargava T et al. Orthopedics. 2010. doi:10.3928/01477447-20100526-05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82</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Iorio R et al. J Orthop Surg Res. 2025. doi:10.1186/s13018-025-06397-5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grupo que describe su técnica deja apoyar todo el peso desde el inicio cuando no hubo complicaciones… [r3]</a:t>
            </a:r>
          </a:p>
          <a:p>
            <a:pPr marL="347472" indent="-347472">
              <a:spcAft>
                <a:spcPts val="1400"/>
              </a:spcAft>
              <a:buChar char="•"/>
            </a:pPr>
            <a:r>
              <a:rPr sz="2400">
                <a:solidFill>
                  <a:srgbClr val="263238"/>
                </a:solidFill>
                <a:latin typeface="Calibri"/>
              </a:rPr>
              <a:t>Eso es una descripción de un grupo, no un ensayo.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82</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[r76] Smith TO et al. Cochrane Database Syst Rev. 2016. doi:10.1002/14651858.CD010815.pub2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revisión Cochrane de 2016 solo halló 3 ensayos con 492 participantes y evidencia de muy baja calidad [r76].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82</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Winther SB et al. A prospective comparison of 3 surgical approaches. 2016. doi:10.3109/17453674.2015.1068032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 los 3 meses la fuerza no difirió entre abordajes [r50].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82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[r61] National Institute for Health and Care Excellence. 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Ninguna guía respalda un abordaje único.</a:t>
            </a:r>
          </a:p>
          <a:p>
            <a:pPr marL="347472" indent="-347472">
              <a:spcAft>
                <a:spcPts val="1400"/>
              </a:spcAft>
              <a:buChar char="•"/>
            </a:pPr>
            <a:r>
              <a:rPr sz="2400">
                <a:solidFill>
                  <a:srgbClr val="263238"/>
                </a:solidFill>
                <a:latin typeface="Calibri"/>
              </a:rPr>
              <a:t>NICE 2011 sugiere considerar el abordaje anterolateral (otra vía, no el anterior directo) en lugar del posterior al insertar una hemiartroplastia [r61].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82</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Morrell AT et al. Cochrane Database Syst Rev. 2025. doi:10.1002/14651858.CD016031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revisión Cochrane de 2025 concluye que no hay evidencia suficiente para elegir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82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sobre el abordaje en fractura de cuello femoral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Morrell AT et al. Cochrane Database Syst Rev. 2025. doi:10.1002/14651858.CD016031</a:t>
            </a:r>
          </a:p>
          <a:p>
            <a:r>
              <a:rPr sz="1000">
                <a:solidFill>
                  <a:srgbClr val="5A6469"/>
                </a:solidFill>
                <a:latin typeface="Calibri"/>
              </a:rPr>
              <a:t>[r21] American Academy of Orthopaedic Surgeons. Rosemont (IL): AAOS;. 2021.</a:t>
            </a:r>
          </a:p>
          <a:p>
            <a:r>
              <a:rPr sz="1000">
                <a:solidFill>
                  <a:srgbClr val="5A6469"/>
                </a:solidFill>
                <a:latin typeface="Calibri"/>
              </a:rPr>
              <a:t>[r61] National Institute for Health and Care Excellence. 2011.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Recomendación</a:t>
                      </a:r>
                    </a:p>
                  </a:txBody>
                  <a:tcPr>
                    <a:solidFill>
                      <a:srgbClr val="0F5F6B"/>
                    </a:solidFill>
                  </a:tcPr>
                </a:tc>
                <a:tc>
                  <a:txBody>
                    <a:bodyPr/>
                    <a:lstStyle/>
                    <a:p>
                      <a:r>
                        <a:rPr sz="1600" b="1">
                          <a:solidFill>
                            <a:srgbClr val="FFFFFF"/>
                          </a:solidFill>
                          <a:latin typeface="Calibri"/>
                        </a:rPr>
                        <a:t>Fuerza</a:t>
                      </a:r>
                    </a:p>
                  </a:txBody>
                  <a:tcPr>
                    <a:solidFill>
                      <a:srgbClr val="0F5F6B"/>
                    </a:solidFill>
                  </a:tcPr>
                </a:tc>
              </a:tr>
              <a:tr h="457200">
                <a:tc>
                  <a:txBody>
                    <a:bodyPr/>
                    <a:lstStyle/>
                    <a:p>
                      <a:r>
                        <a:rPr sz="1600">
                          <a:solidFill>
                            <a:srgbClr val="263238"/>
                          </a:solidFill>
                          <a:latin typeface="Calibri"/>
                        </a:rPr>
                        <a:t>NICE CG124 (2011)</a:t>
                      </a:r>
                    </a:p>
                  </a:txBody>
                  <a:tcPr>
                    <a:solidFill>
                      <a:srgbClr val="EEF3F4"/>
                    </a:solidFill>
                  </a:tcPr>
                </a:tc>
                <a:tc>
                  <a:txBody>
                    <a:bodyPr/>
                    <a:lstStyle/>
                    <a:p>
                      <a:r>
                        <a:rPr sz="1600">
                          <a:solidFill>
                            <a:srgbClr val="263238"/>
                          </a:solidFill>
                          <a:latin typeface="Calibri"/>
                        </a:rPr>
                        <a:t>Considerar el abordaje anterolateral en lugar del posterior al insertar una hemiartroplastia [r61]</a:t>
                      </a:r>
                    </a:p>
                  </a:txBody>
                  <a:tcPr>
                    <a:solidFill>
                      <a:srgbClr val="EEF3F4"/>
                    </a:solidFill>
                  </a:tcPr>
                </a:tc>
                <a:tc>
                  <a:txBody>
                    <a:bodyPr/>
                    <a:lstStyle/>
                    <a:p>
                      <a:r>
                        <a:rPr sz="1600">
                          <a:solidFill>
                            <a:srgbClr val="263238"/>
                          </a:solidFill>
                          <a:latin typeface="Calibri"/>
                        </a:rPr>
                        <a:t>Recomendación de la guía</a:t>
                      </a:r>
                    </a:p>
                  </a:txBody>
                  <a:tcPr>
                    <a:solidFill>
                      <a:srgbClr val="EEF3F4"/>
                    </a:solidFill>
                  </a:tcPr>
                </a:tc>
              </a:tr>
              <a:tr h="457200">
                <a:tc>
                  <a:txBody>
                    <a:bodyPr/>
                    <a:lstStyle/>
                    <a:p>
                      <a:r>
                        <a:rPr sz="1600">
                          <a:solidFill>
                            <a:srgbClr val="263238"/>
                          </a:solidFill>
                          <a:latin typeface="Calibri"/>
                        </a:rPr>
                        <a:t>AAOS 2021</a:t>
                      </a:r>
                    </a:p>
                  </a:txBody>
                  <a:tcPr>
                    <a:solidFill>
                      <a:srgbClr val="FFFFFF"/>
                    </a:solidFill>
                  </a:tcPr>
                </a:tc>
                <a:tc>
                  <a:txBody>
                    <a:bodyPr/>
                    <a:lstStyle/>
                    <a:p>
                      <a:r>
                        <a:rPr sz="1600">
                          <a:solidFill>
                            <a:srgbClr val="263238"/>
                          </a:solidFill>
                          <a:latin typeface="Calibri"/>
                        </a:rPr>
                        <a:t>La evidencia no muestra un abordaje preferido [r21]</a:t>
                      </a:r>
                    </a:p>
                  </a:txBody>
                  <a:tcPr>
                    <a:solidFill>
                      <a:srgbClr val="FFFFFF"/>
                    </a:solidFill>
                  </a:tcPr>
                </a:tc>
                <a:tc>
                  <a:txBody>
                    <a:bodyPr/>
                    <a:lstStyle/>
                    <a:p>
                      <a:r>
                        <a:rPr sz="1600">
                          <a:solidFill>
                            <a:srgbClr val="263238"/>
                          </a:solidFill>
                          <a:latin typeface="Calibri"/>
                        </a:rPr>
                        <a:t>Calidad de evidencia moderada; fuerza moderada [r21]</a:t>
                      </a:r>
                    </a:p>
                  </a:txBody>
                  <a:tcPr>
                    <a:solidFill>
                      <a:srgbClr val="FFFFFF"/>
                    </a:solidFill>
                  </a:tcPr>
                </a:tc>
              </a:tr>
              <a:tr h="457200">
                <a:tc>
                  <a:txBody>
                    <a:bodyPr/>
                    <a:lstStyle/>
                    <a:p>
                      <a:r>
                        <a:rPr sz="1600">
                          <a:solidFill>
                            <a:srgbClr val="263238"/>
                          </a:solidFill>
                          <a:latin typeface="Calibri"/>
                        </a:rPr>
                        <a:t>Cochrane 2025</a:t>
                      </a:r>
                    </a:p>
                  </a:txBody>
                  <a:tcPr>
                    <a:solidFill>
                      <a:srgbClr val="EEF3F4"/>
                    </a:solidFill>
                  </a:tcPr>
                </a:tc>
                <a:tc>
                  <a:txBody>
                    <a:bodyPr/>
                    <a:lstStyle/>
                    <a:p>
                      <a:r>
                        <a:rPr sz="1600">
                          <a:solidFill>
                            <a:srgbClr val="263238"/>
                          </a:solidFill>
                          <a:latin typeface="Calibri"/>
                        </a:rPr>
                        <a:t>Evidencia insuficiente para elegir entre anterior, lateral y posterior [r20]</a:t>
                      </a:r>
                    </a:p>
                  </a:txBody>
                  <a:tcPr>
                    <a:solidFill>
                      <a:srgbClr val="EEF3F4"/>
                    </a:solidFill>
                  </a:tcPr>
                </a:tc>
                <a:tc>
                  <a:txBody>
                    <a:bodyPr/>
                    <a:lstStyle/>
                    <a:p>
                      <a:r>
                        <a:rPr sz="1600">
                          <a:solidFill>
                            <a:srgbClr val="263238"/>
                          </a:solidFill>
                          <a:latin typeface="Calibri"/>
                        </a:rPr>
                        <a:t>Certeza muy baja a baja [r20]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82</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Apivatthakakul T et al. En: AO Surgery Reference. 2026.</a:t>
            </a:r>
          </a:p>
          <a:p>
            <a:r>
              <a:rPr sz="1000">
                <a:solidFill>
                  <a:srgbClr val="5A6469"/>
                </a:solidFill>
                <a:latin typeface="Calibri"/>
              </a:rPr>
              <a:t>[r3] Iorio R et al. J Orthop Surg Res. 2025. doi:10.1186/s13018-025-06397-5</a:t>
            </a:r>
          </a:p>
          <a:p>
            <a:r>
              <a:rPr sz="1000">
                <a:solidFill>
                  <a:srgbClr val="5A6469"/>
                </a:solidFill>
                <a:latin typeface="Calibri"/>
              </a:rPr>
              <a:t>[r11] Ferguson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Anatomía antes que técnica: intervalo TFL-sartorio, NFCL sobre la fascia y medial, rama ascendente de la CFL entre ambos músculos y paquete femoral sobre el iliopsoas [r2][r3][r11].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82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Registra antes de operar la sensibilidad del muslo lateral y la extensión de rodilla: son los 2 déficits que el paciente va a atribuir a la cirugía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82</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Rachbauer F et al. Orthop Clin North Am. 2009. doi:10.1016/j.ocl.2009.02.007</a:t>
            </a:r>
          </a:p>
          <a:p>
            <a:r>
              <a:rPr sz="1000">
                <a:solidFill>
                  <a:srgbClr val="5A6469"/>
                </a:solidFill>
                <a:latin typeface="Calibri"/>
              </a:rPr>
              <a:t>[r2] Apivatthakakul T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Hueter es un corredor internervioso: TFL lateral y sartorio con recto femoral medial [r1][r2].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82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anterior directo · Hueter · Smith-Petersen · intervalo TFL-sartorio · nervio femorocutáneo lateral · rama ascendente de la circunfleja lateral · tensor de la fascia lata · recto femoral · mesa de tracción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82</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Rachbauer F et al. Orthop Clin North Am. 2009. doi:10.1016/j.ocl.2009.02.007</a:t>
            </a:r>
          </a:p>
          <a:p>
            <a:r>
              <a:rPr sz="1000">
                <a:solidFill>
                  <a:srgbClr val="5A6469"/>
                </a:solidFill>
                <a:latin typeface="Calibri"/>
              </a:rPr>
              <a:t>[r13] Tomaszewski KA et al. Hernia. 2016. doi:10.1007/s10029-016-1493-7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TFL lateral, sartorio y recto medial: el intervalo de Hueter es internervioso [r1].</a:t>
            </a:r>
          </a:p>
          <a:p>
            <a:pPr marL="347472" indent="-347472">
              <a:spcAft>
                <a:spcPts val="1400"/>
              </a:spcAft>
              <a:buChar char="•"/>
            </a:pPr>
            <a:r>
              <a:rPr sz="2800">
                <a:solidFill>
                  <a:srgbClr val="263238"/>
                </a:solidFill>
                <a:latin typeface="Calibri"/>
              </a:rPr>
              <a:t>NFCL: un metaanálisis anatómico aconseja 3 cm o más de distancia a la EIAS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82</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coxartrosis en una mujer de 68 años con IMC 36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Mujer de 68 años, con IMC de 36, coxartrosis derecha avanzada y osteoporosis densitométrica.</a:t>
            </a:r>
          </a:p>
          <a:p>
            <a:pPr marL="347472" indent="-347472">
              <a:spcAft>
                <a:spcPts val="1400"/>
              </a:spcAft>
              <a:buChar char="•"/>
            </a:pPr>
            <a:r>
              <a:rPr sz="2400">
                <a:solidFill>
                  <a:srgbClr val="263238"/>
                </a:solidFill>
                <a:latin typeface="Calibri"/>
              </a:rPr>
              <a:t>Quiere una recuperación rápida y vuelve a pedirte "la cirugía por delante", porque una amiga la operó así.</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82</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argumentos le das a favor y en contra del abordaje anterior?</a:t>
            </a:r>
          </a:p>
          <a:p>
            <a:pPr marL="347472" indent="-347472">
              <a:spcAft>
                <a:spcPts val="1400"/>
              </a:spcAft>
              <a:buChar char="•"/>
            </a:pPr>
            <a:r>
              <a:rPr sz="2400">
                <a:solidFill>
                  <a:srgbClr val="263238"/>
                </a:solidFill>
                <a:latin typeface="Calibri"/>
              </a:rPr>
              <a:t>2. ¿Qué riesgos específicos suben por su IMC, su edad y su sexo?</a:t>
            </a:r>
          </a:p>
          <a:p>
            <a:pPr marL="347472" indent="-347472">
              <a:spcAft>
                <a:spcPts val="1400"/>
              </a:spcAft>
              <a:buChar char="•"/>
            </a:pPr>
            <a:r>
              <a:rPr sz="2400">
                <a:solidFill>
                  <a:srgbClr val="263238"/>
                </a:solidFill>
                <a:latin typeface="Calibri"/>
              </a:rPr>
              <a:t>3. ¿Qué haces para proteger el NFCL y el nervio femoral?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82</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Ang JJM et al. Eur J Orthop Surg Traumatol. 2023. doi:10.1007/s00590-023-03528-8</a:t>
            </a:r>
          </a:p>
          <a:p>
            <a:r>
              <a:rPr sz="1000">
                <a:solidFill>
                  <a:srgbClr val="5A6469"/>
                </a:solidFill>
                <a:latin typeface="Calibri"/>
              </a:rPr>
              <a:t>[r58] Yang XT et al. Orthop Surg. 2020. doi:10.1111/os.12669</a:t>
            </a:r>
          </a:p>
          <a:p>
            <a:r>
              <a:rPr sz="1000">
                <a:solidFill>
                  <a:srgbClr val="5A6469"/>
                </a:solidFill>
                <a:latin typeface="Calibri"/>
              </a:rPr>
              <a:t>[r17] Hoskins W et al. J Bone Joint Surg Am. 2020. doi:10.2106/JBJS.19.01289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 favor: función y dolor algo mejores en las primeras semanas, estancia corta y menos revisión por luxación e infección en registros [r9][r58][r17].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82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Rachbauer F, Kain MS, Leunig M. The history of the anterior approach to the hip. Orthop Clin North Am 2009;40(3):311-20. doi:10.1016/j.ocl.2009.02.007 https://doi.org/10.1016/j.ocl.2009.02.007</a:t>
            </a:r>
          </a:p>
          <a:p>
            <a:pPr>
              <a:spcAft>
                <a:spcPts val="800"/>
              </a:spcAft>
            </a:pPr>
            <a:r>
              <a:rPr sz="1200">
                <a:solidFill>
                  <a:srgbClr val="263238"/>
                </a:solidFill>
                <a:latin typeface="Calibri"/>
              </a:rPr>
              <a:t>[r2] Apivatthakakul T, Oh JK. Anterior approach (Smith-Petersen) to the proximal femur [Internet]. En: AO Surgery Reference. Davos: AO Foundation [consultado 2026 oct 10]. Disponible en: https://surgeryreference.aofoundation.org/orthopedic-trauma/adult-trauma/proximal-femur/approach/anterior-approach-smith-petersen https://surgeryreference.aofoundation.org/orthopedic-trauma/adult-trauma/proximal-femur/approach/anterior-approach-smith-petersen</a:t>
            </a:r>
          </a:p>
          <a:p>
            <a:pPr>
              <a:spcAft>
                <a:spcPts val="800"/>
              </a:spcAft>
            </a:pPr>
            <a:r>
              <a:rPr sz="1200">
                <a:solidFill>
                  <a:srgbClr val="263238"/>
                </a:solidFill>
                <a:latin typeface="Calibri"/>
              </a:rPr>
              <a:t>[r3] Iorio R, Corsetti F, Fenucci S, Viglietta E, Gugliotta Y, Migliorini F, et al. A modified direct anterior approach for primary total hip arthroplasty: surgical technique. J Orthop Surg Res 2025;20(1):919. doi:10.1186/s13018-025-06397-5 https://doi.org/10.1186/s13018-025-06397-5</a:t>
            </a:r>
          </a:p>
          <a:p>
            <a:pPr>
              <a:spcAft>
                <a:spcPts val="800"/>
              </a:spcAft>
            </a:pPr>
            <a:r>
              <a:rPr sz="1200">
                <a:solidFill>
                  <a:srgbClr val="263238"/>
                </a:solidFill>
                <a:latin typeface="Calibri"/>
              </a:rPr>
              <a:t>[r4] Meneghini RM, Pagnano MW, Trousdale RT, Hozack WJ. Muscle damage during MIS total hip arthroplasty: Smith-Petersen versus posterior approach. Clin Orthop Relat Res 2006;453:293-8. doi:10.1097/01.blo.0000238859.46615.34 https://doi.org/10.1097/01.blo.0000238859.46615.34</a:t>
            </a:r>
          </a:p>
          <a:p>
            <a:pPr>
              <a:spcAft>
                <a:spcPts val="800"/>
              </a:spcAft>
            </a:pPr>
            <a:r>
              <a:rPr sz="1200">
                <a:solidFill>
                  <a:srgbClr val="263238"/>
                </a:solidFill>
                <a:latin typeface="Calibri"/>
              </a:rPr>
              <a:t>[r5] Dahm F, Aichmair A, Dominkus M, Hofstaetter JG. Incidence of lateral femoral cutaneous nerve lesions after direct anterior approach primary total hip arthroplasty - a literature review. Orthop Traumatol Surg Res 2021;107(8):102956. doi:10.1016/j.otsr.2021.102956 https://doi.org/10.1016/j.otsr.2021.102956</a:t>
            </a:r>
          </a:p>
          <a:p>
            <a:pPr>
              <a:spcAft>
                <a:spcPts val="800"/>
              </a:spcAft>
            </a:pPr>
            <a:r>
              <a:rPr sz="1200">
                <a:solidFill>
                  <a:srgbClr val="263238"/>
                </a:solidFill>
                <a:latin typeface="Calibri"/>
              </a:rPr>
              <a:t>[r6] Hartog C, Metzler C, Meier C, Kalberer F, Wahl P. Anatomy of the lateral circumflex femoral artery: Does the direct anterior approach to the hip jeopardize vascularization of the proximal femur? Orthop Traumatol Surg Res 2019;105(7):1257-1264. doi:10.1016/j.otsr.2019.07.013 https://doi.org/10.1016/j.otsr.2019.07.013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82</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Meermans G, Konan S, Das R, Volpin A, Haddad FS. The direct anterior approach in total hip arthroplasty: a systematic review of the literature. Bone Joint J 2017;99-B(6):732-740. doi:10.1302/0301-620X.99B6.38053 https://doi.org/10.1302/0301-620X.99B6.38053</a:t>
            </a:r>
          </a:p>
          <a:p>
            <a:pPr>
              <a:spcAft>
                <a:spcPts val="800"/>
              </a:spcAft>
            </a:pPr>
            <a:r>
              <a:rPr sz="1200">
                <a:solidFill>
                  <a:srgbClr val="263238"/>
                </a:solidFill>
                <a:latin typeface="Calibri"/>
              </a:rPr>
              <a:t>[r8] Nassar JE, Ammar LA, Madi M, Mzeihem M, Hemdanieh M, Nassereddine M. Direct Anterior Approach and Posterior Approach for Total Hip Arthroplasty: A Systematic Umbrella Review of Meta-Analyses of Randomized Controlled Trials. Orthop Rev (Pavia) 2025;17:137665. doi:10.52965/001c.137665 https://doi.org/10.52965/001c.137665</a:t>
            </a:r>
          </a:p>
          <a:p>
            <a:pPr>
              <a:spcAft>
                <a:spcPts val="800"/>
              </a:spcAft>
            </a:pPr>
            <a:r>
              <a:rPr sz="1200">
                <a:solidFill>
                  <a:srgbClr val="263238"/>
                </a:solidFill>
                <a:latin typeface="Calibri"/>
              </a:rPr>
              <a:t>[r9] Ang JJM, Onggo JR, Stokes CM, Ambikaipalan A. Comparing direct anterior approach versus posterior approach or lateral approach in total hip arthroplasty: a systematic review and meta-analysis. Eur J Orthop Surg Traumatol 2023;33(7):2773-2792. doi:10.1007/s00590-023-03528-8 https://doi.org/10.1007/s00590-023-03528-8</a:t>
            </a:r>
          </a:p>
          <a:p>
            <a:pPr>
              <a:spcAft>
                <a:spcPts val="800"/>
              </a:spcAft>
            </a:pPr>
            <a:r>
              <a:rPr sz="1200">
                <a:solidFill>
                  <a:srgbClr val="263238"/>
                </a:solidFill>
                <a:latin typeface="Calibri"/>
              </a:rPr>
              <a:t>[r10] Nairn L, Gyemi L, Gouveia K, Ekhtiari S, Khanna V. The learning curve for the direct anterior total hip arthroplasty: a systematic review. Int Orthop 2021;45(8):1971-1982. doi:10.1007/s00264-021-04986-7 https://doi.org/10.1007/s00264-021-04986-7</a:t>
            </a:r>
          </a:p>
          <a:p>
            <a:pPr>
              <a:spcAft>
                <a:spcPts val="800"/>
              </a:spcAft>
            </a:pPr>
            <a:r>
              <a:rPr sz="1200">
                <a:solidFill>
                  <a:srgbClr val="263238"/>
                </a:solidFill>
                <a:latin typeface="Calibri"/>
              </a:rPr>
              <a:t>[r11] Ferguson T, Forward D. Ilioinguinal approach to the acetabulum [Internet]. En: AO Surgery Reference. Davos: AO Foundation [consultado 2026 oct 10]. Disponible en: https://surgeryreference.aofoundation.org/orthopedic-trauma/adult-trauma/acetabulum/approach/ilioinguinal-approach-to-the-acetabulum https://surgeryreference.aofoundation.org/orthopedic-trauma/adult-trauma/acetabulum/approach/ilioinguinal-approach-to-the-acetabulum</a:t>
            </a:r>
          </a:p>
          <a:p>
            <a:pPr>
              <a:spcAft>
                <a:spcPts val="800"/>
              </a:spcAft>
            </a:pPr>
            <a:r>
              <a:rPr sz="1200">
                <a:solidFill>
                  <a:srgbClr val="263238"/>
                </a:solidFill>
                <a:latin typeface="Calibri"/>
              </a:rPr>
              <a:t>[r12] Ropars M, Morandi X, Huten D, Thomazeau H, Berton E, Darnault P. Anatomical study of the lateral femoral cutaneous nerve with special reference to minimally invasive anterior approach for total hip replacement. Surg Radiol Anat 2009;31(3):199-204. doi:10.1007/s00276-008-0433-3 https://doi.org/10.1007/s00276-008-0433-3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82</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Tomaszewski KA, Popieluszko P, Henry BM, Roy J, Sanna B, Kijek MR, et al. The surgical anatomy of the lateral femoral cutaneous nerve in the inguinal region: a meta-analysis. Hernia 2016;20(5):649-57. doi:10.1007/s10029-016-1493-7 https://doi.org/10.1007/s10029-016-1493-7</a:t>
            </a:r>
          </a:p>
          <a:p>
            <a:pPr>
              <a:spcAft>
                <a:spcPts val="800"/>
              </a:spcAft>
            </a:pPr>
            <a:r>
              <a:rPr sz="1200">
                <a:solidFill>
                  <a:srgbClr val="263238"/>
                </a:solidFill>
                <a:latin typeface="Calibri"/>
              </a:rPr>
              <a:t>[r14] Kiyama T, Naito M, Shiramizu K, Shinoda T, Maeyama A. Ischemia of the lateral femoral cutaneous nerve during periacetabular osteotomy using Smith-Petersen approach. J Orthop Traumatol 2009;10(3):123-6. doi:10.1007/s10195-009-0055-5 https://doi.org/10.1007/s10195-009-0055-5</a:t>
            </a:r>
          </a:p>
          <a:p>
            <a:pPr>
              <a:spcAft>
                <a:spcPts val="800"/>
              </a:spcAft>
            </a:pPr>
            <a:r>
              <a:rPr sz="1200">
                <a:solidFill>
                  <a:srgbClr val="263238"/>
                </a:solidFill>
                <a:latin typeface="Calibri"/>
              </a:rPr>
              <a:t>[r15] Yoshino K, Nakamura J, Hagiwara S, Suzuki T, Kawasaki Y, Ohtori S. Anatomical Implications Regarding Femoral Nerve Palsy During a Direct Anterior Approach to Total Hip Arthroplasty: A Cadaveric Study. J Bone Joint Surg Am 2020;102(2):137-142. doi:10.2106/JBJS.19.00667 https://doi.org/10.2106/JBJS.19.00667</a:t>
            </a:r>
          </a:p>
          <a:p>
            <a:pPr>
              <a:spcAft>
                <a:spcPts val="800"/>
              </a:spcAft>
            </a:pPr>
            <a:r>
              <a:rPr sz="1200">
                <a:solidFill>
                  <a:srgbClr val="263238"/>
                </a:solidFill>
                <a:latin typeface="Calibri"/>
              </a:rPr>
              <a:t>[r16] Zeiman M, Makrides A, Lee J, Yoon RS. Femoral Nerve Palsy After Anterior Total Hip Arthroplasty: A Systematic Review. Arthroplast Today 2025;36:101889. doi:10.1016/j.artd.2025.101889 https://doi.org/10.1016/j.artd.2025.101889</a:t>
            </a:r>
          </a:p>
          <a:p>
            <a:pPr>
              <a:spcAft>
                <a:spcPts val="800"/>
              </a:spcAft>
            </a:pPr>
            <a:r>
              <a:rPr sz="1200">
                <a:solidFill>
                  <a:srgbClr val="263238"/>
                </a:solidFill>
                <a:latin typeface="Calibri"/>
              </a:rPr>
              <a:t>[r17] Hoskins W, Bingham R, Lorimer M, Hatton A, de Steiger RN. Early Rate of Revision of Total Hip Arthroplasty Related to Surgical Approach: An Analysis of 122,345 Primary Total Hip Arthroplasties. J Bone Joint Surg Am 2020;102(21):1874-1882. doi:10.2106/JBJS.19.01289 https://doi.org/10.2106/JBJS.19.01289</a:t>
            </a:r>
          </a:p>
          <a:p>
            <a:pPr>
              <a:spcAft>
                <a:spcPts val="800"/>
              </a:spcAft>
            </a:pPr>
            <a:r>
              <a:rPr sz="1200">
                <a:solidFill>
                  <a:srgbClr val="263238"/>
                </a:solidFill>
                <a:latin typeface="Calibri"/>
              </a:rPr>
              <a:t>[r18] Sershon RA, McDonald JF, Ho H, Hamilton WG. Periprosthetic Femur Fracture Risk: Influenced by Stem Choice, Not Surgical Approach. J Arthroplasty 2021;36(7S):S363-S366. doi:10.1016/j.arth.2021.02.012 https://doi.org/10.1016/j.arth.2021.02.012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82</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Yan L, Ge L, Dong S, Saluja K, Li D, Reddy KS, et al. Evaluation of Comparative Efficacy and Safety of Surgical Approaches for Total Hip Arthroplasty: A Systematic Review and Network Meta-analysis. JAMA Netw Open 2023;6(1):e2253942. doi:10.1001/jamanetworkopen.2022.53942 https://doi.org/10.1001/jamanetworkopen.2022.53942</a:t>
            </a:r>
          </a:p>
          <a:p>
            <a:pPr>
              <a:spcAft>
                <a:spcPts val="800"/>
              </a:spcAft>
            </a:pPr>
            <a:r>
              <a:rPr sz="1200">
                <a:solidFill>
                  <a:srgbClr val="263238"/>
                </a:solidFill>
                <a:latin typeface="Calibri"/>
              </a:rPr>
              <a:t>[r20] Morrell AT, Lindsay SE, Schabel K, Parker MJ, Griffin XL. Surgical approaches for inserting hemiarthroplasty of the hip in people with hip fractures. Cochrane Database Syst Rev 2025;6(6):CD016031. doi:10.1002/14651858.CD016031 https://doi.org/10.1002/14651858.CD016031</a:t>
            </a:r>
          </a:p>
          <a:p>
            <a:pPr>
              <a:spcAft>
                <a:spcPts val="800"/>
              </a:spcAft>
            </a:pPr>
            <a:r>
              <a:rPr sz="1200">
                <a:solidFill>
                  <a:srgbClr val="263238"/>
                </a:solidFill>
                <a:latin typeface="Calibri"/>
              </a:rPr>
              <a:t>[r21] American Academy of Orthopaedic Surgeons. Management of Hip Fractures in Older Adults: Evidence-Based Clinical Practice Guideline [Internet]. Rosemont (IL): AAOS; 2021 dic 3 [consultado 2026 oct 10]. Disponible en: https://www.aaos.org/hipfxcpg https://www.aaos.org/hipfxcpg</a:t>
            </a:r>
          </a:p>
          <a:p>
            <a:pPr>
              <a:spcAft>
                <a:spcPts val="800"/>
              </a:spcAft>
            </a:pPr>
            <a:r>
              <a:rPr sz="1200">
                <a:solidFill>
                  <a:srgbClr val="263238"/>
                </a:solidFill>
                <a:latin typeface="Calibri"/>
              </a:rPr>
              <a:t>[r22] Salmons HI, Larson DR, Couch CG, Bingham JS, Ledford CK, Trousdale RT, et al. Surgical Approach and Body Mass Index Impact Risk of Wound Complications Following Total Hip Arthroplasty. J Arthroplasty 2024;39(9 Suppl 2):S459-S463. doi:10.1016/j.arth.2024.03.047 https://doi.org/10.1016/j.arth.2024.03.047</a:t>
            </a:r>
          </a:p>
          <a:p>
            <a:pPr>
              <a:spcAft>
                <a:spcPts val="800"/>
              </a:spcAft>
            </a:pPr>
            <a:r>
              <a:rPr sz="1200">
                <a:solidFill>
                  <a:srgbClr val="263238"/>
                </a:solidFill>
                <a:latin typeface="Calibri"/>
              </a:rPr>
              <a:t>[r23] Hartford JM, Knowles SB. Risk Factors for Perioperative Femoral Fractures: Cementless Femoral Implants and the Direct Anterior Approach Using a Fracture Table. J Arthroplasty 2016;31(9):2013-8. doi:10.1016/j.arth.2016.02.045 https://doi.org/10.1016/j.arth.2016.02.045</a:t>
            </a:r>
          </a:p>
          <a:p>
            <a:pPr>
              <a:spcAft>
                <a:spcPts val="800"/>
              </a:spcAft>
            </a:pPr>
            <a:r>
              <a:rPr sz="1200">
                <a:solidFill>
                  <a:srgbClr val="263238"/>
                </a:solidFill>
                <a:latin typeface="Calibri"/>
              </a:rPr>
              <a:t>[r24] Kalhor M, Gharehdaghi J, Leunig M, Ganz R. Lateral femoral circumflex artery contribution to the articular and periarticular hip circulation: relevance to the anterior hip approach-a cadaveric study. Eur J Orthop Surg Traumatol 2023;33(5):1547-1555. doi:10.1007/s00590-022-03310-2 https://doi.org/10.1007/s00590-022-03310-2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82</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Matar C, Vorimore C, ReSurg, Laude F. High preservation rates of the ascending branch of the lateral femoral circumflex artery during total hip arthroplasty through the direct anterior approach. J Exp Orthop 2024;11(4):e70066. doi:10.1002/jeo2.70066 https://doi.org/10.1002/jeo2.70066</a:t>
            </a:r>
          </a:p>
          <a:p>
            <a:pPr>
              <a:spcAft>
                <a:spcPts val="800"/>
              </a:spcAft>
            </a:pPr>
            <a:r>
              <a:rPr sz="1200">
                <a:solidFill>
                  <a:srgbClr val="263238"/>
                </a:solidFill>
                <a:latin typeface="Calibri"/>
              </a:rPr>
              <a:t>[r26] Sarraj M, Chen A, Ekhtiari S, Rubinger L. Traction table versus standard table total hip arthroplasty through the direct anterior approach: a systematic review. Hip Int 2020;30(6):662-672. doi:10.1177/1120700019900987 https://doi.org/10.1177/1120700019900987</a:t>
            </a:r>
          </a:p>
          <a:p>
            <a:pPr>
              <a:spcAft>
                <a:spcPts val="800"/>
              </a:spcAft>
            </a:pPr>
            <a:r>
              <a:rPr sz="1200">
                <a:solidFill>
                  <a:srgbClr val="263238"/>
                </a:solidFill>
                <a:latin typeface="Calibri"/>
              </a:rPr>
              <a:t>[r27] Schwartz AM, Goel RK, Sweeney AP, Bradbury TL. Capsular Management in Direct Anterior Total Hip Arthroplasty: A Randomized, Single-Blind, Controlled Trial. J Arthroplasty 2021;36(8):2836-2842. doi:10.1016/j.arth.2021.03.048 https://doi.org/10.1016/j.arth.2021.03.048</a:t>
            </a:r>
          </a:p>
          <a:p>
            <a:pPr>
              <a:spcAft>
                <a:spcPts val="800"/>
              </a:spcAft>
            </a:pPr>
            <a:r>
              <a:rPr sz="1200">
                <a:solidFill>
                  <a:srgbClr val="263238"/>
                </a:solidFill>
                <a:latin typeface="Calibri"/>
              </a:rPr>
              <a:t>[r28] Roberts HJ, Hadley ML, Mallinger BD, Sierra RJ, Trousdale RT, Pagnano MW, et al. A Randomized Clinical Trial of Direct Anterior Versus Mini-Posterior Total Hip Arthroplasty: Small, Early Functional Differences Did Not Lead to Meaningful Clinical Differences at 7.5 Years. J Arthroplasty 2024;39(9 Suppl 1):S97-S100. doi:10.1016/j.arth.2024.05.016 https://doi.org/10.1016/j.arth.2024.05.016</a:t>
            </a:r>
          </a:p>
          <a:p>
            <a:pPr>
              <a:spcAft>
                <a:spcPts val="800"/>
              </a:spcAft>
            </a:pPr>
            <a:r>
              <a:rPr sz="1200">
                <a:solidFill>
                  <a:srgbClr val="263238"/>
                </a:solidFill>
                <a:latin typeface="Calibri"/>
              </a:rPr>
              <a:t>[r29] McLawhorn AS, Christ AB, Morgenstern R, Burge AJ, Alexiades MM, Su EP. Prospective Evaluation of the Posterior Tissue Envelope and Anterior Capsule After Anterior Total Hip Arthroplasty. J Arthroplasty 2020;35(3):767-773. doi:10.1016/j.arth.2019.09.045 https://doi.org/10.1016/j.arth.2019.09.045</a:t>
            </a:r>
          </a:p>
          <a:p>
            <a:pPr>
              <a:spcAft>
                <a:spcPts val="800"/>
              </a:spcAft>
            </a:pPr>
            <a:r>
              <a:rPr sz="1200">
                <a:solidFill>
                  <a:srgbClr val="263238"/>
                </a:solidFill>
                <a:latin typeface="Calibri"/>
              </a:rPr>
              <a:t>[r30] Ferguson T, Forward D. Modified Stoppa approach to the acetabulum [Internet]. En: AO Surgery Reference. Davos: AO Foundation [consultado 2026 oct 10]. Disponible en: https://surgeryreference.aofoundation.org/orthopedic-trauma/adult-trauma/acetabulum/approach/modified-stoppa-approach https://surgeryreference.aofoundation.org/orthopedic-trauma/adult-trauma/acetabulum/approach/modified-stoppa-approach</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82</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Kelly J, Ladurner A, Rickman M. Surgical management of acetabular fractures - A contemporary literature review. Injury 2020;51(10):2267-2277. doi:10.1016/j.injury.2020.06.016 https://doi.org/10.1016/j.injury.2020.06.016</a:t>
            </a:r>
          </a:p>
          <a:p>
            <a:pPr>
              <a:spcAft>
                <a:spcPts val="800"/>
              </a:spcAft>
            </a:pPr>
            <a:r>
              <a:rPr sz="1200">
                <a:solidFill>
                  <a:srgbClr val="263238"/>
                </a:solidFill>
                <a:latin typeface="Calibri"/>
              </a:rPr>
              <a:t>[r32] Sayana M, Alamin M, Merghani K. The (R)evolution of the anterior approach to the hip joint. J Clin Orthop Trauma 2026;81:103578. doi:10.1016/j.jcot.2026.103578 https://doi.org/10.1016/j.jcot.2026.103578</a:t>
            </a:r>
          </a:p>
          <a:p>
            <a:pPr>
              <a:spcAft>
                <a:spcPts val="800"/>
              </a:spcAft>
            </a:pPr>
            <a:r>
              <a:rPr sz="1200">
                <a:solidFill>
                  <a:srgbClr val="263238"/>
                </a:solidFill>
                <a:latin typeface="Calibri"/>
              </a:rPr>
              <a:t>[r33] Kyriakopoulos G, Poultsides L, Christofilopoulos P. Total hip arthroplasty through an anterior approach: The pros and cons. EFORT Open Rev 2018;3(11):574-583. doi:10.1302/2058-5241.3.180023 https://doi.org/10.1302/2058-5241.3.180023</a:t>
            </a:r>
          </a:p>
          <a:p>
            <a:pPr>
              <a:spcAft>
                <a:spcPts val="800"/>
              </a:spcAft>
            </a:pPr>
            <a:r>
              <a:rPr sz="1200">
                <a:solidFill>
                  <a:srgbClr val="263238"/>
                </a:solidFill>
                <a:latin typeface="Calibri"/>
              </a:rPr>
              <a:t>[r34] Matta JM, Shahrdar C, Ferguson T. Single-incision anterior approach for total hip arthroplasty on an orthopaedic table. Clin Orthop Relat Res 2005;441:115-24. doi:10.1097/01.blo.0000194309.70518.cb https://doi.org/10.1097/01.blo.0000194309.70518.cb</a:t>
            </a:r>
          </a:p>
          <a:p>
            <a:pPr>
              <a:spcAft>
                <a:spcPts val="800"/>
              </a:spcAft>
            </a:pPr>
            <a:r>
              <a:rPr sz="1200">
                <a:solidFill>
                  <a:srgbClr val="263238"/>
                </a:solidFill>
                <a:latin typeface="Calibri"/>
              </a:rPr>
              <a:t>[r35] Siddiqi A, Alden KJ, Yerasimides JG, Kamath AF. Direct Anterior Approach for Revision Total Hip Arthroplasty: Anatomy and Surgical Technique. J Am Acad Orthop Surg 2021;29(5):e217-e231. doi:10.5435/JAAOS-D-20-00334 https://doi.org/10.5435/JAAOS-D-20-00334</a:t>
            </a:r>
          </a:p>
          <a:p>
            <a:pPr>
              <a:spcAft>
                <a:spcPts val="800"/>
              </a:spcAft>
            </a:pPr>
            <a:r>
              <a:rPr sz="1200">
                <a:solidFill>
                  <a:srgbClr val="263238"/>
                </a:solidFill>
                <a:latin typeface="Calibri"/>
              </a:rPr>
              <a:t>[r36] Khan OH, Malviya A, Subramanian P, Agolley D, Witt JD. Minimally invasive periacetabular osteotomy using a modified Smith-Petersen approach: technique and early outcomes. Bone Joint J 2017;99-B(1):22-28. doi:10.1302/0301-620X.99B1.BJJ-2016-0439.R1 https://doi.org/10.1302/0301-620X.99B1.BJJ-2016-0439.R1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82</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Apivatthakakul T, Oh JK. Anterolateral approach (Watson-Jones) to the proximal femur [Internet]. En: AO Surgery Reference. Davos: AO Foundation [consultado 2026 oct 10]. Disponible en: https://surgeryreference.aofoundation.org/orthopedic-trauma/adult-trauma/proximal-femur/approach/anterolateral-approach-watson-jones https://surgeryreference.aofoundation.org/orthopedic-trauma/adult-trauma/proximal-femur/approach/anterolateral-approach-watson-jones</a:t>
            </a:r>
          </a:p>
          <a:p>
            <a:pPr>
              <a:spcAft>
                <a:spcPts val="800"/>
              </a:spcAft>
            </a:pPr>
            <a:r>
              <a:rPr sz="1200">
                <a:solidFill>
                  <a:srgbClr val="263238"/>
                </a:solidFill>
                <a:latin typeface="Calibri"/>
              </a:rPr>
              <a:t>[r38] Sheth D, Cafri G, Inacio MC, Paxton EW, Namba RS. Anterior and Anterolateral Approaches for THA Are Associated With Lower Dislocation Risk Without Higher Revision Risk. Clin Orthop Relat Res 2015;473(11):3401-8. doi:10.1007/s11999-015-4230-0 https://doi.org/10.1007/s11999-015-4230-0</a:t>
            </a:r>
          </a:p>
          <a:p>
            <a:pPr>
              <a:spcAft>
                <a:spcPts val="800"/>
              </a:spcAft>
            </a:pPr>
            <a:r>
              <a:rPr sz="1200">
                <a:solidFill>
                  <a:srgbClr val="263238"/>
                </a:solidFill>
                <a:latin typeface="Calibri"/>
              </a:rPr>
              <a:t>[r39] Gupta VK, Hoskins WT, Frampton CMA, Vince KG. No Difference in Revision Rates or Patient-Reported Outcome Measures Between Surgical Approaches for Total Hip Arthroplasty Performed for Femoral Neck Fracture: An Analysis of 5,025 Primary Total Hip Arthroplasties From the New Zealand Joint Registry. J Arthroplasty 2024;39(11):2767-2773. doi:10.1016/j.arth.2024.04.079 https://doi.org/10.1016/j.arth.2024.04.079</a:t>
            </a:r>
          </a:p>
          <a:p>
            <a:pPr>
              <a:spcAft>
                <a:spcPts val="800"/>
              </a:spcAft>
            </a:pPr>
            <a:r>
              <a:rPr sz="1200">
                <a:solidFill>
                  <a:srgbClr val="263238"/>
                </a:solidFill>
                <a:latin typeface="Calibri"/>
              </a:rPr>
              <a:t>[r40] Garg DR, Li D, Bordoni B. Anatomy, Bony Pelvis and Lower Limb: Lateral Femoral Cutaneous Nerve. En: StatPearls [Internet]. Treasure Island (FL): StatPearls Publishing; 2026 [consultado 2026 oct 10]. https://pubmed.ncbi.nlm.nih.gov/30335334/</a:t>
            </a:r>
          </a:p>
          <a:p>
            <a:pPr>
              <a:spcAft>
                <a:spcPts val="800"/>
              </a:spcAft>
            </a:pPr>
            <a:r>
              <a:rPr sz="1200">
                <a:solidFill>
                  <a:srgbClr val="263238"/>
                </a:solidFill>
                <a:latin typeface="Calibri"/>
              </a:rPr>
              <a:t>[r41] Giang DH, Dao TX, Hoang DG. The Lateral Femoral Cutaneous Nerve is at High Risk During Direct Anterior Approach to the Hip Joint Due to Proximity and Anatomic Variations: A Cadaveric Study. Medeni Med J 2025;40(1):12-17. doi:10.4274/MMJ.galenos.2024.47042 https://doi.org/10.4274/MMJ.galenos.2024.47042</a:t>
            </a:r>
          </a:p>
          <a:p>
            <a:pPr>
              <a:spcAft>
                <a:spcPts val="800"/>
              </a:spcAft>
            </a:pPr>
            <a:r>
              <a:rPr sz="1200">
                <a:solidFill>
                  <a:srgbClr val="263238"/>
                </a:solidFill>
                <a:latin typeface="Calibri"/>
              </a:rPr>
              <a:t>[r42] Ghijselings SG, Driesen R, Simon JP, Corten K. Distal Extension of the Direct Anterior Approach to the Hip: A Cadaveric Feasibility Study. J Arthroplasty 2017;32(1):300-303. doi:10.1016/j.arth.2016.07.003 https://doi.org/10.1016/j.arth.2016.07.003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82</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Sullivan CW, Banerjee S, Desai K, Smith M, Roberts JT. Safe Zones for Anterior Acetabular Retractor Placement in Direct Anterior Total Hip Arthroplasty: A Cadaveric Study. J Am Acad Orthop Surg 2019;27(21):e969-e976. doi:10.5435/JAAOS-D-18-00712 https://doi.org/10.5435/JAAOS-D-18-00712</a:t>
            </a:r>
          </a:p>
          <a:p>
            <a:pPr>
              <a:spcAft>
                <a:spcPts val="800"/>
              </a:spcAft>
            </a:pPr>
            <a:r>
              <a:rPr sz="1200">
                <a:solidFill>
                  <a:srgbClr val="263238"/>
                </a:solidFill>
                <a:latin typeface="Calibri"/>
              </a:rPr>
              <a:t>[r44] Ramadanov N, Voss M, Hable R, Prill R, Hakam HT, Salzmann M, et al. Indirect comparisons of traction table versus standard table in total hip arthroplasty through direct anterior approach: a systematic review and frequentist network meta-analysis. J Orthop Surg Res 2024;19(1):384. doi:10.1186/s13018-024-04852-3 https://doi.org/10.1186/s13018-024-04852-3</a:t>
            </a:r>
          </a:p>
          <a:p>
            <a:pPr>
              <a:spcAft>
                <a:spcPts val="800"/>
              </a:spcAft>
            </a:pPr>
            <a:r>
              <a:rPr sz="1200">
                <a:solidFill>
                  <a:srgbClr val="263238"/>
                </a:solidFill>
                <a:latin typeface="Calibri"/>
              </a:rPr>
              <a:t>[r45] Goldberg TD, Kreuzer S, Randelli F, Macheras GA. Direct anterior approach total hip arthroplasty with an orthopedic traction table. Oper Orthop Traumatol 2021;33(4):331-340. doi:10.1007/s00064-021-00722-x https://doi.org/10.1007/s00064-021-00722-x</a:t>
            </a:r>
          </a:p>
          <a:p>
            <a:pPr>
              <a:spcAft>
                <a:spcPts val="800"/>
              </a:spcAft>
            </a:pPr>
            <a:r>
              <a:rPr sz="1200">
                <a:solidFill>
                  <a:srgbClr val="263238"/>
                </a:solidFill>
                <a:latin typeface="Calibri"/>
              </a:rPr>
              <a:t>[r46] Leunig M, Hutmacher JE, Ricciardi BF, Impellizzeri FM, Rüdiger HA, Naal FD. Skin crease 'bikini' incision for the direct anterior approach in total hip arthroplasty: a two- to four-year comparative study in 964 patients. Bone Joint J 2018;100-B(7):853-861. doi:10.1302/0301-620X.100B7.BJJ-2017-1200.R2 https://doi.org/10.1302/0301-620X.100B7.BJJ-2017-1200.R2</a:t>
            </a:r>
          </a:p>
          <a:p>
            <a:pPr>
              <a:spcAft>
                <a:spcPts val="800"/>
              </a:spcAft>
            </a:pPr>
            <a:r>
              <a:rPr sz="1200">
                <a:solidFill>
                  <a:srgbClr val="263238"/>
                </a:solidFill>
                <a:latin typeface="Calibri"/>
              </a:rPr>
              <a:t>[r47] Faldini C, Traina F, Pilla F, D'Agostino C, Brunello M, Morandi Guaitoli M, et al. For many but not for all: the bikini incision direct anterior approach for total hip arthroplasty. A narrative review. J Orthop Traumatol 2024;25(1):66. doi:10.1186/s10195-024-00812-z https://doi.org/10.1186/s10195-024-00812-z</a:t>
            </a:r>
          </a:p>
          <a:p>
            <a:pPr>
              <a:spcAft>
                <a:spcPts val="800"/>
              </a:spcAft>
            </a:pPr>
            <a:r>
              <a:rPr sz="1200">
                <a:solidFill>
                  <a:srgbClr val="263238"/>
                </a:solidFill>
                <a:latin typeface="Calibri"/>
              </a:rPr>
              <a:t>[r48] Berend KR, Mirza AJ, Morris MJ, Lombardi AV. Risk of Periprosthetic Fractures With Direct Anterior Primary Total Hip Arthroplasty. J Arthroplasty 2016;31(10):2295-8. doi:10.1016/j.arth.2016.03.007 https://doi.org/10.1016/j.arth.2016.03.007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82</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Bergin PF, Doppelt JD, Kephart CJ, Benke MT, Graeter JH, Holmes AS, et al. Comparison of minimally invasive direct anterior versus posterior total hip arthroplasty based on inflammation and muscle damage markers. J Bone Joint Surg Am 2011;93(15):1392-8. doi:10.2106/JBJS.J.00557 https://doi.org/10.2106/JBJS.J.00557</a:t>
            </a:r>
          </a:p>
          <a:p>
            <a:pPr>
              <a:spcAft>
                <a:spcPts val="800"/>
              </a:spcAft>
            </a:pPr>
            <a:r>
              <a:rPr sz="1200">
                <a:solidFill>
                  <a:srgbClr val="263238"/>
                </a:solidFill>
                <a:latin typeface="Calibri"/>
              </a:rPr>
              <a:t>[r50] Winther SB, Husby VS, Foss OA, Wik TS, Svenningsen S, Engdal M, et al. Muscular strength after total hip arthroplasty. A prospective comparison of 3 surgical approaches. Acta Orthop 2016;87(1):22-8. doi:10.3109/17453674.2015.1068032 https://doi.org/10.3109/17453674.2015.1068032</a:t>
            </a:r>
          </a:p>
          <a:p>
            <a:pPr>
              <a:spcAft>
                <a:spcPts val="800"/>
              </a:spcAft>
            </a:pPr>
            <a:r>
              <a:rPr sz="1200">
                <a:solidFill>
                  <a:srgbClr val="263238"/>
                </a:solidFill>
                <a:latin typeface="Calibri"/>
              </a:rPr>
              <a:t>[r51] Tanabe H, Baba T, Ozaki Y, Yanagisawa N, Homma Y, Nagao M, et al. Conventional versus lateral fasciotomy for prevention of lateral femoral cutaneous nerve injury in the non-fan-type nerve in total hip arthroplasty with direct anterior approach. Bone Joint J 2023;105-B(12):1252-1258. doi:10.1302/0301-620X.105B12.BJJ-2023-0375.R1 https://doi.org/10.1302/0301-620X.105B12.BJJ-2023-0375.R1</a:t>
            </a:r>
          </a:p>
          <a:p>
            <a:pPr>
              <a:spcAft>
                <a:spcPts val="800"/>
              </a:spcAft>
            </a:pPr>
            <a:r>
              <a:rPr sz="1200">
                <a:solidFill>
                  <a:srgbClr val="263238"/>
                </a:solidFill>
                <a:latin typeface="Calibri"/>
              </a:rPr>
              <a:t>[r52] Homma Y, Baba T, Sano K, Ochi H, Matsumoto M, Kobayashi H, et al. Lateral femoral cutaneous nerve injury with the direct anterior approach for total hip arthroplasty. Int Orthop 2016;40(8):1587-1593. doi:10.1007/s00264-015-2942-0 https://doi.org/10.1007/s00264-015-2942-0</a:t>
            </a:r>
          </a:p>
          <a:p>
            <a:pPr>
              <a:spcAft>
                <a:spcPts val="800"/>
              </a:spcAft>
            </a:pPr>
            <a:r>
              <a:rPr sz="1200">
                <a:solidFill>
                  <a:srgbClr val="263238"/>
                </a:solidFill>
                <a:latin typeface="Calibri"/>
              </a:rPr>
              <a:t>[r53] Bhargava T, Goytia RN, Jones LC, Hungerford MW. Lateral femoral cutaneous nerve impairment after direct anterior approach for total hip arthroplasty. Orthopedics 2010;33(7):472. doi:10.3928/01477447-20100526-05 https://doi.org/10.3928/01477447-20100526-05</a:t>
            </a:r>
          </a:p>
          <a:p>
            <a:pPr>
              <a:spcAft>
                <a:spcPts val="800"/>
              </a:spcAft>
            </a:pPr>
            <a:r>
              <a:rPr sz="1200">
                <a:solidFill>
                  <a:srgbClr val="263238"/>
                </a:solidFill>
                <a:latin typeface="Calibri"/>
              </a:rPr>
              <a:t>[r54] Hax J, Leuthard L, Nauer S, Stadelmann VA, Leunig M, Rüdiger HA. Treatment options for persistent lateral femoral cutaneous nerve lesions after total hip arthroplasty via the direct anterior approach: retrospective analysis with clinical assessment. Int Orthop 2025;49(5):1107-1117. doi:10.1007/s00264-025-06512-5 https://doi.org/10.1007/s00264-025-06512-5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82</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Nouraei SA, Anand B, Spink G, O'Neill KS. A novel approach to the diagnosis and management of meralgia paresthetica. Neurosurgery 2007;60(4):696-700; discussion 700. doi:10.1227/01.NEU.0000255392.69914.F7 https://doi.org/10.1227/01.NEU.0000255392.69914.F7</a:t>
            </a:r>
          </a:p>
          <a:p>
            <a:pPr>
              <a:spcAft>
                <a:spcPts val="800"/>
              </a:spcAft>
            </a:pPr>
            <a:r>
              <a:rPr sz="1200">
                <a:solidFill>
                  <a:srgbClr val="263238"/>
                </a:solidFill>
                <a:latin typeface="Calibri"/>
              </a:rPr>
              <a:t>[r56] Paneyala S, S Chandrashekhar N, Sundaramurthy H, Prashant A, Krishna L. Efficacy of Clinical Tests in the Diagnosis of Meralgia Paresthetica: A Case Control Study. Case Rep Med 2024;2024:5191280. doi:10.1155/carm/5191280 https://doi.org/10.1155/carm/5191280</a:t>
            </a:r>
          </a:p>
          <a:p>
            <a:pPr>
              <a:spcAft>
                <a:spcPts val="800"/>
              </a:spcAft>
            </a:pPr>
            <a:r>
              <a:rPr sz="1200">
                <a:solidFill>
                  <a:srgbClr val="263238"/>
                </a:solidFill>
                <a:latin typeface="Calibri"/>
              </a:rPr>
              <a:t>[r57] Bingham JS, Spangehl MJ, Hines JT, Taunton MJ, Schwartz AJ. Does Intraoperative Fluoroscopy Improve Limb-Length Discrepancy and Acetabular Component Positioning During Direct Anterior Total Hip Arthroplasty? J Arthroplasty 2018;33(9):2927-2931. doi:10.1016/j.arth.2018.05.004 https://doi.org/10.1016/j.arth.2018.05.004</a:t>
            </a:r>
          </a:p>
          <a:p>
            <a:pPr>
              <a:spcAft>
                <a:spcPts val="800"/>
              </a:spcAft>
            </a:pPr>
            <a:r>
              <a:rPr sz="1200">
                <a:solidFill>
                  <a:srgbClr val="263238"/>
                </a:solidFill>
                <a:latin typeface="Calibri"/>
              </a:rPr>
              <a:t>[r58] Yang XT, Huang HF, Sun L, Yang Z, Deng CY, Tian XB. Direct Anterior Approach Versus Posterolateral Approach in Total Hip Arthroplasty: A Systematic Review and Meta-analysis of Randomized Controlled Studies. Orthop Surg 2020;12(4):1065-1073. doi:10.1111/os.12669 https://doi.org/10.1111/os.12669</a:t>
            </a:r>
          </a:p>
          <a:p>
            <a:pPr>
              <a:spcAft>
                <a:spcPts val="800"/>
              </a:spcAft>
            </a:pPr>
            <a:r>
              <a:rPr sz="1200">
                <a:solidFill>
                  <a:srgbClr val="263238"/>
                </a:solidFill>
                <a:latin typeface="Calibri"/>
              </a:rPr>
              <a:t>[r59] Srivastava A, Rajnish RK, Kumar P, Haq RU, Dhammi IK. Ilioinguinal versus modified Stoppa approach for open reduction and internal fixation of displaced acetabular fractures: a systematic review and meta-analysis of 717 patients across ten studies. Arch Orthop Trauma Surg 2023;143(2):895-907. doi:10.1007/s00402-022-04369-6 https://doi.org/10.1007/s00402-022-04369-6</a:t>
            </a:r>
          </a:p>
          <a:p>
            <a:pPr>
              <a:spcAft>
                <a:spcPts val="800"/>
              </a:spcAft>
            </a:pPr>
            <a:r>
              <a:rPr sz="1200">
                <a:solidFill>
                  <a:srgbClr val="263238"/>
                </a:solidFill>
                <a:latin typeface="Calibri"/>
              </a:rPr>
              <a:t>[r60] Wang CG, Li YM, Zhang HF, Li H, Li ZJ. Anterior approach versus posterior approach for Pipkin I and II femoral head fractures: A systemic review and meta-analysis. Int J Surg 2016;27:176-181. doi:10.1016/j.ijsu.2016.02.003 https://doi.org/10.1016/j.ijsu.2016.02.003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79 / 82</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National Institute for Health and Care Excellence. Hip fracture: management (NICE guideline CG124) [Internet]. Londres: NICE; 2011 [actualizada 2023 ene 6; consultado 2026 oct 10]. Disponible en: https://www.nice.org.uk/guidance/cg124 https://www.nice.org.uk/guidance/cg124/chapter/Recommendations</a:t>
            </a:r>
          </a:p>
          <a:p>
            <a:pPr>
              <a:spcAft>
                <a:spcPts val="800"/>
              </a:spcAft>
            </a:pPr>
            <a:r>
              <a:rPr sz="1200">
                <a:solidFill>
                  <a:srgbClr val="263238"/>
                </a:solidFill>
                <a:latin typeface="Calibri"/>
              </a:rPr>
              <a:t>[r62] Jin Z, Wang L, Qin J, Hu H, Wei Q. Direct anterior approach versus posterolateral approach for total hip arthroplasty in the treatment of femoral neck fractures in elderly patients: a meta-analysis and systematic review. Ann Med 2023;55(1):1378-1392. doi:10.1080/07853890.2023.2193424 https://doi.org/10.1080/07853890.2023.2193424</a:t>
            </a:r>
          </a:p>
          <a:p>
            <a:pPr>
              <a:spcAft>
                <a:spcPts val="800"/>
              </a:spcAft>
            </a:pPr>
            <a:r>
              <a:rPr sz="1200">
                <a:solidFill>
                  <a:srgbClr val="263238"/>
                </a:solidFill>
                <a:latin typeface="Calibri"/>
              </a:rPr>
              <a:t>[r63] Khan IA, Magnuson JA, Arshi A, Krueger CA, Freedman KB, Fillingham YA. Direct Anterior Approach in Hip Hemiarthroplasty for Femoral Neck Fractures: Do Short-Term Outcomes Differ with Approach?: A Systematic Review and Meta-Analysis. JBJS Rev 2022;10(9). doi:10.2106/JBJS.RVW.21.00202 https://doi.org/10.2106/JBJS.RVW.21.00202</a:t>
            </a:r>
          </a:p>
          <a:p>
            <a:pPr>
              <a:spcAft>
                <a:spcPts val="800"/>
              </a:spcAft>
            </a:pPr>
            <a:r>
              <a:rPr sz="1200">
                <a:solidFill>
                  <a:srgbClr val="263238"/>
                </a:solidFill>
                <a:latin typeface="Calibri"/>
              </a:rPr>
              <a:t>[r64] Langlois J, Delambre J, Klouche S, Faivre B, Hardy P. Direct anterior Hueter approach is a safe and effective approach to perform a bipolar hemiarthroplasty for femoral neck fracture: outcome in 82 patients. Acta Orthop 2015;86(3):358-62. doi:10.3109/17453674.2014.1002987 https://doi.org/10.3109/17453674.2014.1002987</a:t>
            </a:r>
          </a:p>
          <a:p>
            <a:pPr>
              <a:spcAft>
                <a:spcPts val="800"/>
              </a:spcAft>
            </a:pPr>
            <a:r>
              <a:rPr sz="1200">
                <a:solidFill>
                  <a:srgbClr val="263238"/>
                </a:solidFill>
                <a:latin typeface="Calibri"/>
              </a:rPr>
              <a:t>[r65] Giannoudis PV, Kontakis G, Christoforakis Z, Akula M, Tosounidis T, Koutras C. Management, complications and clinical results of femoral head fractures. Injury 2009;40(12):1245-51. doi:10.1016/j.injury.2009.10.024 https://doi.org/10.1016/j.injury.2009.10.024</a:t>
            </a:r>
          </a:p>
          <a:p>
            <a:pPr>
              <a:spcAft>
                <a:spcPts val="800"/>
              </a:spcAft>
            </a:pPr>
            <a:r>
              <a:rPr sz="1200">
                <a:solidFill>
                  <a:srgbClr val="263238"/>
                </a:solidFill>
                <a:latin typeface="Calibri"/>
              </a:rPr>
              <a:t>[r66] Guo JJ, Tang N, Yang HL, Qin L, Leung KS. Impact of surgical approach on postoperative heterotopic ossification and avascular necrosis in femoral head fractures: a systematic review. Int Orthop 2010;34(3):319-22. doi:10.1007/s00264-009-0849-3 https://doi.org/10.1007/s00264-009-0849-3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80 / 82</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Bell L, Rüdiger HA, Stephan A, Schwitter L, Pfirrmann CWA, Stadelmann VA, et al. Preservation of the lateral femoral circumflex artery in total hip arthroplasty using the bikini-type direct anterior approach : effect on muscle status and clinical outcomes. Bone Jt Open 2025;6(5 Supple A):30-40. doi:10.1302/2633-1462.65.BJO-2024-0193.R1 https://doi.org/10.1302/2633-1462.65.BJO-2024-0193.R1</a:t>
            </a:r>
          </a:p>
          <a:p>
            <a:pPr>
              <a:spcAft>
                <a:spcPts val="800"/>
              </a:spcAft>
            </a:pPr>
            <a:r>
              <a:rPr sz="1200">
                <a:solidFill>
                  <a:srgbClr val="263238"/>
                </a:solidFill>
                <a:latin typeface="Calibri"/>
              </a:rPr>
              <a:t>[r68] De Geest T, Fennema P, Lenaerts G, De Loore G. Adverse effects associated with the direct anterior approach for total hip arthroplasty: a Bayesian meta-analysis. Arch Orthop Trauma Surg 2015;135(8):1183-92. doi:10.1007/s00402-015-2258-y https://doi.org/10.1007/s00402-015-2258-y</a:t>
            </a:r>
          </a:p>
          <a:p>
            <a:pPr>
              <a:spcAft>
                <a:spcPts val="800"/>
              </a:spcAft>
            </a:pPr>
            <a:r>
              <a:rPr sz="1200">
                <a:solidFill>
                  <a:srgbClr val="263238"/>
                </a:solidFill>
                <a:latin typeface="Calibri"/>
              </a:rPr>
              <a:t>[r69] Meneghini RM, Elston AS, Chen AF, Kheir MM, Fehring TK, Springer BD. Direct Anterior Approach: Risk Factor for Early Femoral Failure of Cementless Total Hip Arthroplasty: A Multicenter Study. J Bone Joint Surg Am 2017;99(2):99-105. doi:10.2106/JBJS.16.00060 https://doi.org/10.2106/JBJS.16.00060</a:t>
            </a:r>
          </a:p>
          <a:p>
            <a:pPr>
              <a:spcAft>
                <a:spcPts val="800"/>
              </a:spcAft>
            </a:pPr>
            <a:r>
              <a:rPr sz="1200">
                <a:solidFill>
                  <a:srgbClr val="263238"/>
                </a:solidFill>
                <a:latin typeface="Calibri"/>
              </a:rPr>
              <a:t>[r70] Poehling-Monaghan KL, Kamath AF, Taunton MJ, Pagnano MW. Direct anterior versus miniposterior THA with the same advanced perioperative protocols: surprising early clinical results. Clin Orthop Relat Res 2015;473(2):623-31. doi:10.1007/s11999-014-3827-z https://doi.org/10.1007/s11999-014-3827-z</a:t>
            </a:r>
          </a:p>
          <a:p>
            <a:pPr>
              <a:spcAft>
                <a:spcPts val="800"/>
              </a:spcAft>
            </a:pPr>
            <a:r>
              <a:rPr sz="1200">
                <a:solidFill>
                  <a:srgbClr val="263238"/>
                </a:solidFill>
                <a:latin typeface="Calibri"/>
              </a:rPr>
              <a:t>[r71] Christensen CP, Jacobs CA. Comparison of Patient Function during the First Six Weeks after Direct Anterior or Posterior Total Hip Arthroplasty (THA): A Randomized Study. J Arthroplasty 2015;30(9 Suppl):94-7. doi:10.1016/j.arth.2014.12.038 https://doi.org/10.1016/j.arth.2014.12.038</a:t>
            </a:r>
          </a:p>
          <a:p>
            <a:pPr>
              <a:spcAft>
                <a:spcPts val="800"/>
              </a:spcAft>
            </a:pPr>
            <a:r>
              <a:rPr sz="1200">
                <a:solidFill>
                  <a:srgbClr val="263238"/>
                </a:solidFill>
                <a:latin typeface="Calibri"/>
              </a:rPr>
              <a:t>[r72] Cheng TE, Wallis JA, Taylor NF, Holden CT, Marks P, Smith CL, et al. A Prospective Randomized Clinical Trial in Total Hip Arthroplasty-Comparing Early Results Between the Direct Anterior Approach and the Posterior Approach. J Arthroplasty 2017;32(3):883-890. doi:10.1016/j.arth.2016.08.027 https://doi.org/10.1016/j.arth.2016.08.027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81 / 82</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(13/13)</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Slaven SE, Ho H, Sershon RA, Fricka KB, Hamilton WG. Motor Nerve Palsy After Direct Anterior Versus Posterior Total Hip Arthroplasty: Incidence, Risk Factors, and Recovery. J Arthroplasty 2023;38(7S):S242-S246. doi:10.1016/j.arth.2023.03.086 https://doi.org/10.1016/j.arth.2023.03.086</a:t>
            </a:r>
          </a:p>
          <a:p>
            <a:pPr>
              <a:spcAft>
                <a:spcPts val="800"/>
              </a:spcAft>
            </a:pPr>
            <a:r>
              <a:rPr sz="1200">
                <a:solidFill>
                  <a:srgbClr val="263238"/>
                </a:solidFill>
                <a:latin typeface="Calibri"/>
              </a:rPr>
              <a:t>[r74] Bon G, Kacem EB, Lepretre PM, Weissland T, Mertl P, Dehl M, et al. Does the direct anterior approach allow earlier recovery of walking following total hip arthroplasty? A randomized prospective trial using accelerometry. Orthop Traumatol Surg Res 2019;105(3):445-452. doi:10.1016/j.otsr.2019.02.008 https://doi.org/10.1016/j.otsr.2019.02.008</a:t>
            </a:r>
          </a:p>
          <a:p>
            <a:pPr>
              <a:spcAft>
                <a:spcPts val="800"/>
              </a:spcAft>
            </a:pPr>
            <a:r>
              <a:rPr sz="1200">
                <a:solidFill>
                  <a:srgbClr val="263238"/>
                </a:solidFill>
                <a:latin typeface="Calibri"/>
              </a:rPr>
              <a:t>[r75] van der Weegen W, Kornuijt A, Das D. Do lifestyle restrictions and precautions prevent dislocation after total hip arthroplasty? A systematic review and meta-analysis of the literature. Clin Rehabil 2016;30(4):329-39. doi:10.1177/0269215515579421 https://doi.org/10.1177/0269215515579421</a:t>
            </a:r>
          </a:p>
          <a:p>
            <a:pPr>
              <a:spcAft>
                <a:spcPts val="800"/>
              </a:spcAft>
            </a:pPr>
            <a:r>
              <a:rPr sz="1200">
                <a:solidFill>
                  <a:srgbClr val="263238"/>
                </a:solidFill>
                <a:latin typeface="Calibri"/>
              </a:rPr>
              <a:t>[r76] Smith TO, Jepson P, Beswick A, Sands G, Drummond A, Davis ET, et al. Assistive devices, hip precautions, environmental modifications and training to prevent dislocation and improve function after hip arthroplasty. Cochrane Database Syst Rev 2016;7(7):CD010815. doi:10.1002/14651858.CD010815.pub2 https://doi.org/10.1002/14651858.CD010815.pub2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82 / 82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anterior directo de la cadera: un corredor internervioso, 2 estructuras que mandan y una curva de aprendizaje</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