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100 000/año</c:v>
                </c:pt>
              </c:strCache>
            </c:strRef>
          </c:tx>
          <c:spPr>
            <a:solidFill>
              <a:srgbClr val="0F5F6B"/>
            </a:solidFill>
          </c:spPr>
          <c:cat>
            <c:strRef>
              <c:f>Sheet1!$A$2:$A$4</c:f>
              <c:strCache>
                <c:ptCount val="3"/>
                <c:pt idx="0">
                  <c:v>Proximal</c:v>
                </c:pt>
                <c:pt idx="1">
                  <c:v>Diafisaria</c:v>
                </c:pt>
                <c:pt idx="2">
                  <c:v>Distal</c:v>
                </c:pt>
              </c:strCache>
            </c:strRef>
          </c:cat>
          <c:val>
            <c:numRef>
              <c:f>Sheet1!$B$2:$B$4</c:f>
              <c:numCache>
                <c:formatCode>General</c:formatCode>
                <c:ptCount val="3"/>
                <c:pt idx="0">
                  <c:v>26.9</c:v>
                </c:pt>
                <c:pt idx="1">
                  <c:v>15.7</c:v>
                </c:pt>
                <c:pt idx="2">
                  <c:v>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Sheet1!$A$2:$A$5</c:f>
              <c:strCache>
                <c:ptCount val="4"/>
                <c:pt idx="0">
                  <c:v>Arteria tibial anterior, punto distal</c:v>
                </c:pt>
                <c:pt idx="1">
                  <c:v>Peroneo superficial, rama vertical de la placa</c:v>
                </c:pt>
                <c:pt idx="2">
                  <c:v>Haz neurovascular tibial anterior (placa de 15 agujeros)</c:v>
                </c:pt>
                <c:pt idx="3">
                  <c:v>Arteria tibial anterior, punto proximal</c:v>
                </c:pt>
              </c:strCache>
            </c:strRef>
          </c:cat>
          <c:val>
            <c:numRef>
              <c:f>Sheet1!$B$2:$B$5</c:f>
              <c:numCache>
                <c:formatCode>General</c:formatCode>
                <c:ptCount val="4"/>
                <c:pt idx="0">
                  <c:v>4.6</c:v>
                </c:pt>
                <c:pt idx="1">
                  <c:v>6.3</c:v>
                </c:pt>
                <c:pt idx="2">
                  <c:v>7.6</c:v>
                </c:pt>
                <c:pt idx="3">
                  <c:v>10.5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Tipo A</c:v>
                </c:pt>
                <c:pt idx="1">
                  <c:v>Tipo B</c:v>
                </c:pt>
                <c:pt idx="2">
                  <c:v>Tipo C</c:v>
                </c:pt>
              </c:strCache>
            </c:strRef>
          </c:cat>
          <c:val>
            <c:numRef>
              <c:f>Sheet1!$B$2:$B$4</c:f>
              <c:numCache>
                <c:formatCode>General</c:formatCode>
                <c:ptCount val="3"/>
                <c:pt idx="0">
                  <c:v>72</c:v>
                </c:pt>
                <c:pt idx="1">
                  <c:v>16</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Extremo inferior de ambos rangos</c:v>
                </c:pt>
                <c:pt idx="1">
                  <c:v>Extremo superior de ambos rangos</c:v>
                </c:pt>
              </c:strCache>
            </c:strRef>
          </c:cat>
          <c:val>
            <c:numRef>
              <c:f>Sheet1!$B$2:$B$3</c:f>
              <c:numCache>
                <c:formatCode>General</c:formatCode>
                <c:ptCount val="2"/>
                <c:pt idx="0">
                  <c:v>13</c:v>
                </c:pt>
                <c:pt idx="1">
                  <c:v>19</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Extremo inferior de ambos rangos</c:v>
                </c:pt>
                <c:pt idx="1">
                  <c:v>Extremo superior de ambos rangos</c:v>
                </c:pt>
              </c:strCache>
            </c:strRef>
          </c:cat>
          <c:val>
            <c:numRef>
              <c:f>Sheet1!$C$2:$C$3</c:f>
              <c:numCache>
                <c:formatCode>General</c:formatCode>
                <c:ptCount val="2"/>
                <c:pt idx="0">
                  <c:v>97</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Signos clínicos</c:v>
                </c:pt>
                <c:pt idx="1">
                  <c:v>Presión intracompartimental</c:v>
                </c:pt>
                <c:pt idx="2">
                  <c:v>Ambos combinados</c:v>
                </c:pt>
              </c:strCache>
            </c:strRef>
          </c:cat>
          <c:val>
            <c:numRef>
              <c:f>Sheet1!$B$2:$B$4</c:f>
              <c:numCache>
                <c:formatCode>General</c:formatCode>
                <c:ptCount val="3"/>
                <c:pt idx="0">
                  <c:v>21</c:v>
                </c:pt>
                <c:pt idx="1">
                  <c:v>29</c:v>
                </c:pt>
                <c:pt idx="2">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Cambió el plan operatorio</c:v>
                </c:pt>
                <c:pt idx="1">
                  <c:v>Dio información adicional</c:v>
                </c:pt>
              </c:strCache>
            </c:strRef>
          </c:cat>
          <c:val>
            <c:numRef>
              <c:f>Sheet1!$B$2:$B$3</c:f>
              <c:numCache>
                <c:formatCode>General</c:formatCode>
                <c:ptCount val="2"/>
                <c:pt idx="0">
                  <c:v>64</c:v>
                </c:pt>
                <c:pt idx="1">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Placa S&amp;N PERI-LOC</c:v>
                </c:pt>
                <c:pt idx="1">
                  <c:v>Placa Synthes 2.7/3.5 VA-LCP</c:v>
                </c:pt>
                <c:pt idx="2">
                  <c:v>Placa Synthes 3.5 LCP</c:v>
                </c:pt>
              </c:strCache>
            </c:strRef>
          </c:cat>
          <c:val>
            <c:numRef>
              <c:f>Sheet1!$B$2:$B$4</c:f>
              <c:numCache>
                <c:formatCode>General</c:formatCode>
                <c:ptCount val="3"/>
                <c:pt idx="0">
                  <c:v>90.1</c:v>
                </c:pt>
                <c:pt idx="1">
                  <c:v>87.3</c:v>
                </c:pt>
                <c:pt idx="2">
                  <c:v>86.5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(metaanálisis de Kwok)</c:v>
                </c:pt>
                <c:pt idx="1">
                  <c:v>Clavo (metaanálisis de Kwok)</c:v>
                </c:pt>
                <c:pt idx="2">
                  <c:v>Placa (ECA de Vallier)</c:v>
                </c:pt>
                <c:pt idx="3">
                  <c:v>Clavo (ECA de Vallier)</c:v>
                </c:pt>
              </c:strCache>
            </c:strRef>
          </c:cat>
          <c:val>
            <c:numRef>
              <c:f>Sheet1!$B$2:$B$5</c:f>
              <c:numCache>
                <c:formatCode>General</c:formatCode>
                <c:ptCount val="4"/>
                <c:pt idx="0">
                  <c:v>8.7</c:v>
                </c:pt>
                <c:pt idx="1">
                  <c:v>24.9</c:v>
                </c:pt>
                <c:pt idx="2">
                  <c:v>8.3</c:v>
                </c:pt>
                <c:pt idx="3">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Todas (93 pacientes)</c:v>
                </c:pt>
                <c:pt idx="1">
                  <c:v>Fracturas cerradas</c:v>
                </c:pt>
                <c:pt idx="2">
                  <c:v>Fracturas abiertas</c:v>
                </c:pt>
              </c:strCache>
            </c:strRef>
          </c:cat>
          <c:val>
            <c:numRef>
              <c:f>Sheet1!$B$2:$B$4</c:f>
              <c:numCache>
                <c:formatCode>General</c:formatCode>
                <c:ptCount val="3"/>
                <c:pt idx="0">
                  <c:v>35.5</c:v>
                </c:pt>
                <c:pt idx="1">
                  <c:v>28.6</c:v>
                </c:pt>
                <c:pt idx="2">
                  <c:v>45.9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c:v>
                </c:pt>
              </c:strCache>
            </c:strRef>
          </c:tx>
          <c:spPr>
            <a:solidFill>
              <a:srgbClr val="0F5F6B"/>
            </a:solidFill>
          </c:spPr>
          <c:cat>
            <c:strRef>
              <c:f>Sheet1!$A$2:$A$4</c:f>
              <c:strCache>
                <c:ptCount val="3"/>
                <c:pt idx="0">
                  <c:v>Tercio proximal</c:v>
                </c:pt>
                <c:pt idx="1">
                  <c:v>Tercio medio</c:v>
                </c:pt>
                <c:pt idx="2">
                  <c:v>Tercio distal</c:v>
                </c:pt>
              </c:strCache>
            </c:strRef>
          </c:cat>
          <c:val>
            <c:numRef>
              <c:f>Sheet1!$B$2:$B$4</c:f>
              <c:numCache>
                <c:formatCode>General</c:formatCode>
                <c:ptCount val="3"/>
                <c:pt idx="0">
                  <c:v>2.96</c:v>
                </c:pt>
                <c:pt idx="1">
                  <c:v>1.85</c:v>
                </c:pt>
                <c:pt idx="2">
                  <c:v>2.15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Vía única (5 de 45)</c:v>
                </c:pt>
                <c:pt idx="1">
                  <c:v>Doble incisión (14 de 48)</c:v>
                </c:pt>
              </c:strCache>
            </c:strRef>
          </c:cat>
          <c:val>
            <c:numRef>
              <c:f>Sheet1!$B$2:$B$3</c:f>
              <c:numCache>
                <c:formatCode>General</c:formatCode>
                <c:ptCount val="2"/>
                <c:pt idx="0">
                  <c:v>11.1</c:v>
                </c:pt>
                <c:pt idx="1">
                  <c:v>29.2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Sheet1!$A$2:$A$4</c:f>
              <c:strCache>
                <c:ptCount val="3"/>
                <c:pt idx="0">
                  <c:v>Mediana en 88 fracturas hinchadas (Barça)</c:v>
                </c:pt>
                <c:pt idx="1">
                  <c:v>Media desde el fijador, cerradas (Sirkin)</c:v>
                </c:pt>
                <c:pt idx="2">
                  <c:v>Media desde el fijador, abiertas (Sirkin)</c:v>
                </c:pt>
              </c:strCache>
            </c:strRef>
          </c:cat>
          <c:val>
            <c:numRef>
              <c:f>Sheet1!$B$2:$B$4</c:f>
              <c:numCache>
                <c:formatCode>General</c:formatCode>
                <c:ptCount val="3"/>
                <c:pt idx="0">
                  <c:v>8</c:v>
                </c:pt>
                <c:pt idx="1">
                  <c:v>12.7</c:v>
                </c:pt>
                <c:pt idx="2">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RAFI, Rüedi III (Teeny)</c:v>
                </c:pt>
                <c:pt idx="1">
                  <c:v>Por etapas, necrosis parcial de piel, cerradas (Sirkin)</c:v>
                </c:pt>
                <c:pt idx="2">
                  <c:v>Fijación aguda o diferida de 43C cerradas, infección profunda global (Olson)</c:v>
                </c:pt>
                <c:pt idx="3">
                  <c:v>Puentes de piel de 5,9 cm de media, complicaciones de partes blandas (Howard)</c:v>
                </c:pt>
              </c:strCache>
            </c:strRef>
          </c:cat>
          <c:val>
            <c:numRef>
              <c:f>Sheet1!$B$2:$B$5</c:f>
              <c:numCache>
                <c:formatCode>General</c:formatCode>
                <c:ptCount val="4"/>
                <c:pt idx="0">
                  <c:v>37</c:v>
                </c:pt>
                <c:pt idx="1">
                  <c:v>17</c:v>
                </c:pt>
                <c:pt idx="2">
                  <c:v>17</c:v>
                </c:pt>
                <c:pt idx="3">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Infección superficial tras MIPO de pilon</c:v>
                </c:pt>
                <c:pt idx="1">
                  <c:v>Mala alineación con placa (ECA)</c:v>
                </c:pt>
                <c:pt idx="2">
                  <c:v>Complicaciones de partes blandas con puentes de piel cortos</c:v>
                </c:pt>
                <c:pt idx="3">
                  <c:v>Infección profunda en 43C cerrado</c:v>
                </c:pt>
                <c:pt idx="4">
                  <c:v>Mala alineación con clavo (ECA)</c:v>
                </c:pt>
                <c:pt idx="5">
                  <c:v>Reoperación tras placa medial</c:v>
                </c:pt>
                <c:pt idx="6">
                  <c:v>Infección profunda, Rüedi III con RAFI</c:v>
                </c:pt>
              </c:strCache>
            </c:strRef>
          </c:cat>
          <c:val>
            <c:numRef>
              <c:f>Sheet1!$B$2:$B$8</c:f>
              <c:numCache>
                <c:formatCode>General</c:formatCode>
                <c:ptCount val="7"/>
                <c:pt idx="0">
                  <c:v>4.16</c:v>
                </c:pt>
                <c:pt idx="1">
                  <c:v>8.3</c:v>
                </c:pt>
                <c:pt idx="2">
                  <c:v>9</c:v>
                </c:pt>
                <c:pt idx="3">
                  <c:v>17</c:v>
                </c:pt>
                <c:pt idx="4">
                  <c:v>23</c:v>
                </c:pt>
                <c:pt idx="5">
                  <c:v>35.5</c:v>
                </c:pt>
                <c:pt idx="6">
                  <c:v>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RAFI 1993: bueno o excelente</c:v>
                </c:pt>
                <c:pt idx="1">
                  <c:v>RAFI 1993: malo</c:v>
                </c:pt>
                <c:pt idx="2">
                  <c:v>MIPO en pilon: excelente o bueno</c:v>
                </c:pt>
                <c:pt idx="3">
                  <c:v>MIPO en pilon: malo</c:v>
                </c:pt>
              </c:strCache>
            </c:strRef>
          </c:cat>
          <c:val>
            <c:numRef>
              <c:f>Sheet1!$B$2:$B$5</c:f>
              <c:numCache>
                <c:formatCode>General</c:formatCode>
                <c:ptCount val="4"/>
                <c:pt idx="0">
                  <c:v>25</c:v>
                </c:pt>
                <c:pt idx="1">
                  <c:v>50</c:v>
                </c:pt>
                <c:pt idx="2">
                  <c:v>87.33</c:v>
                </c:pt>
                <c:pt idx="3">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anterior y anterolateral de la tibia: planos, nervio peroneo superficial y cobertura de la piel.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cuatro incisiones con el mismo apellido; Epidemiología: quién llega al quirófano por delante; Anatomía quirúrgica: qué cruzas, a qué distancia y por qué; Variantes: el nervio no está donde dice el dibujo; Biomecánica: de qué lado va la placa y por qué; Clasificación: qué escala cambia la decisión del abordaje; Diagnóstico: qué mirar antes de cortar; Examen físico: lo que no debes fiar del síndrome compartimental; Imágenes: la TC que cambia la incisión; Algoritmo: cómo elegir el abordaje anterior; Tratamiento: qué se opera por delante, con qué implante y qué dicen los estudios; Técnica: cada abordaje paso a paso, con su riesgo; Partes blandas, puentes cutáneos y momento quirúrgico; Complicaciones: frecuencia y cómo evitarlas; Pronóstico: lo que pesa más que el corredor; Rehabilitación; Guías y estándares. Estructura sugerida por el autor para diez minutos: Lámina 1 (0:30): Título, objetivo y aviso: material educativo; no sustituye al juicio clínico, a las guías institucionales ni a la supervisión del tutor. Lámina 2 (1:00): Cuatro incisiones con el mismo apellido: anteromedial y anterolateral, de la diáfisis y de la tibia distal; costo de cada lado de la cresta [r5][r6][r1][r2]. Lámina 3 (1:30): Cómo se elige en el pilon: tamaño del fragmento anterolateral, varo o valgo, herida medial [r3]. Lámina 4 (1:30): Los nervios y el pedículo: peroneo superficial bajo la piel, arteria tibial anterior entre 4,6 y 10,5 cm del plafón, safenos a 2,0 a 4,7 cm de la punta del maléolo medial [r1][r13][r11]. Lámina 5 (1:30): Técnica del anterolateral distal y de la diáfisis en cuatro pasos clave, cierre con fascia abierta [r1][r6]. Lámina 6 (1:00): La piel marca el día: 5 a 10 días, prueba de arrugas, puente cutáneo, cobertura en 72 h en abiertas [r2][r33][r8]. Lámina 7 (1:30): Placa o clavo: mala alineación de 8,7 % frente a 24,9 %, y menos infección con clavo (OR de 0,44) [r25][r27]. Lámina 8 (1:00): Complicaciones y vigilancia: reoperación de 35,5 % con placa medial, compartimental en 8,1 % de las diáfisis, vigilancia de 48 h [r19][r42][r7]. Lámina 9 (0:30): Mensajes para llevar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Abordar la tibia por delante es elegir de qué lado de la cresta pasas. El anteromedial cuida el músculo pero deja el hueso bajo piel delgada; el anterolateral protege la piel pero levanta el compartimento anterior y le quita irrigación al hueso (fuente: AO Foundation, 2026) (fuente: AO Foundation, 2026). En la tibia distal (pilon) el criterio del AO es el tamaño del fragmento anterolateral: si es grande y su trazo medial llega cerca del maléolo medial, va por anteromedial; si es pequeño, o hay una herida medial, va por anterolateral (fuente: AO Foundation, 2026). El anteromedial se espera hasta que la piel arruga, hacia los 5 a 10 días (fuente: AO Foundation, 2026). El peroneo superficial va pegado bajo la piel y cruza siempre la incisión anterolateral por encima del tobillo (fuente: AO Foundation, 2026). En 25 miembros disecados, el patrón más común (72 %) lo hacía salir de la fascia a 12,3 cm del tobillo (fuente: Blair JM y colaboradores, 1994). Placa o clavo en la tibia distal no tiene ganador claro: la placa alineó mejor (mala alineación de 8,7 % frente a 24,9 %) y el clavo tuvo menos infección de herida (OR de 0,44) (fuente: Kwok CS y colaboradores, 2014) (fuente: Li X y colaboradores, 2024). Con placa medial, 35,5 % de 93 pacientes volvieron a quirófano (fuente: Sathiyakumar 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cuatro incisiones con el mismo apellido. "Abordaje anterior de la tibia" no es una incisión; son cuatro, y confundirlas es el primer error de guardia: Anteromedial de la diáfisis. Se corta a 1 a 2 cm por fuera de la cresta; con la piel y el subcutáneo retraídos hacia medial la cara de la tibia queda a la vista y ningún músculo se despega del foco (fuente: AO Foundation, 2026). Anterolateral de la diáfisis. La piel se marca casi igual, pero el plano profundo cambia: se abre la fascia junto a la cresta y el compartimento anterior se corre sobre la cara lateral, siempre fuera del periostio (fuente: AO Foundation, 2026). Anteromedial de la tibia distal. Es una línea recta que corre por el borde medial del tendón tibial anterior; arranca justo por fuera de la cresta, unos 5 a 8 cm sobre el tobillo, y cruza la articulación (fuente: AO Foundation, 2026). Anterolateral de la tibia distal. Se centra en el tobillo: hacia arriba corre entre tibia y peroné, y hacia el pie se orienta con el cuarto metatarsiano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cuatro exponen el hueso por delante, pero cada lado de la cresta cobra un precio distinto. El anteromedial respeta el músculo y facilita el contorneo de la placa, a cambio de trabajar sobre una cara cubierta apenas por piel y subcutáneo y con menos irrigación (fuente: AO Foundation, 2026). El anterolateral, en cambio, protege esa piel y paga con el músculo: moviliza el compartimento anterior y le resta sangre a la tibia (fuente: AO Foundation, 2026). En la tibia distal se suma otro criterio, la anatomía del fragmento articular (fuente: AO Foundation, 2026). No es un abordaje internervioso en sentido estricto. Todo el compartimento anterior responde a un solo nervio, el peroneo profundo, que comparte con la arteria tibial anterior y con 3 músculos (fuente: AO Foundation, 2026); por eso el plano que se usa separa músculo de hueso y no dos territorios nerviosos (interpretación del autor a partir de (fuente: AO Foundation, 2026)). Diáfisis y tercio distal: en una fractura abierta, el anteromedial permite lavar y desbridar sin cortar sobre la superficie subcutánea dañada; fuera de ese caso puede exponer toda la cara anteromedial, pero su uso más común es el tercio distal de la diáfisis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Pilon y tibia distal: según el AO, la mayoría de los pilones se abordan por delante, por anteromedial o por anterolateral (fuente: AO Foundation, 2026). Al anterolateral le van bien los articulares parciales anteriores y anterolaterales, buena parte de los articulares completos y algunas extraarticulares que se fijan con una placa submuscular bajo el compartimento anterior (fuente: AO Foundation, 2026). Herida medial abierta: el anterolateral evita disecar más bajo la piel medial lesionada (fuente: AO Foundation, 2026) (fuente: AO Foundation, 2026). Pseudoartrosis y osteotomías: misma lógica de piel y plano; se discuten en el bloque de tratamiento. La vía posteromedial, la posterolateral y los accesos del clavo (infrapatelar, suprapatelar) tienen su propia ficha. Aquí se compara con el clavo solo para decidir cuándo conviene abrir por delante. Con esto cerramos definición: cuatro incisiones con el mismo apellido. Sigamos con epidemiología: quién llega al quirófano por delante.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llega al quirófano por delante. Una buena pista sale del registro sueco de fracturas: en un hospital universitario, durante 5 años (2011 a 2015), 1325 pacientes sumaron 1371 fracturas de tibia (fuente: Wennergren D y colaboradores, 2018). La tibia proximal aportó el mayor número (712), luego la diáfisis (417) y, al final, la tibia distal (242) (fuente: Wennergren D y colaboradores, 2018). Llevado a incidencia, el conjunto fue de 51,7 por 100 000 habitantes al año; la proximal puso 26,9, la diafisaria 15,7 y la distal 9,1 (fuente: Wennergren D y colaboradores, 2018). Los pacientes con fractura diafisaria o distal fueron más jóvenes que los de tibia proximal (54,3 años de media): 47,0 y 48,7 años, respectivamente, con predominio de varones (59 % y 54 %) (fuente: Wennergren D y colaboradores, 2018). Son adultos en edad laboral, justo el grupo en el que una placa mal cubierta o una infección cuestan trabajo y función (opinión del autor).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diáfisis es el segmento donde más se presenta el síndrome compartimental: 8,1 % frente a 1,6 % en el segmento proximal y 1,4 % en el distal, en 414 pacientes (fuente: Park S y colaboradores, 2009). La tibia distal tiene la menor incidencia de los tres segmentos, 9,1 por 100 000 al año (fuente: Wennergren D y colaboradores, 2018), pero es donde la piel y la irrigación obligan a esperar y a escoger bien la incisión (opinión del autor). La proporción de pilon dentro del segmento distal no se separa en este registro; no hay dato verificable aquí para esa cifra.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fracturas de tibia por segmento (por 100 000 habitantes y año)» muestra lo siguiente. Proximal: 26.9 por 100 000/año (fuente: Wennergren D y colaboradores, 2018). Diafisaria: 15.7 por 100 000/año (fuente: Wennergren D y colaboradores, 2018). Distal: 9.1 por 100 000/año (fuente: Wennergren D y colaboradores, 2018). Con esto cerramos epidemiología: quién llega al quirófano por delante. Sigamos con anatomía quirúrgica: qué cruzas, a qué distancia y por qué.</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qué cruzas, a qué distancia y por qué. Cada lado de la cresta tiene su estructura que no perdona: por el lateral, el peroneo superficial bajo la piel y el pedículo tibial anterior en profundidad; por el medial, el safeno y su vena. La tabla resume todo y debajo van los datos uno por uno. Aprenderla vale más que memorizar figuras (opinión del autor). Piensa la tibia como un triángulo: una de sus caras, la anteromedial, mira directo a la piel y las otras dos quedan bajo músculo; la que no tiene músculo encima recibe menos sangre (fuente: AO Foundation, 2026). La pierna se divide en 4 compartimentos. El anterior reúne al tibial anterior, al extensor largo del hallux y al extensor largo de los dedos con la arteria tibial anterior y el peroneo profundo; el lateral aloja a los peroneos largo y corto junto con el peroneo superficial; los otros dos son posteriores, uno superficial y otro profundo (fuente: AO Foundation, 2026). Es el nervio sensitivo del dorso del pie y el primero que encuentra el bisturí en el anterolateral distal. Para el AO no hay duda de que la incisión sobre el tobillo lo va a encontrar, porque corre en el subcutáneo; la consigna es localizarlo temprano y no perderlo de vista hasta cerrar (fuente: AO Foundation, 2026). Su salida a través de la fascia crural no es un punto fijo: en 10 cadáveres promedió 11,6 cm desde la punta del maléolo lateral (fuente: Mirza A y colaboradores, 2010), y en el patrón más común de 25 miembros ocurrió a 12,3 cm del tobillo (fuente: Blair JM y colaboradores, 1994). Dos estudios en cadáver parecen decir cosas opuestas. En 10 miembros, una placa anterolateral colocada de distal a proximal permitió ver siempre el nervio en la incisión distal, y los autores lo dieron por fuera de riesgo (fuente: Wolinsky P y colaboradores, 2008). En 13 miembros con una placa de 15 agujeros insertada de forma percutánea, el nervio cruzó la rama vertical de la placa a 63 mm de media, con un rango de 21 a 105 mm (fuente: Lidder S y colaboradores, 2014). Ambos pueden ser ciertos a la vez: con la incisión abierta lo ves y lo evitas, y con la vía percutánea pasas por donde no mirabas (interpretación del autor). En otro trabajo, con placas percutáneas medial en la tibia y lateral en el peroné, el peroneo superficial se lesionó en 1 de 10 especímenes (fuente: Mirza A y colaboradores, 2010). El pedículo (arteria tibial anterior y peroneo profundo) se acerca al hueso cerca de la unión de los tercios medio e inferior: toca la cara lateral, la envuelve en espiral hacia delante y abajo, y en la metáfisis queda apoyado en el periostio, debajo de la porción musculotendinosa del compartimento anterior (fuente: AO Foundation, 2026). Por eso una placa anterolateral los cruza en algún punto. En 10 miembros, el pedículo cubrió la tibia en una región constante, entre 40 y 110 mm sobre la articulación (fuente: Wolinsky P y colaboradores, 2008). Un modelado por angiotomografía de 150 miembros situó el cruce de la arteria con la placa a una distancia media de entre 4,6 y 10,5 cm del plafón central; en los agujeros 3 a 8 la arteria quedó en riesgo en 46 % a 99 % de los especímenes (fuente: O'Leary B y colaboradores, 2024). Con una placa de 15 agujeros en 13 miembros, el haz cruzó a 76 mm de media, con un rango de 38 a 138 mm, y en un espécimen una rama del peroneo profundo quedó atrapada bajo la placa (fuente: Lidder S y colaboradores, 2014). El safeno y su vena viven en el extremo distal del anteromedial, y el AO lo advierte de forma explícita (fuente: AO Foundation, 2026). La cifra que lo vuelve concreto viene de 10 cadáveres con placas mediales percutáneas: el nervio y la vena se lesionaron en todos, a 2,0 a 4,7 cm de la punta del maléolo medial (fuente: Mirza A y colaboradores, 2010). Otro estudio con 31 miembros ubicó el mayor riesgo en los agujeros 4, 5 y 6 de una placa metafisaria y en los 3, 5 y 8 de una placa medial con aleta (fuente: Ozsoy MH y colaboradores, 2009). Para la técnica mínimamente invasiva medial, el AO los separa hacia delante con un separador romo (fuente: AO Foundation, 2026). Si usas una vía única anterolateral para tibia y peroné, importa cuánto espacio hay entre el extensor largo de los dedos y la tibia. En 26 piernas medían 2,96 cm en el tercio proximal, 1,85 cm en el medio y 2,15 cm en el distal, y los autores calcularon una brecha segura de 1,6 a 3,4 cm (fuente: Yu B y colaboradores, 2013). Los vasos tibiales anteriores y el peroneo profundo se veían sobre la membrana interósea, en la cara lateral de la tibia distal (fuente: Yu B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«Dónde cruzan la placa anterolateral las estructuras en riesgo (media, cm; medidas desde el plafón o a lo largo de la placa, según el estudio)» muestra lo siguiente. Arteria tibial anterior, punto proximal: 10.5 cm (fuente: O'Leary B y colaboradores, 2024). Haz neurovascular tibial anterior (placa de 15 agujeros): 7.6 cm (fuente: Lidder S y colaboradores, 2014). Peroneo superficial, rama vertical de la placa: 6.3 cm (fuente: Lidder S y colaboradores, 2014). Arteria tibial anterior, punto distal: 4.6 cm (fuente: O'Leary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los abordajes anteriores de la tibia» tiene 4 columnas: Estructura, Dónde está, Abordaje que la toca, Qué hacer. Fila 1: Estructura, Peroneo superficial; Dónde está, Bajo la piel; cruza la incisión por encima del tobillo (fuente: AO Foundation, 2026); Abordaje que la toca, Anterolateral distal; Qué hacer, Identificar, movilizar y proteger durante toda la cirugía (fuente: AO Foundation, 2026). Fila 2: Estructura, Arteria tibial anterior y peroneo profundo; Dónde está, Sobre el periostio de la metáfisis distal, bajo los tendones anteriores (fuente: AO Foundation, 2026); la arteria cruzó la placa a una media de 4,6 a 10,5 cm del plafón en angiotomografía (fuente: O'Leary B y colaboradores, 2024); Abordaje que la toca, Anterolateral de diáfisis y de tibia distal; Qué hacer, Identificar y protegerlos; movilizarlos con el músculo si la placa llega a distal (fuente: AO Foundation, 2026). Fila 3: Estructura, Safeno y vena safena magna; Dónde está, Extremo distal de la incisión anteromedial (fuente: AO Foundation, 2026); a 2,0 a 4,7 cm de la punta del maléolo medial (fuente: Mirza A y colaboradores, 2010); Abordaje que la toca, Anteromedial y MIPO medial; Qué hacer, No comprometerlos; en MIPO medial, mantenerlos hacia delante con separador romo (fuente: AO Foundation, 2026) (fuente: AO Foundation, 2026). Fila 4: Estructura, Vaina del tendón tibial anterior; Dónde está, En el eje de la incisión anteromedial distal (fuente: AO Foundation, 2026); Abordaje que la toca, Anteromedial distal; Qué hacer, Dejarla íntegra y repararla de inmediato si se abrió (fuente: AO Foundation, 2026) (fuente: AO Foundation, 2026). Fila 5: Estructura, Irrigación de los fragmentos anteriores; Dónde está, Ramas de la arteria tibial anterior (fuente: AO Foundation, 2026); Abordaje que la toca, Anteromedial (capsulotomía); Qué hacer, Mantener la capsulotomía corta (fuente: AO Foundation, 2026). (fuente: AO Foundation, 2026) (fuente: AO Foundation, 2026) (fuente: AO Foundation, 2026) (fuente: AO Foundation, 2026) (fuente: AO Foundation, 2026) (fuente: Mirza A y colaboradores, 2010) (fuente: O'Leary B y colaboradores, 2024). Con esto cerramos anatomía quirúrgica: qué cruzas, a qué distancia y por qué. Sigamos con variantes: el nervio no está donde dice el dibujo.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el nervio no está donde dice el dibujo. La disección clásica de 25 miembros con lupa mostró 3 patrones de ramificación del peroneo superficial (fuente: Blair JM y colaboradores, 1994). Lo útil es saber cuál rama queda expuesta a una incisión anterolateral distal. Tipo A (72 %): es el patrón de tronco único, que se hace subcutáneo unos 12,3 cm por encima del tobillo y se bifurca más abajo, hacia los 4,4 cm, en los nervios cutáneos dorsales medial (el mayor) e intermedio (fuente: Blair JM y colaboradores, 1994). Tipo B (16 %): medial e intermedia nacen por separado, y la intermedia es la peligrosa: perfora la fascia detrás de la fíbula (5,5 cm sobre el tobillo) y pasa por la cara lateral del hueso a unos 4,5 cm (fuente: Blair JM y colaboradores, 1994). Tipo C (12 %): también hay dos ramas separadas, pero la intermedia se hace subcutánea delante de la fíbula, a 4,9 cm del tobillo, y sigue de cerca su borde anterior (fuente: Blair JM y colaboradores, 1994). Los autores señalaron como ramas más expuestas a la intermedia tipo B, donde cruza la fíbula distal, y a la intermedia tipo C, que viaja junto al borde anterior de la fíbula (fuente: Blair JM y colaboradores, 1994). Esa segunda zona es la que roza una incisión anterolateral que se acerca a la fíbula, como la vía única para tibia y peroné (opinión del autor sobre (fuente: Blair JM y colaboradores, 1994) y (fuente: Yu B y colaboradores, 2013)). El punto de salida de la fascia no es fijo: la media fue de 11,6 cm desde la punta del maléolo lateral, con gran variación entre cadáveres (fuente: Mirza A y colaboradores, 2010). La distancia de la placa al nervio tampoco: el rango observado fue de 21 a 105 mm (fuente: Lidder S y colaboradores, 2014). El pedículo neurovascular anterior cruzó la placa en un rango de 38 a 138 mm; sumando todas las estructuras estudiadas, la zona de peligro fue de 21 a 138 mm desde el plafón (fuente: Lidder S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«Patrones del peroneo superficial (disección de 25 miembros, %)» muestra lo siguiente. Tipo A: 72 por ciento (fuente: Blair JM y colaboradores, 1994). Tipo B: 16 por ciento (fuente: Blair JM y colaboradores, 1994). Tipo C: 12 por ciento (fuente: Blair JM y colaboradores, 1994).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«Patrones del peroneo superficial en la disección de 25 miembros» tiene 4 columnas: Patrón, Frecuencia, Dónde está la rama en riesgo, Cuándo molesta. Fila 1: Patrón, A; Frecuencia, 72 % (fuente: Blair JM y colaboradores, 1994); Dónde está la rama en riesgo, Perfora la fascia a 12,3 cm del tobillo y se divide a 4,4 cm (fuente: Blair JM y colaboradores, 1994); Cuándo molesta, Incisión anterolateral distal y artrotomía anterior (interpretación del autor). Fila 2: Patrón, B; Frecuencia, 16 % (fuente: Blair JM y colaboradores, 1994); Dónde está la rama en riesgo, La rama intermedia pasa por la cara lateral de la fíbula distal a 4,5 cm de la articulación (fuente: Blair JM y colaboradores, 1994); Cuándo molesta, Abordaje lateral de la fíbula y vía única llevada hacia lateral (interpretación del autor). Fila 3: Patrón, C; Frecuencia, 12 % (fuente: Blair JM y colaboradores, 1994); Dónde está la rama en riesgo, La rama intermedia sigue el borde anterior de la fíbula; perfora a 4,9 cm (fuente: Blair JM y colaboradores, 1994); Cuándo molesta, Incisión anterolateral cercana a la fíbula (interpretación del autor). (fuente: Blair JM y colaboradores, 1994). Con esto cerramos variantes: el nervio no está donde dice el dibujo. Sigamos con biomecánica: de qué lado va la placa y por qué.</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 qué lado va la placa y por qué. Una fractura por flexión se conmina del lado comprimido y queda simple del lado traccionado (fuente: AO Foundation, 2026). De ahí sale el criterio del AO: la placa de contrafuerte va del lado roto en pedazos. En el varo ese lado es el medial, pide un implante medial robusto y el anteromedial es la mejor vía para colocarlo; en el valgo es el lateral, manda el contrafuerte anterolateral y lo medial puede quedar con una fijación más ligera (fuente: AO Foundation, 2026). En 16 tibias sintéticas con una oblicua extraarticular, la placa medial ganó solo cuando el trazo era en varo: el foco se movió y rotó menos y el montaje resistió mejor la carga axial y la torsión (P &lt; 0,05); con el patrón en valgo, medial y anterolateral se comportaron igual (fuente: Pirolo JM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modelo de laboratorio, sin hueso vivo ni piel; sirve para ordenar la decisión mecánica, no para decidir solo. Mecánica: el contrafuerte del lado conminuto (fuente: AO Foundation, 2026) (fuente: Pirolo JM y colaboradores, 2015). Biología: el anterolateral de la diáfisis moviliza el compartimento anterior y compromete la irrigación del hueso; el anteromedial no despega músculo (fuente: AO Foundation, 2026) (fuente: AO Foundation, 2026). Piel: el anteromedial no debe usarse si la piel medial está comprometida; el anterolateral es el recurso cuando la herida está sobre el sitio de la placa medial (fuente: AO Foundation, 2026) (fuente: AO Foundation, 2026). Cuando los tres chocan, gana la piel: una placa perfecta bajo una piel necrótica es una fractura expuesta (opinión del autor).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«Elegir el lado de la placa según el patrón de deformidad» tiene 4 columnas: Patrón, Dónde está la conminución, Placa y abordaje sugeridos, Qué dice el modelo. Fila 1: Patrón, Varo; Dónde está la conminución, Metafisaria medial (fuente: AO Foundation, 2026); Placa y abordaje sugeridos, Placa medial fuerte; abordaje anteromedial (fuente: AO Foundation, 2026); Qué dice el modelo, Medial más rígida en axial y torsión (P &lt; 0,05) (fuente: Pirolo JM y colaboradores, 2015). Fila 2: Patrón, Valgo; Dónde está la conminución, Metafisaria lateral o anterolateral (fuente: AO Foundation, 2026); Placa y abordaje sugeridos, Contrafuerte anterolateral; abordaje anterolateral (fuente: AO Foundation, 2026); Qué dice el modelo, Sin diferencia entre medial y anterolateral (fuente: Pirolo JM y colaboradores, 2015). (fuente: AO Foundation, 2026) (fuente: Pirolo JM y colaboradores, 2015). Con esto cerramos biomecánica: de qué lado va la placa y por qué. Sigamos con clasificación: qué escala cambia la decisión del abordaje.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qué escala cambia la decisión del abordaje. Tres lecturas cambian la elección, y cada una responde una pregunta distinta: AO/OTA de la tibia distal (43): el AO describe las indicaciones del anterolateral con tres categorías: pilon articular completo, articular parcial y extraarticular (fuente: AO Foundation, 2026). En la nomenclatura AO/OTA corresponden a los tipos C, B y A; los estudios citados usan 43C para el articular completo (fuente: Olson JJ y colaboradores, 2021) y 43-A1.2 para una extraarticular (fuente: Pirolo JM y colaboradores, 2015). La revisión de abordajes del pilon reunió fracturas B y C (fuente: Liu J y colaboradores, 2016). Rüedi–Allgöwer (I a III): gradúa el daño articular y, de paso, anticipa el riesgo de herida. En 58 pacientes con 60 fracturas de plafón tratadas con reducción abierta y fijación interna (RAFI), la infección profunda fue de 0 % en los tipos I y II y de 37 % en el tipo III (fuente: Teeny SM y colaboradores, 1993). Es la serie clásica que motivó la cirugía por etapas (interpretación del autor; el protocolo por etapas está en (fuente: Sirkin M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Estado de las partes blandas: en fractura cerrada se usa la escala de Tscherne (se usaron los grados C1 y C2 en la serie con tratamiento por etapas (fuente: Barça F y colaboradores, 2025)); en abierta, la de Gustilo-Anderson, cuyos grados IIIB y IIIC se asociaron con más no unión (fuente: Tian R y colaboradores, 2020). Un Rüedi III o un 43C con mala piel suele estabilizarse primero y esperar la piel (fuente: Sirkin M y colaboradores, 1999) (fuente: Barça F y colaboradores, 2025); la fijación precoz queda para casos elegidos con partes blandas en buen estado (fuente: Olson JJ y colaboradores, 2021). El tamaño del fragmento anterolateral y su trazo medial orientan entre anteromedial y anterolateral (fuente: AO Foundation, 2026). Una herida medial transversa, común en pilon abierto, empuja al anterolateral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y su peso en la elección del abordaje» tiene 3 columnas: Escala, Qué mide, Qué cambia en el abordaje. Fila 1: Escala, AO/OTA 43 (A, B, C); Qué mide, Compromiso articular de la tibia distal (fuente: AO Foundation, 2026); Qué cambia en el abordaje, Anterior si es pilon; extraarticular admite MIPO (fuente: AO Foundation, 2026) (fuente: AO Foundation, 2026). Fila 2: Escala, Rüedi–Allgöwer I a III; Qué mide, Desplazamiento y conminución de la superficie articular; no gradúa las partes blandas (definición clásica de la escala); Qué cambia en el abordaje, Con tipo III, infección profunda de 37 % tras RAFI (fuente: Teeny SM y colaboradores, 1993); la cirugía por etapas es hoy el estándar en la mayoría de los centros (fuente: Zelle BA y colaboradores, 2019). Fila 3: Escala, Tscherne (cerradas); Qué mide, Daño de partes blandas cerradas (fuente: Barça F y colaboradores, 2025); Qué cambia en el abordaje, Describe el daño inicial; el momento de la placa lo decide la prueba de arrugas, porque la escala tiene baja concordancia entre observadores para el seguimiento (fuente: Barça F y colaboradores, 2025). Fila 4: Escala, Gustilo-Anderson (abiertas); Qué mide, Gravedad de la herida abierta (fuente: Tian R y colaboradores, 2020); Qué cambia en el abordaje, IIIB y IIIC elevan el riesgo de no unión (fuente: Tian R y colaboradores, 2020); cobertura en 72 h (fuente: British Orthopaedic Association, 2017). (fuente: AO Foundation, 2026) (fuente: AO Foundation, 2026) (fuente: AO Foundation, 2026) (fuente: British Orthopaedic Association, 2017) (fuente: Teeny SM y colaboradores, 1993) (fuente: Barça F y colaboradores, 2025) (fuente: Tian R y colaboradores, 2020). Con esto cerramos clasificación: qué escala cambia la decisión del abordaje. Sigamos con diagnóstico: qué mirar antes de cortar.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mirar antes de cortar. 1. ¿En qué estado está la piel? Es la pregunta que decide el día de la cirugía. En una cohorte de 401 pacientes con pilon 43C cerrado, los 302 operados de forma diferida lo fueron sobre todo por edema severo (242 pacientes, 80 %) y por edema con ampollas (26 pacientes, 9 %) (fuente: Olson JJ y colaboradores, 2021). La señal clínica que usa el AO para el anteromedial es que la piel arrugue, algo que suele ocurrir entre 5 y 10 días después del trauma (fuente: AO Foundation, 2026). En una serie por etapas la regla era simple: piel sin ampollas ni eritema y arrugas presentes en los sitios de incisión planificados significaban cirugía definitiva al día siguiente (fuente: Barça F y colaboradores, 2025). 2. ¿Está intacta la circulación y la sensibilidad? Para BOAST, el pulso y la neurología de la extremidad se anotan desde el primer examen y se revisan de manera sistemática, con especial atención después de reducir o ferulizar (fuente: British Orthopaedic Association, 2017). Déjalo escrito antes de que la incisión cargue con la culpa: dorso del pie, primer espacio, borde medial y pulsos (práctica habitual / opinión experta). 3. ¿Evoluciona un síndrome compartimental? NICE fija un horizonte de 48 h, contadas desde la lesión o desde la fijación, durante el cual toda fractura de tibia exige vigilancia del compartimento; si el paciente no puede comunicar síntomas, como el inconsciente o quien tiene un bloqueo nervioso, plantea medir la presión de forma continua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 ¿Qué factores de riesgo tiene el paciente? En 401 pilones cerrados, la energía alta (OR de 4,0), el tabaquismo (OR de 2,4) y el sexo masculino (OR de 2,1) predijeron la infección profunda de forma independiente (fuente: Olson JJ y colaboradores, 2021). En una revisión sistemática de no unión de tibia, la edad mayor de 60 años, el tabaco, el IMC mayor de 40, la diabetes y el uso de AINE o de opioides se asociaron con más no unión (fuente: Tian R y colaboradores, 2020). 5. ¿Qué incisiones ya hay o van a hacer falta? Aunque la placa vaya a esperar días, el AO quiere elegidas las incisiones de la RAFI ya en el primer desbridamiento y al colocar el fijador (fuente: AO Foundation, 2026). En la fractura abierta, no se coloca la fijación interna definitiva si la cobertura definitiva no puede hacerse a continuación (fuente: British Orthopaedic Association, 2017). La tabla resume qué cambia en el abordaje según lo que encuentres.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«Hallazgo de la evaluación y decisión que mueve» tiene 3 columnas: Hallazgo, Decisión, Referencia. Fila 1: Hallazgo, Edema, ampollas o piel sin arrugas; Decisión, Fijador puente o férula y espera; la fijación definitiva queda diferida; Referencia, (fuente: AO Foundation, 2026) (fuente: Barça F y colaboradores, 2025). Fila 2: Hallazgo, Herida abierta medial en el pilon; Decisión, Preferir anterolateral para no disecar bajo piel medial dañada; Referencia, (fuente: AO Foundation, 2026). Fila 3: Hallazgo, Fractura abierta; Decisión, Cobertura definitiva en 72 h y fijación interna definitiva solo con cobertura inmediata; Referencia, (fuente: British Orthopaedic Association, 2017). Fila 4: Hallazgo, Pilon desplazado sin posibilidad de cirugía en 24 h; Decisión, Traslado a un centro ortoplástico; Referencia, (fuente: National Institute for Health and Care Excellence, 2016). Fila 5: Hallazgo, Paciente que no refiere síntomas (inconsciente, bloqueo nervioso); Decisión, Considerar monitorización continua de presión durante 48 h; Referencia, (fuente: National Institute for Health and Care Excellence, 2016). Fila 6: Hallazgo, Tabaquismo, sexo masculino, energía alta; Decisión, Contar con riesgo mayor de infección profunda y sumar vigilancia; Referencia, (fuente: Olson JJ y colaboradores, 2021). (fuente: AO Foundation, 2026) (fuente: AO Foundation, 2026) (fuente: National Institute for Health and Care Excellence, 2016) (fuente: British Orthopaedic Association, 2017) (fuente: Olson JJ y colaboradores, 2021) (fuente: Barça F y colaboradores, 2025). Con esto cerramos diagnóstico: qué mirar antes de cortar. Sigamos con examen físico: lo que no debes fiar del síndrome compartimental.</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lo que no debes fiar del síndrome compartimental. Cualquier cirugía de tibia por delante termina con el mismo temor: el compartimento anterior. Conviene saber qué tan confiable es el examen clínico. Al juntar los 4 estudios prospectivos de lesiones de tibia (traumáticas o iatrogénicas) que cumplían los criterios, el examen clínico resultó fallar más por omisión que por exceso: detecta apenas 13 % a 19 % de los síndromes compartimentales, pero cuando todo está tranquilo acierta casi siempre, con una especificidad y un valor predictivo negativo de 97 % a 98 % (fuente: Ulmer T, 2002). Si el signo aparece, la certeza sigue siendo baja (valor predictivo positivo de 11 % a 15 %), y la probabilidad sube de unos 25 % con un hallazgo a 93 % con tres (fuente: Ulmer T, 2002). Los autores concluyeron que estos signos valen más para excluir que para confirmar, aunque reconocieron que los datos eran escasos (fuente: Ulmer T, 2002). Una revisión posterior, que reunió 7 estudios, midió cuánto predice cada herramienta: 21 % los signos clínicos, 29 % la presión intracompartimental y 68 % ambos juntos (fuente: Lorange JP y colaboradores, 2023). Ninguna alcanza sola, y los autores proponen sumar la medición de la presión a la evaluación clínica (fuente: Lorange JP y colaboradores, 2023). El gráfico de sensibilidad y especificidad dibuja los extremos de los rangos publicados en (fuente: Ulmer T, 2002); no representa dos estudios distintos. Si el paciente puede hablar, examina el compartimento a intervalos regulares durante 48 h y regístralo (fuente: National Institute for Health and Care Excellence, 2016). Si no puede, monitoriza la presión (fuente: National Institute for Health and Care Excellence, 2016). En la diáfisis, el riesgo es mayor que en el segmento proximal o distal: 8,1 % frente a 1,6 % y 1,4 % (fuente: Park S y colaboradores, 2009). Los signos clásicos (dolor desproporcionado, dolor al estiramiento pasivo, compartimento tenso, parestesias) son la guía de práctica habitual; no hay aquí un dato que los separe uno por uno con cifras verificables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clínicos de síndrome compartimental de la pierna: sensibilidad y especificidad (extremos de los rangos publicados, %)» muestra lo siguiente. Extremo inferior de ambos rangos: sensibilidad 13 por ciento y especificidad 97 por ciento (fuente: Ulmer T, 2002). Extremo superior de ambos rangos: sensibilidad 19 por ciento y especificidad 98 por ciento (fuente: Ulmer T, 2002).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«Valor predictivo para síndrome compartimental agudo en tibia (%)» muestra lo siguiente. Signos clínicos: 21 por ciento (fuente: Lorange JP y colaboradores, 2023). Presión intracompartimental: 29 por ciento (fuente: Lorange JP y colaboradores, 2023). Ambos combinados: 68 por ciento (fuente: Lorange JP y colaboradores, 2023). En el documento Word de este tema encontrarás además: Probabilidad de síndrome compartimental según el número de hallazgos clínicos presentes (%). Con esto cerramos examen físico: lo que no debes fiar del síndrome compartimental. Sigamos con imágenes: la tc que cambia la incisión.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 tc que cambia la incisión. En la fractura de pilon, la radiografía simple subestima. Al comparar la radiografía con la TC en 22 pilones, la TC reveló más fragmentos en 12 pacientes, más impactación en 6 y más conminución en 11 (fuente: Tornetta P 3rd y colaboradores, 1996). Eso movió el plan quirúrgico en 14 casos (64 %) y aportó datos nuevos en 18 (82 %) (fuente: Tornetta P 3rd y colaboradores, 1996). Es una serie pequeña y antigua (1996), pero ilustra la idea: la TC se pide para planificar, no para confirmar (opinión del autor). En la práctica de tratamiento por etapas, la TC se obtiene después de colocar el fijador, y con ella se planifican los abordajes de la cirugía definitiva (fuente: Barça F y colaboradores, 2025). Esa secuencia tiene dos ventajas: la reducción parcial por ligamentotaxis ordena los fragmentos, y la incisión se planifica con la piel y el hueso a la vista (interpretación del autor a partir de (fuente: Barça F y colaboradores, 2025)). En 169 pilones tipo C con TC previa a la fijación se definieron 3 fragmentos principales: anterior, medial y posterior (fuente: Aneja A y colaboradores, 2018). 3 placas anterolaterales aplicadas en huesos sintéticos capturaron entre 86,5 % y 90,1 % de las líneas de fractura, y las tres fueron deficientes para capturar el fragmento del maléolo medial (fuente: Aneja A y colaboradores, 2018). La lección para el abordaje es práctica: una placa anterolateral sola no es una fijación completa de un 43C (interpretación del autor a partir de (fuente: Aneja A y colaboradores, 2018)). Radiografía de tibia y peroné completa y del tobillo en tres proyecciones, antes y después de la tracción (práctica habitual / opinión experta). TC tras el fijador, con reconstrucciones coronales y sagitales, para ubicar el fragmento anterolateral, la impactación y el fragmento medial (práctica habitual / opinión experta; ver (fuente: AO Foundation, 2026) (fuente: Barça F y colaboradores, 2025) (fuente: Aneja A y colaboradores, 2018)). El patrón de deformidad (varo o valgo) orienta el lado de la placa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«Aporte de la TC en 22 pilones frente a la radiografía (%)» muestra lo siguiente. Cambió el plan operatorio: 64 por ciento (fuente: Tornetta P 3rd y colaboradores, 1996). Dio información adicional: 82 por ciento (fuente: Tornetta P 3rd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«Líneas de fractura capturadas por una placa anterolateral en pilones 43C (%)» muestra lo siguiente. Placa S&amp;N PERI-LOC: 90.1 por ciento (fuente: Aneja A y colaboradores, 2018). Placa Synthes 2.7/3.5 VA-LCP: 87.3 por ciento (fuente: Aneja A y colaboradores, 2018). Placa Synthes 3.5 LCP: 86.5 por ciento (fuente: Aneja A y colaboradores, 2018). Con esto cerramos imágenes: la tc que cambia la incisión. Sigamos con algoritmo: cómo elegir el abordaje anterior.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cómo elegir el abordaje anterior. Un camino de decisión para la guardia y el tema libre. Se lee de arriba abajo; cada caja lleva su fuente.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el abordaje anterior de la tibia» se lee de arriba hacia abajo. Se parte de: Fractura de tibia diafisaria o distal que vas a fijar con placa por vía anterior. Se decide: ¿Hay herida abierta, ampollas o edema sin arrugas? Si la respuesta es sí, abierta: la cobertura definitiva va dentro de 72 h y la fijación interna definitiva solo si la sigue cobertura inmediata (fuente: British Orthopaedic Association, 2017). cerrada con edema: fijador puente o férula, e incisión planificada ya; espera la piel (fuente: AO Foundation, 2026) (fuente: AO Foundation, 2026). pilon desplazado: primera cirugía en 24 h o traslado (fuente: National Institute for Health and Care Excellence, 2016). Si la respuesta es no, ¿está comprometida la superficie articular (pilon)?. Se hace: Abierta: la cobertura definitiva va dentro de 72 h y la fijación interna definitiva solo si la sigue cobertura inmediata (fuente: British Orthopaedic Association, 2017). Cerrada con edema: fijador puente o férula, e incisión planificada ya; espera la piel (fuente: AO Foundation, 2026) (fuente: AO Foundation, 2026). Pilon desplazado: primera cirugía en 24 h o traslado (fuente: National Institute for Health and Care Excellence, 2016). Se decide: ¿Está comprometida la superficie articular (pilon)? Si la respuesta es sí, pilon: ¿fragmento anterolateral grande con trazo medial cerca del maléolo medial, o varo con conminución medial?. Si la respuesta es no, extraarticular o diáfisis: ¿la piel medial está sana?. Se decide: Pilon: ¿fragmento anterolateral grande con trazo medial cerca del maléolo medial, o varo con conminución medial? Si la respuesta es sí, anteromedial: espera la prueba de arrugas (5 a 10 días tras el trauma) y no socaves el puente de piel (fuente: AO Foundation, 2026) (fuente: AO Foundation, 2026). Si la respuesta es no, anterolateral: valgo con conminución lateral, fragmento pequeño o herida medial; identifica el peroneo superficial (fuente: AO Foundation, 2026) (fuente: AO Foundation, 2026). Se hace: Anteromedial: espera la prueba de arrugas (5 a 10 días tras el trauma) y no socaves el puente de piel (fuente: AO Foundation, 2026) (fuente: AO Foundation, 2026). Se hace: Anterolateral: valgo con conminución lateral, fragmento pequeño o herida medial; identifica el peroneo superficial (fuente: AO Foundation, 2026) (fuente: AO Foundation, 2026). Se decide: Extraarticular o diáfisis: ¿la piel medial está sana? Si la respuesta es sí, anteromedial a 1 a 2 cm lateral de la cresta; en el tercio distal considera mipo medial con los safenos hacia delante (fuente: AO Foundation, 2026) (fuente: AO Foundation, 2026). Si la respuesta es no, anterolateral de la diáfisis, o placa anterolateral submuscular en tibia distal, sabiendo que moviliza el compartimento anterior (fuente: AO Foundation, 2026) (fuente: AO Foundation, 2026). Se hace: Anteromedial a 1 a 2 cm lateral de la cresta; en el tercio distal considera MIPO medial con los safenos hacia delante (fuente: AO Foundation, 2026) (fuente: AO Foundation, 2026). Se hace: Anterolateral de la diáfisis, o placa anterolateral submuscular en tibia distal, sabiendo que moviliza el compartimento anterior (fuente: AO Foundation, 2026) (fuente: AO Foundation, 2026). Se decide: ¿Es candidata a clavo (extraarticular con fragmento distal suficiente)? Si la respuesta es sí, placa y clavo rinden parecido: la placa alineó mejor (mala alineación de 8,7 % frente a 24,9 %) y el clavo tuvo menos infección de herida (or de 0,44) (fuente: Kwok CS y colaboradores, 2014) (fuente: Li X y colaboradores, 2024). decide con la piel, la alineación y tu experiencia. Si la respuesta es no, al cerrar: fascia abierta en el anterolateral de la diáfisis y vigilancia del compartimento durante 48 h (fuente: AO Foundation, 2026) (fuente: National Institute for Health and Care Excellence, 2016). Se hace: Placa y clavo rinden parecido: la placa alineó mejor (mala alineación de 8,7 % frente a 24,9 %) y el clavo tuvo menos infección de herida (OR de 0,44) (fuente: Kwok CS y colaboradores, 2014) (fuente: Li X y colaboradores, 2024). Decide con la piel, la alineación y tu experiencia. Termina en: Al cerrar: fascia abierta en el anterolateral de la diáfisis y vigilancia del compartimento durante 48 h (fuente: AO Foundation, 2026) (fuente: National Institute for Health and Care Excellence, 2016). Con esto cerramos algoritmo: cómo elegir el abordaje anterior. Sigamos con tratamiento: qué se opera por delante, con qué implante y qué dicen los estudios.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se opera por delante, con qué implante y qué dicen los estudios. La tabla siguiente junta las indicaciones del bloque de definición con la fuente de cada una. Ojo con las etiquetas: Shon y Park y Lee hablan de placa lateral, y Encinas-Ullán de anterolateral; aquí se tratan como la misma familia (interpretación del autor). La comparación directa es de calidad modesta: cohortes pequeñas, y en una de ellas el abordaje lo eligió el cirujano según el patrón de fractura y la piel (fuente: Encinas-Ullán CA y colaboradores, 2013), lo que puede sesgar la comparación (interpretación del autor). Lo que muestran, en orden: Shon y Park (24 pacientes, 12 por grupo): el MIPO medial y el lateral dieron uniones, puntajes y tiempos operatorios parecidos, y ninguno terminó con una deformidad angular mayor de 5° ni un acortamiento mayor de 10 mm (fuente: Shon OJ y colaboradores, 2012). Lo que diferenció a los grupos fue el tipo de problema: una irritación cutánea en el medial y, en el lateral, un atrapamiento del tibial anterior con limitación del movimiento (fuente: Shon OJ y colaboradores, 2012). Los autores sugieren el lateral si la piel medial está mala o la línea de fractura queda cerca de la articulación (fuente: Shon OJ y colaboradores, 2012). Lee y colaboradores (88 pacientes): 49 recibieron placa medial por vía anterior y 39 placa lateral por vía lateral (fuente: Lee YS y colaboradores, 2009). La unión, la mala unión, el tiempo de cirugía y la función fueron comparables, pero el grupo lateral acumuló menos complicaciones (P = 0,047) y menos problemas del implante (P &lt; 0,001) (fuente: Lee YS y colaboradores, 2009). Encinas-Ullán y colaboradores (40 pacientes): 33 (82 %) quedaron con resultado excelente o bueno, sin diferencias entre abordajes en el tiempo de unión, el retraso de consolidación ni la infección; la diferencia estuvo en el material, con 3 placas retiradas en el grupo anteromedial y ninguna en el anterolateral (fuente: Encinas-Ullán CA y colaboradores, 2013). Sathiyakumar y colaboradores (93 pacientes con placa medial): 33 (35,5 %) volvieron al quirófano, 28,6 % de las fracturas cerradas y 45,9 % de las abiertas, diferencia que no fue significativa (p = 0,12) (fuente: Sathiyakumar V y colaboradores, 2014). En las cerradas la causa fue sobre todo el dolor o la prominencia del implante, y en las abiertas la no unión; las placas bloqueadas no bajaron esa cifra (fuente: Sathiyakumar V y colaboradores, 2014). Lectura conjunta (interpretación del autor): en la placa medial subcutánea lo que se repite no es el problema de unión sino el del implante y la piel; el anterolateral parece aliviarlo, a costa de levantar el compartimento anterior. Los cuatro estudios son observacionales o comparativos sin aleatorización (fuente: Shon OJ y colaboradores, 2012) (fuente: Encinas-Ullán CA y colaboradores, 2013) (fuente: Lee YS y colaboradores, 2009) (fuente: Sathiyakumar V y colaboradores, 2014), así que no prueban que un lado sea mejor; el criterio de elección lo dan el modelo biomecánico y el AO (fuente: AO Foundation, 2026) (fuente: Pirolo JM y colaboradores, 2015). Al reunir 23 estudios con 673 pacientes tratados con MIPO por pilon, una revisión contó 1 infección profunda (0,148 %), 28 superficiales (4,16 %), 4 no uniones (0,59 %) y 22 mala uniones (3,27 %), con 87,33 % de resultados excelentes o buenos (fuente: Sourougeon Y y colaboradores, 2023). Son cifras buenas con un asterisco: en 52,17 % de los estudios el riesgo de sesgo fue moderado, en 39,13 % serio y en 8,7 % crítico (fuente: Sourougeon Y y colaboradores, 2023). Otro estudio, con 199 pacientes y 75 complicaciones, atribuyó a la placa en fracturas metafisarias distales más problemas de cicatrización y de infección de herida, aunque en las fracturas abiertas la placa tuvo menos complicaciones que el clavo (12 % frente a 25 %) (fuente: Neumann MV y colaboradores, 2016). El Cochrane de fracturas metafisarias distales de tibia reunió 3 ensayos con 213 participantes: sin diferencias clínicamente importantes en función o dolor entre clavo y placa, pero con evidencia de calidad muy baja (fuente: Kuo LT y colaboradores, 2015). Los metaanálisis de Kwok, Xue, Li y Zhou sí encuentran diferencias, pero apuntan a direcciones distintas según la pregunta. La tabla de más abajo ordena los estudios. Se repite una idea: la placa alinea mejor (fuente: Kwok CS y colaboradores, 2014) (fuente: Xue XH y colaboradores, 2014) (fuente: Li X y colaboradores, 2024) (fuente: Zhou H y colaboradores, 2025). Las dos revisiones más recientes añaden que el clavo tiene menos infección de herida y de partes blandas (fuente: Li X y colaboradores, 2024) (fuente: Zhou H y colaboradores, 2025); en 2014, Xue también vio menos infección con clavo (fuente: Xue XH y colaboradores, 2014), pero Kwok no halló diferencia en infección superficial ni profunda (fuente: Kwok CS y colaboradores, 2014). Lo discutido es la función: un metaanálisis de 14 estudios dio mejor función con clavo (fuente: Xue XH y colaboradores, 2014), mientras otro de 20 ensayos y uno de 23 estudios no hallaron diferencia de función (fuente: Li X y colaboradores, 2024) (fuente: Zhou H y colaboradores, 2025). En el ECA de Vallier (104 pacientes, 40 con fractura abierta), la infección profunda fue similar en ambos grupos; la no unión llegó a 7,1 % con clavo y 4,2 % con placa (P = 0,25, sin diferencia significativa), y la mala alineación de 5° o más afectó a 23 % de los clavos y 8,3 % de las placas (P = 0,02) (fuente: Vallier HA y colaboradores, 2011). En 85 % de los pacientes con mala alineación tras clavo, el peroné no estaba fijado (fuente: Vallier HA y colaboradores, 2011). Para la diáfisis, un metaanálisis de 11 ensayos, de baja calidad, encontró que la placa percutánea consolidaba antes y se acompañaba de menos retraso de consolidación y menos dolor que el clavo, sin diferencia en reoperaciones ni en otras complicaciones (fuente: He GC y colaboradores, 2014). El AO describe para la placa una vía anteromedial que no despega músculo y una anterolateral reservada para piel medial comprometida (fuente: AO Foundation, 2026) (fuente: AO Foundation, 2026). Al juntar 111 estudios con 41 429 sujetos, la no unión de tibia tuvo una prevalencia de 0,068 (6,8 %) (fuente: Tian R y colaboradores, 2020). Subían el riesgo la localización media o distal, la alta energía, la fractura abierta, los grados IIIB y IIIC de Gustilo-Anderson, el tipo C de la clasificación AO, la reducción abierta y la infección; lo bajaban la reducción cerrada y la MIPO (fuente: Tian R y colaboradores, 2020). En una no unión hipertrófica aséptica tras un clavo sin fresado, una opción es dinamizar el clavo y añadir una placa de compresión sin retirarlo: se consiguió unión en 27 de 28 pacientes (96,4 %) tras 15 semanas de media, con 63 min de cirugía en promedio y sin infecciones; el precio es una incisión adicional y el posible retiro de implantes sintomáticos (fuente: Ateschrang A y colaboradores, 2013). La elección entre anteromedial y anterolateral en una pseudoartrosis depende sobre todo de la piel y de las cicatrices previas (práctica habitual / opinión experta). Las osteotomías proximales de tibia usan accesos propios; aquí interesa su perfil de riesgo. Una revisión sistemática de 71 estudios y 7836 pacientes midió las complicaciones de la osteotomía tibial alta: en las de base medial, 9,1 % de fractura de la bisagra lateral; en las de base lateral, 3,2 % de lesión del nervio peroneo (fuente: Miltenberg B y colaboradores, 2024). Después de la cirugía, la infección superficial fue de 2,2 % y la no unión de 1,9 %; 15,5 % necesitó una reoperación, y la más común fue retirar material (10,0 %) (fuente: Miltenberg B y colaboradores, 2024). Para una osteotomía correctiva de la diáfisis o de la tibia distal rigen las mismas reglas de piel y plano de este tema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«Mala alineación tras fijar la tibia distal con placa o con clavo (%)» muestra lo siguiente. Placa (metaanálisis de Kwok): 8.7 por ciento (fuente: Kwok CS y colaboradores, 2014). Clavo (metaanálisis de Kwok): 24.9 por ciento (fuente: Kwok CS y colaboradores, 2014). Placa (ECA de Vallier): 8.3 por ciento (fuente: Vallier HA y colaboradores, 2011). Clavo (ECA de Vallier): 23 por ciento (fuente: Vallier HA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tras placa medial de tibia distal según el tipo de lesión (%)» muestra lo siguiente. Todas (93 pacientes): 35.5 por ciento (fuente: Sathiyakumar V y colaboradores, 2014). Fracturas cerradas: 28.6 por ciento (fuente: Sathiyakumar V y colaboradores, 2014). Fracturas abiertas: 45.9 por ciento (fuente: Sathiyakumar V y colaboradores, 2014). En el documento Word de este tema encontrarás además: Complicaciones tras osteotomía tibial alta (revisión sistemática de 71 estudios, %); Escenarios, abordaje y razón; Placa frente a clavo en la tibia distal: qué hallaron los estudios. Con esto cerramos tratamiento: qué se opera por delante, con qué implante y qué dicen los estudios. Sigamos con técnica: cada abordaje paso a paso, con su riesgo.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cada abordaje paso a paso, con su riesgo. Es apoyo de estudio: no sustituye al tutor ni al manual del implante. Los pasos combinan las descripciones del AO y los estudios anatómicos citados; lo que es práctica habitual sin estudio se rotula así y no lleva cifra. Paciente en supino sobre mesa radiolúcida, con un calzo bajo la cadera ipsilateral para que el pie mire al techo, y fluoroscopio por el lado contrario. Marca antes de insuflar el manguito: cresta tibial, tendón tibial anterior y ambos maléolos. Deja el campo preparado hasta el pie, porque el astrágalo y el pie sirven para colocar el distractor y para comprobar la rotación. El AO no pone la incisión sobre la cresta: la sitúa 1 a 2 cm lateral a ella, tanto para el anteromedial como para el anterolateral de la diáfisis (fuente: AO Foundation, 2026) (fuente: AO Foundation, 2026). La razón es la piel: la cara anteromedial solo tiene una capa fina de partes blandas y menos irrigación (fuente: AO Foundation, 2026), y el AO cambia al anterolateral cuando una herida queda sobre el sitio de la placa medial (fuente: AO Foundation, 2026). Los autores de una comparación de 88 pacientes describieron la placa medial por vía anterior como una opción con alto riesgo de problemas de herida y de no unión (fuente: Lee YS y colaboradores, 2009); ese es su punto de partida, no un hallazgo del estudio. Si la piel anteromedial no sirve, el anterolateral lleva la placa al otro lado de la cresta, bajo el músculo (fuente: AO Foundation, 2026). Anterolateral de la tibia distal: piel centrada en el tobillo, nervio bajo la piel, tendones anteriores hacia medial. Se detalla en el primer esquema (fuente: AO Foundation, 2026). Anteromedial de la tibia distal: línea recta junto a la cresta, plano medial al tendón tibial anterior, vaina intacta y puente cutáneo respetado. Segundo esquema (fuente: AO Foundation, 2026). Diáfisis, anteromedial: 1 a 2 cm lateral a la cresta, colgajos de piel hacia medial y fascia del compartimento sin abrir (fuente: AO Foundation, 2026). Diáfisis, anterolateral: misma línea, fascia abierta junto a la cresta y despegamiento extraperióstico del compartimento (fuente: AO Foundation, 2026). Criterios usados en estudios: en la serie de placas medial y lateral, se pidió que no hubiera deformidad angular mayor de 5° ni acortamiento mayor de 10 mm al final del seguimiento (fuente: Shon OJ y colaboradores, 2012); en el ECA de placa frente a clavo, la mala alineación se definió como una angulación primaria de 5° o más (fuente: Vallier HA y colaboradores, 2011). Peroné primero cuando está fracturado: los autores del ECA de Vallier sugieren que fijar el peroné podría facilitar la reducción de la tibia en el acto quirúrgico, aunque en ese mismo ECA la no unión tendió a ser mayor con el peroné fijado (12 % frente a 4,1 %; P = 0,09, no significativo) (fuente: Vallier HA y colaboradores, 2011); en el protocolo por etapas, el peroné se fija con placa en las primeras 24 h junto con un fijador puente (fuente: Sirkin M y colaboradores, 1999). Rotación y longitud: compáralas con la extremidad contralateral y con la fluoroscopia en proyecciones AP, lateral y de mortaja (práctica habitual / opinión experta). Contrafuerte del lado conminuto: medial en varo, anterolateral en valgo (fuente: AO Foundation, 2026). MIPO distal: por una incisión medial de 3 a 5 cm se abre un túnel epiperióstico, sin exponer el foco, y la placa avanza por él hacia proximal; el abordaje estándar es medial y el anterolateral se reserva para lesión de partes blandas medial (fuente: AO Foundation, 2026). Placas de peroné: cada placa de peroné adicional sumó riesgo de infección y de retiro de implante en 175 pilones 43-C (fuente: Shafiq B y colaboradores, 2023). Una incisión o dos para tibia y peroné: en un ECA de 93 pacientes, la vía única tuvo menos complicaciones de partes blandas (5 de 45 frente a 14 de 48; p &lt; 0,05) y complicaciones totales parecidas (fuente: An L y colaboradores, 2020). El estudio anatómico y clínico de la vía anterolateral única registró 2 necrosis superficiales en 49 pacientes (fuente: Yu B y colaboradores, 2013). Diáfisis anterolateral: cierra solo piel y subcutáneo; la fascia queda abierta para disminuir el riesgo de síndrome compartimental (fuente: AO Foundation, 2026). Anteromedial distal: si se abrió la vaina del tendón tibial anterior, repárala de inmediato (fuente: AO Foundation, 2026). Cualquier abordaje: sin tensión y sin socavar el puente cutáneo (fuente: AO Foundation, 2026) (la sutura por planos es práctica habitual / opinión experta). Operar el anteromedial del pilon antes de que la piel arrugue (fuente: AO Foundation, 2026). Poner una placa medial bajo una herida medial en vez de cambiar al anterolateral (fuente: AO Foundation, 2026). No ver el peroneo superficial en el anterolateral distal (fuente: AO Foundation, 2026). Pasar del límite de unos 7 cm sobre el tobillo en el anterolateral distal, donde empieza el origen del compartimento (fuente: AO Foundation, 2026). Poner el pin del astrágalo fuera del cuello, detrás del eje de rotación, y perder la flexión plantar que abre la vista (inferencia a partir de (fuente: AO Foundation, 2026)). Abrir ancho la cápsula anterior y devascularizar los fragmentos (fuente: AO Foundation, 2026). Invadir la vaina del tendón tibial anterior (fuente: AO Foundation, 2026). Cerrar la fascia tras el anterolateral de la diáfisis (fuente: AO Foundation, 2026). Retraer de más el compartimento anterior sin haber identificado el pedículo tibial anterior (fuente: AO Foundation, 2026) (fuente: O'Leary B y colaboradores, 2024). Operar largo: cada 10 min por encima de 120 min elevó la probabilidad de necesitar un desbridamiento por infección (fuente: Shafiq B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«Separación entre el extensor largo de los dedos y la tibia distal (media, cm) [vía única anterolateral]» muestra lo siguiente. Tercio proximal: 3 cm (fuente: Yu B y colaboradores, 2013). Tercio medio: 1.9 cm (fuente: Yu B y colaboradores, 2013). Tercio distal: 2.1 cm (fuente: Yu B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partes blandas: vía única frente a doble incisión en tibia y peroné distales (pacientes con complicación, %)» muestra lo siguiente. Vía única (5 de 45): 11.1 por ciento (fuente: An L y colaboradores, 2020). Doble incisión (14 de 48): 29.2 por ciento (fuente: An L y colaboradores, 2020). Con esto cerramos técnica: cada abordaje paso a paso, con su riesgo. Sigamos con partes blandas, puentes cutáneos y momento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partes blandas, puentes cutáneos y momento quirúrgico. El abordaje anterior vive y muere por la piel. Hay cuatro datos que ordenan el calendario. La herida manda. En la serie clásica de RAFI del plafón, nadie con Rüedi–Allgöwer I o II tuvo infección profunda, y 37 % de los Rüedi III sí; la infección acompañó a la dehiscencia o al esfacelo de la piel, y no al hecho de que la fractura fuera abierta (fuente: Teeny SM y colaboradores, 1993). Los autores del protocolo por etapas atribuyeron esas tasas históricas a fijar de inmediato a través de partes blandas hinchadas (fuente: Sirkin M y colaboradores, 1999). Por etapas el problema se redujo. Con el peroné fijado en las primeras 24 h, un fijador puente y la reconstrucción articular al ceder el edema, las fracturas cerradas cicatrizaron sin dehiscencia ni necrosis de espesor completo que exigiera cobertura secundaria; 17 % tuvo necrosis parcial de piel que se resolvió con curas, y la infección profunda tardía fue de 3,4 % (fuente: Sirkin M y colaboradores, 1999). En las abiertas hubo 2 infecciones profundas en 19 fracturas (10,5 %) (fuente: Sirkin M y colaboradores, 1999). Esperar no es dogma. En 401 pilones 43C cerrados, operar en las primeras 24 h no se asoció con más complicaciones de herida que operar después (12 % frente a 18 %; P = 0,235), aunque la infección profunda global alcanzó 17 % (fuente: Olson JJ y colaboradores, 2021). Los autores limitan esa conclusión a pacientes bien elegidos y a cirujanos que evalúan con cuidado las partes blandas (fuente: Olson JJ y colaboradores, 2021). En los casos hinchados manda la prueba de arrugas. En 88 pacientes operados por etapas por fractura de tobillo o pilon, la fijación definitiva llegó con una mediana de 8 días (con 6 a 10 como intervalo informado), hubo 4 complicaciones de herida y ninguna obligó a retirar material (fuente: Barça F y colaboradores, 2025). El AO propone el mismo orden de magnitud para el anteromedial: de 5 a 10 días (fuente: AO Foundation, 2026). El AO pide no socavar el puente entre una incisión medial y una lateral (fuente: AO Foundation, 2026). La cifra de 7 cm como mínimo seguro se puso a prueba en 46 fracturas de plafón: el puente medio fue de 5,9 cm, solo 17 % pasó de 7,0 cm, y las complicaciones de partes blandas fueron 9 % (4 de 46) (fuente: Howard JL y colaboradores, 2008). Los autores concluyeron que, con cuidado del tejido y buen momento, puede ponerse una incisión a menos de 7 cm de otra (fuente: Howard JL y colaboradores, 2008). Léelo como un permiso condicionado, no como una invitación. En 175 pilones 43-C, cada 10 min extra por encima de 120 min elevó la probabilidad de necesitar desbridamiento por infección, y cada placa de peroné adicional sumó el mismo efecto; el número y el tipo de abordajes y el uso de injerto no se asociaron con la infección (fuente: Shafiq B y colaboradores, 2023). Es un estudio observacional, pero ordena prioridades: la cirugía larga se evita planificando, no apurando. Si la herida no se cubrió en el desbridamiento, el plazo para la cobertura definitiva es de 72 h desde la lesión; y la fijación interna definitiva espera al momento en que la cobertura pueda hacerse a continuación (fuente: British Orthopaedic Association, 2017). El desbridamiento sigue plazos según el tipo de lesión: de inmediato si hay contaminación franca o compromiso vascular, en 12 h en otras fracturas abiertas solitarias de alta energía, y en 24 h en las demás de baja energía (fuente: British Orthopaedic Association, 2017). En un pilon abierto con herida medial transversa, el AO considera preferible el anterolateral, para minimizar la disección bajo la piel traumatizada (fuente: AO Foundation, 2026). NICE pide el traslado inmediato a un centro ortoplástico del pilon desplazado con complicaciones de herida (fuente: National Institute for Health and Care Excellence, 2016). En fracturas de tibia y peroné distales, un ECA con 93 pacientes comparó vía única y doble incisión: el tiempo operatorio y la función fueron parecidos y las complicaciones de partes blandas bajaron de 14 de 48 a 5 de 45 con la vía única (fuente: An 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«Días hasta la fijación definitiva por etapas (mediana o media según el estudio; Sirkin cuenta desde el fijador)» muestra lo siguiente. Mediana en 88 fracturas hinchadas (Barça): 8 días (fuente: Barça F y colaboradores, 2025). Media desde el fijador, cerradas (Sirkin): 12.7 días (fuente: Sirkin M y colaboradores, 1999). Media desde el fijador, abiertas (Sirkin): 14 días (fuente: Sirkin M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y necrosis de piel en pilon según el momento y el protocolo (%)» muestra lo siguiente. RAFI, Rüedi III (Teeny): 37 por ciento (fuente: Teeny SM y colaboradores, 1993). Por etapas, necrosis parcial de piel, cerradas (Sirkin): 17 por ciento (fuente: Sirkin M y colaboradores, 1999). Fijación aguda o diferida de 43C cerradas, infección profunda global (Olson): 17 por ciento (fuente: Olson JJ y colaboradores, 2021). Puentes de piel de 5,9 cm de media, complicaciones de partes blandas (Howard): 9 por ciento (fuente: Howard JL y colaboradores, 2008). Con esto cerramos partes blandas, puentes cutáneos y momento quirúrgico. Sigamos con complicaciones: frecuencia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frecuencia y cómo evitarlas. En el abordaje anterior de la tibia las complicaciones se agrupan en piel, implante, nervio-vaso, compartimento y hueso. La tabla ordena las cifras que se pudieron respaldar; las que no tienen dato verificable se dicen así. Tras fijar pilones 43C cerrados, la infección profunda global fue de 17 %; la energía alta, el tabaco y el sexo masculino la predijeron (fuente: Olson JJ y colaboradores, 2021). Con la cirugía por etapas, el protocolo clásico tuvo 17 % de necrosis parcial de piel y 3,4 % de infección profunda tardía en las cerradas (fuente: Sirkin M y colaboradores, 1999). La RAFI de los Rüedi III llegó a 37 % de infección profunda en la serie clásica (fuente: Teeny SM y colaboradores, 1993). En una revisión de MIPO en pilon, la infección profunda fue de 0,148 % y la superficial de 4,16 %, pero con calidad baja y riesgo de sesgo moderado a crítico en la mayoría de los estudios (fuente: Sourougeon Y y colaboradores, 2023). Con placa medial, la reoperación fue de 35,5 % en 93 pacientes, con dolor o prominencia del implante como causa dominante en las cerradas (fuente: Sathiyakumar V y colaboradores, 2014). Entre placa medial y lateral, el grupo lateral tuvo menos problemas de implante (P &lt; 0,001) (fuente: Lee YS y colaboradores, 2009). En el grupo de placa lateral por MIPO, 1 paciente de 12 sufrió atrapamiento del tibial anterior que limitó el movimiento (fuente: Shon OJ y colaboradores, 2012). La tasa clínica de lesión del peroneo superficial, del safeno o de la arteria tibial anterior no tiene dato verificable en las fuentes abiertas aquí. Lo que sí hay es cartografía: en cadáver, el safeno y su vena se lesionaron en todos los especímenes con placas mediales percutáneas y el peroneo superficial en 1 de 10 (fuente: Mirza A y colaboradores, 2010); en un modelado por angiotomografía, la arteria tibial anterior quedó en riesgo en 46 % a 99 % de los casos en los agujeros 3 a 8 de una placa anterolateral (fuente: O'Leary B y colaboradores, 2024). El síndrome compartimental aparece en 8,1 % de las fracturas diafisarias y en 1,6 % y 1,4 % de las proximales y distales (fuente: Park S y colaboradores, 2009). En 8 piernas de cadáver con presión simulada, la inserción percutánea de una placa por anteromedial elevó la presión del compartimento anterior en 0,375 mmHg de media y por anterolateral en 3,5 mmHg (fuente: Amarase C y colaboradores, 2017). Es un hallazgo de laboratorio, con pocas piernas y sin pacientes; no cambia la regla de vigilar 48 h en todos los abordajes (fuente: National Institute for Health and Care Excellence, 2016). La mala alineación de 5° o más fue de 23 % con clavo y de 8,3 % con placa en el ECA de Vallier (fuente: Vallier HA y colaboradores, 2011). La no unión fue de 7,1 % con clavo y de 4,2 % con placa en el mismo estudio (fuente: Vallier HA y colaboradores, 2011), y de 6,8 % en el metaanálisis general de tibia, con el tipo C de la clasificación AO, la fractura abierta y la reducción abierta entre los factores asociados (fuente: Tian R y colaboradores, 2020). Piel: esperar la prueba de arrugas, no socavar el puente cutáneo y acortar el tiempo operatorio (fuente: AO Foundation, 2026) (fuente: Shafiq B y colaboradores, 2023). Implante: no poner la placa medial bajo una herida medial (fuente: AO Foundation, 2026) y escoger el lado según el patrón (fuente: AO Foundation, 2026). Nervio-vaso: buscar el peroneo superficial en el anterolateral distal y los safenos en el medial (fuente: AO Foundation, 2026) (fuente: AO Foundation, 2026). Compartimento: dejar la fascia abierta en el anterolateral de diáfisis y vigilar 48 h (fuente: AO Foundation, 2026) (fuente: National Institute for Health and Care Excellence, 2016). Hueso: respetar la biología, fijar el peroné cuando ayuda a la reducción y comprobar la alineación (fuente: Vallier HA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tras fijar tibia distal y pilon (%)» muestra lo siguiente. Infección profunda, Rüedi III con RAFI: 37 por ciento (fuente: Teeny SM y colaboradores, 1993). Reoperación tras placa medial: 35.5 por ciento (fuente: Sathiyakumar V y colaboradores, 2014). Mala alineación con clavo (ECA): 23 por ciento (fuente: Vallier HA y colaboradores, 2011). Infección profunda en 43C cerrado: 17 por ciento (fuente: Olson JJ y colaboradores, 2021). Complicaciones de partes blandas con puentes de piel cortos: 9 por ciento (fuente: Howard JL y colaboradores, 2008). Mala alineación con placa (ECA): 8.3 por ciento (fuente: Vallier HA y colaboradores, 2011). Infección superficial tras MIPO de pilon: 4.2 por ciento (fuente: Sourougeon Y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tras la fijación de tibia distal y pilon: cifras respaldadas» tiene 4 columnas: Complicación, Frecuencia, Contexto, Fuente. Fila 1: Complicación, Reoperación tras placa medial; Frecuencia, 35,5 % (33 de 93); Contexto, Cerradas 28,6 %; abiertas 45,9 %; Fuente, (fuente: Sathiyakumar V y colaboradores, 2014). Fila 2: Complicación, Infección profunda tras ORIF de pilon cerrado 43C; Frecuencia, 17 %; Contexto, 401 pacientes; predictores: energía alta, tabaco, sexo masculino; Fuente, (fuente: Olson JJ y colaboradores, 2021). Fila 3: Complicación, Infección profunda tras RAFI de plafón; Frecuencia, 37 % en Rüedi III; 0 % en I y II; Contexto, Serie clásica de 58 pacientes; Fuente, (fuente: Teeny SM y colaboradores, 1993). Fila 4: Complicación, Necrosis parcial de piel con protocolo por etapas; Frecuencia, 17 % (5 de 29); Contexto, Pilon cerrado; Fuente, (fuente: Sirkin M y colaboradores, 1999). Fila 5: Complicación, Complicaciones de partes blandas con puente medio de 5,9 cm; Frecuencia, 9 % (4 de 46); Contexto, Estudio prospectivo de incisiones; Fuente, (fuente: Howard JL y colaboradores, 2008). Fila 6: Complicación, Infección profunda y superficial tras MIPO de pilon; Frecuencia, 0,148 % y 4,16 %; Contexto, Revisión de 23 estudios, 673 pacientes; Fuente, (fuente: Sourougeon Y y colaboradores, 2023). Fila 7: Complicación, Mala alineación de 5° o más; Frecuencia, 23 % clavo; 8,3 % placa; Contexto, ECA de 104 pacientes; Fuente, (fuente: Vallier HA y colaboradores, 2011). Fila 8: Complicación, No unión; Frecuencia, 7,1 % clavo; 4,2 % placa (ECA); 6,8 % global; Contexto, ECA y metaanálisis de 111 estudios; Fuente, (fuente: Vallier HA y colaboradores, 2011) (fuente: Tian R y colaboradores, 2020). Fila 9: Complicación, Síndrome compartimental; Frecuencia, 8,1 % diáfisis; 1,6 % proximal; 1,4 % distal; Contexto, 414 pacientes; Fuente, (fuente: Park S y colaboradores, 2009). Fila 10: Complicación, Lesión de safenos en MIPO medial percutánea; Frecuencia, Todos los especímenes (10); Contexto, Cadáver; Fuente, (fuente: Mirza A y colaboradores, 2010). (fuente: Mirza A y colaboradores, 2010) (fuente: Sathiyakumar V y colaboradores, 2014) (fuente: Sourougeon Y y colaboradores, 2023) (fuente: Vallier HA y colaboradores, 2011) (fuente: Sirkin M y colaboradores, 1999) (fuente: Teeny SM y colaboradores, 1993) (fuente: Howard JL y colaboradores, 2008) (fuente: Olson JJ y colaboradores, 2021) (fuente: Park S y colaboradores, 2009) (fuente: Tian R y colaboradores, 2020). La tabla completa tiene más filas: están en el documento Word. Con esto cerramos complicaciones: frecuencia y cómo evitarlas. Sigamos con pronóstico: lo que pesa más que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pesa más que el corredor. En la serie clásica de 60 plafones tratados con RAFI, 25 % tuvo resultado bueno o excelente, 25 % regular y 50 % malo (fuente: Teeny SM y colaboradores, 1993). En la revisión de 23 estudios de MIPO en pilon, 87,33 % tuvo resultado excelente o bueno, 8,67 % regular y 4 % malo (fuente: Sourougeon Y y colaboradores, 2023). La diferencia no es una comparación directa: una serie es de 1993, con RAFI y 60 % de fracturas de alta energía (fuente: Teeny SM y colaboradores, 1993), y la otra reúne series de MIPO publicadas entre 2000 y 2022, sin grupo comparador y con riesgo de sesgo moderado a crítico en la mayoría (fuente: Sourougeon Y y colaboradores, 2023). Según una revisión instructiva del pilon de alta energía, el pronóstico a largo plazo es modesto: muchos pacientes terminan con artrosis tibioastragalina postraumática, la mayoría no vuelve a su situación laboral previa y su calidad de vida relacionada con la salud queda por debajo de la de otros grupos de pacientes (fuente: Zelle BA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misma revisión recoge que una mejor reducción puede asociarse con mejor función a largo plazo (fuente: Zelle BA y colaboradores, 2019). El mensaje práctico es que el abordaje debe servir a la reducción articular sin sacrificar la piel (interpretación del autor). La consolidación fue alta con placa y con clavo en el ECA de Vallier, con infección y no unión concentradas en las fracturas abiertas (fuente: Vallier HA y colaboradores, 2011). La no unión en tibia se asocia con fractura abierta, tipo C y reducción abierta (fuente: Tian R y colaboradores, 2020). La infección profunda tras ORIF de pilon se asocia con energía alta, tabaco y sexo masculino (fuente: Olson JJ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funcional global: serie clásica frente a revisión de MIPO en pilon (%)» muestra lo siguiente. RAFI 1993: bueno o excelente: 25 por ciento (fuente: Teeny SM y colaboradores, 1993). RAFI 1993: malo: 50 por ciento (fuente: Teeny SM y colaboradores, 1993). MIPO en pilon: excelente o bueno: 87.3 por ciento (fuente: Sourougeon Y y colaboradores, 2023). MIPO en pilon: malo: 4 por ciento (fuente: Sourougeon Y y colaboradores, 2023). Con esto cerramos pronóstico: lo que pesa más que el corredor.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No hay en las fuentes abiertas aquí un protocolo de apoyo específico para el abordaje anterior de la tibia; el esquema se decide con la estabilidad de la fijación y con la piel (práctica habitual / opinión experta). Tres datos ayudan a razonarlo: En el metaanálisis de ECA de tibia distal, el clavo acortó el tiempo hasta el apoyo parcial en 1,71 semanas y hasta el apoyo completo en 2,61 semanas frente a la placa (fuente: Li X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ECA de Vallier, 6 pacientes más tuvieron mala alineación tras apoyar de inmediato en contra de la indicación médica (fuente: Vallier HA y colaboradores, 2011). Mientras dura la espera por etapas, el control del edema y el movimiento activo de rodilla y dedos son parte del tratamiento (práctica habitual / opinión experta). Con esto cerramos rehabilitación. Sigamos con guías y estándares.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estándares. Lo que dicen las guías abiertas y el AO sobre el momento y el lugar donde se opera.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y páginas oficiales que gobiernan este tema» tiene 3 columnas: Fuente, Qué indica, Dónde se aplica. Fila 1: Fuente, NICE NG37 (publicada en febrero de 2016; actualizada en noviembre de 2022); Qué indica, Pilon desplazado: plan definitivo y primera cirugía (temporal o definitiva) en 24 h o traslado; traslado inmediato si hay complicaciones de herida (fuente: National Institute for Health and Care Excellence, 2016); Dónde se aplica, Momento y lugar de la cirugía. Fila 2: Fuente, NICE NG37; Qué indica, Fractura de tibia: vigilar el síndrome compartimental durante 48 h, con monitorización continua si no se pueden evaluar los síntomas (fuente: National Institute for Health and Care Excellence, 2016); Dónde se aplica, Postoperatorio. Fila 3: Fuente, BOAST de fracturas abiertas (diciembre de 2017); Qué indica, Antibiótico lo antes posible, idealmente en la primera hora; desbridamiento en 12 h o 24 h según la lesión; cobertura definitiva en 72 h; fijación interna definitiva solo con cobertura inmediata (fuente: British Orthopaedic Association, 2017); Dónde se aplica, Fractura abierta. Fila 4: Fuente, AO Surgery Reference: anterolateral de la tibia distal; Qué indica, Indicaciones, incisión, nervio y distractor del anterolateral (fuente: AO Foundation, 2026); Dónde se aplica, Pilon y tibia distal. Fila 5: Fuente, AO Surgery Reference: anteromedial de la tibia distal; Qué indica, Prueba de arrugas, no socavar el puente cutáneo, plano medial al tendón (fuente: AO Foundation, 2026); Dónde se aplica, Pilon. Fila 6: Fuente, AO Surgery Reference: anteromedial o anterolateral; Qué indica, Criterio por tamaño del fragmento y por patrón de deformidad (fuente: AO Foundation, 2026); Dónde se aplica, Pilon. Fila 7: Fuente, AO Surgery Reference: diáfisis anteromedial y anterolateral; Qué indica, Línea de 1 a 2 cm lateral a la cresta, plano, riesgos y cierre (fuente: AO Foundation, 2026) (fuente: AO Foundation, 2026); Dónde se aplica, Diáfisis. (fuente: AO Foundation, 2026) (fuente: AO Foundation, 2026) (fuente: AO Foundation, 2026) (fuente: AO Foundation, 2026) (fuente: AO Foundation, 2026) (fuente: National Institute for Health and Care Excellence, 2016) (fuente: British Orthopaedic Association, 2017). Con esto cerramos guías y estándares.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piel decide cuándo y por dónde. No cortes sobre un tejido que aún no arruga, planifica la incisión definitiva desde el primer desbridamiento y no socaves el puente de piel entre dos incisiones (fuente: AO Foundation, 2026) (fuente: AO Foundation, 2026). Cada lado de la cresta cobra un precio distinto: el anteromedial gasta piel y ahorra músculo; el anterolateral ahorra piel y gasta músculo y parte de la irrigación del hueso (fuente: AO Foundation, 2026) (fuente: AO Foundation, 2026). Los nervios y los vasos se buscan, no se suponen. El peroneo superficial cruza el anterolateral distal (fuente: AO Foundation, 2026), y en un modelado por angiotomografía la arteria tibial anterior cruzó la placa a una distancia media de entre 4,6 y 10,5 cm sobre el plafón (fuente: O'Leary B y colaboradores, 2024). El abordaje sirve a la reducción y al implante. Antes de elegir incisión, mira la TC: en 22 pilones cambió el plan en 14 (64 %) (fuente: Tornetta P 3rd y colaboradores, 1996), y las placas anterolaterales estudiadas no capturaron bien el fragmento del maléolo medial (fuente: Aneja A y colaboradores, 2018). El cierre y el postoperatorio inmediato son parte de la cirugía. En el anterolateral de la diáfisis solo se cierran piel y subcutáneo, y la fascia queda abierta; el compartimento se vigila 48 h (fuente: AO Foundation, 2026)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operar, deja escrito el estado del dorso del pie (peroneo superficial), del primer espacio (peroneo profundo), del borde medial (safeno) y de los pulsos (práctica habitual / opinión experta). El estándar BOAST pide documentar la situación vascular y neurológica y repetir el examen de forma sistemática, en especial tras reducir o ferulizar (fuente: British Orthopaedic Association, 2017). Pilon desplazado: plan definitivo y primera cirugía (temporal o definitiva) dentro de 24 h de la lesión, o traslado a un centro ortoplástico si no se puede (fuente: National Institute for Health and Care Excellence, 2016). Fractura abierta: cobertura definitiva en las primeras 72 h, y nada de fijación interna definitiva si la cobertura no puede hacerse a continuación (fuente: British Orthopaedic Association, 2017). La cirugía larga se paga: cada 10 min por encima de 120 min aumentó la probabilidad de necesitar desbridamiento por infección, y cada placa de peroné adicional sumó el mismo efecto (fuente: Shafiq B y colaboradores, 2023). En fractura de tibia, mantén la sospecha de síndrome compartimental durante 48 h tras la lesión o la fijación, y considera monitorizar la presión si el paciente no puede referir síntomas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Anteromedial gasta piel y ahorra músculo; anterolateral ahorra piel y levanta el compartimento anterior (fuente: AO Foundation, 2026) (fuente: AO Foundation, 2026). El criterio del AO para el pilon es el fragmento anterolateral y el patrón de deformidad (fuente: AO Foundation, 2026). El peroneo superficial se identifica y se protege antes de seguir (fuente: AO Foundation, 2026). La piel arruga entre 5 y 10 días; no se opera antes por calendario (fuente: AO Foundation, 2026). Fascia abierta en el anterolateral de la diáfisis; compartimento vigilado durante 48 h (fuente: AO Foundation, 2026)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anterolateral de la tibia · abordaje anteromedial de la tibia · nervio peroneo superficial · arteria tibial anterior · nervio peroneo profundo · pilon tibial · tibia distal · placa MIPO medial · placa anterolateral · cresta tibial · compartimento anterior · síndrome compartimental · prueba de las arrugas · puente cutáneo · necrosis de piel · clavo endomedular · pseudoartrosis de tibia · osteotomía tibial · safeno · tibial anterior · AO/OTA 43 · Rüedi-Allgöwer · fijador externo puente.</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Anteromedial gasta piel y ahorra músculo; anterolateral ahorra piel y levanta el compartimento anterior (fuente: AO Foundation, 2026) (fuente: AO Foundation, 2026). El peroneo superficial va bajo la piel y cruza la incisión anterolateral distal; identifícalo y protégelo (fuente: AO Foundation, 2026). Anteromedial del pilon: espera que la piel arrugue, de 5 a 10 días (fuente: AO Foundation, 2026). Fragmento anterolateral grande con trazo medial cerca del maléolo medial: anteromedial. Pequeño o herida medial: anterolateral (fuente: AO Foundation, 2026). Anterolateral de diáfisis: cierra piel y subcutáneo, fascia abierta (fuente: AO Foundation, 2026). No socaves el puente de piel entre incisiones mediales y laterales (fuente: AO Foundation, 2026). Tras fractura de tibia, vigila el compartimento 48 h (fuente: National Institute for Health and Care Excellence, 2016). Con placa medial, 35,5 % de 93 pacientes se reoperaron (fuente: Sathiyakumar 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Varón de 38 años, albañil, cae de un andamio de 3 m sobre el pie izquierdo. Tobillo muy edematoso, con ampollas serosas en la cara medial y pulsos presentes; sensibilidad conservada en el dorso del pie. La radiografía muestra una fractura articular de la tibia distal con conminución metafisaria y fractura de peroné. La TC (tras el fijador) muestra tres fragmentos principales y un fragmento anterolateral grande con trazo medial que llega al maléolo medial. Fuma 20 cigarrillos al día.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haces en las primeras 24 h y por qué?. ¿Cuándo operas la reconstrucción articular y con qué señal?. ¿Anteromedial o anterolateral? Justifica con la TC y la piel. ¿Qué nervio buscas antes de cortar y qué cuidas en el puente cutáneo?. ¿Qué le dices sobre el riesgo de infección profunda y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Primeras 24 h: NICE pide un plan definitivo y una primera cirugía temporal o definitiva en las primeras 24 h en un pilon desplazado (fuente: National Institute for Health and Care Excellence, 2016); con piel hinchada y ampollas, lo coherente es fijador puente y fijación del peroné, como en el protocolo por etapas (fuente: Sirkin M y colaboradores, 1999). Momento: la reconstrucción se hace cuando la piel arruga, algo que el AO ubica entre 5 y 10 días (fuente: AO Foundation, 2026) y que en una serie por etapas tuvo una mediana de 8 días (fuente: Barça F y colaboradores, 2025); se programa cuando no hay ampollas ni eritema y la prueba de arrugas es positiva en los sitios de incisión (fuente: Barça F y colaboradores, 2025). Abordaje: el fragmento anterolateral es grande y su trazo medial llega al maléolo medial, así que el criterio del AO lleva al anteromedial (fuente: AO Foundation, 2026); con piel medial con ampollas, se puede discutir un anterolateral, a costa de no captar bien el fragmento medial (fuente: Aneja A y colaboradores, 2018) (decisión que se comenta con el tutor). Nervio y puente: si entras por anterolateral, identifica y protege el peroneo superficial, que cruza la incisión por encima del tobillo (fuente: AO Foundation, 2026); si usas dos incisiones, no socaves el puente cutáneo (fuente: AO Foundation, 2026). Riesgo: en 401 pilones 43C cerrados, la infección profunda global fue de 17 % y el tabaco fue un predictor independiente (OR de 2,4) (fuente: Olson JJ y colaboradores, 2021); cada placa de peroné adicional y cada 10 min por encima de 120 min sumaron riesgo de infección, así que conviene acortar la cirugía (fuente: Shafiq B y colaboradores, 2023). Pronóstico: la mayoría de los pacientes con pilon de alta energía no recupera el estado laboral previo y muchos desarrollan artrosis postraumática (fuente: Zelle BA y colaboradores, 2019). La piel marca el día, la TC marca el lado y el nervio se busca antes de cortar.</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anterior y anterolateral de la tibia: elegir el lado, buscar el nervio y respetar la piel</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abordajes-rodilla-pierna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cuatro incisiones con el mismo apellido</a:t>
            </a:r>
          </a:p>
          <a:p>
            <a:pPr marL="347472" indent="-347472">
              <a:spcAft>
                <a:spcPts val="1400"/>
              </a:spcAft>
              <a:buChar char="•"/>
            </a:pPr>
            <a:r>
              <a:rPr sz="2200">
                <a:solidFill>
                  <a:srgbClr val="263238"/>
                </a:solidFill>
                <a:latin typeface="Calibri"/>
              </a:rPr>
              <a:t>2. Epidemiología: quién llega al quirófano por delante</a:t>
            </a:r>
          </a:p>
          <a:p>
            <a:pPr marL="347472" indent="-347472">
              <a:spcAft>
                <a:spcPts val="1400"/>
              </a:spcAft>
              <a:buChar char="•"/>
            </a:pPr>
            <a:r>
              <a:rPr sz="2200">
                <a:solidFill>
                  <a:srgbClr val="263238"/>
                </a:solidFill>
                <a:latin typeface="Calibri"/>
              </a:rPr>
              <a:t>3. Anatomía quirúrgica: qué cruzas, a qué distancia y por qué</a:t>
            </a:r>
          </a:p>
          <a:p>
            <a:pPr marL="347472" indent="-347472">
              <a:spcAft>
                <a:spcPts val="1400"/>
              </a:spcAft>
              <a:buChar char="•"/>
            </a:pPr>
            <a:r>
              <a:rPr sz="2200">
                <a:solidFill>
                  <a:srgbClr val="263238"/>
                </a:solidFill>
                <a:latin typeface="Calibri"/>
              </a:rPr>
              <a:t>4. Variantes: el nervio no está donde dice el dibujo</a:t>
            </a:r>
          </a:p>
          <a:p>
            <a:pPr marL="347472" indent="-347472">
              <a:spcAft>
                <a:spcPts val="1400"/>
              </a:spcAft>
              <a:buChar char="•"/>
            </a:pPr>
            <a:r>
              <a:rPr sz="2200">
                <a:solidFill>
                  <a:srgbClr val="263238"/>
                </a:solidFill>
                <a:latin typeface="Calibri"/>
              </a:rPr>
              <a:t>5. Biomecánica: de qué lado va la placa y por qué</a:t>
            </a:r>
          </a:p>
          <a:p>
            <a:pPr marL="347472" indent="-347472">
              <a:spcAft>
                <a:spcPts val="1400"/>
              </a:spcAft>
              <a:buChar char="•"/>
            </a:pPr>
            <a:r>
              <a:rPr sz="2200">
                <a:solidFill>
                  <a:srgbClr val="263238"/>
                </a:solidFill>
                <a:latin typeface="Calibri"/>
              </a:rPr>
              <a:t>6. Clasificación: qué escala cambia la decisión del abordaje</a:t>
            </a:r>
          </a:p>
          <a:p>
            <a:pPr marL="347472" indent="-347472">
              <a:spcAft>
                <a:spcPts val="1400"/>
              </a:spcAft>
              <a:buChar char="•"/>
            </a:pPr>
            <a:r>
              <a:rPr sz="2200">
                <a:solidFill>
                  <a:srgbClr val="263238"/>
                </a:solidFill>
                <a:latin typeface="Calibri"/>
              </a:rPr>
              <a:t>7. Diagnóstico: qué mirar antes de cortar</a:t>
            </a:r>
          </a:p>
          <a:p>
            <a:pPr marL="347472" indent="-347472">
              <a:spcAft>
                <a:spcPts val="1400"/>
              </a:spcAft>
              <a:buChar char="•"/>
            </a:pPr>
            <a:r>
              <a:rPr sz="2200">
                <a:solidFill>
                  <a:srgbClr val="263238"/>
                </a:solidFill>
                <a:latin typeface="Calibri"/>
              </a:rPr>
              <a:t>8. Examen físico: lo que no debes fiar del síndrome compartimental</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la TC que cambia la incisión</a:t>
            </a:r>
          </a:p>
          <a:p>
            <a:pPr marL="347472" indent="-347472">
              <a:spcAft>
                <a:spcPts val="1400"/>
              </a:spcAft>
              <a:buChar char="•"/>
            </a:pPr>
            <a:r>
              <a:rPr sz="2200">
                <a:solidFill>
                  <a:srgbClr val="263238"/>
                </a:solidFill>
                <a:latin typeface="Calibri"/>
              </a:rPr>
              <a:t>10. Algoritmo: cómo elegir el abordaje anterior</a:t>
            </a:r>
          </a:p>
          <a:p>
            <a:pPr marL="347472" indent="-347472">
              <a:spcAft>
                <a:spcPts val="1400"/>
              </a:spcAft>
              <a:buChar char="•"/>
            </a:pPr>
            <a:r>
              <a:rPr sz="2200">
                <a:solidFill>
                  <a:srgbClr val="263238"/>
                </a:solidFill>
                <a:latin typeface="Calibri"/>
              </a:rPr>
              <a:t>11. Tratamiento: qué se opera por delante, con qué implante y qué dicen los estudios</a:t>
            </a:r>
          </a:p>
          <a:p>
            <a:pPr marL="347472" indent="-347472">
              <a:spcAft>
                <a:spcPts val="1400"/>
              </a:spcAft>
              <a:buChar char="•"/>
            </a:pPr>
            <a:r>
              <a:rPr sz="2200">
                <a:solidFill>
                  <a:srgbClr val="263238"/>
                </a:solidFill>
                <a:latin typeface="Calibri"/>
              </a:rPr>
              <a:t>12. Técnica: cada abordaje paso a paso, con su riesgo</a:t>
            </a:r>
          </a:p>
          <a:p>
            <a:pPr marL="347472" indent="-347472">
              <a:spcAft>
                <a:spcPts val="1400"/>
              </a:spcAft>
              <a:buChar char="•"/>
            </a:pPr>
            <a:r>
              <a:rPr sz="2200">
                <a:solidFill>
                  <a:srgbClr val="263238"/>
                </a:solidFill>
                <a:latin typeface="Calibri"/>
              </a:rPr>
              <a:t>13. Partes blandas, puentes cutáneos y momento quirúrgico</a:t>
            </a:r>
          </a:p>
          <a:p>
            <a:pPr marL="347472" indent="-347472">
              <a:spcAft>
                <a:spcPts val="1400"/>
              </a:spcAft>
              <a:buChar char="•"/>
            </a:pPr>
            <a:r>
              <a:rPr sz="2200">
                <a:solidFill>
                  <a:srgbClr val="263238"/>
                </a:solidFill>
                <a:latin typeface="Calibri"/>
              </a:rPr>
              <a:t>14. Complicaciones: frecuencia y cómo evitarlas</a:t>
            </a:r>
          </a:p>
          <a:p>
            <a:pPr marL="347472" indent="-347472">
              <a:spcAft>
                <a:spcPts val="1400"/>
              </a:spcAft>
              <a:buChar char="•"/>
            </a:pPr>
            <a:r>
              <a:rPr sz="2200">
                <a:solidFill>
                  <a:srgbClr val="263238"/>
                </a:solidFill>
                <a:latin typeface="Calibri"/>
              </a:rPr>
              <a:t>15. Pronóstico: lo que pesa más que el corredor</a:t>
            </a:r>
          </a:p>
          <a:p>
            <a:pPr marL="347472" indent="-347472">
              <a:spcAft>
                <a:spcPts val="1400"/>
              </a:spcAft>
              <a:buChar char="•"/>
            </a:pPr>
            <a:r>
              <a:rPr sz="2200">
                <a:solidFill>
                  <a:srgbClr val="263238"/>
                </a:solidFill>
                <a:latin typeface="Calibri"/>
              </a:rPr>
              <a:t>16.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AO Foundation. En: AO Surgery Reference [Internet]. 2026.</a:t>
            </a:r>
          </a:p>
          <a:p>
            <a:r>
              <a:rPr sz="1000">
                <a:solidFill>
                  <a:srgbClr val="5A6469"/>
                </a:solidFill>
                <a:latin typeface="Calibri"/>
              </a:rPr>
              <a:t>[r6]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Abordar la tibia por delante es elegir de qué lado de la cresta pasas. El anteromedial cuida el músculo pero deja el hueso bajo piel delgada… [r5]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cuatro incisiones con el mismo apellido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"Abordaje anterior de la tibia" no es una incisión; son cuatro, y confundirlas es el primer error de guardia: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cuatro incisiones con el mismo apellido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cuatro exponen el hueso por delante, pero cada lado de la cresta cobra un precio distinto.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cuatro incisiones con el mismo apellido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AO Foundation. En: AO Surgery Reference [Internet]. 2026.</a:t>
            </a:r>
          </a:p>
          <a:p>
            <a:r>
              <a:rPr sz="1000">
                <a:solidFill>
                  <a:srgbClr val="5A6469"/>
                </a:solidFill>
                <a:latin typeface="Calibri"/>
              </a:rPr>
              <a:t>[r1] AO Foundation. En: AO Surgery Reference [Internet]. 2026.</a:t>
            </a:r>
          </a:p>
          <a:p>
            <a:r>
              <a:rPr sz="1000">
                <a:solidFill>
                  <a:srgbClr val="5A6469"/>
                </a:solidFill>
                <a:latin typeface="Calibri"/>
              </a:rPr>
              <a:t>[r6]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Pilon y tibia distal: según el AO, la mayoría de los pilones se abordan por delante… [r3] [r1]</a:t>
            </a:r>
          </a:p>
          <a:p>
            <a:pPr marL="347472" indent="-347472">
              <a:spcAft>
                <a:spcPts val="1400"/>
              </a:spcAft>
              <a:buChar char="•"/>
            </a:pPr>
            <a:r>
              <a:rPr sz="2400">
                <a:solidFill>
                  <a:srgbClr val="263238"/>
                </a:solidFill>
                <a:latin typeface="Calibri"/>
              </a:rPr>
              <a:t>Herida medial abierta: el anterolateral evita disecar más bajo la piel medial lesionada [r3][r6].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llega al quirófano por delante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Wennergren D et al. Injury. 2018. doi:10.1016/j.injury.2018.09.008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buena pista sale del registro sueco de fracturas: en un hospital universitario, durante 5 años (2011 a 2015), 1325 pacientes sumaron 1371 fracturas de tibia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quién llega al quirófano por delante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Park S et al. J Orthop Trauma. 2009. doi:10.1097/BOT.0b013e3181a2815a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es el segmento donde más se presenta el síndrome compartimental: 8,1 % frente a 1,6 % en el segmento proximal y 1,4 % en el distal…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fracturas de tibia por segmento (por 100 000 habitantes y 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Wennergren D et al. Injury. 2018. doi:10.1016/j.injury.2018.09.008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qué cruzas, a qué distancia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[r5]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lado de la cresta tiene su estructura que no perdona: por el lateral, el peroneo superficial bajo la piel y el pedículo tibial anterior en profundidad…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Dónde cruzan la placa anterolateral las estructuras en riesgo (media, cm; medidas desde el plafón o a lo largo de la placa,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O'Leary B et al. J Orthop Trauma. 2024. doi:10.1097/BOT.0000000000002718</a:t>
            </a:r>
          </a:p>
          <a:p>
            <a:r>
              <a:rPr sz="1000">
                <a:solidFill>
                  <a:srgbClr val="5A6469"/>
                </a:solidFill>
                <a:latin typeface="Calibri"/>
              </a:rPr>
              <a:t>[r10] Lidder S et al. Acta Chir Orthop Traumatol Cech. 2014. PMID 25514338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en riesgo en los abordajes anteriores de la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[r5] AO Foundation. En: AO Surgery Reference [Internet]. 2026.</a:t>
            </a:r>
          </a:p>
          <a:p>
            <a:r>
              <a:rPr sz="800">
                <a:solidFill>
                  <a:srgbClr val="5A6469"/>
                </a:solidFill>
                <a:latin typeface="Calibri"/>
              </a:rPr>
              <a:t>[r6] AO Foundation. En: AO Surgery Reference [Internet]. 2026.</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Dónde está</a:t>
                      </a:r>
                    </a:p>
                  </a:txBody>
                  <a:tcPr>
                    <a:solidFill>
                      <a:srgbClr val="0F5F6B"/>
                    </a:solidFill>
                  </a:tcPr>
                </a:tc>
                <a:tc>
                  <a:txBody>
                    <a:bodyPr/>
                    <a:lstStyle/>
                    <a:p>
                      <a:r>
                        <a:rPr sz="1400" b="1">
                          <a:solidFill>
                            <a:srgbClr val="FFFFFF"/>
                          </a:solidFill>
                          <a:latin typeface="Calibri"/>
                        </a:rPr>
                        <a:t>Abordaje que la toca</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r>
              <a:tr h="457200">
                <a:tc>
                  <a:txBody>
                    <a:bodyPr/>
                    <a:lstStyle/>
                    <a:p>
                      <a:r>
                        <a:rPr sz="1400">
                          <a:solidFill>
                            <a:srgbClr val="263238"/>
                          </a:solidFill>
                          <a:latin typeface="Calibri"/>
                        </a:rPr>
                        <a:t>Peroneo superficial</a:t>
                      </a:r>
                    </a:p>
                  </a:txBody>
                  <a:tcPr>
                    <a:solidFill>
                      <a:srgbClr val="EEF3F4"/>
                    </a:solidFill>
                  </a:tcPr>
                </a:tc>
                <a:tc>
                  <a:txBody>
                    <a:bodyPr/>
                    <a:lstStyle/>
                    <a:p>
                      <a:r>
                        <a:rPr sz="1400">
                          <a:solidFill>
                            <a:srgbClr val="263238"/>
                          </a:solidFill>
                          <a:latin typeface="Calibri"/>
                        </a:rPr>
                        <a:t>Bajo la piel; cruza la incisión por encima del tobillo [r1]</a:t>
                      </a:r>
                    </a:p>
                  </a:txBody>
                  <a:tcPr>
                    <a:solidFill>
                      <a:srgbClr val="EEF3F4"/>
                    </a:solidFill>
                  </a:tcPr>
                </a:tc>
                <a:tc>
                  <a:txBody>
                    <a:bodyPr/>
                    <a:lstStyle/>
                    <a:p>
                      <a:r>
                        <a:rPr sz="1400">
                          <a:solidFill>
                            <a:srgbClr val="263238"/>
                          </a:solidFill>
                          <a:latin typeface="Calibri"/>
                        </a:rPr>
                        <a:t>Anterolateral distal</a:t>
                      </a:r>
                    </a:p>
                  </a:txBody>
                  <a:tcPr>
                    <a:solidFill>
                      <a:srgbClr val="EEF3F4"/>
                    </a:solidFill>
                  </a:tcPr>
                </a:tc>
                <a:tc>
                  <a:txBody>
                    <a:bodyPr/>
                    <a:lstStyle/>
                    <a:p>
                      <a:r>
                        <a:rPr sz="1400">
                          <a:solidFill>
                            <a:srgbClr val="263238"/>
                          </a:solidFill>
                          <a:latin typeface="Calibri"/>
                        </a:rPr>
                        <a:t>Identificar, movilizar y proteger durante toda la cirugía [r1]</a:t>
                      </a:r>
                    </a:p>
                  </a:txBody>
                  <a:tcPr>
                    <a:solidFill>
                      <a:srgbClr val="EEF3F4"/>
                    </a:solidFill>
                  </a:tcPr>
                </a:tc>
              </a:tr>
              <a:tr h="457200">
                <a:tc>
                  <a:txBody>
                    <a:bodyPr/>
                    <a:lstStyle/>
                    <a:p>
                      <a:r>
                        <a:rPr sz="1400">
                          <a:solidFill>
                            <a:srgbClr val="263238"/>
                          </a:solidFill>
                          <a:latin typeface="Calibri"/>
                        </a:rPr>
                        <a:t>Arteria tibial anterior y peroneo profundo</a:t>
                      </a:r>
                    </a:p>
                  </a:txBody>
                  <a:tcPr>
                    <a:solidFill>
                      <a:srgbClr val="FFFFFF"/>
                    </a:solidFill>
                  </a:tcPr>
                </a:tc>
                <a:tc>
                  <a:txBody>
                    <a:bodyPr/>
                    <a:lstStyle/>
                    <a:p>
                      <a:r>
                        <a:rPr sz="1400">
                          <a:solidFill>
                            <a:srgbClr val="263238"/>
                          </a:solidFill>
                          <a:latin typeface="Calibri"/>
                        </a:rPr>
                        <a:t>Sobre el periostio de la metáfisis distal, bajo los tendones anteriores [r6]; la arteria cruzó la placa a una media de 4,6 a 10,5 cm del plafón en angiotomografía [r13]</a:t>
                      </a:r>
                    </a:p>
                  </a:txBody>
                  <a:tcPr>
                    <a:solidFill>
                      <a:srgbClr val="FFFFFF"/>
                    </a:solidFill>
                  </a:tcPr>
                </a:tc>
                <a:tc>
                  <a:txBody>
                    <a:bodyPr/>
                    <a:lstStyle/>
                    <a:p>
                      <a:r>
                        <a:rPr sz="1400">
                          <a:solidFill>
                            <a:srgbClr val="263238"/>
                          </a:solidFill>
                          <a:latin typeface="Calibri"/>
                        </a:rPr>
                        <a:t>Anterolateral de diáfisis y de tibia distal</a:t>
                      </a:r>
                    </a:p>
                  </a:txBody>
                  <a:tcPr>
                    <a:solidFill>
                      <a:srgbClr val="FFFFFF"/>
                    </a:solidFill>
                  </a:tcPr>
                </a:tc>
                <a:tc>
                  <a:txBody>
                    <a:bodyPr/>
                    <a:lstStyle/>
                    <a:p>
                      <a:r>
                        <a:rPr sz="1400">
                          <a:solidFill>
                            <a:srgbClr val="263238"/>
                          </a:solidFill>
                          <a:latin typeface="Calibri"/>
                        </a:rPr>
                        <a:t>Identificar y protegerlos; movilizarlos con el músculo si la placa llega a distal [r6]</a:t>
                      </a:r>
                    </a:p>
                  </a:txBody>
                  <a:tcPr>
                    <a:solidFill>
                      <a:srgbClr val="FFFFFF"/>
                    </a:solidFill>
                  </a:tcPr>
                </a:tc>
              </a:tr>
              <a:tr h="457200">
                <a:tc>
                  <a:txBody>
                    <a:bodyPr/>
                    <a:lstStyle/>
                    <a:p>
                      <a:r>
                        <a:rPr sz="1400">
                          <a:solidFill>
                            <a:srgbClr val="263238"/>
                          </a:solidFill>
                          <a:latin typeface="Calibri"/>
                        </a:rPr>
                        <a:t>Safeno y vena safena magna</a:t>
                      </a:r>
                    </a:p>
                  </a:txBody>
                  <a:tcPr>
                    <a:solidFill>
                      <a:srgbClr val="EEF3F4"/>
                    </a:solidFill>
                  </a:tcPr>
                </a:tc>
                <a:tc>
                  <a:txBody>
                    <a:bodyPr/>
                    <a:lstStyle/>
                    <a:p>
                      <a:r>
                        <a:rPr sz="1400">
                          <a:solidFill>
                            <a:srgbClr val="263238"/>
                          </a:solidFill>
                          <a:latin typeface="Calibri"/>
                        </a:rPr>
                        <a:t>Extremo distal de la incisión anteromedial [r5]; a 2,0 a 4,7 cm de la punta del maléolo medial [r11]</a:t>
                      </a:r>
                    </a:p>
                  </a:txBody>
                  <a:tcPr>
                    <a:solidFill>
                      <a:srgbClr val="EEF3F4"/>
                    </a:solidFill>
                  </a:tcPr>
                </a:tc>
                <a:tc>
                  <a:txBody>
                    <a:bodyPr/>
                    <a:lstStyle/>
                    <a:p>
                      <a:r>
                        <a:rPr sz="1400">
                          <a:solidFill>
                            <a:srgbClr val="263238"/>
                          </a:solidFill>
                          <a:latin typeface="Calibri"/>
                        </a:rPr>
                        <a:t>Anteromedial y MIPO medial</a:t>
                      </a:r>
                    </a:p>
                  </a:txBody>
                  <a:tcPr>
                    <a:solidFill>
                      <a:srgbClr val="EEF3F4"/>
                    </a:solidFill>
                  </a:tcPr>
                </a:tc>
                <a:tc>
                  <a:txBody>
                    <a:bodyPr/>
                    <a:lstStyle/>
                    <a:p>
                      <a:r>
                        <a:rPr sz="1400">
                          <a:solidFill>
                            <a:srgbClr val="263238"/>
                          </a:solidFill>
                          <a:latin typeface="Calibri"/>
                        </a:rPr>
                        <a:t>No comprometerlos; en MIPO medial, mantenerlos hacia delante con separador romo [r5][r4]</a:t>
                      </a:r>
                    </a:p>
                  </a:txBody>
                  <a:tcPr>
                    <a:solidFill>
                      <a:srgbClr val="EEF3F4"/>
                    </a:solidFill>
                  </a:tcPr>
                </a:tc>
              </a:tr>
              <a:tr h="457200">
                <a:tc>
                  <a:txBody>
                    <a:bodyPr/>
                    <a:lstStyle/>
                    <a:p>
                      <a:r>
                        <a:rPr sz="1400">
                          <a:solidFill>
                            <a:srgbClr val="263238"/>
                          </a:solidFill>
                          <a:latin typeface="Calibri"/>
                        </a:rPr>
                        <a:t>Vaina del tendón tibial anterior</a:t>
                      </a:r>
                    </a:p>
                  </a:txBody>
                  <a:tcPr>
                    <a:solidFill>
                      <a:srgbClr val="FFFFFF"/>
                    </a:solidFill>
                  </a:tcPr>
                </a:tc>
                <a:tc>
                  <a:txBody>
                    <a:bodyPr/>
                    <a:lstStyle/>
                    <a:p>
                      <a:r>
                        <a:rPr sz="1400">
                          <a:solidFill>
                            <a:srgbClr val="263238"/>
                          </a:solidFill>
                          <a:latin typeface="Calibri"/>
                        </a:rPr>
                        <a:t>En el eje de la incisión anteromedial distal [r2]</a:t>
                      </a:r>
                    </a:p>
                  </a:txBody>
                  <a:tcPr>
                    <a:solidFill>
                      <a:srgbClr val="FFFFFF"/>
                    </a:solidFill>
                  </a:tcPr>
                </a:tc>
                <a:tc>
                  <a:txBody>
                    <a:bodyPr/>
                    <a:lstStyle/>
                    <a:p>
                      <a:r>
                        <a:rPr sz="1400">
                          <a:solidFill>
                            <a:srgbClr val="263238"/>
                          </a:solidFill>
                          <a:latin typeface="Calibri"/>
                        </a:rPr>
                        <a:t>Anteromedial distal</a:t>
                      </a:r>
                    </a:p>
                  </a:txBody>
                  <a:tcPr>
                    <a:solidFill>
                      <a:srgbClr val="FFFFFF"/>
                    </a:solidFill>
                  </a:tcPr>
                </a:tc>
                <a:tc>
                  <a:txBody>
                    <a:bodyPr/>
                    <a:lstStyle/>
                    <a:p>
                      <a:r>
                        <a:rPr sz="1400">
                          <a:solidFill>
                            <a:srgbClr val="263238"/>
                          </a:solidFill>
                          <a:latin typeface="Calibri"/>
                        </a:rPr>
                        <a:t>Dejarla íntegra y repararla de inmediato si se abrió [r2][r5]</a:t>
                      </a:r>
                    </a:p>
                  </a:txBody>
                  <a:tcPr>
                    <a:solidFill>
                      <a:srgbClr val="FFFFFF"/>
                    </a:solidFill>
                  </a:tcPr>
                </a:tc>
              </a:tr>
              <a:tr h="457200">
                <a:tc>
                  <a:txBody>
                    <a:bodyPr/>
                    <a:lstStyle/>
                    <a:p>
                      <a:r>
                        <a:rPr sz="1400">
                          <a:solidFill>
                            <a:srgbClr val="263238"/>
                          </a:solidFill>
                          <a:latin typeface="Calibri"/>
                        </a:rPr>
                        <a:t>Irrigación de los fragmentos anteriores</a:t>
                      </a:r>
                    </a:p>
                  </a:txBody>
                  <a:tcPr>
                    <a:solidFill>
                      <a:srgbClr val="EEF3F4"/>
                    </a:solidFill>
                  </a:tcPr>
                </a:tc>
                <a:tc>
                  <a:txBody>
                    <a:bodyPr/>
                    <a:lstStyle/>
                    <a:p>
                      <a:r>
                        <a:rPr sz="1400">
                          <a:solidFill>
                            <a:srgbClr val="263238"/>
                          </a:solidFill>
                          <a:latin typeface="Calibri"/>
                        </a:rPr>
                        <a:t>Ramas de la arteria tibial anterior [r2]</a:t>
                      </a:r>
                    </a:p>
                  </a:txBody>
                  <a:tcPr>
                    <a:solidFill>
                      <a:srgbClr val="EEF3F4"/>
                    </a:solidFill>
                  </a:tcPr>
                </a:tc>
                <a:tc>
                  <a:txBody>
                    <a:bodyPr/>
                    <a:lstStyle/>
                    <a:p>
                      <a:r>
                        <a:rPr sz="1400">
                          <a:solidFill>
                            <a:srgbClr val="263238"/>
                          </a:solidFill>
                          <a:latin typeface="Calibri"/>
                        </a:rPr>
                        <a:t>Anteromedial (capsulotomía)</a:t>
                      </a:r>
                    </a:p>
                  </a:txBody>
                  <a:tcPr>
                    <a:solidFill>
                      <a:srgbClr val="EEF3F4"/>
                    </a:solidFill>
                  </a:tcPr>
                </a:tc>
                <a:tc>
                  <a:txBody>
                    <a:bodyPr/>
                    <a:lstStyle/>
                    <a:p>
                      <a:r>
                        <a:rPr sz="1400">
                          <a:solidFill>
                            <a:srgbClr val="263238"/>
                          </a:solidFill>
                          <a:latin typeface="Calibri"/>
                        </a:rPr>
                        <a:t>Mantener la capsulotomía corta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el nervio no está donde dice el dibujo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Blair JM et al. Clin Orthop Relat Res. 1994. PMID 8050234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disección clásica de 25 miembros con lupa mostró 3 patrones de ramificación del peroneo superficial [r14].</a:t>
            </a:r>
          </a:p>
          <a:p>
            <a:pPr marL="347472" indent="-347472">
              <a:spcAft>
                <a:spcPts val="1400"/>
              </a:spcAft>
              <a:buChar char="•"/>
            </a:pPr>
            <a:r>
              <a:rPr sz="2400">
                <a:solidFill>
                  <a:srgbClr val="263238"/>
                </a:solidFill>
                <a:latin typeface="Calibri"/>
              </a:rPr>
              <a:t>Lo útil es saber cuál rama queda expuesta a una incisión anterolateral distal.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Patrones del peroneo superficial (disección de 25 miembros,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Blair JM et al. Clin Orthop Relat Res. 1994. PMID 8050234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Patrones del peroneo superficial en la disección de 25 miembros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Blair JM et al. Clin Orthop Relat Res. 1994. PMID 8050234</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Dónde está la rama en riesgo</a:t>
                      </a:r>
                    </a:p>
                  </a:txBody>
                  <a:tcPr>
                    <a:solidFill>
                      <a:srgbClr val="0F5F6B"/>
                    </a:solidFill>
                  </a:tcPr>
                </a:tc>
                <a:tc>
                  <a:txBody>
                    <a:bodyPr/>
                    <a:lstStyle/>
                    <a:p>
                      <a:r>
                        <a:rPr sz="1400" b="1">
                          <a:solidFill>
                            <a:srgbClr val="FFFFFF"/>
                          </a:solidFill>
                          <a:latin typeface="Calibri"/>
                        </a:rPr>
                        <a:t>Cuándo molesta</a:t>
                      </a:r>
                    </a:p>
                  </a:txBody>
                  <a:tcPr>
                    <a:solidFill>
                      <a:srgbClr val="0F5F6B"/>
                    </a:solidFill>
                  </a:tcPr>
                </a:tc>
              </a:tr>
              <a:tr h="457200">
                <a:tc>
                  <a:txBody>
                    <a:bodyPr/>
                    <a:lstStyle/>
                    <a:p>
                      <a:r>
                        <a:rPr sz="1400">
                          <a:solidFill>
                            <a:srgbClr val="263238"/>
                          </a:solidFill>
                          <a:latin typeface="Calibri"/>
                        </a:rPr>
                        <a:t>A</a:t>
                      </a:r>
                    </a:p>
                  </a:txBody>
                  <a:tcPr>
                    <a:solidFill>
                      <a:srgbClr val="EEF3F4"/>
                    </a:solidFill>
                  </a:tcPr>
                </a:tc>
                <a:tc>
                  <a:txBody>
                    <a:bodyPr/>
                    <a:lstStyle/>
                    <a:p>
                      <a:r>
                        <a:rPr sz="1400">
                          <a:solidFill>
                            <a:srgbClr val="263238"/>
                          </a:solidFill>
                          <a:latin typeface="Calibri"/>
                        </a:rPr>
                        <a:t>72 % [r14]</a:t>
                      </a:r>
                    </a:p>
                  </a:txBody>
                  <a:tcPr>
                    <a:solidFill>
                      <a:srgbClr val="EEF3F4"/>
                    </a:solidFill>
                  </a:tcPr>
                </a:tc>
                <a:tc>
                  <a:txBody>
                    <a:bodyPr/>
                    <a:lstStyle/>
                    <a:p>
                      <a:r>
                        <a:rPr sz="1400">
                          <a:solidFill>
                            <a:srgbClr val="263238"/>
                          </a:solidFill>
                          <a:latin typeface="Calibri"/>
                        </a:rPr>
                        <a:t>Perfora la fascia a 12,3 cm del tobillo y se divide a 4,4 cm [r14]</a:t>
                      </a:r>
                    </a:p>
                  </a:txBody>
                  <a:tcPr>
                    <a:solidFill>
                      <a:srgbClr val="EEF3F4"/>
                    </a:solidFill>
                  </a:tcPr>
                </a:tc>
                <a:tc>
                  <a:txBody>
                    <a:bodyPr/>
                    <a:lstStyle/>
                    <a:p>
                      <a:r>
                        <a:rPr sz="1400">
                          <a:solidFill>
                            <a:srgbClr val="263238"/>
                          </a:solidFill>
                          <a:latin typeface="Calibri"/>
                        </a:rPr>
                        <a:t>Incisión anterolateral distal y artrotomía anterior (interpretación del autor)</a:t>
                      </a:r>
                    </a:p>
                  </a:txBody>
                  <a:tcPr>
                    <a:solidFill>
                      <a:srgbClr val="EEF3F4"/>
                    </a:solidFill>
                  </a:tcPr>
                </a:tc>
              </a:tr>
              <a:tr h="457200">
                <a:tc>
                  <a:txBody>
                    <a:bodyPr/>
                    <a:lstStyle/>
                    <a:p>
                      <a:r>
                        <a:rPr sz="1400">
                          <a:solidFill>
                            <a:srgbClr val="263238"/>
                          </a:solidFill>
                          <a:latin typeface="Calibri"/>
                        </a:rPr>
                        <a:t>B</a:t>
                      </a:r>
                    </a:p>
                  </a:txBody>
                  <a:tcPr>
                    <a:solidFill>
                      <a:srgbClr val="FFFFFF"/>
                    </a:solidFill>
                  </a:tcPr>
                </a:tc>
                <a:tc>
                  <a:txBody>
                    <a:bodyPr/>
                    <a:lstStyle/>
                    <a:p>
                      <a:r>
                        <a:rPr sz="1400">
                          <a:solidFill>
                            <a:srgbClr val="263238"/>
                          </a:solidFill>
                          <a:latin typeface="Calibri"/>
                        </a:rPr>
                        <a:t>16 % [r14]</a:t>
                      </a:r>
                    </a:p>
                  </a:txBody>
                  <a:tcPr>
                    <a:solidFill>
                      <a:srgbClr val="FFFFFF"/>
                    </a:solidFill>
                  </a:tcPr>
                </a:tc>
                <a:tc>
                  <a:txBody>
                    <a:bodyPr/>
                    <a:lstStyle/>
                    <a:p>
                      <a:r>
                        <a:rPr sz="1400">
                          <a:solidFill>
                            <a:srgbClr val="263238"/>
                          </a:solidFill>
                          <a:latin typeface="Calibri"/>
                        </a:rPr>
                        <a:t>La rama intermedia pasa por la cara lateral de la fíbula distal a 4,5 cm de la articulación [r14]</a:t>
                      </a:r>
                    </a:p>
                  </a:txBody>
                  <a:tcPr>
                    <a:solidFill>
                      <a:srgbClr val="FFFFFF"/>
                    </a:solidFill>
                  </a:tcPr>
                </a:tc>
                <a:tc>
                  <a:txBody>
                    <a:bodyPr/>
                    <a:lstStyle/>
                    <a:p>
                      <a:r>
                        <a:rPr sz="1400">
                          <a:solidFill>
                            <a:srgbClr val="263238"/>
                          </a:solidFill>
                          <a:latin typeface="Calibri"/>
                        </a:rPr>
                        <a:t>Abordaje lateral de la fíbula y vía única llevada hacia lateral (interpretación del autor)</a:t>
                      </a:r>
                    </a:p>
                  </a:txBody>
                  <a:tcPr>
                    <a:solidFill>
                      <a:srgbClr val="FFFFFF"/>
                    </a:solidFill>
                  </a:tcPr>
                </a:tc>
              </a:tr>
              <a:tr h="457200">
                <a:tc>
                  <a:txBody>
                    <a:bodyPr/>
                    <a:lstStyle/>
                    <a:p>
                      <a:r>
                        <a:rPr sz="1400">
                          <a:solidFill>
                            <a:srgbClr val="263238"/>
                          </a:solidFill>
                          <a:latin typeface="Calibri"/>
                        </a:rPr>
                        <a:t>C</a:t>
                      </a:r>
                    </a:p>
                  </a:txBody>
                  <a:tcPr>
                    <a:solidFill>
                      <a:srgbClr val="EEF3F4"/>
                    </a:solidFill>
                  </a:tcPr>
                </a:tc>
                <a:tc>
                  <a:txBody>
                    <a:bodyPr/>
                    <a:lstStyle/>
                    <a:p>
                      <a:r>
                        <a:rPr sz="1400">
                          <a:solidFill>
                            <a:srgbClr val="263238"/>
                          </a:solidFill>
                          <a:latin typeface="Calibri"/>
                        </a:rPr>
                        <a:t>12 % [r14]</a:t>
                      </a:r>
                    </a:p>
                  </a:txBody>
                  <a:tcPr>
                    <a:solidFill>
                      <a:srgbClr val="EEF3F4"/>
                    </a:solidFill>
                  </a:tcPr>
                </a:tc>
                <a:tc>
                  <a:txBody>
                    <a:bodyPr/>
                    <a:lstStyle/>
                    <a:p>
                      <a:r>
                        <a:rPr sz="1400">
                          <a:solidFill>
                            <a:srgbClr val="263238"/>
                          </a:solidFill>
                          <a:latin typeface="Calibri"/>
                        </a:rPr>
                        <a:t>La rama intermedia sigue el borde anterior de la fíbula; perfora a 4,9 cm [r14]</a:t>
                      </a:r>
                    </a:p>
                  </a:txBody>
                  <a:tcPr>
                    <a:solidFill>
                      <a:srgbClr val="EEF3F4"/>
                    </a:solidFill>
                  </a:tcPr>
                </a:tc>
                <a:tc>
                  <a:txBody>
                    <a:bodyPr/>
                    <a:lstStyle/>
                    <a:p>
                      <a:r>
                        <a:rPr sz="1400">
                          <a:solidFill>
                            <a:srgbClr val="263238"/>
                          </a:solidFill>
                          <a:latin typeface="Calibri"/>
                        </a:rPr>
                        <a:t>Incisión anterolateral cercana a la fíbula (interpretación del autor)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 qué lado va la placa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fractura por flexión se conmina del lado comprimido y queda simple del lado traccionado [r3].</a:t>
            </a:r>
          </a:p>
          <a:p>
            <a:pPr marL="347472" indent="-347472">
              <a:spcAft>
                <a:spcPts val="1400"/>
              </a:spcAft>
              <a:buChar char="•"/>
            </a:pPr>
            <a:r>
              <a:rPr sz="2400">
                <a:solidFill>
                  <a:srgbClr val="263238"/>
                </a:solidFill>
                <a:latin typeface="Calibri"/>
              </a:rPr>
              <a:t>De ahí sale el criterio del AO: la placa de contrafuerte va del lado roto en pedazos.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de qué lado va la placa y por qué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AO Foundation. En: AO Surgery Reference [Internet]. 2026.</a:t>
            </a:r>
          </a:p>
          <a:p>
            <a:r>
              <a:rPr sz="1000">
                <a:solidFill>
                  <a:srgbClr val="5A6469"/>
                </a:solidFill>
                <a:latin typeface="Calibri"/>
              </a:rPr>
              <a:t>[r39] Pirolo JM et al. Orthopedics. 2015. doi:10.3928/01477447-20150902-52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 modelo de laboratorio, sin hueso vivo ni piel; sirve para ordenar la decisión mecánica, no para decidir solo.</a:t>
            </a:r>
          </a:p>
          <a:p>
            <a:pPr marL="347472" indent="-347472">
              <a:spcAft>
                <a:spcPts val="1400"/>
              </a:spcAft>
              <a:buChar char="•"/>
            </a:pPr>
            <a:r>
              <a:rPr sz="2400">
                <a:solidFill>
                  <a:srgbClr val="263238"/>
                </a:solidFill>
                <a:latin typeface="Calibri"/>
              </a:rPr>
              <a:t>Mecánica: el contrafuerte del lado conminuto [r3][r39].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el lado de la placa según el patrón de deformidad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AO Foundation. En: AO Surgery Reference [Internet]. 2026.</a:t>
            </a:r>
          </a:p>
          <a:p>
            <a:r>
              <a:rPr sz="1000">
                <a:solidFill>
                  <a:srgbClr val="5A6469"/>
                </a:solidFill>
                <a:latin typeface="Calibri"/>
              </a:rPr>
              <a:t>[r39] Pirolo JM et al. Orthopedics. 2015. doi:10.3928/01477447-20150902-52</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Dónde está la conminución</a:t>
                      </a:r>
                    </a:p>
                  </a:txBody>
                  <a:tcPr>
                    <a:solidFill>
                      <a:srgbClr val="0F5F6B"/>
                    </a:solidFill>
                  </a:tcPr>
                </a:tc>
                <a:tc>
                  <a:txBody>
                    <a:bodyPr/>
                    <a:lstStyle/>
                    <a:p>
                      <a:r>
                        <a:rPr sz="1400" b="1">
                          <a:solidFill>
                            <a:srgbClr val="FFFFFF"/>
                          </a:solidFill>
                          <a:latin typeface="Calibri"/>
                        </a:rPr>
                        <a:t>Placa y abordaje sugeridos</a:t>
                      </a:r>
                    </a:p>
                  </a:txBody>
                  <a:tcPr>
                    <a:solidFill>
                      <a:srgbClr val="0F5F6B"/>
                    </a:solidFill>
                  </a:tcPr>
                </a:tc>
                <a:tc>
                  <a:txBody>
                    <a:bodyPr/>
                    <a:lstStyle/>
                    <a:p>
                      <a:r>
                        <a:rPr sz="1400" b="1">
                          <a:solidFill>
                            <a:srgbClr val="FFFFFF"/>
                          </a:solidFill>
                          <a:latin typeface="Calibri"/>
                        </a:rPr>
                        <a:t>Qué dice el modelo</a:t>
                      </a:r>
                    </a:p>
                  </a:txBody>
                  <a:tcPr>
                    <a:solidFill>
                      <a:srgbClr val="0F5F6B"/>
                    </a:solidFill>
                  </a:tcPr>
                </a:tc>
              </a:tr>
              <a:tr h="457200">
                <a:tc>
                  <a:txBody>
                    <a:bodyPr/>
                    <a:lstStyle/>
                    <a:p>
                      <a:r>
                        <a:rPr sz="1400">
                          <a:solidFill>
                            <a:srgbClr val="263238"/>
                          </a:solidFill>
                          <a:latin typeface="Calibri"/>
                        </a:rPr>
                        <a:t>Varo</a:t>
                      </a:r>
                    </a:p>
                  </a:txBody>
                  <a:tcPr>
                    <a:solidFill>
                      <a:srgbClr val="EEF3F4"/>
                    </a:solidFill>
                  </a:tcPr>
                </a:tc>
                <a:tc>
                  <a:txBody>
                    <a:bodyPr/>
                    <a:lstStyle/>
                    <a:p>
                      <a:r>
                        <a:rPr sz="1400">
                          <a:solidFill>
                            <a:srgbClr val="263238"/>
                          </a:solidFill>
                          <a:latin typeface="Calibri"/>
                        </a:rPr>
                        <a:t>Metafisaria medial [r3]</a:t>
                      </a:r>
                    </a:p>
                  </a:txBody>
                  <a:tcPr>
                    <a:solidFill>
                      <a:srgbClr val="EEF3F4"/>
                    </a:solidFill>
                  </a:tcPr>
                </a:tc>
                <a:tc>
                  <a:txBody>
                    <a:bodyPr/>
                    <a:lstStyle/>
                    <a:p>
                      <a:r>
                        <a:rPr sz="1400">
                          <a:solidFill>
                            <a:srgbClr val="263238"/>
                          </a:solidFill>
                          <a:latin typeface="Calibri"/>
                        </a:rPr>
                        <a:t>Placa medial fuerte; abordaje anteromedial [r3]</a:t>
                      </a:r>
                    </a:p>
                  </a:txBody>
                  <a:tcPr>
                    <a:solidFill>
                      <a:srgbClr val="EEF3F4"/>
                    </a:solidFill>
                  </a:tcPr>
                </a:tc>
                <a:tc>
                  <a:txBody>
                    <a:bodyPr/>
                    <a:lstStyle/>
                    <a:p>
                      <a:r>
                        <a:rPr sz="1400">
                          <a:solidFill>
                            <a:srgbClr val="263238"/>
                          </a:solidFill>
                          <a:latin typeface="Calibri"/>
                        </a:rPr>
                        <a:t>Medial más rígida en axial y torsión (P &lt; 0,05) [r39]</a:t>
                      </a:r>
                    </a:p>
                  </a:txBody>
                  <a:tcPr>
                    <a:solidFill>
                      <a:srgbClr val="EEF3F4"/>
                    </a:solidFill>
                  </a:tcPr>
                </a:tc>
              </a:tr>
              <a:tr h="457200">
                <a:tc>
                  <a:txBody>
                    <a:bodyPr/>
                    <a:lstStyle/>
                    <a:p>
                      <a:r>
                        <a:rPr sz="1400">
                          <a:solidFill>
                            <a:srgbClr val="263238"/>
                          </a:solidFill>
                          <a:latin typeface="Calibri"/>
                        </a:rPr>
                        <a:t>Valgo</a:t>
                      </a:r>
                    </a:p>
                  </a:txBody>
                  <a:tcPr>
                    <a:solidFill>
                      <a:srgbClr val="FFFFFF"/>
                    </a:solidFill>
                  </a:tcPr>
                </a:tc>
                <a:tc>
                  <a:txBody>
                    <a:bodyPr/>
                    <a:lstStyle/>
                    <a:p>
                      <a:r>
                        <a:rPr sz="1400">
                          <a:solidFill>
                            <a:srgbClr val="263238"/>
                          </a:solidFill>
                          <a:latin typeface="Calibri"/>
                        </a:rPr>
                        <a:t>Metafisaria lateral o anterolateral [r3]</a:t>
                      </a:r>
                    </a:p>
                  </a:txBody>
                  <a:tcPr>
                    <a:solidFill>
                      <a:srgbClr val="FFFFFF"/>
                    </a:solidFill>
                  </a:tcPr>
                </a:tc>
                <a:tc>
                  <a:txBody>
                    <a:bodyPr/>
                    <a:lstStyle/>
                    <a:p>
                      <a:r>
                        <a:rPr sz="1400">
                          <a:solidFill>
                            <a:srgbClr val="263238"/>
                          </a:solidFill>
                          <a:latin typeface="Calibri"/>
                        </a:rPr>
                        <a:t>Contrafuerte anterolateral; abordaje anterolateral [r3]</a:t>
                      </a:r>
                    </a:p>
                  </a:txBody>
                  <a:tcPr>
                    <a:solidFill>
                      <a:srgbClr val="FFFFFF"/>
                    </a:solidFill>
                  </a:tcPr>
                </a:tc>
                <a:tc>
                  <a:txBody>
                    <a:bodyPr/>
                    <a:lstStyle/>
                    <a:p>
                      <a:r>
                        <a:rPr sz="1400">
                          <a:solidFill>
                            <a:srgbClr val="263238"/>
                          </a:solidFill>
                          <a:latin typeface="Calibri"/>
                        </a:rPr>
                        <a:t>Sin diferencia entre medial y anterolateral [r39]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qué escala cambia la decisión del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[r8] British Orthopaedic Association.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lecturas cambian la elección, y cada una responde una pregunta distinta: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qué escala cambia la decisión del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Barça F et al. 2025. doi:10.14744/cpr.2025.79238</a:t>
            </a:r>
          </a:p>
          <a:p>
            <a:r>
              <a:rPr sz="1000">
                <a:solidFill>
                  <a:srgbClr val="5A6469"/>
                </a:solidFill>
                <a:latin typeface="Calibri"/>
              </a:rPr>
              <a:t>[r44] Tian R et al. J Orthop Surg Res. 2020. doi:10.1186/s13018-020-01904-2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Estado de las partes blandas: en fractura cerrada se usa la escala de Tscherne (se usaron los grados C1 y C2 en la serie con tratamiento por etapas)… [r35]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y su peso en la elección del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[r8] British Orthopaedic Association. 2017.</a:t>
            </a:r>
          </a:p>
          <a:p>
            <a:r>
              <a:rPr sz="800">
                <a:solidFill>
                  <a:srgbClr val="5A6469"/>
                </a:solidFill>
                <a:latin typeface="Calibri"/>
              </a:rPr>
              <a:t>[r32] Teeny SM et al. Variables contributing to poor results and complications. 1993. PMID 8519097</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Escala</a:t>
                      </a:r>
                    </a:p>
                  </a:txBody>
                  <a:tcPr>
                    <a:solidFill>
                      <a:srgbClr val="0F5F6B"/>
                    </a:solidFill>
                  </a:tcPr>
                </a:tc>
                <a:tc>
                  <a:txBody>
                    <a:bodyPr/>
                    <a:lstStyle/>
                    <a:p>
                      <a:r>
                        <a:rPr sz="1600" b="1">
                          <a:solidFill>
                            <a:srgbClr val="FFFFFF"/>
                          </a:solidFill>
                          <a:latin typeface="Calibri"/>
                        </a:rPr>
                        <a:t>Qué mide</a:t>
                      </a:r>
                    </a:p>
                  </a:txBody>
                  <a:tcPr>
                    <a:solidFill>
                      <a:srgbClr val="0F5F6B"/>
                    </a:solidFill>
                  </a:tcPr>
                </a:tc>
                <a:tc>
                  <a:txBody>
                    <a:bodyPr/>
                    <a:lstStyle/>
                    <a:p>
                      <a:r>
                        <a:rPr sz="1600" b="1">
                          <a:solidFill>
                            <a:srgbClr val="FFFFFF"/>
                          </a:solidFill>
                          <a:latin typeface="Calibri"/>
                        </a:rPr>
                        <a:t>Qué cambia en el abordaje</a:t>
                      </a:r>
                    </a:p>
                  </a:txBody>
                  <a:tcPr>
                    <a:solidFill>
                      <a:srgbClr val="0F5F6B"/>
                    </a:solidFill>
                  </a:tcPr>
                </a:tc>
              </a:tr>
              <a:tr h="457200">
                <a:tc>
                  <a:txBody>
                    <a:bodyPr/>
                    <a:lstStyle/>
                    <a:p>
                      <a:r>
                        <a:rPr sz="1600">
                          <a:solidFill>
                            <a:srgbClr val="263238"/>
                          </a:solidFill>
                          <a:latin typeface="Calibri"/>
                        </a:rPr>
                        <a:t>AO/OTA 43 (A, B, C)</a:t>
                      </a:r>
                    </a:p>
                  </a:txBody>
                  <a:tcPr>
                    <a:solidFill>
                      <a:srgbClr val="EEF3F4"/>
                    </a:solidFill>
                  </a:tcPr>
                </a:tc>
                <a:tc>
                  <a:txBody>
                    <a:bodyPr/>
                    <a:lstStyle/>
                    <a:p>
                      <a:r>
                        <a:rPr sz="1600">
                          <a:solidFill>
                            <a:srgbClr val="263238"/>
                          </a:solidFill>
                          <a:latin typeface="Calibri"/>
                        </a:rPr>
                        <a:t>Compromiso articular de la tibia distal [r1]</a:t>
                      </a:r>
                    </a:p>
                  </a:txBody>
                  <a:tcPr>
                    <a:solidFill>
                      <a:srgbClr val="EEF3F4"/>
                    </a:solidFill>
                  </a:tcPr>
                </a:tc>
                <a:tc>
                  <a:txBody>
                    <a:bodyPr/>
                    <a:lstStyle/>
                    <a:p>
                      <a:r>
                        <a:rPr sz="1600">
                          <a:solidFill>
                            <a:srgbClr val="263238"/>
                          </a:solidFill>
                          <a:latin typeface="Calibri"/>
                        </a:rPr>
                        <a:t>Anterior si es pilon; extraarticular admite MIPO [r3][r4]</a:t>
                      </a:r>
                    </a:p>
                  </a:txBody>
                  <a:tcPr>
                    <a:solidFill>
                      <a:srgbClr val="EEF3F4"/>
                    </a:solidFill>
                  </a:tcPr>
                </a:tc>
              </a:tr>
              <a:tr h="457200">
                <a:tc>
                  <a:txBody>
                    <a:bodyPr/>
                    <a:lstStyle/>
                    <a:p>
                      <a:r>
                        <a:rPr sz="1600">
                          <a:solidFill>
                            <a:srgbClr val="263238"/>
                          </a:solidFill>
                          <a:latin typeface="Calibri"/>
                        </a:rPr>
                        <a:t>Rüedi–Allgöwer I a III</a:t>
                      </a:r>
                    </a:p>
                  </a:txBody>
                  <a:tcPr>
                    <a:solidFill>
                      <a:srgbClr val="FFFFFF"/>
                    </a:solidFill>
                  </a:tcPr>
                </a:tc>
                <a:tc>
                  <a:txBody>
                    <a:bodyPr/>
                    <a:lstStyle/>
                    <a:p>
                      <a:r>
                        <a:rPr sz="1600">
                          <a:solidFill>
                            <a:srgbClr val="263238"/>
                          </a:solidFill>
                          <a:latin typeface="Calibri"/>
                        </a:rPr>
                        <a:t>Desplazamiento y conminución de la superficie articular; no gradúa las partes blandas (definición clásica de la escala)</a:t>
                      </a:r>
                    </a:p>
                  </a:txBody>
                  <a:tcPr>
                    <a:solidFill>
                      <a:srgbClr val="FFFFFF"/>
                    </a:solidFill>
                  </a:tcPr>
                </a:tc>
                <a:tc>
                  <a:txBody>
                    <a:bodyPr/>
                    <a:lstStyle/>
                    <a:p>
                      <a:r>
                        <a:rPr sz="1600">
                          <a:solidFill>
                            <a:srgbClr val="263238"/>
                          </a:solidFill>
                          <a:latin typeface="Calibri"/>
                        </a:rPr>
                        <a:t>Con tipo III, infección profunda de 37 % tras RAFI [r32]; la cirugía por etapas es hoy el estándar en la mayoría de los centros [r47]</a:t>
                      </a:r>
                    </a:p>
                  </a:txBody>
                  <a:tcPr>
                    <a:solidFill>
                      <a:srgbClr val="FFFFFF"/>
                    </a:solidFill>
                  </a:tcPr>
                </a:tc>
              </a:tr>
              <a:tr h="457200">
                <a:tc>
                  <a:txBody>
                    <a:bodyPr/>
                    <a:lstStyle/>
                    <a:p>
                      <a:r>
                        <a:rPr sz="1600">
                          <a:solidFill>
                            <a:srgbClr val="263238"/>
                          </a:solidFill>
                          <a:latin typeface="Calibri"/>
                        </a:rPr>
                        <a:t>Tscherne (cerradas)</a:t>
                      </a:r>
                    </a:p>
                  </a:txBody>
                  <a:tcPr>
                    <a:solidFill>
                      <a:srgbClr val="EEF3F4"/>
                    </a:solidFill>
                  </a:tcPr>
                </a:tc>
                <a:tc>
                  <a:txBody>
                    <a:bodyPr/>
                    <a:lstStyle/>
                    <a:p>
                      <a:r>
                        <a:rPr sz="1600">
                          <a:solidFill>
                            <a:srgbClr val="263238"/>
                          </a:solidFill>
                          <a:latin typeface="Calibri"/>
                        </a:rPr>
                        <a:t>Daño de partes blandas cerradas [r35]</a:t>
                      </a:r>
                    </a:p>
                  </a:txBody>
                  <a:tcPr>
                    <a:solidFill>
                      <a:srgbClr val="EEF3F4"/>
                    </a:solidFill>
                  </a:tcPr>
                </a:tc>
                <a:tc>
                  <a:txBody>
                    <a:bodyPr/>
                    <a:lstStyle/>
                    <a:p>
                      <a:r>
                        <a:rPr sz="1600">
                          <a:solidFill>
                            <a:srgbClr val="263238"/>
                          </a:solidFill>
                          <a:latin typeface="Calibri"/>
                        </a:rPr>
                        <a:t>Describe el daño inicial; el momento de la placa lo decide la prueba de arrugas, porque la escala tiene baja concordancia entre observadores para el seguimiento [r35]</a:t>
                      </a:r>
                    </a:p>
                  </a:txBody>
                  <a:tcPr>
                    <a:solidFill>
                      <a:srgbClr val="EEF3F4"/>
                    </a:solidFill>
                  </a:tcPr>
                </a:tc>
              </a:tr>
              <a:tr h="457200">
                <a:tc>
                  <a:txBody>
                    <a:bodyPr/>
                    <a:lstStyle/>
                    <a:p>
                      <a:r>
                        <a:rPr sz="1600">
                          <a:solidFill>
                            <a:srgbClr val="263238"/>
                          </a:solidFill>
                          <a:latin typeface="Calibri"/>
                        </a:rPr>
                        <a:t>Gustilo-Anderson (abiertas)</a:t>
                      </a:r>
                    </a:p>
                  </a:txBody>
                  <a:tcPr>
                    <a:solidFill>
                      <a:srgbClr val="FFFFFF"/>
                    </a:solidFill>
                  </a:tcPr>
                </a:tc>
                <a:tc>
                  <a:txBody>
                    <a:bodyPr/>
                    <a:lstStyle/>
                    <a:p>
                      <a:r>
                        <a:rPr sz="1600">
                          <a:solidFill>
                            <a:srgbClr val="263238"/>
                          </a:solidFill>
                          <a:latin typeface="Calibri"/>
                        </a:rPr>
                        <a:t>Gravedad de la herida abierta [r44]</a:t>
                      </a:r>
                    </a:p>
                  </a:txBody>
                  <a:tcPr>
                    <a:solidFill>
                      <a:srgbClr val="FFFFFF"/>
                    </a:solidFill>
                  </a:tcPr>
                </a:tc>
                <a:tc>
                  <a:txBody>
                    <a:bodyPr/>
                    <a:lstStyle/>
                    <a:p>
                      <a:r>
                        <a:rPr sz="1600">
                          <a:solidFill>
                            <a:srgbClr val="263238"/>
                          </a:solidFill>
                          <a:latin typeface="Calibri"/>
                        </a:rPr>
                        <a:t>IIIB y IIIC elevan el riesgo de no unión [r44]; cobertura en 72 h [r8]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mirar antes de cortar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[r8] British Orthopaedic Association.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¿En qué estado está la piel?</a:t>
            </a:r>
          </a:p>
          <a:p>
            <a:pPr marL="347472" indent="-347472">
              <a:spcAft>
                <a:spcPts val="1400"/>
              </a:spcAft>
              <a:buChar char="•"/>
            </a:pPr>
            <a:r>
              <a:rPr sz="2800">
                <a:solidFill>
                  <a:srgbClr val="263238"/>
                </a:solidFill>
                <a:latin typeface="Calibri"/>
              </a:rPr>
              <a:t>Es la pregunta que decide el día de la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mirar antes de cortar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[r8] British Orthopaedic Association.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4.</a:t>
            </a:r>
          </a:p>
          <a:p>
            <a:pPr marL="347472" indent="-347472">
              <a:spcAft>
                <a:spcPts val="1400"/>
              </a:spcAft>
              <a:buChar char="•"/>
            </a:pPr>
            <a:r>
              <a:rPr sz="2800">
                <a:solidFill>
                  <a:srgbClr val="263238"/>
                </a:solidFill>
                <a:latin typeface="Calibri"/>
              </a:rPr>
              <a:t>¿Qué factores de riesgo tiene 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Hallazgo de la evaluación y decisión que mueve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[r8] British Orthopaedic Association. 2017.</a:t>
            </a:r>
          </a:p>
          <a:p>
            <a:r>
              <a:rPr sz="800">
                <a:solidFill>
                  <a:srgbClr val="5A6469"/>
                </a:solidFill>
                <a:latin typeface="Calibri"/>
              </a:rPr>
              <a:t>[r34] Olson JJ et al. J Orthop Trauma. 2021. doi:10.1097/BOT.0000000000001991</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Decisión</a:t>
                      </a:r>
                    </a:p>
                  </a:txBody>
                  <a:tcPr>
                    <a:solidFill>
                      <a:srgbClr val="0F5F6B"/>
                    </a:solidFill>
                  </a:tcPr>
                </a:tc>
                <a:tc>
                  <a:txBody>
                    <a:bodyPr/>
                    <a:lstStyle/>
                    <a:p>
                      <a:r>
                        <a:rPr sz="1600" b="1">
                          <a:solidFill>
                            <a:srgbClr val="FFFFFF"/>
                          </a:solidFill>
                          <a:latin typeface="Calibri"/>
                        </a:rPr>
                        <a:t>Referencia</a:t>
                      </a:r>
                    </a:p>
                  </a:txBody>
                  <a:tcPr>
                    <a:solidFill>
                      <a:srgbClr val="0F5F6B"/>
                    </a:solidFill>
                  </a:tcPr>
                </a:tc>
              </a:tr>
              <a:tr h="457200">
                <a:tc>
                  <a:txBody>
                    <a:bodyPr/>
                    <a:lstStyle/>
                    <a:p>
                      <a:r>
                        <a:rPr sz="1600">
                          <a:solidFill>
                            <a:srgbClr val="263238"/>
                          </a:solidFill>
                          <a:latin typeface="Calibri"/>
                        </a:rPr>
                        <a:t>Edema, ampollas o piel sin arrugas</a:t>
                      </a:r>
                    </a:p>
                  </a:txBody>
                  <a:tcPr>
                    <a:solidFill>
                      <a:srgbClr val="EEF3F4"/>
                    </a:solidFill>
                  </a:tcPr>
                </a:tc>
                <a:tc>
                  <a:txBody>
                    <a:bodyPr/>
                    <a:lstStyle/>
                    <a:p>
                      <a:r>
                        <a:rPr sz="1600">
                          <a:solidFill>
                            <a:srgbClr val="263238"/>
                          </a:solidFill>
                          <a:latin typeface="Calibri"/>
                        </a:rPr>
                        <a:t>Fijador puente o férula y espera; la fijación definitiva queda diferida</a:t>
                      </a:r>
                    </a:p>
                  </a:txBody>
                  <a:tcPr>
                    <a:solidFill>
                      <a:srgbClr val="EEF3F4"/>
                    </a:solidFill>
                  </a:tcPr>
                </a:tc>
                <a:tc>
                  <a:txBody>
                    <a:bodyPr/>
                    <a:lstStyle/>
                    <a:p>
                      <a:r>
                        <a:rPr sz="1600">
                          <a:solidFill>
                            <a:srgbClr val="263238"/>
                          </a:solidFill>
                          <a:latin typeface="Calibri"/>
                        </a:rPr>
                        <a:t>[r2][r35]</a:t>
                      </a:r>
                    </a:p>
                  </a:txBody>
                  <a:tcPr>
                    <a:solidFill>
                      <a:srgbClr val="EEF3F4"/>
                    </a:solidFill>
                  </a:tcPr>
                </a:tc>
              </a:tr>
              <a:tr h="457200">
                <a:tc>
                  <a:txBody>
                    <a:bodyPr/>
                    <a:lstStyle/>
                    <a:p>
                      <a:r>
                        <a:rPr sz="1600">
                          <a:solidFill>
                            <a:srgbClr val="263238"/>
                          </a:solidFill>
                          <a:latin typeface="Calibri"/>
                        </a:rPr>
                        <a:t>Herida abierta medial en el pilon</a:t>
                      </a:r>
                    </a:p>
                  </a:txBody>
                  <a:tcPr>
                    <a:solidFill>
                      <a:srgbClr val="FFFFFF"/>
                    </a:solidFill>
                  </a:tcPr>
                </a:tc>
                <a:tc>
                  <a:txBody>
                    <a:bodyPr/>
                    <a:lstStyle/>
                    <a:p>
                      <a:r>
                        <a:rPr sz="1600">
                          <a:solidFill>
                            <a:srgbClr val="263238"/>
                          </a:solidFill>
                          <a:latin typeface="Calibri"/>
                        </a:rPr>
                        <a:t>Preferir anterolateral para no disecar bajo piel medial dañada</a:t>
                      </a:r>
                    </a:p>
                  </a:txBody>
                  <a:tcPr>
                    <a:solidFill>
                      <a:srgbClr val="FFFFFF"/>
                    </a:solidFill>
                  </a:tcPr>
                </a:tc>
                <a:tc>
                  <a:txBody>
                    <a:bodyPr/>
                    <a:lstStyle/>
                    <a:p>
                      <a:r>
                        <a:rPr sz="1600">
                          <a:solidFill>
                            <a:srgbClr val="263238"/>
                          </a:solidFill>
                          <a:latin typeface="Calibri"/>
                        </a:rPr>
                        <a:t>[r3]</a:t>
                      </a:r>
                    </a:p>
                  </a:txBody>
                  <a:tcPr>
                    <a:solidFill>
                      <a:srgbClr val="FFFFFF"/>
                    </a:solidFill>
                  </a:tcPr>
                </a:tc>
              </a:tr>
              <a:tr h="457200">
                <a:tc>
                  <a:txBody>
                    <a:bodyPr/>
                    <a:lstStyle/>
                    <a:p>
                      <a:r>
                        <a:rPr sz="1600">
                          <a:solidFill>
                            <a:srgbClr val="263238"/>
                          </a:solidFill>
                          <a:latin typeface="Calibri"/>
                        </a:rPr>
                        <a:t>Fractura abierta</a:t>
                      </a:r>
                    </a:p>
                  </a:txBody>
                  <a:tcPr>
                    <a:solidFill>
                      <a:srgbClr val="EEF3F4"/>
                    </a:solidFill>
                  </a:tcPr>
                </a:tc>
                <a:tc>
                  <a:txBody>
                    <a:bodyPr/>
                    <a:lstStyle/>
                    <a:p>
                      <a:r>
                        <a:rPr sz="1600">
                          <a:solidFill>
                            <a:srgbClr val="263238"/>
                          </a:solidFill>
                          <a:latin typeface="Calibri"/>
                        </a:rPr>
                        <a:t>Cobertura definitiva en 72 h y fijación interna definitiva solo con cobertura inmediata</a:t>
                      </a:r>
                    </a:p>
                  </a:txBody>
                  <a:tcPr>
                    <a:solidFill>
                      <a:srgbClr val="EEF3F4"/>
                    </a:solidFill>
                  </a:tcPr>
                </a:tc>
                <a:tc>
                  <a:txBody>
                    <a:bodyPr/>
                    <a:lstStyle/>
                    <a:p>
                      <a:r>
                        <a:rPr sz="1600">
                          <a:solidFill>
                            <a:srgbClr val="263238"/>
                          </a:solidFill>
                          <a:latin typeface="Calibri"/>
                        </a:rPr>
                        <a:t>[r8]</a:t>
                      </a:r>
                    </a:p>
                  </a:txBody>
                  <a:tcPr>
                    <a:solidFill>
                      <a:srgbClr val="EEF3F4"/>
                    </a:solidFill>
                  </a:tcPr>
                </a:tc>
              </a:tr>
              <a:tr h="457200">
                <a:tc>
                  <a:txBody>
                    <a:bodyPr/>
                    <a:lstStyle/>
                    <a:p>
                      <a:r>
                        <a:rPr sz="1600">
                          <a:solidFill>
                            <a:srgbClr val="263238"/>
                          </a:solidFill>
                          <a:latin typeface="Calibri"/>
                        </a:rPr>
                        <a:t>Pilon desplazado sin posibilidad de cirugía en 24 h</a:t>
                      </a:r>
                    </a:p>
                  </a:txBody>
                  <a:tcPr>
                    <a:solidFill>
                      <a:srgbClr val="FFFFFF"/>
                    </a:solidFill>
                  </a:tcPr>
                </a:tc>
                <a:tc>
                  <a:txBody>
                    <a:bodyPr/>
                    <a:lstStyle/>
                    <a:p>
                      <a:r>
                        <a:rPr sz="1600">
                          <a:solidFill>
                            <a:srgbClr val="263238"/>
                          </a:solidFill>
                          <a:latin typeface="Calibri"/>
                        </a:rPr>
                        <a:t>Traslado a un centro ortoplástico</a:t>
                      </a:r>
                    </a:p>
                  </a:txBody>
                  <a:tcPr>
                    <a:solidFill>
                      <a:srgbClr val="FFFFFF"/>
                    </a:solidFill>
                  </a:tcPr>
                </a:tc>
                <a:tc>
                  <a:txBody>
                    <a:bodyPr/>
                    <a:lstStyle/>
                    <a:p>
                      <a:r>
                        <a:rPr sz="1600">
                          <a:solidFill>
                            <a:srgbClr val="263238"/>
                          </a:solidFill>
                          <a:latin typeface="Calibri"/>
                        </a:rPr>
                        <a:t>[r7]</a:t>
                      </a:r>
                    </a:p>
                  </a:txBody>
                  <a:tcPr>
                    <a:solidFill>
                      <a:srgbClr val="FFFFFF"/>
                    </a:solidFill>
                  </a:tcPr>
                </a:tc>
              </a:tr>
              <a:tr h="457200">
                <a:tc>
                  <a:txBody>
                    <a:bodyPr/>
                    <a:lstStyle/>
                    <a:p>
                      <a:r>
                        <a:rPr sz="1600">
                          <a:solidFill>
                            <a:srgbClr val="263238"/>
                          </a:solidFill>
                          <a:latin typeface="Calibri"/>
                        </a:rPr>
                        <a:t>Paciente que no refiere síntomas (inconsciente, bloqueo nervioso)</a:t>
                      </a:r>
                    </a:p>
                  </a:txBody>
                  <a:tcPr>
                    <a:solidFill>
                      <a:srgbClr val="EEF3F4"/>
                    </a:solidFill>
                  </a:tcPr>
                </a:tc>
                <a:tc>
                  <a:txBody>
                    <a:bodyPr/>
                    <a:lstStyle/>
                    <a:p>
                      <a:r>
                        <a:rPr sz="1600">
                          <a:solidFill>
                            <a:srgbClr val="263238"/>
                          </a:solidFill>
                          <a:latin typeface="Calibri"/>
                        </a:rPr>
                        <a:t>Considerar monitorización continua de presión durante 48 h</a:t>
                      </a:r>
                    </a:p>
                  </a:txBody>
                  <a:tcPr>
                    <a:solidFill>
                      <a:srgbClr val="EEF3F4"/>
                    </a:solidFill>
                  </a:tcPr>
                </a:tc>
                <a:tc>
                  <a:txBody>
                    <a:bodyPr/>
                    <a:lstStyle/>
                    <a:p>
                      <a:r>
                        <a:rPr sz="1600">
                          <a:solidFill>
                            <a:srgbClr val="263238"/>
                          </a:solidFill>
                          <a:latin typeface="Calibri"/>
                        </a:rPr>
                        <a:t>[r7]</a:t>
                      </a:r>
                    </a:p>
                  </a:txBody>
                  <a:tcPr>
                    <a:solidFill>
                      <a:srgbClr val="EEF3F4"/>
                    </a:solidFill>
                  </a:tcPr>
                </a:tc>
              </a:tr>
              <a:tr h="457200">
                <a:tc>
                  <a:txBody>
                    <a:bodyPr/>
                    <a:lstStyle/>
                    <a:p>
                      <a:r>
                        <a:rPr sz="1600">
                          <a:solidFill>
                            <a:srgbClr val="263238"/>
                          </a:solidFill>
                          <a:latin typeface="Calibri"/>
                        </a:rPr>
                        <a:t>Tabaquismo, sexo masculino, energía alta</a:t>
                      </a:r>
                    </a:p>
                  </a:txBody>
                  <a:tcPr>
                    <a:solidFill>
                      <a:srgbClr val="FFFFFF"/>
                    </a:solidFill>
                  </a:tcPr>
                </a:tc>
                <a:tc>
                  <a:txBody>
                    <a:bodyPr/>
                    <a:lstStyle/>
                    <a:p>
                      <a:r>
                        <a:rPr sz="1600">
                          <a:solidFill>
                            <a:srgbClr val="263238"/>
                          </a:solidFill>
                          <a:latin typeface="Calibri"/>
                        </a:rPr>
                        <a:t>Contar con riesgo mayor de infección profunda y sumar vigilancia</a:t>
                      </a:r>
                    </a:p>
                  </a:txBody>
                  <a:tcPr>
                    <a:solidFill>
                      <a:srgbClr val="FFFFFF"/>
                    </a:solidFill>
                  </a:tcPr>
                </a:tc>
                <a:tc>
                  <a:txBody>
                    <a:bodyPr/>
                    <a:lstStyle/>
                    <a:p>
                      <a:r>
                        <a:rPr sz="1600">
                          <a:solidFill>
                            <a:srgbClr val="263238"/>
                          </a:solidFill>
                          <a:latin typeface="Calibri"/>
                        </a:rPr>
                        <a:t>[r34]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lo que no debes fiar del síndrome compartimental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National Institute for Health and Care Excellence. NICE guideline NG37 [Internet]. 2016.</a:t>
            </a:r>
          </a:p>
          <a:p>
            <a:r>
              <a:rPr sz="800">
                <a:solidFill>
                  <a:srgbClr val="5A6469"/>
                </a:solidFill>
                <a:latin typeface="Calibri"/>
              </a:rPr>
              <a:t>[r40] Ulmer T. 2002. doi:10.1097/00005131-200209000-00006</a:t>
            </a:r>
          </a:p>
          <a:p>
            <a:r>
              <a:rPr sz="800">
                <a:solidFill>
                  <a:srgbClr val="5A6469"/>
                </a:solidFill>
                <a:latin typeface="Calibri"/>
              </a:rPr>
              <a:t>[r41] Lorange JP et al. J Orthop Trauma. 2023. doi:10.1097/BOT.0000000000002610</a:t>
            </a:r>
          </a:p>
          <a:p>
            <a:r>
              <a:rPr sz="800">
                <a:solidFill>
                  <a:srgbClr val="5A6469"/>
                </a:solidFill>
                <a:latin typeface="Calibri"/>
              </a:rPr>
              <a:t>[r42] Park S et al. J Orthop Trauma. 2009. doi:10.1097/BOT.0b013e3181a2815a</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Cualquier cirugía de tibia por delante termina con el mismo temor: el compartimento anterior.</a:t>
            </a:r>
          </a:p>
          <a:p>
            <a:pPr marL="347472" indent="-347472">
              <a:spcAft>
                <a:spcPts val="1400"/>
              </a:spcAft>
              <a:buChar char="•"/>
            </a:pPr>
            <a:r>
              <a:rPr sz="2400">
                <a:solidFill>
                  <a:srgbClr val="263238"/>
                </a:solidFill>
                <a:latin typeface="Calibri"/>
              </a:rPr>
              <a:t>Conviene saber qué tan confiable es el examen clínico.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clínicos de síndrome compartimental de la pierna: sensibilidad y especificidad (extremos de los rangos publicados,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Ulmer T. 2002. doi:10.1097/00005131-200209000-00006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 predictivo para síndrome compartimental agudo en tibia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Lorange JP et al. J Orthop Trauma. 2023. doi:10.1097/BOT.0000000000002610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la TC que cambia la incisión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AO Foundation. En: AO Surgery Reference [Internet]. 2026.</a:t>
            </a:r>
          </a:p>
          <a:p>
            <a:r>
              <a:rPr sz="800">
                <a:solidFill>
                  <a:srgbClr val="5A6469"/>
                </a:solidFill>
                <a:latin typeface="Calibri"/>
              </a:rPr>
              <a:t>[r35] Barça F et al. 2025. doi:10.14744/cpr.2025.79238</a:t>
            </a:r>
          </a:p>
          <a:p>
            <a:r>
              <a:rPr sz="800">
                <a:solidFill>
                  <a:srgbClr val="5A6469"/>
                </a:solidFill>
                <a:latin typeface="Calibri"/>
              </a:rPr>
              <a:t>[r37] Tornetta P 3rd et al. Clin Orthop Relat Res. 1996. doi:10.1097/00003086-199602000-00037</a:t>
            </a:r>
          </a:p>
          <a:p>
            <a:r>
              <a:rPr sz="800">
                <a:solidFill>
                  <a:srgbClr val="5A6469"/>
                </a:solidFill>
                <a:latin typeface="Calibri"/>
              </a:rPr>
              <a:t>[r38] Aneja A et al. Injury. 2018. doi:10.1016/j.injury.2017.12.015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fractura de pilon, la radiografía simple subestima.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Aporte de la TC en 22 pilones frente a la radiografía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Tornetta P 3rd et al. Clin Orthop Relat Res. 1996. doi:10.1097/00003086-199602000-00037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Líneas de fractura capturadas por una placa anterolateral en pilones 43C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Aneja A et al. Injury. 2018. doi:10.1016/j.injury.2017.12.015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cómo elegir el abordaje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camino de decisión para la guardia y el tema libre.</a:t>
            </a:r>
          </a:p>
          <a:p>
            <a:pPr marL="347472" indent="-347472">
              <a:spcAft>
                <a:spcPts val="1400"/>
              </a:spcAft>
              <a:buChar char="•"/>
            </a:pPr>
            <a:r>
              <a:rPr sz="2800">
                <a:solidFill>
                  <a:srgbClr val="263238"/>
                </a:solidFill>
                <a:latin typeface="Calibri"/>
              </a:rPr>
              <a:t>Se lee de arriba abajo; cada caja lleva su fuente.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el abordaje anterior de la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British Orthopaedic Association. 2017.</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[r1] AO Foundation. En: AO Surgery Reference [Internet]. 2026.</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tibia diafisaria o distal que vas a fijar con placa por vía anterior</a:t>
            </a:r>
          </a:p>
        </p:txBody>
      </p:sp>
      <p:sp>
        <p:nvSpPr>
          <p:cNvPr id="7" name="Decision 6"/>
          <p:cNvSpPr/>
          <p:nvPr/>
        </p:nvSpPr>
        <p:spPr>
          <a:xfrm>
            <a:off x="4572000" y="193810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herida abierta, ampollas o edema sin arrugas?</a:t>
            </a:r>
          </a:p>
        </p:txBody>
      </p:sp>
      <p:sp>
        <p:nvSpPr>
          <p:cNvPr id="8" name="Rectangle 7"/>
          <p:cNvSpPr/>
          <p:nvPr/>
        </p:nvSpPr>
        <p:spPr>
          <a:xfrm>
            <a:off x="4754880" y="2537566"/>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Abierta: la cobertura definitiva va dentro de 72 h y la fijación interna definitiva solo si la sigue cobertura inmediata [r8]. Cerrada con edema: fijador puente o férula, e incisión planificada ya; espera la piel [r2][r3]. Pilon desplazado: primera cirugía en 24 h o traslado [r7]</a:t>
            </a:r>
          </a:p>
        </p:txBody>
      </p:sp>
      <p:sp>
        <p:nvSpPr>
          <p:cNvPr id="9" name="Decision 8"/>
          <p:cNvSpPr/>
          <p:nvPr/>
        </p:nvSpPr>
        <p:spPr>
          <a:xfrm>
            <a:off x="4572000" y="2966909"/>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¿Está comprometida la superficie articular (pilon)?</a:t>
            </a:r>
          </a:p>
        </p:txBody>
      </p:sp>
      <p:sp>
        <p:nvSpPr>
          <p:cNvPr id="10" name="Decision 9"/>
          <p:cNvSpPr/>
          <p:nvPr/>
        </p:nvSpPr>
        <p:spPr>
          <a:xfrm>
            <a:off x="2804160" y="3566372"/>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Pilon: ¿fragmento anterolateral grande con trazo medial cerca del maléolo medial, o varo con conminución medial?</a:t>
            </a:r>
          </a:p>
        </p:txBody>
      </p:sp>
      <p:sp>
        <p:nvSpPr>
          <p:cNvPr id="11" name="Decision 10"/>
          <p:cNvSpPr/>
          <p:nvPr/>
        </p:nvSpPr>
        <p:spPr>
          <a:xfrm>
            <a:off x="6339839" y="3566372"/>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Extraarticular o diáfisis: ¿la piel medial está sana?</a:t>
            </a:r>
          </a:p>
        </p:txBody>
      </p:sp>
      <p:sp>
        <p:nvSpPr>
          <p:cNvPr id="12" name="Rectangle 11"/>
          <p:cNvSpPr/>
          <p:nvPr/>
        </p:nvSpPr>
        <p:spPr>
          <a:xfrm>
            <a:off x="1755647"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Anteromedial: espera la prueba de arrugas (5 a 10 días tras el trauma) y no socaves el puente de piel [r2][r3]</a:t>
            </a:r>
          </a:p>
        </p:txBody>
      </p:sp>
      <p:sp>
        <p:nvSpPr>
          <p:cNvPr id="13" name="Rectangle 12"/>
          <p:cNvSpPr/>
          <p:nvPr/>
        </p:nvSpPr>
        <p:spPr>
          <a:xfrm>
            <a:off x="3877056"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Anterolateral: valgo con conminución lateral, fragmento pequeño o herida medial; identifica el peroneo superficial [r3][r1]</a:t>
            </a:r>
          </a:p>
        </p:txBody>
      </p:sp>
      <p:sp>
        <p:nvSpPr>
          <p:cNvPr id="14" name="Rectangle 13"/>
          <p:cNvSpPr/>
          <p:nvPr/>
        </p:nvSpPr>
        <p:spPr>
          <a:xfrm>
            <a:off x="5998464"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Anteromedial a 1 a 2 cm lateral de la cresta; en el tercio distal considera MIPO medial con los safenos hacia delante [r5][r4]</a:t>
            </a:r>
          </a:p>
        </p:txBody>
      </p:sp>
      <p:sp>
        <p:nvSpPr>
          <p:cNvPr id="15" name="Rectangle 14"/>
          <p:cNvSpPr/>
          <p:nvPr/>
        </p:nvSpPr>
        <p:spPr>
          <a:xfrm>
            <a:off x="8119871"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Anterolateral de la diáfisis, o placa anterolateral submuscular en tibia distal, sabiendo que moviliza el compartimento anterior [r6][r1]</a:t>
            </a:r>
          </a:p>
        </p:txBody>
      </p:sp>
      <p:sp>
        <p:nvSpPr>
          <p:cNvPr id="16" name="Decision 15"/>
          <p:cNvSpPr/>
          <p:nvPr/>
        </p:nvSpPr>
        <p:spPr>
          <a:xfrm>
            <a:off x="4572000"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candidata a clavo (extraarticular con fragmento distal suficiente)?</a:t>
            </a:r>
          </a:p>
        </p:txBody>
      </p:sp>
      <p:sp>
        <p:nvSpPr>
          <p:cNvPr id="17" name="Rectangle 16"/>
          <p:cNvSpPr/>
          <p:nvPr/>
        </p:nvSpPr>
        <p:spPr>
          <a:xfrm>
            <a:off x="475488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y clavo rinden parecido: la placa alineó mejor (mala alineación de 8,7 % frente a 24,9 %) y el clavo tuvo menos infección de herida (OR de 0,44) [r25][r27]. Decide con la piel, la alineación y tu experiencia</a:t>
            </a:r>
          </a:p>
        </p:txBody>
      </p:sp>
      <p:sp>
        <p:nvSpPr>
          <p:cNvPr id="18" name="Rounded Rectangle 17"/>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 cerrar: fascia abierta en el anterolateral de la diáfisis y vigilancia del compartimento durante 48 h [r6][r7]</a:t>
            </a:r>
          </a:p>
        </p:txBody>
      </p:sp>
      <p:cxnSp>
        <p:nvCxnSpPr>
          <p:cNvPr id="19" name="Connector 18"/>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42783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4205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8" idx="2"/>
            <a:endCxn id="9" idx="0"/>
          </p:cNvCxnSpPr>
          <p:nvPr/>
        </p:nvCxnSpPr>
        <p:spPr>
          <a:xfrm flipH="1">
            <a:off x="6126480" y="28571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9" idx="0"/>
          </p:cNvCxnSpPr>
          <p:nvPr/>
        </p:nvCxnSpPr>
        <p:spPr>
          <a:xfrm flipH="1">
            <a:off x="6126480" y="2427837"/>
            <a:ext cx="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5707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0" idx="0"/>
          </p:cNvCxnSpPr>
          <p:nvPr/>
        </p:nvCxnSpPr>
        <p:spPr>
          <a:xfrm flipH="1">
            <a:off x="4358640" y="34566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344932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9" idx="2"/>
            <a:endCxn id="11" idx="0"/>
          </p:cNvCxnSpPr>
          <p:nvPr/>
        </p:nvCxnSpPr>
        <p:spPr>
          <a:xfrm>
            <a:off x="6126480" y="345664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7" y="34493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0" idx="2"/>
            <a:endCxn id="12" idx="0"/>
          </p:cNvCxnSpPr>
          <p:nvPr/>
        </p:nvCxnSpPr>
        <p:spPr>
          <a:xfrm flipH="1">
            <a:off x="2944367" y="4056106"/>
            <a:ext cx="141427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3360724" y="40487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0" idx="2"/>
            <a:endCxn id="13" idx="0"/>
          </p:cNvCxnSpPr>
          <p:nvPr/>
        </p:nvCxnSpPr>
        <p:spPr>
          <a:xfrm>
            <a:off x="4358640" y="4056106"/>
            <a:ext cx="70713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661001" y="40487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1" idx="2"/>
            <a:endCxn id="14" idx="0"/>
          </p:cNvCxnSpPr>
          <p:nvPr/>
        </p:nvCxnSpPr>
        <p:spPr>
          <a:xfrm flipH="1">
            <a:off x="7187184" y="4056106"/>
            <a:ext cx="70713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143901" y="40487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1" idx="2"/>
            <a:endCxn id="15" idx="0"/>
          </p:cNvCxnSpPr>
          <p:nvPr/>
        </p:nvCxnSpPr>
        <p:spPr>
          <a:xfrm>
            <a:off x="7894319" y="4056106"/>
            <a:ext cx="141427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444178" y="40487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4" idx="2"/>
            <a:endCxn id="16" idx="0"/>
          </p:cNvCxnSpPr>
          <p:nvPr/>
        </p:nvCxnSpPr>
        <p:spPr>
          <a:xfrm flipH="1">
            <a:off x="6126480" y="4485449"/>
            <a:ext cx="1060704"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6" idx="0"/>
          </p:cNvCxnSpPr>
          <p:nvPr/>
        </p:nvCxnSpPr>
        <p:spPr>
          <a:xfrm flipH="1">
            <a:off x="6126480" y="4485449"/>
            <a:ext cx="318211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6" idx="2"/>
            <a:endCxn id="17" idx="0"/>
          </p:cNvCxnSpPr>
          <p:nvPr/>
        </p:nvCxnSpPr>
        <p:spPr>
          <a:xfrm flipH="1">
            <a:off x="6126480" y="508491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81344"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6" idx="2"/>
            <a:endCxn id="18" idx="0"/>
          </p:cNvCxnSpPr>
          <p:nvPr/>
        </p:nvCxnSpPr>
        <p:spPr>
          <a:xfrm flipH="1">
            <a:off x="6126480" y="5084912"/>
            <a:ext cx="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181344" y="522786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2" idx="2"/>
            <a:endCxn id="18" idx="0"/>
          </p:cNvCxnSpPr>
          <p:nvPr/>
        </p:nvCxnSpPr>
        <p:spPr>
          <a:xfrm>
            <a:off x="2944367" y="4485449"/>
            <a:ext cx="3182113" cy="113853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3" idx="2"/>
            <a:endCxn id="18" idx="0"/>
          </p:cNvCxnSpPr>
          <p:nvPr/>
        </p:nvCxnSpPr>
        <p:spPr>
          <a:xfrm>
            <a:off x="5065776" y="4485449"/>
            <a:ext cx="1060704" cy="113853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7" idx="2"/>
            <a:endCxn id="18" idx="0"/>
          </p:cNvCxnSpPr>
          <p:nvPr/>
        </p:nvCxnSpPr>
        <p:spPr>
          <a:xfrm flipH="1">
            <a:off x="6126480" y="551425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se opera por delante, con qué implante y qué dicen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tabla siguiente junta las indicaciones del bloque de definición con la fuente de cada una.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Mala alineación tras fijar la tibia distal con placa o con clavo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Kwok CS et al. J Orthop Trauma. 2014. doi:10.1097/BOT.0000000000000068</a:t>
            </a:r>
          </a:p>
          <a:p>
            <a:r>
              <a:rPr sz="1000">
                <a:solidFill>
                  <a:srgbClr val="5A6469"/>
                </a:solidFill>
                <a:latin typeface="Calibri"/>
              </a:rPr>
              <a:t>[r29] Vallier HA et al. J Orthop Trauma. 2011. doi:10.1097/BOT.0b013e318213f709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Reoperación tras placa medial de tibia distal según el tipo de lesión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Sathiyakumar V et al. Int Orthop. 2014. doi:10.1007/s00264-014-2345-7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cada abordaje paso a paso, con su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Separación entre el extensor largo de los dedos y la tibia distal (media, cm) [vía única anterolateral]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Yu B et al. Arch Orthop Trauma Surg. 2013. doi:10.1007/s00402-013-1856-9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partes blandas: vía única frente a doble incisión en tibia y peroné distales (pacientes con complicación,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An L et al. J Orthop Surg (Hong Kong). 2020. doi:10.1177/2309499020930305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Partes blandas, puentes cutáneos y momento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[r7] National Institute for Health and Care Excellence. NICE guideline NG37 [Internet]. 2016.</a:t>
            </a:r>
          </a:p>
          <a:p>
            <a:r>
              <a:rPr sz="800">
                <a:solidFill>
                  <a:srgbClr val="5A6469"/>
                </a:solidFill>
                <a:latin typeface="Calibri"/>
              </a:rPr>
              <a:t>[r8] British Orthopaedic Association.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anterior vive y muere por la piel.</a:t>
            </a:r>
          </a:p>
          <a:p>
            <a:pPr marL="347472" indent="-347472">
              <a:spcAft>
                <a:spcPts val="1400"/>
              </a:spcAft>
              <a:buChar char="•"/>
            </a:pPr>
            <a:r>
              <a:rPr sz="2800">
                <a:solidFill>
                  <a:srgbClr val="263238"/>
                </a:solidFill>
                <a:latin typeface="Calibri"/>
              </a:rPr>
              <a:t>Hay cuatro datos que ordenan el calendario.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Días hasta la fijación definitiva por etapas (mediana o media según el estudio; Sirkin cuenta desde el fijador)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Barça F et al. 2025. doi:10.14744/cpr.2025.79238</a:t>
            </a:r>
          </a:p>
          <a:p>
            <a:r>
              <a:rPr sz="1000">
                <a:solidFill>
                  <a:srgbClr val="5A6469"/>
                </a:solidFill>
                <a:latin typeface="Calibri"/>
              </a:rPr>
              <a:t>[r31] Sirkin M et al. J Orthop Trauma. 1999. doi:10.1097/00005131-199902000-00002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y necrosis de piel en pilon según el momento y el protocolo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Teeny SM et al. Variables contributing to poor results and complications. 1993. PMID 8519097</a:t>
            </a:r>
          </a:p>
          <a:p>
            <a:r>
              <a:rPr sz="800">
                <a:solidFill>
                  <a:srgbClr val="5A6469"/>
                </a:solidFill>
                <a:latin typeface="Calibri"/>
              </a:rPr>
              <a:t>[r31] Sirkin M et al. J Orthop Trauma. 1999. doi:10.1097/00005131-199902000-00002</a:t>
            </a:r>
          </a:p>
          <a:p>
            <a:r>
              <a:rPr sz="800">
                <a:solidFill>
                  <a:srgbClr val="5A6469"/>
                </a:solidFill>
                <a:latin typeface="Calibri"/>
              </a:rPr>
              <a:t>[r34] Olson JJ et al. J Orthop Trauma. 2021. doi:10.1097/BOT.0000000000001991</a:t>
            </a:r>
          </a:p>
          <a:p>
            <a:r>
              <a:rPr sz="800">
                <a:solidFill>
                  <a:srgbClr val="5A6469"/>
                </a:solidFill>
                <a:latin typeface="Calibri"/>
              </a:rPr>
              <a:t>[r33] Howard JL et al. J Orthop Trauma. 2008. doi:10.1097/BOT.0b013e318172c811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abordaje anterior de la tibia las complicaciones se agrupan en piel, implante, nervio-vaso, compartimento y hueso.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tras fijar tibia distal y pilon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Teeny SM et al. Variables contributing to poor results and complications. 1993. PMID 8519097</a:t>
            </a:r>
          </a:p>
          <a:p>
            <a:r>
              <a:rPr sz="800">
                <a:solidFill>
                  <a:srgbClr val="5A6469"/>
                </a:solidFill>
                <a:latin typeface="Calibri"/>
              </a:rPr>
              <a:t>[r19] Sathiyakumar V et al. Int Orthop. 2014. doi:10.1007/s00264-014-2345-7</a:t>
            </a:r>
          </a:p>
          <a:p>
            <a:r>
              <a:rPr sz="800">
                <a:solidFill>
                  <a:srgbClr val="5A6469"/>
                </a:solidFill>
                <a:latin typeface="Calibri"/>
              </a:rPr>
              <a:t>[r29] Vallier HA et al. J Orthop Trauma. 2011. doi:10.1097/BOT.0b013e318213f709</a:t>
            </a:r>
          </a:p>
          <a:p>
            <a:r>
              <a:rPr sz="800">
                <a:solidFill>
                  <a:srgbClr val="5A6469"/>
                </a:solidFill>
                <a:latin typeface="Calibri"/>
              </a:rPr>
              <a:t>[r34] Olson JJ et al. J Orthop Trauma. 2021. doi:10.1097/BOT.0000000000001991</a:t>
            </a:r>
          </a:p>
          <a:p>
            <a:r>
              <a:rPr sz="800">
                <a:solidFill>
                  <a:srgbClr val="5A6469"/>
                </a:solidFill>
                <a:latin typeface="Calibri"/>
              </a:rPr>
              <a:t>[r33] Howard JL et al. J Orthop Trauma. 2008. doi:10.1097/BOT.0b013e318172c811</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la fijación de tibia distal y pilon: cifras respaldadas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Mirza A et al. J Orthop Trauma. 2010. doi:10.1097/BOT.0b013e3181cb584f</a:t>
            </a:r>
          </a:p>
          <a:p>
            <a:r>
              <a:rPr sz="800">
                <a:solidFill>
                  <a:srgbClr val="5A6469"/>
                </a:solidFill>
                <a:latin typeface="Calibri"/>
              </a:rPr>
              <a:t>[r19] Sathiyakumar V et al. Int Orthop. 2014. doi:10.1007/s00264-014-2345-7</a:t>
            </a:r>
          </a:p>
          <a:p>
            <a:r>
              <a:rPr sz="800">
                <a:solidFill>
                  <a:srgbClr val="5A6469"/>
                </a:solidFill>
                <a:latin typeface="Calibri"/>
              </a:rPr>
              <a:t>[r22] Sourougeon Y et al. Foot Ankle Surg. 2023. doi:10.1016/j.fas.2023.07.013</a:t>
            </a:r>
          </a:p>
          <a:p>
            <a:r>
              <a:rPr sz="800">
                <a:solidFill>
                  <a:srgbClr val="5A6469"/>
                </a:solidFill>
                <a:latin typeface="Calibri"/>
              </a:rPr>
              <a:t>[r29] Vallier HA et al. J Orthop Trauma. 2011. doi:10.1097/BOT.0b013e318213f709</a:t>
            </a:r>
          </a:p>
          <a:p>
            <a:r>
              <a:rPr sz="800">
                <a:solidFill>
                  <a:srgbClr val="5A6469"/>
                </a:solidFill>
                <a:latin typeface="Calibri"/>
              </a:rPr>
              <a:t>[r31] Sirkin M et al. J Orthop Trauma. 1999. doi:10.1097/00005131-199902000-00002</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Complicación</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Contexto</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Reoperación tras placa medial</a:t>
                      </a:r>
                    </a:p>
                  </a:txBody>
                  <a:tcPr>
                    <a:solidFill>
                      <a:srgbClr val="EEF3F4"/>
                    </a:solidFill>
                  </a:tcPr>
                </a:tc>
                <a:tc>
                  <a:txBody>
                    <a:bodyPr/>
                    <a:lstStyle/>
                    <a:p>
                      <a:r>
                        <a:rPr sz="1400">
                          <a:solidFill>
                            <a:srgbClr val="263238"/>
                          </a:solidFill>
                          <a:latin typeface="Calibri"/>
                        </a:rPr>
                        <a:t>35,5 % (33 de 93)</a:t>
                      </a:r>
                    </a:p>
                  </a:txBody>
                  <a:tcPr>
                    <a:solidFill>
                      <a:srgbClr val="EEF3F4"/>
                    </a:solidFill>
                  </a:tcPr>
                </a:tc>
                <a:tc>
                  <a:txBody>
                    <a:bodyPr/>
                    <a:lstStyle/>
                    <a:p>
                      <a:r>
                        <a:rPr sz="1400">
                          <a:solidFill>
                            <a:srgbClr val="263238"/>
                          </a:solidFill>
                          <a:latin typeface="Calibri"/>
                        </a:rPr>
                        <a:t>Cerradas 28,6 %; abiertas 45,9 %</a:t>
                      </a:r>
                    </a:p>
                  </a:txBody>
                  <a:tcPr>
                    <a:solidFill>
                      <a:srgbClr val="EEF3F4"/>
                    </a:solidFill>
                  </a:tcPr>
                </a:tc>
                <a:tc>
                  <a:txBody>
                    <a:bodyPr/>
                    <a:lstStyle/>
                    <a:p>
                      <a:r>
                        <a:rPr sz="1400">
                          <a:solidFill>
                            <a:srgbClr val="263238"/>
                          </a:solidFill>
                          <a:latin typeface="Calibri"/>
                        </a:rPr>
                        <a:t>[r19]</a:t>
                      </a:r>
                    </a:p>
                  </a:txBody>
                  <a:tcPr>
                    <a:solidFill>
                      <a:srgbClr val="EEF3F4"/>
                    </a:solidFill>
                  </a:tcPr>
                </a:tc>
              </a:tr>
              <a:tr h="457200">
                <a:tc>
                  <a:txBody>
                    <a:bodyPr/>
                    <a:lstStyle/>
                    <a:p>
                      <a:r>
                        <a:rPr sz="1400">
                          <a:solidFill>
                            <a:srgbClr val="263238"/>
                          </a:solidFill>
                          <a:latin typeface="Calibri"/>
                        </a:rPr>
                        <a:t>Infección profunda tras ORIF de pilon cerrado 43C</a:t>
                      </a:r>
                    </a:p>
                  </a:txBody>
                  <a:tcPr>
                    <a:solidFill>
                      <a:srgbClr val="FFFFFF"/>
                    </a:solidFill>
                  </a:tcPr>
                </a:tc>
                <a:tc>
                  <a:txBody>
                    <a:bodyPr/>
                    <a:lstStyle/>
                    <a:p>
                      <a:r>
                        <a:rPr sz="1400">
                          <a:solidFill>
                            <a:srgbClr val="263238"/>
                          </a:solidFill>
                          <a:latin typeface="Calibri"/>
                        </a:rPr>
                        <a:t>17 %</a:t>
                      </a:r>
                    </a:p>
                  </a:txBody>
                  <a:tcPr>
                    <a:solidFill>
                      <a:srgbClr val="FFFFFF"/>
                    </a:solidFill>
                  </a:tcPr>
                </a:tc>
                <a:tc>
                  <a:txBody>
                    <a:bodyPr/>
                    <a:lstStyle/>
                    <a:p>
                      <a:r>
                        <a:rPr sz="1400">
                          <a:solidFill>
                            <a:srgbClr val="263238"/>
                          </a:solidFill>
                          <a:latin typeface="Calibri"/>
                        </a:rPr>
                        <a:t>401 pacientes; predictores: energía alta, tabaco, sexo masculino</a:t>
                      </a:r>
                    </a:p>
                  </a:txBody>
                  <a:tcPr>
                    <a:solidFill>
                      <a:srgbClr val="FFFFFF"/>
                    </a:solidFill>
                  </a:tcPr>
                </a:tc>
                <a:tc>
                  <a:txBody>
                    <a:bodyPr/>
                    <a:lstStyle/>
                    <a:p>
                      <a:r>
                        <a:rPr sz="1400">
                          <a:solidFill>
                            <a:srgbClr val="263238"/>
                          </a:solidFill>
                          <a:latin typeface="Calibri"/>
                        </a:rPr>
                        <a:t>[r34]</a:t>
                      </a:r>
                    </a:p>
                  </a:txBody>
                  <a:tcPr>
                    <a:solidFill>
                      <a:srgbClr val="FFFFFF"/>
                    </a:solidFill>
                  </a:tcPr>
                </a:tc>
              </a:tr>
              <a:tr h="457200">
                <a:tc>
                  <a:txBody>
                    <a:bodyPr/>
                    <a:lstStyle/>
                    <a:p>
                      <a:r>
                        <a:rPr sz="1400">
                          <a:solidFill>
                            <a:srgbClr val="263238"/>
                          </a:solidFill>
                          <a:latin typeface="Calibri"/>
                        </a:rPr>
                        <a:t>Infección profunda tras RAFI de plafón</a:t>
                      </a:r>
                    </a:p>
                  </a:txBody>
                  <a:tcPr>
                    <a:solidFill>
                      <a:srgbClr val="EEF3F4"/>
                    </a:solidFill>
                  </a:tcPr>
                </a:tc>
                <a:tc>
                  <a:txBody>
                    <a:bodyPr/>
                    <a:lstStyle/>
                    <a:p>
                      <a:r>
                        <a:rPr sz="1400">
                          <a:solidFill>
                            <a:srgbClr val="263238"/>
                          </a:solidFill>
                          <a:latin typeface="Calibri"/>
                        </a:rPr>
                        <a:t>37 % en Rüedi III; 0 % en I y II</a:t>
                      </a:r>
                    </a:p>
                  </a:txBody>
                  <a:tcPr>
                    <a:solidFill>
                      <a:srgbClr val="EEF3F4"/>
                    </a:solidFill>
                  </a:tcPr>
                </a:tc>
                <a:tc>
                  <a:txBody>
                    <a:bodyPr/>
                    <a:lstStyle/>
                    <a:p>
                      <a:r>
                        <a:rPr sz="1400">
                          <a:solidFill>
                            <a:srgbClr val="263238"/>
                          </a:solidFill>
                          <a:latin typeface="Calibri"/>
                        </a:rPr>
                        <a:t>Serie clásica de 58 pacientes</a:t>
                      </a:r>
                    </a:p>
                  </a:txBody>
                  <a:tcPr>
                    <a:solidFill>
                      <a:srgbClr val="EEF3F4"/>
                    </a:solidFill>
                  </a:tcPr>
                </a:tc>
                <a:tc>
                  <a:txBody>
                    <a:bodyPr/>
                    <a:lstStyle/>
                    <a:p>
                      <a:r>
                        <a:rPr sz="1400">
                          <a:solidFill>
                            <a:srgbClr val="263238"/>
                          </a:solidFill>
                          <a:latin typeface="Calibri"/>
                        </a:rPr>
                        <a:t>[r32]</a:t>
                      </a:r>
                    </a:p>
                  </a:txBody>
                  <a:tcPr>
                    <a:solidFill>
                      <a:srgbClr val="EEF3F4"/>
                    </a:solidFill>
                  </a:tcPr>
                </a:tc>
              </a:tr>
              <a:tr h="457200">
                <a:tc>
                  <a:txBody>
                    <a:bodyPr/>
                    <a:lstStyle/>
                    <a:p>
                      <a:r>
                        <a:rPr sz="1400">
                          <a:solidFill>
                            <a:srgbClr val="263238"/>
                          </a:solidFill>
                          <a:latin typeface="Calibri"/>
                        </a:rPr>
                        <a:t>Necrosis parcial de piel con protocolo por etapas</a:t>
                      </a:r>
                    </a:p>
                  </a:txBody>
                  <a:tcPr>
                    <a:solidFill>
                      <a:srgbClr val="FFFFFF"/>
                    </a:solidFill>
                  </a:tcPr>
                </a:tc>
                <a:tc>
                  <a:txBody>
                    <a:bodyPr/>
                    <a:lstStyle/>
                    <a:p>
                      <a:r>
                        <a:rPr sz="1400">
                          <a:solidFill>
                            <a:srgbClr val="263238"/>
                          </a:solidFill>
                          <a:latin typeface="Calibri"/>
                        </a:rPr>
                        <a:t>17 % (5 de 29)</a:t>
                      </a:r>
                    </a:p>
                  </a:txBody>
                  <a:tcPr>
                    <a:solidFill>
                      <a:srgbClr val="FFFFFF"/>
                    </a:solidFill>
                  </a:tcPr>
                </a:tc>
                <a:tc>
                  <a:txBody>
                    <a:bodyPr/>
                    <a:lstStyle/>
                    <a:p>
                      <a:r>
                        <a:rPr sz="1400">
                          <a:solidFill>
                            <a:srgbClr val="263238"/>
                          </a:solidFill>
                          <a:latin typeface="Calibri"/>
                        </a:rPr>
                        <a:t>Pilon cerrado</a:t>
                      </a:r>
                    </a:p>
                  </a:txBody>
                  <a:tcPr>
                    <a:solidFill>
                      <a:srgbClr val="FFFFFF"/>
                    </a:solidFill>
                  </a:tcPr>
                </a:tc>
                <a:tc>
                  <a:txBody>
                    <a:bodyPr/>
                    <a:lstStyle/>
                    <a:p>
                      <a:r>
                        <a:rPr sz="1400">
                          <a:solidFill>
                            <a:srgbClr val="263238"/>
                          </a:solidFill>
                          <a:latin typeface="Calibri"/>
                        </a:rPr>
                        <a:t>[r31]</a:t>
                      </a:r>
                    </a:p>
                  </a:txBody>
                  <a:tcPr>
                    <a:solidFill>
                      <a:srgbClr val="FFFFFF"/>
                    </a:solidFill>
                  </a:tcPr>
                </a:tc>
              </a:tr>
              <a:tr h="457200">
                <a:tc>
                  <a:txBody>
                    <a:bodyPr/>
                    <a:lstStyle/>
                    <a:p>
                      <a:r>
                        <a:rPr sz="1400">
                          <a:solidFill>
                            <a:srgbClr val="263238"/>
                          </a:solidFill>
                          <a:latin typeface="Calibri"/>
                        </a:rPr>
                        <a:t>Complicaciones de partes blandas con puente medio de 5,9 cm</a:t>
                      </a:r>
                    </a:p>
                  </a:txBody>
                  <a:tcPr>
                    <a:solidFill>
                      <a:srgbClr val="EEF3F4"/>
                    </a:solidFill>
                  </a:tcPr>
                </a:tc>
                <a:tc>
                  <a:txBody>
                    <a:bodyPr/>
                    <a:lstStyle/>
                    <a:p>
                      <a:r>
                        <a:rPr sz="1400">
                          <a:solidFill>
                            <a:srgbClr val="263238"/>
                          </a:solidFill>
                          <a:latin typeface="Calibri"/>
                        </a:rPr>
                        <a:t>9 % (4 de 46)</a:t>
                      </a:r>
                    </a:p>
                  </a:txBody>
                  <a:tcPr>
                    <a:solidFill>
                      <a:srgbClr val="EEF3F4"/>
                    </a:solidFill>
                  </a:tcPr>
                </a:tc>
                <a:tc>
                  <a:txBody>
                    <a:bodyPr/>
                    <a:lstStyle/>
                    <a:p>
                      <a:r>
                        <a:rPr sz="1400">
                          <a:solidFill>
                            <a:srgbClr val="263238"/>
                          </a:solidFill>
                          <a:latin typeface="Calibri"/>
                        </a:rPr>
                        <a:t>Estudio prospectivo de incisiones</a:t>
                      </a:r>
                    </a:p>
                  </a:txBody>
                  <a:tcPr>
                    <a:solidFill>
                      <a:srgbClr val="EEF3F4"/>
                    </a:solidFill>
                  </a:tcPr>
                </a:tc>
                <a:tc>
                  <a:txBody>
                    <a:bodyPr/>
                    <a:lstStyle/>
                    <a:p>
                      <a:r>
                        <a:rPr sz="1400">
                          <a:solidFill>
                            <a:srgbClr val="263238"/>
                          </a:solidFill>
                          <a:latin typeface="Calibri"/>
                        </a:rPr>
                        <a:t>[r33]</a:t>
                      </a:r>
                    </a:p>
                  </a:txBody>
                  <a:tcPr>
                    <a:solidFill>
                      <a:srgbClr val="EEF3F4"/>
                    </a:solidFill>
                  </a:tcPr>
                </a:tc>
              </a:tr>
              <a:tr h="457200">
                <a:tc>
                  <a:txBody>
                    <a:bodyPr/>
                    <a:lstStyle/>
                    <a:p>
                      <a:r>
                        <a:rPr sz="1400">
                          <a:solidFill>
                            <a:srgbClr val="263238"/>
                          </a:solidFill>
                          <a:latin typeface="Calibri"/>
                        </a:rPr>
                        <a:t>Infección profunda y superficial tras MIPO de pilon</a:t>
                      </a:r>
                    </a:p>
                  </a:txBody>
                  <a:tcPr>
                    <a:solidFill>
                      <a:srgbClr val="FFFFFF"/>
                    </a:solidFill>
                  </a:tcPr>
                </a:tc>
                <a:tc>
                  <a:txBody>
                    <a:bodyPr/>
                    <a:lstStyle/>
                    <a:p>
                      <a:r>
                        <a:rPr sz="1400">
                          <a:solidFill>
                            <a:srgbClr val="263238"/>
                          </a:solidFill>
                          <a:latin typeface="Calibri"/>
                        </a:rPr>
                        <a:t>0,148 % y 4,16 %</a:t>
                      </a:r>
                    </a:p>
                  </a:txBody>
                  <a:tcPr>
                    <a:solidFill>
                      <a:srgbClr val="FFFFFF"/>
                    </a:solidFill>
                  </a:tcPr>
                </a:tc>
                <a:tc>
                  <a:txBody>
                    <a:bodyPr/>
                    <a:lstStyle/>
                    <a:p>
                      <a:r>
                        <a:rPr sz="1400">
                          <a:solidFill>
                            <a:srgbClr val="263238"/>
                          </a:solidFill>
                          <a:latin typeface="Calibri"/>
                        </a:rPr>
                        <a:t>Revisión de 23 estudios, 673 pacientes</a:t>
                      </a:r>
                    </a:p>
                  </a:txBody>
                  <a:tcPr>
                    <a:solidFill>
                      <a:srgbClr val="FFFFFF"/>
                    </a:solidFill>
                  </a:tcPr>
                </a:tc>
                <a:tc>
                  <a:txBody>
                    <a:bodyPr/>
                    <a:lstStyle/>
                    <a:p>
                      <a:r>
                        <a:rPr sz="1400">
                          <a:solidFill>
                            <a:srgbClr val="263238"/>
                          </a:solidFill>
                          <a:latin typeface="Calibri"/>
                        </a:rPr>
                        <a:t>[r22]</a:t>
                      </a:r>
                    </a:p>
                  </a:txBody>
                  <a:tcPr>
                    <a:solidFill>
                      <a:srgbClr val="FFFFFF"/>
                    </a:solidFill>
                  </a:tcPr>
                </a:tc>
              </a:tr>
              <a:tr h="457200">
                <a:tc>
                  <a:txBody>
                    <a:bodyPr/>
                    <a:lstStyle/>
                    <a:p>
                      <a:r>
                        <a:rPr sz="1400">
                          <a:solidFill>
                            <a:srgbClr val="263238"/>
                          </a:solidFill>
                          <a:latin typeface="Calibri"/>
                        </a:rPr>
                        <a:t>Mala alineación de 5° o más</a:t>
                      </a:r>
                    </a:p>
                  </a:txBody>
                  <a:tcPr>
                    <a:solidFill>
                      <a:srgbClr val="EEF3F4"/>
                    </a:solidFill>
                  </a:tcPr>
                </a:tc>
                <a:tc>
                  <a:txBody>
                    <a:bodyPr/>
                    <a:lstStyle/>
                    <a:p>
                      <a:r>
                        <a:rPr sz="1400">
                          <a:solidFill>
                            <a:srgbClr val="263238"/>
                          </a:solidFill>
                          <a:latin typeface="Calibri"/>
                        </a:rPr>
                        <a:t>23 % clavo; 8,3 % placa</a:t>
                      </a:r>
                    </a:p>
                  </a:txBody>
                  <a:tcPr>
                    <a:solidFill>
                      <a:srgbClr val="EEF3F4"/>
                    </a:solidFill>
                  </a:tcPr>
                </a:tc>
                <a:tc>
                  <a:txBody>
                    <a:bodyPr/>
                    <a:lstStyle/>
                    <a:p>
                      <a:r>
                        <a:rPr sz="1400">
                          <a:solidFill>
                            <a:srgbClr val="263238"/>
                          </a:solidFill>
                          <a:latin typeface="Calibri"/>
                        </a:rPr>
                        <a:t>ECA de 104 pacientes</a:t>
                      </a:r>
                    </a:p>
                  </a:txBody>
                  <a:tcPr>
                    <a:solidFill>
                      <a:srgbClr val="EEF3F4"/>
                    </a:solidFill>
                  </a:tcPr>
                </a:tc>
                <a:tc>
                  <a:txBody>
                    <a:bodyPr/>
                    <a:lstStyle/>
                    <a:p>
                      <a:r>
                        <a:rPr sz="1400">
                          <a:solidFill>
                            <a:srgbClr val="263238"/>
                          </a:solidFill>
                          <a:latin typeface="Calibri"/>
                        </a:rPr>
                        <a:t>[r29]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pesa más que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Teeny SM et al. Variables contributing to poor results and complications. 1993. PMID 8519097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serie clásica de 60 plafones tratados con RAFI, 25 % tuvo resultado bueno o excelente, 25 % regular y 50 % malo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pesa más que el corredor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Zelle BA et al. Int Orthop. 2019. doi:10.1007/s00264-019-04344-8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misma revisión recoge que una mejor reducción puede asociarse con mejor función a largo plazo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funcional global: serie clásica frente a revisión de MIPO en pilon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Teeny SM et al. Variables contributing to poor results and complications. 1993. PMID 8519097</a:t>
            </a:r>
          </a:p>
          <a:p>
            <a:r>
              <a:rPr sz="1000">
                <a:solidFill>
                  <a:srgbClr val="5A6469"/>
                </a:solidFill>
                <a:latin typeface="Calibri"/>
              </a:rPr>
              <a:t>[r22] Sourougeon Y et al. Foot Ankle Surg. 2023. doi:10.1016/j.fas.2023.07.013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Li X et al. J Orthop Surg Res. 2024. doi:10.1186/s13018-024-04900-y</a:t>
            </a:r>
          </a:p>
          <a:p>
            <a:r>
              <a:rPr sz="1000">
                <a:solidFill>
                  <a:srgbClr val="5A6469"/>
                </a:solidFill>
                <a:latin typeface="Calibri"/>
              </a:rPr>
              <a:t>[r29] Vallier HA et al. J Orthop Trauma. 2011. doi:10.1097/BOT.0b013e318213f709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en las fuentes abiertas aquí un protocolo de apoyo específico para el abordaje anterior de la tibia…</a:t>
            </a:r>
          </a:p>
          <a:p>
            <a:pPr marL="347472" indent="-347472">
              <a:spcAft>
                <a:spcPts val="1400"/>
              </a:spcAft>
              <a:buChar char="•"/>
            </a:pPr>
            <a:r>
              <a:rPr sz="2400">
                <a:solidFill>
                  <a:srgbClr val="263238"/>
                </a:solidFill>
                <a:latin typeface="Calibri"/>
              </a:rPr>
              <a:t>Tres datos ayudan a razonarlo: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Vallier HA et al. J Orthop Trauma. 2011. doi:10.1097/BOT.0b013e318213f709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ECA de Vallier, 6 pacientes más tuvieron mala alineación tras apoyar de inmediato en contra de la indicación médica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estándares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dicen las guías abiertas y el AO sobre el momento y el lugar donde se opera.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páginas oficiales que gobiernan este tema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AO Foundation. En: AO Surgery Reference [Internet]. 2026.</a:t>
            </a:r>
          </a:p>
          <a:p>
            <a:r>
              <a:rPr sz="800">
                <a:solidFill>
                  <a:srgbClr val="5A6469"/>
                </a:solidFill>
                <a:latin typeface="Calibri"/>
              </a:rPr>
              <a:t>[r6] AO Foundation. En: AO Surgery Reference [Internet]. 2026.</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indica</a:t>
                      </a:r>
                    </a:p>
                  </a:txBody>
                  <a:tcPr>
                    <a:solidFill>
                      <a:srgbClr val="0F5F6B"/>
                    </a:solidFill>
                  </a:tcPr>
                </a:tc>
                <a:tc>
                  <a:txBody>
                    <a:bodyPr/>
                    <a:lstStyle/>
                    <a:p>
                      <a:r>
                        <a:rPr sz="1600" b="1">
                          <a:solidFill>
                            <a:srgbClr val="FFFFFF"/>
                          </a:solidFill>
                          <a:latin typeface="Calibri"/>
                        </a:rPr>
                        <a:t>Dónde se aplica</a:t>
                      </a:r>
                    </a:p>
                  </a:txBody>
                  <a:tcPr>
                    <a:solidFill>
                      <a:srgbClr val="0F5F6B"/>
                    </a:solidFill>
                  </a:tcPr>
                </a:tc>
              </a:tr>
              <a:tr h="457200">
                <a:tc>
                  <a:txBody>
                    <a:bodyPr/>
                    <a:lstStyle/>
                    <a:p>
                      <a:r>
                        <a:rPr sz="1600">
                          <a:solidFill>
                            <a:srgbClr val="263238"/>
                          </a:solidFill>
                          <a:latin typeface="Calibri"/>
                        </a:rPr>
                        <a:t>NICE NG37 (publicada en febrero de 2016; actualizada en noviembre de 2022)</a:t>
                      </a:r>
                    </a:p>
                  </a:txBody>
                  <a:tcPr>
                    <a:solidFill>
                      <a:srgbClr val="EEF3F4"/>
                    </a:solidFill>
                  </a:tcPr>
                </a:tc>
                <a:tc>
                  <a:txBody>
                    <a:bodyPr/>
                    <a:lstStyle/>
                    <a:p>
                      <a:r>
                        <a:rPr sz="1600">
                          <a:solidFill>
                            <a:srgbClr val="263238"/>
                          </a:solidFill>
                          <a:latin typeface="Calibri"/>
                        </a:rPr>
                        <a:t>Pilon desplazado: plan definitivo y primera cirugía (temporal o definitiva) en 24 h o traslado; traslado inmediato si hay complicaciones de herida [r7]</a:t>
                      </a:r>
                    </a:p>
                  </a:txBody>
                  <a:tcPr>
                    <a:solidFill>
                      <a:srgbClr val="EEF3F4"/>
                    </a:solidFill>
                  </a:tcPr>
                </a:tc>
                <a:tc>
                  <a:txBody>
                    <a:bodyPr/>
                    <a:lstStyle/>
                    <a:p>
                      <a:r>
                        <a:rPr sz="1600">
                          <a:solidFill>
                            <a:srgbClr val="263238"/>
                          </a:solidFill>
                          <a:latin typeface="Calibri"/>
                        </a:rPr>
                        <a:t>Momento y lugar de la cirugía</a:t>
                      </a:r>
                    </a:p>
                  </a:txBody>
                  <a:tcPr>
                    <a:solidFill>
                      <a:srgbClr val="EEF3F4"/>
                    </a:solidFill>
                  </a:tcPr>
                </a:tc>
              </a:tr>
              <a:tr h="457200">
                <a:tc>
                  <a:txBody>
                    <a:bodyPr/>
                    <a:lstStyle/>
                    <a:p>
                      <a:r>
                        <a:rPr sz="1600">
                          <a:solidFill>
                            <a:srgbClr val="263238"/>
                          </a:solidFill>
                          <a:latin typeface="Calibri"/>
                        </a:rPr>
                        <a:t>NICE NG37</a:t>
                      </a:r>
                    </a:p>
                  </a:txBody>
                  <a:tcPr>
                    <a:solidFill>
                      <a:srgbClr val="FFFFFF"/>
                    </a:solidFill>
                  </a:tcPr>
                </a:tc>
                <a:tc>
                  <a:txBody>
                    <a:bodyPr/>
                    <a:lstStyle/>
                    <a:p>
                      <a:r>
                        <a:rPr sz="1600">
                          <a:solidFill>
                            <a:srgbClr val="263238"/>
                          </a:solidFill>
                          <a:latin typeface="Calibri"/>
                        </a:rPr>
                        <a:t>Fractura de tibia: vigilar el síndrome compartimental durante 48 h, con monitorización continua si no se pueden evaluar los síntomas [r7]</a:t>
                      </a:r>
                    </a:p>
                  </a:txBody>
                  <a:tcPr>
                    <a:solidFill>
                      <a:srgbClr val="FFFFFF"/>
                    </a:solidFill>
                  </a:tcPr>
                </a:tc>
                <a:tc>
                  <a:txBody>
                    <a:bodyPr/>
                    <a:lstStyle/>
                    <a:p>
                      <a:r>
                        <a:rPr sz="1600">
                          <a:solidFill>
                            <a:srgbClr val="263238"/>
                          </a:solidFill>
                          <a:latin typeface="Calibri"/>
                        </a:rPr>
                        <a:t>Postoperatorio</a:t>
                      </a:r>
                    </a:p>
                  </a:txBody>
                  <a:tcPr>
                    <a:solidFill>
                      <a:srgbClr val="FFFFFF"/>
                    </a:solidFill>
                  </a:tcPr>
                </a:tc>
              </a:tr>
              <a:tr h="457200">
                <a:tc>
                  <a:txBody>
                    <a:bodyPr/>
                    <a:lstStyle/>
                    <a:p>
                      <a:r>
                        <a:rPr sz="1600">
                          <a:solidFill>
                            <a:srgbClr val="263238"/>
                          </a:solidFill>
                          <a:latin typeface="Calibri"/>
                        </a:rPr>
                        <a:t>BOAST de fracturas abiertas (diciembre de 2017)</a:t>
                      </a:r>
                    </a:p>
                  </a:txBody>
                  <a:tcPr>
                    <a:solidFill>
                      <a:srgbClr val="EEF3F4"/>
                    </a:solidFill>
                  </a:tcPr>
                </a:tc>
                <a:tc>
                  <a:txBody>
                    <a:bodyPr/>
                    <a:lstStyle/>
                    <a:p>
                      <a:r>
                        <a:rPr sz="1600">
                          <a:solidFill>
                            <a:srgbClr val="263238"/>
                          </a:solidFill>
                          <a:latin typeface="Calibri"/>
                        </a:rPr>
                        <a:t>Antibiótico lo antes posible, idealmente en la primera hora; desbridamiento en 12 h o 24 h según la lesión; cobertura definitiva en 72 h; fijación interna definitiva solo con cobertura inmediata [r8]</a:t>
                      </a:r>
                    </a:p>
                  </a:txBody>
                  <a:tcPr>
                    <a:solidFill>
                      <a:srgbClr val="EEF3F4"/>
                    </a:solidFill>
                  </a:tcPr>
                </a:tc>
                <a:tc>
                  <a:txBody>
                    <a:bodyPr/>
                    <a:lstStyle/>
                    <a:p>
                      <a:r>
                        <a:rPr sz="1600">
                          <a:solidFill>
                            <a:srgbClr val="263238"/>
                          </a:solidFill>
                          <a:latin typeface="Calibri"/>
                        </a:rPr>
                        <a:t>Fractura abierta</a:t>
                      </a:r>
                    </a:p>
                  </a:txBody>
                  <a:tcPr>
                    <a:solidFill>
                      <a:srgbClr val="EEF3F4"/>
                    </a:solidFill>
                  </a:tcPr>
                </a:tc>
              </a:tr>
              <a:tr h="457200">
                <a:tc>
                  <a:txBody>
                    <a:bodyPr/>
                    <a:lstStyle/>
                    <a:p>
                      <a:r>
                        <a:rPr sz="1600">
                          <a:solidFill>
                            <a:srgbClr val="263238"/>
                          </a:solidFill>
                          <a:latin typeface="Calibri"/>
                        </a:rPr>
                        <a:t>AO Surgery Reference: anterolateral de la tibia distal</a:t>
                      </a:r>
                    </a:p>
                  </a:txBody>
                  <a:tcPr>
                    <a:solidFill>
                      <a:srgbClr val="FFFFFF"/>
                    </a:solidFill>
                  </a:tcPr>
                </a:tc>
                <a:tc>
                  <a:txBody>
                    <a:bodyPr/>
                    <a:lstStyle/>
                    <a:p>
                      <a:r>
                        <a:rPr sz="1600">
                          <a:solidFill>
                            <a:srgbClr val="263238"/>
                          </a:solidFill>
                          <a:latin typeface="Calibri"/>
                        </a:rPr>
                        <a:t>Indicaciones, incisión, nervio y distractor del anterolateral [r1]</a:t>
                      </a:r>
                    </a:p>
                  </a:txBody>
                  <a:tcPr>
                    <a:solidFill>
                      <a:srgbClr val="FFFFFF"/>
                    </a:solidFill>
                  </a:tcPr>
                </a:tc>
                <a:tc>
                  <a:txBody>
                    <a:bodyPr/>
                    <a:lstStyle/>
                    <a:p>
                      <a:r>
                        <a:rPr sz="1600">
                          <a:solidFill>
                            <a:srgbClr val="263238"/>
                          </a:solidFill>
                          <a:latin typeface="Calibri"/>
                        </a:rPr>
                        <a:t>Pilon y tibia distal</a:t>
                      </a:r>
                    </a:p>
                  </a:txBody>
                  <a:tcPr>
                    <a:solidFill>
                      <a:srgbClr val="FFFFFF"/>
                    </a:solidFill>
                  </a:tcPr>
                </a:tc>
              </a:tr>
              <a:tr h="457200">
                <a:tc>
                  <a:txBody>
                    <a:bodyPr/>
                    <a:lstStyle/>
                    <a:p>
                      <a:r>
                        <a:rPr sz="1600">
                          <a:solidFill>
                            <a:srgbClr val="263238"/>
                          </a:solidFill>
                          <a:latin typeface="Calibri"/>
                        </a:rPr>
                        <a:t>AO Surgery Reference: anteromedial de la tibia distal</a:t>
                      </a:r>
                    </a:p>
                  </a:txBody>
                  <a:tcPr>
                    <a:solidFill>
                      <a:srgbClr val="EEF3F4"/>
                    </a:solidFill>
                  </a:tcPr>
                </a:tc>
                <a:tc>
                  <a:txBody>
                    <a:bodyPr/>
                    <a:lstStyle/>
                    <a:p>
                      <a:r>
                        <a:rPr sz="1600">
                          <a:solidFill>
                            <a:srgbClr val="263238"/>
                          </a:solidFill>
                          <a:latin typeface="Calibri"/>
                        </a:rPr>
                        <a:t>Prueba de arrugas, no socavar el puente cutáneo, plano medial al tendón [r2]</a:t>
                      </a:r>
                    </a:p>
                  </a:txBody>
                  <a:tcPr>
                    <a:solidFill>
                      <a:srgbClr val="EEF3F4"/>
                    </a:solidFill>
                  </a:tcPr>
                </a:tc>
                <a:tc>
                  <a:txBody>
                    <a:bodyPr/>
                    <a:lstStyle/>
                    <a:p>
                      <a:r>
                        <a:rPr sz="1600">
                          <a:solidFill>
                            <a:srgbClr val="263238"/>
                          </a:solidFill>
                          <a:latin typeface="Calibri"/>
                        </a:rPr>
                        <a:t>Pilon</a:t>
                      </a:r>
                    </a:p>
                  </a:txBody>
                  <a:tcPr>
                    <a:solidFill>
                      <a:srgbClr val="EEF3F4"/>
                    </a:solidFill>
                  </a:tcPr>
                </a:tc>
              </a:tr>
              <a:tr h="457200">
                <a:tc>
                  <a:txBody>
                    <a:bodyPr/>
                    <a:lstStyle/>
                    <a:p>
                      <a:r>
                        <a:rPr sz="1600">
                          <a:solidFill>
                            <a:srgbClr val="263238"/>
                          </a:solidFill>
                          <a:latin typeface="Calibri"/>
                        </a:rPr>
                        <a:t>AO Surgery Reference: anteromedial o anterolateral</a:t>
                      </a:r>
                    </a:p>
                  </a:txBody>
                  <a:tcPr>
                    <a:solidFill>
                      <a:srgbClr val="FFFFFF"/>
                    </a:solidFill>
                  </a:tcPr>
                </a:tc>
                <a:tc>
                  <a:txBody>
                    <a:bodyPr/>
                    <a:lstStyle/>
                    <a:p>
                      <a:r>
                        <a:rPr sz="1600">
                          <a:solidFill>
                            <a:srgbClr val="263238"/>
                          </a:solidFill>
                          <a:latin typeface="Calibri"/>
                        </a:rPr>
                        <a:t>Criterio por tamaño del fragmento y por patrón de deformidad [r3]</a:t>
                      </a:r>
                    </a:p>
                  </a:txBody>
                  <a:tcPr>
                    <a:solidFill>
                      <a:srgbClr val="FFFFFF"/>
                    </a:solidFill>
                  </a:tcPr>
                </a:tc>
                <a:tc>
                  <a:txBody>
                    <a:bodyPr/>
                    <a:lstStyle/>
                    <a:p>
                      <a:r>
                        <a:rPr sz="1600">
                          <a:solidFill>
                            <a:srgbClr val="263238"/>
                          </a:solidFill>
                          <a:latin typeface="Calibri"/>
                        </a:rPr>
                        <a:t>Pilon</a:t>
                      </a:r>
                    </a:p>
                  </a:txBody>
                  <a:tcPr>
                    <a:solidFill>
                      <a:srgbClr val="FFFFFF"/>
                    </a:solidFill>
                  </a:tcPr>
                </a:tc>
              </a:tr>
              <a:tr h="457200">
                <a:tc>
                  <a:txBody>
                    <a:bodyPr/>
                    <a:lstStyle/>
                    <a:p>
                      <a:r>
                        <a:rPr sz="1600">
                          <a:solidFill>
                            <a:srgbClr val="263238"/>
                          </a:solidFill>
                          <a:latin typeface="Calibri"/>
                        </a:rPr>
                        <a:t>AO Surgery Reference: diáfisis anteromedial y anterolateral</a:t>
                      </a:r>
                    </a:p>
                  </a:txBody>
                  <a:tcPr>
                    <a:solidFill>
                      <a:srgbClr val="EEF3F4"/>
                    </a:solidFill>
                  </a:tcPr>
                </a:tc>
                <a:tc>
                  <a:txBody>
                    <a:bodyPr/>
                    <a:lstStyle/>
                    <a:p>
                      <a:r>
                        <a:rPr sz="1600">
                          <a:solidFill>
                            <a:srgbClr val="263238"/>
                          </a:solidFill>
                          <a:latin typeface="Calibri"/>
                        </a:rPr>
                        <a:t>Línea de 1 a 2 cm lateral a la cresta, plano, riesgos y cierre [r5][r6]</a:t>
                      </a:r>
                    </a:p>
                  </a:txBody>
                  <a:tcPr>
                    <a:solidFill>
                      <a:srgbClr val="EEF3F4"/>
                    </a:solidFill>
                  </a:tcPr>
                </a:tc>
                <a:tc>
                  <a:txBody>
                    <a:bodyPr/>
                    <a:lstStyle/>
                    <a:p>
                      <a:r>
                        <a:rPr sz="1600">
                          <a:solidFill>
                            <a:srgbClr val="263238"/>
                          </a:solidFill>
                          <a:latin typeface="Calibri"/>
                        </a:rPr>
                        <a:t>Diáfisis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AO Foundation. En: AO Surgery Reference [Internet]. 2026.</a:t>
            </a:r>
          </a:p>
          <a:p>
            <a:r>
              <a:rPr sz="1000">
                <a:solidFill>
                  <a:srgbClr val="5A6469"/>
                </a:solidFill>
                <a:latin typeface="Calibri"/>
              </a:rPr>
              <a:t>[r3]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La piel decide cuándo y por dónde. No cortes sobre un tejido que aún no arruga, planifica la incisión definitiva desde el primer desbridamiento y no socaves el puente de piel entre dos incisiones [r2][r3].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British Orthopaedic Association.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operar, deja escrito el estado del dorso del pie (peroneo superficial), del primer espacio (peroneo profundo)…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AO Foundation. En: AO Surgery Reference [Internet]. 2026.</a:t>
            </a:r>
          </a:p>
          <a:p>
            <a:r>
              <a:rPr sz="1000">
                <a:solidFill>
                  <a:srgbClr val="5A6469"/>
                </a:solidFill>
                <a:latin typeface="Calibri"/>
              </a:rPr>
              <a:t>[r6] AO Foundation. En: AO Surgery Reference [Internet]. 2026.</a:t>
            </a:r>
          </a:p>
          <a:p>
            <a:r>
              <a:rPr sz="1000">
                <a:solidFill>
                  <a:srgbClr val="5A6469"/>
                </a:solidFill>
                <a:latin typeface="Calibri"/>
              </a:rPr>
              <a:t>[r3]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Anteromedial gasta piel y ahorra músculo; anterolateral ahorra piel y levanta el compartimento anterior [r5][r6].</a:t>
            </a:r>
          </a:p>
          <a:p>
            <a:pPr marL="347472" indent="-347472">
              <a:spcAft>
                <a:spcPts val="1400"/>
              </a:spcAft>
              <a:buChar char="•"/>
            </a:pPr>
            <a:r>
              <a:rPr sz="2400">
                <a:solidFill>
                  <a:srgbClr val="263238"/>
                </a:solidFill>
                <a:latin typeface="Calibri"/>
              </a:rPr>
              <a:t>El criterio del AO para el pilon es el fragmento anterolateral y el patrón de deformidad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anterolateral de la tibia · abordaje anteromedial de la tibia · nervio peroneo superficial · arteria tibial anterior · nervio peroneo profundo · pilon tibial · tibia distal · placa MIPO medial ·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AO Foundation. En: AO Surgery Reference [Internet]. 2026.</a:t>
            </a:r>
          </a:p>
          <a:p>
            <a:r>
              <a:rPr sz="1000">
                <a:solidFill>
                  <a:srgbClr val="5A6469"/>
                </a:solidFill>
                <a:latin typeface="Calibri"/>
              </a:rPr>
              <a:t>[r6] AO Foundation. En: AO Surgery Reference [Internet]. 2026.</a:t>
            </a:r>
          </a:p>
          <a:p>
            <a:r>
              <a:rPr sz="1000">
                <a:solidFill>
                  <a:srgbClr val="5A6469"/>
                </a:solidFill>
                <a:latin typeface="Calibri"/>
              </a:rPr>
              <a:t>[r1]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Anteromedial gasta piel y ahorra músculo; anterolateral ahorra piel y levanta el compartimento anterior [r5][r6].</a:t>
            </a:r>
          </a:p>
          <a:p>
            <a:pPr marL="347472" indent="-347472">
              <a:spcAft>
                <a:spcPts val="1400"/>
              </a:spcAft>
              <a:buChar char="•"/>
            </a:pPr>
            <a:r>
              <a:rPr sz="2400">
                <a:solidFill>
                  <a:srgbClr val="263238"/>
                </a:solidFill>
                <a:latin typeface="Calibri"/>
              </a:rPr>
              <a:t>El peroneo superficial va bajo la piel y cruza la incisión anterolateral distal; identifícalo y protégelo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pilon cerrado en un varón de 38 años, con ampollas y fumador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pacientes reales.</a:t>
            </a:r>
          </a:p>
          <a:p>
            <a:pPr marL="347472" indent="-347472">
              <a:spcAft>
                <a:spcPts val="1400"/>
              </a:spcAft>
              <a:buChar char="•"/>
            </a:pPr>
            <a:r>
              <a:rPr sz="2800">
                <a:solidFill>
                  <a:srgbClr val="263238"/>
                </a:solidFill>
                <a:latin typeface="Calibri"/>
              </a:rPr>
              <a:t>Varón de 38 años, albañil, cae de un andamio de 3 m sobre el pie izquierdo.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haces en las primeras 24 h y por qué?</a:t>
            </a:r>
          </a:p>
          <a:p>
            <a:pPr marL="347472" indent="-347472">
              <a:spcAft>
                <a:spcPts val="1400"/>
              </a:spcAft>
              <a:buChar char="•"/>
            </a:pPr>
            <a:r>
              <a:rPr sz="2400">
                <a:solidFill>
                  <a:srgbClr val="263238"/>
                </a:solidFill>
                <a:latin typeface="Calibri"/>
              </a:rPr>
              <a:t>2. ¿Cuándo operas la reconstrucción articular y con qué señal?</a:t>
            </a:r>
          </a:p>
          <a:p>
            <a:pPr marL="347472" indent="-347472">
              <a:spcAft>
                <a:spcPts val="1400"/>
              </a:spcAft>
              <a:buChar char="•"/>
            </a:pPr>
            <a:r>
              <a:rPr sz="2400">
                <a:solidFill>
                  <a:srgbClr val="263238"/>
                </a:solidFill>
                <a:latin typeface="Calibri"/>
              </a:rPr>
              <a:t>3. ¿Anteromedial o anterolateral? Justifica con la TC y la piel.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National Institute for Health and Care Excellence. NICE guideline NG37 [Internet]. 2016.</a:t>
            </a:r>
          </a:p>
          <a:p>
            <a:r>
              <a:rPr sz="1000">
                <a:solidFill>
                  <a:srgbClr val="5A6469"/>
                </a:solidFill>
                <a:latin typeface="Calibri"/>
              </a:rPr>
              <a:t>[r31] Sirkin M et al. J Orthop Trauma. 1999. doi:10.1097/00005131-199902000-00002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Primeras 24 h: NICE pide un plan definitivo y una primera cirugía temporal o definitiva en las primeras 24 h en un pilon desplazado; con piel hinchada y ampollas… [r7]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AO Foundation. Anterolateral approach to the distal tibia. En: AO Surgery Reference [Internet]. Davos: AO Foundation; [consultado 2026 oct 12]. Disponible en: https://surgeryreference.aofoundation.org/orthopedic-trauma/adult-trauma/distal-tibia/approach/anterolateral-approach-to-the-distal-tibia https://surgeryreference.aofoundation.org/orthopedic-trauma/adult-trauma/distal-tibia/approach/anterolateral-approach-to-the-distal-tibia</a:t>
            </a:r>
          </a:p>
          <a:p>
            <a:pPr>
              <a:spcAft>
                <a:spcPts val="800"/>
              </a:spcAft>
            </a:pPr>
            <a:r>
              <a:rPr sz="1200">
                <a:solidFill>
                  <a:srgbClr val="263238"/>
                </a:solidFill>
                <a:latin typeface="Calibri"/>
              </a:rPr>
              <a:t>[r2] AO Foundation. Anteromedial approach to the distal tibia. En: AO Surgery Reference [Internet]. Davos: AO Foundation; [consultado 2026 oct 12]. Disponible en: https://surgeryreference.aofoundation.org/orthopedic-trauma/adult-trauma/distal-tibia/approach/anteromedial-approach-to-the-distal-tibia https://surgeryreference.aofoundation.org/orthopedic-trauma/adult-trauma/distal-tibia/approach/anteromedial-approach-to-the-distal-tibia</a:t>
            </a:r>
          </a:p>
          <a:p>
            <a:pPr>
              <a:spcAft>
                <a:spcPts val="800"/>
              </a:spcAft>
            </a:pPr>
            <a:r>
              <a:rPr sz="1200">
                <a:solidFill>
                  <a:srgbClr val="263238"/>
                </a:solidFill>
                <a:latin typeface="Calibri"/>
              </a:rPr>
              <a:t>[r3] AO Foundation. Anteromedial or anterolateral approach to the distal tibia?. En: AO Surgery Reference [Internet]. Davos: AO Foundation; [consultado 2026 oct 12]. Disponible en: https://surgeryreference.aofoundation.org/orthopedic-trauma/adult-trauma/distal-tibia/approach/anteromedial-or-anterolateral-approach https://surgeryreference.aofoundation.org/orthopedic-trauma/adult-trauma/distal-tibia/approach/anteromedial-or-anterolateral-approach</a:t>
            </a:r>
          </a:p>
          <a:p>
            <a:pPr>
              <a:spcAft>
                <a:spcPts val="800"/>
              </a:spcAft>
            </a:pPr>
            <a:r>
              <a:rPr sz="1200">
                <a:solidFill>
                  <a:srgbClr val="263238"/>
                </a:solidFill>
                <a:latin typeface="Calibri"/>
              </a:rPr>
              <a:t>[r4] AO Foundation. Minimally invasive approach to the distal tibia. En: AO Surgery Reference [Internet]. Davos: AO Foundation; [consultado 2026 oct 12]. Disponible en: https://surgeryreference.aofoundation.org/orthopedic-trauma/adult-trauma/distal-tibia/approach/minimally-invasive-approach-to-the-distal-tibia https://surgeryreference.aofoundation.org/orthopedic-trauma/adult-trauma/distal-tibia/approach/minimally-invasive-approach-to-the-distal-tibia</a:t>
            </a:r>
          </a:p>
          <a:p>
            <a:pPr>
              <a:spcAft>
                <a:spcPts val="800"/>
              </a:spcAft>
            </a:pPr>
            <a:r>
              <a:rPr sz="1200">
                <a:solidFill>
                  <a:srgbClr val="263238"/>
                </a:solidFill>
                <a:latin typeface="Calibri"/>
              </a:rPr>
              <a:t>[r5] AO Foundation. Approach to the anteromedial surface of the tibial shaft. En: AO Surgery Reference [Internet]. Davos: AO Foundation; [consultado 2026 oct 12]. Disponible en: https://surgeryreference.aofoundation.org/orthopedic-trauma/adult-trauma/tibial-shaft/approach/approach-to-anteromedial-surface-of-tibial-shaft https://surgeryreference.aofoundation.org/orthopedic-trauma/adult-trauma/tibial-shaft/approach/approach-to-anteromedial-surface-of-tibial-shaft</a:t>
            </a:r>
          </a:p>
          <a:p>
            <a:pPr>
              <a:spcAft>
                <a:spcPts val="800"/>
              </a:spcAft>
            </a:pPr>
            <a:r>
              <a:rPr sz="1200">
                <a:solidFill>
                  <a:srgbClr val="263238"/>
                </a:solidFill>
                <a:latin typeface="Calibri"/>
              </a:rPr>
              <a:t>[r6] AO Foundation. Approach to the anterolateral surface of the tibial shaft. En: AO Surgery Reference [Internet]. Davos: AO Foundation; [consultado 2026 oct 12]. Disponible en: https://surgeryreference.aofoundation.org/orthopedic-trauma/adult-trauma/tibial-shaft/approach/approach-to-anterolateral-surface-of-tibial-shaft https://surgeryreference.aofoundation.org/orthopedic-trauma/adult-trauma/tibial-shaft/approach/approach-to-anterolateral-surface-of-tibial-shaft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National Institute for Health and Care Excellence. Fractures (complex): assessment and management. NICE guideline NG37 [Internet]. London: NICE; 2016 (actualizada 2022 nov 23) [consultado 2026 oct 12]. Disponible en: https://www.nice.org.uk/guidance/ng37/chapter/Recommendations https://www.nice.org.uk/guidance/ng37/chapter/Recommendations</a:t>
            </a:r>
          </a:p>
          <a:p>
            <a:pPr>
              <a:spcAft>
                <a:spcPts val="800"/>
              </a:spcAft>
            </a:pPr>
            <a:r>
              <a:rPr sz="1200">
                <a:solidFill>
                  <a:srgbClr val="263238"/>
                </a:solidFill>
                <a:latin typeface="Calibri"/>
              </a:rPr>
              <a:t>[r8] British Orthopaedic Association. BOAST: Open fractures [Internet]. London: British Orthopaedic Association; 2017 dic [consultado 2026 oct 12]. Disponible en: https://www.boa.ac.uk/resource/boast-4-pdf.html https://www.boa.ac.uk/resource/boast-4-pdf.html</a:t>
            </a:r>
          </a:p>
          <a:p>
            <a:pPr>
              <a:spcAft>
                <a:spcPts val="800"/>
              </a:spcAft>
            </a:pPr>
            <a:r>
              <a:rPr sz="1200">
                <a:solidFill>
                  <a:srgbClr val="263238"/>
                </a:solidFill>
                <a:latin typeface="Calibri"/>
              </a:rPr>
              <a:t>[r9] Wolinsky P, Lee M. The distal approach for anterolateral plate fixation of the tibia: an anatomic study. J Orthop Trauma. 2008;22(6):404-7. doi:10.1097/BOT.0b013e31817614b2 https://doi.org/10.1097/BOT.0b013e31817614b2</a:t>
            </a:r>
          </a:p>
          <a:p>
            <a:pPr>
              <a:spcAft>
                <a:spcPts val="800"/>
              </a:spcAft>
            </a:pPr>
            <a:r>
              <a:rPr sz="1200">
                <a:solidFill>
                  <a:srgbClr val="263238"/>
                </a:solidFill>
                <a:latin typeface="Calibri"/>
              </a:rPr>
              <a:t>[r10] Lidder S, Masterson S, Grechenig C, Clement H, Gänsslen A, Grechenig S. The risk of neurovascular injury in minimally invasive plate osteosynthesis (MIPO) when using a distal tibia anterolateral plate: a cadaver study. Acta Chir Orthop Traumatol Cech. 2014;81(5):313-6. https://pubmed.ncbi.nlm.nih.gov/25514338/</a:t>
            </a:r>
          </a:p>
          <a:p>
            <a:pPr>
              <a:spcAft>
                <a:spcPts val="800"/>
              </a:spcAft>
            </a:pPr>
            <a:r>
              <a:rPr sz="1200">
                <a:solidFill>
                  <a:srgbClr val="263238"/>
                </a:solidFill>
                <a:latin typeface="Calibri"/>
              </a:rPr>
              <a:t>[r11] Mirza A, Moriarty AM, Probe RA, Ellis TJ. Percutaneous plating of the distal tibia and fibula: risk of injury to the saphenous and superficial peroneal nerves. J Orthop Trauma. 2010;24(8):495-8. doi:10.1097/BOT.0b013e3181cb584f https://doi.org/10.1097/BOT.0b013e3181cb584f</a:t>
            </a:r>
          </a:p>
          <a:p>
            <a:pPr>
              <a:spcAft>
                <a:spcPts val="800"/>
              </a:spcAft>
            </a:pPr>
            <a:r>
              <a:rPr sz="1200">
                <a:solidFill>
                  <a:srgbClr val="263238"/>
                </a:solidFill>
                <a:latin typeface="Calibri"/>
              </a:rPr>
              <a:t>[r12] Ozsoy MH, Tuccar E, Demiryurek D, Bayramoglu A, Hayran M, Cavusoglu AT, et al. Minimally invasive plating of the distal tibia: do we really sacrifice saphenous vein and nerve? A cadaver study. J Orthop Trauma. 2009;23(2):132-8. doi:10.1097/BOT.0b013e3181969993 https://doi.org/10.1097/BOT.0b013e3181969993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O'Leary B, Mitchell B, Thomas S, Onodera K, Huang B, Kent WT. Anterior Tibial Artery Danger Zone During Anterolateral Plate Fixation of the Distal Tibia: A 3D Computed Tomography Angiogram Modeling Study. J Orthop Trauma. 2024;38(1):e15-e19. doi:10.1097/BOT.0000000000002718 https://doi.org/10.1097/BOT.0000000000002718</a:t>
            </a:r>
          </a:p>
          <a:p>
            <a:pPr>
              <a:spcAft>
                <a:spcPts val="800"/>
              </a:spcAft>
            </a:pPr>
            <a:r>
              <a:rPr sz="1200">
                <a:solidFill>
                  <a:srgbClr val="263238"/>
                </a:solidFill>
                <a:latin typeface="Calibri"/>
              </a:rPr>
              <a:t>[r14] Blair JM, Botte MJ. Surgical anatomy of the superficial peroneal nerve in the ankle and foot. Clin Orthop Relat Res. 1994;(305):229-38. https://pubmed.ncbi.nlm.nih.gov/8050234/</a:t>
            </a:r>
          </a:p>
          <a:p>
            <a:pPr>
              <a:spcAft>
                <a:spcPts val="800"/>
              </a:spcAft>
            </a:pPr>
            <a:r>
              <a:rPr sz="1200">
                <a:solidFill>
                  <a:srgbClr val="263238"/>
                </a:solidFill>
                <a:latin typeface="Calibri"/>
              </a:rPr>
              <a:t>[r15] Yu B, Huang G, George JT, Li W, Pan S, Zhou H. Single‑incision technique for the internal fixation of distal fractures of the tibia and fibula: a combined anatomic and clinical study. Arch Orthop Trauma Surg. 2013;133(12):1631-7. doi:10.1007/s00402-013-1856-9 https://doi.org/10.1007/s00402-013-1856-9</a:t>
            </a:r>
          </a:p>
          <a:p>
            <a:pPr>
              <a:spcAft>
                <a:spcPts val="800"/>
              </a:spcAft>
            </a:pPr>
            <a:r>
              <a:rPr sz="1200">
                <a:solidFill>
                  <a:srgbClr val="263238"/>
                </a:solidFill>
                <a:latin typeface="Calibri"/>
              </a:rPr>
              <a:t>[r16] Shon OJ, Park CH. Minimally invasive plate osteosynthesis of distal tibial fractures: a comparison of medial and lateral plating. J Orthop Sci. 2012;17(5):562-6. doi:10.1007/s00776-012-0241-9 https://doi.org/10.1007/s00776-012-0241-9</a:t>
            </a:r>
          </a:p>
          <a:p>
            <a:pPr>
              <a:spcAft>
                <a:spcPts val="800"/>
              </a:spcAft>
            </a:pPr>
            <a:r>
              <a:rPr sz="1200">
                <a:solidFill>
                  <a:srgbClr val="263238"/>
                </a:solidFill>
                <a:latin typeface="Calibri"/>
              </a:rPr>
              <a:t>[r17] Encinas-Ullán CA, Fernandez-Fernandez R, Rubio-Suárez JC, Gil-Garay E. Placas mediales versus laterales para las fracturas de pilón tibial: estudio prospectivo de 40 fracturas [Medial versus lateral plating in distal tibial fractures: a prospective study of 40 fractures]. Rev Esp Cir Ortop Traumatol. 2013;57(2):117-22. doi:10.1016/j.recot.2012.11.004 https://doi.org/10.1016/j.recot.2012.11.004</a:t>
            </a:r>
          </a:p>
          <a:p>
            <a:pPr>
              <a:spcAft>
                <a:spcPts val="800"/>
              </a:spcAft>
            </a:pPr>
            <a:r>
              <a:rPr sz="1200">
                <a:solidFill>
                  <a:srgbClr val="263238"/>
                </a:solidFill>
                <a:latin typeface="Calibri"/>
              </a:rPr>
              <a:t>[r18] Lee YS, Chen SH, Lin JC, Chen YO, Huang CR, Cheng CY. Surgical treatment of distal tibia fractures: a comparison of medial and lateral plating. Orthopedics. 2009;32(3):163. https://pubmed.ncbi.nlm.nih.gov/19309066/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Sathiyakumar V, Thakore RV, Ihejirika RC, Obremskey WT, Sethi MK. Distal tibia fractures and medial plating: factors influencing re-operation. Int Orthop. 2014;38(7):1483-8. doi:10.1007/s00264-014-2345-7 https://doi.org/10.1007/s00264-014-2345-7</a:t>
            </a:r>
          </a:p>
          <a:p>
            <a:pPr>
              <a:spcAft>
                <a:spcPts val="800"/>
              </a:spcAft>
            </a:pPr>
            <a:r>
              <a:rPr sz="1200">
                <a:solidFill>
                  <a:srgbClr val="263238"/>
                </a:solidFill>
                <a:latin typeface="Calibri"/>
              </a:rPr>
              <a:t>[r20] Liu J, Smith CD, White E, Ebraheim NA. A Systematic Review of the Role of Surgical Approaches on the Outcomes of the Tibia Pilon Fracture. Foot Ankle Spec. 2016;9(2):163-8. doi:10.1177/1938640015620637 https://doi.org/10.1177/1938640015620637</a:t>
            </a:r>
          </a:p>
          <a:p>
            <a:pPr>
              <a:spcAft>
                <a:spcPts val="800"/>
              </a:spcAft>
            </a:pPr>
            <a:r>
              <a:rPr sz="1200">
                <a:solidFill>
                  <a:srgbClr val="263238"/>
                </a:solidFill>
                <a:latin typeface="Calibri"/>
              </a:rPr>
              <a:t>[r21] An L, Zhang J, Ma W, Zhu L, He X, Ying J, et al. Clinical comparison of single-incision and dual-incision approaches for the treatment of distal tibial and fibular fractures: A randomized controlled trial. J Orthop Surg (Hong Kong). 2020;28(2):2309499020930305. doi:10.1177/2309499020930305 https://doi.org/10.1177/2309499020930305</a:t>
            </a:r>
          </a:p>
          <a:p>
            <a:pPr>
              <a:spcAft>
                <a:spcPts val="800"/>
              </a:spcAft>
            </a:pPr>
            <a:r>
              <a:rPr sz="1200">
                <a:solidFill>
                  <a:srgbClr val="263238"/>
                </a:solidFill>
                <a:latin typeface="Calibri"/>
              </a:rPr>
              <a:t>[r22] Sourougeon Y, Barzilai Y, Haba Y, Spector B, Prat D. Outcomes following minimally invasive plate osteosynthesis (MIPO) application in tibial pilon fractures - A systematic review. Foot Ankle Surg. 2023;29(8):566-575. doi:10.1016/j.fas.2023.07.013 https://doi.org/10.1016/j.fas.2023.07.013</a:t>
            </a:r>
          </a:p>
          <a:p>
            <a:pPr>
              <a:spcAft>
                <a:spcPts val="800"/>
              </a:spcAft>
            </a:pPr>
            <a:r>
              <a:rPr sz="1200">
                <a:solidFill>
                  <a:srgbClr val="263238"/>
                </a:solidFill>
                <a:latin typeface="Calibri"/>
              </a:rPr>
              <a:t>[r23] Neumann MV, Strohm PC, Reising K, Zwingmann J, Hammer TO, Suedkamp NP. Complications after surgical management of distal lower leg fractures. Scand J Trauma Resusc Emerg Med. 2016;24(1):146. doi:10.1186/s13049-016-0333-1 https://doi.org/10.1186/s13049-016-0333-1</a:t>
            </a:r>
          </a:p>
          <a:p>
            <a:pPr>
              <a:spcAft>
                <a:spcPts val="800"/>
              </a:spcAft>
            </a:pPr>
            <a:r>
              <a:rPr sz="1200">
                <a:solidFill>
                  <a:srgbClr val="263238"/>
                </a:solidFill>
                <a:latin typeface="Calibri"/>
              </a:rPr>
              <a:t>[r24] Kuo LT, Chi CC, Chuang CH. Surgical interventions for treating distal tibial metaphyseal fractures in adults. Cochrane Database Syst Rev. 2015;2015(3):CD010261. doi:10.1002/14651858.CD010261.pub2 https://doi.org/10.1002/14651858.CD010261.pub2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Kwok CS, Crossman PT, Loizou CL. Plate versus nail for distal tibial fractures: a systematic review and meta-analysis. J Orthop Trauma. 2014;28(9):542-8. doi:10.1097/BOT.0000000000000068 https://doi.org/10.1097/BOT.0000000000000068</a:t>
            </a:r>
          </a:p>
          <a:p>
            <a:pPr>
              <a:spcAft>
                <a:spcPts val="800"/>
              </a:spcAft>
            </a:pPr>
            <a:r>
              <a:rPr sz="1200">
                <a:solidFill>
                  <a:srgbClr val="263238"/>
                </a:solidFill>
                <a:latin typeface="Calibri"/>
              </a:rPr>
              <a:t>[r26] Xue XH, Yan SG, Cai XZ, Shi MM, Lin T. Intramedullary nailing versus plating for extra-articular distal tibial metaphyseal fracture: a systematic review and meta-analysis. Injury. 2014;45(4):667-76. doi:10.1016/j.injury.2013.10.024 https://doi.org/10.1016/j.injury.2013.10.024</a:t>
            </a:r>
          </a:p>
          <a:p>
            <a:pPr>
              <a:spcAft>
                <a:spcPts val="800"/>
              </a:spcAft>
            </a:pPr>
            <a:r>
              <a:rPr sz="1200">
                <a:solidFill>
                  <a:srgbClr val="263238"/>
                </a:solidFill>
                <a:latin typeface="Calibri"/>
              </a:rPr>
              <a:t>[r27] Li X, Chen K, Xue H, Cheng J, Yu X. Efficacy comparison between intramedullary nail fixation and plate fixation in distal tibia fractures: a meta-analysis of randomized controlled trials. J Orthop Surg Res. 2024;19(1):403. doi:10.1186/s13018-024-04900-y https://doi.org/10.1186/s13018-024-04900-y</a:t>
            </a:r>
          </a:p>
          <a:p>
            <a:pPr>
              <a:spcAft>
                <a:spcPts val="800"/>
              </a:spcAft>
            </a:pPr>
            <a:r>
              <a:rPr sz="1200">
                <a:solidFill>
                  <a:srgbClr val="263238"/>
                </a:solidFill>
                <a:latin typeface="Calibri"/>
              </a:rPr>
              <a:t>[r28] Zhou H, Zhang Y, Wei L, Ge X, Liu D, Dong Y, et al. Postoperative functions and complications in minimally invasive percutaneous plate osteosynthesis compared with intramedullary nail for distal tibial fractures: a meta-analysis and systematic review. Int J Surg. 2025;111(8):5582-5592. doi:10.1097/JS9.0000000000002620 https://doi.org/10.1097/JS9.0000000000002620</a:t>
            </a:r>
          </a:p>
          <a:p>
            <a:pPr>
              <a:spcAft>
                <a:spcPts val="800"/>
              </a:spcAft>
            </a:pPr>
            <a:r>
              <a:rPr sz="1200">
                <a:solidFill>
                  <a:srgbClr val="263238"/>
                </a:solidFill>
                <a:latin typeface="Calibri"/>
              </a:rPr>
              <a:t>[r29] Vallier HA, Cureton BA, Patterson BM. Randomized, prospective comparison of plate versus intramedullary nail fixation for distal tibia shaft fractures. J Orthop Trauma. 2011;25(12):736-41. doi:10.1097/BOT.0b013e318213f709 https://doi.org/10.1097/BOT.0b013e318213f709</a:t>
            </a:r>
          </a:p>
          <a:p>
            <a:pPr>
              <a:spcAft>
                <a:spcPts val="800"/>
              </a:spcAft>
            </a:pPr>
            <a:r>
              <a:rPr sz="1200">
                <a:solidFill>
                  <a:srgbClr val="263238"/>
                </a:solidFill>
                <a:latin typeface="Calibri"/>
              </a:rPr>
              <a:t>[r30] He GC, Wang HS, Wang QF, Chen ZH, Cai XH. Effect of minimally invasive percutaneous plates versus interlocking intramedullary nailing in tibial shaft treatment for fractures in adults: a meta-analysis. Clinics (Sao Paulo). 2014;69(4):234-40. doi:10.6061/clinics/2014(04)03 https://doi.org/10.6061/clinics/2014(04)03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Sirkin M, Sanders R, DiPasquale T, Herscovici D Jr. A staged protocol for soft tissue management in the treatment of complex pilon fractures. J Orthop Trauma. 1999;13(2):78-84. doi:10.1097/00005131-199902000-00002 https://doi.org/10.1097/00005131-199902000-00002</a:t>
            </a:r>
          </a:p>
          <a:p>
            <a:pPr>
              <a:spcAft>
                <a:spcPts val="800"/>
              </a:spcAft>
            </a:pPr>
            <a:r>
              <a:rPr sz="1200">
                <a:solidFill>
                  <a:srgbClr val="263238"/>
                </a:solidFill>
                <a:latin typeface="Calibri"/>
              </a:rPr>
              <a:t>[r32] Teeny SM, Wiss DA. Open reduction and internal fixation of tibial plafond fractures. Variables contributing to poor results and complications. Clin Orthop Relat Res. 1993;(292):108-17. https://pubmed.ncbi.nlm.nih.gov/8519097/</a:t>
            </a:r>
          </a:p>
          <a:p>
            <a:pPr>
              <a:spcAft>
                <a:spcPts val="800"/>
              </a:spcAft>
            </a:pPr>
            <a:r>
              <a:rPr sz="1200">
                <a:solidFill>
                  <a:srgbClr val="263238"/>
                </a:solidFill>
                <a:latin typeface="Calibri"/>
              </a:rPr>
              <a:t>[r33] Howard JL, Agel J, Barei DP, Benirschke SK, Nork SE. A prospective study evaluating incision placement and wound healing for tibial plafond fractures. J Orthop Trauma. 2008;22(5):299-305; discussion 305-6. doi:10.1097/BOT.0b013e318172c811 https://doi.org/10.1097/BOT.0b013e318172c811</a:t>
            </a:r>
          </a:p>
          <a:p>
            <a:pPr>
              <a:spcAft>
                <a:spcPts val="800"/>
              </a:spcAft>
            </a:pPr>
            <a:r>
              <a:rPr sz="1200">
                <a:solidFill>
                  <a:srgbClr val="263238"/>
                </a:solidFill>
                <a:latin typeface="Calibri"/>
              </a:rPr>
              <a:t>[r34] Olson JJ, Anand K, von Keudell A, Esposito JG, Rodriguez EK, Smith RM, et al. Judicious Use of Early Fixation of Closed, Complete Articular Pilon Fractures Is Not Associated With an Increased Risk of Deep Infection or Wound Complications. J Orthop Trauma. 2021;35(6):300-307. doi:10.1097/BOT.0000000000001991 https://doi.org/10.1097/BOT.0000000000001991</a:t>
            </a:r>
          </a:p>
          <a:p>
            <a:pPr>
              <a:spcAft>
                <a:spcPts val="800"/>
              </a:spcAft>
            </a:pPr>
            <a:r>
              <a:rPr sz="1200">
                <a:solidFill>
                  <a:srgbClr val="263238"/>
                </a:solidFill>
                <a:latin typeface="Calibri"/>
              </a:rPr>
              <a:t>[r35] Barça F, Demir EB, Genç C, Akdoğan M, Ateş Y, Atilla HA. Swollen Ankle Fractures: What Predicts Delays in Definitive Fixation? J Clin Pract Res. 2025;47(4):382-390. doi:10.14744/cpr.2025.79238 https://doi.org/10.14744/cpr.2025.79238</a:t>
            </a:r>
          </a:p>
          <a:p>
            <a:pPr>
              <a:spcAft>
                <a:spcPts val="800"/>
              </a:spcAft>
            </a:pPr>
            <a:r>
              <a:rPr sz="1200">
                <a:solidFill>
                  <a:srgbClr val="263238"/>
                </a:solidFill>
                <a:latin typeface="Calibri"/>
              </a:rPr>
              <a:t>[r36] Shafiq B, Zhang B, Zhu D, Gupta DK, Cubberly M, Stepanyan H, et al. Reducing Complications in Pilon Fracture Surgery: Surgical Time Matters. J Orthop Trauma. 2023;37(10):532-538. doi:10.1097/BOT.0000000000002637 https://doi.org/10.1097/BOT.0000000000002637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Tornetta P 3rd, Gorup J. Axial computed tomography of pilon fractures. Clin Orthop Relat Res. 1996;(323):273-6. doi:10.1097/00003086-199602000-00037 https://doi.org/10.1097/00003086-199602000-00037</a:t>
            </a:r>
          </a:p>
          <a:p>
            <a:pPr>
              <a:spcAft>
                <a:spcPts val="800"/>
              </a:spcAft>
            </a:pPr>
            <a:r>
              <a:rPr sz="1200">
                <a:solidFill>
                  <a:srgbClr val="263238"/>
                </a:solidFill>
                <a:latin typeface="Calibri"/>
              </a:rPr>
              <a:t>[r38] Aneja A, Luo TD, Liu B, Domingo M 4th, Danelson K, Halvorson JJ, et al. Anterolateral distal tibia locking plate osteosynthesis and their ability to capture OTAC3 pilon fragments. Injury. 2018;49(2):409-413. doi:10.1016/j.injury.2017.12.015 https://doi.org/10.1016/j.injury.2017.12.015</a:t>
            </a:r>
          </a:p>
          <a:p>
            <a:pPr>
              <a:spcAft>
                <a:spcPts val="800"/>
              </a:spcAft>
            </a:pPr>
            <a:r>
              <a:rPr sz="1200">
                <a:solidFill>
                  <a:srgbClr val="263238"/>
                </a:solidFill>
                <a:latin typeface="Calibri"/>
              </a:rPr>
              <a:t>[r39] Pirolo JM, Behn AW, Abrams GD, Bishop JA. Anterolateral Versus Medial Plating of Distal Extra-articular Tibia Fractures: A Biomechanical Model. Orthopedics. 2015;38(9):e760-5. doi:10.3928/01477447-20150902-52 https://doi.org/10.3928/01477447-20150902-52</a:t>
            </a:r>
          </a:p>
          <a:p>
            <a:pPr>
              <a:spcAft>
                <a:spcPts val="800"/>
              </a:spcAft>
            </a:pPr>
            <a:r>
              <a:rPr sz="1200">
                <a:solidFill>
                  <a:srgbClr val="263238"/>
                </a:solidFill>
                <a:latin typeface="Calibri"/>
              </a:rPr>
              <a:t>[r40] Ulmer T. The clinical diagnosis of compartment syndrome of the lower leg: are clinical findings predictive of the disorder? J Orthop Trauma. 2002;16(8):572-7. doi:10.1097/00005131-200209000-00006 https://doi.org/10.1097/00005131-200209000-00006</a:t>
            </a:r>
          </a:p>
          <a:p>
            <a:pPr>
              <a:spcAft>
                <a:spcPts val="800"/>
              </a:spcAft>
            </a:pPr>
            <a:r>
              <a:rPr sz="1200">
                <a:solidFill>
                  <a:srgbClr val="263238"/>
                </a:solidFill>
                <a:latin typeface="Calibri"/>
              </a:rPr>
              <a:t>[r41] Lorange JP, Laverdière C, Corban J, Montreuil J, Harvey EJ. Diagnosis Accuracy for Compartment Syndrome: A Systematic Review and Meta-Analysis. J Orthop Trauma. 2023;37(8):e319-e325. doi:10.1097/BOT.0000000000002610 https://doi.org/10.1097/BOT.0000000000002610</a:t>
            </a:r>
          </a:p>
          <a:p>
            <a:pPr>
              <a:spcAft>
                <a:spcPts val="800"/>
              </a:spcAft>
            </a:pPr>
            <a:r>
              <a:rPr sz="1200">
                <a:solidFill>
                  <a:srgbClr val="263238"/>
                </a:solidFill>
                <a:latin typeface="Calibri"/>
              </a:rPr>
              <a:t>[r42] Park S, Ahn J, Gee AO, Kuntz AF, Esterhai JL. Compartment syndrome in tibial fractures. J Orthop Trauma. 2009;23(7):514-8. doi:10.1097/BOT.0b013e3181a2815a https://doi.org/10.1097/BOT.0b013e3181a2815a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Wennergren D, Bergdahl C, Ekelund J, Juto H, Sundfeldt M, Möller M. Epidemiology and incidence of tibia fractures in the Swedish Fracture Register. Injury. 2018;49(11):2068-2074. doi:10.1016/j.injury.2018.09.008 https://doi.org/10.1016/j.injury.2018.09.008</a:t>
            </a:r>
          </a:p>
          <a:p>
            <a:pPr>
              <a:spcAft>
                <a:spcPts val="800"/>
              </a:spcAft>
            </a:pPr>
            <a:r>
              <a:rPr sz="1200">
                <a:solidFill>
                  <a:srgbClr val="263238"/>
                </a:solidFill>
                <a:latin typeface="Calibri"/>
              </a:rPr>
              <a:t>[r44] Tian R, Zheng F, Zhao W, Zhang Y, Yuan J, Zhang B, et al. Prevalence and influencing factors of nonunion in patients with tibial fracture: systematic review and meta-analysis. J Orthop Surg Res. 2020;15(1):377. doi:10.1186/s13018-020-01904-2 https://doi.org/10.1186/s13018-020-01904-2</a:t>
            </a:r>
          </a:p>
          <a:p>
            <a:pPr>
              <a:spcAft>
                <a:spcPts val="800"/>
              </a:spcAft>
            </a:pPr>
            <a:r>
              <a:rPr sz="1200">
                <a:solidFill>
                  <a:srgbClr val="263238"/>
                </a:solidFill>
                <a:latin typeface="Calibri"/>
              </a:rPr>
              <a:t>[r45] Ateschrang A, Albrecht D, Stöckle U, Weise K, Stuby F, Zieker D. High success rate for augmentation compression plating leaving the nail in situ for aseptic diaphyseal tibial nonunions. J Orthop Trauma. 2013;27(3):145-9. doi:10.1097/BOT.0b013e31825d01b2 https://doi.org/10.1097/BOT.0b013e31825d01b2</a:t>
            </a:r>
          </a:p>
          <a:p>
            <a:pPr>
              <a:spcAft>
                <a:spcPts val="800"/>
              </a:spcAft>
            </a:pPr>
            <a:r>
              <a:rPr sz="1200">
                <a:solidFill>
                  <a:srgbClr val="263238"/>
                </a:solidFill>
                <a:latin typeface="Calibri"/>
              </a:rPr>
              <a:t>[r46] Miltenberg B, Puzzitiello RN, Ruelos VCB, Masood R, Pagani NR, Moverman MA, et al. Incidence of Complications and Revision Surgery After High Tibial Osteotomy: A Systematic Review. Am J Sports Med. 2024;52(1):258-268. doi:10.1177/03635465221142868 https://doi.org/10.1177/03635465221142868</a:t>
            </a:r>
          </a:p>
          <a:p>
            <a:pPr>
              <a:spcAft>
                <a:spcPts val="800"/>
              </a:spcAft>
            </a:pPr>
            <a:r>
              <a:rPr sz="1200">
                <a:solidFill>
                  <a:srgbClr val="263238"/>
                </a:solidFill>
                <a:latin typeface="Calibri"/>
              </a:rPr>
              <a:t>[r47] Zelle BA, Dang KH, Ornell SS. High-energy tibial pilon fractures: an instructional review. Int Orthop. 2019;43(8):1939-1950. doi:10.1007/s00264-019-04344-8 https://doi.org/10.1007/s00264-019-04344-8</a:t>
            </a:r>
          </a:p>
          <a:p>
            <a:pPr>
              <a:spcAft>
                <a:spcPts val="800"/>
              </a:spcAft>
            </a:pPr>
            <a:r>
              <a:rPr sz="1200">
                <a:solidFill>
                  <a:srgbClr val="263238"/>
                </a:solidFill>
                <a:latin typeface="Calibri"/>
              </a:rPr>
              <a:t>[r48] Amarase C, Thimasarn W, Tantavisut S, Huanmanop T, Wangroongsub Y, Limthongkul W. Different effect of percutaneous plate insertion via anteromedial vs anterolateral approach on intracompartmental pressure of the leg: A cadaveric study. Injury. 2017;48(11):2407-2410. doi:10.1016/j.injury.2017.08.070 https://doi.org/10.1016/j.injury.2017.08.070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anterior y anterolateral de la tibia: elegir el lado, buscar el nervio y respetar la piel</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