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Proximal</c:v>
                </c:pt>
                <c:pt idx="1">
                  <c:v>Medio</c:v>
                </c:pt>
                <c:pt idx="2">
                  <c:v>Distal</c:v>
                </c:pt>
              </c:strCache>
            </c:strRef>
          </c:cat>
          <c:val>
            <c:numRef>
              <c:f>Sheet1!$B$2:$B$4</c:f>
              <c:numCache>
                <c:formatCode>General</c:formatCode>
                <c:ptCount val="3"/>
                <c:pt idx="0">
                  <c:v>1.8</c:v>
                </c:pt>
                <c:pt idx="1">
                  <c:v>15.2</c:v>
                </c:pt>
                <c:pt idx="2">
                  <c:v>23.6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Sheet1!$A$2:$A$6</c:f>
              <c:strCache>
                <c:ptCount val="5"/>
                <c:pt idx="0">
                  <c:v>Tabique a la división terminal</c:v>
                </c:pt>
                <c:pt idx="1">
                  <c:v>Tabique al epicóndilo lateral (Sapage)</c:v>
                </c:pt>
                <c:pt idx="2">
                  <c:v>Tabique al epicóndilo lateral (Artico)</c:v>
                </c:pt>
                <c:pt idx="3">
                  <c:v>Acromion al cruce posterior lateral</c:v>
                </c:pt>
                <c:pt idx="4">
                  <c:v>Acromion al cruce posterior medial</c:v>
                </c:pt>
              </c:strCache>
            </c:strRef>
          </c:cat>
          <c:val>
            <c:numRef>
              <c:f>Sheet1!$B$2:$B$6</c:f>
              <c:numCache>
                <c:formatCode>General</c:formatCode>
                <c:ptCount val="5"/>
                <c:pt idx="0">
                  <c:v>86.4</c:v>
                </c:pt>
                <c:pt idx="1">
                  <c:v>107.2</c:v>
                </c:pt>
                <c:pt idx="2">
                  <c:v>110</c:v>
                </c:pt>
                <c:pt idx="3">
                  <c:v>157</c:v>
                </c:pt>
                <c:pt idx="4">
                  <c:v>109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Transversa</c:v>
                </c:pt>
                <c:pt idx="1">
                  <c:v>Espiral</c:v>
                </c:pt>
                <c:pt idx="2">
                  <c:v>Oblicua</c:v>
                </c:pt>
                <c:pt idx="3">
                  <c:v>Conminuta</c:v>
                </c:pt>
              </c:strCache>
            </c:strRef>
          </c:cat>
          <c:val>
            <c:numRef>
              <c:f>Sheet1!$B$2:$B$5</c:f>
              <c:numCache>
                <c:formatCode>General</c:formatCode>
                <c:ptCount val="4"/>
                <c:pt idx="0">
                  <c:v>21.2</c:v>
                </c:pt>
                <c:pt idx="1">
                  <c:v>19.8</c:v>
                </c:pt>
                <c:pt idx="2">
                  <c:v>8.4</c:v>
                </c:pt>
                <c:pt idx="3">
                  <c:v>6.8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Sin recuperar a los 7 meses</c:v>
                </c:pt>
                <c:pt idx="1">
                  <c:v>Sin recuperar al año</c:v>
                </c:pt>
              </c:strCache>
            </c:strRef>
          </c:cat>
          <c:val>
            <c:numRef>
              <c:f>Sheet1!$B$2:$B$3</c:f>
              <c:numCache>
                <c:formatCode>General</c:formatCode>
                <c:ptCount val="2"/>
                <c:pt idx="0">
                  <c:v>56</c:v>
                </c:pt>
                <c:pt idx="1">
                  <c:v>17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Esparza 2019 (11 de 12)</c:v>
                </c:pt>
                <c:pt idx="1">
                  <c:v>Shen 2021 (46 pacientes)</c:v>
                </c:pt>
              </c:strCache>
            </c:strRef>
          </c:cat>
          <c:val>
            <c:numRef>
              <c:f>Sheet1!$B$2:$B$3</c:f>
              <c:numCache>
                <c:formatCode>General</c:formatCode>
                <c:ptCount val="2"/>
                <c:pt idx="0">
                  <c:v>92</c:v>
                </c:pt>
                <c:pt idx="1">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FISH: ortesis</c:v>
                </c:pt>
                <c:pt idx="1">
                  <c:v>HSFF: ortesis</c:v>
                </c:pt>
                <c:pt idx="2">
                  <c:v>HSFF: cirugía</c:v>
                </c:pt>
                <c:pt idx="3">
                  <c:v>Matsunaga: ortesis</c:v>
                </c:pt>
                <c:pt idx="4">
                  <c:v>Matsunaga: placa puente</c:v>
                </c:pt>
              </c:strCache>
            </c:strRef>
          </c:cat>
          <c:val>
            <c:numRef>
              <c:f>Sheet1!$B$2:$B$6</c:f>
              <c:numCache>
                <c:formatCode>General</c:formatCode>
                <c:ptCount val="5"/>
                <c:pt idx="0">
                  <c:v>25</c:v>
                </c:pt>
                <c:pt idx="1">
                  <c:v>18</c:v>
                </c:pt>
                <c:pt idx="2">
                  <c:v>6</c:v>
                </c:pt>
                <c:pt idx="3">
                  <c:v>15</c:v>
                </c:pt>
                <c:pt idx="4">
                  <c:v>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Placa + injerto autólogo</c:v>
                </c:pt>
                <c:pt idx="1">
                  <c:v>Placa sin injerto</c:v>
                </c:pt>
                <c:pt idx="2">
                  <c:v>Clavo + injerto</c:v>
                </c:pt>
                <c:pt idx="3">
                  <c:v>Clavo sin injerto</c:v>
                </c:pt>
              </c:strCache>
            </c:strRef>
          </c:cat>
          <c:val>
            <c:numRef>
              <c:f>Sheet1!$B$2:$B$5</c:f>
              <c:numCache>
                <c:formatCode>General</c:formatCode>
                <c:ptCount val="4"/>
                <c:pt idx="0">
                  <c:v>98</c:v>
                </c:pt>
                <c:pt idx="1">
                  <c:v>95</c:v>
                </c:pt>
                <c:pt idx="2">
                  <c:v>88</c:v>
                </c:pt>
                <c:pt idx="3">
                  <c:v>66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Orificio 2</c:v>
                </c:pt>
                <c:pt idx="1">
                  <c:v>Orificio 3</c:v>
                </c:pt>
                <c:pt idx="2">
                  <c:v>Orificio 4</c:v>
                </c:pt>
                <c:pt idx="3">
                  <c:v>Orificio 5</c:v>
                </c:pt>
                <c:pt idx="4">
                  <c:v>Orificio 6</c:v>
                </c:pt>
              </c:strCache>
            </c:strRef>
          </c:cat>
          <c:val>
            <c:numRef>
              <c:f>Sheet1!$B$2:$B$6</c:f>
              <c:numCache>
                <c:formatCode>General</c:formatCode>
                <c:ptCount val="5"/>
                <c:pt idx="0">
                  <c:v>5.36</c:v>
                </c:pt>
                <c:pt idx="1">
                  <c:v>39.29</c:v>
                </c:pt>
                <c:pt idx="2">
                  <c:v>80.36</c:v>
                </c:pt>
                <c:pt idx="3">
                  <c:v>60.71</c:v>
                </c:pt>
                <c:pt idx="4">
                  <c:v>10.71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Sheet1!$A$2:$A$3</c:f>
              <c:strCache>
                <c:ptCount val="2"/>
                <c:pt idx="0">
                  <c:v>Apivatthakakul 2005 (placa DCP de 9 orificios)</c:v>
                </c:pt>
                <c:pt idx="1">
                  <c:v>Giordano 2021 (técnica retrógrada subbraquial)</c:v>
                </c:pt>
              </c:strCache>
            </c:strRef>
          </c:cat>
          <c:val>
            <c:numRef>
              <c:f>Sheet1!$B$2:$B$3</c:f>
              <c:numCache>
                <c:formatCode>General</c:formatCode>
                <c:ptCount val="2"/>
                <c:pt idx="0">
                  <c:v>3.2</c:v>
                </c:pt>
                <c:pt idx="1">
                  <c:v>8.63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Deltopectoral</c:v>
                </c:pt>
                <c:pt idx="1">
                  <c:v>Anterolateral</c:v>
                </c:pt>
                <c:pt idx="2">
                  <c:v>Posterior</c:v>
                </c:pt>
                <c:pt idx="3">
                  <c:v>Lateral</c:v>
                </c:pt>
              </c:strCache>
            </c:strRef>
          </c:cat>
          <c:val>
            <c:numRef>
              <c:f>Sheet1!$B$2:$B$5</c:f>
              <c:numCache>
                <c:formatCode>General</c:formatCode>
                <c:ptCount val="4"/>
                <c:pt idx="0">
                  <c:v>3.7</c:v>
                </c:pt>
                <c:pt idx="1">
                  <c:v>5.74</c:v>
                </c:pt>
                <c:pt idx="2">
                  <c:v>6.68</c:v>
                </c:pt>
                <c:pt idx="3">
                  <c:v>13.54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Anterolateral</c:v>
                </c:pt>
                <c:pt idx="1">
                  <c:v>Posterior triceps dividido</c:v>
                </c:pt>
                <c:pt idx="2">
                  <c:v>Posterior triceps respetado</c:v>
                </c:pt>
              </c:strCache>
            </c:strRef>
          </c:cat>
          <c:val>
            <c:numRef>
              <c:f>Sheet1!$B$2:$B$4</c:f>
              <c:numCache>
                <c:formatCode>General</c:formatCode>
                <c:ptCount val="3"/>
                <c:pt idx="0">
                  <c:v>7.1</c:v>
                </c:pt>
                <c:pt idx="1">
                  <c:v>11.7</c:v>
                </c:pt>
                <c:pt idx="2">
                  <c:v>17.9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Iatrogénica</c:v>
                </c:pt>
                <c:pt idx="1">
                  <c:v>Preoperatoria</c:v>
                </c:pt>
              </c:strCache>
            </c:strRef>
          </c:cat>
          <c:val>
            <c:numRef>
              <c:f>Sheet1!$B$2:$B$3</c:f>
              <c:numCache>
                <c:formatCode>General</c:formatCode>
                <c:ptCount val="2"/>
                <c:pt idx="0">
                  <c:v>95</c:v>
                </c:pt>
                <c:pt idx="1">
                  <c:v>74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Placa</c:v>
                </c:pt>
                <c:pt idx="1">
                  <c:v>Clavo</c:v>
                </c:pt>
                <c:pt idx="2">
                  <c:v>MIPO anterolateral</c:v>
                </c:pt>
                <c:pt idx="3">
                  <c:v>MIPO posterior</c:v>
                </c:pt>
              </c:strCache>
            </c:strRef>
          </c:cat>
          <c:val>
            <c:numRef>
              <c:f>Sheet1!$B$2:$B$5</c:f>
              <c:numCache>
                <c:formatCode>General</c:formatCode>
                <c:ptCount val="4"/>
                <c:pt idx="0">
                  <c:v>5.95</c:v>
                </c:pt>
                <c:pt idx="1">
                  <c:v>2.77</c:v>
                </c:pt>
                <c:pt idx="2">
                  <c:v>2.67</c:v>
                </c:pt>
                <c:pt idx="3">
                  <c:v>5.4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Sheet1!$A$2:$A$5</c:f>
              <c:strCache>
                <c:ptCount val="4"/>
                <c:pt idx="0">
                  <c:v>FISH, cirugía (12 meses)</c:v>
                </c:pt>
                <c:pt idx="1">
                  <c:v>FISH, ortesis (12 meses)</c:v>
                </c:pt>
                <c:pt idx="2">
                  <c:v>Matsunaga, placa puente (6 meses)</c:v>
                </c:pt>
                <c:pt idx="3">
                  <c:v>Matsunaga, ortesis (6 meses)</c:v>
                </c:pt>
              </c:strCache>
            </c:strRef>
          </c:cat>
          <c:val>
            <c:numRef>
              <c:f>Sheet1!$B$2:$B$5</c:f>
              <c:numCache>
                <c:formatCode>General</c:formatCode>
                <c:ptCount val="4"/>
                <c:pt idx="0">
                  <c:v>8.9</c:v>
                </c:pt>
                <c:pt idx="1">
                  <c:v>12.0</c:v>
                </c:pt>
                <c:pt idx="2">
                  <c:v>10.9</c:v>
                </c:pt>
                <c:pt idx="3">
                  <c:v>16.9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semanas</c:v>
                </c:pt>
              </c:strCache>
            </c:strRef>
          </c:tx>
          <c:spPr>
            <a:solidFill>
              <a:srgbClr val="0F5F6B"/>
            </a:solidFill>
          </c:spPr>
          <c:cat>
            <c:strRef>
              <c:f>Sheet1!$A$2:$A$5</c:f>
              <c:strCache>
                <c:ptCount val="4"/>
                <c:pt idx="0">
                  <c:v>Placa, promedio de la literatura</c:v>
                </c:pt>
                <c:pt idx="1">
                  <c:v>Holstein-Lewis anterolateral modificado</c:v>
                </c:pt>
                <c:pt idx="2">
                  <c:v>MIPO anterior, tercio distal</c:v>
                </c:pt>
                <c:pt idx="3">
                  <c:v>ORIF posterior, tercio distal</c:v>
                </c:pt>
              </c:strCache>
            </c:strRef>
          </c:cat>
          <c:val>
            <c:numRef>
              <c:f>Sheet1!$B$2:$B$5</c:f>
              <c:numCache>
                <c:formatCode>General</c:formatCode>
                <c:ptCount val="4"/>
                <c:pt idx="0">
                  <c:v>12</c:v>
                </c:pt>
                <c:pt idx="1">
                  <c:v>10.5</c:v>
                </c:pt>
                <c:pt idx="2">
                  <c:v>16.3</c:v>
                </c:pt>
                <c:pt idx="3">
                  <c:v>18.1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semanas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Abordaje anterolateral del húmero.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y para qué se usa; Epidemiología y por qué importa al abordaje; Anatomía quirúrgica: planos, nervios y el porqué del braquial; Variantes anatómicas y por qué no basta una cifra; Clasificación: tercio, patrón y Holstein-Lewis; Diagnóstico y lo que se anota antes de abrir; Examen físico: el del radial; Imágenes: qué pedir y qué esperar; Algoritmo: elegir la vía cuando ya se decidió fijar; Indicaciones: cuándo operar y cuándo esta vía; Tratamiento: conservador, placa, clavo y seudoartrosis; Técnica de la placa abierta, paso a paso; Ampliaciones: hacia proximal, hacia distal y alternativas; MIPO anterior: ventanas pequeñas y placa puente bajo el braquial; Comparaciones que debes saber citar; Complicaciones: radial, consolidación, rotación e implante; Pronóstico: consolidación y función; Rehabilitación tras la fijación; Guías, consensos y lectura recomendada. Estructura sugerida por el autor para diez minutos: Lámina 1 (0:30): Título, objetivo y aviso: material educativo; no sustituye al juicio clínico, a las guías institucionales ni a la supervisión del tutor. Lámina 2 (1:00): Qué es y para qué sirve: placa en tercios proximal y medio, extensión proximal, seudoartrosis y MIPO anterior [r1][r2]. Lámina 3 (1:30): Anatomía: bíceps, masa móvil, braquial y por qué se abre entre radial y musculocutáneo [r1][r13]. Lámina 4 (1:30): Dónde cruza el radial: 6,3 cm en contacto con el hueso y 107,2 a 110 mm del epicóndilo en el tabique [r3][r8][r9]. Lámina 5 (1:30): Técnica en pasos: radial primero, braquial después, sin Hohmann en los 2/5 distales y placa de 6 a 8 corticales por lado [r1][r10]. Lámina 6 (1:00): MIPO anterior: ventanas, túnel y antebrazo en supinación [r4][r12]. Lámina 7 (1:30): Evidencia: anterolateral frente a posterior (OR 2,72) y MIPO frente a placa abierta (OR 0,21) [r5][r7]. Lámina 8 (0:30): Complicaciones: parálisis iatrogénica y su recuperación de 95 % [r15]. Lámina 9 (0:30): Cirugía frente a ortesis: DASH a 12 meses sin diferencia en FISH [r35]. Lámina 10 (0:30): Mensajes para llevarse y referencias.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El abordaje anterolateral del húmero es la vía clásica para fijar con placa las fracturas diafisarias de los tercios proximal y medio. Entra por el intervalo entre el bíceps y la masa móvil del antebrazo en la parte distal, y por el intervalo deltopectoral o el borde anterior del deltoides en la parte proximal (fuente: Rommens P y colaboradores, 2026) (fuente: Ibounig T y colaboradores, 2026). Su idea de fondo es no cruzar el radial por detrás: el nervio rodea la cara posterior del húmero, perfora el tabique intermuscular lateral y entra al compartimento anterior, donde queda entre el tabique y el hueso y, más abajo, cubierto por el braquial (fuente: Carlan D y colaboradores, 2007) (fuente: Rommens P y colaboradores, 2026). No es una vía sin riesgo: en un metaanálisis de 9 estudios, la parálisis radial iatrogénica fue más frecuente con el abordaje posterior que con el anterolateral (OR 2,72) (fuente: Shon HC y colaboradores, 2023), pero un estudio de 72 pacientes publicado en 2026 no halló diferencia (22 % anterolateral frente a 9 % posterior, p = 0,32) (fuente: Hugonnier N y colaboradores, 2026). La variante MIPO anterior usa 2 ventanas pequeñas y desliza la placa bajo el braquial. En una red de 12 ensayos aleatorizados tuvo menos lesión del radial que la placa abierta (OR 0,21), con intervalos amplios por el tamaño de los ensayos (fuente: Protásio Netto J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y para qué se usa. Es la vía de acceso por delante y por fuera del brazo para llegar a la diáfisis del húmero. Su lógica es un plano entre nervios: abajo separa los territorios del radial y del musculocutáneo, y arriba se continúa con el intervalo deltopectoral o con el borde anterior del deltoides (fuente: Zlotolow DA y colaboradores, 2006) (fuente: Rommens P y colaboradores, 2026). La AO la describe como abordaje anterolateral según Henry, pensado para la diáfisis proximal y prolongable hacia el tercio medio (fuente: Rommens P y colaboradores, 2026). Una revisión educativa reciente da una regla práctica por tercios: el proximal se aborda por delante (anterior o anterolateral), el distal por detrás y el medio admite cualquiera de las 2 (fuente: Ibounig T y colaboradores, 2026). Placa abierta en fracturas diafisarias proximales y medias (fuente: Rommens P y colaboradores, 2026) (fuente: Gallusser N y colaboradores, 2021). Fracturas del húmero proximal que se prolongan a la diáfisis: se encadena con el intervalo deltopectoral (fuente: Rommens P y colaboradores, 2026). También se ha resuelto con una placa larga de húmero proximal por MIPO, con una ventana anterolateral transdeltoidea proximal de 4 a 5 cm (fuente: García-Virto V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Seudoartrosis diafisaria: se trata con placa e injerto (fuente: Peters RM y colaboradores, 2015); en esa cirugía, una revisión sistemática registró lesión radial iatrogénica en 9 de 60 casos operados por vía anterolateral (fuente: Zhang Z y colaboradores, 2024). MIPO anterior: una ventana distal que divide el braquial y una proximal por el rafe del deltoides o por el intervalo deltobicipital (fuente: Rommens P y colaboradores, 2026). No se recomienda cuando la fractura tiene extensión articular distal (fuente: Gallusser N y colaboradores, 2021). Y ningún abordaje del húmero es seguro de punta a punta: la anatomía neurovascular impide un abordaje totalmente extensil libre de riesgo (fuente: Zlotolow DA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«Tercio de la diáfisis y vía que suele elegirse» tiene 3 columnas: Tercio, Vía habitual, Comentario. Fila 1: Tercio, Proximal; Vía habitual, Anterolateral o deltopectoral extendido (fuente: Ibounig T y colaboradores, 2026); Comentario, El deltopectoral extendido de la AO alcanza casi toda fractura que involucre los 4/5 proximales (fuente: Rommens P y colaboradores, 2026). Fila 2: Tercio, Medio; Vía habitual, Anterolateral o posterior (fuente: Ibounig T y colaboradores, 2026); Comentario, Se decide por patrón, partes blandas y por el riesgo del radial que sepas manejar (práctica habitual / opinión experta). Fila 3: Tercio, Distal, extraarticular; Vía habitual, Posterior (fuente: Ibounig T y colaboradores, 2026); MIPO anterior con placa invertida en un ECA pequeño de 30 pacientes (fuente: Garika SS y colaboradores, 2026); Comentario, El ECA fue de un solo centro: es una señal, no una norma. Fila 4: Tercio, Distal con extensión articular; Vía habitual, No anterolateral (fuente: Gallusser N y colaboradores, 2021); Comentario, Con extensión articular, la placa (RAFI) es la opción preferible (fuente: Gallusser N y colaboradores, 2021); elegir la vía es criterio del equipo (opinión experta). (fuente: Ibounig T y colaboradores, 2026) (fuente: Gallusser N y colaboradores, 2021) (fuente: Rommens P y colaboradores, 2026) (fuente: Garika SS y colaboradores, 2026). Con esto cerramos definición y para qué se usa. Sigamos con epidemiología y por qué importa al abordaje.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y por qué importa al abordaje. Las fracturas de la diáfisis del húmero son entre 1 % y 3 % de las del adulto (fuente: Ibounig T y colaboradores, 2026) (fuente: Hugonnier N y colaboradores, 2026). En una cohorte de 401 fracturas en personas de 16 años o más, la incidencia fue de 14,5 por 100 000 habitantes por año, con aumento desde la quinta década y predominio de las caídas simples en ancianos (fuente: Ekholm R y colaboradores, 2006). Las fracturas simples fueron con diferencia las más frecuentes, y la mayoría se ubicaba en el tercio medio o proximal (fuente: Ekholm R y colaboradores, 2006). El radial es el protagonista de esta región. La parálisis radial primaria aparece en cerca de 10 % de los casos (fuente: Ibounig T y colaboradores, 2026); la revisión de Shao dio 11,8 % en 4517 fracturas (fuente: Shao YC y colaboradores, 2005) y la cohorte de Ekholm, 8 % (fuente: Ekholm R y colaboradores, 2006). Cuenta el sitio y el trazo: en la revisión de Ilyas que resume Gallusser (7262 fracturas), la prevalencia sube de 1,8 % en el tercio proximal a 15,2 % en el medio y 23,6 % en el distal (fuente: Gallusser N y colaboradores, 2021), y las fracturas transversas y espirales se asocian más a parálisis que las oblicuas y las conminutas (fuente: Shao YC y colaboradores, 2005). Para el residente la consecuencia es doble: la mayoría de las fracturas diafisarias están en el tercio medio o proximal (fuente: Ekholm R y colaboradores, 2006), el territorio natural de esta vía (lectura nuestra), y una parte de tus pacientes llegará ya con el radial lesionado, por lo que conviene documentarlo antes de abrir (fuente: Ibounig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«Prevalencia de parálisis radial primaria según el tercio de la diáfisis» muestra lo siguiente. Proximal: 1.8 por ciento (fuente: Gallusser N y colaboradores, 2021). Medio: 15.2 por ciento (fuente: Gallusser N y colaboradores, 2021). Distal: 23.6 por ciento (fuente: Gallusser N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«Parálisis radial primaria: prevalencia según la fuente» tiene 3 columnas: Fuente, Dato, Tipo. Fila 1: Fuente, Shao y cols.; Dato, 11,8 % (532 parálisis en 4517 fracturas) (fuente: Shao YC y colaboradores, 2005); Tipo, Revisión sistemática. Fila 2: Fuente, Ekholm y cols.; Dato, 8 % de 401 fracturas (fuente: Ekholm R y colaboradores, 2006); Tipo, Cohorte poblacional. Fila 3: Fuente, Ibounig y cols.; Dato, Cerca de 10 % (fuente: Ibounig T y colaboradores, 2026); Tipo, Artículo educativo. (fuente: Ibounig T y colaboradores, 2026) (fuente: Ekholm R y colaboradores, 2006) (fuente: Shao YC y colaboradores, 2005). Con esto cerramos epidemiología y por qué importa al abordaje. Sigamos con anatomía quirúrgica: planos, nervios y el porqué del braquial.</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planos, nervios y el porqué del braquial. Piel y fascia. Arriba, la incisión nace en el surco deltopectoral, pegada al borde anterior del deltoides, y baja por el costado lateral del bíceps hasta el hueco que separa el bíceps y el braquial de la masa móvil (braquiorradial y extensores radiales del carpo) (fuente: Rommens P y colaboradores, 2026). Nervio cutáneo lateral del antebrazo. Es el primero que aparece en la parte distal, en el surco entre bíceps y braquial; el radial no está en ese plano, sino por debajo (fuente: Rommens P y colaboradores, 2026) (fuente: Rommens P y colaboradores, 2026). Vena cefálica. Señala el intervalo deltopectoral en la parte alta; si la apartas junto con el deltoides, sus ramas musculares se desgarran menos (fuente: Rommens P y colaboradores, 2026). Braquial. Nace de las caras lateral, anterior y medial de los tercios medio y distal de la diáfisis (fuente: Ilayperuma I y colaboradores, 2019). Se abre, no se retrae entero (fuente: Rommens P y colaboradores, 2026). Húmero. Su cara anterolateral recibe la placa (fuente: Rommens P y colaboradores, 2026). Piensa en el radial como un nervio que primero se apoya en el hueso y después pasa hacia delante. Por detrás toca el periostio y no hay un surco óseo que lo guíe. Al cruzar al compartimento anterior perforando el tabique intermuscular lateral, queda casi sin holgura, como un cable tenso entre el tabique oblicuo y el costado lateral del húmero. Solo más abajo, hacia el ensanchamiento metafisario lateral, el braquial se interpone y lo cubre (fuente: Carlan D y colaboradores, 2007). En el quirófano eso significa que, en la ventana distal, la mitad lateral del braquial hace de colchón entre tu campo y el radial, que corre por fuera (fuente: Rommens P y colaboradores, 2026). La lectura práctica (opinión experta apoyada en (fuente: Carlan D y colaboradores, 2007) y (fuente: Rommens P y colaboradores, 2026)): mientras la porción lateral del músculo siga entre la placa y el nervio, el nervio queda detrás de una capa muscular; cuando esa capa se retrae a la fuerza, la protección desaparece. El braquial no tiene una sola inervación: el musculocutáneo lo inerva en todos los casos y el radial aporta fibras en 83,33 % de 240 miembros de cadáver (fuente: Ilayperuma I y colaboradores, 2019). De ahí la regla de la AO: la línea de apertura es la frontera entre los 2 territorios nerviosos, y así cada mitad sigue inervada; arrastrar el músculo entero hacia medial arranca la rama que le llega del radial (fuente: Rommens P y colaboradores, 2026). Las distancias de la tabla salen de estudios de cadáver con reparos distintos y muestras pequeñas: orientan, no reemplazan identificar el nervio. La AO ofrece una regla gruesa: el radial entra al compartimento anterior entre el tercio distal y el medio del húmero (fuente: Rommens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«Distancias del radial medidas en cadáver» muestra lo siguiente. Acromion al cruce posterior medial: 109 mm (fuente: Artico M y colaboradores, 2009). Acromion al cruce posterior lateral: 157 mm (fuente: Artico M y colaboradores, 2009). Tabique al epicóndilo lateral (Artico): 110 mm (fuente: Artico M y colaboradores, 2009). Tabique al epicóndilo lateral (Sapage): 107.2 mm (fuente: Sapage R y colaboradores, 2021). Tabique a la división terminal: 86.4 mm (fuente: Sapage R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«Dónde está el radial: distancias en cadáver» tiene 3 columnas: Medida, Resultado, Fuente. Fila 1: Medida, Segmento en contacto con el húmero posterior; Resultado, 6,3 cm, entre 17,1 y 10,9 cm sobre el epicóndilo lateral, centrado casi en el borde distal de la tuberosidad deltoidea (fuente: Carlan D y colaboradores, 2007); Fuente, Carlan 2007. Fila 2: Medida, Cruce de la cara posterior; Resultado, De 20,7 cm sobre el epicóndilo medial a 14,2 cm sobre el lateral, en 10 especímenes (fuente: Gerwin M y colaboradores, 1996); Fuente, Gerwin 1996. Fila 3: Medida, Ángulo del acromion al cruce posterior; Resultado, 109 mm el medial y 157 mm el lateral (fuente: Artico M y colaboradores, 2009); Fuente, Artico 2009. Fila 4: Medida, Entrada al tabique intermuscular lateral; Resultado, A 110 mm del epicóndilo lateral (fuente: Artico M y colaboradores, 2009); a 107,2 mm (fuente: Sapage R y colaboradores, 2021); Fuente, Artico 2009; Sapage 2021. Fila 5: Medida, Del cruce posterior lateral al tabique; Resultado, 29 mm (fuente: Artico M y colaboradores, 2009); Fuente, Artico 2009. Fila 6: Medida, Perforación del tabique respecto de la inserción deltoidea; Resultado, A menos de 31,6 mm de la inserción más distal (fuente: Sapage R y colaboradores, 2021); Fuente, Sapage 2021. Fila 7: Medida, Del tabique a la división terminal; Resultado, 86,4 mm (fuente: Sapage R y colaboradores, 2021); Fuente, Sapage 2021. Fila 8: Medida, Zona de peligro de una placa lateral; Resultado, De 15 a 5 cm proximal al epicóndilo lateral (fuente: Heitzmann LG y colaboradores, 2024); Fuente, Heitzmann 2024. (fuente: Carlan D y colaboradores, 2007) (fuente: Sapage R y colaboradores, 2021) (fuente: Artico M y colaboradores, 2009) (fuente: Gerwin M y colaboradores, 1996) (fuente: Heitzmann LG y colaboradores, 2024). La tabla completa tiene más filas: están en el documento Word. En el documento Word de este tema encontrarás además: Estructuras en el campo de la vía anterolateral. Con esto cerramos anatomía quirúrgica: planos, nervios y el porqué del braquial. Sigamos con variantes anatómicas y por qué no basta una cifra.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anatómicas y por qué no basta una cifra. Tres fuentes de variación explican por qué las distancias son una guía y no una garantía. El nervio escala con el brazo. La distancia de la inserción del deltoides al epicóndilo lateral y la del punto en que el radial perfora el tabique al epicóndilo guardan correlación moderada con el largo del brazo, de modo que en brazos largos o cortos las cifras medias se desplazan (fuente: Sapage R y colaboradores, 2021). Por eso conviene expresar la posición como proporción: el radial perforó el tabique 11 % del largo del brazo por debajo de la inserción del deltoides y 38 % por encima del epicóndilo (fuente: Sapage R y colaboradores, 2021). La zona de riesgo cambia entre brazos. En un estudio con placa anterior y tornillos percutáneos, la zona de lesión del radial fue amplia y variable, y los autores la reservan para cirujanos con experiencia (fuente: Apivatthakakul T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braquial no es de un solo nervio. El radial contribuyó al braquial en 83,33 % de 240 miembros de cadáver (fuente: Ilayperuma I y colaboradores, 2019); en todos los casos lo inervó además el musculocutáneo (fuente: Ilayperuma I y colaboradores, 2019). Lección de fondo: todos los números de este tema son promedios de cadáveres embalsamados o frescos, sin fractura ni edema. En el paciente real, la fractura desplaza el nervio y el hematoma lo disimula; el reparo anatómico sirve para saber dónde empezar a buscar, no para dejar de buscar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«Fuentes de variación y su consecuencia práctica» tiene 3 columnas: Fuente de variación, Qué se vio, Consecuencia práctica. Fila 1: Fuente de variación, Longitud del brazo; Qué se vio, Correlación moderada de las distancias inserción deltoidea-epicóndilo y tabique-epicóndilo con el largo del brazo (fuente: Sapage R y colaboradores, 2021); Consecuencia práctica, Usa proporciones y confirma con el nervio a la vista. Fila 2: Fuente de variación, Distancia placa-radial; Qué se vio, Entre 4,14 y 13,83 mm en 8 especímenes con la técnica anterior retrógrada (fuente: Giordano M y colaboradores, 2021); Consecuencia práctica, No asumas el mismo margen en todos. Fila 3: Fuente de variación, Inervación del braquial; Qué se vio, Radial presente en 83,33 % (fuente: Ilayperuma I y colaboradores, 2019); Consecuencia práctica, El plano entre radial y musculocutáneo es el que conserva ambas. (fuente: Sapage R y colaboradores, 2021) (fuente: Ilayperuma I y colaboradores, 2019) (fuente: Giordano M y colaboradores, 2021). Con esto cerramos variantes anatómicas y por qué no basta una cifra. Sigamos con clasificación: tercio, patrón y holstein-lewis.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tercio, patrón y holstein-lewis. La diáfisis se delimita con el cuadrado de Heim: es el segmento que queda entre los 2 cuadrados epifisarios, el proximal y el distal (fuente: Ibounig T y colaboradores, 2026). Dentro de esa zona se usa la clasificación AO/OTA 12, con 3 grupos (A simple, B en cuña, C compleja) por la complejidad del trazo (convención AO/OTA; práctica habitual). Su fiabilidad entre observadores es moderada, y en la práctica muchos prefieren describir el sitio y la conminución (fuente: Ibounig T y colaboradores, 2026). Para elegir la vía pesa más el tercio que la letra (lectura nuestra): el tercio decide si la anterolateral es la vía natural o si conviene la posterior (fuente: Ibounig T y colaboradores, 2026). El patrón del trazo importa por el radial: en la misma revisión de Ilyas recogida por Gallusser, la parálisis radial primaria fue más frecuente en las fracturas transversas (21,2 %) y espirales (19,8 %) que en las oblicuas (8,4 %) y conminutas (6,8 %) (fuente: Gallusser N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una fractura espiral del tercio distal de la diáfisis con desplazamiento proximal y radial del fragmento distal (fuente: Gallusser N y colaboradores, 2021). En un registro de Estocolmo con 361 fracturas diafisarias supuso 7,5 %, y la parálisis radial se asoció con 22 % (6 de 27) de ellas (fuente: Gallusser N y colaboradores, 2021); otro artículo educativo habla de un riesgo de hasta 20 % (fuente: Ibounig T y colaboradores, 2026). No es indicación absoluta de cirugía, haya o no parálisis (fuente: Gallusser N y colaboradores, 2021). Si se fija por vía anterolateral, una serie de 18 pacientes describió una variante con división mínima del braquiorradial para asegurar la fijación distal (fuente: Lee HM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«Parálisis radial primaria según el patrón de la fractura» muestra lo siguiente. Transversa: 21.2 por ciento (fuente: Gallusser N y colaboradores, 2021). Espiral: 19.8 por ciento (fuente: Gallusser N y colaboradores, 2021). Oblicua: 8.4 por ciento (fuente: Gallusser N y colaboradores, 2021). Conminuta: 6.8 por ciento (fuente: Gallusser N y colaboradores, 2021). Con esto cerramos clasificación: tercio, patrón y holstein-lewis. Sigamos con diagnóstico y lo que se anota antes de abrir.</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y lo que se anota antes de abrir. El sitio del dolor orienta el tercio. Si la deformidad o el derrame están en el codo, piensa en el distal; si hay hematoma, deformidad visible y a veces un brazo más corto, en el medio; si el cuadro es de hombro hinchado, doloroso y que no se mueve, en el proximal (fuente: Ibounig T y colaboradores, 2026). La parálisis radial se reconoce por la mano caída y la pérdida sensitiva en el dorso de la mano (fuente: Ibounig T y colaboradores, 2026). Anótala antes de operar: en una serie con abordaje anterolateral, 19 de 85 pacientes ya tenían parálisis antes de la cirugía (fuente: Gouse M y colaboradores, 2016), y en una cohorte de 261 fracturas, 19 % tenía alguna parálisis nerviosa antes de operar (fuente: Streufert BD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Sin ese registro no podrás saber, ni demostrar, si la lesión vino con la caída o con la cirugía. Lesión vascular que requiere reparación: indicación absoluta de fijar (fuente: Gallusser N y colaboradores, 2021). Si hay sospecha, se pide angio-TC (fuente: Ibounig T y colaboradores, 2026). Extensiones ocultas del trazo: en oblicuas y conminutas sobre todo, revisa la radiografía buscando fisuras finas que corran hacia los extremos del hueso (fuente: Ibounig T y colaboradores, 2026). Parálisis radial: su manejo es mayormente no quirúrgico y más de 90 % recupera solo (fuente: Ibounig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documentar antes de la cirugía» tiene 3 columnas: Elemento, Cómo, Por qué importa. Fila 1: Elemento, Radial; Cómo, Extensión de muñeca y dedos, sensibilidad dorsal de la mano (fuente: Ibounig T y colaboradores, 2026); Por qué importa, 19 % tenía alguna parálisis nerviosa antes de operar en una cohorte de 261 fracturas (fuente: Streufert BD y colaboradores, 2020). Fila 2: Elemento, Vascular; Cómo, Pulsos; angio-TC si hay sospecha (fuente: Ibounig T y colaboradores, 2026); Por qué importa, La reparación vascular es una indicación absoluta de fijar (fuente: Gallusser N y colaboradores, 2021). Fila 3: Elemento, Piel y foco; Cómo, Fractura abierta o cerrada (fuente: Ibounig T y colaboradores, 2026); Por qué importa, La fractura abierta es una indicación aceptada de cirugía primaria (fuente: Ibounig T y colaboradores, 2026). Fila 4: Elemento, Extensión del trazo; Cómo, Radiografía en 2 planos y TC si hay duda (fuente: Ibounig T y colaboradores, 2026); Por qué importa, Una extensión oculta cambia la placa y la vía (fuente: Ibounig T y colaboradores, 2026). (fuente: Ibounig T y colaboradores, 2026) (fuente: Gallusser N y colaboradores, 2021) (fuente: Streufert BD y colaboradores, 2020). Con esto cerramos diagnóstico y lo que se anota antes de abrir. Sigamos con examen físico: el del radial.</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el del radial. El examen que decide la vía es el del radial: extensión activa de muñeca y de dedos y sensibilidad del dorso de la mano (práctica habitual / opinión experta), con la mano caída y la pérdida sensitiva dorsal como cuadro típico (fuente: Ibounig T y colaboradores, 2026). Sensibilidad y especificidad: sin dato verificable. No encontré un estudio abierto que dé estos valores para el examen del radial en la fractura diafisaria del húmero; no se inventan. Cuando se recupera sola, la recuperación empieza a las 8,29 semanas de media y se completa a los 4,91 meses (fuente: Gallusser N y colaboradores, 2021). Si a las 10 o 12 semanas no hay signos de recuperación, se pide electromiografía y se conversa la exploración (fuente: Gallusser N y colaboradores, 2021). En pacientes operados con parálisis, si el nervio no ha recuperado a los 7 meses, la probabilidad de recuperar hacia los 18 meses sigue en 56 % (rango 48 % a 62 %); si no ha recuperado al año, baja a 17 % (rango 13 % a 21 %) (fuente: Krijnen NA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«Probabilidad de recuperar el radial hacia los 18 meses, según cuánto tiempo lleve sin recuperar» muestra lo siguiente. Sin recuperar a los 7 meses: 56 por ciento (fuente: Krijnen NA y colaboradores, 2026). Sin recuperar al año: 17 por ciento (fuente: Krijnen NA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«Examen del radial: qué se busca y qué dato hay» tiene 3 columnas: Maniobra, Qué busca, Sensibilidad y especificidad. Fila 1: Maniobra, Extensión activa de muñeca; Qué busca, Mano caída (fuente: Ibounig T y colaboradores, 2026); Sensibilidad y especificidad, Sin dato verificable. Fila 2: Maniobra, Extensión de dedos y pulgar; Qué busca, Debilidad del extensor largo y los extensores digitales (práctica habitual); Sensibilidad y especificidad, Sin dato verificable. Fila 3: Maniobra, Sensibilidad dorsal de la mano; Qué busca, Pérdida sensitiva dorsal (fuente: Ibounig T y colaboradores, 2026); Sensibilidad y especificidad, Sin dato verificable. (fuente: Ibounig T y colaboradores, 2026). Con esto cerramos examen físico: el del radial. Sigamos con imágenes: qué pedir y qué esperar.</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qué pedir y qué esperar. Radiografía en 2 planos (AP y lateral): primera línea y suficiente en la mayoría (fuente: Ibounig T y colaboradores, 2026). TC: se reserva para lo que la radiografía no resuelve: trazos complejos, duda de extensión a la articulación y planificación, con la ventaja de la reconstrucción 3D (fuente: Ibounig T y colaboradores, 2026); también en la fractura patológica (fuente: Ibounig T y colaboradores, 2026). Angio-TC: si se sospecha lesión vascular (fuente: Ibounig T y colaboradores, 2026). Ecografía del radial: puede ayudar a ver la extensión de la lesión nerviosa (fuente: Ibounig T y colaboradores, 2026). En 18 pacientes con parálisis, hubo 92 % de concordancia (11 de 12) con lo visto en cirugía (fuente: Esparza M y colaboradores, 2019); en 46 pacientes con placa, 100 % (fuente: Shen J y colaboradores, 2021). Ojo: es concordancia, no sensibilidad y especificidad; no existe en estos estudios el denominador para calcularlas.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Límite de la ecografía: en el nervio en continuidad no distinguió los casos que se trataron con neurólisis (25) de los que necesitaron injerto (6); eso lo definió la electrofisiología intraoperatoria (fuente: Shen J y colaboradores, 2021). RM: casi nunca hace falta; tiene sentido si te preocupan las partes blandas, el nervio o una lesión patológica (fuente: Ibounig T y colaboradores, 2026). Sensibilidad y especificidad de la radiografía o la TC para esta decisión: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«Concordancia de la ecografía con los hallazgos intraoperatorios en la lesión del radial» muestra lo siguiente. Esparza 2019 (11 de 12): 92 por ciento (fuente: Esparza M y colaboradores, 2019). Shen 2021 (46 pacientes): 100 por ciento (fuente: Shen J y colaboradores, 2021). Con esto cerramos imágenes: qué pedir y qué esperar. Sigamos con algoritmo: elegir la vía cuando ya se decidió fijar.</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elegir la vía cuando ya se decidió fijar. Este esquema es una ayuda de estudio, construida con las recomendaciones de los artículos citados; no sustituye al juicio del tutor ni a las guías de la institución.</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«Elegir entre anterolateral, MIPO anterior y otras vías» se lee de arriba hacia abajo. Se parte de: Fractura diafisaria del húmero en la que ya decidiste fijar con placa. Se decide: ¿Hay extensión articular distal o el foco está en el tercio distal? Si la respuesta es sí, vía posterior; o mipo anterior con placa invertida en el distal extraarticular si tienes experiencia. el anterolateral no se recomienda con extensión articular distal (fuente: Gallusser N y colaboradores, 2021) (fuente: Ibounig T y colaboradores, 2026) (fuente: Garika SS y colaboradores, 2026). Si la respuesta es no, ¿patrón simple, reducible sin abrir el foco y con cirujano entrenado en mipo?. Se hace: Vía posterior; o MIPO anterior con placa invertida en el distal extraarticular si tienes experiencia. El anterolateral no se recomienda con extensión articular distal (fuente: Gallusser N y colaboradores, 2021) (fuente: Ibounig T y colaboradores, 2026) (fuente: Garika SS y colaboradores, 2026). Se decide: ¿Patrón simple, reducible sin abrir el foco y con cirujano entrenado en MIPO? Si la respuesta es sí, mipo anterior: ventana distal que divide el braquial, ventana proximal por rafe del deltoides o intervalo deltobicipital, túnel bajo el braquial (fuente: Rommens P y colaboradores, 2026). Si la respuesta es no, placa abierta anterolateral: entre bíceps y masa móvil distal, intervalo deltopectoral proximal, radial identificado (fuente: Rommens P y colaboradores, 2026). Se hace: MIPO anterior: ventana distal que divide el braquial, ventana proximal por rafe del deltoides o intervalo deltobicipital, túnel bajo el braquial (fuente: Rommens P y colaboradores, 2026). Se hace: Placa abierta anterolateral: entre bíceps y masa móvil distal, intervalo deltopectoral proximal, radial identificado (fuente: Rommens P y colaboradores, 2026). Se decide: ¿La fractura se prolonga al húmero proximal? Si la respuesta es sí, prolongar por el deltopectoral con la vena cefálica, o placa larga con ventana anterolateral transdeltoidea de 4 a 5 cm (fuente: Rommens P y colaboradores, 2026) (fuente: García-Virto V y colaboradores, 2021). Si la respuesta es no, placa larga con 6 a 8 corticales a cada lado; anota el estado del radial antes y después (fuente: Gallusser N y colaboradores, 2021) (fuente: Ibounig T y colaboradores, 2026). Se hace: Prolongar por el deltopectoral con la vena cefálica, o placa larga con ventana anterolateral transdeltoidea de 4 a 5 cm (fuente: Rommens P y colaboradores, 2026) (fuente: García-Virto V y colaboradores, 2021). Se hace: Placa larga con 6 a 8 corticales a cada lado; anota el estado del radial antes y después (fuente: Gallusser N y colaboradores, 2021) (fuente: Ibounig T y colaboradores, 2026). Termina en: Si aparece parálisis radial: observar; EMG si no hay recuperación a las 10-12 semanas (fuente: Gallusser N y colaboradores, 2021); la cirugía precoz probablemente no ayuda tras la fijación (fuente: Krijnen NA y colaboradores, 2026). Con esto cerramos algoritmo: elegir la vía cuando ya se decidió fijar. Sigamos con indicaciones: cuándo operar y cuándo esta vía.</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indicaciones: cuándo operar y cuándo esta vía. La lesión vascular que necesita reparación obliga a fijar: sin un hueso estable, la anastomosis queda expuesta a la movilidad del foco (fuente: Gallusser N y colaboradores, 2021). También se acepta operar de entrada ante fractura abierta, codo flotante, politrauma, fractura patológica o parálisis nerviosa progresiva (fuente: Ibounig T y colaboradores, 2026). En la revisión de EFORT cuentan como fracaso del conservador: retraso de consolidación o seudoartrosis, desplazamiento secundario o alineación que nunca fue aceptable, dolor que no se controla e intolerancia a la ortesis (fuente: Gallusser N y colaboradores, 2021). Las tolerancias que mantienen función en tratamiento conservador son 20° de angulación anterior, 30° de varo o valgo, 15° de malrotación y 3 cm de acortamiento (fuente: Gallusser N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parálisis radial aislada no justifica operar por su alta recuperación espontánea (fuente: Gallusser N y colaboradores, 2021), y la fractura de Holstein-Lewis tampoco es indicación absoluta (fuente: Gallusser N y colaboradores, 2021). Tercios proximal y medio con placa abierta (fuente: Gallusser N y colaboradores, 2021); fracturas con extensión proximal (fuente: Rommens P y colaboradores, 2026) (fuente: García-Virto V y colaboradores, 2021); seudoartrosis con placa e injerto (fuente: Peters RM y colaboradores, 2015). Si hay extensión articular distal, el anterolateral no se recomienda (fuente: Gallusser N y colaboradores, 2021) y la placa sigue siendo la opción preferible (fuente: Gallusser N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«Indicaciones de cirugía y su peso» tiene 3 columnas: Indicación, Peso, Referencia. Fila 1: Indicación, Lesión vascular a reparar; Peso, Absoluta; Referencia, (fuente: Gallusser N y colaboradores, 2021). Fila 2: Indicación, Fractura abierta, codo flotante, politrauma, fractura patológica, parálisis progresiva; Peso, Aceptadas para cirugía primaria; Referencia, (fuente: Ibounig T y colaboradores, 2026). Fila 3: Indicación, Fracaso del tratamiento conservador; Peso, Indicación (no relativa) en la tabla de la revisión; Referencia, (fuente: Gallusser N y colaboradores, 2021). Fila 4: Indicación, Extensión articular proximal o distal; Peso, Favorece la placa; Referencia, (fuente: Gallusser N y colaboradores, 2021). Fila 5: Indicación, Parálisis radial aislada; Peso, No es indicación por sí sola; Referencia, (fuente: Gallusser N y colaboradores, 2021). Fila 6: Indicación, Holstein-Lewis; Peso, No es indicación absoluta; Referencia, (fuente: Gallusser N y colaboradores, 2021). (fuente: Ibounig T y colaboradores, 2026) (fuente: Gallusser N y colaboradores, 2021). Con esto cerramos indicaciones: cuándo operar y cuándo esta vía. Sigamos con tratamiento: conservador, placa, clavo y seudoartrosis.</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conservador, placa, clavo y seudoartrosis. FISH (Finlandia, 82 adultos aleatorizados): a los 12 meses el DASH fue de 8,9 con cirugía y de 12,0 con ortesis, sin diferencia (−3,1 puntos; IC 95 % −9,6 a 3,3; p = 0,34) (fuente: Rämö L y colaboradores, 2020). 13 pacientes (30 %) del grupo ortesis se operaron, 11 (25 %) desarrollaron seudoartrosis y 3 (8 %) del grupo quirúrgico tuvieron parálisis radial temporal (fuente: Rämö L y colaboradores, 2020). HSFF (Reino Unido, 70 adultos): el DASH fue mejor con cirugía a las 6 semanas (diferencia 14,7) y a los 3 meses (diferencia 15,0), pero no a los 6 ni a los 12 meses (p = 0,10 y 0,78) (fuente: Oliver WM y colaboradores, 2025). Hubo 8 seudoartrosis (11 %): 6 % tras cirugía y 18 % tras ortesis, sin diferencia significativa (p = 0,14) (fuente: Oliver WM y colaboradores, 2025). Matsunaga (110 pacientes): a los 6 meses el DASH fue de 10,9 con placa puente y de 16,9 con ortesis; la seudoartrosis fue de 0 % frente a 15 % (fuente: Matsunaga FT y colaboradores, 2017). Lectura honesta: la cirugía acorta la recuperación temprana y baja la seudoartrosis, pero a un año la función converge, y el costo es el riesgo de parálisis radial iatrogénica y de infección (fuente: Oliver WM y colaboradores, 2025) (fuente: Ibounig T y colaboradores, 2026). La revisión Cochrane de 2011 (5 ensayos pequeños, 260 participantes) no halló diferencia en consolidación entre placa y clavo (RR 1,05; IC 0,97 a 1,13) y sí más pinzamiento de hombro con el clavo (RR 0,12; IC 0,04 a 0,38) (fuente: Kurup H y colaboradores, 2011). No hubo diferencia en lesión radial iatrogénica (fuente: Kurup H y colaboradores, 2011). Los ensayos tenían fallas metodológicas (fuente: Kurup H y colaboradores, 2011). Por eso, en la práctica, el abordaje anterolateral compite sobre todo con la vía posterior y con la MIPO, y no con el clavo (opinión experta). En 36 estudios de seudoartrosis, la placa con injerto autólogo logró 98 % de unión en 672 pacientes; la placa sin injerto, 95 % en 19; el clavo con injerto, 88 % en 164; y el clavo sin injerto, 66 % en 78 (fuente: Peters RM y colaboradores, 2015). Los autores recomiendan placa con injerto autólogo (fuente: Peters RM y colaboradores, 2015). Ante una seudoartrosis tras cirugía, toma cultivos intraoperatorios: puede haber infección de bajo grado oculta (fuente: Ibounig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«Seudoartrosis tras tratamiento con ortesis frente a cirugía en ensayos aleatorizados» muestra lo siguiente. FISH: ortesis: 25 por ciento (fuente: Rämö L y colaboradores, 2020). HSFF: ortesis: 18 por ciento (fuente: Oliver WM y colaboradores, 2025). HSFF: cirugía: 6 por ciento (fuente: Oliver WM y colaboradores, 2025). Matsunaga: ortesis: 15 por ciento (fuente: Matsunaga FT y colaboradores, 2017). Matsunaga: placa puente: 0 por ciento (fuente: Matsunaga FT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«Unión tras fijación de la seudoartrosis diafisaria del húmero» muestra lo siguiente. Placa + injerto autólogo: 98 por ciento (fuente: Peters RM y colaboradores, 2015). Placa sin injerto: 95 por ciento (fuente: Peters RM y colaboradores, 2015). Clavo + injerto: 88 por ciento (fuente: Peters RM y colaboradores, 2015). Clavo sin injerto: 66 por ciento (fuente: Peters RM y colaboradores, 2015). En el documento Word de este tema encontrarás además: Ensayos clave: cirugía frente a ortesis funcional. Con esto cerramos tratamiento: conservador, placa, clavo y seudoartrosis. Sigamos con técnica de la placa abierta, paso a paso.</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de la placa abierta, paso a paso. Es apoyo de estudio: no sustituye al tutor ni al manual del implante. Describe la placa abierta; el MIPO va en otro bloque. Lo que tiene fuente lleva su cita y lo demás se rotula como práctica habitual / opinión experta. La secuencia obedece a una idea: primero encuentra y asegura el radial, después abre el músculo, al final trabaja el hueso. Cada paso está pensado para que el nervio nunca quede bajo una herramienta que no ves. Hohmann en los 2/5 distales del húmero: es el punto que la AO marca como de riesgo alto para el nervio (fuente: Rommens P y colaboradores, 2026). Retraer el braquial entero hacia medial: lesiona la rama del radial que lo inerva (fuente: Rommens P y colaboradores, 2026). Pasar por alto el nervio cutáneo lateral del antebrazo entre bíceps y braquial: la AO pide identificarlo y retraerlo (fuente: Rommens P y colaboradores, 2026). Incisión corta que obliga a tirar de los tejidos: un estudio con parálisis radial en 18 % tras placa recomienda abordajes anatómicos e incisiones más largas (fuente: Hugonnier N y colaboradores, 2026). Placa corta: se recomiendan de 6 a 8 corticales por lado (fuente: Gallusser N y colaboradores, 2021) (fuente: Ibounig T y colaboradores, 2026). Operar sin experiencia o de noche sin apoyo: los cirujanos con 2 años o menos de experiencia tuvieron 9,2 veces más parálisis, y operar entre las 8 p. m. y las 8 a. m., unas 8 veces más; son asociaciones de una serie retrospectiva (fuente: Gouse M y colaboradores, 2016). No registrar el radial antes y después de operar (fuente: Ibounig T y colaboradores, 2026) (fuente: Streufert BD y colaboradores, 2020). Elegir la vía por costumbre y no por el tercio de la fractura (fuente: Ibounig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«Riesgo de lesión del radial por orificio de una placa anterolateral de 10 orificios (cadáver, brazo a 45°)» muestra lo siguiente. Orificio 2: 5.4 por ciento (fuente: Chirattikalwong S y colaboradores, 2022). Orificio 3: 39.3 por ciento (fuente: Chirattikalwong S y colaboradores, 2022). Orificio 4: 80.4 por ciento (fuente: Chirattikalwong S y colaboradores, 2022). Orificio 5: 60.7 por ciento (fuente: Chirattikalwong S y colaboradores, 2022). Orificio 6: 10.7 por ciento (fuente: Chirattikalwong S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en riesgo en cada tiempo de la técnica» tiene 3 columnas: Tiempo, Estructura en riesgo, Cómo reducir el riesgo. Fila 1: Tiempo, Incisión y fascia; Estructura en riesgo, Cutáneo lateral del antebrazo; vena cefálica; Cómo reducir el riesgo, Identificarlos antes de profundizar (fuente: Rommens P y colaboradores, 2026) (fuente: Rommens P y colaboradores, 2026). Fila 2: Tiempo, Intervalo bíceps-masa móvil; Estructura en riesgo, Radial; Cómo reducir el riesgo, Retraer bíceps hacia medial y masa móvil hacia lateral hasta verlo (fuente: Rommens P y colaboradores, 2026). Fila 3: Tiempo, Braquial; Estructura en riesgo, Rama del radial al braquial; musculocutáneo; Cómo reducir el riesgo, Abrir entre radial y musculocutáneo; no retraer en bloque (fuente: Rommens P y colaboradores, 2026). Fila 4: Tiempo, Hueso distal; Estructura en riesgo, Radial en el tabique; Cómo reducir el riesgo, Sin Hohmann en los 2/5 distales; seguir el nervio hasta el tabique (fuente: Rommens P y colaboradores, 2026). Fila 5: Tiempo, Fijación; Estructura en riesgo, Radial por detrás de la placa; Cómo reducir el riesgo, Atención a los tornillos de los orificios 4 y 5 en placa anterolateral (fuente: Chirattikalwong S y colaboradores, 2022). (fuente: Rommens P y colaboradores, 2026) (fuente: Rommens P y colaboradores, 2026) (fuente: Chirattikalwong S y colaboradores, 2022). Con esto cerramos técnica de la placa abierta, paso a paso. Sigamos con ampliaciones: hacia proximal, hacia distal y alternativas.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ampliaciones: hacia proximal, hacia distal y alternativas. Para una fractura que se prolonga al húmero proximal, la parte alta del anterolateral se une al intervalo deltopectoral (fuente: Rommens P y colaboradores, 2026). Cuando la lesión alcanza los 4/5 proximales, la AO propone además el deltopectoral extendido (fuente: Rommens P y colaboradores, 2026): se traza desde la coracoides hacia el epicóndilo lateral, siguiendo el húmero, y su largo depende de la placa planeada (fuente: Rommens P y colaboradores, 2026). Tres hábitos lo hacen seguro. Primero, hallar el surco antes de profundizar, porque perderlo puede denervar la parte anterior del deltoides (fuente: Rommens P y colaboradores, 2026). Segundo, conservar la cefálica: llevada hacia afuera respeta el drenaje del deltoides pero queda a merced de los separadores (fuente: Rommens P y colaboradores, 2026). Tercero, no hacer palanca bajo el tendón conjunto, porque el musculocutáneo puede entrar al coracobraquial a solo 2,5 cm de la punta de la coracoides (fuente: Rommens P y colaboradores, 2026). El tramo distal del deltopectoral extendido y el del anterolateral comparten la misma disección entre el bíceps/braquial y la masa móvil (fuente: Rommens P y colaboradores, 2026) (fuente: Rommens P y colaboradores, 2026). Si prefieres no abrir tanto, una serie de 15 pacientes usó una placa larga de húmero proximal con curvatura helicoidal por MIPO, con ventana anterolateral transdeltoidea de 4 a 5 cm y ventana distal de 5 a 7 cm: todas menos una consolidaron en una media de 28 semanas y ninguno tuvo parálisis nerviosa (fuente: García-Virto V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abajo, el corredor entre braquial y masa móvil permite exponer la cara anterior del húmero hasta el codo; para ganar hueso se libera el radial, y su recorrido se sigue hasta el tabique intermuscular lateral (fuente: Rommens P y colaboradores, 2026). El límite clásico es el propio radial, que obliga a llevar la disección distal por un intervalo congestionado de estructuras (fuente: Kuhne MA y colaboradores, 2016); una serie de 7 pacientes describió un puente neuromuscular que protege el radial en la extensión distal, sin complicaciones, aunque es una descripción técnica sin grupo control (fuente: Kuhne MA y colaboradores, 2016). En la fractura de Holstein-Lewis, una serie de 18 pacientes usó una variante con división mínima del braquiorradial para tener fijación distal suficiente: consolidación media de 10,5 semanas y recuperación completa de todas las parálisis radiales dentro de 3 meses (fuente: Lee HM y colaboradores, 2018). La AO propone el abordaje lateral para los 2 tercios distales (fuente: Rommens P y colaboradores, 2026). Su prolongación hacia arriba por el deltopectoral da hueso, pero deja fuera de la vista el tramo proximal del radial (fuente: Rommens P y colaboradores, 2026). No existe un abordaje totalmente extensil libre de riesgo en el húmero (fuente: Zlotolow DA y colaboradores, 2006). Para la extensión articular distal, el anterolateral no se recomienda (fuente: Gallusser N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«Ampliaciones de la vía anterolateral» tiene 3 columnas: Dirección, Cómo, Qué vigilar. Fila 1: Dirección, Proximal; Cómo, Intervalo deltopectoral o deltopectoral extendido (fuente: Rommens P y colaboradores, 2026) (fuente: Rommens P y colaboradores, 2026); Qué vigilar, Cefálica, deltoides anterior, musculocutáneo bajo el tendón conjunto (fuente: Rommens P y colaboradores, 2026). Fila 2: Dirección, Proximal mínimamente invasiva; Cómo, Ventana anterolateral transdeltoidea de 4 a 5 cm y placa helicoidal larga (fuente: García-Virto V y colaboradores, 2021); Qué vigilar, Serie de 15 pacientes; sin parálisis nerviosa (fuente: García-Virto V y colaboradores, 2021). Fila 3: Dirección, Distal; Cómo, Entre masa móvil y braquial hasta el codo; seguir el radial hasta el tabique (fuente: Rommens P y colaboradores, 2026); Qué vigilar, Radial; puente neuromuscular descrito en 7 pacientes (fuente: Kuhne MA y colaboradores, 2016). Fila 4: Dirección, Holstein-Lewis; Cómo, División mínima del braquiorradial (fuente: Lee HM y colaboradores, 2018); Qué vigilar, Serie de 18 pacientes (fuente: Lee HM y colaboradores, 2018). (fuente: Rommens P y colaboradores, 2026) (fuente: Kuhne MA y colaboradores, 2016) (fuente: García-Virto V y colaboradores, 2021) (fuente: Rommens P y colaboradores, 2026) (fuente: Lee HM y colaboradores, 2018). Con esto cerramos ampliaciones: hacia proximal, hacia distal y alternativas. Sigamos con mipo anterior: ventanas pequeñas y placa puente bajo el braquial.</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mipo anterior: ventanas pequeñas y placa puente bajo el braquial. La MIPO busca fijar sin exponer el foco ni el radial: 2 incisiones lejos de la fractura, un túnel bajo el braquial y una placa que actúa como puente (fuente: Ibounig T y colaboradores, 2026) (fuente: Rommens P y colaboradores, 2026). En la revisión de Acta Orthopaedica, con el paciente supino o en silla de playa, bastan 2 incisiones de 3 a 5 cm (fuente: Ibounig T y colaboradores, 2026). La de abajo cae entre bíceps y braquial; la de arriba, en el intervalo del bíceps con el deltoides, donde está la cefálica. Ninguna obliga a ver el radial (fuente: Ibounig T y colaboradores, 2026). Distancia placa-radial. El margen es de milímetros. En 10 brazos de cadáver, una placa DCP estrecha de 9 orificios pasó a una distancia del radial de 2,0 a 4,9 mm (media 3,2 mm) y no lo comprimió ni lo atrapó (fuente: Apivatthakakul T y colaboradores, 2005). Con el antebrazo en pronación el nervio se acercó otros 0 a 3 mm, así que la supinación completa y una retracción suave de la mitad lateral del braquial son parte de la técnica (fuente: Apivatthakakul T y colaboradores, 2005). Con la técnica anterior retrógrada por vía subbraquial, 8 especímenes dejaron el extremo distal lateral de la placa a 8,63 mm del radial de media (rango 4,14 a 13,83), sin lesiones musculotendinosas ni neurovasculares; los autores advierten contra retraer a fondo hacia lateral en el abordaje distal (fuente: Giordano M y colaboradores, 2021). Zona de tornillos. Los tornillos tienen 2 corredores de peligro, medidos como porcentaje de la longitud del húmero (del acromion posterior al epicóndilo lateral) contando desde el epicóndilo: el del musculocutáneo va de 18,37 % a 42,67 % y el del radial de 36,35 % a 59,20 % (fuente: Apivatthakakul T y colaboradores, 2010). Salieron de 18 brazos con una placa LCP de 10 orificios (fuente: Apivatthakakul T y colaboradores, 2010). Los tornillos bloqueados que cruzan de adelante atrás por vía percutánea comprometieron a ambos nervios, y como el corredor del radial cambia mucho de un brazo a otro, los autores limitan la técnica a manos con experiencia (fuente: Apivatthakakul T y colaboradores, 2010). Primero pasa la placa; después corrige la alineación y comprueba la rotación; solo entonces fija, con 3 tornillos en cada fragmento (fuente: Ibounig T y colaboradores, 2026). La rotación es lo que más falla: en 20 pacientes, la diferencia media con el lado sano fue de 7,4° en TC (fuente: Liu CH y colaboradores, 2026). Está respaldado por una red de 12 ensayos aleatorizados (menos lesión radial que la placa abierta), pero con intervalos amplios y dependiente de 2 ensayos de tercio medio-distal (fuente: Protásio Netto J y colaboradores, 2026). No es una vía para quien no domina la reducción indirecta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media entre la placa y el radial en cadáver con MIPO anterior» muestra lo siguiente. Apivatthakakul 2005 (placa DCP de 9 orificios): 3.2 mm (fuente: Apivatthakakul T y colaboradores, 2005). Giordano 2021 (técnica retrógrada subbraquial): 8.6 mm (fuente: Giordano 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«Ventanas de la MIPO anterior» tiene 3 columnas: Ventana, Dónde, Qué proteger. Fila 1: Ventana, Distal; Dónde, Entre bíceps y braquial; el braquial se divide unos 5 cm (fuente: Rommens P y colaboradores, 2026); Qué proteger, Cutáneo lateral del antebrazo (se aparta hacia medial); radial por fuera, con la mitad lateral del braquial de por medio (fuente: Rommens P y colaboradores, 2026). Fila 2: Ventana, Proximal, por el rafe del deltoides; Dónde, Incisión distal a la punta anterolateral del acromion (fuente: Rommens P y colaboradores, 2026); Qué proteger, Nervio axilar y sus vasos (fuente: Rommens P y colaboradores, 2026). Fila 3: Ventana, Proximal, deltobicipital; Dónde, Intervalo entre deltoides y bíceps; área de unos 5 cm sobre el periostio (fuente: Rommens P y colaboradores, 2026); Qué proteger, Vena cefálica (fuente: Rommens P y colaboradores, 2026). Fila 4: Ventana, Túnel; Dónde, Extraperióstico, bajo el braquial, de distal a proximal (fuente: Rommens P y colaboradores, 2026); Qué proteger, Radial lateral: no forzar el túnel hacia lateral (opinión experta). (fuente: Rommens P y colaboradores, 2026). Con esto cerramos mipo anterior: ventanas pequeñas y placa puente bajo el braquial. Sigamos con comparaciones que debes saber citar.</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comparaciones que debes saber citar. Un metaanálisis reunió 9 estudios y 1303 pacientes: 35 de 678 operados por vía anterolateral y 69 de 497 por vía posterior desarrollaron parálisis radial iatrogénica, lo que da un OR de 2,72 contra la posterior (IC 95 % 1,70 a 4,35), sin diferencia en cuánto recuperó el nervio (OR 1,55; IC 0,26 a 9,18) (fuente: Shon HC y colaboradores, 2023). Otro metaanálisis dio un RR de 2,68 a favor de la vía anterior o anterolateral frente a la posterior en 3 estudios, sin diferencia en pseudoartrosis ni infección entre vías (fuente: Smolle MA y colaboradores, 2022). Una revisión de 54 artículos (5063 casos) reportó lesión radial iatrogénica en 5,74 % con la anterolateral, 6,68 % con la posterior, 13,54 % con la lateral y 3,7 % con la deltopectoral (fuente: Zhang Z y colaboradores, 2024). En 261 fracturas, la parálisis radial iatrogénica fue de 7,1 % con la anterolateral, 11,7 % con triceps dividido y 17,9 % con triceps respetado, sin significación (p = 0,11) (fuente: Streufert BD y colaboradores, 2020). En 72 pacientes, 22 % con la anterolateral y 9 % con la posterior (p = 0,32): a diferencia de lo esperado, la anterolateral no ganó (fuente: Hugonnier N y colaboradores, 2026). Lectura: la tendencia agrupada favorece la vía anterolateral, pero las series individuales son inconsistentes y retrospectivas; la ventaja depende de la técnica y del tercio operado (opinión experta). Red de 12 ECA (647 pacientes): MIPO con menos lesión radial (OR 0,21; IC 0,05 a 0,88) y menos reintervención (OR 0,18) que la placa abierta (fuente: Protásio Netto J y colaboradores, 2026). Metaanálisis de ECA y estudios observacionales: menos seudoartrosis y menos parálisis radial secundaria con MIPO (OR 0,3; IC 0,1 a 0,9); sin diferencia en funcionalidad (fuente: Beeres FJ y colaboradores, 2021). Red de 16 ECA (832 pacientes): lesión radial iatrogénica más frecuente con placa abierta que con MIPO (OR 11,09; IC 1,80 a 124,20), un intervalo muy amplio (fuente: Zhao JG y colaboradores, 2017). Metaanálisis de 8 ECA (376 pacientes) que comparó la MIPO con la placa abierta o con el clavo: mejor resultado clínico con MIPO (DME 0,366) (fuente: Hohmann E y colaboradores, 2016). ECA de 68 pacientes: equivalencia entre placa abierta y MIPO en fracturas simples (fuente: Kim JW y colaboradores, 2015). ECA de 30 pacientes: la consolidación fue más rápida con MIPO anterior (16,3 frente a 18,1 semanas) y el tiempo operatorio, menor (78,9 frente a 112,6 minutos) (fuente: Garika SS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«Parálisis radial iatrogénica según el abordaje (revisión de 54 artículos)» muestra lo siguiente. Deltopectoral: 3.7 por ciento (fuente: Zhang Z y colaboradores, 2024). Anterolateral: 5.7 por ciento (fuente: Zhang Z y colaboradores, 2024). Posterior: 6.7 por ciento (fuente: Zhang Z y colaboradores, 2024). Lateral: 13.5 por ciento (fuente: Zhang Z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«Parálisis radial iatrogénica en 261 fracturas operadas con placa» muestra lo siguiente. Anterolateral: 7.1 por ciento (fuente: Streufert BD y colaboradores, 2020). Posterior triceps dividido: 11.7 por ciento (fuente: Streufert BD y colaboradores, 2020). Posterior triceps respetado: 17.9 por ciento (fuente: Streufert BD y colaboradores, 2020). En el documento Word de este tema encontrarás además: Parálisis radial posoperatoria en 72 pacientes; Resumen de las comparaciones. Con esto cerramos comparaciones que debes saber citar. Sigamos con complicaciones: radial, consolidación, rotación e implante.</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radial, consolidación, rotación e implante. Frecuencia: en una revisión de 54 artículos (5063 casos), la lesión radial iatrogénica fue de 5,95 % con placa y de 2,77 % con clavo (fuente: Zhang Z y colaboradores, 2024). Con MIPO anterolateral fue de 2,67 % (10 de 374) (fuente: Zhang Z y colaboradores, 2024). En cirugía de seudoartrosis, fue de 15 % (9 de 60) por vía anterolateral (fuente: Zhang Z y colaboradores, 2024). Una serie con una cifra más alta: en una serie de 85 pacientes operados por vía anterolateral con división del braquial, 11 (16 %) desarrollaron parálisis radial tras la cirugía índice (fuente: Gouse M y colaboradores, 2016). Cuando se explora y protege el radial de forma sistemática, una serie de 73 pacientes tuvo 2,7 % de parálisis, frente a 6 % a 24 % en la literatura que citan los autores; es una serie retrospectiva y sin grupo control (fuente: Belayneh R y colaboradores, 2023). Recuperación: en una cohorte, 95 % de las parálisis iatrogénicas se resolvió, frente a 74 % de las preoperatorias, y ninguna tras la iatrogénica requirió transferencia tendinosa o artrodesis, frente a 22 % de las preoperatorias (fuente: Streufert BD y colaboradores, 2020). En un metaanálisis de MIPO frente a placa abierta, la función del radial se recuperó de forma espontánea en todos los que tuvieron parálisis secundaria, en ambos grupos (fuente: Beeres FJ y colaboradores, 2021). Cuándo esperar: si el nervio no recuperó a los 7 meses, la probabilidad de recuperar hacia los 18 meses sigue en 56 %; al año baja a 17 % (fuente: Krijnen NA y colaboradores, 2026). La cirugía precoz probablemente no ayuda tras la fijación (fuente: Krijnen NA y colaboradores, 2026). Entre vías no hay diferencia clara: pseudoartrosis (2 estudios; RR 0,36; p = 0,369) e infección (2 estudios; RR 0,95; p = 0,960) (fuente: Smolle MA y colaboradores, 2022). Con MIPO hubo menos seudoartrosis que con placa abierta (OR 0,3) (fuente: Beeres FJ y colaboradores, 2021). Una seudoartrosis tras cirugía puede deberse a infección oculta de bajo grado: toma cultivos intraoperatorios (fuente: Ibounig T y colaboradores, 2026). La rotación es un reto de la MIPO (fuente: Liu CH y colaboradores, 2026): en 20 pacientes la diferencia rotacional media frente al lado sano fue de 7,4° (fuente: Liu CH y colaboradores, 2026). Comparado con la placa, el clavo da más pinzamiento de hombro (RR 0,12) y se retira más a menudo (fuente: Kurup H y colaboradores, 2011). La AO pide identificarlo y protegerlo (fuente: Rommens P y colaboradores, 2026); no encontré una tasa de lesión en estas series: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«Resolución de la parálisis radial en una cohorte de 261 fracturas operadas» muestra lo siguiente. Iatrogénica: 95 por ciento (fuente: Streufert BD y colaboradores, 2020). Preoperatoria: 74 por ciento (fuente: Streufert BD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radial iatrogénica según el implante o la técnica (revisión de 54 artículos)» muestra lo siguiente. Placa: 6 por ciento (fuente: Zhang Z y colaboradores, 2024). Clavo: 2.8 por ciento (fuente: Zhang Z y colaboradores, 2024). MIPO anterolateral: 2.7 por ciento (fuente: Zhang Z y colaboradores, 2024). MIPO posterior: 5.4 por ciento (fuente: Zhang Z y colaboradores, 2024). En el documento Word de este tema encontrarás además: Complicaciones y su dato. Con esto cerramos complicaciones: radial, consolidación, rotación e implante. Sigamos con pronóstico: consolidación y función.</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consolidación y función. Tras la placa, la unión va de 87 % a 96 %, con un tiempo medio de 12 semanas (fuente: Gallusser N y colaboradores, 2021). En un ECA, 97 % consolidaron en 16 semanas con placa abierta y 100 % en 15 semanas con MIPO (fuente: Kim JW y colaboradores, 2015). En el ECA del tercio distal, la consolidación fue de 16,3 semanas con MIPO anterior y 18,1 con ORIF posterior (fuente: Garika SS y colaboradores, 2026). En fracturas de Holstein-Lewis operadas por la vía anterolateral modificada, la media fue de 10,5 semanas (fuente: Lee HM y colaboradores, 2018). A 12 meses, el DASH no distinguió cirugía de ortesis en FISH (8,9 frente a 12,0) (fuente: Rämö L y colaboradores, 2020); a 6 meses, la placa puente fue mejor que la ortesis (10,9 frente a 16,9) (fuente: Matsunaga FT y colaboradores, 2017). En HSFF la ventaja quirúrgica se limitó a los primeros 3 meses (fuente: Oliver WM y colaboradores, 2025). La recuperación global de la parálisis radial asociada a fractura fue de 88,1 % en una revisión de 1045 pacientes con parálisis (fuente: Shao YC y colaboradores, 2005), y más de 90 % de las primarias se recupera sin cirugía (fuente: Ibounig T y colaboradores, 2026). Cuando se recupera sola, empieza a las 8,29 semanas y se completa a los 4,91 meses (fuente: Gallusser N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«DASH en los ensayos de cirugía frente a ortesis funcional» muestra lo siguiente. FISH, cirugía (12 meses): 8.9 puntos (fuente: Rämö L y colaboradores, 2020). FISH, ortesis (12 meses): 12 puntos (fuente: Rämö L y colaboradores, 2020). Matsunaga, placa puente (6 meses): 10.9 puntos (fuente: Matsunaga FT y colaboradores, 2017). Matsunaga, ortesis (6 meses): 16.9 puntos (fuente: Matsunaga FT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medio a la consolidación en series y ECA de placas» muestra lo siguiente. Placa, promedio de la literatura: 12 semanas (fuente: Gallusser N y colaboradores, 2021). Holstein-Lewis anterolateral modificado: 10.5 semanas (fuente: Lee HM y colaboradores, 2018). MIPO anterior, tercio distal: 16.3 semanas (fuente: Garika SS y colaboradores, 2026). ORIF posterior, tercio distal: 18.1 semanas (fuente: Garika SS y colaboradores, 2026). Con esto cerramos pronóstico: consolidación y función. Sigamos con rehabilitación tras la fijación.</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tras la fijación. La placa suele dar una fijación estable, y eso permite rehabilitar sin miedo (fuente: Gallusser N y colaboradores, 2021): Movilidad: hombro y codo se mueven desde el inicio, activos o con ayuda, en todo el rango (fuente: Gallusser N y colaboradores, 2021). Cabestrillo: unos pocos días, solo como analgesia (fuente: Gallusser N y colaboradores, 2021). Cargar objetos: no más de 1 kg mientras la consolidación no sea evidente, de ordinario unos 3 meses (fuente: Gallusser N y colaboradores, 2021). Apoyarse en el brazo (por ejemplo, con muletas): en el joven se permite según tolerancia; en el anciano, se decide caso a caso (fuente: Gallusser N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hay parálisis radial, la mano se protege y se vigila: se espera su recuperación y, si no hay signos a las 10 o 12 semanas, se pide electromiografía (fuente: Gallusser N y colaboradores, 2021). Una férula para mantener la muñeca es práctica habitual / opinión experta. Con esto cerramos rehabilitación tras la fijación. Sigamos con guías, consensos y lectura recomendada.</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consensos y lectura recomendada. No encontré una guía de práctica clínica específica de abordajes del húmero en las fuentes abiertas consultadas (AAOS, NICE, BOA, OTA): sin dato verificable. Lo más cercano y útil para estudiar es la referencia técnica de la AO sobre el húmero diafisario (fuente: Rommens P y colaboradores, 2026) (fuente: Rommens P y colaboradores, 2026) (fuente: Rommens P y colaboradores, 2026) y las 2 revisiones educativas abiertas de EFORT Open Reviews (2021) y Acta Orthopaedica (2026) (fuente: Gallusser N y colaboradores, 2021) (fuente: Ibounig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«Dónde seguir leyendo» tiene 3 columnas: Fuente, Para qué, Referencia. Fila 1: Fuente, AO Surgery Reference: abordaje anterolateral según Henry; Para qué, Pasos de la técnica y trampas; Referencia, (fuente: Rommens P y colaboradores, 2026). Fila 2: Fuente, AO Surgery Reference: abordajes limitados para MIO anterior; Para qué, Ventanas y túnel de la MIPO; Referencia, (fuente: Rommens P y colaboradores, 2026). Fila 3: Fuente, AO Surgery Reference: deltopectoral extendido; Para qué, Extensión proximal; Referencia, (fuente: Rommens P y colaboradores, 2026). Fila 4: Fuente, EFORT Open Reviews 2021; Para qué, Decisión conservador-quirúrgico y radial; Referencia, (fuente: Gallusser N y colaboradores, 2021). Fila 5: Fuente, Acta Orthopaedica 2026; Para qué, Resumen educativo actual; Referencia, (fuente: Ibounig T y colaboradores, 2026). (fuente: Rommens P y colaboradores, 2026) (fuente: Ibounig T y colaboradores, 2026) (fuente: Rommens P y colaboradores, 2026) (fuente: Gallusser N y colaboradores, 2021) (fuente: Rommens P y colaboradores, 2026). Con esto cerramos guías, consensos y lectura recomendada.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Plano antes que fuerza: el braquial se parte por la frontera entre el territorio del radial y el del musculocutáneo, y así ninguna mitad queda denervada; empujarlo entero hacia medial arranca la rama que le da el radial (fuente: Rommens P y colaboradores, 2026). El radial se ve o se respeta, no se supone: entra por el tabique intermuscular lateral a 107,2 mm del epicóndilo lateral en un estudio y a 110 mm en otro (fuente: Sapage R y colaboradores, 2021) (fuente: Artico M y colaboradores, 2009), y la distancia tabique-epicóndilo guarda una correlación moderada con el largo del brazo (fuente: Sapage R y colaboradores, 2021). Tercio y abordaje se eligen juntos: el proximal se resuelve por delante, el distal por detrás y el medio admite ambas vías (fuente: Ibounig T y colaboradores, 2026); el anterolateral no se recomienda con extensión articular distal (fuente: Gallusser N y colaboradores, 2021). La placa debe ser larga: entre 6 y 8 corticales a cada lado de la fractura (fuente: Gallusser N y colaboradores, 2021) (fuente: Ibounig T y colaboradores, 2026); en un estudio de cadáver con placa anterolateral de 10 orificios, los orificios 4 y 5 fueron los que más tocaron el radial (fuente: Chirattikalwong S y colaboradores, 2022). Documenta antes y después: la función radial previa decide si una parálisis es de la fractura o de la cirugía, y la parálisis radial primaria se resuelve sola en más de 90 % (fuente: Ibounig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Antes de operar, explora y anota la extensión de muñeca y dedos y la sensibilidad dorsal de la mano: la parálisis radial se reconoce por la mano caída y la pérdida sensitiva dorsal (fuente: Ibounig T y colaboradores, 2026). Evita colocar Hohmann en los 2/5 distales del húmero: ahí la AO describe un riesgo alto de dañar el nervio (fuente: Rommens P y colaboradores, 2026). Ventana distal de la MIPO anterior: el primer nervio que encuentras es el cutáneo lateral del antebrazo, en el surco bíceps-braquial, y se aparta hacia medial. El radial está del otro lado, por fuera, con la mitad lateral del braquial como colchón entre él y tu instrumental (fuente: Rommens P y colaboradores, 2026). En MIPO, mantén el antebrazo supinado del todo mientras pasa la placa y retrae con suavidad la mitad lateral del braquial: en cadáver, al pronar, el radial quedó de 0 a 3 mm más cerca de la placa (fuente: Apivatthakakul T y colaboradores, 2005). Si dejas el radial expuesto, anota su relación con el implante: servirá si hay que retirar la placa (fuente: Ibounig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El anterolateral es la vía de la placa para el tercio proximal y medio; con extensión articular distal no se recomienda (fuente: Ibounig T y colaboradores, 2026) (fuente: Gallusser N y colaboradores, 2021). Se abre el braquial entre radial y musculocutáneo; hacia medial se lesiona la rama radial (fuente: Rommens P y colaboradores, 2026). El radial entra al compartimento anterior por el tabique a 107,2 a 110 mm del epicóndilo; confirma con el nervio a la vista (fuente: Sapage R y colaboradores, 2021) (fuente: Artico M y colaboradores, 2009). La evidencia de superioridad de una vía sobre otra es inconsistente: elige la vía que dominas y documenta el radial (fuente: Shon HC y colaboradores, 2023) (fuente: Hugonnier N y colaboradores, 2026). La parálisis radial primaria se resuelve sola en más de 90 %; no es indicación aislada de cirugía (fuente: Ibounig T y colaboradores, 2026) (fuente: Gallusser N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abordaje anterolateral · diáfisis del húmero · nervio radial · tabique intermuscular lateral · braquial · masa móvil · braquiorradial · musculocutáneo · cutáneo lateral del antebrazo · vena cefálica · intervalo deltopectoral · abordaje de Henry · placa de compresión · placa puente · MIPO · túnel subbraquial · tuberosidad deltoidea · Holstein-Lewis · seudoartrosis · parálisis radial iatrogénica · AO/OTA 12 · nervio axilar · supinación.</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Anterolateral: tercio proximal y medio sí; extensión articular distal, no (fuente: Gallusser N y colaboradores, 2021). El radial entra al compartimento anterior por el tabique lateral, a 107,2-110 mm del epicóndilo (fuente: Sapage R y colaboradores, 2021) (fuente: Artico M y colaboradores, 2009). Ni Hohmann en los 2/5 distales: riesgo alto para el radial (fuente: Rommens P y colaboradores, 2026). Braquial: ábrelo entre radial y musculocutáneo; hacia medial lesionas la rama radial (fuente: Rommens P y colaboradores, 2026). MIPO: antebrazo en supinación y sin fuerza sobre el braquial lateral (fuente: Apivatthakakul T y colaboradores, 2005). Placa larga: de 6 a 8 corticales a cada lado (fuente: Gallusser N y colaboradores, 2021) (fuente: Ibounig T y colaboradores, 2026). Parálisis radial iatrogénica: 95 % se resolvió, a los 4,1 meses de media (fuente: Streufert BD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Hombre de 34 años, diestro, cae de una moto y llega con dolor y deformidad del brazo derecho. La radiografía muestra una fractura transversa del tercio medio de la diáfisis, desplazada. No puede extender la muñeca ni los dedos y tiene pérdida de sensibilidad en el dorso de la mano. Pulsos presentes, piel cerrada.</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anotas antes de decidir el tratamiento?. ¿Es la parálisis radial una indicación de cirugía?. Si decides fijar, ¿qué vía eliges y por qué?. ¿Qué estructuras proteges en cada paso y con qué hábitos?. ¿Qué le dices sobre la recuperación del nervio y qué plazos manejas?.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Primero registro la función radial y los pulsos antes de cualquier maniobra: la mano caída y la pérdida sensitiva dorsal son el cuadro típico de la parálisis radial (fuente: Ibounig T y colaboradores, 2026). La parálisis radial aislada no es indicación de cirugía por su alta recuperación espontánea (fuente: Gallusser N y colaboradores, 2021), y más de 90 % de las primarias se recupera sin cirugía (fuente: Ibounig T y colaboradores, 2026). Si se decide fijar por un desplazamiento inaceptable o por preferencia informada, el tercio medio tiene como vía natural la anterior o anterolateral (fuente: Ibounig T y colaboradores, 2026). Con la vía anterolateral abierta, identifico antes el cutáneo lateral del antebrazo, retraigo el bíceps hacia medial y la masa móvil hacia lateral para ver el radial, abro el braquial entre el radial y el musculocutáneo y evito Hohmann en los 2/5 distales (fuente: Rommens P y colaboradores, 2026). Uso una placa de 4,5 mm o equivalente con 6 a 8 corticales a cada lado (fuente: Gallusser N y colaboradores, 2021) y anoto la posición del radial respecto de la placa si quedó expuesto (fuente: Ibounig T y colaboradores, 2026). Cuento al paciente que, si el nervio no recupera solo, el EMG se pide a las 10 o 12 semanas (fuente: Gallusser N y colaboradores, 2021), y que la recuperación suele empezar alrededor de las 8,29 semanas y completarse a los 4,91 meses (fuente: Gallusser N y colaboradores, 2021). La cirugía puede estar indicada por la fractura, no por la parálisis; documenta el radial antes y después, y elige la vía que dominas.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chart" Target="../charts/char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chart" Target="../charts/chart1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chart" Target="../charts/chart1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Abordaje anterolateral del húmero: el radial manda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abordajes · abordajes-miembro-superior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y para qué se usa</a:t>
            </a:r>
          </a:p>
          <a:p>
            <a:pPr marL="347472" indent="-347472">
              <a:spcAft>
                <a:spcPts val="1400"/>
              </a:spcAft>
              <a:buChar char="•"/>
            </a:pPr>
            <a:r>
              <a:rPr sz="2200">
                <a:solidFill>
                  <a:srgbClr val="263238"/>
                </a:solidFill>
                <a:latin typeface="Calibri"/>
              </a:rPr>
              <a:t>2. Epidemiología y por qué importa al abordaje</a:t>
            </a:r>
          </a:p>
          <a:p>
            <a:pPr marL="347472" indent="-347472">
              <a:spcAft>
                <a:spcPts val="1400"/>
              </a:spcAft>
              <a:buChar char="•"/>
            </a:pPr>
            <a:r>
              <a:rPr sz="2200">
                <a:solidFill>
                  <a:srgbClr val="263238"/>
                </a:solidFill>
                <a:latin typeface="Calibri"/>
              </a:rPr>
              <a:t>3. Anatomía quirúrgica: planos, nervios y el porqué del braquial</a:t>
            </a:r>
          </a:p>
          <a:p>
            <a:pPr marL="347472" indent="-347472">
              <a:spcAft>
                <a:spcPts val="1400"/>
              </a:spcAft>
              <a:buChar char="•"/>
            </a:pPr>
            <a:r>
              <a:rPr sz="2200">
                <a:solidFill>
                  <a:srgbClr val="263238"/>
                </a:solidFill>
                <a:latin typeface="Calibri"/>
              </a:rPr>
              <a:t>4. Variantes anatómicas y por qué no basta una cifra</a:t>
            </a:r>
          </a:p>
          <a:p>
            <a:pPr marL="347472" indent="-347472">
              <a:spcAft>
                <a:spcPts val="1400"/>
              </a:spcAft>
              <a:buChar char="•"/>
            </a:pPr>
            <a:r>
              <a:rPr sz="2200">
                <a:solidFill>
                  <a:srgbClr val="263238"/>
                </a:solidFill>
                <a:latin typeface="Calibri"/>
              </a:rPr>
              <a:t>5. Clasificación: tercio, patrón y Holstein-Lewis</a:t>
            </a:r>
          </a:p>
          <a:p>
            <a:pPr marL="347472" indent="-347472">
              <a:spcAft>
                <a:spcPts val="1400"/>
              </a:spcAft>
              <a:buChar char="•"/>
            </a:pPr>
            <a:r>
              <a:rPr sz="2200">
                <a:solidFill>
                  <a:srgbClr val="263238"/>
                </a:solidFill>
                <a:latin typeface="Calibri"/>
              </a:rPr>
              <a:t>6. Diagnóstico y lo que se anota antes de abrir</a:t>
            </a:r>
          </a:p>
          <a:p>
            <a:pPr marL="347472" indent="-347472">
              <a:spcAft>
                <a:spcPts val="1400"/>
              </a:spcAft>
              <a:buChar char="•"/>
            </a:pPr>
            <a:r>
              <a:rPr sz="2200">
                <a:solidFill>
                  <a:srgbClr val="263238"/>
                </a:solidFill>
                <a:latin typeface="Calibri"/>
              </a:rPr>
              <a:t>7. Examen físico: el del radial</a:t>
            </a:r>
          </a:p>
          <a:p>
            <a:pPr marL="347472" indent="-347472">
              <a:spcAft>
                <a:spcPts val="1400"/>
              </a:spcAft>
              <a:buChar char="•"/>
            </a:pPr>
            <a:r>
              <a:rPr sz="2200">
                <a:solidFill>
                  <a:srgbClr val="263238"/>
                </a:solidFill>
                <a:latin typeface="Calibri"/>
              </a:rPr>
              <a:t>8. Imágenes: qué pedir y qué esperar</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Algoritmo: elegir la vía cuando ya se decidió fijar</a:t>
            </a:r>
          </a:p>
          <a:p>
            <a:pPr marL="347472" indent="-347472">
              <a:spcAft>
                <a:spcPts val="1400"/>
              </a:spcAft>
              <a:buChar char="•"/>
            </a:pPr>
            <a:r>
              <a:rPr sz="2200">
                <a:solidFill>
                  <a:srgbClr val="263238"/>
                </a:solidFill>
                <a:latin typeface="Calibri"/>
              </a:rPr>
              <a:t>10. Indicaciones: cuándo operar y cuándo esta vía</a:t>
            </a:r>
          </a:p>
          <a:p>
            <a:pPr marL="347472" indent="-347472">
              <a:spcAft>
                <a:spcPts val="1400"/>
              </a:spcAft>
              <a:buChar char="•"/>
            </a:pPr>
            <a:r>
              <a:rPr sz="2200">
                <a:solidFill>
                  <a:srgbClr val="263238"/>
                </a:solidFill>
                <a:latin typeface="Calibri"/>
              </a:rPr>
              <a:t>11. Tratamiento: conservador, placa, clavo y seudoartrosis</a:t>
            </a:r>
          </a:p>
          <a:p>
            <a:pPr marL="347472" indent="-347472">
              <a:spcAft>
                <a:spcPts val="1400"/>
              </a:spcAft>
              <a:buChar char="•"/>
            </a:pPr>
            <a:r>
              <a:rPr sz="2200">
                <a:solidFill>
                  <a:srgbClr val="263238"/>
                </a:solidFill>
                <a:latin typeface="Calibri"/>
              </a:rPr>
              <a:t>12. Técnica de la placa abierta, paso a paso</a:t>
            </a:r>
          </a:p>
          <a:p>
            <a:pPr marL="347472" indent="-347472">
              <a:spcAft>
                <a:spcPts val="1400"/>
              </a:spcAft>
              <a:buChar char="•"/>
            </a:pPr>
            <a:r>
              <a:rPr sz="2200">
                <a:solidFill>
                  <a:srgbClr val="263238"/>
                </a:solidFill>
                <a:latin typeface="Calibri"/>
              </a:rPr>
              <a:t>13. Ampliaciones: hacia proximal, hacia distal y alternativas</a:t>
            </a:r>
          </a:p>
          <a:p>
            <a:pPr marL="347472" indent="-347472">
              <a:spcAft>
                <a:spcPts val="1400"/>
              </a:spcAft>
              <a:buChar char="•"/>
            </a:pPr>
            <a:r>
              <a:rPr sz="2200">
                <a:solidFill>
                  <a:srgbClr val="263238"/>
                </a:solidFill>
                <a:latin typeface="Calibri"/>
              </a:rPr>
              <a:t>14. MIPO anterior: ventanas pequeñas y placa puente bajo el braquial</a:t>
            </a:r>
          </a:p>
          <a:p>
            <a:pPr marL="347472" indent="-347472">
              <a:spcAft>
                <a:spcPts val="1400"/>
              </a:spcAft>
              <a:buChar char="•"/>
            </a:pPr>
            <a:r>
              <a:rPr sz="2200">
                <a:solidFill>
                  <a:srgbClr val="263238"/>
                </a:solidFill>
                <a:latin typeface="Calibri"/>
              </a:rPr>
              <a:t>15. Comparaciones que debes saber citar</a:t>
            </a:r>
          </a:p>
          <a:p>
            <a:pPr marL="347472" indent="-347472">
              <a:spcAft>
                <a:spcPts val="1400"/>
              </a:spcAft>
              <a:buChar char="•"/>
            </a:pPr>
            <a:r>
              <a:rPr sz="2200">
                <a:solidFill>
                  <a:srgbClr val="263238"/>
                </a:solidFill>
                <a:latin typeface="Calibri"/>
              </a:rPr>
              <a:t>16. Complicaciones: radial, consolidación, rotación e implante</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Rommens P et al. En: AO Surgery Reference. 2026.</a:t>
            </a:r>
          </a:p>
          <a:p>
            <a:r>
              <a:rPr sz="1000">
                <a:solidFill>
                  <a:srgbClr val="5A6469"/>
                </a:solidFill>
                <a:latin typeface="Calibri"/>
              </a:rPr>
              <a:t>[r2]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abordaje anterolateral del húmero es la vía clásica para fijar con placa las fracturas diafisarias de los tercios proximal y medio. Entra por el intervalo entre el bíceps y la masa móvil del antebrazo…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para qué se usa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Rommens P et al. En: AO Surgery Reference. 2026.</a:t>
            </a:r>
          </a:p>
          <a:p>
            <a:r>
              <a:rPr sz="800">
                <a:solidFill>
                  <a:srgbClr val="5A6469"/>
                </a:solidFill>
                <a:latin typeface="Calibri"/>
              </a:rPr>
              <a:t>[r2] Ibounig T et al. Acta Orthop. 2026. doi:10.2340/17453674.2026.45597</a:t>
            </a:r>
          </a:p>
          <a:p>
            <a:r>
              <a:rPr sz="800">
                <a:solidFill>
                  <a:srgbClr val="5A6469"/>
                </a:solidFill>
                <a:latin typeface="Calibri"/>
              </a:rPr>
              <a:t>[r4] Rommens P et al. En: AO Surgery Reference. 2026.</a:t>
            </a:r>
          </a:p>
          <a:p>
            <a:r>
              <a:rPr sz="800">
                <a:solidFill>
                  <a:srgbClr val="5A6469"/>
                </a:solidFill>
                <a:latin typeface="Calibri"/>
              </a:rPr>
              <a:t>[r10] Gallusser N et al. EFORT Open Rev. 2021. doi:10.1302/2058-5241.6.200033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la vía de acceso por delante y por fuera del brazo para llegar a la diáfisis del húmero.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para qué se usa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Peters RM et al. Injury. 2015. doi:10.1016/j.injury.2015.09.041</a:t>
            </a:r>
          </a:p>
          <a:p>
            <a:r>
              <a:rPr sz="1000">
                <a:solidFill>
                  <a:srgbClr val="5A6469"/>
                </a:solidFill>
                <a:latin typeface="Calibri"/>
              </a:rPr>
              <a:t>[r20] Zhang Z et al. Eur J Med Res. 2024. doi:10.1186/s40001-024-01981-7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Seudoartrosis diafisaria: se trata con placa e injerto [r19]; en esa cirugía, una revisión sistemática registró lesión radial iatrogénica en 9 de 60 casos operados por vía anterolateral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Tercio de la diáfisis y vía que suele elegirse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Ibounig T et al. Acta Orthop. 2026. doi:10.2340/17453674.2026.45597</a:t>
            </a:r>
          </a:p>
          <a:p>
            <a:r>
              <a:rPr sz="800">
                <a:solidFill>
                  <a:srgbClr val="5A6469"/>
                </a:solidFill>
                <a:latin typeface="Calibri"/>
              </a:rPr>
              <a:t>[r10] Gallusser N et al. EFORT Open Rev. 2021. doi:10.1302/2058-5241.6.200033</a:t>
            </a:r>
          </a:p>
          <a:p>
            <a:r>
              <a:rPr sz="800">
                <a:solidFill>
                  <a:srgbClr val="5A6469"/>
                </a:solidFill>
                <a:latin typeface="Calibri"/>
              </a:rPr>
              <a:t>[r21] Rommens P et al. En: AO Surgery Reference. 2026.</a:t>
            </a:r>
          </a:p>
          <a:p>
            <a:r>
              <a:rPr sz="800">
                <a:solidFill>
                  <a:srgbClr val="5A6469"/>
                </a:solidFill>
                <a:latin typeface="Calibri"/>
              </a:rPr>
              <a:t>[r22] Garika SS et al. J Orthop Trauma. 2026. doi:10.1097/BOT.0000000000003200</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Tercio</a:t>
                      </a:r>
                    </a:p>
                  </a:txBody>
                  <a:tcPr>
                    <a:solidFill>
                      <a:srgbClr val="0F5F6B"/>
                    </a:solidFill>
                  </a:tcPr>
                </a:tc>
                <a:tc>
                  <a:txBody>
                    <a:bodyPr/>
                    <a:lstStyle/>
                    <a:p>
                      <a:r>
                        <a:rPr sz="1600" b="1">
                          <a:solidFill>
                            <a:srgbClr val="FFFFFF"/>
                          </a:solidFill>
                          <a:latin typeface="Calibri"/>
                        </a:rPr>
                        <a:t>Vía habitual</a:t>
                      </a:r>
                    </a:p>
                  </a:txBody>
                  <a:tcPr>
                    <a:solidFill>
                      <a:srgbClr val="0F5F6B"/>
                    </a:solidFill>
                  </a:tcPr>
                </a:tc>
                <a:tc>
                  <a:txBody>
                    <a:bodyPr/>
                    <a:lstStyle/>
                    <a:p>
                      <a:r>
                        <a:rPr sz="1600" b="1">
                          <a:solidFill>
                            <a:srgbClr val="FFFFFF"/>
                          </a:solidFill>
                          <a:latin typeface="Calibri"/>
                        </a:rPr>
                        <a:t>Comentario</a:t>
                      </a:r>
                    </a:p>
                  </a:txBody>
                  <a:tcPr>
                    <a:solidFill>
                      <a:srgbClr val="0F5F6B"/>
                    </a:solidFill>
                  </a:tcPr>
                </a:tc>
              </a:tr>
              <a:tr h="457200">
                <a:tc>
                  <a:txBody>
                    <a:bodyPr/>
                    <a:lstStyle/>
                    <a:p>
                      <a:r>
                        <a:rPr sz="1600">
                          <a:solidFill>
                            <a:srgbClr val="263238"/>
                          </a:solidFill>
                          <a:latin typeface="Calibri"/>
                        </a:rPr>
                        <a:t>Proximal</a:t>
                      </a:r>
                    </a:p>
                  </a:txBody>
                  <a:tcPr>
                    <a:solidFill>
                      <a:srgbClr val="EEF3F4"/>
                    </a:solidFill>
                  </a:tcPr>
                </a:tc>
                <a:tc>
                  <a:txBody>
                    <a:bodyPr/>
                    <a:lstStyle/>
                    <a:p>
                      <a:r>
                        <a:rPr sz="1600">
                          <a:solidFill>
                            <a:srgbClr val="263238"/>
                          </a:solidFill>
                          <a:latin typeface="Calibri"/>
                        </a:rPr>
                        <a:t>Anterolateral o deltopectoral extendido [r2]</a:t>
                      </a:r>
                    </a:p>
                  </a:txBody>
                  <a:tcPr>
                    <a:solidFill>
                      <a:srgbClr val="EEF3F4"/>
                    </a:solidFill>
                  </a:tcPr>
                </a:tc>
                <a:tc>
                  <a:txBody>
                    <a:bodyPr/>
                    <a:lstStyle/>
                    <a:p>
                      <a:r>
                        <a:rPr sz="1600">
                          <a:solidFill>
                            <a:srgbClr val="263238"/>
                          </a:solidFill>
                          <a:latin typeface="Calibri"/>
                        </a:rPr>
                        <a:t>El deltopectoral extendido de la AO alcanza casi toda fractura que involucre los 4/5 proximales [r21]</a:t>
                      </a:r>
                    </a:p>
                  </a:txBody>
                  <a:tcPr>
                    <a:solidFill>
                      <a:srgbClr val="EEF3F4"/>
                    </a:solidFill>
                  </a:tcPr>
                </a:tc>
              </a:tr>
              <a:tr h="457200">
                <a:tc>
                  <a:txBody>
                    <a:bodyPr/>
                    <a:lstStyle/>
                    <a:p>
                      <a:r>
                        <a:rPr sz="1600">
                          <a:solidFill>
                            <a:srgbClr val="263238"/>
                          </a:solidFill>
                          <a:latin typeface="Calibri"/>
                        </a:rPr>
                        <a:t>Medio</a:t>
                      </a:r>
                    </a:p>
                  </a:txBody>
                  <a:tcPr>
                    <a:solidFill>
                      <a:srgbClr val="FFFFFF"/>
                    </a:solidFill>
                  </a:tcPr>
                </a:tc>
                <a:tc>
                  <a:txBody>
                    <a:bodyPr/>
                    <a:lstStyle/>
                    <a:p>
                      <a:r>
                        <a:rPr sz="1600">
                          <a:solidFill>
                            <a:srgbClr val="263238"/>
                          </a:solidFill>
                          <a:latin typeface="Calibri"/>
                        </a:rPr>
                        <a:t>Anterolateral o posterior [r2]</a:t>
                      </a:r>
                    </a:p>
                  </a:txBody>
                  <a:tcPr>
                    <a:solidFill>
                      <a:srgbClr val="FFFFFF"/>
                    </a:solidFill>
                  </a:tcPr>
                </a:tc>
                <a:tc>
                  <a:txBody>
                    <a:bodyPr/>
                    <a:lstStyle/>
                    <a:p>
                      <a:r>
                        <a:rPr sz="1600">
                          <a:solidFill>
                            <a:srgbClr val="263238"/>
                          </a:solidFill>
                          <a:latin typeface="Calibri"/>
                        </a:rPr>
                        <a:t>Se decide por patrón, partes blandas y por el riesgo del radial que sepas manejar (práctica habitual / opinión experta)</a:t>
                      </a:r>
                    </a:p>
                  </a:txBody>
                  <a:tcPr>
                    <a:solidFill>
                      <a:srgbClr val="FFFFFF"/>
                    </a:solidFill>
                  </a:tcPr>
                </a:tc>
              </a:tr>
              <a:tr h="457200">
                <a:tc>
                  <a:txBody>
                    <a:bodyPr/>
                    <a:lstStyle/>
                    <a:p>
                      <a:r>
                        <a:rPr sz="1600">
                          <a:solidFill>
                            <a:srgbClr val="263238"/>
                          </a:solidFill>
                          <a:latin typeface="Calibri"/>
                        </a:rPr>
                        <a:t>Distal, extraarticular</a:t>
                      </a:r>
                    </a:p>
                  </a:txBody>
                  <a:tcPr>
                    <a:solidFill>
                      <a:srgbClr val="EEF3F4"/>
                    </a:solidFill>
                  </a:tcPr>
                </a:tc>
                <a:tc>
                  <a:txBody>
                    <a:bodyPr/>
                    <a:lstStyle/>
                    <a:p>
                      <a:r>
                        <a:rPr sz="1600">
                          <a:solidFill>
                            <a:srgbClr val="263238"/>
                          </a:solidFill>
                          <a:latin typeface="Calibri"/>
                        </a:rPr>
                        <a:t>Posterior [r2]; MIPO anterior con placa invertida en un ECA pequeño de 30 pacientes [r22]</a:t>
                      </a:r>
                    </a:p>
                  </a:txBody>
                  <a:tcPr>
                    <a:solidFill>
                      <a:srgbClr val="EEF3F4"/>
                    </a:solidFill>
                  </a:tcPr>
                </a:tc>
                <a:tc>
                  <a:txBody>
                    <a:bodyPr/>
                    <a:lstStyle/>
                    <a:p>
                      <a:r>
                        <a:rPr sz="1600">
                          <a:solidFill>
                            <a:srgbClr val="263238"/>
                          </a:solidFill>
                          <a:latin typeface="Calibri"/>
                        </a:rPr>
                        <a:t>El ECA fue de un solo centro: es una señal, no una norma</a:t>
                      </a:r>
                    </a:p>
                  </a:txBody>
                  <a:tcPr>
                    <a:solidFill>
                      <a:srgbClr val="EEF3F4"/>
                    </a:solidFill>
                  </a:tcPr>
                </a:tc>
              </a:tr>
              <a:tr h="457200">
                <a:tc>
                  <a:txBody>
                    <a:bodyPr/>
                    <a:lstStyle/>
                    <a:p>
                      <a:r>
                        <a:rPr sz="1600">
                          <a:solidFill>
                            <a:srgbClr val="263238"/>
                          </a:solidFill>
                          <a:latin typeface="Calibri"/>
                        </a:rPr>
                        <a:t>Distal con extensión articular</a:t>
                      </a:r>
                    </a:p>
                  </a:txBody>
                  <a:tcPr>
                    <a:solidFill>
                      <a:srgbClr val="FFFFFF"/>
                    </a:solidFill>
                  </a:tcPr>
                </a:tc>
                <a:tc>
                  <a:txBody>
                    <a:bodyPr/>
                    <a:lstStyle/>
                    <a:p>
                      <a:r>
                        <a:rPr sz="1600">
                          <a:solidFill>
                            <a:srgbClr val="263238"/>
                          </a:solidFill>
                          <a:latin typeface="Calibri"/>
                        </a:rPr>
                        <a:t>No anterolateral [r10]</a:t>
                      </a:r>
                    </a:p>
                  </a:txBody>
                  <a:tcPr>
                    <a:solidFill>
                      <a:srgbClr val="FFFFFF"/>
                    </a:solidFill>
                  </a:tcPr>
                </a:tc>
                <a:tc>
                  <a:txBody>
                    <a:bodyPr/>
                    <a:lstStyle/>
                    <a:p>
                      <a:r>
                        <a:rPr sz="1600">
                          <a:solidFill>
                            <a:srgbClr val="263238"/>
                          </a:solidFill>
                          <a:latin typeface="Calibri"/>
                        </a:rPr>
                        <a:t>Con extensión articular, la placa (RAFI) es la opción preferible [r10]; elegir la vía es criterio del equipo (opinión experta)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y por qué importa al abordaje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Ibounig T et al. Acta Orthop. 2026. doi:10.2340/17453674.2026.45597</a:t>
            </a:r>
          </a:p>
          <a:p>
            <a:r>
              <a:rPr sz="1000">
                <a:solidFill>
                  <a:srgbClr val="5A6469"/>
                </a:solidFill>
                <a:latin typeface="Calibri"/>
              </a:rPr>
              <a:t>[r6] Hugonnier N et al. Orthop Traumatol Surg Res. 2026. doi:10.1016/j.otsr.2025.104294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fracturas de la diáfisis del húmero son entre 1 % y 3 % de las del adulto [r2][r6].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Prevalencia de parálisis radial primaria según el tercio de la diáfisis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Gallusser N et al. EFORT Open Rev. 2021. doi:10.1302/2058-5241.6.200033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Parálisis radial primaria: prevalencia según la fuente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Ibounig T et al. Acta Orthop. 2026. doi:10.2340/17453674.2026.45597</a:t>
            </a:r>
          </a:p>
          <a:p>
            <a:r>
              <a:rPr sz="1000">
                <a:solidFill>
                  <a:srgbClr val="5A6469"/>
                </a:solidFill>
                <a:latin typeface="Calibri"/>
              </a:rPr>
              <a:t>[r23] Ekholm R et al. An epidemiological study of 401 fractures. 2006. doi:10.1302/0301-620X.88B11.17634</a:t>
            </a:r>
          </a:p>
          <a:p>
            <a:r>
              <a:rPr sz="1000">
                <a:solidFill>
                  <a:srgbClr val="5A6469"/>
                </a:solidFill>
                <a:latin typeface="Calibri"/>
              </a:rPr>
              <a:t>[r24] Shao YC et al. J Bone Joint Surg Br. 2005. doi:10.1302/0301-620X.87B12.16132</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Dato</a:t>
                      </a:r>
                    </a:p>
                  </a:txBody>
                  <a:tcPr>
                    <a:solidFill>
                      <a:srgbClr val="0F5F6B"/>
                    </a:solidFill>
                  </a:tcPr>
                </a:tc>
                <a:tc>
                  <a:txBody>
                    <a:bodyPr/>
                    <a:lstStyle/>
                    <a:p>
                      <a:r>
                        <a:rPr sz="1600" b="1">
                          <a:solidFill>
                            <a:srgbClr val="FFFFFF"/>
                          </a:solidFill>
                          <a:latin typeface="Calibri"/>
                        </a:rPr>
                        <a:t>Tipo</a:t>
                      </a:r>
                    </a:p>
                  </a:txBody>
                  <a:tcPr>
                    <a:solidFill>
                      <a:srgbClr val="0F5F6B"/>
                    </a:solidFill>
                  </a:tcPr>
                </a:tc>
              </a:tr>
              <a:tr h="457200">
                <a:tc>
                  <a:txBody>
                    <a:bodyPr/>
                    <a:lstStyle/>
                    <a:p>
                      <a:r>
                        <a:rPr sz="1600">
                          <a:solidFill>
                            <a:srgbClr val="263238"/>
                          </a:solidFill>
                          <a:latin typeface="Calibri"/>
                        </a:rPr>
                        <a:t>Shao y cols.</a:t>
                      </a:r>
                    </a:p>
                  </a:txBody>
                  <a:tcPr>
                    <a:solidFill>
                      <a:srgbClr val="EEF3F4"/>
                    </a:solidFill>
                  </a:tcPr>
                </a:tc>
                <a:tc>
                  <a:txBody>
                    <a:bodyPr/>
                    <a:lstStyle/>
                    <a:p>
                      <a:r>
                        <a:rPr sz="1600">
                          <a:solidFill>
                            <a:srgbClr val="263238"/>
                          </a:solidFill>
                          <a:latin typeface="Calibri"/>
                        </a:rPr>
                        <a:t>11,8 % (532 parálisis en 4517 fracturas) [r24]</a:t>
                      </a:r>
                    </a:p>
                  </a:txBody>
                  <a:tcPr>
                    <a:solidFill>
                      <a:srgbClr val="EEF3F4"/>
                    </a:solidFill>
                  </a:tcPr>
                </a:tc>
                <a:tc>
                  <a:txBody>
                    <a:bodyPr/>
                    <a:lstStyle/>
                    <a:p>
                      <a:r>
                        <a:rPr sz="1600">
                          <a:solidFill>
                            <a:srgbClr val="263238"/>
                          </a:solidFill>
                          <a:latin typeface="Calibri"/>
                        </a:rPr>
                        <a:t>Revisión sistemática</a:t>
                      </a:r>
                    </a:p>
                  </a:txBody>
                  <a:tcPr>
                    <a:solidFill>
                      <a:srgbClr val="EEF3F4"/>
                    </a:solidFill>
                  </a:tcPr>
                </a:tc>
              </a:tr>
              <a:tr h="457200">
                <a:tc>
                  <a:txBody>
                    <a:bodyPr/>
                    <a:lstStyle/>
                    <a:p>
                      <a:r>
                        <a:rPr sz="1600">
                          <a:solidFill>
                            <a:srgbClr val="263238"/>
                          </a:solidFill>
                          <a:latin typeface="Calibri"/>
                        </a:rPr>
                        <a:t>Ekholm y cols.</a:t>
                      </a:r>
                    </a:p>
                  </a:txBody>
                  <a:tcPr>
                    <a:solidFill>
                      <a:srgbClr val="FFFFFF"/>
                    </a:solidFill>
                  </a:tcPr>
                </a:tc>
                <a:tc>
                  <a:txBody>
                    <a:bodyPr/>
                    <a:lstStyle/>
                    <a:p>
                      <a:r>
                        <a:rPr sz="1600">
                          <a:solidFill>
                            <a:srgbClr val="263238"/>
                          </a:solidFill>
                          <a:latin typeface="Calibri"/>
                        </a:rPr>
                        <a:t>8 % de 401 fracturas [r23]</a:t>
                      </a:r>
                    </a:p>
                  </a:txBody>
                  <a:tcPr>
                    <a:solidFill>
                      <a:srgbClr val="FFFFFF"/>
                    </a:solidFill>
                  </a:tcPr>
                </a:tc>
                <a:tc>
                  <a:txBody>
                    <a:bodyPr/>
                    <a:lstStyle/>
                    <a:p>
                      <a:r>
                        <a:rPr sz="1600">
                          <a:solidFill>
                            <a:srgbClr val="263238"/>
                          </a:solidFill>
                          <a:latin typeface="Calibri"/>
                        </a:rPr>
                        <a:t>Cohorte poblacional</a:t>
                      </a:r>
                    </a:p>
                  </a:txBody>
                  <a:tcPr>
                    <a:solidFill>
                      <a:srgbClr val="FFFFFF"/>
                    </a:solidFill>
                  </a:tcPr>
                </a:tc>
              </a:tr>
              <a:tr h="457200">
                <a:tc>
                  <a:txBody>
                    <a:bodyPr/>
                    <a:lstStyle/>
                    <a:p>
                      <a:r>
                        <a:rPr sz="1600">
                          <a:solidFill>
                            <a:srgbClr val="263238"/>
                          </a:solidFill>
                          <a:latin typeface="Calibri"/>
                        </a:rPr>
                        <a:t>Ibounig y cols.</a:t>
                      </a:r>
                    </a:p>
                  </a:txBody>
                  <a:tcPr>
                    <a:solidFill>
                      <a:srgbClr val="EEF3F4"/>
                    </a:solidFill>
                  </a:tcPr>
                </a:tc>
                <a:tc>
                  <a:txBody>
                    <a:bodyPr/>
                    <a:lstStyle/>
                    <a:p>
                      <a:r>
                        <a:rPr sz="1600">
                          <a:solidFill>
                            <a:srgbClr val="263238"/>
                          </a:solidFill>
                          <a:latin typeface="Calibri"/>
                        </a:rPr>
                        <a:t>Cerca de 10 % [r2]</a:t>
                      </a:r>
                    </a:p>
                  </a:txBody>
                  <a:tcPr>
                    <a:solidFill>
                      <a:srgbClr val="EEF3F4"/>
                    </a:solidFill>
                  </a:tcPr>
                </a:tc>
                <a:tc>
                  <a:txBody>
                    <a:bodyPr/>
                    <a:lstStyle/>
                    <a:p>
                      <a:r>
                        <a:rPr sz="1600">
                          <a:solidFill>
                            <a:srgbClr val="263238"/>
                          </a:solidFill>
                          <a:latin typeface="Calibri"/>
                        </a:rPr>
                        <a:t>Artículo educativo</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quirúrgica: planos, nervios y el porqué del braquial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Piel y fascia. Arriba, la incisión nace en el surco deltopectoral, pegada al borde anterior del deltoides…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Distancias del radial medidas en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Artico M et al. Surg Radiol Anat. 2009. doi:10.1007/s00276-008-0412-8</a:t>
            </a:r>
          </a:p>
          <a:p>
            <a:r>
              <a:rPr sz="1000">
                <a:solidFill>
                  <a:srgbClr val="5A6469"/>
                </a:solidFill>
                <a:latin typeface="Calibri"/>
              </a:rPr>
              <a:t>[r8] Sapage R et al. Eur J Orthop Surg Traumatol. 2021. doi:10.1007/s00590-021-02916-2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Dónde está el radial: distancias en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Carlan D et al. J Hand Surg Am. 2007. doi:10.1016/j.jhsa.2006.07.001</a:t>
            </a:r>
          </a:p>
          <a:p>
            <a:r>
              <a:rPr sz="800">
                <a:solidFill>
                  <a:srgbClr val="5A6469"/>
                </a:solidFill>
                <a:latin typeface="Calibri"/>
              </a:rPr>
              <a:t>[r8] Sapage R et al. Eur J Orthop Surg Traumatol. 2021. doi:10.1007/s00590-021-02916-2</a:t>
            </a:r>
          </a:p>
          <a:p>
            <a:r>
              <a:rPr sz="800">
                <a:solidFill>
                  <a:srgbClr val="5A6469"/>
                </a:solidFill>
                <a:latin typeface="Calibri"/>
              </a:rPr>
              <a:t>[r9] Artico M et al. Surg Radiol Anat. 2009. doi:10.1007/s00276-008-0412-8</a:t>
            </a:r>
          </a:p>
          <a:p>
            <a:r>
              <a:rPr sz="800">
                <a:solidFill>
                  <a:srgbClr val="5A6469"/>
                </a:solidFill>
                <a:latin typeface="Calibri"/>
              </a:rPr>
              <a:t>[r26] Gerwin M et al. J Bone Joint Surg Am. 1996. doi:10.2106/00004623-199611000-00008</a:t>
            </a:r>
          </a:p>
          <a:p>
            <a:r>
              <a:rPr sz="800">
                <a:solidFill>
                  <a:srgbClr val="5A6469"/>
                </a:solidFill>
                <a:latin typeface="Calibri"/>
              </a:rPr>
              <a:t>[r27] Heitzmann LG et al. Surg Radiol Anat. 2024. doi:10.1007/s00276-024-03405-x</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Medida</a:t>
                      </a:r>
                    </a:p>
                  </a:txBody>
                  <a:tcPr>
                    <a:solidFill>
                      <a:srgbClr val="0F5F6B"/>
                    </a:solidFill>
                  </a:tcPr>
                </a:tc>
                <a:tc>
                  <a:txBody>
                    <a:bodyPr/>
                    <a:lstStyle/>
                    <a:p>
                      <a:r>
                        <a:rPr sz="1600" b="1">
                          <a:solidFill>
                            <a:srgbClr val="FFFFFF"/>
                          </a:solidFill>
                          <a:latin typeface="Calibri"/>
                        </a:rPr>
                        <a:t>Resultado</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Segmento en contacto con el húmero posterior</a:t>
                      </a:r>
                    </a:p>
                  </a:txBody>
                  <a:tcPr>
                    <a:solidFill>
                      <a:srgbClr val="EEF3F4"/>
                    </a:solidFill>
                  </a:tcPr>
                </a:tc>
                <a:tc>
                  <a:txBody>
                    <a:bodyPr/>
                    <a:lstStyle/>
                    <a:p>
                      <a:r>
                        <a:rPr sz="1600">
                          <a:solidFill>
                            <a:srgbClr val="263238"/>
                          </a:solidFill>
                          <a:latin typeface="Calibri"/>
                        </a:rPr>
                        <a:t>6,3 cm, entre 17,1 y 10,9 cm sobre el epicóndilo lateral, centrado casi en el borde distal de la tuberosidad deltoidea [r3]</a:t>
                      </a:r>
                    </a:p>
                  </a:txBody>
                  <a:tcPr>
                    <a:solidFill>
                      <a:srgbClr val="EEF3F4"/>
                    </a:solidFill>
                  </a:tcPr>
                </a:tc>
                <a:tc>
                  <a:txBody>
                    <a:bodyPr/>
                    <a:lstStyle/>
                    <a:p>
                      <a:r>
                        <a:rPr sz="1600">
                          <a:solidFill>
                            <a:srgbClr val="263238"/>
                          </a:solidFill>
                          <a:latin typeface="Calibri"/>
                        </a:rPr>
                        <a:t>Carlan 2007</a:t>
                      </a:r>
                    </a:p>
                  </a:txBody>
                  <a:tcPr>
                    <a:solidFill>
                      <a:srgbClr val="EEF3F4"/>
                    </a:solidFill>
                  </a:tcPr>
                </a:tc>
              </a:tr>
              <a:tr h="457200">
                <a:tc>
                  <a:txBody>
                    <a:bodyPr/>
                    <a:lstStyle/>
                    <a:p>
                      <a:r>
                        <a:rPr sz="1600">
                          <a:solidFill>
                            <a:srgbClr val="263238"/>
                          </a:solidFill>
                          <a:latin typeface="Calibri"/>
                        </a:rPr>
                        <a:t>Cruce de la cara posterior</a:t>
                      </a:r>
                    </a:p>
                  </a:txBody>
                  <a:tcPr>
                    <a:solidFill>
                      <a:srgbClr val="FFFFFF"/>
                    </a:solidFill>
                  </a:tcPr>
                </a:tc>
                <a:tc>
                  <a:txBody>
                    <a:bodyPr/>
                    <a:lstStyle/>
                    <a:p>
                      <a:r>
                        <a:rPr sz="1600">
                          <a:solidFill>
                            <a:srgbClr val="263238"/>
                          </a:solidFill>
                          <a:latin typeface="Calibri"/>
                        </a:rPr>
                        <a:t>De 20,7 cm sobre el epicóndilo medial a 14,2 cm sobre el lateral, en 10 especímenes [r26]</a:t>
                      </a:r>
                    </a:p>
                  </a:txBody>
                  <a:tcPr>
                    <a:solidFill>
                      <a:srgbClr val="FFFFFF"/>
                    </a:solidFill>
                  </a:tcPr>
                </a:tc>
                <a:tc>
                  <a:txBody>
                    <a:bodyPr/>
                    <a:lstStyle/>
                    <a:p>
                      <a:r>
                        <a:rPr sz="1600">
                          <a:solidFill>
                            <a:srgbClr val="263238"/>
                          </a:solidFill>
                          <a:latin typeface="Calibri"/>
                        </a:rPr>
                        <a:t>Gerwin 1996</a:t>
                      </a:r>
                    </a:p>
                  </a:txBody>
                  <a:tcPr>
                    <a:solidFill>
                      <a:srgbClr val="FFFFFF"/>
                    </a:solidFill>
                  </a:tcPr>
                </a:tc>
              </a:tr>
              <a:tr h="457200">
                <a:tc>
                  <a:txBody>
                    <a:bodyPr/>
                    <a:lstStyle/>
                    <a:p>
                      <a:r>
                        <a:rPr sz="1600">
                          <a:solidFill>
                            <a:srgbClr val="263238"/>
                          </a:solidFill>
                          <a:latin typeface="Calibri"/>
                        </a:rPr>
                        <a:t>Ángulo del acromion al cruce posterior</a:t>
                      </a:r>
                    </a:p>
                  </a:txBody>
                  <a:tcPr>
                    <a:solidFill>
                      <a:srgbClr val="EEF3F4"/>
                    </a:solidFill>
                  </a:tcPr>
                </a:tc>
                <a:tc>
                  <a:txBody>
                    <a:bodyPr/>
                    <a:lstStyle/>
                    <a:p>
                      <a:r>
                        <a:rPr sz="1600">
                          <a:solidFill>
                            <a:srgbClr val="263238"/>
                          </a:solidFill>
                          <a:latin typeface="Calibri"/>
                        </a:rPr>
                        <a:t>109 mm el medial y 157 mm el lateral [r9]</a:t>
                      </a:r>
                    </a:p>
                  </a:txBody>
                  <a:tcPr>
                    <a:solidFill>
                      <a:srgbClr val="EEF3F4"/>
                    </a:solidFill>
                  </a:tcPr>
                </a:tc>
                <a:tc>
                  <a:txBody>
                    <a:bodyPr/>
                    <a:lstStyle/>
                    <a:p>
                      <a:r>
                        <a:rPr sz="1600">
                          <a:solidFill>
                            <a:srgbClr val="263238"/>
                          </a:solidFill>
                          <a:latin typeface="Calibri"/>
                        </a:rPr>
                        <a:t>Artico 2009</a:t>
                      </a:r>
                    </a:p>
                  </a:txBody>
                  <a:tcPr>
                    <a:solidFill>
                      <a:srgbClr val="EEF3F4"/>
                    </a:solidFill>
                  </a:tcPr>
                </a:tc>
              </a:tr>
              <a:tr h="457200">
                <a:tc>
                  <a:txBody>
                    <a:bodyPr/>
                    <a:lstStyle/>
                    <a:p>
                      <a:r>
                        <a:rPr sz="1600">
                          <a:solidFill>
                            <a:srgbClr val="263238"/>
                          </a:solidFill>
                          <a:latin typeface="Calibri"/>
                        </a:rPr>
                        <a:t>Entrada al tabique intermuscular lateral</a:t>
                      </a:r>
                    </a:p>
                  </a:txBody>
                  <a:tcPr>
                    <a:solidFill>
                      <a:srgbClr val="FFFFFF"/>
                    </a:solidFill>
                  </a:tcPr>
                </a:tc>
                <a:tc>
                  <a:txBody>
                    <a:bodyPr/>
                    <a:lstStyle/>
                    <a:p>
                      <a:r>
                        <a:rPr sz="1600">
                          <a:solidFill>
                            <a:srgbClr val="263238"/>
                          </a:solidFill>
                          <a:latin typeface="Calibri"/>
                        </a:rPr>
                        <a:t>A 110 mm del epicóndilo lateral [r9]; a 107,2 mm [r8]</a:t>
                      </a:r>
                    </a:p>
                  </a:txBody>
                  <a:tcPr>
                    <a:solidFill>
                      <a:srgbClr val="FFFFFF"/>
                    </a:solidFill>
                  </a:tcPr>
                </a:tc>
                <a:tc>
                  <a:txBody>
                    <a:bodyPr/>
                    <a:lstStyle/>
                    <a:p>
                      <a:r>
                        <a:rPr sz="1600">
                          <a:solidFill>
                            <a:srgbClr val="263238"/>
                          </a:solidFill>
                          <a:latin typeface="Calibri"/>
                        </a:rPr>
                        <a:t>Artico 2009; Sapage 2021</a:t>
                      </a:r>
                    </a:p>
                  </a:txBody>
                  <a:tcPr>
                    <a:solidFill>
                      <a:srgbClr val="FFFFFF"/>
                    </a:solidFill>
                  </a:tcPr>
                </a:tc>
              </a:tr>
              <a:tr h="457200">
                <a:tc>
                  <a:txBody>
                    <a:bodyPr/>
                    <a:lstStyle/>
                    <a:p>
                      <a:r>
                        <a:rPr sz="1600">
                          <a:solidFill>
                            <a:srgbClr val="263238"/>
                          </a:solidFill>
                          <a:latin typeface="Calibri"/>
                        </a:rPr>
                        <a:t>Del cruce posterior lateral al tabique</a:t>
                      </a:r>
                    </a:p>
                  </a:txBody>
                  <a:tcPr>
                    <a:solidFill>
                      <a:srgbClr val="EEF3F4"/>
                    </a:solidFill>
                  </a:tcPr>
                </a:tc>
                <a:tc>
                  <a:txBody>
                    <a:bodyPr/>
                    <a:lstStyle/>
                    <a:p>
                      <a:r>
                        <a:rPr sz="1600">
                          <a:solidFill>
                            <a:srgbClr val="263238"/>
                          </a:solidFill>
                          <a:latin typeface="Calibri"/>
                        </a:rPr>
                        <a:t>29 mm [r9]</a:t>
                      </a:r>
                    </a:p>
                  </a:txBody>
                  <a:tcPr>
                    <a:solidFill>
                      <a:srgbClr val="EEF3F4"/>
                    </a:solidFill>
                  </a:tcPr>
                </a:tc>
                <a:tc>
                  <a:txBody>
                    <a:bodyPr/>
                    <a:lstStyle/>
                    <a:p>
                      <a:r>
                        <a:rPr sz="1600">
                          <a:solidFill>
                            <a:srgbClr val="263238"/>
                          </a:solidFill>
                          <a:latin typeface="Calibri"/>
                        </a:rPr>
                        <a:t>Artico 2009</a:t>
                      </a:r>
                    </a:p>
                  </a:txBody>
                  <a:tcPr>
                    <a:solidFill>
                      <a:srgbClr val="EEF3F4"/>
                    </a:solidFill>
                  </a:tcPr>
                </a:tc>
              </a:tr>
              <a:tr h="457200">
                <a:tc>
                  <a:txBody>
                    <a:bodyPr/>
                    <a:lstStyle/>
                    <a:p>
                      <a:r>
                        <a:rPr sz="1600">
                          <a:solidFill>
                            <a:srgbClr val="263238"/>
                          </a:solidFill>
                          <a:latin typeface="Calibri"/>
                        </a:rPr>
                        <a:t>Perforación del tabique respecto de la inserción deltoidea</a:t>
                      </a:r>
                    </a:p>
                  </a:txBody>
                  <a:tcPr>
                    <a:solidFill>
                      <a:srgbClr val="FFFFFF"/>
                    </a:solidFill>
                  </a:tcPr>
                </a:tc>
                <a:tc>
                  <a:txBody>
                    <a:bodyPr/>
                    <a:lstStyle/>
                    <a:p>
                      <a:r>
                        <a:rPr sz="1600">
                          <a:solidFill>
                            <a:srgbClr val="263238"/>
                          </a:solidFill>
                          <a:latin typeface="Calibri"/>
                        </a:rPr>
                        <a:t>A menos de 31,6 mm de la inserción más distal [r8]</a:t>
                      </a:r>
                    </a:p>
                  </a:txBody>
                  <a:tcPr>
                    <a:solidFill>
                      <a:srgbClr val="FFFFFF"/>
                    </a:solidFill>
                  </a:tcPr>
                </a:tc>
                <a:tc>
                  <a:txBody>
                    <a:bodyPr/>
                    <a:lstStyle/>
                    <a:p>
                      <a:r>
                        <a:rPr sz="1600">
                          <a:solidFill>
                            <a:srgbClr val="263238"/>
                          </a:solidFill>
                          <a:latin typeface="Calibri"/>
                        </a:rPr>
                        <a:t>Sapage 2021</a:t>
                      </a:r>
                    </a:p>
                  </a:txBody>
                  <a:tcPr>
                    <a:solidFill>
                      <a:srgbClr val="FFFFFF"/>
                    </a:solidFill>
                  </a:tcPr>
                </a:tc>
              </a:tr>
              <a:tr h="457200">
                <a:tc>
                  <a:txBody>
                    <a:bodyPr/>
                    <a:lstStyle/>
                    <a:p>
                      <a:r>
                        <a:rPr sz="1600">
                          <a:solidFill>
                            <a:srgbClr val="263238"/>
                          </a:solidFill>
                          <a:latin typeface="Calibri"/>
                        </a:rPr>
                        <a:t>Del tabique a la división terminal</a:t>
                      </a:r>
                    </a:p>
                  </a:txBody>
                  <a:tcPr>
                    <a:solidFill>
                      <a:srgbClr val="EEF3F4"/>
                    </a:solidFill>
                  </a:tcPr>
                </a:tc>
                <a:tc>
                  <a:txBody>
                    <a:bodyPr/>
                    <a:lstStyle/>
                    <a:p>
                      <a:r>
                        <a:rPr sz="1600">
                          <a:solidFill>
                            <a:srgbClr val="263238"/>
                          </a:solidFill>
                          <a:latin typeface="Calibri"/>
                        </a:rPr>
                        <a:t>86,4 mm [r8]</a:t>
                      </a:r>
                    </a:p>
                  </a:txBody>
                  <a:tcPr>
                    <a:solidFill>
                      <a:srgbClr val="EEF3F4"/>
                    </a:solidFill>
                  </a:tcPr>
                </a:tc>
                <a:tc>
                  <a:txBody>
                    <a:bodyPr/>
                    <a:lstStyle/>
                    <a:p>
                      <a:r>
                        <a:rPr sz="1600">
                          <a:solidFill>
                            <a:srgbClr val="263238"/>
                          </a:solidFill>
                          <a:latin typeface="Calibri"/>
                        </a:rPr>
                        <a:t>Sapage 2021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anatómicas y por qué no basta una cifra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Sapage R et al. Eur J Orthop Surg Traumatol. 2021. doi:10.1007/s00590-021-02916-2</a:t>
            </a:r>
          </a:p>
          <a:p>
            <a:r>
              <a:rPr sz="800">
                <a:solidFill>
                  <a:srgbClr val="5A6469"/>
                </a:solidFill>
                <a:latin typeface="Calibri"/>
              </a:rPr>
              <a:t>[r13] Ilayperuma I et al. Surg Radiol Anat. 2019. doi:10.1007/s00276-019-02182-2</a:t>
            </a:r>
          </a:p>
          <a:p>
            <a:r>
              <a:rPr sz="800">
                <a:solidFill>
                  <a:srgbClr val="5A6469"/>
                </a:solidFill>
                <a:latin typeface="Calibri"/>
              </a:rPr>
              <a:t>[r29] Apivatthakakul T et al. Injury. 2010. doi:10.1016/j.injury.2009.08.002</a:t>
            </a:r>
          </a:p>
          <a:p>
            <a:r>
              <a:rPr sz="800">
                <a:solidFill>
                  <a:srgbClr val="5A6469"/>
                </a:solidFill>
                <a:latin typeface="Calibri"/>
              </a:rPr>
              <a:t>[r30] Giordano M et al. Eur J Orthop Surg Traumatol. 2021. doi:10.1007/s00590-020-02792-2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Tres fuentes de variación explican por qué las distancias son una guía y no una garantía.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anatómicas y por qué no basta una cifra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Ilayperuma I et al. Surg Radiol Anat. 2019. doi:10.1007/s00276-019-02182-2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braquial no es de un solo nervio. El radial contribuyó al braquial en 83,33 % de 240 miembros de cadáver [r13]; en todos los casos lo inervó además el musculocutáneo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Fuentes de variación y su consecuencia práctica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Sapage R et al. Eur J Orthop Surg Traumatol. 2021. doi:10.1007/s00590-021-02916-2</a:t>
            </a:r>
          </a:p>
          <a:p>
            <a:r>
              <a:rPr sz="1000">
                <a:solidFill>
                  <a:srgbClr val="5A6469"/>
                </a:solidFill>
                <a:latin typeface="Calibri"/>
              </a:rPr>
              <a:t>[r13] Ilayperuma I et al. Surg Radiol Anat. 2019. doi:10.1007/s00276-019-02182-2</a:t>
            </a:r>
          </a:p>
          <a:p>
            <a:r>
              <a:rPr sz="1000">
                <a:solidFill>
                  <a:srgbClr val="5A6469"/>
                </a:solidFill>
                <a:latin typeface="Calibri"/>
              </a:rPr>
              <a:t>[r30] Giordano M et al. Eur J Orthop Surg Traumatol. 2021. doi:10.1007/s00590-020-02792-2</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 de variación</a:t>
                      </a:r>
                    </a:p>
                  </a:txBody>
                  <a:tcPr>
                    <a:solidFill>
                      <a:srgbClr val="0F5F6B"/>
                    </a:solidFill>
                  </a:tcPr>
                </a:tc>
                <a:tc>
                  <a:txBody>
                    <a:bodyPr/>
                    <a:lstStyle/>
                    <a:p>
                      <a:r>
                        <a:rPr sz="1600" b="1">
                          <a:solidFill>
                            <a:srgbClr val="FFFFFF"/>
                          </a:solidFill>
                          <a:latin typeface="Calibri"/>
                        </a:rPr>
                        <a:t>Qué se vio</a:t>
                      </a:r>
                    </a:p>
                  </a:txBody>
                  <a:tcPr>
                    <a:solidFill>
                      <a:srgbClr val="0F5F6B"/>
                    </a:solidFill>
                  </a:tcPr>
                </a:tc>
                <a:tc>
                  <a:txBody>
                    <a:bodyPr/>
                    <a:lstStyle/>
                    <a:p>
                      <a:r>
                        <a:rPr sz="1600" b="1">
                          <a:solidFill>
                            <a:srgbClr val="FFFFFF"/>
                          </a:solidFill>
                          <a:latin typeface="Calibri"/>
                        </a:rPr>
                        <a:t>Consecuencia práctica</a:t>
                      </a:r>
                    </a:p>
                  </a:txBody>
                  <a:tcPr>
                    <a:solidFill>
                      <a:srgbClr val="0F5F6B"/>
                    </a:solidFill>
                  </a:tcPr>
                </a:tc>
              </a:tr>
              <a:tr h="457200">
                <a:tc>
                  <a:txBody>
                    <a:bodyPr/>
                    <a:lstStyle/>
                    <a:p>
                      <a:r>
                        <a:rPr sz="1600">
                          <a:solidFill>
                            <a:srgbClr val="263238"/>
                          </a:solidFill>
                          <a:latin typeface="Calibri"/>
                        </a:rPr>
                        <a:t>Longitud del brazo</a:t>
                      </a:r>
                    </a:p>
                  </a:txBody>
                  <a:tcPr>
                    <a:solidFill>
                      <a:srgbClr val="EEF3F4"/>
                    </a:solidFill>
                  </a:tcPr>
                </a:tc>
                <a:tc>
                  <a:txBody>
                    <a:bodyPr/>
                    <a:lstStyle/>
                    <a:p>
                      <a:r>
                        <a:rPr sz="1600">
                          <a:solidFill>
                            <a:srgbClr val="263238"/>
                          </a:solidFill>
                          <a:latin typeface="Calibri"/>
                        </a:rPr>
                        <a:t>Correlación moderada de las distancias inserción deltoidea-epicóndilo y tabique-epicóndilo con el largo del brazo [r8]</a:t>
                      </a:r>
                    </a:p>
                  </a:txBody>
                  <a:tcPr>
                    <a:solidFill>
                      <a:srgbClr val="EEF3F4"/>
                    </a:solidFill>
                  </a:tcPr>
                </a:tc>
                <a:tc>
                  <a:txBody>
                    <a:bodyPr/>
                    <a:lstStyle/>
                    <a:p>
                      <a:r>
                        <a:rPr sz="1600">
                          <a:solidFill>
                            <a:srgbClr val="263238"/>
                          </a:solidFill>
                          <a:latin typeface="Calibri"/>
                        </a:rPr>
                        <a:t>Usa proporciones y confirma con el nervio a la vista</a:t>
                      </a:r>
                    </a:p>
                  </a:txBody>
                  <a:tcPr>
                    <a:solidFill>
                      <a:srgbClr val="EEF3F4"/>
                    </a:solidFill>
                  </a:tcPr>
                </a:tc>
              </a:tr>
              <a:tr h="457200">
                <a:tc>
                  <a:txBody>
                    <a:bodyPr/>
                    <a:lstStyle/>
                    <a:p>
                      <a:r>
                        <a:rPr sz="1600">
                          <a:solidFill>
                            <a:srgbClr val="263238"/>
                          </a:solidFill>
                          <a:latin typeface="Calibri"/>
                        </a:rPr>
                        <a:t>Distancia placa-radial</a:t>
                      </a:r>
                    </a:p>
                  </a:txBody>
                  <a:tcPr>
                    <a:solidFill>
                      <a:srgbClr val="FFFFFF"/>
                    </a:solidFill>
                  </a:tcPr>
                </a:tc>
                <a:tc>
                  <a:txBody>
                    <a:bodyPr/>
                    <a:lstStyle/>
                    <a:p>
                      <a:r>
                        <a:rPr sz="1600">
                          <a:solidFill>
                            <a:srgbClr val="263238"/>
                          </a:solidFill>
                          <a:latin typeface="Calibri"/>
                        </a:rPr>
                        <a:t>Entre 4,14 y 13,83 mm en 8 especímenes con la técnica anterior retrógrada [r30]</a:t>
                      </a:r>
                    </a:p>
                  </a:txBody>
                  <a:tcPr>
                    <a:solidFill>
                      <a:srgbClr val="FFFFFF"/>
                    </a:solidFill>
                  </a:tcPr>
                </a:tc>
                <a:tc>
                  <a:txBody>
                    <a:bodyPr/>
                    <a:lstStyle/>
                    <a:p>
                      <a:r>
                        <a:rPr sz="1600">
                          <a:solidFill>
                            <a:srgbClr val="263238"/>
                          </a:solidFill>
                          <a:latin typeface="Calibri"/>
                        </a:rPr>
                        <a:t>No asumas el mismo margen en todos</a:t>
                      </a:r>
                    </a:p>
                  </a:txBody>
                  <a:tcPr>
                    <a:solidFill>
                      <a:srgbClr val="FFFFFF"/>
                    </a:solidFill>
                  </a:tcPr>
                </a:tc>
              </a:tr>
              <a:tr h="457200">
                <a:tc>
                  <a:txBody>
                    <a:bodyPr/>
                    <a:lstStyle/>
                    <a:p>
                      <a:r>
                        <a:rPr sz="1600">
                          <a:solidFill>
                            <a:srgbClr val="263238"/>
                          </a:solidFill>
                          <a:latin typeface="Calibri"/>
                        </a:rPr>
                        <a:t>Inervación del braquial</a:t>
                      </a:r>
                    </a:p>
                  </a:txBody>
                  <a:tcPr>
                    <a:solidFill>
                      <a:srgbClr val="EEF3F4"/>
                    </a:solidFill>
                  </a:tcPr>
                </a:tc>
                <a:tc>
                  <a:txBody>
                    <a:bodyPr/>
                    <a:lstStyle/>
                    <a:p>
                      <a:r>
                        <a:rPr sz="1600">
                          <a:solidFill>
                            <a:srgbClr val="263238"/>
                          </a:solidFill>
                          <a:latin typeface="Calibri"/>
                        </a:rPr>
                        <a:t>Radial presente en 83,33 % [r13]</a:t>
                      </a:r>
                    </a:p>
                  </a:txBody>
                  <a:tcPr>
                    <a:solidFill>
                      <a:srgbClr val="EEF3F4"/>
                    </a:solidFill>
                  </a:tcPr>
                </a:tc>
                <a:tc>
                  <a:txBody>
                    <a:bodyPr/>
                    <a:lstStyle/>
                    <a:p>
                      <a:r>
                        <a:rPr sz="1600">
                          <a:solidFill>
                            <a:srgbClr val="263238"/>
                          </a:solidFill>
                          <a:latin typeface="Calibri"/>
                        </a:rPr>
                        <a:t>El plano entre radial y musculocutáneo es el que conserva ambas</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tercio, patrón y Holstein-Lewis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diáfisis se delimita con el cuadrado de Heim: es el segmento que queda entre los 2 cuadrados epifisarios, el proximal y el distal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tercio, patrón y Holstein-Lewis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Gallusser N et al. EFORT Open Rev. 2021. doi:10.1302/2058-5241.6.200033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una fractura espiral del tercio distal de la diáfisis con desplazamiento proximal y radial del fragmento distal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73</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Parálisis radial primaria según el patrón de la fractura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Gallusser N et al. EFORT Open Rev. 2021. doi:10.1302/2058-5241.6.200033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73</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y lo que se anota antes de abrir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Ibounig T et al. Acta Orthop. 2026. doi:10.2340/17453674.2026.45597</a:t>
            </a:r>
          </a:p>
          <a:p>
            <a:r>
              <a:rPr sz="800">
                <a:solidFill>
                  <a:srgbClr val="5A6469"/>
                </a:solidFill>
                <a:latin typeface="Calibri"/>
              </a:rPr>
              <a:t>[r10] Gallusser N et al. EFORT Open Rev. 2021. doi:10.1302/2058-5241.6.200033</a:t>
            </a:r>
          </a:p>
          <a:p>
            <a:r>
              <a:rPr sz="800">
                <a:solidFill>
                  <a:srgbClr val="5A6469"/>
                </a:solidFill>
                <a:latin typeface="Calibri"/>
              </a:rPr>
              <a:t>[r15] Streufert BD et al. J Orthop Trauma. 2020. doi:10.1097/BOT.0000000000001658</a:t>
            </a:r>
          </a:p>
          <a:p>
            <a:r>
              <a:rPr sz="800">
                <a:solidFill>
                  <a:srgbClr val="5A6469"/>
                </a:solidFill>
                <a:latin typeface="Calibri"/>
              </a:rPr>
              <a:t>[r16] Gouse M et al. Chin J Traumatol. 2016. doi:10.1016/j.cjtee.2016.03.002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sitio del dolor orienta el tercio.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73</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y lo que se anota antes de abrir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Gallusser N et al. EFORT Open Rev. 2021. doi:10.1302/2058-5241.6.200033</a:t>
            </a:r>
          </a:p>
          <a:p>
            <a:r>
              <a:rPr sz="1000">
                <a:solidFill>
                  <a:srgbClr val="5A6469"/>
                </a:solidFill>
                <a:latin typeface="Calibri"/>
              </a:rPr>
              <a:t>[r2]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Sin ese registro no podrás saber, ni demostrar, si la lesión vino con la caída o con la cirugía.</a:t>
            </a:r>
          </a:p>
          <a:p>
            <a:pPr marL="347472" indent="-347472">
              <a:spcAft>
                <a:spcPts val="1400"/>
              </a:spcAft>
              <a:buChar char="•"/>
            </a:pPr>
            <a:r>
              <a:rPr sz="2400">
                <a:solidFill>
                  <a:srgbClr val="263238"/>
                </a:solidFill>
                <a:latin typeface="Calibri"/>
              </a:rPr>
              <a:t>Lesión vascular que requiere reparación: indicación absoluta de fijar [r10]. Si hay sospecha, se pide angio-TC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73</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documentar antes de la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Ibounig T et al. Acta Orthop. 2026. doi:10.2340/17453674.2026.45597</a:t>
            </a:r>
          </a:p>
          <a:p>
            <a:r>
              <a:rPr sz="1000">
                <a:solidFill>
                  <a:srgbClr val="5A6469"/>
                </a:solidFill>
                <a:latin typeface="Calibri"/>
              </a:rPr>
              <a:t>[r10] Gallusser N et al. EFORT Open Rev. 2021. doi:10.1302/2058-5241.6.200033</a:t>
            </a:r>
          </a:p>
          <a:p>
            <a:r>
              <a:rPr sz="1000">
                <a:solidFill>
                  <a:srgbClr val="5A6469"/>
                </a:solidFill>
                <a:latin typeface="Calibri"/>
              </a:rPr>
              <a:t>[r15] Streufert BD et al. J Orthop Trauma. 2020. doi:10.1097/BOT.0000000000001658</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Elemento</a:t>
                      </a:r>
                    </a:p>
                  </a:txBody>
                  <a:tcPr>
                    <a:solidFill>
                      <a:srgbClr val="0F5F6B"/>
                    </a:solidFill>
                  </a:tcPr>
                </a:tc>
                <a:tc>
                  <a:txBody>
                    <a:bodyPr/>
                    <a:lstStyle/>
                    <a:p>
                      <a:r>
                        <a:rPr sz="1600" b="1">
                          <a:solidFill>
                            <a:srgbClr val="FFFFFF"/>
                          </a:solidFill>
                          <a:latin typeface="Calibri"/>
                        </a:rPr>
                        <a:t>Cómo</a:t>
                      </a:r>
                    </a:p>
                  </a:txBody>
                  <a:tcPr>
                    <a:solidFill>
                      <a:srgbClr val="0F5F6B"/>
                    </a:solidFill>
                  </a:tcPr>
                </a:tc>
                <a:tc>
                  <a:txBody>
                    <a:bodyPr/>
                    <a:lstStyle/>
                    <a:p>
                      <a:r>
                        <a:rPr sz="1600" b="1">
                          <a:solidFill>
                            <a:srgbClr val="FFFFFF"/>
                          </a:solidFill>
                          <a:latin typeface="Calibri"/>
                        </a:rPr>
                        <a:t>Por qué importa</a:t>
                      </a:r>
                    </a:p>
                  </a:txBody>
                  <a:tcPr>
                    <a:solidFill>
                      <a:srgbClr val="0F5F6B"/>
                    </a:solidFill>
                  </a:tcPr>
                </a:tc>
              </a:tr>
              <a:tr h="457200">
                <a:tc>
                  <a:txBody>
                    <a:bodyPr/>
                    <a:lstStyle/>
                    <a:p>
                      <a:r>
                        <a:rPr sz="1600">
                          <a:solidFill>
                            <a:srgbClr val="263238"/>
                          </a:solidFill>
                          <a:latin typeface="Calibri"/>
                        </a:rPr>
                        <a:t>Radial</a:t>
                      </a:r>
                    </a:p>
                  </a:txBody>
                  <a:tcPr>
                    <a:solidFill>
                      <a:srgbClr val="EEF3F4"/>
                    </a:solidFill>
                  </a:tcPr>
                </a:tc>
                <a:tc>
                  <a:txBody>
                    <a:bodyPr/>
                    <a:lstStyle/>
                    <a:p>
                      <a:r>
                        <a:rPr sz="1600">
                          <a:solidFill>
                            <a:srgbClr val="263238"/>
                          </a:solidFill>
                          <a:latin typeface="Calibri"/>
                        </a:rPr>
                        <a:t>Extensión de muñeca y dedos, sensibilidad dorsal de la mano [r2]</a:t>
                      </a:r>
                    </a:p>
                  </a:txBody>
                  <a:tcPr>
                    <a:solidFill>
                      <a:srgbClr val="EEF3F4"/>
                    </a:solidFill>
                  </a:tcPr>
                </a:tc>
                <a:tc>
                  <a:txBody>
                    <a:bodyPr/>
                    <a:lstStyle/>
                    <a:p>
                      <a:r>
                        <a:rPr sz="1600">
                          <a:solidFill>
                            <a:srgbClr val="263238"/>
                          </a:solidFill>
                          <a:latin typeface="Calibri"/>
                        </a:rPr>
                        <a:t>19 % tenía alguna parálisis nerviosa antes de operar en una cohorte de 261 fracturas [r15]</a:t>
                      </a:r>
                    </a:p>
                  </a:txBody>
                  <a:tcPr>
                    <a:solidFill>
                      <a:srgbClr val="EEF3F4"/>
                    </a:solidFill>
                  </a:tcPr>
                </a:tc>
              </a:tr>
              <a:tr h="457200">
                <a:tc>
                  <a:txBody>
                    <a:bodyPr/>
                    <a:lstStyle/>
                    <a:p>
                      <a:r>
                        <a:rPr sz="1600">
                          <a:solidFill>
                            <a:srgbClr val="263238"/>
                          </a:solidFill>
                          <a:latin typeface="Calibri"/>
                        </a:rPr>
                        <a:t>Vascular</a:t>
                      </a:r>
                    </a:p>
                  </a:txBody>
                  <a:tcPr>
                    <a:solidFill>
                      <a:srgbClr val="FFFFFF"/>
                    </a:solidFill>
                  </a:tcPr>
                </a:tc>
                <a:tc>
                  <a:txBody>
                    <a:bodyPr/>
                    <a:lstStyle/>
                    <a:p>
                      <a:r>
                        <a:rPr sz="1600">
                          <a:solidFill>
                            <a:srgbClr val="263238"/>
                          </a:solidFill>
                          <a:latin typeface="Calibri"/>
                        </a:rPr>
                        <a:t>Pulsos; angio-TC si hay sospecha [r2]</a:t>
                      </a:r>
                    </a:p>
                  </a:txBody>
                  <a:tcPr>
                    <a:solidFill>
                      <a:srgbClr val="FFFFFF"/>
                    </a:solidFill>
                  </a:tcPr>
                </a:tc>
                <a:tc>
                  <a:txBody>
                    <a:bodyPr/>
                    <a:lstStyle/>
                    <a:p>
                      <a:r>
                        <a:rPr sz="1600">
                          <a:solidFill>
                            <a:srgbClr val="263238"/>
                          </a:solidFill>
                          <a:latin typeface="Calibri"/>
                        </a:rPr>
                        <a:t>La reparación vascular es una indicación absoluta de fijar [r10]</a:t>
                      </a:r>
                    </a:p>
                  </a:txBody>
                  <a:tcPr>
                    <a:solidFill>
                      <a:srgbClr val="FFFFFF"/>
                    </a:solidFill>
                  </a:tcPr>
                </a:tc>
              </a:tr>
              <a:tr h="457200">
                <a:tc>
                  <a:txBody>
                    <a:bodyPr/>
                    <a:lstStyle/>
                    <a:p>
                      <a:r>
                        <a:rPr sz="1600">
                          <a:solidFill>
                            <a:srgbClr val="263238"/>
                          </a:solidFill>
                          <a:latin typeface="Calibri"/>
                        </a:rPr>
                        <a:t>Piel y foco</a:t>
                      </a:r>
                    </a:p>
                  </a:txBody>
                  <a:tcPr>
                    <a:solidFill>
                      <a:srgbClr val="EEF3F4"/>
                    </a:solidFill>
                  </a:tcPr>
                </a:tc>
                <a:tc>
                  <a:txBody>
                    <a:bodyPr/>
                    <a:lstStyle/>
                    <a:p>
                      <a:r>
                        <a:rPr sz="1600">
                          <a:solidFill>
                            <a:srgbClr val="263238"/>
                          </a:solidFill>
                          <a:latin typeface="Calibri"/>
                        </a:rPr>
                        <a:t>Fractura abierta o cerrada [r2]</a:t>
                      </a:r>
                    </a:p>
                  </a:txBody>
                  <a:tcPr>
                    <a:solidFill>
                      <a:srgbClr val="EEF3F4"/>
                    </a:solidFill>
                  </a:tcPr>
                </a:tc>
                <a:tc>
                  <a:txBody>
                    <a:bodyPr/>
                    <a:lstStyle/>
                    <a:p>
                      <a:r>
                        <a:rPr sz="1600">
                          <a:solidFill>
                            <a:srgbClr val="263238"/>
                          </a:solidFill>
                          <a:latin typeface="Calibri"/>
                        </a:rPr>
                        <a:t>La fractura abierta es una indicación aceptada de cirugía primaria [r2]</a:t>
                      </a:r>
                    </a:p>
                  </a:txBody>
                  <a:tcPr>
                    <a:solidFill>
                      <a:srgbClr val="EEF3F4"/>
                    </a:solidFill>
                  </a:tcPr>
                </a:tc>
              </a:tr>
              <a:tr h="457200">
                <a:tc>
                  <a:txBody>
                    <a:bodyPr/>
                    <a:lstStyle/>
                    <a:p>
                      <a:r>
                        <a:rPr sz="1600">
                          <a:solidFill>
                            <a:srgbClr val="263238"/>
                          </a:solidFill>
                          <a:latin typeface="Calibri"/>
                        </a:rPr>
                        <a:t>Extensión del trazo</a:t>
                      </a:r>
                    </a:p>
                  </a:txBody>
                  <a:tcPr>
                    <a:solidFill>
                      <a:srgbClr val="FFFFFF"/>
                    </a:solidFill>
                  </a:tcPr>
                </a:tc>
                <a:tc>
                  <a:txBody>
                    <a:bodyPr/>
                    <a:lstStyle/>
                    <a:p>
                      <a:r>
                        <a:rPr sz="1600">
                          <a:solidFill>
                            <a:srgbClr val="263238"/>
                          </a:solidFill>
                          <a:latin typeface="Calibri"/>
                        </a:rPr>
                        <a:t>Radiografía en 2 planos y TC si hay duda [r2]</a:t>
                      </a:r>
                    </a:p>
                  </a:txBody>
                  <a:tcPr>
                    <a:solidFill>
                      <a:srgbClr val="FFFFFF"/>
                    </a:solidFill>
                  </a:tcPr>
                </a:tc>
                <a:tc>
                  <a:txBody>
                    <a:bodyPr/>
                    <a:lstStyle/>
                    <a:p>
                      <a:r>
                        <a:rPr sz="1600">
                          <a:solidFill>
                            <a:srgbClr val="263238"/>
                          </a:solidFill>
                          <a:latin typeface="Calibri"/>
                        </a:rPr>
                        <a:t>Una extensión oculta cambia la placa y la vía [r2]</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73</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el del radial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examen que decide la vía es el del radial: extensión activa de muñeca y de dedos y sensibilidad del dorso de la mano (práctica habitual / opinión experta)… [r2]</a:t>
            </a:r>
          </a:p>
          <a:p>
            <a:pPr marL="347472" indent="-347472">
              <a:spcAft>
                <a:spcPts val="1400"/>
              </a:spcAft>
              <a:buChar char="•"/>
            </a:pPr>
            <a:r>
              <a:rPr sz="2400">
                <a:solidFill>
                  <a:srgbClr val="263238"/>
                </a:solidFill>
                <a:latin typeface="Calibri"/>
              </a:rPr>
              <a:t>Sensibilidad y especificidad: sin dato verificable.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73</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Probabilidad de recuperar el radial hacia los 18 meses, según cuánto tiempo lleve sin recuperar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Krijnen NA et al. Clin Orthop Relat Res. 2026. doi:10.1097/CORR.0000000000003733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del radial: qué se busca y qué dato hay</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Ibounig T et al. Acta Orthop. 2026. doi:10.2340/17453674.2026.45597</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Maniobra</a:t>
                      </a:r>
                    </a:p>
                  </a:txBody>
                  <a:tcPr>
                    <a:solidFill>
                      <a:srgbClr val="0F5F6B"/>
                    </a:solidFill>
                  </a:tcPr>
                </a:tc>
                <a:tc>
                  <a:txBody>
                    <a:bodyPr/>
                    <a:lstStyle/>
                    <a:p>
                      <a:r>
                        <a:rPr sz="1600" b="1">
                          <a:solidFill>
                            <a:srgbClr val="FFFFFF"/>
                          </a:solidFill>
                          <a:latin typeface="Calibri"/>
                        </a:rPr>
                        <a:t>Qué busca</a:t>
                      </a:r>
                    </a:p>
                  </a:txBody>
                  <a:tcPr>
                    <a:solidFill>
                      <a:srgbClr val="0F5F6B"/>
                    </a:solidFill>
                  </a:tcPr>
                </a:tc>
                <a:tc>
                  <a:txBody>
                    <a:bodyPr/>
                    <a:lstStyle/>
                    <a:p>
                      <a:r>
                        <a:rPr sz="1600" b="1">
                          <a:solidFill>
                            <a:srgbClr val="FFFFFF"/>
                          </a:solidFill>
                          <a:latin typeface="Calibri"/>
                        </a:rPr>
                        <a:t>Sensibilidad y especificidad</a:t>
                      </a:r>
                    </a:p>
                  </a:txBody>
                  <a:tcPr>
                    <a:solidFill>
                      <a:srgbClr val="0F5F6B"/>
                    </a:solidFill>
                  </a:tcPr>
                </a:tc>
              </a:tr>
              <a:tr h="457200">
                <a:tc>
                  <a:txBody>
                    <a:bodyPr/>
                    <a:lstStyle/>
                    <a:p>
                      <a:r>
                        <a:rPr sz="1600">
                          <a:solidFill>
                            <a:srgbClr val="263238"/>
                          </a:solidFill>
                          <a:latin typeface="Calibri"/>
                        </a:rPr>
                        <a:t>Extensión activa de muñeca</a:t>
                      </a:r>
                    </a:p>
                  </a:txBody>
                  <a:tcPr>
                    <a:solidFill>
                      <a:srgbClr val="EEF3F4"/>
                    </a:solidFill>
                  </a:tcPr>
                </a:tc>
                <a:tc>
                  <a:txBody>
                    <a:bodyPr/>
                    <a:lstStyle/>
                    <a:p>
                      <a:r>
                        <a:rPr sz="1600">
                          <a:solidFill>
                            <a:srgbClr val="263238"/>
                          </a:solidFill>
                          <a:latin typeface="Calibri"/>
                        </a:rPr>
                        <a:t>Mano caída [r2]</a:t>
                      </a:r>
                    </a:p>
                  </a:txBody>
                  <a:tcPr>
                    <a:solidFill>
                      <a:srgbClr val="EEF3F4"/>
                    </a:solidFill>
                  </a:tcPr>
                </a:tc>
                <a:tc>
                  <a:txBody>
                    <a:bodyPr/>
                    <a:lstStyle/>
                    <a:p>
                      <a:r>
                        <a:rPr sz="1600">
                          <a:solidFill>
                            <a:srgbClr val="263238"/>
                          </a:solidFill>
                          <a:latin typeface="Calibri"/>
                        </a:rPr>
                        <a:t>Sin dato verificable</a:t>
                      </a:r>
                    </a:p>
                  </a:txBody>
                  <a:tcPr>
                    <a:solidFill>
                      <a:srgbClr val="EEF3F4"/>
                    </a:solidFill>
                  </a:tcPr>
                </a:tc>
              </a:tr>
              <a:tr h="457200">
                <a:tc>
                  <a:txBody>
                    <a:bodyPr/>
                    <a:lstStyle/>
                    <a:p>
                      <a:r>
                        <a:rPr sz="1600">
                          <a:solidFill>
                            <a:srgbClr val="263238"/>
                          </a:solidFill>
                          <a:latin typeface="Calibri"/>
                        </a:rPr>
                        <a:t>Extensión de dedos y pulgar</a:t>
                      </a:r>
                    </a:p>
                  </a:txBody>
                  <a:tcPr>
                    <a:solidFill>
                      <a:srgbClr val="FFFFFF"/>
                    </a:solidFill>
                  </a:tcPr>
                </a:tc>
                <a:tc>
                  <a:txBody>
                    <a:bodyPr/>
                    <a:lstStyle/>
                    <a:p>
                      <a:r>
                        <a:rPr sz="1600">
                          <a:solidFill>
                            <a:srgbClr val="263238"/>
                          </a:solidFill>
                          <a:latin typeface="Calibri"/>
                        </a:rPr>
                        <a:t>Debilidad del extensor largo y los extensores digitales (práctica habitual)</a:t>
                      </a:r>
                    </a:p>
                  </a:txBody>
                  <a:tcPr>
                    <a:solidFill>
                      <a:srgbClr val="FFFFFF"/>
                    </a:solidFill>
                  </a:tcPr>
                </a:tc>
                <a:tc>
                  <a:txBody>
                    <a:bodyPr/>
                    <a:lstStyle/>
                    <a:p>
                      <a:r>
                        <a:rPr sz="1600">
                          <a:solidFill>
                            <a:srgbClr val="263238"/>
                          </a:solidFill>
                          <a:latin typeface="Calibri"/>
                        </a:rPr>
                        <a:t>Sin dato verificable</a:t>
                      </a:r>
                    </a:p>
                  </a:txBody>
                  <a:tcPr>
                    <a:solidFill>
                      <a:srgbClr val="FFFFFF"/>
                    </a:solidFill>
                  </a:tcPr>
                </a:tc>
              </a:tr>
              <a:tr h="457200">
                <a:tc>
                  <a:txBody>
                    <a:bodyPr/>
                    <a:lstStyle/>
                    <a:p>
                      <a:r>
                        <a:rPr sz="1600">
                          <a:solidFill>
                            <a:srgbClr val="263238"/>
                          </a:solidFill>
                          <a:latin typeface="Calibri"/>
                        </a:rPr>
                        <a:t>Sensibilidad dorsal de la mano</a:t>
                      </a:r>
                    </a:p>
                  </a:txBody>
                  <a:tcPr>
                    <a:solidFill>
                      <a:srgbClr val="EEF3F4"/>
                    </a:solidFill>
                  </a:tcPr>
                </a:tc>
                <a:tc>
                  <a:txBody>
                    <a:bodyPr/>
                    <a:lstStyle/>
                    <a:p>
                      <a:r>
                        <a:rPr sz="1600">
                          <a:solidFill>
                            <a:srgbClr val="263238"/>
                          </a:solidFill>
                          <a:latin typeface="Calibri"/>
                        </a:rPr>
                        <a:t>Pérdida sensitiva dorsal [r2]</a:t>
                      </a:r>
                    </a:p>
                  </a:txBody>
                  <a:tcPr>
                    <a:solidFill>
                      <a:srgbClr val="EEF3F4"/>
                    </a:solidFill>
                  </a:tcPr>
                </a:tc>
                <a:tc>
                  <a:txBody>
                    <a:bodyPr/>
                    <a:lstStyle/>
                    <a:p>
                      <a:r>
                        <a:rPr sz="1600">
                          <a:solidFill>
                            <a:srgbClr val="263238"/>
                          </a:solidFill>
                          <a:latin typeface="Calibri"/>
                        </a:rPr>
                        <a:t>Sin dato verificable</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qué pedir y qué esperar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Radiografía en 2 planos (AP y lateral): primera línea y suficiente en la mayoría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73</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qué pedir y qué esperar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Shen J et al. Injury. 2021. doi:10.1016/j.injury.2020.11.042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Límite de la ecografía: en el nervio en continuidad no distinguió los casos que se trataron con neurólisis (25) de los que necesitaron injerto (6)… [r34]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73</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Concordancia de la ecografía con los hallazgos intraoperatorios en la lesión del radial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Esparza M et al. Acta Med Acad. 2019. doi:10.5644/ama2006-124.257</a:t>
            </a:r>
          </a:p>
          <a:p>
            <a:r>
              <a:rPr sz="1000">
                <a:solidFill>
                  <a:srgbClr val="5A6469"/>
                </a:solidFill>
                <a:latin typeface="Calibri"/>
              </a:rPr>
              <a:t>[r34] Shen J et al. Injury. 2021. doi:10.1016/j.injury.2020.11.042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73</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elegir la vía cuando ya se decidió fijar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Rommens P et al. En: AO Surgery Reference. 2026.</a:t>
            </a:r>
          </a:p>
          <a:p>
            <a:r>
              <a:rPr sz="800">
                <a:solidFill>
                  <a:srgbClr val="5A6469"/>
                </a:solidFill>
                <a:latin typeface="Calibri"/>
              </a:rPr>
              <a:t>[r2] Ibounig T et al. Acta Orthop. 2026. doi:10.2340/17453674.2026.45597</a:t>
            </a:r>
          </a:p>
          <a:p>
            <a:r>
              <a:rPr sz="800">
                <a:solidFill>
                  <a:srgbClr val="5A6469"/>
                </a:solidFill>
                <a:latin typeface="Calibri"/>
              </a:rPr>
              <a:t>[r4] Rommens P et al. En: AO Surgery Reference. 2026.</a:t>
            </a:r>
          </a:p>
          <a:p>
            <a:r>
              <a:rPr sz="800">
                <a:solidFill>
                  <a:srgbClr val="5A6469"/>
                </a:solidFill>
                <a:latin typeface="Calibri"/>
              </a:rPr>
              <a:t>[r10] Gallusser N et al. EFORT Open Rev. 2021. doi:10.1302/2058-5241.6.200033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esquema es una ayuda de estudio, construida con las recomendaciones de los artículos citados; no sustituye al juicio del tutor ni a las guías de la institución.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73</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Elegir entre anterolateral, MIPO anterior y otras vías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Gallusser N et al. EFORT Open Rev. 2021. doi:10.1302/2058-5241.6.200033</a:t>
            </a:r>
          </a:p>
          <a:p>
            <a:r>
              <a:rPr sz="800">
                <a:solidFill>
                  <a:srgbClr val="5A6469"/>
                </a:solidFill>
                <a:latin typeface="Calibri"/>
              </a:rPr>
              <a:t>[r2] Ibounig T et al. Acta Orthop. 2026. doi:10.2340/17453674.2026.45597</a:t>
            </a:r>
          </a:p>
          <a:p>
            <a:r>
              <a:rPr sz="800">
                <a:solidFill>
                  <a:srgbClr val="5A6469"/>
                </a:solidFill>
                <a:latin typeface="Calibri"/>
              </a:rPr>
              <a:t>[r22] Garika SS et al. J Orthop Trauma. 2026. doi:10.1097/BOT.0000000000003200</a:t>
            </a:r>
          </a:p>
          <a:p>
            <a:r>
              <a:rPr sz="800">
                <a:solidFill>
                  <a:srgbClr val="5A6469"/>
                </a:solidFill>
                <a:latin typeface="Calibri"/>
              </a:rPr>
              <a:t>[r4] Rommens P et al. En: AO Surgery Reference. 2026.</a:t>
            </a:r>
          </a:p>
          <a:p>
            <a:r>
              <a:rPr sz="800">
                <a:solidFill>
                  <a:srgbClr val="5A6469"/>
                </a:solidFill>
                <a:latin typeface="Calibri"/>
              </a:rPr>
              <a:t>[r1] Rommens P et al. En: AO Surgery Reference. 2026.</a:t>
            </a:r>
          </a:p>
          <a:p>
            <a:r>
              <a:rPr sz="800">
                <a:solidFill>
                  <a:srgbClr val="5A6469"/>
                </a:solidFill>
                <a:latin typeface="Calibri"/>
              </a:rPr>
              <a:t>(+2 referencias más en las láminas finales)</a:t>
            </a:r>
          </a:p>
        </p:txBody>
      </p:sp>
      <p:sp>
        <p:nvSpPr>
          <p:cNvPr id="6" name="Rounded Rectangle 5"/>
          <p:cNvSpPr/>
          <p:nvPr/>
        </p:nvSpPr>
        <p:spPr>
          <a:xfrm>
            <a:off x="4754880" y="1508760"/>
            <a:ext cx="2743200" cy="382080"/>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diafisaria del húmero en la que ya decidiste fijar con placa</a:t>
            </a:r>
          </a:p>
        </p:txBody>
      </p:sp>
      <p:sp>
        <p:nvSpPr>
          <p:cNvPr id="7" name="Decision 6"/>
          <p:cNvSpPr/>
          <p:nvPr/>
        </p:nvSpPr>
        <p:spPr>
          <a:xfrm>
            <a:off x="4572000" y="2000568"/>
            <a:ext cx="3108960" cy="58544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extensión articular distal o el foco está en el tercio distal?</a:t>
            </a:r>
          </a:p>
        </p:txBody>
      </p:sp>
      <p:sp>
        <p:nvSpPr>
          <p:cNvPr id="8" name="Rectangle 7"/>
          <p:cNvSpPr/>
          <p:nvPr/>
        </p:nvSpPr>
        <p:spPr>
          <a:xfrm>
            <a:off x="2987040" y="2695743"/>
            <a:ext cx="2743200" cy="58544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Vía posterior; o MIPO anterior con placa invertida en el distal extraarticular si tienes experiencia. El anterolateral no se recomienda con extensión articular distal [r10][r2][r22]</a:t>
            </a:r>
          </a:p>
        </p:txBody>
      </p:sp>
      <p:sp>
        <p:nvSpPr>
          <p:cNvPr id="9" name="Decision 8"/>
          <p:cNvSpPr/>
          <p:nvPr/>
        </p:nvSpPr>
        <p:spPr>
          <a:xfrm>
            <a:off x="6339839" y="2695743"/>
            <a:ext cx="3108960" cy="58544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¿Patrón simple, reducible sin abrir el foco y con cirujano entrenado en MIPO?</a:t>
            </a:r>
          </a:p>
        </p:txBody>
      </p:sp>
      <p:sp>
        <p:nvSpPr>
          <p:cNvPr id="10" name="Rectangle 9"/>
          <p:cNvSpPr/>
          <p:nvPr/>
        </p:nvSpPr>
        <p:spPr>
          <a:xfrm>
            <a:off x="2987040" y="3390917"/>
            <a:ext cx="2743200" cy="38208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MIPO anterior: ventana distal que divide el braquial, ventana proximal por rafe del deltoides o intervalo deltobicipital, túnel bajo el braquial [r4]</a:t>
            </a:r>
          </a:p>
        </p:txBody>
      </p:sp>
      <p:sp>
        <p:nvSpPr>
          <p:cNvPr id="11" name="Rectangle 10"/>
          <p:cNvSpPr/>
          <p:nvPr/>
        </p:nvSpPr>
        <p:spPr>
          <a:xfrm>
            <a:off x="6522720" y="3390917"/>
            <a:ext cx="2743200" cy="38208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Placa abierta anterolateral: entre bíceps y masa móvil distal, intervalo deltopectoral proximal, radial identificado [r1]</a:t>
            </a:r>
          </a:p>
        </p:txBody>
      </p:sp>
      <p:sp>
        <p:nvSpPr>
          <p:cNvPr id="12" name="Decision 11"/>
          <p:cNvSpPr/>
          <p:nvPr/>
        </p:nvSpPr>
        <p:spPr>
          <a:xfrm>
            <a:off x="4572000" y="3882726"/>
            <a:ext cx="3108960" cy="58544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¿La fractura se prolonga al húmero proximal?</a:t>
            </a:r>
          </a:p>
        </p:txBody>
      </p:sp>
      <p:sp>
        <p:nvSpPr>
          <p:cNvPr id="13" name="Rectangle 12"/>
          <p:cNvSpPr/>
          <p:nvPr/>
        </p:nvSpPr>
        <p:spPr>
          <a:xfrm>
            <a:off x="4754880" y="4577901"/>
            <a:ext cx="2743200" cy="38208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Prolongar por el deltopectoral con la vena cefálica, o placa larga con ventana anterolateral transdeltoidea de 4 a 5 cm [r1][r18]</a:t>
            </a:r>
          </a:p>
        </p:txBody>
      </p:sp>
      <p:sp>
        <p:nvSpPr>
          <p:cNvPr id="14" name="Rectangle 13"/>
          <p:cNvSpPr/>
          <p:nvPr/>
        </p:nvSpPr>
        <p:spPr>
          <a:xfrm>
            <a:off x="4754880" y="5069710"/>
            <a:ext cx="2743200" cy="38208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Placa larga con 6 a 8 corticales a cada lado; anota el estado del radial antes y después [r10][r2]</a:t>
            </a:r>
          </a:p>
        </p:txBody>
      </p:sp>
      <p:sp>
        <p:nvSpPr>
          <p:cNvPr id="15" name="Rounded Rectangle 14"/>
          <p:cNvSpPr/>
          <p:nvPr/>
        </p:nvSpPr>
        <p:spPr>
          <a:xfrm>
            <a:off x="4754880" y="5561519"/>
            <a:ext cx="2743200" cy="38208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Si aparece parálisis radial: observar; EMG si no hay recuperación a las 10-12 semanas [r10]; la cirugía precoz probablemente no ayuda tras la fijación [r32]</a:t>
            </a:r>
          </a:p>
        </p:txBody>
      </p:sp>
      <p:cxnSp>
        <p:nvCxnSpPr>
          <p:cNvPr id="16" name="Connector 15"/>
          <p:cNvCxnSpPr>
            <a:stCxn id="6" idx="2"/>
            <a:endCxn id="7" idx="0"/>
          </p:cNvCxnSpPr>
          <p:nvPr/>
        </p:nvCxnSpPr>
        <p:spPr>
          <a:xfrm flipH="1">
            <a:off x="6126480" y="189084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7" name="Connector 16"/>
          <p:cNvCxnSpPr>
            <a:stCxn id="7" idx="2"/>
            <a:endCxn id="8" idx="0"/>
          </p:cNvCxnSpPr>
          <p:nvPr/>
        </p:nvCxnSpPr>
        <p:spPr>
          <a:xfrm flipH="1">
            <a:off x="4358640" y="258601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004816" y="257869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19" name="Connector 18"/>
          <p:cNvCxnSpPr>
            <a:stCxn id="7" idx="2"/>
            <a:endCxn id="9" idx="0"/>
          </p:cNvCxnSpPr>
          <p:nvPr/>
        </p:nvCxnSpPr>
        <p:spPr>
          <a:xfrm>
            <a:off x="6126480" y="2586014"/>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800087" y="2578699"/>
            <a:ext cx="457200" cy="274320"/>
          </a:xfrm>
          <a:prstGeom prst="rect">
            <a:avLst/>
          </a:prstGeom>
          <a:noFill/>
        </p:spPr>
        <p:txBody>
          <a:bodyPr wrap="square">
            <a:spAutoFit/>
          </a:bodyPr>
          <a:lstStyle/>
          <a:p>
            <a:r>
              <a:rPr sz="1200" b="1">
                <a:solidFill>
                  <a:srgbClr val="D97706"/>
                </a:solidFill>
                <a:latin typeface="Calibri"/>
              </a:rPr>
              <a:t>no</a:t>
            </a:r>
          </a:p>
        </p:txBody>
      </p:sp>
      <p:cxnSp>
        <p:nvCxnSpPr>
          <p:cNvPr id="21" name="Connector 20"/>
          <p:cNvCxnSpPr>
            <a:stCxn id="9" idx="2"/>
            <a:endCxn id="10" idx="0"/>
          </p:cNvCxnSpPr>
          <p:nvPr/>
        </p:nvCxnSpPr>
        <p:spPr>
          <a:xfrm flipH="1">
            <a:off x="4358640" y="3281189"/>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153911" y="327387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3" name="Connector 22"/>
          <p:cNvCxnSpPr>
            <a:stCxn id="9" idx="2"/>
            <a:endCxn id="11" idx="0"/>
          </p:cNvCxnSpPr>
          <p:nvPr/>
        </p:nvCxnSpPr>
        <p:spPr>
          <a:xfrm>
            <a:off x="7894319" y="3281189"/>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7949183" y="3273873"/>
            <a:ext cx="457200" cy="274320"/>
          </a:xfrm>
          <a:prstGeom prst="rect">
            <a:avLst/>
          </a:prstGeom>
          <a:noFill/>
        </p:spPr>
        <p:txBody>
          <a:bodyPr wrap="square">
            <a:spAutoFit/>
          </a:bodyPr>
          <a:lstStyle/>
          <a:p>
            <a:r>
              <a:rPr sz="1200" b="1">
                <a:solidFill>
                  <a:srgbClr val="D97706"/>
                </a:solidFill>
                <a:latin typeface="Calibri"/>
              </a:rPr>
              <a:t>no</a:t>
            </a:r>
          </a:p>
        </p:txBody>
      </p:sp>
      <p:cxnSp>
        <p:nvCxnSpPr>
          <p:cNvPr id="25" name="Connector 24"/>
          <p:cNvCxnSpPr>
            <a:stCxn id="10" idx="2"/>
            <a:endCxn id="12" idx="0"/>
          </p:cNvCxnSpPr>
          <p:nvPr/>
        </p:nvCxnSpPr>
        <p:spPr>
          <a:xfrm>
            <a:off x="4358640" y="377299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a:stCxn id="11" idx="2"/>
            <a:endCxn id="12" idx="0"/>
          </p:cNvCxnSpPr>
          <p:nvPr/>
        </p:nvCxnSpPr>
        <p:spPr>
          <a:xfrm flipH="1">
            <a:off x="6126480" y="377299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7" name="Connector 26"/>
          <p:cNvCxnSpPr>
            <a:stCxn id="12" idx="2"/>
            <a:endCxn id="13" idx="0"/>
          </p:cNvCxnSpPr>
          <p:nvPr/>
        </p:nvCxnSpPr>
        <p:spPr>
          <a:xfrm flipH="1">
            <a:off x="6126480" y="446817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181344" y="446085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9" name="Connector 28"/>
          <p:cNvCxnSpPr>
            <a:stCxn id="12" idx="2"/>
            <a:endCxn id="14" idx="0"/>
          </p:cNvCxnSpPr>
          <p:nvPr/>
        </p:nvCxnSpPr>
        <p:spPr>
          <a:xfrm flipH="1">
            <a:off x="6126480" y="4468172"/>
            <a:ext cx="0" cy="60153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181344" y="4632990"/>
            <a:ext cx="457200" cy="274320"/>
          </a:xfrm>
          <a:prstGeom prst="rect">
            <a:avLst/>
          </a:prstGeom>
          <a:noFill/>
        </p:spPr>
        <p:txBody>
          <a:bodyPr wrap="square">
            <a:spAutoFit/>
          </a:bodyPr>
          <a:lstStyle/>
          <a:p>
            <a:r>
              <a:rPr sz="1200" b="1">
                <a:solidFill>
                  <a:srgbClr val="D97706"/>
                </a:solidFill>
                <a:latin typeface="Calibri"/>
              </a:rPr>
              <a:t>no</a:t>
            </a:r>
          </a:p>
        </p:txBody>
      </p:sp>
      <p:cxnSp>
        <p:nvCxnSpPr>
          <p:cNvPr id="31" name="Connector 30"/>
          <p:cNvCxnSpPr>
            <a:stCxn id="13" idx="2"/>
            <a:endCxn id="14" idx="0"/>
          </p:cNvCxnSpPr>
          <p:nvPr/>
        </p:nvCxnSpPr>
        <p:spPr>
          <a:xfrm flipH="1">
            <a:off x="6126480" y="495998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2" name="Connector 31"/>
          <p:cNvCxnSpPr>
            <a:stCxn id="8" idx="2"/>
            <a:endCxn id="14" idx="0"/>
          </p:cNvCxnSpPr>
          <p:nvPr/>
        </p:nvCxnSpPr>
        <p:spPr>
          <a:xfrm>
            <a:off x="4358640" y="3281189"/>
            <a:ext cx="1767840" cy="1788521"/>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a:stCxn id="14" idx="2"/>
            <a:endCxn id="15" idx="0"/>
          </p:cNvCxnSpPr>
          <p:nvPr/>
        </p:nvCxnSpPr>
        <p:spPr>
          <a:xfrm flipH="1">
            <a:off x="6126480" y="5451790"/>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73</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cuándo operar y cuándo esta vía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Gallusser N et al. EFORT Open Rev. 2021. doi:10.1302/2058-5241.6.200033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lesión vascular que necesita reparación obliga a fijar: sin un hueso estable, la anastomosis queda expuesta a la movilidad del foco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73</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cuándo operar y cuándo esta vía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Gallusser N et al. EFORT Open Rev. 2021. doi:10.1302/2058-5241.6.200033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parálisis radial aislada no justifica operar por su alta recuperación espontánea [r10], y la fractura de Holstein-Lewis tampoco es indicación absoluta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73</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de cirugía y su peso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Ibounig T et al. Acta Orthop. 2026. doi:10.2340/17453674.2026.45597</a:t>
            </a:r>
          </a:p>
          <a:p>
            <a:r>
              <a:rPr sz="1000">
                <a:solidFill>
                  <a:srgbClr val="5A6469"/>
                </a:solidFill>
                <a:latin typeface="Calibri"/>
              </a:rPr>
              <a:t>[r10] Gallusser N et al. EFORT Open Rev. 2021. doi:10.1302/2058-5241.6.200033</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Indicación</a:t>
                      </a:r>
                    </a:p>
                  </a:txBody>
                  <a:tcPr>
                    <a:solidFill>
                      <a:srgbClr val="0F5F6B"/>
                    </a:solidFill>
                  </a:tcPr>
                </a:tc>
                <a:tc>
                  <a:txBody>
                    <a:bodyPr/>
                    <a:lstStyle/>
                    <a:p>
                      <a:r>
                        <a:rPr sz="1600" b="1">
                          <a:solidFill>
                            <a:srgbClr val="FFFFFF"/>
                          </a:solidFill>
                          <a:latin typeface="Calibri"/>
                        </a:rPr>
                        <a:t>Peso</a:t>
                      </a:r>
                    </a:p>
                  </a:txBody>
                  <a:tcPr>
                    <a:solidFill>
                      <a:srgbClr val="0F5F6B"/>
                    </a:solidFill>
                  </a:tcPr>
                </a:tc>
                <a:tc>
                  <a:txBody>
                    <a:bodyPr/>
                    <a:lstStyle/>
                    <a:p>
                      <a:r>
                        <a:rPr sz="1600" b="1">
                          <a:solidFill>
                            <a:srgbClr val="FFFFFF"/>
                          </a:solidFill>
                          <a:latin typeface="Calibri"/>
                        </a:rPr>
                        <a:t>Referencia</a:t>
                      </a:r>
                    </a:p>
                  </a:txBody>
                  <a:tcPr>
                    <a:solidFill>
                      <a:srgbClr val="0F5F6B"/>
                    </a:solidFill>
                  </a:tcPr>
                </a:tc>
              </a:tr>
              <a:tr h="457200">
                <a:tc>
                  <a:txBody>
                    <a:bodyPr/>
                    <a:lstStyle/>
                    <a:p>
                      <a:r>
                        <a:rPr sz="1600">
                          <a:solidFill>
                            <a:srgbClr val="263238"/>
                          </a:solidFill>
                          <a:latin typeface="Calibri"/>
                        </a:rPr>
                        <a:t>Lesión vascular a reparar</a:t>
                      </a:r>
                    </a:p>
                  </a:txBody>
                  <a:tcPr>
                    <a:solidFill>
                      <a:srgbClr val="EEF3F4"/>
                    </a:solidFill>
                  </a:tcPr>
                </a:tc>
                <a:tc>
                  <a:txBody>
                    <a:bodyPr/>
                    <a:lstStyle/>
                    <a:p>
                      <a:r>
                        <a:rPr sz="1600">
                          <a:solidFill>
                            <a:srgbClr val="263238"/>
                          </a:solidFill>
                          <a:latin typeface="Calibri"/>
                        </a:rPr>
                        <a:t>Absoluta</a:t>
                      </a:r>
                    </a:p>
                  </a:txBody>
                  <a:tcPr>
                    <a:solidFill>
                      <a:srgbClr val="EEF3F4"/>
                    </a:solidFill>
                  </a:tcPr>
                </a:tc>
                <a:tc>
                  <a:txBody>
                    <a:bodyPr/>
                    <a:lstStyle/>
                    <a:p>
                      <a:r>
                        <a:rPr sz="1600">
                          <a:solidFill>
                            <a:srgbClr val="263238"/>
                          </a:solidFill>
                          <a:latin typeface="Calibri"/>
                        </a:rPr>
                        <a:t>[r10]</a:t>
                      </a:r>
                    </a:p>
                  </a:txBody>
                  <a:tcPr>
                    <a:solidFill>
                      <a:srgbClr val="EEF3F4"/>
                    </a:solidFill>
                  </a:tcPr>
                </a:tc>
              </a:tr>
              <a:tr h="457200">
                <a:tc>
                  <a:txBody>
                    <a:bodyPr/>
                    <a:lstStyle/>
                    <a:p>
                      <a:r>
                        <a:rPr sz="1600">
                          <a:solidFill>
                            <a:srgbClr val="263238"/>
                          </a:solidFill>
                          <a:latin typeface="Calibri"/>
                        </a:rPr>
                        <a:t>Fractura abierta, codo flotante, politrauma, fractura patológica, parálisis progresiva</a:t>
                      </a:r>
                    </a:p>
                  </a:txBody>
                  <a:tcPr>
                    <a:solidFill>
                      <a:srgbClr val="FFFFFF"/>
                    </a:solidFill>
                  </a:tcPr>
                </a:tc>
                <a:tc>
                  <a:txBody>
                    <a:bodyPr/>
                    <a:lstStyle/>
                    <a:p>
                      <a:r>
                        <a:rPr sz="1600">
                          <a:solidFill>
                            <a:srgbClr val="263238"/>
                          </a:solidFill>
                          <a:latin typeface="Calibri"/>
                        </a:rPr>
                        <a:t>Aceptadas para cirugía primaria</a:t>
                      </a:r>
                    </a:p>
                  </a:txBody>
                  <a:tcPr>
                    <a:solidFill>
                      <a:srgbClr val="FFFFFF"/>
                    </a:solidFill>
                  </a:tcPr>
                </a:tc>
                <a:tc>
                  <a:txBody>
                    <a:bodyPr/>
                    <a:lstStyle/>
                    <a:p>
                      <a:r>
                        <a:rPr sz="1600">
                          <a:solidFill>
                            <a:srgbClr val="263238"/>
                          </a:solidFill>
                          <a:latin typeface="Calibri"/>
                        </a:rPr>
                        <a:t>[r2]</a:t>
                      </a:r>
                    </a:p>
                  </a:txBody>
                  <a:tcPr>
                    <a:solidFill>
                      <a:srgbClr val="FFFFFF"/>
                    </a:solidFill>
                  </a:tcPr>
                </a:tc>
              </a:tr>
              <a:tr h="457200">
                <a:tc>
                  <a:txBody>
                    <a:bodyPr/>
                    <a:lstStyle/>
                    <a:p>
                      <a:r>
                        <a:rPr sz="1600">
                          <a:solidFill>
                            <a:srgbClr val="263238"/>
                          </a:solidFill>
                          <a:latin typeface="Calibri"/>
                        </a:rPr>
                        <a:t>Fracaso del tratamiento conservador</a:t>
                      </a:r>
                    </a:p>
                  </a:txBody>
                  <a:tcPr>
                    <a:solidFill>
                      <a:srgbClr val="EEF3F4"/>
                    </a:solidFill>
                  </a:tcPr>
                </a:tc>
                <a:tc>
                  <a:txBody>
                    <a:bodyPr/>
                    <a:lstStyle/>
                    <a:p>
                      <a:r>
                        <a:rPr sz="1600">
                          <a:solidFill>
                            <a:srgbClr val="263238"/>
                          </a:solidFill>
                          <a:latin typeface="Calibri"/>
                        </a:rPr>
                        <a:t>Indicación (no relativa) en la tabla de la revisión</a:t>
                      </a:r>
                    </a:p>
                  </a:txBody>
                  <a:tcPr>
                    <a:solidFill>
                      <a:srgbClr val="EEF3F4"/>
                    </a:solidFill>
                  </a:tcPr>
                </a:tc>
                <a:tc>
                  <a:txBody>
                    <a:bodyPr/>
                    <a:lstStyle/>
                    <a:p>
                      <a:r>
                        <a:rPr sz="1600">
                          <a:solidFill>
                            <a:srgbClr val="263238"/>
                          </a:solidFill>
                          <a:latin typeface="Calibri"/>
                        </a:rPr>
                        <a:t>[r10]</a:t>
                      </a:r>
                    </a:p>
                  </a:txBody>
                  <a:tcPr>
                    <a:solidFill>
                      <a:srgbClr val="EEF3F4"/>
                    </a:solidFill>
                  </a:tcPr>
                </a:tc>
              </a:tr>
              <a:tr h="457200">
                <a:tc>
                  <a:txBody>
                    <a:bodyPr/>
                    <a:lstStyle/>
                    <a:p>
                      <a:r>
                        <a:rPr sz="1600">
                          <a:solidFill>
                            <a:srgbClr val="263238"/>
                          </a:solidFill>
                          <a:latin typeface="Calibri"/>
                        </a:rPr>
                        <a:t>Extensión articular proximal o distal</a:t>
                      </a:r>
                    </a:p>
                  </a:txBody>
                  <a:tcPr>
                    <a:solidFill>
                      <a:srgbClr val="FFFFFF"/>
                    </a:solidFill>
                  </a:tcPr>
                </a:tc>
                <a:tc>
                  <a:txBody>
                    <a:bodyPr/>
                    <a:lstStyle/>
                    <a:p>
                      <a:r>
                        <a:rPr sz="1600">
                          <a:solidFill>
                            <a:srgbClr val="263238"/>
                          </a:solidFill>
                          <a:latin typeface="Calibri"/>
                        </a:rPr>
                        <a:t>Favorece la placa</a:t>
                      </a:r>
                    </a:p>
                  </a:txBody>
                  <a:tcPr>
                    <a:solidFill>
                      <a:srgbClr val="FFFFFF"/>
                    </a:solidFill>
                  </a:tcPr>
                </a:tc>
                <a:tc>
                  <a:txBody>
                    <a:bodyPr/>
                    <a:lstStyle/>
                    <a:p>
                      <a:r>
                        <a:rPr sz="1600">
                          <a:solidFill>
                            <a:srgbClr val="263238"/>
                          </a:solidFill>
                          <a:latin typeface="Calibri"/>
                        </a:rPr>
                        <a:t>[r10]</a:t>
                      </a:r>
                    </a:p>
                  </a:txBody>
                  <a:tcPr>
                    <a:solidFill>
                      <a:srgbClr val="FFFFFF"/>
                    </a:solidFill>
                  </a:tcPr>
                </a:tc>
              </a:tr>
              <a:tr h="457200">
                <a:tc>
                  <a:txBody>
                    <a:bodyPr/>
                    <a:lstStyle/>
                    <a:p>
                      <a:r>
                        <a:rPr sz="1600">
                          <a:solidFill>
                            <a:srgbClr val="263238"/>
                          </a:solidFill>
                          <a:latin typeface="Calibri"/>
                        </a:rPr>
                        <a:t>Parálisis radial aislada</a:t>
                      </a:r>
                    </a:p>
                  </a:txBody>
                  <a:tcPr>
                    <a:solidFill>
                      <a:srgbClr val="EEF3F4"/>
                    </a:solidFill>
                  </a:tcPr>
                </a:tc>
                <a:tc>
                  <a:txBody>
                    <a:bodyPr/>
                    <a:lstStyle/>
                    <a:p>
                      <a:r>
                        <a:rPr sz="1600">
                          <a:solidFill>
                            <a:srgbClr val="263238"/>
                          </a:solidFill>
                          <a:latin typeface="Calibri"/>
                        </a:rPr>
                        <a:t>No es indicación por sí sola</a:t>
                      </a:r>
                    </a:p>
                  </a:txBody>
                  <a:tcPr>
                    <a:solidFill>
                      <a:srgbClr val="EEF3F4"/>
                    </a:solidFill>
                  </a:tcPr>
                </a:tc>
                <a:tc>
                  <a:txBody>
                    <a:bodyPr/>
                    <a:lstStyle/>
                    <a:p>
                      <a:r>
                        <a:rPr sz="1600">
                          <a:solidFill>
                            <a:srgbClr val="263238"/>
                          </a:solidFill>
                          <a:latin typeface="Calibri"/>
                        </a:rPr>
                        <a:t>[r10]</a:t>
                      </a:r>
                    </a:p>
                  </a:txBody>
                  <a:tcPr>
                    <a:solidFill>
                      <a:srgbClr val="EEF3F4"/>
                    </a:solidFill>
                  </a:tcPr>
                </a:tc>
              </a:tr>
              <a:tr h="457200">
                <a:tc>
                  <a:txBody>
                    <a:bodyPr/>
                    <a:lstStyle/>
                    <a:p>
                      <a:r>
                        <a:rPr sz="1600">
                          <a:solidFill>
                            <a:srgbClr val="263238"/>
                          </a:solidFill>
                          <a:latin typeface="Calibri"/>
                        </a:rPr>
                        <a:t>Holstein-Lewis</a:t>
                      </a:r>
                    </a:p>
                  </a:txBody>
                  <a:tcPr>
                    <a:solidFill>
                      <a:srgbClr val="FFFFFF"/>
                    </a:solidFill>
                  </a:tcPr>
                </a:tc>
                <a:tc>
                  <a:txBody>
                    <a:bodyPr/>
                    <a:lstStyle/>
                    <a:p>
                      <a:r>
                        <a:rPr sz="1600">
                          <a:solidFill>
                            <a:srgbClr val="263238"/>
                          </a:solidFill>
                          <a:latin typeface="Calibri"/>
                        </a:rPr>
                        <a:t>No es indicación absoluta</a:t>
                      </a:r>
                    </a:p>
                  </a:txBody>
                  <a:tcPr>
                    <a:solidFill>
                      <a:srgbClr val="FFFFFF"/>
                    </a:solidFill>
                  </a:tcPr>
                </a:tc>
                <a:tc>
                  <a:txBody>
                    <a:bodyPr/>
                    <a:lstStyle/>
                    <a:p>
                      <a:r>
                        <a:rPr sz="1600">
                          <a:solidFill>
                            <a:srgbClr val="263238"/>
                          </a:solidFill>
                          <a:latin typeface="Calibri"/>
                        </a:rPr>
                        <a:t>[r10]</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73</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conservador, placa, clavo y seudoartrosis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Rämö L et al. JAMA. 2020. doi:10.1001/jama.2020.3182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FISH (Finlandia, 82 adultos aleatorizados): a los 12 meses el DASH fue de 8,9 con cirugía y de 12,0 con ortesis, sin diferencia (−3,1 puntos… [r35]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Seudoartrosis tras tratamiento con ortesis frente a cirugía en ensayos aleatorizados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Rämö L et al. JAMA. 2020. doi:10.1001/jama.2020.3182</a:t>
            </a:r>
          </a:p>
          <a:p>
            <a:r>
              <a:rPr sz="1000">
                <a:solidFill>
                  <a:srgbClr val="5A6469"/>
                </a:solidFill>
                <a:latin typeface="Calibri"/>
              </a:rPr>
              <a:t>[r36] Oliver WM et al. JAMA Surg. 2025. doi:10.1001/jamasurg.2025.0301</a:t>
            </a:r>
          </a:p>
          <a:p>
            <a:r>
              <a:rPr sz="1000">
                <a:solidFill>
                  <a:srgbClr val="5A6469"/>
                </a:solidFill>
                <a:latin typeface="Calibri"/>
              </a:rPr>
              <a:t>[r37] Matsunaga FT et al. J Bone Joint Surg Am. 2017. doi:10.2106/JBJS.16.00628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73</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Unión tras fijación de la seudoartrosis diafisaria del húmero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Peters RM et al. Injury. 2015. doi:10.1016/j.injury.2015.09.041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73</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de la placa abierta, paso a paso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Rommens P et al. En: AO Surgery Reference. 2026.</a:t>
            </a:r>
          </a:p>
          <a:p>
            <a:r>
              <a:rPr sz="800">
                <a:solidFill>
                  <a:srgbClr val="5A6469"/>
                </a:solidFill>
                <a:latin typeface="Calibri"/>
              </a:rPr>
              <a:t>[r2] Ibounig T et al. Acta Orthop. 2026. doi:10.2340/17453674.2026.45597</a:t>
            </a:r>
          </a:p>
          <a:p>
            <a:r>
              <a:rPr sz="800">
                <a:solidFill>
                  <a:srgbClr val="5A6469"/>
                </a:solidFill>
                <a:latin typeface="Calibri"/>
              </a:rPr>
              <a:t>[r4] Rommens P et al. En: AO Surgery Reference. 2026.</a:t>
            </a:r>
          </a:p>
          <a:p>
            <a:r>
              <a:rPr sz="800">
                <a:solidFill>
                  <a:srgbClr val="5A6469"/>
                </a:solidFill>
                <a:latin typeface="Calibri"/>
              </a:rPr>
              <a:t>[r6] Hugonnier N et al. Orthop Traumatol Surg Res. 2026. doi:10.1016/j.otsr.2025.104294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apoyo de estudio: no sustituye al tutor ni al manual del implante.</a:t>
            </a:r>
          </a:p>
          <a:p>
            <a:pPr marL="347472" indent="-347472">
              <a:spcAft>
                <a:spcPts val="1400"/>
              </a:spcAft>
              <a:buChar char="•"/>
            </a:pPr>
            <a:r>
              <a:rPr sz="2400">
                <a:solidFill>
                  <a:srgbClr val="263238"/>
                </a:solidFill>
                <a:latin typeface="Calibri"/>
              </a:rPr>
              <a:t>Describe la placa abierta; el MIPO va en otro bloque.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73</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Riesgo de lesión del radial por orificio de una placa anterolateral de 10 orificios (cadáver, brazo a 45°)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Chirattikalwong S et al. J Am Acad Orthop Surg. 2022. doi:10.5435/JAAOS-D-21-00970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73</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Estructuras en riesgo en cada tiempo de la técnica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Rommens P et al. En: AO Surgery Reference. 2026.</a:t>
            </a:r>
          </a:p>
          <a:p>
            <a:r>
              <a:rPr sz="1000">
                <a:solidFill>
                  <a:srgbClr val="5A6469"/>
                </a:solidFill>
                <a:latin typeface="Calibri"/>
              </a:rPr>
              <a:t>[r4] Rommens P et al. En: AO Surgery Reference. 2026.</a:t>
            </a:r>
          </a:p>
          <a:p>
            <a:r>
              <a:rPr sz="1000">
                <a:solidFill>
                  <a:srgbClr val="5A6469"/>
                </a:solidFill>
                <a:latin typeface="Calibri"/>
              </a:rPr>
              <a:t>[r11] Chirattikalwong S et al. J Am Acad Orthop Surg. 2022. doi:10.5435/JAAOS-D-21-00970</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Tiempo</a:t>
                      </a:r>
                    </a:p>
                  </a:txBody>
                  <a:tcPr>
                    <a:solidFill>
                      <a:srgbClr val="0F5F6B"/>
                    </a:solidFill>
                  </a:tcPr>
                </a:tc>
                <a:tc>
                  <a:txBody>
                    <a:bodyPr/>
                    <a:lstStyle/>
                    <a:p>
                      <a:r>
                        <a:rPr sz="1600" b="1">
                          <a:solidFill>
                            <a:srgbClr val="FFFFFF"/>
                          </a:solidFill>
                          <a:latin typeface="Calibri"/>
                        </a:rPr>
                        <a:t>Estructura en riesgo</a:t>
                      </a:r>
                    </a:p>
                  </a:txBody>
                  <a:tcPr>
                    <a:solidFill>
                      <a:srgbClr val="0F5F6B"/>
                    </a:solidFill>
                  </a:tcPr>
                </a:tc>
                <a:tc>
                  <a:txBody>
                    <a:bodyPr/>
                    <a:lstStyle/>
                    <a:p>
                      <a:r>
                        <a:rPr sz="1600" b="1">
                          <a:solidFill>
                            <a:srgbClr val="FFFFFF"/>
                          </a:solidFill>
                          <a:latin typeface="Calibri"/>
                        </a:rPr>
                        <a:t>Cómo reducir el riesgo</a:t>
                      </a:r>
                    </a:p>
                  </a:txBody>
                  <a:tcPr>
                    <a:solidFill>
                      <a:srgbClr val="0F5F6B"/>
                    </a:solidFill>
                  </a:tcPr>
                </a:tc>
              </a:tr>
              <a:tr h="457200">
                <a:tc>
                  <a:txBody>
                    <a:bodyPr/>
                    <a:lstStyle/>
                    <a:p>
                      <a:r>
                        <a:rPr sz="1600">
                          <a:solidFill>
                            <a:srgbClr val="263238"/>
                          </a:solidFill>
                          <a:latin typeface="Calibri"/>
                        </a:rPr>
                        <a:t>Incisión y fascia</a:t>
                      </a:r>
                    </a:p>
                  </a:txBody>
                  <a:tcPr>
                    <a:solidFill>
                      <a:srgbClr val="EEF3F4"/>
                    </a:solidFill>
                  </a:tcPr>
                </a:tc>
                <a:tc>
                  <a:txBody>
                    <a:bodyPr/>
                    <a:lstStyle/>
                    <a:p>
                      <a:r>
                        <a:rPr sz="1600">
                          <a:solidFill>
                            <a:srgbClr val="263238"/>
                          </a:solidFill>
                          <a:latin typeface="Calibri"/>
                        </a:rPr>
                        <a:t>Cutáneo lateral del antebrazo; vena cefálica</a:t>
                      </a:r>
                    </a:p>
                  </a:txBody>
                  <a:tcPr>
                    <a:solidFill>
                      <a:srgbClr val="EEF3F4"/>
                    </a:solidFill>
                  </a:tcPr>
                </a:tc>
                <a:tc>
                  <a:txBody>
                    <a:bodyPr/>
                    <a:lstStyle/>
                    <a:p>
                      <a:r>
                        <a:rPr sz="1600">
                          <a:solidFill>
                            <a:srgbClr val="263238"/>
                          </a:solidFill>
                          <a:latin typeface="Calibri"/>
                        </a:rPr>
                        <a:t>Identificarlos antes de profundizar [r1][r4]</a:t>
                      </a:r>
                    </a:p>
                  </a:txBody>
                  <a:tcPr>
                    <a:solidFill>
                      <a:srgbClr val="EEF3F4"/>
                    </a:solidFill>
                  </a:tcPr>
                </a:tc>
              </a:tr>
              <a:tr h="457200">
                <a:tc>
                  <a:txBody>
                    <a:bodyPr/>
                    <a:lstStyle/>
                    <a:p>
                      <a:r>
                        <a:rPr sz="1600">
                          <a:solidFill>
                            <a:srgbClr val="263238"/>
                          </a:solidFill>
                          <a:latin typeface="Calibri"/>
                        </a:rPr>
                        <a:t>Intervalo bíceps-masa móvil</a:t>
                      </a:r>
                    </a:p>
                  </a:txBody>
                  <a:tcPr>
                    <a:solidFill>
                      <a:srgbClr val="FFFFFF"/>
                    </a:solidFill>
                  </a:tcPr>
                </a:tc>
                <a:tc>
                  <a:txBody>
                    <a:bodyPr/>
                    <a:lstStyle/>
                    <a:p>
                      <a:r>
                        <a:rPr sz="1600">
                          <a:solidFill>
                            <a:srgbClr val="263238"/>
                          </a:solidFill>
                          <a:latin typeface="Calibri"/>
                        </a:rPr>
                        <a:t>Radial</a:t>
                      </a:r>
                    </a:p>
                  </a:txBody>
                  <a:tcPr>
                    <a:solidFill>
                      <a:srgbClr val="FFFFFF"/>
                    </a:solidFill>
                  </a:tcPr>
                </a:tc>
                <a:tc>
                  <a:txBody>
                    <a:bodyPr/>
                    <a:lstStyle/>
                    <a:p>
                      <a:r>
                        <a:rPr sz="1600">
                          <a:solidFill>
                            <a:srgbClr val="263238"/>
                          </a:solidFill>
                          <a:latin typeface="Calibri"/>
                        </a:rPr>
                        <a:t>Retraer bíceps hacia medial y masa móvil hacia lateral hasta verlo [r1]</a:t>
                      </a:r>
                    </a:p>
                  </a:txBody>
                  <a:tcPr>
                    <a:solidFill>
                      <a:srgbClr val="FFFFFF"/>
                    </a:solidFill>
                  </a:tcPr>
                </a:tc>
              </a:tr>
              <a:tr h="457200">
                <a:tc>
                  <a:txBody>
                    <a:bodyPr/>
                    <a:lstStyle/>
                    <a:p>
                      <a:r>
                        <a:rPr sz="1600">
                          <a:solidFill>
                            <a:srgbClr val="263238"/>
                          </a:solidFill>
                          <a:latin typeface="Calibri"/>
                        </a:rPr>
                        <a:t>Braquial</a:t>
                      </a:r>
                    </a:p>
                  </a:txBody>
                  <a:tcPr>
                    <a:solidFill>
                      <a:srgbClr val="EEF3F4"/>
                    </a:solidFill>
                  </a:tcPr>
                </a:tc>
                <a:tc>
                  <a:txBody>
                    <a:bodyPr/>
                    <a:lstStyle/>
                    <a:p>
                      <a:r>
                        <a:rPr sz="1600">
                          <a:solidFill>
                            <a:srgbClr val="263238"/>
                          </a:solidFill>
                          <a:latin typeface="Calibri"/>
                        </a:rPr>
                        <a:t>Rama del radial al braquial; musculocutáneo</a:t>
                      </a:r>
                    </a:p>
                  </a:txBody>
                  <a:tcPr>
                    <a:solidFill>
                      <a:srgbClr val="EEF3F4"/>
                    </a:solidFill>
                  </a:tcPr>
                </a:tc>
                <a:tc>
                  <a:txBody>
                    <a:bodyPr/>
                    <a:lstStyle/>
                    <a:p>
                      <a:r>
                        <a:rPr sz="1600">
                          <a:solidFill>
                            <a:srgbClr val="263238"/>
                          </a:solidFill>
                          <a:latin typeface="Calibri"/>
                        </a:rPr>
                        <a:t>Abrir entre radial y musculocutáneo; no retraer en bloque [r1]</a:t>
                      </a:r>
                    </a:p>
                  </a:txBody>
                  <a:tcPr>
                    <a:solidFill>
                      <a:srgbClr val="EEF3F4"/>
                    </a:solidFill>
                  </a:tcPr>
                </a:tc>
              </a:tr>
              <a:tr h="457200">
                <a:tc>
                  <a:txBody>
                    <a:bodyPr/>
                    <a:lstStyle/>
                    <a:p>
                      <a:r>
                        <a:rPr sz="1600">
                          <a:solidFill>
                            <a:srgbClr val="263238"/>
                          </a:solidFill>
                          <a:latin typeface="Calibri"/>
                        </a:rPr>
                        <a:t>Hueso distal</a:t>
                      </a:r>
                    </a:p>
                  </a:txBody>
                  <a:tcPr>
                    <a:solidFill>
                      <a:srgbClr val="FFFFFF"/>
                    </a:solidFill>
                  </a:tcPr>
                </a:tc>
                <a:tc>
                  <a:txBody>
                    <a:bodyPr/>
                    <a:lstStyle/>
                    <a:p>
                      <a:r>
                        <a:rPr sz="1600">
                          <a:solidFill>
                            <a:srgbClr val="263238"/>
                          </a:solidFill>
                          <a:latin typeface="Calibri"/>
                        </a:rPr>
                        <a:t>Radial en el tabique</a:t>
                      </a:r>
                    </a:p>
                  </a:txBody>
                  <a:tcPr>
                    <a:solidFill>
                      <a:srgbClr val="FFFFFF"/>
                    </a:solidFill>
                  </a:tcPr>
                </a:tc>
                <a:tc>
                  <a:txBody>
                    <a:bodyPr/>
                    <a:lstStyle/>
                    <a:p>
                      <a:r>
                        <a:rPr sz="1600">
                          <a:solidFill>
                            <a:srgbClr val="263238"/>
                          </a:solidFill>
                          <a:latin typeface="Calibri"/>
                        </a:rPr>
                        <a:t>Sin Hohmann en los 2/5 distales; seguir el nervio hasta el tabique [r1]</a:t>
                      </a:r>
                    </a:p>
                  </a:txBody>
                  <a:tcPr>
                    <a:solidFill>
                      <a:srgbClr val="FFFFFF"/>
                    </a:solidFill>
                  </a:tcPr>
                </a:tc>
              </a:tr>
              <a:tr h="457200">
                <a:tc>
                  <a:txBody>
                    <a:bodyPr/>
                    <a:lstStyle/>
                    <a:p>
                      <a:r>
                        <a:rPr sz="1600">
                          <a:solidFill>
                            <a:srgbClr val="263238"/>
                          </a:solidFill>
                          <a:latin typeface="Calibri"/>
                        </a:rPr>
                        <a:t>Fijación</a:t>
                      </a:r>
                    </a:p>
                  </a:txBody>
                  <a:tcPr>
                    <a:solidFill>
                      <a:srgbClr val="EEF3F4"/>
                    </a:solidFill>
                  </a:tcPr>
                </a:tc>
                <a:tc>
                  <a:txBody>
                    <a:bodyPr/>
                    <a:lstStyle/>
                    <a:p>
                      <a:r>
                        <a:rPr sz="1600">
                          <a:solidFill>
                            <a:srgbClr val="263238"/>
                          </a:solidFill>
                          <a:latin typeface="Calibri"/>
                        </a:rPr>
                        <a:t>Radial por detrás de la placa</a:t>
                      </a:r>
                    </a:p>
                  </a:txBody>
                  <a:tcPr>
                    <a:solidFill>
                      <a:srgbClr val="EEF3F4"/>
                    </a:solidFill>
                  </a:tcPr>
                </a:tc>
                <a:tc>
                  <a:txBody>
                    <a:bodyPr/>
                    <a:lstStyle/>
                    <a:p>
                      <a:r>
                        <a:rPr sz="1600">
                          <a:solidFill>
                            <a:srgbClr val="263238"/>
                          </a:solidFill>
                          <a:latin typeface="Calibri"/>
                        </a:rPr>
                        <a:t>Atención a los tornillos de los orificios 4 y 5 en placa anterolateral [r11]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73</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Ampliaciones: hacia proximal, hacia distal y alternativas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una fractura que se prolonga al húmero proximal, la parte alta del anterolateral se une al intervalo deltopectoral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73</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Ampliaciones: hacia proximal, hacia distal y alternativas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Por abajo, el corredor entre braquial y masa móvil permite exponer la cara anterior del húmero hasta el codo; para ganar hueso se libera el radial…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73</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Ampliaciones de la vía anterolateral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Rommens P et al. En: AO Surgery Reference. 2026.</a:t>
            </a:r>
          </a:p>
          <a:p>
            <a:r>
              <a:rPr sz="800">
                <a:solidFill>
                  <a:srgbClr val="5A6469"/>
                </a:solidFill>
                <a:latin typeface="Calibri"/>
              </a:rPr>
              <a:t>[r14] Kuhne MA et al. Orthopedics. 2016. doi:10.3928/01477447-20151222-17</a:t>
            </a:r>
          </a:p>
          <a:p>
            <a:r>
              <a:rPr sz="800">
                <a:solidFill>
                  <a:srgbClr val="5A6469"/>
                </a:solidFill>
                <a:latin typeface="Calibri"/>
              </a:rPr>
              <a:t>[r18] García-Virto V et al. Surgical technique and results. 2021. doi:10.1016/j.injury.2021.01.049</a:t>
            </a:r>
          </a:p>
          <a:p>
            <a:r>
              <a:rPr sz="800">
                <a:solidFill>
                  <a:srgbClr val="5A6469"/>
                </a:solidFill>
                <a:latin typeface="Calibri"/>
              </a:rPr>
              <a:t>[r21] Rommens P et al. En: AO Surgery Reference. 2026.</a:t>
            </a:r>
          </a:p>
          <a:p>
            <a:r>
              <a:rPr sz="800">
                <a:solidFill>
                  <a:srgbClr val="5A6469"/>
                </a:solidFill>
                <a:latin typeface="Calibri"/>
              </a:rPr>
              <a:t>[r31] Lee HM et al. J Orthop Sci. 2018. doi:10.1016/j.jos.2017.10.005</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Dirección</a:t>
                      </a:r>
                    </a:p>
                  </a:txBody>
                  <a:tcPr>
                    <a:solidFill>
                      <a:srgbClr val="0F5F6B"/>
                    </a:solidFill>
                  </a:tcPr>
                </a:tc>
                <a:tc>
                  <a:txBody>
                    <a:bodyPr/>
                    <a:lstStyle/>
                    <a:p>
                      <a:r>
                        <a:rPr sz="1600" b="1">
                          <a:solidFill>
                            <a:srgbClr val="FFFFFF"/>
                          </a:solidFill>
                          <a:latin typeface="Calibri"/>
                        </a:rPr>
                        <a:t>Cómo</a:t>
                      </a:r>
                    </a:p>
                  </a:txBody>
                  <a:tcPr>
                    <a:solidFill>
                      <a:srgbClr val="0F5F6B"/>
                    </a:solidFill>
                  </a:tcPr>
                </a:tc>
                <a:tc>
                  <a:txBody>
                    <a:bodyPr/>
                    <a:lstStyle/>
                    <a:p>
                      <a:r>
                        <a:rPr sz="1600" b="1">
                          <a:solidFill>
                            <a:srgbClr val="FFFFFF"/>
                          </a:solidFill>
                          <a:latin typeface="Calibri"/>
                        </a:rPr>
                        <a:t>Qué vigilar</a:t>
                      </a:r>
                    </a:p>
                  </a:txBody>
                  <a:tcPr>
                    <a:solidFill>
                      <a:srgbClr val="0F5F6B"/>
                    </a:solidFill>
                  </a:tcPr>
                </a:tc>
              </a:tr>
              <a:tr h="457200">
                <a:tc>
                  <a:txBody>
                    <a:bodyPr/>
                    <a:lstStyle/>
                    <a:p>
                      <a:r>
                        <a:rPr sz="1600">
                          <a:solidFill>
                            <a:srgbClr val="263238"/>
                          </a:solidFill>
                          <a:latin typeface="Calibri"/>
                        </a:rPr>
                        <a:t>Proximal</a:t>
                      </a:r>
                    </a:p>
                  </a:txBody>
                  <a:tcPr>
                    <a:solidFill>
                      <a:srgbClr val="EEF3F4"/>
                    </a:solidFill>
                  </a:tcPr>
                </a:tc>
                <a:tc>
                  <a:txBody>
                    <a:bodyPr/>
                    <a:lstStyle/>
                    <a:p>
                      <a:r>
                        <a:rPr sz="1600">
                          <a:solidFill>
                            <a:srgbClr val="263238"/>
                          </a:solidFill>
                          <a:latin typeface="Calibri"/>
                        </a:rPr>
                        <a:t>Intervalo deltopectoral o deltopectoral extendido [r1][r21]</a:t>
                      </a:r>
                    </a:p>
                  </a:txBody>
                  <a:tcPr>
                    <a:solidFill>
                      <a:srgbClr val="EEF3F4"/>
                    </a:solidFill>
                  </a:tcPr>
                </a:tc>
                <a:tc>
                  <a:txBody>
                    <a:bodyPr/>
                    <a:lstStyle/>
                    <a:p>
                      <a:r>
                        <a:rPr sz="1600">
                          <a:solidFill>
                            <a:srgbClr val="263238"/>
                          </a:solidFill>
                          <a:latin typeface="Calibri"/>
                        </a:rPr>
                        <a:t>Cefálica, deltoides anterior, musculocutáneo bajo el tendón conjunto [r21]</a:t>
                      </a:r>
                    </a:p>
                  </a:txBody>
                  <a:tcPr>
                    <a:solidFill>
                      <a:srgbClr val="EEF3F4"/>
                    </a:solidFill>
                  </a:tcPr>
                </a:tc>
              </a:tr>
              <a:tr h="457200">
                <a:tc>
                  <a:txBody>
                    <a:bodyPr/>
                    <a:lstStyle/>
                    <a:p>
                      <a:r>
                        <a:rPr sz="1600">
                          <a:solidFill>
                            <a:srgbClr val="263238"/>
                          </a:solidFill>
                          <a:latin typeface="Calibri"/>
                        </a:rPr>
                        <a:t>Proximal mínimamente invasiva</a:t>
                      </a:r>
                    </a:p>
                  </a:txBody>
                  <a:tcPr>
                    <a:solidFill>
                      <a:srgbClr val="FFFFFF"/>
                    </a:solidFill>
                  </a:tcPr>
                </a:tc>
                <a:tc>
                  <a:txBody>
                    <a:bodyPr/>
                    <a:lstStyle/>
                    <a:p>
                      <a:r>
                        <a:rPr sz="1600">
                          <a:solidFill>
                            <a:srgbClr val="263238"/>
                          </a:solidFill>
                          <a:latin typeface="Calibri"/>
                        </a:rPr>
                        <a:t>Ventana anterolateral transdeltoidea de 4 a 5 cm y placa helicoidal larga [r18]</a:t>
                      </a:r>
                    </a:p>
                  </a:txBody>
                  <a:tcPr>
                    <a:solidFill>
                      <a:srgbClr val="FFFFFF"/>
                    </a:solidFill>
                  </a:tcPr>
                </a:tc>
                <a:tc>
                  <a:txBody>
                    <a:bodyPr/>
                    <a:lstStyle/>
                    <a:p>
                      <a:r>
                        <a:rPr sz="1600">
                          <a:solidFill>
                            <a:srgbClr val="263238"/>
                          </a:solidFill>
                          <a:latin typeface="Calibri"/>
                        </a:rPr>
                        <a:t>Serie de 15 pacientes; sin parálisis nerviosa [r18]</a:t>
                      </a:r>
                    </a:p>
                  </a:txBody>
                  <a:tcPr>
                    <a:solidFill>
                      <a:srgbClr val="FFFFFF"/>
                    </a:solidFill>
                  </a:tcPr>
                </a:tc>
              </a:tr>
              <a:tr h="457200">
                <a:tc>
                  <a:txBody>
                    <a:bodyPr/>
                    <a:lstStyle/>
                    <a:p>
                      <a:r>
                        <a:rPr sz="1600">
                          <a:solidFill>
                            <a:srgbClr val="263238"/>
                          </a:solidFill>
                          <a:latin typeface="Calibri"/>
                        </a:rPr>
                        <a:t>Distal</a:t>
                      </a:r>
                    </a:p>
                  </a:txBody>
                  <a:tcPr>
                    <a:solidFill>
                      <a:srgbClr val="EEF3F4"/>
                    </a:solidFill>
                  </a:tcPr>
                </a:tc>
                <a:tc>
                  <a:txBody>
                    <a:bodyPr/>
                    <a:lstStyle/>
                    <a:p>
                      <a:r>
                        <a:rPr sz="1600">
                          <a:solidFill>
                            <a:srgbClr val="263238"/>
                          </a:solidFill>
                          <a:latin typeface="Calibri"/>
                        </a:rPr>
                        <a:t>Entre masa móvil y braquial hasta el codo; seguir el radial hasta el tabique [r1]</a:t>
                      </a:r>
                    </a:p>
                  </a:txBody>
                  <a:tcPr>
                    <a:solidFill>
                      <a:srgbClr val="EEF3F4"/>
                    </a:solidFill>
                  </a:tcPr>
                </a:tc>
                <a:tc>
                  <a:txBody>
                    <a:bodyPr/>
                    <a:lstStyle/>
                    <a:p>
                      <a:r>
                        <a:rPr sz="1600">
                          <a:solidFill>
                            <a:srgbClr val="263238"/>
                          </a:solidFill>
                          <a:latin typeface="Calibri"/>
                        </a:rPr>
                        <a:t>Radial; puente neuromuscular descrito en 7 pacientes [r14]</a:t>
                      </a:r>
                    </a:p>
                  </a:txBody>
                  <a:tcPr>
                    <a:solidFill>
                      <a:srgbClr val="EEF3F4"/>
                    </a:solidFill>
                  </a:tcPr>
                </a:tc>
              </a:tr>
              <a:tr h="457200">
                <a:tc>
                  <a:txBody>
                    <a:bodyPr/>
                    <a:lstStyle/>
                    <a:p>
                      <a:r>
                        <a:rPr sz="1600">
                          <a:solidFill>
                            <a:srgbClr val="263238"/>
                          </a:solidFill>
                          <a:latin typeface="Calibri"/>
                        </a:rPr>
                        <a:t>Holstein-Lewis</a:t>
                      </a:r>
                    </a:p>
                  </a:txBody>
                  <a:tcPr>
                    <a:solidFill>
                      <a:srgbClr val="FFFFFF"/>
                    </a:solidFill>
                  </a:tcPr>
                </a:tc>
                <a:tc>
                  <a:txBody>
                    <a:bodyPr/>
                    <a:lstStyle/>
                    <a:p>
                      <a:r>
                        <a:rPr sz="1600">
                          <a:solidFill>
                            <a:srgbClr val="263238"/>
                          </a:solidFill>
                          <a:latin typeface="Calibri"/>
                        </a:rPr>
                        <a:t>División mínima del braquiorradial [r31]</a:t>
                      </a:r>
                    </a:p>
                  </a:txBody>
                  <a:tcPr>
                    <a:solidFill>
                      <a:srgbClr val="FFFFFF"/>
                    </a:solidFill>
                  </a:tcPr>
                </a:tc>
                <a:tc>
                  <a:txBody>
                    <a:bodyPr/>
                    <a:lstStyle/>
                    <a:p>
                      <a:r>
                        <a:rPr sz="1600">
                          <a:solidFill>
                            <a:srgbClr val="263238"/>
                          </a:solidFill>
                          <a:latin typeface="Calibri"/>
                        </a:rPr>
                        <a:t>Serie de 18 pacientes [r31]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73</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MIPO anterior: ventanas pequeñas y placa puente bajo el braquial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Ibounig T et al. Acta Orthop. 2026. doi:10.2340/17453674.2026.45597</a:t>
            </a:r>
          </a:p>
          <a:p>
            <a:r>
              <a:rPr sz="1000">
                <a:solidFill>
                  <a:srgbClr val="5A6469"/>
                </a:solidFill>
                <a:latin typeface="Calibri"/>
              </a:rPr>
              <a:t>[r4]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MIPO busca fijar sin exponer el foco ni el radial: 2 incisiones lejos de la fractura, un túnel bajo el braquial y una placa que actúa como puente [r2][r4].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73</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media entre la placa y el radial en cadáver con MIPO anterior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Apivatthakakul T et al. Is it possible? A cadaveric study and preliminary report. 2005. doi:10.1016/j.injury.2004.05.036</a:t>
            </a:r>
          </a:p>
          <a:p>
            <a:r>
              <a:rPr sz="1000">
                <a:solidFill>
                  <a:srgbClr val="5A6469"/>
                </a:solidFill>
                <a:latin typeface="Calibri"/>
              </a:rPr>
              <a:t>[r30] Giordano M et al. Eur J Orthop Surg Traumatol. 2021. doi:10.1007/s00590-020-02792-2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73</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Ventanas de la MIPO anterior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Rommens P et al. En: AO Surgery Reference. 2026.</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Ventana</a:t>
                      </a:r>
                    </a:p>
                  </a:txBody>
                  <a:tcPr>
                    <a:solidFill>
                      <a:srgbClr val="0F5F6B"/>
                    </a:solidFill>
                  </a:tcPr>
                </a:tc>
                <a:tc>
                  <a:txBody>
                    <a:bodyPr/>
                    <a:lstStyle/>
                    <a:p>
                      <a:r>
                        <a:rPr sz="1600" b="1">
                          <a:solidFill>
                            <a:srgbClr val="FFFFFF"/>
                          </a:solidFill>
                          <a:latin typeface="Calibri"/>
                        </a:rPr>
                        <a:t>Dónde</a:t>
                      </a:r>
                    </a:p>
                  </a:txBody>
                  <a:tcPr>
                    <a:solidFill>
                      <a:srgbClr val="0F5F6B"/>
                    </a:solidFill>
                  </a:tcPr>
                </a:tc>
                <a:tc>
                  <a:txBody>
                    <a:bodyPr/>
                    <a:lstStyle/>
                    <a:p>
                      <a:r>
                        <a:rPr sz="1600" b="1">
                          <a:solidFill>
                            <a:srgbClr val="FFFFFF"/>
                          </a:solidFill>
                          <a:latin typeface="Calibri"/>
                        </a:rPr>
                        <a:t>Qué proteger</a:t>
                      </a:r>
                    </a:p>
                  </a:txBody>
                  <a:tcPr>
                    <a:solidFill>
                      <a:srgbClr val="0F5F6B"/>
                    </a:solidFill>
                  </a:tcPr>
                </a:tc>
              </a:tr>
              <a:tr h="457200">
                <a:tc>
                  <a:txBody>
                    <a:bodyPr/>
                    <a:lstStyle/>
                    <a:p>
                      <a:r>
                        <a:rPr sz="1600">
                          <a:solidFill>
                            <a:srgbClr val="263238"/>
                          </a:solidFill>
                          <a:latin typeface="Calibri"/>
                        </a:rPr>
                        <a:t>Distal</a:t>
                      </a:r>
                    </a:p>
                  </a:txBody>
                  <a:tcPr>
                    <a:solidFill>
                      <a:srgbClr val="EEF3F4"/>
                    </a:solidFill>
                  </a:tcPr>
                </a:tc>
                <a:tc>
                  <a:txBody>
                    <a:bodyPr/>
                    <a:lstStyle/>
                    <a:p>
                      <a:r>
                        <a:rPr sz="1600">
                          <a:solidFill>
                            <a:srgbClr val="263238"/>
                          </a:solidFill>
                          <a:latin typeface="Calibri"/>
                        </a:rPr>
                        <a:t>Entre bíceps y braquial; el braquial se divide unos 5 cm [r4]</a:t>
                      </a:r>
                    </a:p>
                  </a:txBody>
                  <a:tcPr>
                    <a:solidFill>
                      <a:srgbClr val="EEF3F4"/>
                    </a:solidFill>
                  </a:tcPr>
                </a:tc>
                <a:tc>
                  <a:txBody>
                    <a:bodyPr/>
                    <a:lstStyle/>
                    <a:p>
                      <a:r>
                        <a:rPr sz="1600">
                          <a:solidFill>
                            <a:srgbClr val="263238"/>
                          </a:solidFill>
                          <a:latin typeface="Calibri"/>
                        </a:rPr>
                        <a:t>Cutáneo lateral del antebrazo (se aparta hacia medial); radial por fuera, con la mitad lateral del braquial de por medio [r4]</a:t>
                      </a:r>
                    </a:p>
                  </a:txBody>
                  <a:tcPr>
                    <a:solidFill>
                      <a:srgbClr val="EEF3F4"/>
                    </a:solidFill>
                  </a:tcPr>
                </a:tc>
              </a:tr>
              <a:tr h="457200">
                <a:tc>
                  <a:txBody>
                    <a:bodyPr/>
                    <a:lstStyle/>
                    <a:p>
                      <a:r>
                        <a:rPr sz="1600">
                          <a:solidFill>
                            <a:srgbClr val="263238"/>
                          </a:solidFill>
                          <a:latin typeface="Calibri"/>
                        </a:rPr>
                        <a:t>Proximal, por el rafe del deltoides</a:t>
                      </a:r>
                    </a:p>
                  </a:txBody>
                  <a:tcPr>
                    <a:solidFill>
                      <a:srgbClr val="FFFFFF"/>
                    </a:solidFill>
                  </a:tcPr>
                </a:tc>
                <a:tc>
                  <a:txBody>
                    <a:bodyPr/>
                    <a:lstStyle/>
                    <a:p>
                      <a:r>
                        <a:rPr sz="1600">
                          <a:solidFill>
                            <a:srgbClr val="263238"/>
                          </a:solidFill>
                          <a:latin typeface="Calibri"/>
                        </a:rPr>
                        <a:t>Incisión distal a la punta anterolateral del acromion [r4]</a:t>
                      </a:r>
                    </a:p>
                  </a:txBody>
                  <a:tcPr>
                    <a:solidFill>
                      <a:srgbClr val="FFFFFF"/>
                    </a:solidFill>
                  </a:tcPr>
                </a:tc>
                <a:tc>
                  <a:txBody>
                    <a:bodyPr/>
                    <a:lstStyle/>
                    <a:p>
                      <a:r>
                        <a:rPr sz="1600">
                          <a:solidFill>
                            <a:srgbClr val="263238"/>
                          </a:solidFill>
                          <a:latin typeface="Calibri"/>
                        </a:rPr>
                        <a:t>Nervio axilar y sus vasos [r4]</a:t>
                      </a:r>
                    </a:p>
                  </a:txBody>
                  <a:tcPr>
                    <a:solidFill>
                      <a:srgbClr val="FFFFFF"/>
                    </a:solidFill>
                  </a:tcPr>
                </a:tc>
              </a:tr>
              <a:tr h="457200">
                <a:tc>
                  <a:txBody>
                    <a:bodyPr/>
                    <a:lstStyle/>
                    <a:p>
                      <a:r>
                        <a:rPr sz="1600">
                          <a:solidFill>
                            <a:srgbClr val="263238"/>
                          </a:solidFill>
                          <a:latin typeface="Calibri"/>
                        </a:rPr>
                        <a:t>Proximal, deltobicipital</a:t>
                      </a:r>
                    </a:p>
                  </a:txBody>
                  <a:tcPr>
                    <a:solidFill>
                      <a:srgbClr val="EEF3F4"/>
                    </a:solidFill>
                  </a:tcPr>
                </a:tc>
                <a:tc>
                  <a:txBody>
                    <a:bodyPr/>
                    <a:lstStyle/>
                    <a:p>
                      <a:r>
                        <a:rPr sz="1600">
                          <a:solidFill>
                            <a:srgbClr val="263238"/>
                          </a:solidFill>
                          <a:latin typeface="Calibri"/>
                        </a:rPr>
                        <a:t>Intervalo entre deltoides y bíceps; área de unos 5 cm sobre el periostio [r4]</a:t>
                      </a:r>
                    </a:p>
                  </a:txBody>
                  <a:tcPr>
                    <a:solidFill>
                      <a:srgbClr val="EEF3F4"/>
                    </a:solidFill>
                  </a:tcPr>
                </a:tc>
                <a:tc>
                  <a:txBody>
                    <a:bodyPr/>
                    <a:lstStyle/>
                    <a:p>
                      <a:r>
                        <a:rPr sz="1600">
                          <a:solidFill>
                            <a:srgbClr val="263238"/>
                          </a:solidFill>
                          <a:latin typeface="Calibri"/>
                        </a:rPr>
                        <a:t>Vena cefálica [r4]</a:t>
                      </a:r>
                    </a:p>
                  </a:txBody>
                  <a:tcPr>
                    <a:solidFill>
                      <a:srgbClr val="EEF3F4"/>
                    </a:solidFill>
                  </a:tcPr>
                </a:tc>
              </a:tr>
              <a:tr h="457200">
                <a:tc>
                  <a:txBody>
                    <a:bodyPr/>
                    <a:lstStyle/>
                    <a:p>
                      <a:r>
                        <a:rPr sz="1600">
                          <a:solidFill>
                            <a:srgbClr val="263238"/>
                          </a:solidFill>
                          <a:latin typeface="Calibri"/>
                        </a:rPr>
                        <a:t>Túnel</a:t>
                      </a:r>
                    </a:p>
                  </a:txBody>
                  <a:tcPr>
                    <a:solidFill>
                      <a:srgbClr val="FFFFFF"/>
                    </a:solidFill>
                  </a:tcPr>
                </a:tc>
                <a:tc>
                  <a:txBody>
                    <a:bodyPr/>
                    <a:lstStyle/>
                    <a:p>
                      <a:r>
                        <a:rPr sz="1600">
                          <a:solidFill>
                            <a:srgbClr val="263238"/>
                          </a:solidFill>
                          <a:latin typeface="Calibri"/>
                        </a:rPr>
                        <a:t>Extraperióstico, bajo el braquial, de distal a proximal [r4]</a:t>
                      </a:r>
                    </a:p>
                  </a:txBody>
                  <a:tcPr>
                    <a:solidFill>
                      <a:srgbClr val="FFFFFF"/>
                    </a:solidFill>
                  </a:tcPr>
                </a:tc>
                <a:tc>
                  <a:txBody>
                    <a:bodyPr/>
                    <a:lstStyle/>
                    <a:p>
                      <a:r>
                        <a:rPr sz="1600">
                          <a:solidFill>
                            <a:srgbClr val="263238"/>
                          </a:solidFill>
                          <a:latin typeface="Calibri"/>
                        </a:rPr>
                        <a:t>Radial lateral: no forzar el túnel hacia lateral (opinión experta)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73</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Comparaciones que debes saber citar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Shon HC et al. J Orthop Sci. 2023. doi:10.1016/j.jos.2021.09.015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metaanálisis reunió 9 estudios y 1303 pacientes: 35 de 678 operados por vía anterolateral y 69 de 497 por vía posterior desarrollaron parálisis radial iatrogénica…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73</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Parálisis radial iatrogénica según el abordaje (revisión de 54 artículos)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Zhang Z et al. Eur J Med Res. 2024. doi:10.1186/s40001-024-01981-7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73</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Parálisis radial iatrogénica en 261 fracturas operadas con placa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Streufert BD et al. J Orthop Trauma. 2020. doi:10.1097/BOT.0000000000001658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73</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radial, consolidación, rotación e implante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Zhang Z et al. Eur J Med Res. 2024. doi:10.1186/s40001-024-01981-7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Frecuencia: en una revisión de 54 artículos (5063 casos), la lesión radial iatrogénica fue de 5,95 % con placa y de 2,77 % con clavo. Con MIPO anterolateral fue de…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73</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Resolución de la parálisis radial en una cohorte de 261 fracturas operadas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Streufert BD et al. J Orthop Trauma. 2020. doi:10.1097/BOT.0000000000001658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73</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Lesión radial iatrogénica según el implante o la técnica (revisión de 54 artículos)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Zhang Z et al. Eur J Med Res. 2024. doi:10.1186/s40001-024-01981-7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73</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consolidación y función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Gallusser N et al. EFORT Open Rev. 2021. doi:10.1302/2058-5241.6.200033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Tras la placa, la unión va de 87 % a 96 %, con un tiempo medio de 12 semanas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73</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DASH en los ensayos de cirugía frente a ortesis funcional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Rämö L et al. JAMA. 2020. doi:10.1001/jama.2020.3182</a:t>
            </a:r>
          </a:p>
          <a:p>
            <a:r>
              <a:rPr sz="1000">
                <a:solidFill>
                  <a:srgbClr val="5A6469"/>
                </a:solidFill>
                <a:latin typeface="Calibri"/>
              </a:rPr>
              <a:t>[r37] Matsunaga FT et al. J Bone Joint Surg Am. 2017. doi:10.2106/JBJS.16.00628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73</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Tiempo medio a la consolidación en series y ECA de placas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Gallusser N et al. EFORT Open Rev. 2021. doi:10.1302/2058-5241.6.200033</a:t>
            </a:r>
          </a:p>
          <a:p>
            <a:r>
              <a:rPr sz="1000">
                <a:solidFill>
                  <a:srgbClr val="5A6469"/>
                </a:solidFill>
                <a:latin typeface="Calibri"/>
              </a:rPr>
              <a:t>[r31] Lee HM et al. J Orthop Sci. 2018. doi:10.1016/j.jos.2017.10.005</a:t>
            </a:r>
          </a:p>
          <a:p>
            <a:r>
              <a:rPr sz="1000">
                <a:solidFill>
                  <a:srgbClr val="5A6469"/>
                </a:solidFill>
                <a:latin typeface="Calibri"/>
              </a:rPr>
              <a:t>[r22] Garika SS et al. J Orthop Trauma. 2026. doi:10.1097/BOT.0000000000003200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73</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tras la fijación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Gallusser N et al. EFORT Open Rev. 2021. doi:10.1302/2058-5241.6.200033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placa suele dar una fijación estable, y eso permite rehabilitar sin miedo [r10]:</a:t>
            </a:r>
          </a:p>
          <a:p>
            <a:pPr marL="347472" indent="-347472">
              <a:spcAft>
                <a:spcPts val="1400"/>
              </a:spcAft>
              <a:buChar char="•"/>
            </a:pPr>
            <a:r>
              <a:rPr sz="2400">
                <a:solidFill>
                  <a:srgbClr val="263238"/>
                </a:solidFill>
                <a:latin typeface="Calibri"/>
              </a:rPr>
              <a:t>Movilidad: hombro y codo se mueven desde el inicio, activos o con ayuda, en todo el rango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73</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tras la fijación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Gallusser N et al. EFORT Open Rev. 2021. doi:10.1302/2058-5241.6.200033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 hay parálisis radial, la mano se protege y se vigila: se espera su recuperación y, si no hay signos a las 10 o 12 semanas, se pide electromiografía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73</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consensos y lectura recomendada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Rommens P et al. En: AO Surgery Reference. 2026.</a:t>
            </a:r>
          </a:p>
          <a:p>
            <a:r>
              <a:rPr sz="800">
                <a:solidFill>
                  <a:srgbClr val="5A6469"/>
                </a:solidFill>
                <a:latin typeface="Calibri"/>
              </a:rPr>
              <a:t>[r2] Ibounig T et al. Acta Orthop. 2026. doi:10.2340/17453674.2026.45597</a:t>
            </a:r>
          </a:p>
          <a:p>
            <a:r>
              <a:rPr sz="800">
                <a:solidFill>
                  <a:srgbClr val="5A6469"/>
                </a:solidFill>
                <a:latin typeface="Calibri"/>
              </a:rPr>
              <a:t>[r4] Rommens P et al. En: AO Surgery Reference. 2026.</a:t>
            </a:r>
          </a:p>
          <a:p>
            <a:r>
              <a:rPr sz="800">
                <a:solidFill>
                  <a:srgbClr val="5A6469"/>
                </a:solidFill>
                <a:latin typeface="Calibri"/>
              </a:rPr>
              <a:t>[r10] Gallusser N et al. EFORT Open Rev. 2021. doi:10.1302/2058-5241.6.200033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encontré una guía de práctica clínica específica de abordajes del húmero en las fuentes abiertas consultadas (AAOS, NICE, BOA, OTA): sin dato verificable.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73</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Dónde seguir leyendo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Rommens P et al. En: AO Surgery Reference. 2026.</a:t>
            </a:r>
          </a:p>
          <a:p>
            <a:r>
              <a:rPr sz="800">
                <a:solidFill>
                  <a:srgbClr val="5A6469"/>
                </a:solidFill>
                <a:latin typeface="Calibri"/>
              </a:rPr>
              <a:t>[r2] Ibounig T et al. Acta Orthop. 2026. doi:10.2340/17453674.2026.45597</a:t>
            </a:r>
          </a:p>
          <a:p>
            <a:r>
              <a:rPr sz="800">
                <a:solidFill>
                  <a:srgbClr val="5A6469"/>
                </a:solidFill>
                <a:latin typeface="Calibri"/>
              </a:rPr>
              <a:t>[r4] Rommens P et al. En: AO Surgery Reference. 2026.</a:t>
            </a:r>
          </a:p>
          <a:p>
            <a:r>
              <a:rPr sz="800">
                <a:solidFill>
                  <a:srgbClr val="5A6469"/>
                </a:solidFill>
                <a:latin typeface="Calibri"/>
              </a:rPr>
              <a:t>[r10] Gallusser N et al. EFORT Open Rev. 2021. doi:10.1302/2058-5241.6.200033</a:t>
            </a:r>
          </a:p>
          <a:p>
            <a:r>
              <a:rPr sz="800">
                <a:solidFill>
                  <a:srgbClr val="5A6469"/>
                </a:solidFill>
                <a:latin typeface="Calibri"/>
              </a:rPr>
              <a:t>[r21] Rommens P et al. En: AO Surgery Reference. 2026.</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Para qué</a:t>
                      </a:r>
                    </a:p>
                  </a:txBody>
                  <a:tcPr>
                    <a:solidFill>
                      <a:srgbClr val="0F5F6B"/>
                    </a:solidFill>
                  </a:tcPr>
                </a:tc>
                <a:tc>
                  <a:txBody>
                    <a:bodyPr/>
                    <a:lstStyle/>
                    <a:p>
                      <a:r>
                        <a:rPr sz="1600" b="1">
                          <a:solidFill>
                            <a:srgbClr val="FFFFFF"/>
                          </a:solidFill>
                          <a:latin typeface="Calibri"/>
                        </a:rPr>
                        <a:t>Referencia</a:t>
                      </a:r>
                    </a:p>
                  </a:txBody>
                  <a:tcPr>
                    <a:solidFill>
                      <a:srgbClr val="0F5F6B"/>
                    </a:solidFill>
                  </a:tcPr>
                </a:tc>
              </a:tr>
              <a:tr h="457200">
                <a:tc>
                  <a:txBody>
                    <a:bodyPr/>
                    <a:lstStyle/>
                    <a:p>
                      <a:r>
                        <a:rPr sz="1600">
                          <a:solidFill>
                            <a:srgbClr val="263238"/>
                          </a:solidFill>
                          <a:latin typeface="Calibri"/>
                        </a:rPr>
                        <a:t>AO Surgery Reference: abordaje anterolateral según Henry</a:t>
                      </a:r>
                    </a:p>
                  </a:txBody>
                  <a:tcPr>
                    <a:solidFill>
                      <a:srgbClr val="EEF3F4"/>
                    </a:solidFill>
                  </a:tcPr>
                </a:tc>
                <a:tc>
                  <a:txBody>
                    <a:bodyPr/>
                    <a:lstStyle/>
                    <a:p>
                      <a:r>
                        <a:rPr sz="1600">
                          <a:solidFill>
                            <a:srgbClr val="263238"/>
                          </a:solidFill>
                          <a:latin typeface="Calibri"/>
                        </a:rPr>
                        <a:t>Pasos de la técnica y trampas</a:t>
                      </a:r>
                    </a:p>
                  </a:txBody>
                  <a:tcPr>
                    <a:solidFill>
                      <a:srgbClr val="EEF3F4"/>
                    </a:solidFill>
                  </a:tcPr>
                </a:tc>
                <a:tc>
                  <a:txBody>
                    <a:bodyPr/>
                    <a:lstStyle/>
                    <a:p>
                      <a:r>
                        <a:rPr sz="1600">
                          <a:solidFill>
                            <a:srgbClr val="263238"/>
                          </a:solidFill>
                          <a:latin typeface="Calibri"/>
                        </a:rPr>
                        <a:t>[r1]</a:t>
                      </a:r>
                    </a:p>
                  </a:txBody>
                  <a:tcPr>
                    <a:solidFill>
                      <a:srgbClr val="EEF3F4"/>
                    </a:solidFill>
                  </a:tcPr>
                </a:tc>
              </a:tr>
              <a:tr h="457200">
                <a:tc>
                  <a:txBody>
                    <a:bodyPr/>
                    <a:lstStyle/>
                    <a:p>
                      <a:r>
                        <a:rPr sz="1600">
                          <a:solidFill>
                            <a:srgbClr val="263238"/>
                          </a:solidFill>
                          <a:latin typeface="Calibri"/>
                        </a:rPr>
                        <a:t>AO Surgery Reference: abordajes limitados para MIO anterior</a:t>
                      </a:r>
                    </a:p>
                  </a:txBody>
                  <a:tcPr>
                    <a:solidFill>
                      <a:srgbClr val="FFFFFF"/>
                    </a:solidFill>
                  </a:tcPr>
                </a:tc>
                <a:tc>
                  <a:txBody>
                    <a:bodyPr/>
                    <a:lstStyle/>
                    <a:p>
                      <a:r>
                        <a:rPr sz="1600">
                          <a:solidFill>
                            <a:srgbClr val="263238"/>
                          </a:solidFill>
                          <a:latin typeface="Calibri"/>
                        </a:rPr>
                        <a:t>Ventanas y túnel de la MIPO</a:t>
                      </a:r>
                    </a:p>
                  </a:txBody>
                  <a:tcPr>
                    <a:solidFill>
                      <a:srgbClr val="FFFFFF"/>
                    </a:solidFill>
                  </a:tcPr>
                </a:tc>
                <a:tc>
                  <a:txBody>
                    <a:bodyPr/>
                    <a:lstStyle/>
                    <a:p>
                      <a:r>
                        <a:rPr sz="1600">
                          <a:solidFill>
                            <a:srgbClr val="263238"/>
                          </a:solidFill>
                          <a:latin typeface="Calibri"/>
                        </a:rPr>
                        <a:t>[r4]</a:t>
                      </a:r>
                    </a:p>
                  </a:txBody>
                  <a:tcPr>
                    <a:solidFill>
                      <a:srgbClr val="FFFFFF"/>
                    </a:solidFill>
                  </a:tcPr>
                </a:tc>
              </a:tr>
              <a:tr h="457200">
                <a:tc>
                  <a:txBody>
                    <a:bodyPr/>
                    <a:lstStyle/>
                    <a:p>
                      <a:r>
                        <a:rPr sz="1600">
                          <a:solidFill>
                            <a:srgbClr val="263238"/>
                          </a:solidFill>
                          <a:latin typeface="Calibri"/>
                        </a:rPr>
                        <a:t>AO Surgery Reference: deltopectoral extendido</a:t>
                      </a:r>
                    </a:p>
                  </a:txBody>
                  <a:tcPr>
                    <a:solidFill>
                      <a:srgbClr val="EEF3F4"/>
                    </a:solidFill>
                  </a:tcPr>
                </a:tc>
                <a:tc>
                  <a:txBody>
                    <a:bodyPr/>
                    <a:lstStyle/>
                    <a:p>
                      <a:r>
                        <a:rPr sz="1600">
                          <a:solidFill>
                            <a:srgbClr val="263238"/>
                          </a:solidFill>
                          <a:latin typeface="Calibri"/>
                        </a:rPr>
                        <a:t>Extensión proximal</a:t>
                      </a:r>
                    </a:p>
                  </a:txBody>
                  <a:tcPr>
                    <a:solidFill>
                      <a:srgbClr val="EEF3F4"/>
                    </a:solidFill>
                  </a:tcPr>
                </a:tc>
                <a:tc>
                  <a:txBody>
                    <a:bodyPr/>
                    <a:lstStyle/>
                    <a:p>
                      <a:r>
                        <a:rPr sz="1600">
                          <a:solidFill>
                            <a:srgbClr val="263238"/>
                          </a:solidFill>
                          <a:latin typeface="Calibri"/>
                        </a:rPr>
                        <a:t>[r21]</a:t>
                      </a:r>
                    </a:p>
                  </a:txBody>
                  <a:tcPr>
                    <a:solidFill>
                      <a:srgbClr val="EEF3F4"/>
                    </a:solidFill>
                  </a:tcPr>
                </a:tc>
              </a:tr>
              <a:tr h="457200">
                <a:tc>
                  <a:txBody>
                    <a:bodyPr/>
                    <a:lstStyle/>
                    <a:p>
                      <a:r>
                        <a:rPr sz="1600">
                          <a:solidFill>
                            <a:srgbClr val="263238"/>
                          </a:solidFill>
                          <a:latin typeface="Calibri"/>
                        </a:rPr>
                        <a:t>EFORT Open Reviews 2021</a:t>
                      </a:r>
                    </a:p>
                  </a:txBody>
                  <a:tcPr>
                    <a:solidFill>
                      <a:srgbClr val="FFFFFF"/>
                    </a:solidFill>
                  </a:tcPr>
                </a:tc>
                <a:tc>
                  <a:txBody>
                    <a:bodyPr/>
                    <a:lstStyle/>
                    <a:p>
                      <a:r>
                        <a:rPr sz="1600">
                          <a:solidFill>
                            <a:srgbClr val="263238"/>
                          </a:solidFill>
                          <a:latin typeface="Calibri"/>
                        </a:rPr>
                        <a:t>Decisión conservador-quirúrgico y radial</a:t>
                      </a:r>
                    </a:p>
                  </a:txBody>
                  <a:tcPr>
                    <a:solidFill>
                      <a:srgbClr val="FFFFFF"/>
                    </a:solidFill>
                  </a:tcPr>
                </a:tc>
                <a:tc>
                  <a:txBody>
                    <a:bodyPr/>
                    <a:lstStyle/>
                    <a:p>
                      <a:r>
                        <a:rPr sz="1600">
                          <a:solidFill>
                            <a:srgbClr val="263238"/>
                          </a:solidFill>
                          <a:latin typeface="Calibri"/>
                        </a:rPr>
                        <a:t>[r10]</a:t>
                      </a:r>
                    </a:p>
                  </a:txBody>
                  <a:tcPr>
                    <a:solidFill>
                      <a:srgbClr val="FFFFFF"/>
                    </a:solidFill>
                  </a:tcPr>
                </a:tc>
              </a:tr>
              <a:tr h="457200">
                <a:tc>
                  <a:txBody>
                    <a:bodyPr/>
                    <a:lstStyle/>
                    <a:p>
                      <a:r>
                        <a:rPr sz="1600">
                          <a:solidFill>
                            <a:srgbClr val="263238"/>
                          </a:solidFill>
                          <a:latin typeface="Calibri"/>
                        </a:rPr>
                        <a:t>Acta Orthopaedica 2026</a:t>
                      </a:r>
                    </a:p>
                  </a:txBody>
                  <a:tcPr>
                    <a:solidFill>
                      <a:srgbClr val="EEF3F4"/>
                    </a:solidFill>
                  </a:tcPr>
                </a:tc>
                <a:tc>
                  <a:txBody>
                    <a:bodyPr/>
                    <a:lstStyle/>
                    <a:p>
                      <a:r>
                        <a:rPr sz="1600">
                          <a:solidFill>
                            <a:srgbClr val="263238"/>
                          </a:solidFill>
                          <a:latin typeface="Calibri"/>
                        </a:rPr>
                        <a:t>Resumen educativo actual</a:t>
                      </a:r>
                    </a:p>
                  </a:txBody>
                  <a:tcPr>
                    <a:solidFill>
                      <a:srgbClr val="EEF3F4"/>
                    </a:solidFill>
                  </a:tcPr>
                </a:tc>
                <a:tc>
                  <a:txBody>
                    <a:bodyPr/>
                    <a:lstStyle/>
                    <a:p>
                      <a:r>
                        <a:rPr sz="1600">
                          <a:solidFill>
                            <a:srgbClr val="263238"/>
                          </a:solidFill>
                          <a:latin typeface="Calibri"/>
                        </a:rPr>
                        <a:t>[r2]</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73</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Plano antes que fuerza: el braquial se parte por la frontera entre el territorio del radial y el del musculocutáneo, y así ninguna mitad queda denervada…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73</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de operar, explora y anota la extensión de muñeca y dedos y la sensibilidad dorsal de la mano: la parálisis radial se reconoce por la mano caída y la pérdida sensitiva dorsal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73</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Ibounig T et al. Acta Orthop. 2026. doi:10.2340/17453674.2026.45597</a:t>
            </a:r>
          </a:p>
          <a:p>
            <a:r>
              <a:rPr sz="1000">
                <a:solidFill>
                  <a:srgbClr val="5A6469"/>
                </a:solidFill>
                <a:latin typeface="Calibri"/>
              </a:rPr>
              <a:t>[r10] Gallusser N et al. EFORT Open Rev. 2021. doi:10.1302/2058-5241.6.200033</a:t>
            </a:r>
          </a:p>
          <a:p>
            <a:r>
              <a:rPr sz="1000">
                <a:solidFill>
                  <a:srgbClr val="5A6469"/>
                </a:solidFill>
                <a:latin typeface="Calibri"/>
              </a:rPr>
              <a:t>[r1]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anterolateral es la vía de la placa para el tercio proximal y medio; con extensión articular distal no se recomienda [r2][r10].</a:t>
            </a:r>
          </a:p>
          <a:p>
            <a:pPr marL="347472" indent="-347472">
              <a:spcAft>
                <a:spcPts val="1400"/>
              </a:spcAft>
              <a:buChar char="•"/>
            </a:pPr>
            <a:r>
              <a:rPr sz="2400">
                <a:solidFill>
                  <a:srgbClr val="263238"/>
                </a:solidFill>
                <a:latin typeface="Calibri"/>
              </a:rPr>
              <a:t>Se abre el braquial entre radial y musculocutáneo; hacia medial se lesiona la rama radial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73</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abordaje anterolateral · diáfisis del húmero · nervio radial · tabique intermuscular lateral · braquial · masa móvil · braquiorradial · musculocutáneo · cutáneo lateral del antebrazo · vena cefálica · intervalo deltopectoral · abordaje…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73</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Gallusser N et al. EFORT Open Rev. 2021. doi:10.1302/2058-5241.6.200033</a:t>
            </a:r>
          </a:p>
          <a:p>
            <a:r>
              <a:rPr sz="800">
                <a:solidFill>
                  <a:srgbClr val="5A6469"/>
                </a:solidFill>
                <a:latin typeface="Calibri"/>
              </a:rPr>
              <a:t>[r8] Sapage R et al. Eur J Orthop Surg Traumatol. 2021. doi:10.1007/s00590-021-02916-2</a:t>
            </a:r>
          </a:p>
          <a:p>
            <a:r>
              <a:rPr sz="800">
                <a:solidFill>
                  <a:srgbClr val="5A6469"/>
                </a:solidFill>
                <a:latin typeface="Calibri"/>
              </a:rPr>
              <a:t>[r9] Artico M et al. Surg Radiol Anat. 2009. doi:10.1007/s00276-008-0412-8</a:t>
            </a:r>
          </a:p>
          <a:p>
            <a:r>
              <a:rPr sz="800">
                <a:solidFill>
                  <a:srgbClr val="5A6469"/>
                </a:solidFill>
                <a:latin typeface="Calibri"/>
              </a:rPr>
              <a:t>[r1] Rommens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Anterolateral: tercio proximal y medio sí; extensión articular distal, no [r10].</a:t>
            </a:r>
          </a:p>
          <a:p>
            <a:pPr marL="347472" indent="-347472">
              <a:spcAft>
                <a:spcPts val="1400"/>
              </a:spcAft>
              <a:buChar char="•"/>
            </a:pPr>
            <a:r>
              <a:rPr sz="2400">
                <a:solidFill>
                  <a:srgbClr val="263238"/>
                </a:solidFill>
                <a:latin typeface="Calibri"/>
              </a:rPr>
              <a:t>El radial entra al compartimento anterior por el tabique lateral, a 107,2-110 mm del epicóndilo [r8][r9].</a:t>
            </a:r>
          </a:p>
          <a:p>
            <a:pPr marL="347472" indent="-347472">
              <a:spcAft>
                <a:spcPts val="1400"/>
              </a:spcAft>
              <a:buChar char="•"/>
            </a:pPr>
            <a:r>
              <a:rPr sz="2400">
                <a:solidFill>
                  <a:srgbClr val="263238"/>
                </a:solidFill>
                <a:latin typeface="Calibri"/>
              </a:rPr>
              <a:t>Ni Hohmann en los 2/5 distales: riesgo alto para el radial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73</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fractura transversa del tercio medio con mano caída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sintético, sin datos de pacientes reales.</a:t>
            </a:r>
          </a:p>
          <a:p>
            <a:pPr marL="347472" indent="-347472">
              <a:spcAft>
                <a:spcPts val="1400"/>
              </a:spcAft>
              <a:buChar char="•"/>
            </a:pPr>
            <a:r>
              <a:rPr sz="2400">
                <a:solidFill>
                  <a:srgbClr val="263238"/>
                </a:solidFill>
                <a:latin typeface="Calibri"/>
              </a:rPr>
              <a:t>Hombre de 34 años, diestro, cae de una moto y llega con dolor y deformidad del brazo derecho.</a:t>
            </a:r>
          </a:p>
          <a:p>
            <a:pPr marL="347472" indent="-347472">
              <a:spcAft>
                <a:spcPts val="1400"/>
              </a:spcAft>
              <a:buChar char="•"/>
            </a:pPr>
            <a:r>
              <a:rPr sz="2400">
                <a:solidFill>
                  <a:srgbClr val="263238"/>
                </a:solidFill>
                <a:latin typeface="Calibri"/>
              </a:rPr>
              <a:t>La radiografía muestra una fractura transversa del tercio medio de la diáfisis, desplazada.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73</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anotas antes de decidir el tratamiento?</a:t>
            </a:r>
          </a:p>
          <a:p>
            <a:pPr marL="347472" indent="-347472">
              <a:spcAft>
                <a:spcPts val="1400"/>
              </a:spcAft>
              <a:buChar char="•"/>
            </a:pPr>
            <a:r>
              <a:rPr sz="2400">
                <a:solidFill>
                  <a:srgbClr val="263238"/>
                </a:solidFill>
                <a:latin typeface="Calibri"/>
              </a:rPr>
              <a:t>2. ¿Es la parálisis radial una indicación de cirugía?</a:t>
            </a:r>
          </a:p>
          <a:p>
            <a:pPr marL="347472" indent="-347472">
              <a:spcAft>
                <a:spcPts val="1400"/>
              </a:spcAft>
              <a:buChar char="•"/>
            </a:pPr>
            <a:r>
              <a:rPr sz="2400">
                <a:solidFill>
                  <a:srgbClr val="263238"/>
                </a:solidFill>
                <a:latin typeface="Calibri"/>
              </a:rPr>
              <a:t>3. Si decides fijar, ¿qué vía eliges y por qué?</a:t>
            </a:r>
          </a:p>
          <a:p>
            <a:pPr marL="347472" indent="-347472">
              <a:spcAft>
                <a:spcPts val="1400"/>
              </a:spcAft>
              <a:buChar char="•"/>
            </a:pPr>
            <a:r>
              <a:rPr sz="2400">
                <a:solidFill>
                  <a:srgbClr val="263238"/>
                </a:solidFill>
                <a:latin typeface="Calibri"/>
              </a:rPr>
              <a:t>4. ¿Qué estructuras proteges en cada paso y con qué hábitos?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73</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Ibounig T et al. Acta Orthop. 2026. doi:10.2340/17453674.2026.45597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registro la función radial y los pulsos antes de cualquier maniobra: la mano caída y la pérdida sensitiva dorsal son el cuadro típico de la parálisis radial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73</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Rommens P, Trafton P, Jaeger M. Anterolateral approach to the humerus (after Henry) [Internet]. En: AO Surgery Reference. Davos: AO Foundation [consultado 2026 oct 12]. Disponible en: https://surgeryreference.aofoundation.org/orthopedic-trauma/adult-trauma/humeral-shaft/approach/anterolateral-approach-to-the-humerus-after-henry https://surgeryreference.aofoundation.org/orthopedic-trauma/adult-trauma/humeral-shaft/approach/anterolateral-approach-to-the-humerus-after-henry</a:t>
            </a:r>
          </a:p>
          <a:p>
            <a:pPr>
              <a:spcAft>
                <a:spcPts val="800"/>
              </a:spcAft>
            </a:pPr>
            <a:r>
              <a:rPr sz="1200">
                <a:solidFill>
                  <a:srgbClr val="263238"/>
                </a:solidFill>
                <a:latin typeface="Calibri"/>
              </a:rPr>
              <a:t>[r2] Ibounig T, Wolf O, Oliver WM, Karimi D, Viberg B, Ratasvuori M, et al. An Acta Orthopaedica educational article: Treatment of adult patients with a humeral shaft fracture. Acta Orthop. 2026;97:194-203. doi:10.2340/17453674.2026.45597 https://doi.org/10.2340/17453674.2026.45597</a:t>
            </a:r>
          </a:p>
          <a:p>
            <a:pPr>
              <a:spcAft>
                <a:spcPts val="800"/>
              </a:spcAft>
            </a:pPr>
            <a:r>
              <a:rPr sz="1200">
                <a:solidFill>
                  <a:srgbClr val="263238"/>
                </a:solidFill>
                <a:latin typeface="Calibri"/>
              </a:rPr>
              <a:t>[r3] Carlan D, Pratt J, Patterson JM, Weiland AJ, Boyer MI, Gelberman RH. The radial nerve in the brachium: an anatomic study in human cadavers. J Hand Surg Am. 2007;32(8):1177-82. doi:10.1016/j.jhsa.2006.07.001 https://doi.org/10.1016/j.jhsa.2006.07.001</a:t>
            </a:r>
          </a:p>
          <a:p>
            <a:pPr>
              <a:spcAft>
                <a:spcPts val="800"/>
              </a:spcAft>
            </a:pPr>
            <a:r>
              <a:rPr sz="1200">
                <a:solidFill>
                  <a:srgbClr val="263238"/>
                </a:solidFill>
                <a:latin typeface="Calibri"/>
              </a:rPr>
              <a:t>[r4] Rommens P, Trafton P, Jaeger M. Limited approaches for anterior MIO of the humeral shaft [Internet]. En: AO Surgery Reference. Davos: AO Foundation [consultado 2026 oct 12]. Disponible en: https://surgeryreference.aofoundation.org/orthopedic-trauma/adult-trauma/humeral-shaft/approach/limited-approaches-for-anterior-mio https://surgeryreference.aofoundation.org/orthopedic-trauma/adult-trauma/humeral-shaft/approach/limited-approaches-for-anterior-mio</a:t>
            </a:r>
          </a:p>
          <a:p>
            <a:pPr>
              <a:spcAft>
                <a:spcPts val="800"/>
              </a:spcAft>
            </a:pPr>
            <a:r>
              <a:rPr sz="1200">
                <a:solidFill>
                  <a:srgbClr val="263238"/>
                </a:solidFill>
                <a:latin typeface="Calibri"/>
              </a:rPr>
              <a:t>[r5] Shon HC, Yang JY, Lee Y, Cho JW, Oh JK, Lim EJ. Iatrogenic radial nerve palsy in the surgical treatment of humerus shaft fracture -anterolateral versus posterior approach: A systematic review and meta-analysis. J Orthop Sci. 2023;28(1):244-50. doi:10.1016/j.jos.2021.09.015 https://doi.org/10.1016/j.jos.2021.09.015</a:t>
            </a:r>
          </a:p>
          <a:p>
            <a:pPr>
              <a:spcAft>
                <a:spcPts val="800"/>
              </a:spcAft>
            </a:pPr>
            <a:r>
              <a:rPr sz="1200">
                <a:solidFill>
                  <a:srgbClr val="263238"/>
                </a:solidFill>
                <a:latin typeface="Calibri"/>
              </a:rPr>
              <a:t>[r6] Hugonnier N, Lazerges C, Chammas M, Chammas PE, Coulet B, Bozon O. Influence of posterior and anterolateral approaches on radial nerve palsy incidence and complications following plate fixation of humeral shaft fractures. Orthop Traumatol Surg Res. 2026;112(2):104294. doi:10.1016/j.otsr.2025.104294 https://doi.org/10.1016/j.otsr.2025.104294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73</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Protásio Netto J, Giordano V, Elias N, Belangero WD, Cavalcante B. Minimally invasive plate osteosynthesis, open reduction and plate fixation, and intramedullary nailing for humeral shaft fractures: A network meta-analysis of randomized controlled trials. Injury. 2026;57(10):113551. doi:10.1016/j.injury.2026.113551 https://doi.org/10.1016/j.injury.2026.113551</a:t>
            </a:r>
          </a:p>
          <a:p>
            <a:pPr>
              <a:spcAft>
                <a:spcPts val="800"/>
              </a:spcAft>
            </a:pPr>
            <a:r>
              <a:rPr sz="1200">
                <a:solidFill>
                  <a:srgbClr val="263238"/>
                </a:solidFill>
                <a:latin typeface="Calibri"/>
              </a:rPr>
              <a:t>[r8] Sapage R, Pereira PA, Vital L, Madeira MD, Pinho A. Surgical anatomy of the radial nerve in the arm: a cadaver study. Eur J Orthop Surg Traumatol. 2021;31(7):1457-62. doi:10.1007/s00590-021-02916-2 https://doi.org/10.1007/s00590-021-02916-2</a:t>
            </a:r>
          </a:p>
          <a:p>
            <a:pPr>
              <a:spcAft>
                <a:spcPts val="800"/>
              </a:spcAft>
            </a:pPr>
            <a:r>
              <a:rPr sz="1200">
                <a:solidFill>
                  <a:srgbClr val="263238"/>
                </a:solidFill>
                <a:latin typeface="Calibri"/>
              </a:rPr>
              <a:t>[r9] Artico M, Telera S, Tiengo C, Stecco C, Macchi V, Porzionato A, et al. Surgical anatomy of the radial nerve at the elbow. Surg Radiol Anat. 2009;31(2):101-6. doi:10.1007/s00276-008-0412-8 https://doi.org/10.1007/s00276-008-0412-8</a:t>
            </a:r>
          </a:p>
          <a:p>
            <a:pPr>
              <a:spcAft>
                <a:spcPts val="800"/>
              </a:spcAft>
            </a:pPr>
            <a:r>
              <a:rPr sz="1200">
                <a:solidFill>
                  <a:srgbClr val="263238"/>
                </a:solidFill>
                <a:latin typeface="Calibri"/>
              </a:rPr>
              <a:t>[r10] Gallusser N, Barimani B, Vauclair F. Humeral shaft fractures. EFORT Open Rev. 2021;6(1):24-34. doi:10.1302/2058-5241.6.200033 https://doi.org/10.1302/2058-5241.6.200033</a:t>
            </a:r>
          </a:p>
          <a:p>
            <a:pPr>
              <a:spcAft>
                <a:spcPts val="800"/>
              </a:spcAft>
            </a:pPr>
            <a:r>
              <a:rPr sz="1200">
                <a:solidFill>
                  <a:srgbClr val="263238"/>
                </a:solidFill>
                <a:latin typeface="Calibri"/>
              </a:rPr>
              <a:t>[r11] Chirattikalwong S, Suwannaphisit S, Wuttimanop W, Chuaychoosakoon C. Risk of Radial Nerve Injury in Anterolateral Humeral Shaft Plating. J Am Acad Orthop Surg. 2022;30(18):903-9. doi:10.5435/JAAOS-D-21-00970 https://doi.org/10.5435/JAAOS-D-21-00970</a:t>
            </a:r>
          </a:p>
          <a:p>
            <a:pPr>
              <a:spcAft>
                <a:spcPts val="800"/>
              </a:spcAft>
            </a:pPr>
            <a:r>
              <a:rPr sz="1200">
                <a:solidFill>
                  <a:srgbClr val="263238"/>
                </a:solidFill>
                <a:latin typeface="Calibri"/>
              </a:rPr>
              <a:t>[r12] Apivatthakakul T, Arpornchayanon O, Bavornratanavech S. Minimally invasive plate osteosynthesis (MIPO) of the humeral shaft fracture. Is it possible? A cadaveric study and preliminary report. Injury. 2005;36(4):530-8. doi:10.1016/j.injury.2004.05.036 https://doi.org/10.1016/j.injury.2004.05.036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73</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Ilayperuma I, Uluwitiya SM, Nanayakkara BG, Palahepitiya KN. Re-visiting the brachialis muscle: morphology, morphometry, gender diversity, and innervation. Surg Radiol Anat. 2019;41(4):393-400. doi:10.1007/s00276-019-02182-2 https://doi.org/10.1007/s00276-019-02182-2</a:t>
            </a:r>
          </a:p>
          <a:p>
            <a:pPr>
              <a:spcAft>
                <a:spcPts val="800"/>
              </a:spcAft>
            </a:pPr>
            <a:r>
              <a:rPr sz="1200">
                <a:solidFill>
                  <a:srgbClr val="263238"/>
                </a:solidFill>
                <a:latin typeface="Calibri"/>
              </a:rPr>
              <a:t>[r14] Kuhne MA, Friess D. Supine Extensile Approach to the Anterolateral Humerus. Orthopedics. 2016;39(1):e193-5. doi:10.3928/01477447-20151222-17 https://doi.org/10.3928/01477447-20151222-17</a:t>
            </a:r>
          </a:p>
          <a:p>
            <a:pPr>
              <a:spcAft>
                <a:spcPts val="800"/>
              </a:spcAft>
            </a:pPr>
            <a:r>
              <a:rPr sz="1200">
                <a:solidFill>
                  <a:srgbClr val="263238"/>
                </a:solidFill>
                <a:latin typeface="Calibri"/>
              </a:rPr>
              <a:t>[r15] Streufert BD, Eaford I, Sellers TR, Christensen JT, Maxson B, Infante A, et al. Iatrogenic Nerve Palsy Occurs With Anterior and Posterior Approaches for Humeral Shaft Fixation. J Orthop Trauma. 2020;34(3):163-8. doi:10.1097/BOT.0000000000001658 https://doi.org/10.1097/BOT.0000000000001658</a:t>
            </a:r>
          </a:p>
          <a:p>
            <a:pPr>
              <a:spcAft>
                <a:spcPts val="800"/>
              </a:spcAft>
            </a:pPr>
            <a:r>
              <a:rPr sz="1200">
                <a:solidFill>
                  <a:srgbClr val="263238"/>
                </a:solidFill>
                <a:latin typeface="Calibri"/>
              </a:rPr>
              <a:t>[r16] Gouse M, Albert S, Inja DB, Nithyananth M. Incidence and predictors of radial nerve palsy with the anterolateral brachialis splitting approach to the humeral shaft. Chin J Traumatol. 2016;19(4):217-20. doi:10.1016/j.cjtee.2016.03.002 https://doi.org/10.1016/j.cjtee.2016.03.002</a:t>
            </a:r>
          </a:p>
          <a:p>
            <a:pPr>
              <a:spcAft>
                <a:spcPts val="800"/>
              </a:spcAft>
            </a:pPr>
            <a:r>
              <a:rPr sz="1200">
                <a:solidFill>
                  <a:srgbClr val="263238"/>
                </a:solidFill>
                <a:latin typeface="Calibri"/>
              </a:rPr>
              <a:t>[r17] Zlotolow DA, Catalano LW, Barron OA, Glickel SZ. Surgical exposures of the humerus. J Am Acad Orthop Surg. 2006;14(13):754-65. doi:10.5435/00124635-200612000-00007 https://doi.org/10.5435/00124635-200612000-00007</a:t>
            </a:r>
          </a:p>
          <a:p>
            <a:pPr>
              <a:spcAft>
                <a:spcPts val="800"/>
              </a:spcAft>
            </a:pPr>
            <a:r>
              <a:rPr sz="1200">
                <a:solidFill>
                  <a:srgbClr val="263238"/>
                </a:solidFill>
                <a:latin typeface="Calibri"/>
              </a:rPr>
              <a:t>[r18] García-Virto V, Santiago-Maniega S, Llorente-Peris A, Simón-Pérez C, Álvarez-Ramos BA, García-Florez L, et al. MIPO helical pre-contoured plates in diaphyseal humeral fractures with proximal extension. Surgical technique and results. Injury. 2021;52 Suppl 4:S125-S130. doi:10.1016/j.injury.2021.01.049 https://doi.org/10.1016/j.injury.2021.01.049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73</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Peters RM, Claessen FM, Doornberg JN, Kolovich GP, Diercks RL, van den Bekerom MP. Union rate after operative treatment of humeral shaft nonunion--A systematic review. Injury. 2015;46(12):2314-24. doi:10.1016/j.injury.2015.09.041 https://doi.org/10.1016/j.injury.2015.09.041</a:t>
            </a:r>
          </a:p>
          <a:p>
            <a:pPr>
              <a:spcAft>
                <a:spcPts val="800"/>
              </a:spcAft>
            </a:pPr>
            <a:r>
              <a:rPr sz="1200">
                <a:solidFill>
                  <a:srgbClr val="263238"/>
                </a:solidFill>
                <a:latin typeface="Calibri"/>
              </a:rPr>
              <a:t>[r20] Zhang Z, Lin Z, Qiu Q, Xiao X, Su S, Wen X, et al. Systematic review of humeral shaft fracture (OTA/AO 12) complicated with iatrogenic radial nerve injury. Eur J Med Res. 2024;29(1):385. doi:10.1186/s40001-024-01981-7 https://doi.org/10.1186/s40001-024-01981-7</a:t>
            </a:r>
          </a:p>
          <a:p>
            <a:pPr>
              <a:spcAft>
                <a:spcPts val="800"/>
              </a:spcAft>
            </a:pPr>
            <a:r>
              <a:rPr sz="1200">
                <a:solidFill>
                  <a:srgbClr val="263238"/>
                </a:solidFill>
                <a:latin typeface="Calibri"/>
              </a:rPr>
              <a:t>[r21] Rommens P, Trafton P, Jaeger M. Extended deltopectoral approach to the humeral shaft [Internet]. En: AO Surgery Reference. Davos: AO Foundation [consultado 2026 oct 12]. Disponible en: https://surgeryreference.aofoundation.org/orthopedic-trauma/adult-trauma/humeral-shaft/approach/extended-deltopectoral-approach-to-the-humeral-shaft https://surgeryreference.aofoundation.org/orthopedic-trauma/adult-trauma/humeral-shaft/approach/extended-deltopectoral-approach-to-the-humeral-shaft</a:t>
            </a:r>
          </a:p>
          <a:p>
            <a:pPr>
              <a:spcAft>
                <a:spcPts val="800"/>
              </a:spcAft>
            </a:pPr>
            <a:r>
              <a:rPr sz="1200">
                <a:solidFill>
                  <a:srgbClr val="263238"/>
                </a:solidFill>
                <a:latin typeface="Calibri"/>
              </a:rPr>
              <a:t>[r22] Garika SS, Yadav P, Jyoti NJ, Bansal H, Mittal S, Trikha V, et al. Comparative Efficacy of Anterior MIPO With PHILOS Versus Posterior ORIF With EA-LCP in Distal-Third Humerus Fractures: A Randomized Controlled Trial. J Orthop Trauma. 2026;40(9):482-91. doi:10.1097/BOT.0000000000003200 https://doi.org/10.1097/BOT.0000000000003200</a:t>
            </a:r>
          </a:p>
          <a:p>
            <a:pPr>
              <a:spcAft>
                <a:spcPts val="800"/>
              </a:spcAft>
            </a:pPr>
            <a:r>
              <a:rPr sz="1200">
                <a:solidFill>
                  <a:srgbClr val="263238"/>
                </a:solidFill>
                <a:latin typeface="Calibri"/>
              </a:rPr>
              <a:t>[r23] Ekholm R, Adami J, Tidermark J, Hansson K, Törnkvist H, Ponzer S. Fractures of the shaft of the humerus. An epidemiological study of 401 fractures. J Bone Joint Surg Br. 2006;88(11):1469-73. doi:10.1302/0301-620X.88B11.17634 https://doi.org/10.1302/0301-620X.88B11.17634</a:t>
            </a:r>
          </a:p>
          <a:p>
            <a:pPr>
              <a:spcAft>
                <a:spcPts val="800"/>
              </a:spcAft>
            </a:pPr>
            <a:r>
              <a:rPr sz="1200">
                <a:solidFill>
                  <a:srgbClr val="263238"/>
                </a:solidFill>
                <a:latin typeface="Calibri"/>
              </a:rPr>
              <a:t>[r24] Shao YC, Harwood P, Grotz MR, Limb D, Giannoudis PV. Radial nerve palsy associated with fractures of the shaft of the humerus: a systematic review. J Bone Joint Surg Br. 2005;87(12):1647-52. doi:10.1302/0301-620X.87B12.16132 https://doi.org/10.1302/0301-620X.87B12.16132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73</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Rommens P, Trafton P, Jaeger M. Lateral approach to the humeral shaft [Internet]. En: AO Surgery Reference. Davos: AO Foundation [consultado 2026 oct 12]. Disponible en: https://surgeryreference.aofoundation.org/orthopedic-trauma/adult-trauma/humeral-shaft/approach/lateral-approach-to-the-humeral-shaft https://surgeryreference.aofoundation.org/orthopedic-trauma/adult-trauma/humeral-shaft/approach/lateral-approach-to-the-humeral-shaft</a:t>
            </a:r>
          </a:p>
          <a:p>
            <a:pPr>
              <a:spcAft>
                <a:spcPts val="800"/>
              </a:spcAft>
            </a:pPr>
            <a:r>
              <a:rPr sz="1200">
                <a:solidFill>
                  <a:srgbClr val="263238"/>
                </a:solidFill>
                <a:latin typeface="Calibri"/>
              </a:rPr>
              <a:t>[r26] Gerwin M, Hotchkiss RN, Weiland AJ. Alternative operative exposures of the posterior aspect of the humeral diaphysis with reference to the radial nerve. J Bone Joint Surg Am. 1996;78(11):1690-5. doi:10.2106/00004623-199611000-00008 https://doi.org/10.2106/00004623-199611000-00008</a:t>
            </a:r>
          </a:p>
          <a:p>
            <a:pPr>
              <a:spcAft>
                <a:spcPts val="800"/>
              </a:spcAft>
            </a:pPr>
            <a:r>
              <a:rPr sz="1200">
                <a:solidFill>
                  <a:srgbClr val="263238"/>
                </a:solidFill>
                <a:latin typeface="Calibri"/>
              </a:rPr>
              <a:t>[r27] Heitzmann LG, de Souza Aquino I, Tenor Junior AC, da Costa MP, Nogueira MP. Anatomical study of the safety corridor for bridge plating positioned on the lateral border of the humerus. Surg Radiol Anat. 2024;46(9):1439-45. doi:10.1007/s00276-024-03405-x https://doi.org/10.1007/s00276-024-03405-x</a:t>
            </a:r>
          </a:p>
          <a:p>
            <a:pPr>
              <a:spcAft>
                <a:spcPts val="800"/>
              </a:spcAft>
            </a:pPr>
            <a:r>
              <a:rPr sz="1200">
                <a:solidFill>
                  <a:srgbClr val="263238"/>
                </a:solidFill>
                <a:latin typeface="Calibri"/>
              </a:rPr>
              <a:t>[r28] Rommens P, Trafton P, Jaeger M. Safe zones in the humerus for percutaneous pins or screws [Internet]. En: AO Surgery Reference. Davos: AO Foundation [consultado 2026 oct 12]. Disponible en: https://surgeryreference.aofoundation.org/orthopedic-trauma/adult-trauma/humeral-shaft/approach/safe-zones-for-percutaneous-pins-or-screws https://surgeryreference.aofoundation.org/orthopedic-trauma/adult-trauma/humeral-shaft/approach/safe-zones-for-percutaneous-pins-or-screws</a:t>
            </a:r>
          </a:p>
          <a:p>
            <a:pPr>
              <a:spcAft>
                <a:spcPts val="800"/>
              </a:spcAft>
            </a:pPr>
            <a:r>
              <a:rPr sz="1200">
                <a:solidFill>
                  <a:srgbClr val="263238"/>
                </a:solidFill>
                <a:latin typeface="Calibri"/>
              </a:rPr>
              <a:t>[r29] Apivatthakakul T, Patiyasikan S, Luevitoonvechkit S. Danger zone for locking screw placement in minimally invasive plate osteosynthesis (MIPO) of humeral shaft fractures: a cadaveric study. Injury. 2010;41(2):169-72. doi:10.1016/j.injury.2009.08.002 https://doi.org/10.1016/j.injury.2009.08.002</a:t>
            </a:r>
          </a:p>
          <a:p>
            <a:pPr>
              <a:spcAft>
                <a:spcPts val="800"/>
              </a:spcAft>
            </a:pPr>
            <a:r>
              <a:rPr sz="1200">
                <a:solidFill>
                  <a:srgbClr val="263238"/>
                </a:solidFill>
                <a:latin typeface="Calibri"/>
              </a:rPr>
              <a:t>[r30] Giordano M, Giordano V, Gameiro VS, Belangero W, Livani B, Giannoudis PV, et al. Anterior minimally invasive plating osteosynthesis technique (MIPO) for humeral shaft fractures: an anatomical study of neuromuscular structures at risk. Eur J Orthop Surg Traumatol. 2021;31(3):449-58. doi:10.1007/s00590-020-02792-2 https://doi.org/10.1007/s00590-020-02792-2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73</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Lee HM, Kim YS, Kang S, Lee MY, Kim JP. Modified anterolateral approach for internal fixation of Holstein-Lewis humeral shaft fractures. J Orthop Sci. 2018;23(1):137-43. doi:10.1016/j.jos.2017.10.005 https://doi.org/10.1016/j.jos.2017.10.005</a:t>
            </a:r>
          </a:p>
          <a:p>
            <a:pPr>
              <a:spcAft>
                <a:spcPts val="800"/>
              </a:spcAft>
            </a:pPr>
            <a:r>
              <a:rPr sz="1200">
                <a:solidFill>
                  <a:srgbClr val="263238"/>
                </a:solidFill>
                <a:latin typeface="Calibri"/>
              </a:rPr>
              <a:t>[r32] Krijnen NA, Comerci AJ, Head LK, Legerstee IWF, de Klerk HH, Chen N, et al. What Is the Probability of Radial Nerve Recovery After Surgical Repair of Humerus Fractures Accounting for Time Since Injury?. Clin Orthop Relat Res. 2026;484(5):844-53. doi:10.1097/CORR.0000000000003733 https://doi.org/10.1097/CORR.0000000000003733</a:t>
            </a:r>
          </a:p>
          <a:p>
            <a:pPr>
              <a:spcAft>
                <a:spcPts val="800"/>
              </a:spcAft>
            </a:pPr>
            <a:r>
              <a:rPr sz="1200">
                <a:solidFill>
                  <a:srgbClr val="263238"/>
                </a:solidFill>
                <a:latin typeface="Calibri"/>
              </a:rPr>
              <a:t>[r33] Esparza M, Wild JR, Minnock C, Mohty KM, Truchan LM, Taljanovic MS. Ultrasound Evaluation of Radial Nerve Palsy Associated with Humeral Shaft Fractures to Guide Operative Versus Non-Operative Treatment. Acta Med Acad. 2019;48(2):183-92. doi:10.5644/ama2006-124.257 https://doi.org/10.5644/ama2006-124.257</a:t>
            </a:r>
          </a:p>
          <a:p>
            <a:pPr>
              <a:spcAft>
                <a:spcPts val="800"/>
              </a:spcAft>
            </a:pPr>
            <a:r>
              <a:rPr sz="1200">
                <a:solidFill>
                  <a:srgbClr val="263238"/>
                </a:solidFill>
                <a:latin typeface="Calibri"/>
              </a:rPr>
              <a:t>[r34] Shen J, Yang F, Chen W, Wang F, Liang C, Qiu Y, et al. The Efficacy of Ultrasound for Visualizing Radial Nerve Lesions with Coexistent Plate Fixation of Humeral Shaft Fractures. Injury. 2021;52(3):516-23. doi:10.1016/j.injury.2020.11.042 https://doi.org/10.1016/j.injury.2020.11.042</a:t>
            </a:r>
          </a:p>
          <a:p>
            <a:pPr>
              <a:spcAft>
                <a:spcPts val="800"/>
              </a:spcAft>
            </a:pPr>
            <a:r>
              <a:rPr sz="1200">
                <a:solidFill>
                  <a:srgbClr val="263238"/>
                </a:solidFill>
                <a:latin typeface="Calibri"/>
              </a:rPr>
              <a:t>[r35] Rämö L, Sumrein BO, Lepola V, Lähdeoja T, Ranstam J, Paavola M, et al. Effect of Surgery vs Functional Bracing on Functional Outcome Among Patients With Closed Displaced Humeral Shaft Fractures: The FISH Randomized Clinical Trial. JAMA. 2020;323(18):1792-801. doi:10.1001/jama.2020.3182 https://doi.org/10.1001/jama.2020.3182</a:t>
            </a:r>
          </a:p>
          <a:p>
            <a:pPr>
              <a:spcAft>
                <a:spcPts val="800"/>
              </a:spcAft>
            </a:pPr>
            <a:r>
              <a:rPr sz="1200">
                <a:solidFill>
                  <a:srgbClr val="263238"/>
                </a:solidFill>
                <a:latin typeface="Calibri"/>
              </a:rPr>
              <a:t>[r36] Oliver WM, Bell KR, Carter TH, Graham C, White TO, Clement ND, et al. Operative vs Nonoperative Management of Fractures of the Humeral Diaphysis: The Humeral Shaft Fracture Fixation Randomized Clinical Trial. JAMA Surg. 2025;160(5):508-16. doi:10.1001/jamasurg.2025.0301 https://doi.org/10.1001/jamasurg.2025.0301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73</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Matsunaga FT, Tamaoki MJ, Matsumoto MH, Netto NA, Faloppa F, Belloti JC. Minimally Invasive Osteosynthesis with a Bridge Plate Versus a Functional Brace for Humeral Shaft Fractures: A Randomized Controlled Trial. J Bone Joint Surg Am. 2017;99(7):583-92. doi:10.2106/JBJS.16.00628 https://doi.org/10.2106/JBJS.16.00628</a:t>
            </a:r>
          </a:p>
          <a:p>
            <a:pPr>
              <a:spcAft>
                <a:spcPts val="800"/>
              </a:spcAft>
            </a:pPr>
            <a:r>
              <a:rPr sz="1200">
                <a:solidFill>
                  <a:srgbClr val="263238"/>
                </a:solidFill>
                <a:latin typeface="Calibri"/>
              </a:rPr>
              <a:t>[r38] Kurup H, Hossain M, Andrew JG. Dynamic compression plating versus locked intramedullary nailing for humeral shaft fractures in adults. Cochrane Database Syst Rev. 2011;2011(6):CD005959. doi:10.1002/14651858.CD005959.pub2 https://doi.org/10.1002/14651858.CD005959.pub2</a:t>
            </a:r>
          </a:p>
          <a:p>
            <a:pPr>
              <a:spcAft>
                <a:spcPts val="800"/>
              </a:spcAft>
            </a:pPr>
            <a:r>
              <a:rPr sz="1200">
                <a:solidFill>
                  <a:srgbClr val="263238"/>
                </a:solidFill>
                <a:latin typeface="Calibri"/>
              </a:rPr>
              <a:t>[r39] Liu CH, Tsai PJ, Chen IJ, Lai PJ, Lai CY. Intraoperative evaluation of rotational alignment in minimally invasive plate osteosynthesis for humeral shaft fractures using combined fluoroscopic and endoscopic assistance: surgical technique, clinical outcomes, and literature review. Arch Orthop Trauma Surg. 2026;146(1):49. doi:10.1007/s00402-025-06170-7 https://doi.org/10.1007/s00402-025-06170-7</a:t>
            </a:r>
          </a:p>
          <a:p>
            <a:pPr>
              <a:spcAft>
                <a:spcPts val="800"/>
              </a:spcAft>
            </a:pPr>
            <a:r>
              <a:rPr sz="1200">
                <a:solidFill>
                  <a:srgbClr val="263238"/>
                </a:solidFill>
                <a:latin typeface="Calibri"/>
              </a:rPr>
              <a:t>[r40] Kim JW, Oh CW, Byun YS, Kim JJ, Park KC. A prospective randomized study of operative treatment for noncomminuted humeral shaft fractures: conventional open plating versus minimal invasive plate osteosynthesis. J Orthop Trauma. 2015;29(4):189-94. doi:10.1097/BOT.0000000000000232 https://doi.org/10.1097/BOT.0000000000000232</a:t>
            </a:r>
          </a:p>
          <a:p>
            <a:pPr>
              <a:spcAft>
                <a:spcPts val="800"/>
              </a:spcAft>
            </a:pPr>
            <a:r>
              <a:rPr sz="1200">
                <a:solidFill>
                  <a:srgbClr val="263238"/>
                </a:solidFill>
                <a:latin typeface="Calibri"/>
              </a:rPr>
              <a:t>[r41] Smolle MA, Bösmüller S, Puchwein P, Ornig M, Leithner A, Seibert FJ. Complications in humeral shaft fractures - non-union, iatrogenic radial nerve palsy, and postoperative infection: a systematic review and meta-analysis. EFORT Open Rev. 2022;7(1):95-108. doi:10.1530/EOR-21-0097 https://doi.org/10.1530/EOR-21-0097</a:t>
            </a:r>
          </a:p>
          <a:p>
            <a:pPr>
              <a:spcAft>
                <a:spcPts val="800"/>
              </a:spcAft>
            </a:pPr>
            <a:r>
              <a:rPr sz="1200">
                <a:solidFill>
                  <a:srgbClr val="263238"/>
                </a:solidFill>
                <a:latin typeface="Calibri"/>
              </a:rPr>
              <a:t>[r42] Beeres FJ, Diwersi N, Houwert MR, Link BC, Heng M, Knobe M, et al. ORIF versus MIPO for humeral shaft fractures: a meta-analysis and systematic review of randomized clinical trials and observational studies. Injury. 2021;52(4):653-63. doi:10.1016/j.injury.2020.11.016 https://doi.org/10.1016/j.injury.2020.11.016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73</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Zhao JG, Wang J, Meng XH, Zeng XT, Kan SL. Surgical interventions to treat humerus shaft fractures: A network meta-analysis of randomized controlled trials. PLoS One. 2017;12(3):e0173634. doi:10.1371/journal.pone.0173634 https://doi.org/10.1371/journal.pone.0173634</a:t>
            </a:r>
          </a:p>
          <a:p>
            <a:pPr>
              <a:spcAft>
                <a:spcPts val="800"/>
              </a:spcAft>
            </a:pPr>
            <a:r>
              <a:rPr sz="1200">
                <a:solidFill>
                  <a:srgbClr val="263238"/>
                </a:solidFill>
                <a:latin typeface="Calibri"/>
              </a:rPr>
              <a:t>[r44] Hohmann E, Glatt V, Tetsworth K. Minimally invasive plating versus either open reduction and plate fixation or intramedullary nailing of humeral shaft fractures: a systematic review and meta-analysis of randomized controlled trials. J Shoulder Elbow Surg. 2016;25(10):1634-42. doi:10.1016/j.jse.2016.05.014 https://doi.org/10.1016/j.jse.2016.05.014</a:t>
            </a:r>
          </a:p>
          <a:p>
            <a:pPr>
              <a:spcAft>
                <a:spcPts val="800"/>
              </a:spcAft>
            </a:pPr>
            <a:r>
              <a:rPr sz="1200">
                <a:solidFill>
                  <a:srgbClr val="263238"/>
                </a:solidFill>
                <a:latin typeface="Calibri"/>
              </a:rPr>
              <a:t>[r45] Belayneh R, Littlefield CP, Konda SR, Broder K, Kugelman DN, Leucht P, et al. The standardized exploration of the radial nerve during humeral shaft fixation reduces the incidence of iatrogenic palsy. Arch Orthop Trauma Surg. 2023;143(1):125-31. doi:10.1007/s00402-021-04028-2 https://doi.org/10.1007/s00402-021-04028-2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Abordaje anterolateral del húmero: el radial manda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