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casos por 100.000 personas</c:v>
                </c:pt>
              </c:strCache>
            </c:strRef>
          </c:tx>
          <c:spPr>
            <a:solidFill>
              <a:srgbClr val="0F5F6B"/>
            </a:solidFill>
          </c:spPr>
          <c:cat>
            <c:strRef>
              <c:f>Sheet1!$A$2:$A$7</c:f>
              <c:strCache>
                <c:ptCount val="6"/>
                <c:pt idx="0">
                  <c:v>Inversa 2012</c:v>
                </c:pt>
                <c:pt idx="1">
                  <c:v>Inversa 2017</c:v>
                </c:pt>
                <c:pt idx="2">
                  <c:v>Anatómica 2012</c:v>
                </c:pt>
                <c:pt idx="3">
                  <c:v>Anatómica 2017</c:v>
                </c:pt>
                <c:pt idx="4">
                  <c:v>Hemiartroplastia 2012</c:v>
                </c:pt>
                <c:pt idx="5">
                  <c:v>Hemiartroplastia 2017</c:v>
                </c:pt>
              </c:strCache>
            </c:strRef>
          </c:cat>
          <c:val>
            <c:numRef>
              <c:f>Sheet1!$B$2:$B$7</c:f>
              <c:numCache>
                <c:formatCode>General</c:formatCode>
                <c:ptCount val="6"/>
                <c:pt idx="0">
                  <c:v>7.3</c:v>
                </c:pt>
                <c:pt idx="1">
                  <c:v>19.3</c:v>
                </c:pt>
                <c:pt idx="2">
                  <c:v>9.5</c:v>
                </c:pt>
                <c:pt idx="3">
                  <c:v>12.5</c:v>
                </c:pt>
                <c:pt idx="4">
                  <c:v>3.7</c:v>
                </c:pt>
                <c:pt idx="5">
                  <c:v>1.5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casos por 100.000 personas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Sheet1!$A$2:$A$5</c:f>
              <c:strCache>
                <c:ptCount val="4"/>
                <c:pt idx="0">
                  <c:v>Cadáver, mujeres (acromion a rama anterior)</c:v>
                </c:pt>
                <c:pt idx="1">
                  <c:v>Cadáver, varones (acromion a rama anterior)</c:v>
                </c:pt>
                <c:pt idx="2">
                  <c:v>Pacientes operados con placa (media)</c:v>
                </c:pt>
                <c:pt idx="3">
                  <c:v>Referencia de la AO (borde lateral del acromion)</c:v>
                </c:pt>
              </c:strCache>
            </c:strRef>
          </c:cat>
          <c:val>
            <c:numRef>
              <c:f>Sheet1!$B$2:$B$5</c:f>
              <c:numCache>
                <c:formatCode>General</c:formatCode>
                <c:ptCount val="4"/>
                <c:pt idx="0">
                  <c:v>65.31</c:v>
                </c:pt>
                <c:pt idx="1">
                  <c:v>71.18</c:v>
                </c:pt>
                <c:pt idx="2">
                  <c:v>60</c:v>
                </c:pt>
                <c:pt idx="3">
                  <c:v>60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Sheet1!$A$2:$A$4</c:f>
              <c:strCache>
                <c:ptCount val="3"/>
                <c:pt idx="0">
                  <c:v>Entrada más cercana según la AO</c:v>
                </c:pt>
                <c:pt idx="1">
                  <c:v>Primera rama motora (media, cadáver)</c:v>
                </c:pt>
                <c:pt idx="2">
                  <c:v>Entrada del tronco (media, cadáver)</c:v>
                </c:pt>
              </c:strCache>
            </c:strRef>
          </c:cat>
          <c:val>
            <c:numRef>
              <c:f>Sheet1!$B$2:$B$4</c:f>
              <c:numCache>
                <c:formatCode>General</c:formatCode>
                <c:ptCount val="3"/>
                <c:pt idx="0">
                  <c:v>25</c:v>
                </c:pt>
                <c:pt idx="1">
                  <c:v>40.6</c:v>
                </c:pt>
                <c:pt idx="2">
                  <c:v>55.7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Tipo I</c:v>
                </c:pt>
                <c:pt idx="1">
                  <c:v>Tipo II</c:v>
                </c:pt>
                <c:pt idx="2">
                  <c:v>Otras variantes menores</c:v>
                </c:pt>
              </c:strCache>
            </c:strRef>
          </c:cat>
          <c:val>
            <c:numRef>
              <c:f>Sheet1!$B$2:$B$4</c:f>
              <c:numCache>
                <c:formatCode>General</c:formatCode>
                <c:ptCount val="3"/>
                <c:pt idx="0">
                  <c:v>71</c:v>
                </c:pt>
                <c:pt idx="1">
                  <c:v>21</c:v>
                </c:pt>
                <c:pt idx="2">
                  <c:v>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Examen clínico (4 estudios)</c:v>
                </c:pt>
              </c:strCache>
            </c:strRef>
          </c:cat>
          <c:val>
            <c:numRef>
              <c:f>Sheet1!$B$2:$B$2</c:f>
              <c:numCache>
                <c:formatCode>General</c:formatCode>
                <c:ptCount val="1"/>
                <c:pt idx="0">
                  <c:v>49</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Examen clínico (4 estudios)</c:v>
                </c:pt>
              </c:strCache>
            </c:strRef>
          </c:cat>
          <c:val>
            <c:numRef>
              <c:f>Sheet1!$C$2:$C$2</c:f>
              <c:numCache>
                <c:formatCode>General</c:formatCode>
                <c:ptCount val="1"/>
                <c:pt idx="0">
                  <c:v>89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Sheet1!$A$2:$A$6</c:f>
              <c:strCache>
                <c:ptCount val="5"/>
                <c:pt idx="0">
                  <c:v>RM</c:v>
                </c:pt>
                <c:pt idx="1">
                  <c:v>Artro-RM</c:v>
                </c:pt>
                <c:pt idx="2">
                  <c:v>Examen clínico</c:v>
                </c:pt>
                <c:pt idx="3">
                  <c:v>Ecografía (1 estudio)</c:v>
                </c:pt>
                <c:pt idx="4">
                  <c:v>Artro-TC (1 estudio)</c:v>
                </c:pt>
              </c:strCache>
            </c:strRef>
          </c:cat>
          <c:val>
            <c:numRef>
              <c:f>Sheet1!$B$2:$B$6</c:f>
              <c:numCache>
                <c:formatCode>General</c:formatCode>
                <c:ptCount val="5"/>
                <c:pt idx="0">
                  <c:v>71</c:v>
                </c:pt>
                <c:pt idx="1">
                  <c:v>83</c:v>
                </c:pt>
                <c:pt idx="2">
                  <c:v>49</c:v>
                </c:pt>
                <c:pt idx="3">
                  <c:v>39</c:v>
                </c:pt>
                <c:pt idx="4">
                  <c:v>90</c:v>
                </c:pt>
              </c:numCache>
            </c:numRef>
          </c:val>
        </c:ser>
        <c:ser>
          <c:idx val="1"/>
          <c:order val="1"/>
          <c:tx>
            <c:strRef>
              <c:f>Sheet1!$C$1</c:f>
              <c:strCache>
                <c:ptCount val="1"/>
                <c:pt idx="0">
                  <c:v>Especificidad</c:v>
                </c:pt>
              </c:strCache>
            </c:strRef>
          </c:tx>
          <c:spPr>
            <a:solidFill>
              <a:srgbClr val="D97706"/>
            </a:solidFill>
          </c:spPr>
          <c:cat>
            <c:strRef>
              <c:f>Sheet1!$A$2:$A$6</c:f>
              <c:strCache>
                <c:ptCount val="5"/>
                <c:pt idx="0">
                  <c:v>RM</c:v>
                </c:pt>
                <c:pt idx="1">
                  <c:v>Artro-RM</c:v>
                </c:pt>
                <c:pt idx="2">
                  <c:v>Examen clínico</c:v>
                </c:pt>
                <c:pt idx="3">
                  <c:v>Ecografía (1 estudio)</c:v>
                </c:pt>
                <c:pt idx="4">
                  <c:v>Artro-TC (1 estudio)</c:v>
                </c:pt>
              </c:strCache>
            </c:strRef>
          </c:cat>
          <c:val>
            <c:numRef>
              <c:f>Sheet1!$C$2:$C$6</c:f>
              <c:numCache>
                <c:formatCode>General</c:formatCode>
                <c:ptCount val="5"/>
                <c:pt idx="0">
                  <c:v>93</c:v>
                </c:pt>
                <c:pt idx="1">
                  <c:v>86</c:v>
                </c:pt>
                <c:pt idx="2">
                  <c:v>89</c:v>
                </c:pt>
                <c:pt idx="3">
                  <c:v>93</c:v>
                </c:pt>
                <c:pt idx="4">
                  <c:v>90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Infección</c:v>
                </c:pt>
                <c:pt idx="1">
                  <c:v>Pinzamiento subacromial</c:v>
                </c:pt>
                <c:pt idx="2">
                  <c:v>Perforación del tornillo a la articulación</c:v>
                </c:pt>
                <c:pt idx="3">
                  <c:v>Necrosis avascular</c:v>
                </c:pt>
                <c:pt idx="4">
                  <c:v>Varo</c:v>
                </c:pt>
              </c:strCache>
            </c:strRef>
          </c:cat>
          <c:val>
            <c:numRef>
              <c:f>Sheet1!$B$2:$B$6</c:f>
              <c:numCache>
                <c:formatCode>General</c:formatCode>
                <c:ptCount val="5"/>
                <c:pt idx="0">
                  <c:v>4</c:v>
                </c:pt>
                <c:pt idx="1">
                  <c:v>6</c:v>
                </c:pt>
                <c:pt idx="2">
                  <c:v>8</c:v>
                </c:pt>
                <c:pt idx="3">
                  <c:v>10</c:v>
                </c:pt>
                <c:pt idx="4">
                  <c:v>16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Sheet1!$A$2:$A$7</c:f>
              <c:strCache>
                <c:ptCount val="6"/>
                <c:pt idx="0">
                  <c:v>Neer II, DP</c:v>
                </c:pt>
                <c:pt idx="1">
                  <c:v>Neer II, MIPO</c:v>
                </c:pt>
                <c:pt idx="2">
                  <c:v>Neer III, DP</c:v>
                </c:pt>
                <c:pt idx="3">
                  <c:v>Neer III, MIPO</c:v>
                </c:pt>
                <c:pt idx="4">
                  <c:v>Neer IV, DP</c:v>
                </c:pt>
                <c:pt idx="5">
                  <c:v>Neer IV, MIPO</c:v>
                </c:pt>
              </c:strCache>
            </c:strRef>
          </c:cat>
          <c:val>
            <c:numRef>
              <c:f>Sheet1!$B$2:$B$7</c:f>
              <c:numCache>
                <c:formatCode>General</c:formatCode>
                <c:ptCount val="6"/>
                <c:pt idx="0">
                  <c:v>72.5</c:v>
                </c:pt>
                <c:pt idx="1">
                  <c:v>79.6</c:v>
                </c:pt>
                <c:pt idx="2">
                  <c:v>77.8</c:v>
                </c:pt>
                <c:pt idx="3">
                  <c:v>76.4</c:v>
                </c:pt>
                <c:pt idx="4">
                  <c:v>70.6</c:v>
                </c:pt>
                <c:pt idx="5">
                  <c:v>60.9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min</c:v>
                </c:pt>
              </c:strCache>
            </c:strRef>
          </c:tx>
          <c:spPr>
            <a:solidFill>
              <a:srgbClr val="0F5F6B"/>
            </a:solidFill>
          </c:spPr>
          <c:cat>
            <c:strRef>
              <c:f>Sheet1!$A$2:$A$5</c:f>
              <c:strCache>
                <c:ptCount val="4"/>
                <c:pt idx="0">
                  <c:v>Tenotomía: tiempo total</c:v>
                </c:pt>
                <c:pt idx="1">
                  <c:v>Osteotomía: tiempo total</c:v>
                </c:pt>
                <c:pt idx="2">
                  <c:v>Tenotomía: reparación</c:v>
                </c:pt>
                <c:pt idx="3">
                  <c:v>Osteotomía: reparación</c:v>
                </c:pt>
              </c:strCache>
            </c:strRef>
          </c:cat>
          <c:val>
            <c:numRef>
              <c:f>Sheet1!$B$2:$B$5</c:f>
              <c:numCache>
                <c:formatCode>General</c:formatCode>
                <c:ptCount val="4"/>
                <c:pt idx="0">
                  <c:v>129.3</c:v>
                </c:pt>
                <c:pt idx="1">
                  <c:v>152.7</c:v>
                </c:pt>
                <c:pt idx="2">
                  <c:v>34.3</c:v>
                </c:pt>
                <c:pt idx="3">
                  <c:v>39.3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min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Osteotomía (consolidación ósea)</c:v>
                </c:pt>
                <c:pt idx="1">
                  <c:v>Peel (cicatrización)</c:v>
                </c:pt>
                <c:pt idx="2">
                  <c:v>Tenotomía (cicatrización)</c:v>
                </c:pt>
              </c:strCache>
            </c:strRef>
          </c:cat>
          <c:val>
            <c:numRef>
              <c:f>Sheet1!$B$2:$B$4</c:f>
              <c:numCache>
                <c:formatCode>General</c:formatCode>
                <c:ptCount val="3"/>
                <c:pt idx="0">
                  <c:v>93.6</c:v>
                </c:pt>
                <c:pt idx="1">
                  <c:v>87</c:v>
                </c:pt>
                <c:pt idx="2">
                  <c:v>79.4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Osteotomía: consolidación radiográfica</c:v>
                </c:pt>
                <c:pt idx="1">
                  <c:v>Tenotomía: sin rotura de espesor completo a los 3 meses</c:v>
                </c:pt>
              </c:strCache>
            </c:strRef>
          </c:cat>
          <c:val>
            <c:numRef>
              <c:f>Sheet1!$B$2:$B$3</c:f>
              <c:numCache>
                <c:formatCode>General</c:formatCode>
                <c:ptCount val="2"/>
                <c:pt idx="0">
                  <c:v>93.1</c:v>
                </c:pt>
                <c:pt idx="1">
                  <c:v>86.7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Sheet1!$A$2:$A$4</c:f>
              <c:strCache>
                <c:ptCount val="3"/>
                <c:pt idx="0">
                  <c:v>Orificios C1 y C2: por encima del nervio (media)</c:v>
                </c:pt>
                <c:pt idx="1">
                  <c:v>Tornillo F: por debajo del nervio (media)</c:v>
                </c:pt>
                <c:pt idx="2">
                  <c:v>Distancia mínima con la guía PHILOS (fila B)</c:v>
                </c:pt>
              </c:strCache>
            </c:strRef>
          </c:cat>
          <c:val>
            <c:numRef>
              <c:f>Sheet1!$B$2:$B$4</c:f>
              <c:numCache>
                <c:formatCode>General</c:formatCode>
                <c:ptCount val="3"/>
                <c:pt idx="0">
                  <c:v>15.1</c:v>
                </c:pt>
                <c:pt idx="1">
                  <c:v>6.6</c:v>
                </c:pt>
                <c:pt idx="2">
                  <c:v>4.5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Infección, deltoideo</c:v>
                </c:pt>
                <c:pt idx="1">
                  <c:v>Infección, DP</c:v>
                </c:pt>
                <c:pt idx="2">
                  <c:v>Pseudoartrosis, deltoideo</c:v>
                </c:pt>
                <c:pt idx="3">
                  <c:v>Pseudoartrosis, DP</c:v>
                </c:pt>
                <c:pt idx="4">
                  <c:v>Aflojamiento de tornillos, deltoideo</c:v>
                </c:pt>
                <c:pt idx="5">
                  <c:v>Aflojamiento de tornillos, DP</c:v>
                </c:pt>
                <c:pt idx="6">
                  <c:v>Necrosis avascular, deltoideo</c:v>
                </c:pt>
                <c:pt idx="7">
                  <c:v>Necrosis avascular, DP</c:v>
                </c:pt>
              </c:strCache>
            </c:strRef>
          </c:cat>
          <c:val>
            <c:numRef>
              <c:f>Sheet1!$B$2:$B$9</c:f>
              <c:numCache>
                <c:formatCode>General</c:formatCode>
                <c:ptCount val="8"/>
                <c:pt idx="0">
                  <c:v>1.1</c:v>
                </c:pt>
                <c:pt idx="1">
                  <c:v>2.7</c:v>
                </c:pt>
                <c:pt idx="2">
                  <c:v>1.4</c:v>
                </c:pt>
                <c:pt idx="3">
                  <c:v>6.5</c:v>
                </c:pt>
                <c:pt idx="4">
                  <c:v>10.3</c:v>
                </c:pt>
                <c:pt idx="5">
                  <c:v>5.6</c:v>
                </c:pt>
                <c:pt idx="6">
                  <c:v>4.8</c:v>
                </c:pt>
                <c:pt idx="7">
                  <c:v>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Todas las inversas primarias</c:v>
                </c:pt>
                <c:pt idx="1">
                  <c:v>Artritis inflamatoria</c:v>
                </c:pt>
                <c:pt idx="2">
                  <c:v>Artrosis</c:v>
                </c:pt>
                <c:pt idx="3">
                  <c:v>Artropatía del manguito</c:v>
                </c:pt>
                <c:pt idx="4">
                  <c:v>Fractura aguda</c:v>
                </c:pt>
              </c:strCache>
            </c:strRef>
          </c:cat>
          <c:val>
            <c:numRef>
              <c:f>Sheet1!$B$2:$B$6</c:f>
              <c:numCache>
                <c:formatCode>General</c:formatCode>
                <c:ptCount val="5"/>
                <c:pt idx="0">
                  <c:v>1.3</c:v>
                </c:pt>
                <c:pt idx="1">
                  <c:v>1.7</c:v>
                </c:pt>
                <c:pt idx="2">
                  <c:v>2.6</c:v>
                </c:pt>
                <c:pt idx="3">
                  <c:v>3.0</c:v>
                </c:pt>
                <c:pt idx="4">
                  <c:v>4.0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Lesión axilar aislada evidente (869 artroplastias)</c:v>
                </c:pt>
                <c:pt idx="1">
                  <c:v>Cualquier lesión nerviosa tras inversa (revisión sistemática)</c:v>
                </c:pt>
                <c:pt idx="2">
                  <c:v>Cualquier complicación nerviosa (retrospectiva de 211 artroplastias)</c:v>
                </c:pt>
              </c:strCache>
            </c:strRef>
          </c:cat>
          <c:val>
            <c:numRef>
              <c:f>Sheet1!$B$2:$B$4</c:f>
              <c:numCache>
                <c:formatCode>General</c:formatCode>
                <c:ptCount val="3"/>
                <c:pt idx="0">
                  <c:v>0.7</c:v>
                </c:pt>
                <c:pt idx="1">
                  <c:v>1.3</c:v>
                </c:pt>
                <c:pt idx="2">
                  <c:v>20.9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Deltoideo</c:v>
                </c:pt>
                <c:pt idx="1">
                  <c:v>DP</c:v>
                </c:pt>
              </c:strCache>
            </c:strRef>
          </c:cat>
          <c:val>
            <c:numRef>
              <c:f>Sheet1!$B$2:$B$3</c:f>
              <c:numCache>
                <c:formatCode>General</c:formatCode>
                <c:ptCount val="2"/>
                <c:pt idx="0">
                  <c:v>81</c:v>
                </c:pt>
                <c:pt idx="1">
                  <c:v>73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Cirugía</c:v>
                </c:pt>
                <c:pt idx="1">
                  <c:v>Sin cirugía</c:v>
                </c:pt>
              </c:strCache>
            </c:strRef>
          </c:cat>
          <c:val>
            <c:numRef>
              <c:f>Sheet1!$B$2:$B$3</c:f>
              <c:numCache>
                <c:formatCode>General</c:formatCode>
                <c:ptCount val="2"/>
                <c:pt idx="0">
                  <c:v>39.07</c:v>
                </c:pt>
                <c:pt idx="1">
                  <c:v>38.32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Abordajes deltopectoral y deltoideo lateral del hombro: intervalo, pasos, nervio axilar y vena cefálica.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es, cómo se llama y para qué sirve; Epidemiología: cuánto se usa y en quién; Anatomía: el surco, el conjunto, el subescapular y los 2 nervios; Variantes: piel, vena, entrada articular y vías hermanas; Biomecánica: cómo la posición del brazo tensa los nervios; Clasificación: la arteria deltoidea y las 2 familias de abordaje; Diagnóstico: reconocer la lesión del nervio axilar y la del subescapular; Examen físico: qué tan bien detecta el subescapular dañado; Imágenes: qué pedir antes y después de operar; Algoritmo: elegir la vía de entrada; Indicaciones: qué escenario pide qué vía; Tratamiento: cirugía, placa y abordaje, qué dicen los estudios; Técnica: paso a paso; Subescapular: tenotomía, peel u osteotomía de la tuberosidad menor; Ampliaciones: prolongar el DP y vías vecinas; MIPO del húmero proximal por vía deltoidea: el nervio cruza la placa; Comparación: deltopectoral frente a deltoideo lateral, por desenlace; Complicaciones: frecuencia y cómo evitarlas; Pronóstico: cuánto dura la diferencia y cómo se recuperan los nervios; Rehabilitación: proteger el subescapular y recuperar movilidad; Guías y consensos. Estructura sugerida por el autor para diez minutos: Lámina 1 (0:30): Título, objetivo y aviso: material educativo; no sustituye al juicio clínico, a las guías institucionales ni a la supervisión del tutor. Lámina 2 (1:00): Qué es cada abordaje: DP por el surco; anterolateral acromial, transdeltoideo y anterosuperior dividiendo el deltoides; y el nombre Mackenzie [r1][r4][r29][r23]. Lámina 3 (1:30): Anatomía del DP: coracoides, eje del húmero, vena cefálica, conjunto, musculocutáneo, subescapular y axilar [r1][r3]. Lámina 4 (1:00): La vena cefálica y la arteria deltoidea: más afluentes laterales, y 21 % de arteria tipo II [r10][r17]. Lámina 5 (1:30): El nervio axilar en el deltoides: unos 6 cm del acromion, casi 20 % a menos de 5 cm, y zona de peligro de 5 a 9,5 cm desde el vértice de la cabeza [r4][r5][r26]. Lámina 6 (1:00): Técnica en pasos: posición, incisión de 12 a 14 cm, surco, vena, separadores, intervalo o subescapular [r1]. Lámina 7 (1:00): Subescapular: osteotomía 93,6 %, peel 87 %, tenotomía 79,4 % [r12]. Lámina 8 (1:30): Evidencia DP frente a deltoideo: función parecida en el ECA y en 2 metaanálisis, MIPO más corto, más aflojamiento de tornillos con MIPO y más pseudoartrosis con DP [r6][r7][r8]. Lámina 9 (0:30): Complicaciones nerviosas: axilar 0,64 % tras inversa; no hay protección absoluta [r21]. Lámina 10 (0:30): Mensajes para llevarse y referencias.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abordaje deltopectoral (DP) entra por el surco entre el deltoides y el pectoral mayor. Es la vía más extendida del húmero proximal, la que la AO prefiere para casi cualquier fractura y para la revisión, y una de las 2 vías clásicas de la artroplastia (fuente: Jaeger M y colaboradores, 2026) (fuente: Zlotolow DA y colaboradores, 2006) (fuente: Nové-Josserand L, 2019). 3 estructuras mandan en el DP: la vena cefálica, que marca el surco y se conserva; el nervio musculocutáneo, que puede entrar al coracobraquial a solo 2,5 cm de la punta de la coracoides; y el nervio axilar, que pasa por delante del subescapular y por la cara profunda del deltoides (fuente: Jaeger M y colaboradores, 2026) (fuente: Nové-Josserand L, 2019). El abordaje deltoideo lateral (anterolateral acromial o transdeltoideo) usa una incisión corta, pero cruza el territorio del nervio axilar: este corre a unos 6 cm del borde lateral del acromion y, en cerca de 20 % de los cadáveres, estuvo a menos de 5 cm (fuente: Jaeger M y colaboradores, 2026) (fuente: Burkhead WZ Jr y colaboradores, 1992). Para fijar una fractura con placa, el ECA y 2 metaanálisis no muestran un abordaje superior en función ni en complicaciones totales (fuente: Buecking B y colaboradores, 2014) (fuente: Wu Z y colaboradores, 2023) (fuente: Oldrini LM y colaboradores, 2023); otro metaanálisis, de MIPO frente a cirugía abierta, sí halló mejor Constant con MIPO, pero más lesión del axilar (fuente: Li F y colaboradores, 2019). El deltoideo acorta la cirugía, a costa de un nervio axilar más cerca de placa y tornillos (fuente: Wu Z y colaboradores, 2023) (fuente: Röderer G y colaboradores, 2007) (fuente: Dang KH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es, cómo se llama y para qué sirve. Con "abordaje del hombro" se nombran 4 entradas que conviene separar desde el inicio. Deltopectoral (DP). Entra por el surco entre el deltoides y el pectoral mayor. Para la AO sirve para casi cualquier tratamiento de una fractura del húmero proximal y es a menudo la vía preferida; también la recomienda en cirugía de revisión (fuente: Jaeger M y colaboradores, 2026). En el húmero proximal sigue siendo la más extendida (fuente: Zlotolow DA y colaboradores, 2006), y en artroplastia se cita junto con la transdeltoidea como las 2 vías clásicas (fuente: Nové-Josserand L, 2019). Anterolateral acromial. Divide el deltoides entre su porción clavicular y su porción acromial, siguiendo el rafe anterior; la AO la rotula "Mackenzie" (fuente: Jaeger M y colaboradores, 2026). Gardner la describió como "extendida" a través del rafe del deltoides anterior (fuente: Gardner MJ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Transdeltoideo lateral. Divide el deltoides entre la porción acromial y la espinal (fuente: Jaeger M y colaboradores, 2026). Anterosuperior. Divide el deltoides anterior desde el borde anterior del arco acromioclavicular y se usa en artroplastia inversa; Molé la presenta como un punto medio entre 2 vías previas: la transacromial de Grammont y la anterosuperior de Mackenzie para artroplastia (fuente: Molé D y colaboradores, 2011). El DP trabaja por un plano entre 2 músculos de territorios nerviosos distintos (anatomía clásica de texto). En cambio, en cuanto divides el deltoides, el nervio axilar queda expuesto a estiramiento o a un corte (fuente: Burkhead WZ Jr y colaboradores, 1992). Por eso, al elegir vía, eliges qué estructura vigilar: el surco y los nervios de la coracoides en el DP, o el nervio axilar dentro del músculo en el deltoideo.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Fracturas del húmero proximal, con placa, clavo o prótesis (fuente: Jaeger M y colaboradores, 2026) (fuente: Jaeger M y colaboradores, 2026). Artroplastia anatómica e inversa; los 2 abordajes más frecuentes de la inversa son el anterosuperior y el DP (fuente: Seok HG y colaboradores, 2022). Luxación anterior irreductible por tejido blando interpuesto: el DP sigue siendo el acceso quirúrgico estándar (fuente: Mohamed A y colaboradores, 2025). Transferencia de coracoides (Latarjet) con el subescapular dividido (fuente: Vervaecke AJ y colaboradores, 2026). Artrotomía abierta del hombro séptico, comparada con el lavado artroscópico; la revisión no detalla qué vía abierta se usó (fuente: Abdelmalek A y colaboradores, 2023). Prolongación hacia distal para fracturas con extensión a la diáfisis del húmero (fuente: Rechsteiner J y colaboradores, 2024) (fuente: Zlotolow DA y colaboradores, 2006). Con esto cerramos definición: qué es, cómo se llama y para qué sirve. Sigamos con epidemiología: cuánto se usa y en quién.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se usa y en quién. Las fracturas del húmero proximal son frecuentes, sobre todo en personas mayores (fuente: Handoll HH y colaboradores, 2022). La revisión Cochrane de 2022 reunió 47 ensayos con 3179 participantes, en su mayoría mujeres de 60 años o más (fuente: Handoll HH y colaboradores, 2022). De esos ensayos, 10 compararon cirugía con no cirugía y 23 compararon 2 técnicas quirúrgicas (fuente: Handoll HH y colaboradores, 2022). En Estados Unidos, entre 2012 y 2017, la incidencia ajustada de artroplastia inversa pasó de 7,3 a 19,3 casos por 100.000 personas, la de artroplastia anatómica de 9,5 a 12,5, y la hemiartroplastia bajó de 3,7 a 1,5 (fuente: Best MJ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2 abordajes más frecuentes de la inversa son el anterosuperior y el DP (fuente: Seok HG y colaboradores, 2022); dominar el DP te servirá en fracturas, artroplastia e inestabilidad (lectura del autor).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de artroplastia primaria de hombro en Estados Unidos, 2012 y 2017 (datos nacionales representativos)» muestra lo siguiente. Inversa 2012: 7.3 casos por 100.000 personas (fuente: Best MJ y colaboradores, 2021). Inversa 2017: 19.3 casos por 100.000 personas (fuente: Best MJ y colaboradores, 2021). Anatómica 2012: 9.5 casos por 100.000 personas (fuente: Best MJ y colaboradores, 2021). Anatómica 2017: 12.5 casos por 100.000 personas (fuente: Best MJ y colaboradores, 2021). Hemiartroplastia 2012: 3.7 casos por 100.000 personas (fuente: Best MJ y colaboradores, 2021). Hemiartroplastia 2017: 1.5 casos por 100.000 personas (fuente: Best MJ y colaboradores, 2021). Con esto cerramos epidemiología: cuánto se usa y en quién. Sigamos con anatomía: el surco, el conjunto, el subescapular y los 2 nervios.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el surco, el conjunto, el subescapular y los 2 nervios. Piensa el DP como un túnel que bajas por capas: piel y grasa; surco deltopectoral con la vena cefálica; fascia clavipectoral por fuera del tendón conjunto; subescapular con el intervalo de los rotadores; y cápsula con la cabeza (fuente: Jaeger M y colaboradores, 2026). Reparos. Son 2 y se palpan con facilidad: la apófisis coracoides y el eje del húmero proximal, a la altura de la axila; la incisión de 12 a 14 cm va entre ambos (fuente: Jaeger M y colaboradores, 2026). Vena cefálica. Marca el surco (fuente: Bunker TD y colaboradores, 2013). Se retrae hacia afuera o hacia adentro; hacia afuera se respeta el drenaje venoso del deltoides, pero queda expuesta al separador (fuente: Jaeger M y colaboradores, 2026). Al inyectar látex en 40 hombros de cadáver, la vena recibió más afluentes por su lado lateral que por el medial, y se concentraron en la mitad proximal de la incisión (fuente: Radkowski CA y colaboradores, 2006). Conservarla reduce el edema del miembro (fuente: Jaeger M y colaboradores, 2026). Arteria deltoidea. Cruza el intervalo hacia el deltoides. En 100 abordajes, 71 % fue tipo I, 21 % tipo II y 8 % otras variantes menores (fuente: Bunker TD y colaboradores, 2013). Tendón conjunto y nervio musculocutáneo. El nervio entra al coracobraquial desde tan cerca como 2,5 cm de la punta de la coracoides, y un separador bajo el conjunto puede causar neurapraxia (fuente: Jaeger M y colaboradores, 2026). En 21 troncos disecados, la entrada del nervio quedó de media a 55,7 mm de la punta inferior de la coracoides, y la primera rama motora estuvo a menos de 50 mm en 75 % de los casos (fuente: Clavert P y colaboradores, 2009). Una revisión de 2026 aconseja limitar la retracción medial excesiva del conjunto (fuente: Paul BR y colaboradores, 2026). Subescapular y nervio axilar. Nace del cordón posterior; en su camino queda por delante del subescapular y por debajo de la cápsula glenohumeral, hasta entrar al espacio cuadrilátero, donde se bifurca en una rama anterior y otra posterior (fuente: Paul BR y colaboradores, 2026). Según los estudios que recoge esa revisión, se lo encuentra entre 0 y 12 mm por debajo del borde inferior del subescapular, medial a la inserción musculotendinosa (fuente: Paul BR y colaboradores, 2026). Vista desde la glenoides, su ruta tiene 3 estaciones: la cara anterior del subescapular, el polo inferior de la articulación (a 10-25 mm de la glenoides) y, al final, la cara profunda del deltoides (fuente: Nové-Josserand L, 2019). Deltoides y nervio axilar. La rama anterior da la vuelta al húmero por debajo de la fascia del deltoides y es la que mueve sus porciones anterior y media (fuente: Paul BR y colaboradores, 2026). La AO sitúa su rama motora anterior a unos 6 cm del borde lateral del acromion (fuente: Jaeger M y colaboradores, 2026), y a unos 6 cm del borde craneal de la cabeza, con la advertencia de que ese valor no es una guía absoluta (fuente: Jaeger M y colaboradores, 2026). En 51 cadáveres (102 hombros), casi 20 % de los cadáveres tuvo el nervio a menos de 5 cm del borde del acromion (fuente: Burkhead WZ Jr y colaboradores, 1992). En 30 cadáveres, de acromion a rama anterior hubo en promedio 65,31 mm en mujeres y 71,18 mm en varones (fuente: Lottino B y colaboradores, 2026). En 37 pacientes operados, la distancia media fue de 6 cm (rango de 5,5 a 6,6), pero la posición solo se pudo predecir en 18 % (fuente: Yildirim C y colaboradores, 2022). Medido desde la prominencia de la tuberosidad mayor, el nervio estuvo a unos 35 mm en 20 hombros de cadáver (fuente: Gardner MJ y colaboradores, 2005). Pectoral mayor. La rama anterior del axilar pasó por encima del borde superior del tendón del pectoral mayor en más de 2/3 de 30 hombros, y a 4,0 mm de media del tendón por su rama más baja (fuente: Lai CH y colaboradores, 2026). Irrigación de la cabeza. En el campo del DP transcurren la circunfleja humeral anterior y su rama ascendente, una fuente clave de sangre para la cabeza (fuente: Gardner MJ y colaboradores, 2006). El abordaje anterolateral usa un plano poco vascular, lejos de las circunflejas (fuente: Jaeger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del nervio axilar al acromion según la fuente» muestra lo siguiente. Cadáver, mujeres (acromion a rama anterior): 65.3 mm (fuente: Lottino B y colaboradores, 2026). Cadáver, varones (acromion a rama anterior): 71.2 mm (fuente: Lottino B y colaboradores, 2026). Pacientes operados con placa (media): 60 mm (fuente: Yildirim C y colaboradores, 2022). Referencia de la AO (borde lateral del acromion): 60 mm (fuente: Jaeger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«Nervio musculocutáneo: distancias a la coracoides» muestra lo siguiente. Entrada más cercana según la AO: 25 mm (fuente: Jaeger M y colaboradores, 2026). Primera rama motora (media, cadáver): 40.6 mm (fuente: Clavert P y colaboradores, 2009). Entrada del tronco (media, cadáver): 55.7 mm (fuente: Clavert P y colaboradores, 2009). En el documento Word de este tema encontrarás además: Estructuras clave del abordaje deltopectoral y del deltoideo lateral. Con esto cerramos anatomía: el surco, el conjunto, el subescapular y los 2 nervios. Sigamos con variantes: piel, vena, entrada articular y vías hermanas.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piel, vena, entrada articular y vías hermanas. La piel puede ser recta o curva; en artroplastia por enfermedad degenerativa suele preferirse una incisión más vertical (fuente: Jaeger M y colaboradores, 2026). La vena cefálica va hacia afuera o hacia adentro (fuente: Jaeger M y colaboradores, 2026). Para entrar a la articulación hay 3 caminos: intervalo de los rotadores, a través de la fractura o tenotomía del subescapular (fuente: Jaeger M y colaboradores, 2026). Y cuando el DP no es la mejor idea, hay vías que dividen el deltoides en vez de pasar por el surco (fuente: Jaeger M y colaboradores, 2026) (fuente: Jaeger M y colaboradores, 2026) (fuente: Molé D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la AO, abrir el intervalo (justo en el borde superior del subescapular, en dirección a la coracoides) da buena vista sin alterar la función del manguito; pero si el fragmento anterior lleva la tuberosidad menor, el surco bicipital y parte de la mayor, aconseja con fuerza abrir el supraespinoso siguiendo el trazo de fractura (fuente: Jaeger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«Variantes y vías hermanas del DP» tiene 3 columnas: Variante, En qué consiste, Qué dicen las fuentes. Fila 1: Variante, Piel del DP; En qué consiste, Incisión recta o curva entre la coracoides y el eje del húmero; más vertical en artroplastia degenerativa; Qué dicen las fuentes, Longitud de 12 a 14 cm (fuente: Jaeger M y colaboradores, 2026). Fila 2: Variante, Vena cefálica; En qué consiste, Retraer hacia afuera o hacia adentro; Qué dicen las fuentes, Hacia afuera respeta el drenaje del deltoides; hay más afluentes laterales (fuente: Jaeger M y colaboradores, 2026) (fuente: Radkowski CA y colaboradores, 2006). Fila 3: Variante, Entrada articular; En qué consiste, Intervalo de los rotadores, a través de la fractura o tenotomía del subescapular; Qué dicen las fuentes, Las 3 opciones están descritas (fuente: Jaeger M y colaboradores, 2026). Fila 4: Variante, Subescapular en artroplastia; En qué consiste, Tenotomía, peel u osteotomía de la tuberosidad menor; Qué dicen las fuentes, Osteotomía y peel con mejor WOOS que la tenotomía en un metaanálisis en red (23 estudios incluidos) (fuente: Ahmed AF y colaboradores, 2023). Fila 5: Variante, Anterolateral acromial; En qué consiste, Entre las porciones clavicular y acromial del deltoides; para MIPO y clavo; Qué dicen las fuentes, La AO la rotula Mackenzie (fuente: Jaeger M y colaboradores, 2026). Fila 6: Variante, Transdeltoideo lateral; En qué consiste, Entre las porciones acromial y espinal; Qué dicen las fuentes, Útil en la tuberosidad mayor (fuente: Jaeger M y colaboradores, 2026). Fila 7: Variante, Anterosuperior; En qué consiste, Divide el deltoides anterior desde el borde anterior del arco acromioclavicular; Qué dicen las fuentes, Descrita para artroplastia inversa (fuente: Molé D y colaboradores, 2011). (fuente: Jaeger M y colaboradores, 2026) (fuente: Jaeger M y colaboradores, 2026) (fuente: Radkowski CA y colaboradores, 2006) (fuente: Ahmed AF y colaboradores, 2023) (fuente: Molé D y colaboradores, 2011) (fuente: Jaeger M y colaboradores, 2026). Con esto cerramos variantes: piel, vena, entrada articular y vías hermanas. Sigamos con biomecánica: cómo la posición del brazo tensa los nervios.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cómo la posición del brazo tensa los nervios. Un nervio del hombro se daña por contacto directo o por efecto indirecto; en la práctica, eso significa el implante, el estiramiento, la postura del paciente y dónde apoyas los separadores (fuente: Paul BR y colaboradores, 2026). Una revisión de 2026 cita un estudio en cadáver: el plexo braquial se estiró más de 10 % con el hombro abducido más de 70°, o extendido más de 50° y a la vez rotado afuera más de 60°; con el codo apoyado en un posicionador, la tensión bajó de forma marcada (fuente: Paul BR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artroplastia, el riesgo nervioso sube si el hombro ya fue operado o si antes de la cirugía rota afuera menos de 10° (fuente: Paul BR y colaboradores, 2026). Mientras expones la glenoides o el húmero, no mantengas el brazo en posiciones extremas más tiempo del necesario (práctica habitual / opinión experta), y usa apoyo del codo (fuente: Paul BR y colaboradores, 2026). La rotación tiene 2 caras. Una revisión de técnica recoge que el nervio axilar queda a 10-25 mm de la glenoides y que esa distancia crece con abducción o rotación externa (fuente: Nové-Josserand L, 2019); la misma revisión hace el corte de la tuberosidad menor con el brazo en aducción y rotación interna, posición que aleja el nervio de ese corte (fuente: Nové-Josserand L, 2019). Pero la rotación externa extrema sumada a extensión estira el plexo (fuente: Paul BR y colaboradores, 2026). No hallé un estudio clínico abierto que mida esa protección en la cirugía abierta. Con esto cerramos biomecánica: cómo la posición del brazo tensa los nervios. Sigamos con clasificación: la arteria deltoidea y las 2 familias de abordaje.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la arteria deltoidea y las 2 familias de abordaje. Un abordaje no se clasifica como una fractura, pero hay 2 ordenamientos útiles: las variantes de la arteria deltoidea que te encuentras en el surco y la familia a la que pertenece cada vía. Bunker registró la anatomía vascular de 100 abordajes DP electivos consecutivos y halló 2 patrones frecuentes de la arteria deltoidea. En el tipo I (71 %) la arteria atraviesa el surco y se mete en el deltoides sin acercarse a la vena cefálica (fuente: Bunker TD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tipo II (21 %) llega hasta la vena y corre hacia abajo pegada a su cara medial y posterior (fuente: Bunker TD y colaboradores, 2013). El 8 % restante fueron variaciones menores (fuente: Bunker TD y colaboradores, 2013). No conocerlas puede confundirte y hacerte sangrar en una vía que se tiene por rutinaria (fuente: Bunker TD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«Variantes de la arteria deltoidea en 100 abordajes deltopectorales consecutivos» muestra lo siguiente. Tipo I: 71 por ciento (fuente: Bunker TD y colaboradores, 2013). Tipo II: 21 por ciento (fuente: Bunker TD y colaboradores, 2013). Otras variantes menores: 8 por ciento (fuente: Bunker TD y colaboradores, 2013). Con esto cerramos clasificación: la arteria deltoidea y las 2 familias de abordaje. Sigamos con diagnóstico: reconocer la lesión del nervio axilar y la del subescapular.</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reconocer la lesión del nervio axilar y la del subescapular. El nervio axilar inerva el deltoides y el redondo menor; se explora con abducción, flexión y extensión contra resistencia, y con el signo del hornblower (fuente: Paul BR y colaboradores, 2026). Anota esa base antes de operar (práctica habitual / opinión experta). Con EMG: en 26 pacientes examinados a las 3-4 semanas de una placa por vía deltoidea mínimamente invasiva, 8 (31 %) tuvieron lesión incompleta del axilar, y ninguna completa (fuente: Jeon N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49 pacientes con MIPO anterolateral, 5 ya tenían lesión traumática previa leve o moderada, y no hubo diferencias en amplitud ni latencia antes y después de operar (fuente: Knežević J y colaboradores, 2017). En 19 inversas estudiadas con EMG (media de 3,6 semanas tras operar), 9 hombros tenían cambios subclínicos, en su mayoría del axilar, y 8 se normalizaron antes de 6 meses (fuente: Lädermann A y colaboradores, 2011). Con neuromonitorización en 37 pacientes con fractura, el axilar fue 46 % de los nervios con alerta (fuente: Warrender WJ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revisión retrospectiva de 211 artroplastias encontró complicación nerviosa en 20,9 % (fuente: Ball CM, 2017); una serie de 869 artroplastias sin identificar el nervio halló lesión axilar aislada y clínicamente evidente en 0,7 % (fuente: LiBrizzi CL y colaboradores, 2019). Cambia la pregunta: la primera buscó cualquier complicación nerviosa y la segunda, solo la lesión axilar aislada evidente. Con esto cerramos diagnóstico: reconocer la lesión del nervio axilar y la del subescapular. Sigamos con examen físico: qué tan bien detecta el subescapular dañado.</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qué tan bien detecta el subescapular dañado. Tras una tenotomía o un peel, la duda es si el subescapular cicatrizó. Las pruebas son el test de despegue (lift-off), la presión abdominal (belly-press), el bear-hug y el signo de retraso en rotación interna. Ojo: los estudios que siguen evaluaron roturas del subescapular en general, no hombros operados; usarlos tras una artroplastia es extrapolar. En una revisión que partió de 2212 registros y dejó 13 artículos, los 4 tests agrupados tuvieron especificidad mayor de 0,90, con sensibilidad máxima de 0,55 para el bear-hug y mínima de 0,32 para el signo de retraso en rotación interna (fuente: Lädermann A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autores concluyen que ningún test, por sí solo, basta para diagnosticar estas roturas (fuente: Lädermann A y colaboradores, 2021). Otro metaanálisis, con 4 estudios de examen clínico agrupado, dio sensibilidad de 0,49 y especificidad de 0,89 (fuente: Saremi H y colaboradores, 2023). Un test positivo ayuda a confirmar; uno negativo no descarta. Si el resultado cambia la conducta, pide imagen (ver Imágenes).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«Examen clínico agrupado para rotura del subescapular: sensibilidad y especificidad» muestra lo siguiente. Examen clínico (4 estudios): sensibilidad 49 por ciento y especificidad 89 por ciento (fuente: Saremi H y colaboradores, 2023). Con esto cerramos examen físico: qué tan bien detecta el subescapular dañado. Sigamos con imágenes: qué pedir antes y después de operar.</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pedir antes y después de operar. La ACR pone la radiografía como primer estudio del hombro agudo y de la sospecha de fractura; si no aclara el cuadro, pueden ser útiles la ecografía, la RM o la TC sin contraste, o la artrografía por RM o por TC (fuente: Laur O y colaboradores, 2025). Para planificar la entrada y la fijación, la tomografía ayuda a ver los fragmentos (práctica habitual / opinión experta). En la luxación anterior irreductible por tejido interpuesto, si la radiografía no enseña una lesión ósea clara, la RM muestra el tejido blando mejor que la TC (fuente: Mohamed A y colaboradores, 2025). Un metaanálisis agrupó, por método, la sensibilidad y la especificidad para la rotura del subescapular: artro-RM 0,83 y 0,86; RM 0,71 y 0,93; ecografía 0,39 y 0,93; artro-TC 0,90 y 0,90; examen clínico 0,49 y 0,89 (fuente: Saremi 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sus autores, la artro-RM fue la más exacta (fuente: Saremi H y colaboradores, 2023). Igual que con el examen físico, los estudios no eran de hombros operados: aplicarlo tras una tenotomía es extrapolar. Ojo: la exactitud agrupada nominal fue 0,84 para RM, 0,85 para artro-RM, 0,76 para el examen clínico, 0,76 para ecografía y 0,90 para artro-TC, pero solo 1 estudio aportó la ecografía y 1 la artro-TC, así que esos 2 puntos son frágiles (fuente: Saremi 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«Rotura del subescapular: sensibilidad y especificidad agrupadas por modalidad» muestra lo siguiente. RM: sensibilidad 71 por ciento y especificidad 93 por ciento (fuente: Saremi H y colaboradores, 2023). Artro-RM: sensibilidad 83 por ciento y especificidad 86 por ciento (fuente: Saremi H y colaboradores, 2023). Examen clínico: sensibilidad 49 por ciento y especificidad 89 por ciento (fuente: Saremi H y colaboradores, 2023). Ecografía (1 estudio): sensibilidad 39 por ciento y especificidad 93 por ciento (fuente: Saremi H y colaboradores, 2023). Artro-TC (1 estudio): sensibilidad 90 por ciento y especificidad 90 por ciento (fuente: Saremi H y colaboradores, 2023). Con esto cerramos imágenes: qué pedir antes y después de operar. Sigamos con algoritmo: elegir la vía de entrada.</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elegir la vía de entrada. El algoritmo ordena la decisión por objetivo; no sustituye el criterio de tu tutor ni la planificación de cada paciente.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«Elegir entre DP, deltoideo lateral y otras entradas» se lee de arriba hacia abajo. Se parte de: Necesito acceder al hombro por delante o por lateral: ¿cuál es el objetivo. Se decide: ¿Es artroplastia o necesito ver bien la glenoides? Si la respuesta es sí, dp es la vía clásica; el anterosuperior es la alternativa: el dp dio mejor flexión y el anterosuperior menos aflojamiento glenoideo, así que elige el que dominas (fuente: Nové-Josserand L, 2019) (fuente: Seok HG y colaboradores, 2022). Si la respuesta es no, ¿es una fractura del húmero proximal?. Se hace: DP es la vía clásica; el anterosuperior es la alternativa: el DP dio mejor flexión y el anterosuperior menos aflojamiento glenoideo, así que elige el que dominas (fuente: Nové-Josserand L, 2019) (fuente: Seok HG y colaboradores, 2022). Se decide: ¿Es una fractura del húmero proximal? Si la respuesta es sí, ¿tuberosidad mayor aislada, mipo planificado o clavo anterógrado?. Si la respuesta es no, ¿luxación irreductible, latarjet o inestabilidad abierta?. Se decide: ¿Tuberosidad mayor aislada, MIPO planificado o clavo anterógrado? Si la respuesta es sí, deltoideo lateral o anterolateral: incisión corta, límite a 5 cm del acromion, palpar el nervio y marcar la zona de peligro (fuente: Jaeger M y colaboradores, 2026) (fuente: Zlotolow DA y colaboradores, 2006). Si la respuesta es no, dp: exposición amplia de ambas tuberosidades, útil en revisión y en fracturas complejas (fuente: Jaeger M y colaboradores, 2026). Se hace: Deltoideo lateral o anterolateral: incisión corta, límite a 5 cm del acromion, palpar el nervio y marcar la zona de peligro (fuente: Jaeger M y colaboradores, 2026) (fuente: Zlotolow DA y colaboradores, 2006). Se hace: DP: exposición amplia de ambas tuberosidades, útil en revisión y en fracturas complejas (fuente: Jaeger M y colaboradores, 2026). Se decide: ¿Luxación irreductible, Latarjet o inestabilidad abierta? Si la respuesta es sí, dp; en el latarjet, subescapular dividido; en la luxación irreductible, rotación externa para liberar el subescapular interpuesto (fuente: Mohamed A y colaboradores, 2025) (fuente: Vervaecke AJ y colaboradores, 2026). Si la respuesta es no, ¿la lesión se extiende a la diáfisis del húmero?. Se hace: DP; en el Latarjet, subescapular dividido; en la luxación irreductible, rotación externa para liberar el subescapular interpuesto (fuente: Mohamed A y colaboradores, 2025) (fuente: Vervaecke AJ y colaboradores, 2026). Se decide: ¿La lesión se extiende a la diáfisis del húmero? Si la respuesta es sí, dp prolongado o anterolateral del húmero; protege el nervio radial (fuente: Rechsteiner J y colaboradores, 2024) (fuente: Zlotolow DA y colaboradores, 2006). Si la respuesta es no, usa la vía que dominas y repásala con tu tutor: no hay evidencia suficiente para preferir una técnica quirúrgica (fuente: Handoll HH y colaboradores, 2022) (fuente: Oldrini LM y colaboradores, 2023). Se hace: DP prolongado o anterolateral del húmero; protege el nervio radial (fuente: Rechsteiner J y colaboradores, 2024) (fuente: Zlotolow DA y colaboradores, 2006). Termina en: Usa la vía que dominas y repásala con tu tutor: no hay evidencia suficiente para preferir una técnica quirúrgica (fuente: Handoll HH y colaboradores, 2022) (fuente: Oldrini LM y colaboradores, 2023). Con esto cerramos algoritmo: elegir la vía de entrada. Sigamos con indicaciones: qué escenario pide qué vía.</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qué escenario pide qué vía. La tabla resume lo que las fuentes dicen por escenario. Donde no hay estudio, se rotula como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«Escenarios, vía habitual y evidencia» tiene 3 columnas: Escenario, Vía que se usa, Qué dicen las fuentes. Fila 1: Escenario, Fractura del húmero proximal fijada con placa; Vía que se usa, DP o deltoideo (con o sin MIPO); Qué dicen las fuentes, Función y complicaciones totales parecidas (fuente: Buecking B y colaboradores, 2014) (fuente: Wu Z y colaboradores, 2023) (fuente: Oldrini LM y colaboradores, 2023). Fila 2: Escenario, Fractura de la tuberosidad mayor; Vía que se usa, Anterolateral o transdeltoideo; Qué dicen las fuentes, Útiles en esa fractura (fuente: Jaeger M y colaboradores, 2026) (fuente: Jaeger M y colaboradores, 2026). Fila 3: Escenario, Clavo anterógrado; Vía que se usa, Anterolateral, con incisión corta; Qué dicen las fuentes, La entrada correcta queda bajo la inserción del supraespinoso (fuente: Jaeger M y colaboradores, 2026). Fila 4: Escenario, Revisión o cirugía previa; Vía que se usa, DP; Qué dicen las fuentes, La AO la recomienda para revisión (fuente: Jaeger M y colaboradores, 2026). Fila 5: Escenario, Artroplastia anatómica o inversa; Vía que se usa, DP o anterosuperior; Qué dicen las fuentes, Los 2 más frecuentes en la inversa; ninguno es mejor en todo (fuente: Seok HG y colaboradores, 2022). Fila 6: Escenario, Luxación anterior irreductible; Vía que se usa, DP; Qué dicen las fuentes, Acceso quirúrgico estándar (fuente: Mohamed A y colaboradores, 2025). Fila 7: Escenario, Latarjet; Vía que se usa, DP con subescapular dividido; Qué dicen las fuentes, Complicación global de 6,1 % en la técnica abierta (fuente: Hurley ET y colaboradores, 2021). Fila 8: Escenario, Infección articular nativa; Vía que se usa, Artrotomía o artroscopia; Qué dicen las fuentes, Más reintervención por reinfección tras artroscopia, con evidencia de calidad baja (fuente: Abdelmalek A y colaboradores, 2023). Fila 9: Escenario, Fractura con extensión a la diáfisis; Vía que se usa, DP prolongado o anterolateral; Qué dicen las fuentes, Serie de 26 fracturas con placa larga (fuente: Rechsteiner J y colaboradores, 2024). (fuente: Jaeger M y colaboradores, 2026) (fuente: Jaeger M y colaboradores, 2026) (fuente: Buecking B y colaboradores, 2014) (fuente: Wu Z y colaboradores, 2023) (fuente: Oldrini LM y colaboradores, 2023) (fuente: Jaeger M y colaboradores, 2026) (fuente: Seok HG y colaboradores, 2022) (fuente: Mohamed A y colaboradores, 2025) (fuente: Abdelmalek A y colaboradores, 2023) (fuente: Rechsteiner J y colaboradores, 2024) (fuente: Hurley ET y colaboradores, 2021). La tabla completa tiene más filas: están en el documento Word. Con esto cerramos indicaciones: qué escenario pide qué vía. Sigamos con tratamiento: cirugía, placa y abordaje, qué dicen los estudios.</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cirugía, placa y abordaje, qué dicen los estudios. Con una fractura desplazada del húmero proximal, operar no dio mejor resultado que no operar ni al año ni a los 2 años, y quizá obliga a más cirugías posteriores (fuente: Handoll HH y colaboradores, 2022). A 1 año, la diferencia estandarizada en función fue 0,10 (IC 95 % de -0,07 a 0,27; 7 estudios, 552 participantes; certeza alta) (fuente: Handoll HH y colaboradores, 2022). Operar se asoció con más cirugía adicional (RR 2,06; IC 95 % de 1,21 a 3,51; certeza baja): si sin operar se reoperan 35 de cada 1000, se estiman 38 más por cada 1000 operados (IC 95 % de 8 a 94) (fuente: Handoll HH y colaboradores, 2022). El ensayo PROFHER, con 250 pacientes de 16 años o más y fractura del cuello quirúrgico, no halló diferencia en el Oxford Shoulder Score promediado en 2 años (0,75 puntos; P = 0,48) (fuente: Rangan A y colaboradores, 2015). Eso no significa que nunca se opere, sino que la decisión es individual. Los autores de Cochrane señalan que la evidencia es insuficiente en menores de 60 años, en alta energía y en fracturas poco frecuentes (fuente: Handoll HH y colaboradores, 2022). En una revisión de 12 estudios con 514 pacientes y placas bloqueadas, el Constant medio fue 74, el DASH 27, la complicación global 49 % (33 % sin contar el varo) y la reoperación 14 % (fuente: Sproul RC y colaboradores, 2011). Lo más frecuente fue el varo con 16 %, la necrosis avascular con 10 %, la perforación del tornillo a la articulación con 8 %, el pinzamiento subacromial con 6 % y la infección con 4 % (fuente: Sproul RC y colaboradores, 2011). Un ECA de 120 pacientes comparó deltoideo y DP con placa: 14 % frente a 13 % de revisión quirúrgica (P = 1,00), Constant de 81 y 73 a 12 meses (P = 0,13) y sin efecto de curva de aprendizaje; el estudio alcanzó solo 68 % de potencia (fuente: Buecking B y colaboradores, 2014). Un metaanálisis de 3 ECA y 3 estudios prospectivos halló menos necrosis de la cabeza y menos tiempo quirúrgico con el deltoideo, y sin diferencia en complicaciones totales ni función (fuente: Xie L y colaboradores, 2019). Otro, con 14 estudios, halló menos tiempo (-16,44 minutos), menos sangrado (-57,99 mL) y menos tiempo a la consolidación (-1,66 semanas) con el deltoideo, sin diferencias a 12 y 24 meses (fuente: Wu Z y colaboradores, 2023). Estratificando por Neer, 11 estudios (798 pacientes) no mostraron diferencia funcional entre DP y MIPO deltoideo (fuente: Oldrini LM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tras placa bloqueada del húmero proximal (12 estudios, 514 pacientes)» muestra lo siguiente. Varo: 16 por ciento (fuente: Sproul RC y colaboradores, 2011). Necrosis avascular: 10 por ciento (fuente: Sproul RC y colaboradores, 2011). Perforación del tornillo a la articulación: 8 por ciento (fuente: Sproul RC y colaboradores, 2011). Pinzamiento subacromial: 6 por ciento (fuente: Sproul RC y colaboradores, 2011). Infección: 4 por ciento (fuente: Sproul RC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«Constant medio según el tipo de Neer: ORIF por DP frente a MIPO deltoideo» muestra lo siguiente. Neer II, DP: 72.5 puntos (fuente: Oldrini LM y colaboradores, 2023). Neer II, MIPO: 79.6 puntos (fuente: Oldrini LM y colaboradores, 2023). Neer III, DP: 77.8 puntos (fuente: Oldrini LM y colaboradores, 2023). Neer III, MIPO: 76.4 puntos (fuente: Oldrini LM y colaboradores, 2023). Neer IV, DP: 70.6 puntos (fuente: Oldrini LM y colaboradores, 2023). Neer IV, MIPO: 60.9 puntos (fuente: Oldrini LM y colaboradores, 2023). En el documento Word de este tema encontrarás además: Resumen de resultados por abordaje en fracturas fijadas con placa. Con esto cerramos tratamiento: cirugía, placa y abordaje, qué dicen los estudios. Sigamos con técnica: paso a paso.</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paso a paso. Es apoyo de estudio: no sustituye al tutor ni al manual del implante. Los pasos combinan las descripciones de la AO para el húmero proximal (fuente: Jaeger M y colaboradores, 2026) (fuente: Jaeger M y colaboradores, 2026) con las cifras de los estudios; se rotula cuando algo es práctica habitual / opinión experta. No encontrar el surco y disecar dentro del deltoides: puede denervar su porción anterior (fuente: Jaeger M y colaboradores, 2026). Poner un separador con fuerza bajo el tendón conjunto: neurapraxia del musculocutáneo, que entra desde 2,5 cm de la punta de la coracoides (fuente: Jaeger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Retraer la vena hacia afuera sin proteger los afluentes: queda expuesta al separador (fuente: Jaeger M y colaboradores, 2026). Extender la incisión lateral más de 5 cm bajo el acromion: riesgo de parálisis de la porción anterior del deltoides (fuente: Jaeger M y colaboradores, 2026). Creer que el nervio está siempre a 5 cm: en casi 20 % de cadáveres estaba más cerca (fuente: Burkhead WZ Jr y colaboradores, 1992). Hacer MIPO sin pensar en el nervio: cruza la placa (fuente: Röderer G y colaboradores, 2007). Olvidar el subescapular al cerrar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«ECA de tenotomía frente a osteotomía de la tuberosidad menor: tiempos operatorios» muestra lo siguiente. Tenotomía: tiempo total: 129.3 min (fuente: Levine WN y colaboradores, 2019). Osteotomía: tiempo total: 152.7 min (fuente: Levine WN y colaboradores, 2019). Tenotomía: reparación: 34.3 min (fuente: Levine WN y colaboradores, 2019). Osteotomía: reparación: 39.3 min (fuente: Levine WN y colaboradores, 2019). Con esto cerramos técnica: paso a paso. Sigamos con subescapular: tenotomía, peel u osteotomía de la tuberosidad menor.</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subescapular: tenotomía, peel u osteotomía de la tuberosidad menor. En artroplastia, el subescapular se maneja con tenotomía, con peel (despegar el tendón del hueso) o con osteotomía de la tuberosidad menor (fuente: Ahmed AF y colaboradores, 2023). Una revisión sistemática con metaanálisis en red incluyó 23 estudios (el análisis en red usó solo los comparativos): frente a la tenotomía, la osteotomía y el peel puntuaron más alto en la escala WOOS, sin diferencia en ASES (fuente: Ahmed AF y colaboradores, 2023). Como promedio ponderado, la osteotomía consolidó en 93,6 %, y el tendón cicatrizó en 87 % con peel y en 79,4 % con tenotomía (fuente: Ahmed AF y colaboradores, 2023). En 60 hombros con osteoartrosis primaria, aleatorizados 30 y 30, no hubo diferencia en movilidad ni en resultado clínico al año (fuente: Levine WN y colaboradores, 2019). En la radiografía final, 27 de 29 osteotomías (93,1 %) habían unido hueso con hueso; con la tenotomía, la ecografía a los 3 meses no mostró rotura completa del tendón en 26 de 30 hombros (86,7 %) (fuente: Levine WN y colaboradores, 2019). La osteotomía duró más: 152,7 frente a 129,3 minutos (fuente: Levine WN y colaboradores, 2019). Si prefieres la cicatrización ósea fiable, la osteotomía; si priorizas el tiempo, la tenotomía. La elección depende de la experiencia del cirujano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«Revisión de 23 estudios (promedios ponderados): consolidación ósea y cicatrización del tendón por técnica» muestra lo siguiente. Osteotomía (consolidación ósea): 93.6 por ciento (fuente: Ahmed AF y colaboradores, 2023). Peel (cicatrización): 87 por ciento (fuente: Ahmed AF y colaboradores, 2023). Tenotomía (cicatrización): 79.4 por ciento (fuente: Ahmed AF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«ECA de 60 hombros: osteotomía consolidada frente a tendón sin rotura» muestra lo siguiente. Osteotomía: consolidación radiográfica: 93.1 por ciento (fuente: Levine WN y colaboradores, 2019). Tenotomía: sin rotura de espesor completo a los 3 meses: 86.7 por ciento (fuente: Levine WN y colaboradores, 2019). Con esto cerramos subescapular: tenotomía, peel u osteotomía de la tuberosidad menor. Sigamos con ampliaciones: prolongar el dp y vías vecinas.</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ampliaciones: prolongar el dp y vías vecinas. Un DP prolongado permite fijar fracturas complejas de la diáfisis con extensión proximal. En una serie de 26 fracturas consecutivas con placa larga bloqueada, a los 12 meses habían consolidado 22 (fuente: Rechsteiner J y colaboradores, 2024). El abordaje en sí no dio complicaciones y no hubo infecciones; los problemas fueron mecánicos (3 casos, 11 %) y del nervio radial (2 parálisis, 7 %, una persistente), y la placa se retiró en 4 (15 %) (fuente: Rechsteiner J y colaboradores, 2024). Ningún abordaje del húmero es a la vez extensil y totalmente seguro, así que hay que decidir qué nervio se acepta vigilar (fuente: Zlotolow DA y colaboradores, 2006). Para la diáfisis proximal, muchos prefieren el anterolateral por su plano internervioso (fuente: Zlotolow DA y colaboradores, 2006). La versión extendida de Gardner usa el rafe del deltoides anterior; en 20 hombros de cadáver, el nervio se palpó siempre y en 16 pacientes no hubo complicaciones atribuibles al abordaje (fuente: Gardner MJ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 equivalente en la AO es el anterolateral acromial, que rotula Mackenzie, y no lo prolonga más de 5 cm por debajo del acromion (fuente: Jaeger M y colaboradores, 2026). Cuando falta exposición, la AO libera de forma parcial las inserciones del deltoides o del pectoral mayor (fuente: Jaeger M y colaboradores, 2026). En artroplastia rígida, liberar el pectoral mayor es parte de los pasos para ganar espacio (fuente: Nové-Josserand L, 2019). Y cuidado con prolongar hacia distal a ciegas: la rama anterior del axilar cruzó sobre el borde superior del tendón del pectoral mayor en más de 2/3 de los hombros (fuente: Lai CH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«Extensiones del abordaje y su riesgo» tiene 3 columnas: Extensión o vía, Para qué, Riesgo que se midió o se advierte. Fila 1: Extensión o vía, DP prolongado hacia distal con placa larga; Para qué, Fracturas diafisarias con extensión proximal; Riesgo que se midió o se advierte, Parálisis del radial en 2 de 26 (7 %) (fuente: Rechsteiner J y colaboradores, 2024). Fila 2: Extensión o vía, Anterolateral del húmero; Para qué, Diáfisis proximal; Riesgo que se midió o se advierte, Plano internervioso; ningún abordaje es totalmente seguro (fuente: Zlotolow DA y colaboradores, 2006). Fila 3: Extensión o vía, Anterolateral acromial extendido (Gardner); Para qué, Fractura proximal por el rafe anterior; Riesgo que se midió o se advierte, Nervio a unos 35 mm de la tuberosidad mayor; 16 pacientes sin complicaciones (fuente: Gardner MJ y colaboradores, 2005). Fila 4: Extensión o vía, Anterosuperior (Mackenzie en artroplastia); Para qué, Artroplastia inversa; Riesgo que se midió o se advierte, Parálisis del axilar y debilidad del deltoides como desventajas (fuente: Molé D y colaboradores, 2011). Fila 5: Extensión o vía, Liberación del pectoral mayor; Para qué, Exposición de la glenoides en casos rígidos; Riesgo que se midió o se advierte, Parte de los pasos para ganar espacio (fuente: Nové-Josserand L, 2019). (fuente: Zlotolow DA y colaboradores, 2006) (fuente: Nové-Josserand L, 2019) (fuente: Molé D y colaboradores, 2011) (fuente: Gardner MJ y colaboradores, 2005) (fuente: Rechsteiner J y colaboradores, 2024). Con esto cerramos ampliaciones: prolongar el dp y vías vecinas. Sigamos con mipo del húmero proximal por vía deltoidea: el nervio cruza la placa.</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mipo del húmero proximal por vía deltoidea: el nervio cruza la placa. MIPO es fijar con placa sin abrir el foco. En el húmero proximal se hace por el rafe del deltoides anterior, con incisiones puntiformes distales para los tornillos de la diáfisis, y la AO la recomienda (fuente: Jaeger M y colaboradores, 2026). En 6 especímenes con látex, Gardner vio que el plano no tocaba los vasos que entran a la cabeza: había una zona sin vasos de 30 mm de ancho, con los vasos penetrantes más cercanos a 4 mm por delante y 7 mm por detrás de la placa (fuente: Gardner MJ y colaboradores, 2006). En los 10 húmeros de cadáver la placa percutánea quedó bajo el nervio; la bifurcación cayó por delante de la placa en 8 y justo encima en 2, y en 1 brazo se dañó una rama (fuente: Röderer G y colaboradores, 2007). Los autores piden contacto óseo estricto al insertar la placa (fuente: Röderer G y colaboradores, 2007). Con guía externa en 8 especímenes, el tornillo F quedó de media 6,6 mm bajo el nervio, y a 2 mm o menos en 2 de ellos; los orificios superiores C1 y C2 quedaron de media 15,1 mm por encima (fuente: Saran N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el sistema PHILOS en 20 hombros, el nervio cruzó la fila D en todos y la fila C en 11; la distancia mínima fue 4,5 mm (fuente: Dang KH y colaboradores, 2019). La AO define una zona de peligro de 5 a 9,5 cm por debajo del vértice de la cabeza humeral en la vista anterior, y de 4,5 a 9,5 cm en la lateral (fuente: Jaeger M y colaboradores, 2026). En 49 pacientes con MIPO anterolateral no hubo diferencias electrofisiológicas antes y después de operar (fuente: Knežević J y colaboradores, 2017). En cambio, en 26 pacientes con EMG a las 3-4 semanas, 8 (31 %) tuvieron lesión incompleta, y todos esos 8 tenían tornillo de soporte medial, que se usó en 17 (fuente: Jeon N y colaboradores, 2023). Un metaanálisis de 16 estudios, con 464 pacientes en MIPO y 586 en ORIF, halló más lesión del axilar y más radiación con MIPO (fuente: Li F y colaboradores, 2019). Las fuentes discrepan: unas no ven daño y otras sí; la diferencia puede estar en la técnica, el implante y cómo se busca la lesión (lectura del autor).</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 la placa o de los tornillos al nervio axilar en cadáver» muestra lo siguiente. Orificios C1 y C2: por encima del nervio (media): 15.1 mm (fuente: Saran N y colaboradores, 2010). Tornillo F: por debajo del nervio (media): 6.6 mm (fuente: Saran N y colaboradores, 2010). Distancia mínima con la guía PHILOS (fila B): 4.5 mm (fuente: Dang KH y colaboradores, 2019). Con esto cerramos mipo del húmero proximal por vía deltoidea: el nervio cruza la placa. Sigamos con comparación: deltopectoral frente a deltoideo lateral, por desenlace.</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comparación: deltopectoral frente a deltoideo lateral, por desenlace. Lo más sólido es un metaanálisis de 11 estudios con 798 pacientes: sin diferencia funcional por tipo de Neer, operación más corta con MIPO por vía deltoidea en Neer II y III, más aflojamiento de tornillos con MIPO (10,3 % frente a 5,6 %; P = 0,01) y más pseudoartrosis con DP (6,5 % frente a 1,4 %; P = 0,0004) (fuente: Oldrini LM y colaboradores, 2023). La necrosis avascular fue 2,5 % con DP y 4,8 % con deltoideo (P = 0,07), la lesión del axilar 0,7 % y 0,3 %, y las complicaciones totales 28,4 % y 29,9 % (fuente: Oldrini LM y colaboradores, 2023). Las 2 fuentes que hablan de necrosis discrepan: Xie halló menos con el deltoideo (fuente: Xie L y colaboradores, 2019); Oldrini contó más, sin significación (fuente: Oldrini LM y colaboradores, 2023). El DP dio mejor flexión anterior y el anterosuperior menos aflojamiento glenoideo; con esa tensión, los autores aconsejan el abordaje que domina el cirujano (fuente: Seok HG y colaboradores, 2022). En una cohorte de 31 pacientes con inversa, la atrofia del deltoides anterior a los 12 meses fue 72,7 % con el abordaje superolateral y 25 % con DP (P = 0,021) (fuente: Lopiz Y y colaboradores, 2026). Varios estudios son pequeños: el ECA de 120 pacientes alcanzó solo 68 % de potencia (fuente: Buecking B y colaboradores, 2014). La mejor lectura es que no hay un ganador demostrado y que elegir bien es elegir el riesgo que sabes manejar.</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DP frente a deltoideo (MIPO) en 11 estudios, 798 pacientes» muestra lo siguiente. Necrosis avascular, DP: 2.5 por ciento (fuente: Oldrini LM y colaboradores, 2023). Necrosis avascular, deltoideo: 4.8 por ciento (fuente: Oldrini LM y colaboradores, 2023). Aflojamiento de tornillos, DP: 5.6 por ciento (fuente: Oldrini LM y colaboradores, 2023). Aflojamiento de tornillos, deltoideo: 10.3 por ciento (fuente: Oldrini LM y colaboradores, 2023). Pseudoartrosis, DP: 6.5 por ciento (fuente: Oldrini LM y colaboradores, 2023). Pseudoartrosis, deltoideo: 1.4 por ciento (fuente: Oldrini LM y colaboradores, 2023). Infección, DP: 2.7 por ciento (fuente: Oldrini LM y colaboradores, 2023). Infección, deltoideo: 1.1 por ciento (fuente: Oldrini LM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«DP frente a deltoideo (MIPO) por desenlace» tiene 4 columnas: Desenlace, DP, Deltoideo o MIPO, Fuente. Fila 1: Desenlace, Pacientes en el análisis; DP, 447; Deltoideo o MIPO, 351; Fuente, r8. Fila 2: Desenlace, Necrosis avascular; DP, 2,5 %; Deltoideo o MIPO, 4,8 %; Fuente, r8. Fila 3: Desenlace, Aflojamiento o migración de tornillos; DP, 5,6 %; Deltoideo o MIPO, 10,3 %; Fuente, r8. Fila 4: Desenlace, Pseudoartrosis; DP, 6,5 %; Deltoideo o MIPO, 1,4 %; Fuente, r8. Fila 5: Desenlace, Infección; DP, 2,7 %; Deltoideo o MIPO, 1,1 %; Fuente, r8. Fila 6: Desenlace, Lesión del nervio axilar; DP, 0,7 %; Deltoideo o MIPO, 0,3 %; Fuente, r8. Fila 7: Desenlace, Reintervenciones; DP, 9,6 %; Deltoideo o MIPO, 13,9 %; Fuente, r8. Fila 8: Desenlace, Constant a 12 meses (ECA); DP, 73; Deltoideo o MIPO, 81; Fuente, r6. Fila 9: Desenlace, Tiempo quirúrgico (metaanálisis); DP, referencia; Deltoideo o MIPO, -16,44 min; Fuente, r7. Fila 10: Desenlace, Atrofia del deltoides anterior (inversa); DP, 25 %; Deltoideo o MIPO, 72,7 % (superolateral); Fuente, r50. (fuente: Buecking B y colaboradores, 2014) (fuente: Wu Z y colaboradores, 2023) (fuente: Oldrini LM y colaboradores, 2023) (fuente: Lopiz Y y colaboradores, 2026). La tabla completa tiene más filas: están en el documento Word. Con esto cerramos comparación: deltopectoral frente a deltoideo lateral, por desenlace. Sigamos con complicaciones: frecuencia y cómo evitarlas.</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frecuencia y cómo evitarlas. El axilar es el nervio más lesionado tras una artroplastia inversa: 0,64 % en 40.146 pacientes de una revisión sistemática; la tasa de lesión nerviosa global fue 1,3 %, 2,4 % en revisión y 4,0 % cuando la indicación era una fractura aguda (fuente: North D y colaboradores, 2023). La serie de 869 artroplastias sin identificar el nervio tuvo 0,7 % de lesión axilar aislada, todas neurapraxias recuperadas (fuente: LiBrizzi CL y colaboradores, 2019). Si se busca cualquier complicación nerviosa, la cifra sube a 20,9 %, con mediano y musculocutáneo como los más afectados, la mayoría transitorias (fuente: Ball CM, 2017). En el Latarjet abierto, la tasa de complicaciones fue 6,1 % y 0,9 % fueron nerviosas (fuente: Hurley ET y colaboradores, 2021); en 164 hombros con subescapular dividido solo en su porción muscular no hubo déficit de musculocutáneo, axilar ni supraescapular (fuente: Vervaecke AJ y colaboradores, 2026). La arteria deltoidea tipo II puede dar sangrado inesperado (fuente: Bunker TD y colaboradores, 2013). En ese Latarjet, 1 paciente (0,6 %) tuvo trombosis venosa superficial de la cefálica y la basílica y 2 (1,2 %) una infección con lavado (fuente: Vervaecke AJ y colaboradores, 2026). Con placa bloqueada, la infección fue 4 % (fuente: Sproul RC y colaboradores, 2011). La necrosis avascular, el varo y la perforación del tornillo son complicaciones de la fijación con placa: 10 %, 16 % y 8 % en una revisión de 514 pacientes que no las separó por abordaje (fuente: Sproul RC y colaboradores, 2011). En artroscopía en silla de playa, la incidencia media de eventos de desaturación cerebral fue 28,8 % (fuente: Pant S y colaboradores, 2014). Un metaanálisis de 12 estudios y 786 pacientes sugiere hipercapnia leve dirigida y no apoyar vasoactivos profilácticos (fuente: Tantry TP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nerviosa tras artroplastia inversa según la indicación (revisión de 40.146 pacientes)» muestra lo siguiente. Fractura aguda: 4 por ciento (fuente: North D y colaboradores, 2023). Artropatía del manguito: 3 por ciento (fuente: North D y colaboradores, 2023). Artrosis: 2.6 por ciento (fuente: North D y colaboradores, 2023). Artritis inflamatoria: 1.7 por ciento (fuente: North D y colaboradores, 2023). Todas las inversas primarias: 1.3 por ciento (fuente: North D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«La incidencia nerviosa depende de cómo se busque» muestra lo siguiente. Cualquier complicación nerviosa (retrospectiva de 211 artroplastias): 20.9 por ciento (fuente: Ball CM, 2017). Cualquier lesión nerviosa tras inversa (revisión sistemática): 1.3 por ciento (fuente: North D y colaboradores, 2023). Lesión axilar aislada evidente (869 artroplastias): 0.7 por ciento (fuente: LiBrizzi CL y colaboradores, 2019). En el documento Word de este tema encontrarás además: Complicaciones y cómo reducirlas. Con esto cerramos complicaciones: frecuencia y cómo evitarlas. Sigamos con pronóstico: cuánto dura la diferencia y cómo se recuperan los nervios.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cuánto dura la diferencia y cómo se recuperan los nervios. En el ECA de deltoideo frente a DP, el Constant a 12 meses fue 81 y 73 sin diferencia significativa (P = 0,13) (fuente: Buecking B y colaboradores, 2014). Un metaanálisis encuentra una ventaja temprana del deltoideo, de 6,36 puntos de Constant a los 3 meses, que no se sostiene a los 12 y 24 meses (fuente: Wu Z y colaboradores, 2023). Frente a no operar, el Oxford Shoulder Score fue 39,07 con cirugía y 38,32 sin ella, promediado en 2 años (fuente: Rangan A y colaboradores, 2015). Con un riesgo ilustrativo de 35 reintervenciones por 1000 pacientes no operados, se estiman 38 más por cada 1000 operados (certeza baja) (fuente: Handoll HH y colaboradores, 2022). Las complicaciones nerviosas suelen ser transitorias: en una serie retrospectiva la mayoría se resolvió en 6 meses (fuente: Ball CM, 2017), 8 de 9 cambios subclínicos tras artroplastia se resolvieron en menos de 6 meses (fuente: Lädermann A y colaboradores, 2011), y las 3 parálisis posoperatorias de una serie con neuromonitorización se resolvieron en 3 semanas (fuente: Warrender WJ y colaboradores, 2011). En la serie sin identificación del nervio, todas las lesiones axilares aisladas se recuperaron (fuente: LiBrizzi CL y colaboradores, 2019). Pero la lesión importa a corto plazo: la elevación activa a los 3 meses fue 99° con lesión y 123° sin ella, aunque el resultado clínico final no difirió (fuente: Jeon N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«Constant a 12 meses: abordaje deltoideo frente a DP (ECA de 120 pacientes)» muestra lo siguiente. Deltoideo: 81 puntos (fuente: Buecking B y colaboradores, 2014). DP: 73 puntos (fuente: Buecking B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«Oxford Shoulder Score promediado en 2 años (PROFHER)» muestra lo siguiente. Cirugía: 39.1 puntos (fuente: Rangan A y colaboradores, 2015). Sin cirugía: 38.3 puntos (fuente: Rangan A y colaboradores, 2015). En el documento Word de este tema encontrarás además: Elevación activa a los 3 meses tras placa por vía deltoidea mínimamente invasiva. Con esto cerramos pronóstico: cuánto dura la diferencia y cómo se recuperan los nervios. Sigamos con rehabilitación: proteger el subescapular y recuperar movilidad.</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proteger el subescapular y recuperar movilidad. No hay un protocolo único: una revisión de 16 estudios de rehabilitación halló mucha heterogeneidad y que la mayoría de los protocolos eran descriptivos (fuente: Bullock GS y colaboradores, 2019). En los 10 protocolos de artroplastia anatómica, 7 ponían un tope de 30° a la rotación externa y esperaban la movilidad pasiva completa hacia las 12 semanas; el cabestrillo duraba entre 3 y 8 semanas, y 4 incluían ejercicio resistido antes de la sexta semana (fuente: Bullock GS y colaboradores, 2019). Para fracturas no operadas, la comparación de movilización precoz y tardía tiene datos muy limitados, con certeza muy baja (fuente: Handoll HH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esa comparación hubo 5 complicaciones graves del hombro (1,9 % de 259 participantes), repartidas entre los 2 grupos (fuente: Handoll HH y colaboradores, 2022). Hay una lógica biológica para proteger el subescapular mientras cicatriza (práctica habitual / opinión experta), pero la fuerza de esa recomendación es baja, como muestra la falta de consenso entre protocolos (fuente: Bullock GS y colaboradores, 2019). Con esto cerramos rehabilitación: proteger el subescapular y recuperar movilidad. Sigamos con guías y consensos.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consensos. En las fuentes abiertas que revisé, no hay una guía clínica que diga qué abordaje elegir en el hombro: eso se rotula como sin dato verificable. Lo que sí hay es una guía de imagen y la conclusión de una revisión Cochrane sobre las técnicas quirúrgicas.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«Guías y revisiones que orientan la decisión» tiene 3 columnas: Fuente, Qué dice, Para qué sirve en la decisión. Fila 1: Fuente, ACR Appropriateness Criteria, hombro agudo (2024); Qué dice, Primero radiografía; si no aclara, ecografía, RM o TC, o artrografía por RM o TC (fuente: Laur O y colaboradores, 2025); Para qué sirve en la decisión, Qué imagen pedir antes de elegir vía. Fila 2: Fuente, Cochrane 2022; Qué dice, No hay evidencia suficiente para elegir entre técnicas quirúrgicas o de rehabilitación (fuente: Handoll HH y colaboradores, 2022); Para qué sirve en la decisión, No existe una vía superior demostrada. Fila 3: Fuente, Seok 2022; Qué dice, Los autores sugieren la vía que el cirujano domine más (fuente: Seok HG y colaboradores, 2022); Para qué sirve en la decisión, Decidir por dominio. (fuente: Seok HG y colaboradores, 2022) (fuente: Handoll HH y colaboradores, 2022) (fuente: Laur O y colaboradores, 2025). Con esto cerramos guías y consensos.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Primero el intervalo: el DP funciona si encuentras el surco deltopectoral, que lo marca la vena cefálica; perderlo puede denervar la porción anterior del deltoides (fuente: Jaeger M y colaboradores, 2026). El nervio axilar manda en los 2 abordajes: en el DP baja por la cara anterior del subescapular y pasa bajo el polo inferior de la articulación (fuente: Nové-Josserand L, 2019); en el deltoideo cruza el músculo, y los 5 cm clásicos no son una zona segura absoluta (fuente: Burkhead WZ Jr y colaboradores, 1992) (fuente: Jaeger M y colaboradores, 2026). La vena cefálica se conserva y se retrae hacia el lado que cuide sus afluentes: en cadáver había más afluentes laterales que mediales, aunque, llevada hacia afuera, la vena queda expuesta al separador (fuente: Radkowski CA y colaboradores, 2006) (fuente: Jaeger M y colaboradores, 2026). Entrar a la articulación cuesta subescapular: tenotomía, peel u osteotomía de la tuberosidad menor; la osteotomía consolida más veces y alarga la cirugía (fuente: Levine WN y colaboradores, 2019) (fuente: Ahmed AF y colaboradores, 2023). Elegir abordaje es elegir riesgos: el DP da exposición amplia y conocida; el deltoideo y el MIPO ahorran tiempo, pero llevan el nervio axilar cerca de la placa y de los tornillos (fuente: Oldrini LM y colaboradores, 2023) (fuente: Röderer G y colaboradores, 2007) (fuente: Dang KH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Antes de operar, examina y anota la función del deltoides y la sensibilidad lateral del hombro: sin esa base no sabrás si la parálisis la trajo la fractura o la cirugía (práctica habitual / opinión experta). En 49 pacientes con fractura operados con MIPO, 5 ya tenían lesión del nervio axilar antes de operar (fuente: Knežević J y colaboradores, 2017). No hagas palanca con un separador bajo el tendón conjunto: puede causar neurapraxia del musculocutáneo (fuente: Jaeger M y colaboradores, 2026) (fuente: Paul BR y colaboradores, 2026). Los 5 cm bajo el acromion son un tope de trabajo, no una garantía: marca el límite, palpa el nervio y deja un punto de reparo en el borde inferior del rafe (fuente: Jaeger M y colaboradores, 2026) (fuente: Burkhead WZ Jr y colaboradores, 1992). Si el plan es una placa lateral por vía mínimamente invasiva, asume que el nervio axilar cruza la placa: en 10 húmeros de cadáver la cruzó en todos (fuente: Röderer G y colaboradores, 2007). Anota qué hiciste con el subescapular (tenotomía, peel u osteotomía) y protege su cicatrización en la rehabilitación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DP se aprende por el surco: coracoides, eje del húmero y vena cefálica (fuente: Jaeger M y colaboradores, 2026). Con los separadores, evita la palanca bajo el conjunto: el musculocutáneo puede entrar desde 2,5 cm (fuente: Jaeger M y colaboradores, 2026). En el deltoides, el axilar corre a unos 6 cm del acromion, pero 5 cm no es garantía (fuente: Jaeger M y colaboradores, 2026) (fuente: Burkhead WZ Jr y colaboradores, 1992). No hay un abordaje demostrado como superior para fijar fracturas: se elige por el riesgo que sabes manejar (fuente: Handoll HH y colaboradores, 2022) (fuente: Oldrini LM y colaboradores, 2023). El MIPO deltoideo no evita el nervio: la placa lo cruza (fuente: Röderer G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abordaje deltopectoral · surco deltopectoral · vena cefálica · tendón conjunto · nervio musculocutáneo · nervio axilar · subescapular · intervalo de los rotadores · osteotomía de la tuberosidad menor · abordaje deltoideo lateral · abordaje transdeltoideo · anterolateral acromial · Mackenzie · anterosuperior · MIPO · placa bloqueada · arteria deltoidea · circunfleja humeral anterior · silla de playa · fractura del húmero proximal · artroplastia de hombro · Latarjet · DP extendido · zona de peligro del axilar.</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DP: coracoides arriba, eje del húmero abajo, vena cefálica como guía del surco (fuente: Jaeger M y colaboradores, 2026). Musculocutáneo: puede entrar al coracobraquial a 2,5 cm de la punta de la coracoides (fuente: Jaeger M y colaboradores, 2026). Axilar en el deltoides: unos 6 cm del acromion; 5 cm no es garantía (fuente: Jaeger M y colaboradores, 2026) (fuente: Burkhead WZ Jr y colaboradores, 1992). Vena cefálica: más afluentes laterales que mediales; conservarla reduce el edema (fuente: Radkowski CA y colaboradores, 2006) (fuente: Jaeger M y colaboradores, 2026). Subescapular: la osteotomía consolidó 93,6 % y la tenotomía cicatrizó 79,4 % (fuente: Ahmed AF y colaboradores, 2023). MIPO: el axilar cruza la placa; zona de peligro a 5-9,5 cm del vértice de la cabeza (fuente: Röderer G y colaboradores, 2007) (fuente: Jaeger M y colaboradores, 2026). Ninguna prueba clínica aislada descarta una rotura del subescapular; especificidad mayor de 0,90 (fuente: Lädermann A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Mujer de 68 años, diestra, cae sobre el hombro derecho y llega con dolor y una fractura de 3 partes desplazada. No hay déficit neurovascular evidente. Quiere "lo que la deje mejor" y pregunta si debe operarse por el surco o por el costado.</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le dices sobre operar frente a no operar?. Si se opera con placa, ¿qué abordaje elegirías y por qué?. ¿Qué examen y qué registro haces antes de la cirugía?. ¿Qué estructuras proteges en cada abordaje y con qué hábitos?. ¿Cómo planeas la rehabilitación y qué le dices sobre el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Primero la decisión de operar: en la fractura desplazada, operar no dio mejor resultado que no operar al año ni a los 2 años, y quizá suma reintervenciones (fuente: Handoll HH y colaboradores, 2022); en PROFHER no hubo diferencia en el Oxford Shoulder Score promediado en 2 años (fuente: Rangan A y colaboradores, 2015). Si se decide operar con placa, no hay un abordaje superior demostrado: el ECA de 120 pacientes dio Constant de 81 con deltoideo y 73 con DP a 12 meses, sin diferencia significativa (fuente: Buecking B y colaboradores, 2014), y los metaanálisis encuentran un tiempo menor con el deltoideo, sin diferencia funcional a 12 y 24 meses (fuente: Wu Z y colaboradores, 2023) ni por tipo de Neer (fuente: Oldrini LM y colaboradores, 2023). Si elijo el deltoideo o el MIPO, asumo un nervio axilar cerca de la placa: marco el límite a 5 cm del acromion, palpo el nervio y respeto la zona de peligro (fuente: Jaeger M y colaboradores, 2026). Si elijo el DP, conservo la vena cefálica, evito la palanca bajo el conjunto y recuerdo que el axilar baja por la cara anterior del subescapular hacia el polo inferior (fuente: Jaeger M y colaboradores, 2026) (fuente: Nové-Josserand L, 2019). Antes de operar documento el deltoides y la sensibilidad lateral, porque 5 de 49 pacientes ya tenían lesión del nervio axilar antes de operar (fuente: Knežević J y colaboradores, 2017). La rehabilitación no tiene un protocolo único (fuente: Bullock GS y colaboradores, 2019), y el pronóstico nervioso suele ser favorable: la mayoría de las complicaciones nerviosas se resolvió en 6 meses (fuente: Ball CM, 2017). La decisión se apoya en el paciente y en el riesgo que sabes manejar, no en el titular de un abordaje (fuente: Handoll HH y colaboradores, 2022) (fuente: Oldrini LM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chart" Target="../charts/char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chart" Target="../charts/char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 Id="rId3" Type="http://schemas.openxmlformats.org/officeDocument/2006/relationships/chart" Target="../charts/chart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 Id="rId3" Type="http://schemas.openxmlformats.org/officeDocument/2006/relationships/chart" Target="../charts/chart1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Abordajes deltopectoral y deltoideo lateral del hombro: un surco, 2 nervios y una decisión por riesgo</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abordajes-miembro-superior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es, cómo se llama y para qué sirve</a:t>
            </a:r>
          </a:p>
          <a:p>
            <a:pPr marL="347472" indent="-347472">
              <a:spcAft>
                <a:spcPts val="1400"/>
              </a:spcAft>
              <a:buChar char="•"/>
            </a:pPr>
            <a:r>
              <a:rPr sz="2200">
                <a:solidFill>
                  <a:srgbClr val="263238"/>
                </a:solidFill>
                <a:latin typeface="Calibri"/>
              </a:rPr>
              <a:t>2. Epidemiología: cuánto se usa y en quién</a:t>
            </a:r>
          </a:p>
          <a:p>
            <a:pPr marL="347472" indent="-347472">
              <a:spcAft>
                <a:spcPts val="1400"/>
              </a:spcAft>
              <a:buChar char="•"/>
            </a:pPr>
            <a:r>
              <a:rPr sz="2200">
                <a:solidFill>
                  <a:srgbClr val="263238"/>
                </a:solidFill>
                <a:latin typeface="Calibri"/>
              </a:rPr>
              <a:t>3. Anatomía: el surco, el conjunto, el subescapular y los 2 nervios</a:t>
            </a:r>
          </a:p>
          <a:p>
            <a:pPr marL="347472" indent="-347472">
              <a:spcAft>
                <a:spcPts val="1400"/>
              </a:spcAft>
              <a:buChar char="•"/>
            </a:pPr>
            <a:r>
              <a:rPr sz="2200">
                <a:solidFill>
                  <a:srgbClr val="263238"/>
                </a:solidFill>
                <a:latin typeface="Calibri"/>
              </a:rPr>
              <a:t>4. Variantes: piel, vena, entrada articular y vías hermanas</a:t>
            </a:r>
          </a:p>
          <a:p>
            <a:pPr marL="347472" indent="-347472">
              <a:spcAft>
                <a:spcPts val="1400"/>
              </a:spcAft>
              <a:buChar char="•"/>
            </a:pPr>
            <a:r>
              <a:rPr sz="2200">
                <a:solidFill>
                  <a:srgbClr val="263238"/>
                </a:solidFill>
                <a:latin typeface="Calibri"/>
              </a:rPr>
              <a:t>5. Biomecánica: cómo la posición del brazo tensa los nervios</a:t>
            </a:r>
          </a:p>
          <a:p>
            <a:pPr marL="347472" indent="-347472">
              <a:spcAft>
                <a:spcPts val="1400"/>
              </a:spcAft>
              <a:buChar char="•"/>
            </a:pPr>
            <a:r>
              <a:rPr sz="2200">
                <a:solidFill>
                  <a:srgbClr val="263238"/>
                </a:solidFill>
                <a:latin typeface="Calibri"/>
              </a:rPr>
              <a:t>6. Clasificación: la arteria deltoidea y las 2 familias de abordaje</a:t>
            </a:r>
          </a:p>
          <a:p>
            <a:pPr marL="347472" indent="-347472">
              <a:spcAft>
                <a:spcPts val="1400"/>
              </a:spcAft>
              <a:buChar char="•"/>
            </a:pPr>
            <a:r>
              <a:rPr sz="2200">
                <a:solidFill>
                  <a:srgbClr val="263238"/>
                </a:solidFill>
                <a:latin typeface="Calibri"/>
              </a:rPr>
              <a:t>7. Diagnóstico: reconocer la lesión del nervio axilar y la del subescapular</a:t>
            </a:r>
          </a:p>
          <a:p>
            <a:pPr marL="347472" indent="-347472">
              <a:spcAft>
                <a:spcPts val="1400"/>
              </a:spcAft>
              <a:buChar char="•"/>
            </a:pPr>
            <a:r>
              <a:rPr sz="2200">
                <a:solidFill>
                  <a:srgbClr val="263238"/>
                </a:solidFill>
                <a:latin typeface="Calibri"/>
              </a:rPr>
              <a:t>8. Examen físico: qué tan bien detecta el subescapular dañado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qué pedir antes y después de operar</a:t>
            </a:r>
          </a:p>
          <a:p>
            <a:pPr marL="347472" indent="-347472">
              <a:spcAft>
                <a:spcPts val="1400"/>
              </a:spcAft>
              <a:buChar char="•"/>
            </a:pPr>
            <a:r>
              <a:rPr sz="2200">
                <a:solidFill>
                  <a:srgbClr val="263238"/>
                </a:solidFill>
                <a:latin typeface="Calibri"/>
              </a:rPr>
              <a:t>10. Algoritmo: elegir la vía de entrada</a:t>
            </a:r>
          </a:p>
          <a:p>
            <a:pPr marL="347472" indent="-347472">
              <a:spcAft>
                <a:spcPts val="1400"/>
              </a:spcAft>
              <a:buChar char="•"/>
            </a:pPr>
            <a:r>
              <a:rPr sz="2200">
                <a:solidFill>
                  <a:srgbClr val="263238"/>
                </a:solidFill>
                <a:latin typeface="Calibri"/>
              </a:rPr>
              <a:t>11. Indicaciones: qué escenario pide qué vía</a:t>
            </a:r>
          </a:p>
          <a:p>
            <a:pPr marL="347472" indent="-347472">
              <a:spcAft>
                <a:spcPts val="1400"/>
              </a:spcAft>
              <a:buChar char="•"/>
            </a:pPr>
            <a:r>
              <a:rPr sz="2200">
                <a:solidFill>
                  <a:srgbClr val="263238"/>
                </a:solidFill>
                <a:latin typeface="Calibri"/>
              </a:rPr>
              <a:t>12. Tratamiento: cirugía, placa y abordaje, qué dicen los estudios</a:t>
            </a:r>
          </a:p>
          <a:p>
            <a:pPr marL="347472" indent="-347472">
              <a:spcAft>
                <a:spcPts val="1400"/>
              </a:spcAft>
              <a:buChar char="•"/>
            </a:pPr>
            <a:r>
              <a:rPr sz="2200">
                <a:solidFill>
                  <a:srgbClr val="263238"/>
                </a:solidFill>
                <a:latin typeface="Calibri"/>
              </a:rPr>
              <a:t>13. Técnica: paso a paso</a:t>
            </a:r>
          </a:p>
          <a:p>
            <a:pPr marL="347472" indent="-347472">
              <a:spcAft>
                <a:spcPts val="1400"/>
              </a:spcAft>
              <a:buChar char="•"/>
            </a:pPr>
            <a:r>
              <a:rPr sz="2200">
                <a:solidFill>
                  <a:srgbClr val="263238"/>
                </a:solidFill>
                <a:latin typeface="Calibri"/>
              </a:rPr>
              <a:t>14. Subescapular: tenotomía, peel u osteotomía de la tuberosidad menor</a:t>
            </a:r>
          </a:p>
          <a:p>
            <a:pPr marL="347472" indent="-347472">
              <a:spcAft>
                <a:spcPts val="1400"/>
              </a:spcAft>
              <a:buChar char="•"/>
            </a:pPr>
            <a:r>
              <a:rPr sz="2200">
                <a:solidFill>
                  <a:srgbClr val="263238"/>
                </a:solidFill>
                <a:latin typeface="Calibri"/>
              </a:rPr>
              <a:t>15. Ampliaciones: prolongar el DP y vías vecinas</a:t>
            </a:r>
          </a:p>
          <a:p>
            <a:pPr marL="347472" indent="-347472">
              <a:spcAft>
                <a:spcPts val="1400"/>
              </a:spcAft>
              <a:buChar char="•"/>
            </a:pPr>
            <a:r>
              <a:rPr sz="2200">
                <a:solidFill>
                  <a:srgbClr val="263238"/>
                </a:solidFill>
                <a:latin typeface="Calibri"/>
              </a:rPr>
              <a:t>16. MIPO del húmero proximal por vía deltoidea: el nervio cruza la placa</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a:p>
            <a:r>
              <a:rPr sz="1000">
                <a:solidFill>
                  <a:srgbClr val="5A6469"/>
                </a:solidFill>
                <a:latin typeface="Calibri"/>
              </a:rPr>
              <a:t>[r2] Zlotolow DA et al. J Am Acad Orthop Surg. 2006. doi:10.5435/00124635-200612000-00007</a:t>
            </a:r>
          </a:p>
          <a:p>
            <a:r>
              <a:rPr sz="1000">
                <a:solidFill>
                  <a:srgbClr val="5A6469"/>
                </a:solidFill>
                <a:latin typeface="Calibri"/>
              </a:rPr>
              <a:t>[r3] Nové-Josserand L. EFORT Open Rev. 2019. doi:10.1302/2058-5241.4.180057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abordaje deltopectoral (DP) entra por el surco entre el deltoides y el pectoral mayor. Es la vía más extendida del húmero proximal… [r1] [r2]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qué es, cómo se llama y para qué sirve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AO Surgery Reference. 2026.</a:t>
            </a:r>
          </a:p>
          <a:p>
            <a:r>
              <a:rPr sz="800">
                <a:solidFill>
                  <a:srgbClr val="5A6469"/>
                </a:solidFill>
                <a:latin typeface="Calibri"/>
              </a:rPr>
              <a:t>[r2] Zlotolow DA et al. J Am Acad Orthop Surg. 2006. doi:10.5435/00124635-200612000-00007</a:t>
            </a:r>
          </a:p>
          <a:p>
            <a:r>
              <a:rPr sz="800">
                <a:solidFill>
                  <a:srgbClr val="5A6469"/>
                </a:solidFill>
                <a:latin typeface="Calibri"/>
              </a:rPr>
              <a:t>[r3] Nové-Josserand L. EFORT Open Rev. 2019. doi:10.1302/2058-5241.4.180057</a:t>
            </a:r>
          </a:p>
          <a:p>
            <a:r>
              <a:rPr sz="800">
                <a:solidFill>
                  <a:srgbClr val="5A6469"/>
                </a:solidFill>
                <a:latin typeface="Calibri"/>
              </a:rPr>
              <a:t>[r4]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Con "abordaje del hombro" se nombran 4 entradas que conviene separar desde el inicio.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cómo se llama y para qué sirve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Transdeltoideo lateral. Divide el deltoides entre la porción acromial y la espinal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cómo se llama y para qué sirve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a:p>
            <a:r>
              <a:rPr sz="1000">
                <a:solidFill>
                  <a:srgbClr val="5A6469"/>
                </a:solidFill>
                <a:latin typeface="Calibri"/>
              </a:rPr>
              <a:t>[r4] Jaeger M et al. En: AO Surgery Reference. 2026.</a:t>
            </a:r>
          </a:p>
          <a:p>
            <a:r>
              <a:rPr sz="1000">
                <a:solidFill>
                  <a:srgbClr val="5A6469"/>
                </a:solidFill>
                <a:latin typeface="Calibri"/>
              </a:rPr>
              <a:t>[r30] Seok HG et al. J Orthop Surg Res. 2022. doi:10.1186/s13018-022-03414-9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Fracturas del húmero proximal, con placa, clavo o prótesis [r1][r4].</a:t>
            </a:r>
          </a:p>
          <a:p>
            <a:pPr marL="347472" indent="-347472">
              <a:spcAft>
                <a:spcPts val="1400"/>
              </a:spcAft>
              <a:buChar char="•"/>
            </a:pPr>
            <a:r>
              <a:rPr sz="2400">
                <a:solidFill>
                  <a:srgbClr val="263238"/>
                </a:solidFill>
                <a:latin typeface="Calibri"/>
              </a:rPr>
              <a:t>Artroplastia anatómica e inversa; los 2 abordajes más frecuentes de la inversa son el anterosuperior y el DP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 se usa y en quién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Handoll HH et al. Cochrane Database Syst Rev. 2022. doi:10.1002/14651858.CD000434.pub5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fracturas del húmero proximal son frecuentes, sobre todo en personas mayores [r35].</a:t>
            </a:r>
          </a:p>
          <a:p>
            <a:pPr marL="347472" indent="-347472">
              <a:spcAft>
                <a:spcPts val="1400"/>
              </a:spcAft>
              <a:buChar char="•"/>
            </a:pPr>
            <a:r>
              <a:rPr sz="2400">
                <a:solidFill>
                  <a:srgbClr val="263238"/>
                </a:solidFill>
                <a:latin typeface="Calibri"/>
              </a:rPr>
              <a:t>La revisión Cochrane de 2022 reunió 47 ensayos con 3179 participantes, en su mayoría mujeres de 60 años o más [r35].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 se usa y en quién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Seok HG et al. J Orthop Surg Res. 2022. doi:10.1186/s13018-022-03414-9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2 abordajes más frecuentes de la inversa son el anterosuperior y el DP [r30]; dominar el DP te servirá en fracturas, artroplastia e inestabilidad (lectura del autor).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Incidencia de artroplastia primaria de hombro en Estados Unidos, 2012 y 2017 (datos nacionales representativos)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Best MJ et al. J Shoulder Elbow Surg. 2021. doi:10.1016/j.jse.2020.08.010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el surco, el conjunto, el subescapular y los 2 nervios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Piensa el DP como un túnel que bajas por capas: piel y grasa; surco deltopectoral con la vena cefálica; fascia clavipectoral por fuera del tendón conjunto… [r1]</a:t>
            </a:r>
          </a:p>
          <a:p>
            <a:pPr marL="347472" indent="-347472">
              <a:spcAft>
                <a:spcPts val="1400"/>
              </a:spcAft>
              <a:buChar char="•"/>
            </a:pPr>
            <a:r>
              <a:rPr sz="2400">
                <a:solidFill>
                  <a:srgbClr val="263238"/>
                </a:solidFill>
                <a:latin typeface="Calibri"/>
              </a:rPr>
              <a:t>Reparos.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Distancia del nervio axilar al acromion según la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Lottino B et al. Surg Radiol Anat. 2026. doi:10.1007/s00276-026-04018-2</a:t>
            </a:r>
          </a:p>
          <a:p>
            <a:r>
              <a:rPr sz="1000">
                <a:solidFill>
                  <a:srgbClr val="5A6469"/>
                </a:solidFill>
                <a:latin typeface="Calibri"/>
              </a:rPr>
              <a:t>[r39] Yildirim C et al. J Orthop Surg Res. 2022. doi:10.1186/s13018-022-03085-6</a:t>
            </a:r>
          </a:p>
          <a:p>
            <a:r>
              <a:rPr sz="1000">
                <a:solidFill>
                  <a:srgbClr val="5A6469"/>
                </a:solidFill>
                <a:latin typeface="Calibri"/>
              </a:rPr>
              <a:t>[r4] Jaeger M et al. En: AO Surgery Reference. 2026.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Nervio musculocutáneo: distancias a la coracoides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a:p>
            <a:r>
              <a:rPr sz="1000">
                <a:solidFill>
                  <a:srgbClr val="5A6469"/>
                </a:solidFill>
                <a:latin typeface="Calibri"/>
              </a:rPr>
              <a:t>[r37] Clavert P et al. Surg Radiol Anat. 2009. doi:10.1007/s00276-008-0426-2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piel, vena, entrada articular y vías hermanas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piel puede ser recta o curva; en artroplastia por enfermedad degenerativa suele preferirse una incisión más vertical [r1].</a:t>
            </a:r>
          </a:p>
          <a:p>
            <a:pPr marL="347472" indent="-347472">
              <a:spcAft>
                <a:spcPts val="1400"/>
              </a:spcAft>
              <a:buChar char="•"/>
            </a:pPr>
            <a:r>
              <a:rPr sz="2400">
                <a:solidFill>
                  <a:srgbClr val="263238"/>
                </a:solidFill>
                <a:latin typeface="Calibri"/>
              </a:rPr>
              <a:t>La vena cefálica va hacia afuera o hacia adentro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piel, vena, entrada articular y vías hermanas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la AO, abrir el intervalo (justo en el borde superior del subescapular, en dirección a la coracoides) da buena vista sin alterar la función del manguito…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y vías hermanas del DP</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AO Surgery Reference. 2026.</a:t>
            </a:r>
          </a:p>
          <a:p>
            <a:r>
              <a:rPr sz="800">
                <a:solidFill>
                  <a:srgbClr val="5A6469"/>
                </a:solidFill>
                <a:latin typeface="Calibri"/>
              </a:rPr>
              <a:t>[r4] Jaeger M et al. En: AO Surgery Reference. 2026.</a:t>
            </a:r>
          </a:p>
          <a:p>
            <a:r>
              <a:rPr sz="800">
                <a:solidFill>
                  <a:srgbClr val="5A6469"/>
                </a:solidFill>
                <a:latin typeface="Calibri"/>
              </a:rPr>
              <a:t>[r10] Radkowski CA et al. Clin Orthop Relat Res. 2006. doi:10.1097/01.blo.0000181146.78434.da</a:t>
            </a:r>
          </a:p>
          <a:p>
            <a:r>
              <a:rPr sz="800">
                <a:solidFill>
                  <a:srgbClr val="5A6469"/>
                </a:solidFill>
                <a:latin typeface="Calibri"/>
              </a:rPr>
              <a:t>[r12] Ahmed AF et al. Shoulder Elbow. 2023. doi:10.1177/17585732221114816</a:t>
            </a:r>
          </a:p>
          <a:p>
            <a:r>
              <a:rPr sz="800">
                <a:solidFill>
                  <a:srgbClr val="5A6469"/>
                </a:solidFill>
                <a:latin typeface="Calibri"/>
              </a:rPr>
              <a:t>[r23] Molé D et al. Clin Orthop Relat Res. 2011. doi:10.1007/s11999-011-1861-7</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Variante</a:t>
                      </a:r>
                    </a:p>
                  </a:txBody>
                  <a:tcPr>
                    <a:solidFill>
                      <a:srgbClr val="0F5F6B"/>
                    </a:solidFill>
                  </a:tcPr>
                </a:tc>
                <a:tc>
                  <a:txBody>
                    <a:bodyPr/>
                    <a:lstStyle/>
                    <a:p>
                      <a:r>
                        <a:rPr sz="1600" b="1">
                          <a:solidFill>
                            <a:srgbClr val="FFFFFF"/>
                          </a:solidFill>
                          <a:latin typeface="Calibri"/>
                        </a:rPr>
                        <a:t>En qué consiste</a:t>
                      </a:r>
                    </a:p>
                  </a:txBody>
                  <a:tcPr>
                    <a:solidFill>
                      <a:srgbClr val="0F5F6B"/>
                    </a:solidFill>
                  </a:tcPr>
                </a:tc>
                <a:tc>
                  <a:txBody>
                    <a:bodyPr/>
                    <a:lstStyle/>
                    <a:p>
                      <a:r>
                        <a:rPr sz="1600" b="1">
                          <a:solidFill>
                            <a:srgbClr val="FFFFFF"/>
                          </a:solidFill>
                          <a:latin typeface="Calibri"/>
                        </a:rPr>
                        <a:t>Qué dicen las fuentes</a:t>
                      </a:r>
                    </a:p>
                  </a:txBody>
                  <a:tcPr>
                    <a:solidFill>
                      <a:srgbClr val="0F5F6B"/>
                    </a:solidFill>
                  </a:tcPr>
                </a:tc>
              </a:tr>
              <a:tr h="457200">
                <a:tc>
                  <a:txBody>
                    <a:bodyPr/>
                    <a:lstStyle/>
                    <a:p>
                      <a:r>
                        <a:rPr sz="1600">
                          <a:solidFill>
                            <a:srgbClr val="263238"/>
                          </a:solidFill>
                          <a:latin typeface="Calibri"/>
                        </a:rPr>
                        <a:t>Piel del DP</a:t>
                      </a:r>
                    </a:p>
                  </a:txBody>
                  <a:tcPr>
                    <a:solidFill>
                      <a:srgbClr val="EEF3F4"/>
                    </a:solidFill>
                  </a:tcPr>
                </a:tc>
                <a:tc>
                  <a:txBody>
                    <a:bodyPr/>
                    <a:lstStyle/>
                    <a:p>
                      <a:r>
                        <a:rPr sz="1600">
                          <a:solidFill>
                            <a:srgbClr val="263238"/>
                          </a:solidFill>
                          <a:latin typeface="Calibri"/>
                        </a:rPr>
                        <a:t>Incisión recta o curva entre la coracoides y el eje del húmero; más vertical en artroplastia degenerativa</a:t>
                      </a:r>
                    </a:p>
                  </a:txBody>
                  <a:tcPr>
                    <a:solidFill>
                      <a:srgbClr val="EEF3F4"/>
                    </a:solidFill>
                  </a:tcPr>
                </a:tc>
                <a:tc>
                  <a:txBody>
                    <a:bodyPr/>
                    <a:lstStyle/>
                    <a:p>
                      <a:r>
                        <a:rPr sz="1600">
                          <a:solidFill>
                            <a:srgbClr val="263238"/>
                          </a:solidFill>
                          <a:latin typeface="Calibri"/>
                        </a:rPr>
                        <a:t>Longitud de 12 a 14 cm [r1]</a:t>
                      </a:r>
                    </a:p>
                  </a:txBody>
                  <a:tcPr>
                    <a:solidFill>
                      <a:srgbClr val="EEF3F4"/>
                    </a:solidFill>
                  </a:tcPr>
                </a:tc>
              </a:tr>
              <a:tr h="457200">
                <a:tc>
                  <a:txBody>
                    <a:bodyPr/>
                    <a:lstStyle/>
                    <a:p>
                      <a:r>
                        <a:rPr sz="1600">
                          <a:solidFill>
                            <a:srgbClr val="263238"/>
                          </a:solidFill>
                          <a:latin typeface="Calibri"/>
                        </a:rPr>
                        <a:t>Vena cefálica</a:t>
                      </a:r>
                    </a:p>
                  </a:txBody>
                  <a:tcPr>
                    <a:solidFill>
                      <a:srgbClr val="FFFFFF"/>
                    </a:solidFill>
                  </a:tcPr>
                </a:tc>
                <a:tc>
                  <a:txBody>
                    <a:bodyPr/>
                    <a:lstStyle/>
                    <a:p>
                      <a:r>
                        <a:rPr sz="1600">
                          <a:solidFill>
                            <a:srgbClr val="263238"/>
                          </a:solidFill>
                          <a:latin typeface="Calibri"/>
                        </a:rPr>
                        <a:t>Retraer hacia afuera o hacia adentro</a:t>
                      </a:r>
                    </a:p>
                  </a:txBody>
                  <a:tcPr>
                    <a:solidFill>
                      <a:srgbClr val="FFFFFF"/>
                    </a:solidFill>
                  </a:tcPr>
                </a:tc>
                <a:tc>
                  <a:txBody>
                    <a:bodyPr/>
                    <a:lstStyle/>
                    <a:p>
                      <a:r>
                        <a:rPr sz="1600">
                          <a:solidFill>
                            <a:srgbClr val="263238"/>
                          </a:solidFill>
                          <a:latin typeface="Calibri"/>
                        </a:rPr>
                        <a:t>Hacia afuera respeta el drenaje del deltoides; hay más afluentes laterales [r1][r10]</a:t>
                      </a:r>
                    </a:p>
                  </a:txBody>
                  <a:tcPr>
                    <a:solidFill>
                      <a:srgbClr val="FFFFFF"/>
                    </a:solidFill>
                  </a:tcPr>
                </a:tc>
              </a:tr>
              <a:tr h="457200">
                <a:tc>
                  <a:txBody>
                    <a:bodyPr/>
                    <a:lstStyle/>
                    <a:p>
                      <a:r>
                        <a:rPr sz="1600">
                          <a:solidFill>
                            <a:srgbClr val="263238"/>
                          </a:solidFill>
                          <a:latin typeface="Calibri"/>
                        </a:rPr>
                        <a:t>Entrada articular</a:t>
                      </a:r>
                    </a:p>
                  </a:txBody>
                  <a:tcPr>
                    <a:solidFill>
                      <a:srgbClr val="EEF3F4"/>
                    </a:solidFill>
                  </a:tcPr>
                </a:tc>
                <a:tc>
                  <a:txBody>
                    <a:bodyPr/>
                    <a:lstStyle/>
                    <a:p>
                      <a:r>
                        <a:rPr sz="1600">
                          <a:solidFill>
                            <a:srgbClr val="263238"/>
                          </a:solidFill>
                          <a:latin typeface="Calibri"/>
                        </a:rPr>
                        <a:t>Intervalo de los rotadores, a través de la fractura o tenotomía del subescapular</a:t>
                      </a:r>
                    </a:p>
                  </a:txBody>
                  <a:tcPr>
                    <a:solidFill>
                      <a:srgbClr val="EEF3F4"/>
                    </a:solidFill>
                  </a:tcPr>
                </a:tc>
                <a:tc>
                  <a:txBody>
                    <a:bodyPr/>
                    <a:lstStyle/>
                    <a:p>
                      <a:r>
                        <a:rPr sz="1600">
                          <a:solidFill>
                            <a:srgbClr val="263238"/>
                          </a:solidFill>
                          <a:latin typeface="Calibri"/>
                        </a:rPr>
                        <a:t>Las 3 opciones están descritas [r1]</a:t>
                      </a:r>
                    </a:p>
                  </a:txBody>
                  <a:tcPr>
                    <a:solidFill>
                      <a:srgbClr val="EEF3F4"/>
                    </a:solidFill>
                  </a:tcPr>
                </a:tc>
              </a:tr>
              <a:tr h="457200">
                <a:tc>
                  <a:txBody>
                    <a:bodyPr/>
                    <a:lstStyle/>
                    <a:p>
                      <a:r>
                        <a:rPr sz="1600">
                          <a:solidFill>
                            <a:srgbClr val="263238"/>
                          </a:solidFill>
                          <a:latin typeface="Calibri"/>
                        </a:rPr>
                        <a:t>Subescapular en artroplastia</a:t>
                      </a:r>
                    </a:p>
                  </a:txBody>
                  <a:tcPr>
                    <a:solidFill>
                      <a:srgbClr val="FFFFFF"/>
                    </a:solidFill>
                  </a:tcPr>
                </a:tc>
                <a:tc>
                  <a:txBody>
                    <a:bodyPr/>
                    <a:lstStyle/>
                    <a:p>
                      <a:r>
                        <a:rPr sz="1600">
                          <a:solidFill>
                            <a:srgbClr val="263238"/>
                          </a:solidFill>
                          <a:latin typeface="Calibri"/>
                        </a:rPr>
                        <a:t>Tenotomía, peel u osteotomía de la tuberosidad menor</a:t>
                      </a:r>
                    </a:p>
                  </a:txBody>
                  <a:tcPr>
                    <a:solidFill>
                      <a:srgbClr val="FFFFFF"/>
                    </a:solidFill>
                  </a:tcPr>
                </a:tc>
                <a:tc>
                  <a:txBody>
                    <a:bodyPr/>
                    <a:lstStyle/>
                    <a:p>
                      <a:r>
                        <a:rPr sz="1600">
                          <a:solidFill>
                            <a:srgbClr val="263238"/>
                          </a:solidFill>
                          <a:latin typeface="Calibri"/>
                        </a:rPr>
                        <a:t>Osteotomía y peel con mejor WOOS que la tenotomía en un metaanálisis en red (23 estudios incluidos) [r12]</a:t>
                      </a:r>
                    </a:p>
                  </a:txBody>
                  <a:tcPr>
                    <a:solidFill>
                      <a:srgbClr val="FFFFFF"/>
                    </a:solidFill>
                  </a:tcPr>
                </a:tc>
              </a:tr>
              <a:tr h="457200">
                <a:tc>
                  <a:txBody>
                    <a:bodyPr/>
                    <a:lstStyle/>
                    <a:p>
                      <a:r>
                        <a:rPr sz="1600">
                          <a:solidFill>
                            <a:srgbClr val="263238"/>
                          </a:solidFill>
                          <a:latin typeface="Calibri"/>
                        </a:rPr>
                        <a:t>Anterolateral acromial</a:t>
                      </a:r>
                    </a:p>
                  </a:txBody>
                  <a:tcPr>
                    <a:solidFill>
                      <a:srgbClr val="EEF3F4"/>
                    </a:solidFill>
                  </a:tcPr>
                </a:tc>
                <a:tc>
                  <a:txBody>
                    <a:bodyPr/>
                    <a:lstStyle/>
                    <a:p>
                      <a:r>
                        <a:rPr sz="1600">
                          <a:solidFill>
                            <a:srgbClr val="263238"/>
                          </a:solidFill>
                          <a:latin typeface="Calibri"/>
                        </a:rPr>
                        <a:t>Entre las porciones clavicular y acromial del deltoides; para MIPO y clavo</a:t>
                      </a:r>
                    </a:p>
                  </a:txBody>
                  <a:tcPr>
                    <a:solidFill>
                      <a:srgbClr val="EEF3F4"/>
                    </a:solidFill>
                  </a:tcPr>
                </a:tc>
                <a:tc>
                  <a:txBody>
                    <a:bodyPr/>
                    <a:lstStyle/>
                    <a:p>
                      <a:r>
                        <a:rPr sz="1600">
                          <a:solidFill>
                            <a:srgbClr val="263238"/>
                          </a:solidFill>
                          <a:latin typeface="Calibri"/>
                        </a:rPr>
                        <a:t>La AO la rotula Mackenzie [r4]</a:t>
                      </a:r>
                    </a:p>
                  </a:txBody>
                  <a:tcPr>
                    <a:solidFill>
                      <a:srgbClr val="EEF3F4"/>
                    </a:solidFill>
                  </a:tcPr>
                </a:tc>
              </a:tr>
              <a:tr h="457200">
                <a:tc>
                  <a:txBody>
                    <a:bodyPr/>
                    <a:lstStyle/>
                    <a:p>
                      <a:r>
                        <a:rPr sz="1600">
                          <a:solidFill>
                            <a:srgbClr val="263238"/>
                          </a:solidFill>
                          <a:latin typeface="Calibri"/>
                        </a:rPr>
                        <a:t>Transdeltoideo lateral</a:t>
                      </a:r>
                    </a:p>
                  </a:txBody>
                  <a:tcPr>
                    <a:solidFill>
                      <a:srgbClr val="FFFFFF"/>
                    </a:solidFill>
                  </a:tcPr>
                </a:tc>
                <a:tc>
                  <a:txBody>
                    <a:bodyPr/>
                    <a:lstStyle/>
                    <a:p>
                      <a:r>
                        <a:rPr sz="1600">
                          <a:solidFill>
                            <a:srgbClr val="263238"/>
                          </a:solidFill>
                          <a:latin typeface="Calibri"/>
                        </a:rPr>
                        <a:t>Entre las porciones acromial y espinal</a:t>
                      </a:r>
                    </a:p>
                  </a:txBody>
                  <a:tcPr>
                    <a:solidFill>
                      <a:srgbClr val="FFFFFF"/>
                    </a:solidFill>
                  </a:tcPr>
                </a:tc>
                <a:tc>
                  <a:txBody>
                    <a:bodyPr/>
                    <a:lstStyle/>
                    <a:p>
                      <a:r>
                        <a:rPr sz="1600">
                          <a:solidFill>
                            <a:srgbClr val="263238"/>
                          </a:solidFill>
                          <a:latin typeface="Calibri"/>
                        </a:rPr>
                        <a:t>Útil en la tuberosidad mayor [r29]</a:t>
                      </a:r>
                    </a:p>
                  </a:txBody>
                  <a:tcPr>
                    <a:solidFill>
                      <a:srgbClr val="FFFFFF"/>
                    </a:solidFill>
                  </a:tcPr>
                </a:tc>
              </a:tr>
              <a:tr h="457200">
                <a:tc>
                  <a:txBody>
                    <a:bodyPr/>
                    <a:lstStyle/>
                    <a:p>
                      <a:r>
                        <a:rPr sz="1600">
                          <a:solidFill>
                            <a:srgbClr val="263238"/>
                          </a:solidFill>
                          <a:latin typeface="Calibri"/>
                        </a:rPr>
                        <a:t>Anterosuperior</a:t>
                      </a:r>
                    </a:p>
                  </a:txBody>
                  <a:tcPr>
                    <a:solidFill>
                      <a:srgbClr val="EEF3F4"/>
                    </a:solidFill>
                  </a:tcPr>
                </a:tc>
                <a:tc>
                  <a:txBody>
                    <a:bodyPr/>
                    <a:lstStyle/>
                    <a:p>
                      <a:r>
                        <a:rPr sz="1600">
                          <a:solidFill>
                            <a:srgbClr val="263238"/>
                          </a:solidFill>
                          <a:latin typeface="Calibri"/>
                        </a:rPr>
                        <a:t>Divide el deltoides anterior desde el borde anterior del arco acromioclavicular</a:t>
                      </a:r>
                    </a:p>
                  </a:txBody>
                  <a:tcPr>
                    <a:solidFill>
                      <a:srgbClr val="EEF3F4"/>
                    </a:solidFill>
                  </a:tcPr>
                </a:tc>
                <a:tc>
                  <a:txBody>
                    <a:bodyPr/>
                    <a:lstStyle/>
                    <a:p>
                      <a:r>
                        <a:rPr sz="1600">
                          <a:solidFill>
                            <a:srgbClr val="263238"/>
                          </a:solidFill>
                          <a:latin typeface="Calibri"/>
                        </a:rPr>
                        <a:t>Descrita para artroplastia inversa [r23]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cómo la posición del brazo tensa los nervios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Paul BR et al. J Am Acad Orthop Surg Glob Res Rev. 2026. doi:10.5435/JAAOSGlobal-D-23-00234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nervio del hombro se daña por contacto directo o por efecto indirecto; en la práctica, eso significa el implante, el estiramiento…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cómo la posición del brazo tensa los nervios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Paul BR et al. J Am Acad Orthop Surg Glob Res Rev. 2026. doi:10.5435/JAAOSGlobal-D-23-00234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artroplastia, el riesgo nervioso sube si el hombro ya fue operado o si antes de la cirugía rota afuera menos de 10°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la arteria deltoidea y las 2 familias de abordaje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AO Surgery Reference. 2026.</a:t>
            </a:r>
          </a:p>
          <a:p>
            <a:r>
              <a:rPr sz="800">
                <a:solidFill>
                  <a:srgbClr val="5A6469"/>
                </a:solidFill>
                <a:latin typeface="Calibri"/>
              </a:rPr>
              <a:t>[r3] Nové-Josserand L. EFORT Open Rev. 2019. doi:10.1302/2058-5241.4.180057</a:t>
            </a:r>
          </a:p>
          <a:p>
            <a:r>
              <a:rPr sz="800">
                <a:solidFill>
                  <a:srgbClr val="5A6469"/>
                </a:solidFill>
                <a:latin typeface="Calibri"/>
              </a:rPr>
              <a:t>[r4] Jaeger M et al. En: AO Surgery Reference. 2026.</a:t>
            </a:r>
          </a:p>
          <a:p>
            <a:r>
              <a:rPr sz="800">
                <a:solidFill>
                  <a:srgbClr val="5A6469"/>
                </a:solidFill>
                <a:latin typeface="Calibri"/>
              </a:rPr>
              <a:t>[r5] Burkhead WZ Jr et al. J Shoulder Elbow Surg. 1992. doi:10.1016/S1058-2746(09)80014-1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abordaje no se clasifica como una fractura, pero hay 2 ordenamientos útiles…</a:t>
            </a:r>
          </a:p>
          <a:p>
            <a:pPr marL="347472" indent="-347472">
              <a:spcAft>
                <a:spcPts val="1400"/>
              </a:spcAft>
              <a:buChar char="•"/>
            </a:pPr>
            <a:r>
              <a:rPr sz="2400">
                <a:solidFill>
                  <a:srgbClr val="263238"/>
                </a:solidFill>
                <a:latin typeface="Calibri"/>
              </a:rPr>
              <a:t>Bunker registró la anatomía vascular de 100 abordajes DP electivos consecutivos y halló 2 patrones frecuentes de la arteria deltoidea.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la arteria deltoidea y las 2 familias de abordaje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Bunker TD et al. Bone Joint J. 2013. doi:10.1302/0301-620X.95B5.31408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tipo II (21 %) llega hasta la vena y corre hacia abajo pegada a su cara medial y posterior [r17].</a:t>
            </a:r>
          </a:p>
          <a:p>
            <a:pPr marL="347472" indent="-347472">
              <a:spcAft>
                <a:spcPts val="1400"/>
              </a:spcAft>
              <a:buChar char="•"/>
            </a:pPr>
            <a:r>
              <a:rPr sz="2400">
                <a:solidFill>
                  <a:srgbClr val="263238"/>
                </a:solidFill>
                <a:latin typeface="Calibri"/>
              </a:rPr>
              <a:t>El 8 % restante fueron variaciones menores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de la arteria deltoidea en 100 abordajes deltopectorales consecutivos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Bunker TD et al. Bone Joint J. 2013. doi:10.1302/0301-620X.95B5.31408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reconocer la lesión del nervio axilar y la del subescapular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Paul BR et al. J Am Acad Orthop Surg Glob Res Rev. 2026. doi:10.5435/JAAOSGlobal-D-23-00234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nervio axilar inerva el deltoides y el redondo menor; se explora con abducción, flexión y extensión contra resistencia, y con el signo del hornblower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reconocer la lesión del nervio axilar y la del subescapular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Knežević J et al. 2017. doi:10.1016/S0020-1383(17)30733-7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49 pacientes con MIPO anterolateral, 5 ya tenían lesión traumática previa leve o moderada, y no hubo diferencias en amplitud ni latencia antes y después de operar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reconocer la lesión del nervio axilar y la del subescapular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Ball CM. J Shoulder Elbow Surg. 2017. doi:10.1016/j.jse.2017.04.016</a:t>
            </a:r>
          </a:p>
          <a:p>
            <a:r>
              <a:rPr sz="1000">
                <a:solidFill>
                  <a:srgbClr val="5A6469"/>
                </a:solidFill>
                <a:latin typeface="Calibri"/>
              </a:rPr>
              <a:t>[r42] LiBrizzi CL et al. JSES Open Access. 2019. doi:10.1016/j.jses.2018.12.002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revisión retrospectiva de 211 artroplastias encontró complicación nerviosa en 20,9 %… [r41] [r42]</a:t>
            </a:r>
          </a:p>
          <a:p>
            <a:pPr marL="347472" indent="-347472">
              <a:spcAft>
                <a:spcPts val="1400"/>
              </a:spcAft>
              <a:buChar char="•"/>
            </a:pPr>
            <a:r>
              <a:rPr sz="2400">
                <a:solidFill>
                  <a:srgbClr val="263238"/>
                </a:solidFill>
                <a:latin typeface="Calibri"/>
              </a:rPr>
              <a:t>Cambia la pregunta: la primera buscó cualquier complicación nerviosa y la segunda, solo la lesión axilar aislada evidente.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qué tan bien detecta el subescapular dañado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Lädermann A et al. Orthop J Sports Med. 2021. doi:10.1177/23259671211042011</a:t>
            </a:r>
          </a:p>
          <a:p>
            <a:r>
              <a:rPr sz="1000">
                <a:solidFill>
                  <a:srgbClr val="5A6469"/>
                </a:solidFill>
                <a:latin typeface="Calibri"/>
              </a:rPr>
              <a:t>[r43] Saremi H et al. Front Surg. 2023. doi:10.3389/fsurg.2023.916694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Tras una tenotomía o un peel, la duda es si el subescapular cicatrizó.</a:t>
            </a:r>
          </a:p>
          <a:p>
            <a:pPr marL="347472" indent="-347472">
              <a:spcAft>
                <a:spcPts val="1400"/>
              </a:spcAft>
              <a:buChar char="•"/>
            </a:pPr>
            <a:r>
              <a:rPr sz="2400">
                <a:solidFill>
                  <a:srgbClr val="263238"/>
                </a:solidFill>
                <a:latin typeface="Calibri"/>
              </a:rPr>
              <a:t>Las pruebas son el test de despegue (lift-off), la presión abdominal (belly-press), el bear-hug y el signo de retraso en rotación interna.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qué tan bien detecta el subescapular dañado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Lädermann A et al. Orthop J Sports Med. 2021. doi:10.1177/23259671211042011</a:t>
            </a:r>
          </a:p>
          <a:p>
            <a:r>
              <a:rPr sz="1000">
                <a:solidFill>
                  <a:srgbClr val="5A6469"/>
                </a:solidFill>
                <a:latin typeface="Calibri"/>
              </a:rPr>
              <a:t>[r43] Saremi H et al. Front Surg. 2023. doi:10.3389/fsurg.2023.916694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autores concluyen que ningún test, por sí solo, basta para diagnosticar estas roturas [r27].</a:t>
            </a:r>
          </a:p>
          <a:p>
            <a:pPr marL="347472" indent="-347472">
              <a:spcAft>
                <a:spcPts val="1400"/>
              </a:spcAft>
              <a:buChar char="•"/>
            </a:pPr>
            <a:r>
              <a:rPr sz="2400">
                <a:solidFill>
                  <a:srgbClr val="263238"/>
                </a:solidFill>
                <a:latin typeface="Calibri"/>
              </a:rPr>
              <a:t>Otro metaanálisis, con 4 estudios de examen clínico agrupado, dio sensibilidad de 0,49 y especificidad de 0,89 [r43].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clínico agrupado para rotura del subescapular: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Saremi H et al. Front Surg. 2023. doi:10.3389/fsurg.2023.916694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pedir antes y después de operar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Laur O et al. J Am Coll Radiol. 2025. doi:10.1016/j.jacr.2025.02.015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ACR pone la radiografía como primer estudio del hombro agudo y de la sospecha de fractura; si no aclara el cuadro, pueden ser útiles la ecografía… [r44]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pedir antes y después de operar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Saremi H et al. Front Surg. 2023. doi:10.3389/fsurg.2023.916694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sus autores, la artro-RM fue la más exacta [r43].</a:t>
            </a:r>
          </a:p>
          <a:p>
            <a:pPr marL="347472" indent="-347472">
              <a:spcAft>
                <a:spcPts val="1400"/>
              </a:spcAft>
              <a:buChar char="•"/>
            </a:pPr>
            <a:r>
              <a:rPr sz="2400">
                <a:solidFill>
                  <a:srgbClr val="263238"/>
                </a:solidFill>
                <a:latin typeface="Calibri"/>
              </a:rPr>
              <a:t>Igual que con el examen físico, los estudios no eran de hombros operados: aplicarlo tras una tenotomía es extrapolar.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Rotura del subescapular: sensibilidad y especificidad agrupadas por modalidad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Saremi H et al. Front Surg. 2023. doi:10.3389/fsurg.2023.916694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elegir la vía de entrada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AO Surgery Reference. 2026.</a:t>
            </a:r>
          </a:p>
          <a:p>
            <a:r>
              <a:rPr sz="800">
                <a:solidFill>
                  <a:srgbClr val="5A6469"/>
                </a:solidFill>
                <a:latin typeface="Calibri"/>
              </a:rPr>
              <a:t>[r2] Zlotolow DA et al. J Am Acad Orthop Surg. 2006. doi:10.5435/00124635-200612000-00007</a:t>
            </a:r>
          </a:p>
          <a:p>
            <a:r>
              <a:rPr sz="800">
                <a:solidFill>
                  <a:srgbClr val="5A6469"/>
                </a:solidFill>
                <a:latin typeface="Calibri"/>
              </a:rPr>
              <a:t>[r3] Nové-Josserand L. EFORT Open Rev. 2019. doi:10.1302/2058-5241.4.180057</a:t>
            </a:r>
          </a:p>
          <a:p>
            <a:r>
              <a:rPr sz="800">
                <a:solidFill>
                  <a:srgbClr val="5A6469"/>
                </a:solidFill>
                <a:latin typeface="Calibri"/>
              </a:rPr>
              <a:t>[r4]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algoritmo ordena la decisión por objetivo; no sustituye el criterio de tu tutor ni la planificación de cada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78</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Elegir entre DP, deltoideo lateral y otras entradas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Nové-Josserand L. EFORT Open Rev. 2019. doi:10.1302/2058-5241.4.180057</a:t>
            </a:r>
          </a:p>
          <a:p>
            <a:r>
              <a:rPr sz="800">
                <a:solidFill>
                  <a:srgbClr val="5A6469"/>
                </a:solidFill>
                <a:latin typeface="Calibri"/>
              </a:rPr>
              <a:t>[r30] Seok HG et al. J Orthop Surg Res. 2022. doi:10.1186/s13018-022-03414-9</a:t>
            </a:r>
          </a:p>
          <a:p>
            <a:r>
              <a:rPr sz="800">
                <a:solidFill>
                  <a:srgbClr val="5A6469"/>
                </a:solidFill>
                <a:latin typeface="Calibri"/>
              </a:rPr>
              <a:t>[r4] Jaeger M et al. En: AO Surgery Reference. 2026.</a:t>
            </a:r>
          </a:p>
          <a:p>
            <a:r>
              <a:rPr sz="800">
                <a:solidFill>
                  <a:srgbClr val="5A6469"/>
                </a:solidFill>
                <a:latin typeface="Calibri"/>
              </a:rPr>
              <a:t>[r2] Zlotolow DA et al. J Am Acad Orthop Surg. 2006. doi:10.5435/00124635-200612000-00007</a:t>
            </a:r>
          </a:p>
          <a:p>
            <a:r>
              <a:rPr sz="800">
                <a:solidFill>
                  <a:srgbClr val="5A6469"/>
                </a:solidFill>
                <a:latin typeface="Calibri"/>
              </a:rPr>
              <a:t>[r1] Jaeger M et al. En: AO Surgery Reference. 2026.</a:t>
            </a:r>
          </a:p>
          <a:p>
            <a:r>
              <a:rPr sz="800">
                <a:solidFill>
                  <a:srgbClr val="5A6469"/>
                </a:solidFill>
                <a:latin typeface="Calibri"/>
              </a:rPr>
              <a:t>(+5 referencias más en las láminas finales)</a:t>
            </a:r>
          </a:p>
        </p:txBody>
      </p:sp>
      <p:sp>
        <p:nvSpPr>
          <p:cNvPr id="6" name="Rounded Rectangle 5"/>
          <p:cNvSpPr/>
          <p:nvPr/>
        </p:nvSpPr>
        <p:spPr>
          <a:xfrm>
            <a:off x="4754880" y="1508760"/>
            <a:ext cx="2743200" cy="413677"/>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Necesito acceder al hombro por delante o por lateral: ¿cuál es el objetivo?</a:t>
            </a:r>
          </a:p>
        </p:txBody>
      </p:sp>
      <p:sp>
        <p:nvSpPr>
          <p:cNvPr id="7" name="Decision 6"/>
          <p:cNvSpPr/>
          <p:nvPr/>
        </p:nvSpPr>
        <p:spPr>
          <a:xfrm>
            <a:off x="4572000" y="2032165"/>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 artroplastia o necesito ver bien la glenoides?</a:t>
            </a:r>
          </a:p>
        </p:txBody>
      </p:sp>
      <p:sp>
        <p:nvSpPr>
          <p:cNvPr id="8" name="Rectangle 7"/>
          <p:cNvSpPr/>
          <p:nvPr/>
        </p:nvSpPr>
        <p:spPr>
          <a:xfrm>
            <a:off x="2987040" y="2775753"/>
            <a:ext cx="2743200" cy="6338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DP es la vía clásica; el anterosuperior es la alternativa: el DP dio mejor flexión y el anterosuperior menos aflojamiento glenoideo, así que elige el que dominas [r3][r30]</a:t>
            </a:r>
          </a:p>
        </p:txBody>
      </p:sp>
      <p:sp>
        <p:nvSpPr>
          <p:cNvPr id="9" name="Decision 8"/>
          <p:cNvSpPr/>
          <p:nvPr/>
        </p:nvSpPr>
        <p:spPr>
          <a:xfrm>
            <a:off x="6339839" y="2775753"/>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 una fractura del húmero proximal?</a:t>
            </a:r>
          </a:p>
        </p:txBody>
      </p:sp>
      <p:sp>
        <p:nvSpPr>
          <p:cNvPr id="10" name="Decision 9"/>
          <p:cNvSpPr/>
          <p:nvPr/>
        </p:nvSpPr>
        <p:spPr>
          <a:xfrm>
            <a:off x="2804160" y="3519341"/>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¿Tuberosidad mayor aislada, MIPO planificado o clavo anterógrado?</a:t>
            </a:r>
          </a:p>
        </p:txBody>
      </p:sp>
      <p:sp>
        <p:nvSpPr>
          <p:cNvPr id="11" name="Decision 10"/>
          <p:cNvSpPr/>
          <p:nvPr/>
        </p:nvSpPr>
        <p:spPr>
          <a:xfrm>
            <a:off x="6339839" y="3519341"/>
            <a:ext cx="310896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¿Luxación irreductible, Latarjet o inestabilidad abierta?</a:t>
            </a:r>
          </a:p>
        </p:txBody>
      </p:sp>
      <p:sp>
        <p:nvSpPr>
          <p:cNvPr id="12" name="Rectangle 11"/>
          <p:cNvSpPr/>
          <p:nvPr/>
        </p:nvSpPr>
        <p:spPr>
          <a:xfrm>
            <a:off x="1755647" y="4262929"/>
            <a:ext cx="2377440" cy="6338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Deltoideo lateral o anterolateral: incisión corta, límite a 5 cm del acromion, palpar el nervio y marcar la zona de peligro [r4][r2]</a:t>
            </a:r>
          </a:p>
        </p:txBody>
      </p:sp>
      <p:sp>
        <p:nvSpPr>
          <p:cNvPr id="13" name="Rectangle 12"/>
          <p:cNvSpPr/>
          <p:nvPr/>
        </p:nvSpPr>
        <p:spPr>
          <a:xfrm>
            <a:off x="3877056" y="4262929"/>
            <a:ext cx="2377440" cy="6338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DP: exposición amplia de ambas tuberosidades, útil en revisión y en fracturas complejas [r1]</a:t>
            </a:r>
          </a:p>
        </p:txBody>
      </p:sp>
      <p:sp>
        <p:nvSpPr>
          <p:cNvPr id="14" name="Rectangle 13"/>
          <p:cNvSpPr/>
          <p:nvPr/>
        </p:nvSpPr>
        <p:spPr>
          <a:xfrm>
            <a:off x="5998464" y="4262929"/>
            <a:ext cx="2377440" cy="6338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DP; en el Latarjet, subescapular dividido; en la luxación irreductible, rotación externa para liberar el subescapular interpuesto [r31][r32]</a:t>
            </a:r>
          </a:p>
        </p:txBody>
      </p:sp>
      <p:sp>
        <p:nvSpPr>
          <p:cNvPr id="15" name="Decision 14"/>
          <p:cNvSpPr/>
          <p:nvPr/>
        </p:nvSpPr>
        <p:spPr>
          <a:xfrm>
            <a:off x="8119871" y="4262929"/>
            <a:ext cx="2377440" cy="63386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¿La lesión se extiende a la diáfisis del húmero?</a:t>
            </a:r>
          </a:p>
        </p:txBody>
      </p:sp>
      <p:sp>
        <p:nvSpPr>
          <p:cNvPr id="16" name="Rectangle 15"/>
          <p:cNvSpPr/>
          <p:nvPr/>
        </p:nvSpPr>
        <p:spPr>
          <a:xfrm>
            <a:off x="4754880" y="5006517"/>
            <a:ext cx="2743200" cy="41367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DP prolongado o anterolateral del húmero; protege el nervio radial [r34][r2]</a:t>
            </a:r>
          </a:p>
        </p:txBody>
      </p:sp>
      <p:sp>
        <p:nvSpPr>
          <p:cNvPr id="17" name="Rounded Rectangle 16"/>
          <p:cNvSpPr/>
          <p:nvPr/>
        </p:nvSpPr>
        <p:spPr>
          <a:xfrm>
            <a:off x="4754880" y="5529922"/>
            <a:ext cx="2743200" cy="41367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Usa la vía que dominas y repásala con tu tutor: no hay evidencia suficiente para preferir una técnica quirúrgica [r35][r8]</a:t>
            </a:r>
          </a:p>
        </p:txBody>
      </p:sp>
      <p:cxnSp>
        <p:nvCxnSpPr>
          <p:cNvPr id="18" name="Connector 17"/>
          <p:cNvCxnSpPr>
            <a:stCxn id="6" idx="2"/>
            <a:endCxn id="7" idx="0"/>
          </p:cNvCxnSpPr>
          <p:nvPr/>
        </p:nvCxnSpPr>
        <p:spPr>
          <a:xfrm flipH="1">
            <a:off x="6126480" y="192243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4358640" y="266602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004816" y="265870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1" name="Connector 20"/>
          <p:cNvCxnSpPr>
            <a:stCxn id="7" idx="2"/>
            <a:endCxn id="9" idx="0"/>
          </p:cNvCxnSpPr>
          <p:nvPr/>
        </p:nvCxnSpPr>
        <p:spPr>
          <a:xfrm>
            <a:off x="6126480" y="2666025"/>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800087" y="265870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3" name="Connector 22"/>
          <p:cNvCxnSpPr>
            <a:stCxn id="9" idx="2"/>
            <a:endCxn id="10" idx="0"/>
          </p:cNvCxnSpPr>
          <p:nvPr/>
        </p:nvCxnSpPr>
        <p:spPr>
          <a:xfrm flipH="1">
            <a:off x="4358640" y="3409613"/>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153911" y="340229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9" idx="2"/>
            <a:endCxn id="11" idx="0"/>
          </p:cNvCxnSpPr>
          <p:nvPr/>
        </p:nvCxnSpPr>
        <p:spPr>
          <a:xfrm flipH="1">
            <a:off x="7894319" y="34096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949183" y="3402297"/>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10" idx="2"/>
            <a:endCxn id="12" idx="0"/>
          </p:cNvCxnSpPr>
          <p:nvPr/>
        </p:nvCxnSpPr>
        <p:spPr>
          <a:xfrm flipH="1">
            <a:off x="2944367" y="4153201"/>
            <a:ext cx="1414273"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3360724" y="414588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10" idx="2"/>
            <a:endCxn id="13" idx="0"/>
          </p:cNvCxnSpPr>
          <p:nvPr/>
        </p:nvCxnSpPr>
        <p:spPr>
          <a:xfrm>
            <a:off x="4358640" y="4153201"/>
            <a:ext cx="707136"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4661001" y="4145885"/>
            <a:ext cx="457200" cy="274320"/>
          </a:xfrm>
          <a:prstGeom prst="rect">
            <a:avLst/>
          </a:prstGeom>
          <a:noFill/>
        </p:spPr>
        <p:txBody>
          <a:bodyPr wrap="square">
            <a:spAutoFit/>
          </a:bodyPr>
          <a:lstStyle/>
          <a:p>
            <a:r>
              <a:rPr sz="1200" b="1">
                <a:solidFill>
                  <a:srgbClr val="D97706"/>
                </a:solidFill>
                <a:latin typeface="Calibri"/>
              </a:rPr>
              <a:t>no</a:t>
            </a:r>
          </a:p>
        </p:txBody>
      </p:sp>
      <p:cxnSp>
        <p:nvCxnSpPr>
          <p:cNvPr id="31" name="Connector 30"/>
          <p:cNvCxnSpPr>
            <a:stCxn id="11" idx="2"/>
            <a:endCxn id="14" idx="0"/>
          </p:cNvCxnSpPr>
          <p:nvPr/>
        </p:nvCxnSpPr>
        <p:spPr>
          <a:xfrm flipH="1">
            <a:off x="7187184" y="4153201"/>
            <a:ext cx="707135"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7143901" y="414588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3" name="Connector 32"/>
          <p:cNvCxnSpPr>
            <a:stCxn id="11" idx="2"/>
            <a:endCxn id="15" idx="0"/>
          </p:cNvCxnSpPr>
          <p:nvPr/>
        </p:nvCxnSpPr>
        <p:spPr>
          <a:xfrm>
            <a:off x="7894319" y="4153201"/>
            <a:ext cx="1414272"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8444178" y="4145885"/>
            <a:ext cx="457200" cy="274320"/>
          </a:xfrm>
          <a:prstGeom prst="rect">
            <a:avLst/>
          </a:prstGeom>
          <a:noFill/>
        </p:spPr>
        <p:txBody>
          <a:bodyPr wrap="square">
            <a:spAutoFit/>
          </a:bodyPr>
          <a:lstStyle/>
          <a:p>
            <a:r>
              <a:rPr sz="1200" b="1">
                <a:solidFill>
                  <a:srgbClr val="D97706"/>
                </a:solidFill>
                <a:latin typeface="Calibri"/>
              </a:rPr>
              <a:t>no</a:t>
            </a:r>
          </a:p>
        </p:txBody>
      </p:sp>
      <p:cxnSp>
        <p:nvCxnSpPr>
          <p:cNvPr id="35" name="Connector 34"/>
          <p:cNvCxnSpPr>
            <a:stCxn id="15" idx="2"/>
            <a:endCxn id="16" idx="0"/>
          </p:cNvCxnSpPr>
          <p:nvPr/>
        </p:nvCxnSpPr>
        <p:spPr>
          <a:xfrm flipH="1">
            <a:off x="6126480" y="4896789"/>
            <a:ext cx="318211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7691932" y="488947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7" name="Connector 36"/>
          <p:cNvCxnSpPr>
            <a:stCxn id="15" idx="2"/>
            <a:endCxn id="17" idx="0"/>
          </p:cNvCxnSpPr>
          <p:nvPr/>
        </p:nvCxnSpPr>
        <p:spPr>
          <a:xfrm flipH="1">
            <a:off x="6126480" y="4896789"/>
            <a:ext cx="3182111" cy="63313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7691932" y="5072665"/>
            <a:ext cx="457200" cy="274320"/>
          </a:xfrm>
          <a:prstGeom prst="rect">
            <a:avLst/>
          </a:prstGeom>
          <a:noFill/>
        </p:spPr>
        <p:txBody>
          <a:bodyPr wrap="square">
            <a:spAutoFit/>
          </a:bodyPr>
          <a:lstStyle/>
          <a:p>
            <a:r>
              <a:rPr sz="1200" b="1">
                <a:solidFill>
                  <a:srgbClr val="D97706"/>
                </a:solidFill>
                <a:latin typeface="Calibri"/>
              </a:rPr>
              <a:t>no</a:t>
            </a:r>
          </a:p>
        </p:txBody>
      </p:sp>
      <p:cxnSp>
        <p:nvCxnSpPr>
          <p:cNvPr id="39" name="Connector 38"/>
          <p:cNvCxnSpPr>
            <a:stCxn id="8" idx="2"/>
            <a:endCxn id="17" idx="0"/>
          </p:cNvCxnSpPr>
          <p:nvPr/>
        </p:nvCxnSpPr>
        <p:spPr>
          <a:xfrm>
            <a:off x="4358640" y="3409613"/>
            <a:ext cx="1767840" cy="212030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2" idx="2"/>
            <a:endCxn id="17" idx="0"/>
          </p:cNvCxnSpPr>
          <p:nvPr/>
        </p:nvCxnSpPr>
        <p:spPr>
          <a:xfrm>
            <a:off x="2944367" y="4896789"/>
            <a:ext cx="3182113" cy="63313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3" idx="2"/>
            <a:endCxn id="17" idx="0"/>
          </p:cNvCxnSpPr>
          <p:nvPr/>
        </p:nvCxnSpPr>
        <p:spPr>
          <a:xfrm>
            <a:off x="5065776" y="4896789"/>
            <a:ext cx="1060704" cy="63313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4" idx="2"/>
            <a:endCxn id="17" idx="0"/>
          </p:cNvCxnSpPr>
          <p:nvPr/>
        </p:nvCxnSpPr>
        <p:spPr>
          <a:xfrm flipH="1">
            <a:off x="6126480" y="4896789"/>
            <a:ext cx="1060704" cy="63313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6" idx="2"/>
            <a:endCxn id="17" idx="0"/>
          </p:cNvCxnSpPr>
          <p:nvPr/>
        </p:nvCxnSpPr>
        <p:spPr>
          <a:xfrm flipH="1">
            <a:off x="6126480" y="542019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qué escenario pide qué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AO Surgery Reference. 2026.</a:t>
            </a:r>
          </a:p>
          <a:p>
            <a:r>
              <a:rPr sz="800">
                <a:solidFill>
                  <a:srgbClr val="5A6469"/>
                </a:solidFill>
                <a:latin typeface="Calibri"/>
              </a:rPr>
              <a:t>[r4] Jaeger M et al. En: AO Surgery Reference. 2026.</a:t>
            </a:r>
          </a:p>
          <a:p>
            <a:r>
              <a:rPr sz="800">
                <a:solidFill>
                  <a:srgbClr val="5A6469"/>
                </a:solidFill>
                <a:latin typeface="Calibri"/>
              </a:rPr>
              <a:t>[r6] Buecking B et al. doi:10.. 2014. doi:10.1007/s11999-013-3415-7</a:t>
            </a:r>
          </a:p>
          <a:p>
            <a:r>
              <a:rPr sz="800">
                <a:solidFill>
                  <a:srgbClr val="5A6469"/>
                </a:solidFill>
                <a:latin typeface="Calibri"/>
              </a:rPr>
              <a:t>[r7] Wu Z et al. Exp Ther Med. 2023. doi:10.3892/etm.2023.11995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tabla resume lo que las fuentes dicen por escenario.</a:t>
            </a:r>
          </a:p>
          <a:p>
            <a:pPr marL="347472" indent="-347472">
              <a:spcAft>
                <a:spcPts val="1400"/>
              </a:spcAft>
              <a:buChar char="•"/>
            </a:pPr>
            <a:r>
              <a:rPr sz="2800">
                <a:solidFill>
                  <a:srgbClr val="263238"/>
                </a:solidFill>
                <a:latin typeface="Calibri"/>
              </a:rPr>
              <a:t>Donde no hay estudio, se rotula como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Escenarios, vía habitual y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AO Surgery Reference. 2026.</a:t>
            </a:r>
          </a:p>
          <a:p>
            <a:r>
              <a:rPr sz="800">
                <a:solidFill>
                  <a:srgbClr val="5A6469"/>
                </a:solidFill>
                <a:latin typeface="Calibri"/>
              </a:rPr>
              <a:t>[r4] Jaeger M et al. En: AO Surgery Reference. 2026.</a:t>
            </a:r>
          </a:p>
          <a:p>
            <a:r>
              <a:rPr sz="800">
                <a:solidFill>
                  <a:srgbClr val="5A6469"/>
                </a:solidFill>
                <a:latin typeface="Calibri"/>
              </a:rPr>
              <a:t>[r6] Buecking B et al. doi:10.. 2014. doi:10.1007/s11999-013-3415-7</a:t>
            </a:r>
          </a:p>
          <a:p>
            <a:r>
              <a:rPr sz="800">
                <a:solidFill>
                  <a:srgbClr val="5A6469"/>
                </a:solidFill>
                <a:latin typeface="Calibri"/>
              </a:rPr>
              <a:t>[r7] Wu Z et al. Exp Ther Med. 2023. doi:10.3892/etm.2023.11995</a:t>
            </a:r>
          </a:p>
          <a:p>
            <a:r>
              <a:rPr sz="800">
                <a:solidFill>
                  <a:srgbClr val="5A6469"/>
                </a:solidFill>
                <a:latin typeface="Calibri"/>
              </a:rPr>
              <a:t>[r8] Oldrini LM et al. doi:10.. 2023. doi:10.1530/EOR-22-0110</a:t>
            </a:r>
          </a:p>
          <a:p>
            <a:r>
              <a:rPr sz="800">
                <a:solidFill>
                  <a:srgbClr val="5A6469"/>
                </a:solidFill>
                <a:latin typeface="Calibri"/>
              </a:rPr>
              <a:t>(+6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Escenario</a:t>
                      </a:r>
                    </a:p>
                  </a:txBody>
                  <a:tcPr>
                    <a:solidFill>
                      <a:srgbClr val="0F5F6B"/>
                    </a:solidFill>
                  </a:tcPr>
                </a:tc>
                <a:tc>
                  <a:txBody>
                    <a:bodyPr/>
                    <a:lstStyle/>
                    <a:p>
                      <a:r>
                        <a:rPr sz="1600" b="1">
                          <a:solidFill>
                            <a:srgbClr val="FFFFFF"/>
                          </a:solidFill>
                          <a:latin typeface="Calibri"/>
                        </a:rPr>
                        <a:t>Vía que se usa</a:t>
                      </a:r>
                    </a:p>
                  </a:txBody>
                  <a:tcPr>
                    <a:solidFill>
                      <a:srgbClr val="0F5F6B"/>
                    </a:solidFill>
                  </a:tcPr>
                </a:tc>
                <a:tc>
                  <a:txBody>
                    <a:bodyPr/>
                    <a:lstStyle/>
                    <a:p>
                      <a:r>
                        <a:rPr sz="1600" b="1">
                          <a:solidFill>
                            <a:srgbClr val="FFFFFF"/>
                          </a:solidFill>
                          <a:latin typeface="Calibri"/>
                        </a:rPr>
                        <a:t>Qué dicen las fuentes</a:t>
                      </a:r>
                    </a:p>
                  </a:txBody>
                  <a:tcPr>
                    <a:solidFill>
                      <a:srgbClr val="0F5F6B"/>
                    </a:solidFill>
                  </a:tcPr>
                </a:tc>
              </a:tr>
              <a:tr h="457200">
                <a:tc>
                  <a:txBody>
                    <a:bodyPr/>
                    <a:lstStyle/>
                    <a:p>
                      <a:r>
                        <a:rPr sz="1600">
                          <a:solidFill>
                            <a:srgbClr val="263238"/>
                          </a:solidFill>
                          <a:latin typeface="Calibri"/>
                        </a:rPr>
                        <a:t>Fractura del húmero proximal fijada con placa</a:t>
                      </a:r>
                    </a:p>
                  </a:txBody>
                  <a:tcPr>
                    <a:solidFill>
                      <a:srgbClr val="EEF3F4"/>
                    </a:solidFill>
                  </a:tcPr>
                </a:tc>
                <a:tc>
                  <a:txBody>
                    <a:bodyPr/>
                    <a:lstStyle/>
                    <a:p>
                      <a:r>
                        <a:rPr sz="1600">
                          <a:solidFill>
                            <a:srgbClr val="263238"/>
                          </a:solidFill>
                          <a:latin typeface="Calibri"/>
                        </a:rPr>
                        <a:t>DP o deltoideo (con o sin MIPO)</a:t>
                      </a:r>
                    </a:p>
                  </a:txBody>
                  <a:tcPr>
                    <a:solidFill>
                      <a:srgbClr val="EEF3F4"/>
                    </a:solidFill>
                  </a:tcPr>
                </a:tc>
                <a:tc>
                  <a:txBody>
                    <a:bodyPr/>
                    <a:lstStyle/>
                    <a:p>
                      <a:r>
                        <a:rPr sz="1600">
                          <a:solidFill>
                            <a:srgbClr val="263238"/>
                          </a:solidFill>
                          <a:latin typeface="Calibri"/>
                        </a:rPr>
                        <a:t>Función y complicaciones totales parecidas [r6][r7][r8]</a:t>
                      </a:r>
                    </a:p>
                  </a:txBody>
                  <a:tcPr>
                    <a:solidFill>
                      <a:srgbClr val="EEF3F4"/>
                    </a:solidFill>
                  </a:tcPr>
                </a:tc>
              </a:tr>
              <a:tr h="457200">
                <a:tc>
                  <a:txBody>
                    <a:bodyPr/>
                    <a:lstStyle/>
                    <a:p>
                      <a:r>
                        <a:rPr sz="1600">
                          <a:solidFill>
                            <a:srgbClr val="263238"/>
                          </a:solidFill>
                          <a:latin typeface="Calibri"/>
                        </a:rPr>
                        <a:t>Fractura de la tuberosidad mayor</a:t>
                      </a:r>
                    </a:p>
                  </a:txBody>
                  <a:tcPr>
                    <a:solidFill>
                      <a:srgbClr val="FFFFFF"/>
                    </a:solidFill>
                  </a:tcPr>
                </a:tc>
                <a:tc>
                  <a:txBody>
                    <a:bodyPr/>
                    <a:lstStyle/>
                    <a:p>
                      <a:r>
                        <a:rPr sz="1600">
                          <a:solidFill>
                            <a:srgbClr val="263238"/>
                          </a:solidFill>
                          <a:latin typeface="Calibri"/>
                        </a:rPr>
                        <a:t>Anterolateral o transdeltoideo</a:t>
                      </a:r>
                    </a:p>
                  </a:txBody>
                  <a:tcPr>
                    <a:solidFill>
                      <a:srgbClr val="FFFFFF"/>
                    </a:solidFill>
                  </a:tcPr>
                </a:tc>
                <a:tc>
                  <a:txBody>
                    <a:bodyPr/>
                    <a:lstStyle/>
                    <a:p>
                      <a:r>
                        <a:rPr sz="1600">
                          <a:solidFill>
                            <a:srgbClr val="263238"/>
                          </a:solidFill>
                          <a:latin typeface="Calibri"/>
                        </a:rPr>
                        <a:t>Útiles en esa fractura [r4][r29]</a:t>
                      </a:r>
                    </a:p>
                  </a:txBody>
                  <a:tcPr>
                    <a:solidFill>
                      <a:srgbClr val="FFFFFF"/>
                    </a:solidFill>
                  </a:tcPr>
                </a:tc>
              </a:tr>
              <a:tr h="457200">
                <a:tc>
                  <a:txBody>
                    <a:bodyPr/>
                    <a:lstStyle/>
                    <a:p>
                      <a:r>
                        <a:rPr sz="1600">
                          <a:solidFill>
                            <a:srgbClr val="263238"/>
                          </a:solidFill>
                          <a:latin typeface="Calibri"/>
                        </a:rPr>
                        <a:t>Clavo anterógrado</a:t>
                      </a:r>
                    </a:p>
                  </a:txBody>
                  <a:tcPr>
                    <a:solidFill>
                      <a:srgbClr val="EEF3F4"/>
                    </a:solidFill>
                  </a:tcPr>
                </a:tc>
                <a:tc>
                  <a:txBody>
                    <a:bodyPr/>
                    <a:lstStyle/>
                    <a:p>
                      <a:r>
                        <a:rPr sz="1600">
                          <a:solidFill>
                            <a:srgbClr val="263238"/>
                          </a:solidFill>
                          <a:latin typeface="Calibri"/>
                        </a:rPr>
                        <a:t>Anterolateral, con incisión corta</a:t>
                      </a:r>
                    </a:p>
                  </a:txBody>
                  <a:tcPr>
                    <a:solidFill>
                      <a:srgbClr val="EEF3F4"/>
                    </a:solidFill>
                  </a:tcPr>
                </a:tc>
                <a:tc>
                  <a:txBody>
                    <a:bodyPr/>
                    <a:lstStyle/>
                    <a:p>
                      <a:r>
                        <a:rPr sz="1600">
                          <a:solidFill>
                            <a:srgbClr val="263238"/>
                          </a:solidFill>
                          <a:latin typeface="Calibri"/>
                        </a:rPr>
                        <a:t>La entrada correcta queda bajo la inserción del supraespinoso [r4]</a:t>
                      </a:r>
                    </a:p>
                  </a:txBody>
                  <a:tcPr>
                    <a:solidFill>
                      <a:srgbClr val="EEF3F4"/>
                    </a:solidFill>
                  </a:tcPr>
                </a:tc>
              </a:tr>
              <a:tr h="457200">
                <a:tc>
                  <a:txBody>
                    <a:bodyPr/>
                    <a:lstStyle/>
                    <a:p>
                      <a:r>
                        <a:rPr sz="1600">
                          <a:solidFill>
                            <a:srgbClr val="263238"/>
                          </a:solidFill>
                          <a:latin typeface="Calibri"/>
                        </a:rPr>
                        <a:t>Revisión o cirugía previa</a:t>
                      </a:r>
                    </a:p>
                  </a:txBody>
                  <a:tcPr>
                    <a:solidFill>
                      <a:srgbClr val="FFFFFF"/>
                    </a:solidFill>
                  </a:tcPr>
                </a:tc>
                <a:tc>
                  <a:txBody>
                    <a:bodyPr/>
                    <a:lstStyle/>
                    <a:p>
                      <a:r>
                        <a:rPr sz="1600">
                          <a:solidFill>
                            <a:srgbClr val="263238"/>
                          </a:solidFill>
                          <a:latin typeface="Calibri"/>
                        </a:rPr>
                        <a:t>DP</a:t>
                      </a:r>
                    </a:p>
                  </a:txBody>
                  <a:tcPr>
                    <a:solidFill>
                      <a:srgbClr val="FFFFFF"/>
                    </a:solidFill>
                  </a:tcPr>
                </a:tc>
                <a:tc>
                  <a:txBody>
                    <a:bodyPr/>
                    <a:lstStyle/>
                    <a:p>
                      <a:r>
                        <a:rPr sz="1600">
                          <a:solidFill>
                            <a:srgbClr val="263238"/>
                          </a:solidFill>
                          <a:latin typeface="Calibri"/>
                        </a:rPr>
                        <a:t>La AO la recomienda para revisión [r1]</a:t>
                      </a:r>
                    </a:p>
                  </a:txBody>
                  <a:tcPr>
                    <a:solidFill>
                      <a:srgbClr val="FFFFFF"/>
                    </a:solidFill>
                  </a:tcPr>
                </a:tc>
              </a:tr>
              <a:tr h="457200">
                <a:tc>
                  <a:txBody>
                    <a:bodyPr/>
                    <a:lstStyle/>
                    <a:p>
                      <a:r>
                        <a:rPr sz="1600">
                          <a:solidFill>
                            <a:srgbClr val="263238"/>
                          </a:solidFill>
                          <a:latin typeface="Calibri"/>
                        </a:rPr>
                        <a:t>Artroplastia anatómica o inversa</a:t>
                      </a:r>
                    </a:p>
                  </a:txBody>
                  <a:tcPr>
                    <a:solidFill>
                      <a:srgbClr val="EEF3F4"/>
                    </a:solidFill>
                  </a:tcPr>
                </a:tc>
                <a:tc>
                  <a:txBody>
                    <a:bodyPr/>
                    <a:lstStyle/>
                    <a:p>
                      <a:r>
                        <a:rPr sz="1600">
                          <a:solidFill>
                            <a:srgbClr val="263238"/>
                          </a:solidFill>
                          <a:latin typeface="Calibri"/>
                        </a:rPr>
                        <a:t>DP o anterosuperior</a:t>
                      </a:r>
                    </a:p>
                  </a:txBody>
                  <a:tcPr>
                    <a:solidFill>
                      <a:srgbClr val="EEF3F4"/>
                    </a:solidFill>
                  </a:tcPr>
                </a:tc>
                <a:tc>
                  <a:txBody>
                    <a:bodyPr/>
                    <a:lstStyle/>
                    <a:p>
                      <a:r>
                        <a:rPr sz="1600">
                          <a:solidFill>
                            <a:srgbClr val="263238"/>
                          </a:solidFill>
                          <a:latin typeface="Calibri"/>
                        </a:rPr>
                        <a:t>Los 2 más frecuentes en la inversa; ninguno es mejor en todo [r30]</a:t>
                      </a:r>
                    </a:p>
                  </a:txBody>
                  <a:tcPr>
                    <a:solidFill>
                      <a:srgbClr val="EEF3F4"/>
                    </a:solidFill>
                  </a:tcPr>
                </a:tc>
              </a:tr>
              <a:tr h="457200">
                <a:tc>
                  <a:txBody>
                    <a:bodyPr/>
                    <a:lstStyle/>
                    <a:p>
                      <a:r>
                        <a:rPr sz="1600">
                          <a:solidFill>
                            <a:srgbClr val="263238"/>
                          </a:solidFill>
                          <a:latin typeface="Calibri"/>
                        </a:rPr>
                        <a:t>Luxación anterior irreductible</a:t>
                      </a:r>
                    </a:p>
                  </a:txBody>
                  <a:tcPr>
                    <a:solidFill>
                      <a:srgbClr val="FFFFFF"/>
                    </a:solidFill>
                  </a:tcPr>
                </a:tc>
                <a:tc>
                  <a:txBody>
                    <a:bodyPr/>
                    <a:lstStyle/>
                    <a:p>
                      <a:r>
                        <a:rPr sz="1600">
                          <a:solidFill>
                            <a:srgbClr val="263238"/>
                          </a:solidFill>
                          <a:latin typeface="Calibri"/>
                        </a:rPr>
                        <a:t>DP</a:t>
                      </a:r>
                    </a:p>
                  </a:txBody>
                  <a:tcPr>
                    <a:solidFill>
                      <a:srgbClr val="FFFFFF"/>
                    </a:solidFill>
                  </a:tcPr>
                </a:tc>
                <a:tc>
                  <a:txBody>
                    <a:bodyPr/>
                    <a:lstStyle/>
                    <a:p>
                      <a:r>
                        <a:rPr sz="1600">
                          <a:solidFill>
                            <a:srgbClr val="263238"/>
                          </a:solidFill>
                          <a:latin typeface="Calibri"/>
                        </a:rPr>
                        <a:t>Acceso quirúrgico estándar [r31]</a:t>
                      </a:r>
                    </a:p>
                  </a:txBody>
                  <a:tcPr>
                    <a:solidFill>
                      <a:srgbClr val="FFFFFF"/>
                    </a:solidFill>
                  </a:tcPr>
                </a:tc>
              </a:tr>
              <a:tr h="457200">
                <a:tc>
                  <a:txBody>
                    <a:bodyPr/>
                    <a:lstStyle/>
                    <a:p>
                      <a:r>
                        <a:rPr sz="1600">
                          <a:solidFill>
                            <a:srgbClr val="263238"/>
                          </a:solidFill>
                          <a:latin typeface="Calibri"/>
                        </a:rPr>
                        <a:t>Latarjet</a:t>
                      </a:r>
                    </a:p>
                  </a:txBody>
                  <a:tcPr>
                    <a:solidFill>
                      <a:srgbClr val="EEF3F4"/>
                    </a:solidFill>
                  </a:tcPr>
                </a:tc>
                <a:tc>
                  <a:txBody>
                    <a:bodyPr/>
                    <a:lstStyle/>
                    <a:p>
                      <a:r>
                        <a:rPr sz="1600">
                          <a:solidFill>
                            <a:srgbClr val="263238"/>
                          </a:solidFill>
                          <a:latin typeface="Calibri"/>
                        </a:rPr>
                        <a:t>DP con subescapular dividido</a:t>
                      </a:r>
                    </a:p>
                  </a:txBody>
                  <a:tcPr>
                    <a:solidFill>
                      <a:srgbClr val="EEF3F4"/>
                    </a:solidFill>
                  </a:tcPr>
                </a:tc>
                <a:tc>
                  <a:txBody>
                    <a:bodyPr/>
                    <a:lstStyle/>
                    <a:p>
                      <a:r>
                        <a:rPr sz="1600">
                          <a:solidFill>
                            <a:srgbClr val="263238"/>
                          </a:solidFill>
                          <a:latin typeface="Calibri"/>
                        </a:rPr>
                        <a:t>Complicación global de 6,1 % en la técnica abierta [r45]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cirugía, placa y abordaje, qué dicen los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Handoll HH et al. Cochrane Database Syst Rev. 2022. doi:10.1002/14651858.CD000434.pub5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una fractura desplazada del húmero proximal, operar no dio mejor resultado que no operar ni al año ni a los 2 años, y quizá obliga a más cirugías posteriores [r35].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tras placa bloqueada del húmero proximal (12 estudios, 514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Sproul RC et al. Injury. 2011. doi:10.1016/j.injury.2010.11.058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78</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Constant medio según el tipo de Neer: ORIF por DP frente a MIPO deltoideo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Oldrini LM et al. doi:10.. 2023. doi:10.1530/EOR-22-0110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78</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paso a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AO Surgery Reference. 2026.</a:t>
            </a:r>
          </a:p>
          <a:p>
            <a:r>
              <a:rPr sz="800">
                <a:solidFill>
                  <a:srgbClr val="5A6469"/>
                </a:solidFill>
                <a:latin typeface="Calibri"/>
              </a:rPr>
              <a:t>[r3] Nové-Josserand L. EFORT Open Rev. 2019. doi:10.1302/2058-5241.4.180057</a:t>
            </a:r>
          </a:p>
          <a:p>
            <a:r>
              <a:rPr sz="800">
                <a:solidFill>
                  <a:srgbClr val="5A6469"/>
                </a:solidFill>
                <a:latin typeface="Calibri"/>
              </a:rPr>
              <a:t>[r4] Jaeger M et al. En: AO Surgery Reference. 2026.</a:t>
            </a:r>
          </a:p>
          <a:p>
            <a:r>
              <a:rPr sz="800">
                <a:solidFill>
                  <a:srgbClr val="5A6469"/>
                </a:solidFill>
                <a:latin typeface="Calibri"/>
              </a:rPr>
              <a:t>[r5] Burkhead WZ Jr et al. J Shoulder Elbow Surg. 1992. doi:10.1016/S1058-2746(09)80014-1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apoyo de estudio: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paso a paso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a:p>
            <a:r>
              <a:rPr sz="1000">
                <a:solidFill>
                  <a:srgbClr val="5A6469"/>
                </a:solidFill>
                <a:latin typeface="Calibri"/>
              </a:rPr>
              <a:t>[r4]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Retraer la vena hacia afuera sin proteger los afluentes: queda expuesta al separador [r1].</a:t>
            </a:r>
          </a:p>
          <a:p>
            <a:pPr marL="347472" indent="-347472">
              <a:spcAft>
                <a:spcPts val="1400"/>
              </a:spcAft>
              <a:buChar char="•"/>
            </a:pPr>
            <a:r>
              <a:rPr sz="2400">
                <a:solidFill>
                  <a:srgbClr val="263238"/>
                </a:solidFill>
                <a:latin typeface="Calibri"/>
              </a:rPr>
              <a:t>Extender la incisión lateral más de 5 cm bajo el acromion: riesgo de parálisis de la porción anterior del deltoides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ECA de tenotomía frente a osteotomía de la tuberosidad menor: tiempos operatorios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Levine WN et al. J Shoulder Elbow Surg. 2019. doi:10.1016/j.jse.2018.11.057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Subescapular: tenotomía, peel u osteotomía de la tuberosidad menor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Ahmed AF et al. Shoulder Elbow. 2023. doi:10.1177/17585732221114816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artroplastia, el subescapular se maneja con tenotomía, con peel (despegar el tendón del hueso) o con osteotomía de la tuberosidad menor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Revisión de 23 estudios (promedios ponderados): consolidación ósea y cicatrización del tendón por técnica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Ahmed AF et al. Shoulder Elbow. 2023. doi:10.1177/17585732221114816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78</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ECA de 60 hombros: osteotomía consolidada frente a tendón sin rotura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Levine WN et al. J Shoulder Elbow Surg. 2019. doi:10.1016/j.jse.2018.11.057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78</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Ampliaciones: prolongar el DP y vías vecinas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Rechsteiner J et al. BMC Musculoskelet Disord. 2024. doi:10.1186/s12891-024-07915-y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DP prolongado permite fijar fracturas complejas de la diáfisis con extensión proximal.</a:t>
            </a:r>
          </a:p>
          <a:p>
            <a:pPr marL="347472" indent="-347472">
              <a:spcAft>
                <a:spcPts val="1400"/>
              </a:spcAft>
              <a:buChar char="•"/>
            </a:pPr>
            <a:r>
              <a:rPr sz="2400">
                <a:solidFill>
                  <a:srgbClr val="263238"/>
                </a:solidFill>
                <a:latin typeface="Calibri"/>
              </a:rPr>
              <a:t>En una serie de 26 fracturas consecutivas con placa larga bloqueada, a los 12 meses habían consolidado 22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Ampliaciones: prolongar el DP y vías vecinas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Su equivalente en la AO es el anterolateral acromial, que rotula Mackenzie, y no lo prolonga más de 5 cm por debajo del acromion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78</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Extensiones del abordaje y su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Zlotolow DA et al. J Am Acad Orthop Surg. 2006. doi:10.5435/00124635-200612000-00007</a:t>
            </a:r>
          </a:p>
          <a:p>
            <a:r>
              <a:rPr sz="800">
                <a:solidFill>
                  <a:srgbClr val="5A6469"/>
                </a:solidFill>
                <a:latin typeface="Calibri"/>
              </a:rPr>
              <a:t>[r3] Nové-Josserand L. EFORT Open Rev. 2019. doi:10.1302/2058-5241.4.180057</a:t>
            </a:r>
          </a:p>
          <a:p>
            <a:r>
              <a:rPr sz="800">
                <a:solidFill>
                  <a:srgbClr val="5A6469"/>
                </a:solidFill>
                <a:latin typeface="Calibri"/>
              </a:rPr>
              <a:t>[r23] Molé D et al. Clin Orthop Relat Res. 2011. doi:10.1007/s11999-011-1861-7</a:t>
            </a:r>
          </a:p>
          <a:p>
            <a:r>
              <a:rPr sz="800">
                <a:solidFill>
                  <a:srgbClr val="5A6469"/>
                </a:solidFill>
                <a:latin typeface="Calibri"/>
              </a:rPr>
              <a:t>[r28] Gardner MJ et al. Clin Orthop Relat Res. 2005. doi:10.1097/01.blo.0000152872.95806.09</a:t>
            </a:r>
          </a:p>
          <a:p>
            <a:r>
              <a:rPr sz="800">
                <a:solidFill>
                  <a:srgbClr val="5A6469"/>
                </a:solidFill>
                <a:latin typeface="Calibri"/>
              </a:rPr>
              <a:t>[r34] Rechsteiner J et al. BMC Musculoskelet Disord. 2024. doi:10.1186/s12891-024-07915-y</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Extensión o vía</a:t>
                      </a:r>
                    </a:p>
                  </a:txBody>
                  <a:tcPr>
                    <a:solidFill>
                      <a:srgbClr val="0F5F6B"/>
                    </a:solidFill>
                  </a:tcPr>
                </a:tc>
                <a:tc>
                  <a:txBody>
                    <a:bodyPr/>
                    <a:lstStyle/>
                    <a:p>
                      <a:r>
                        <a:rPr sz="1600" b="1">
                          <a:solidFill>
                            <a:srgbClr val="FFFFFF"/>
                          </a:solidFill>
                          <a:latin typeface="Calibri"/>
                        </a:rPr>
                        <a:t>Para qué</a:t>
                      </a:r>
                    </a:p>
                  </a:txBody>
                  <a:tcPr>
                    <a:solidFill>
                      <a:srgbClr val="0F5F6B"/>
                    </a:solidFill>
                  </a:tcPr>
                </a:tc>
                <a:tc>
                  <a:txBody>
                    <a:bodyPr/>
                    <a:lstStyle/>
                    <a:p>
                      <a:r>
                        <a:rPr sz="1600" b="1">
                          <a:solidFill>
                            <a:srgbClr val="FFFFFF"/>
                          </a:solidFill>
                          <a:latin typeface="Calibri"/>
                        </a:rPr>
                        <a:t>Riesgo que se midió o se advierte</a:t>
                      </a:r>
                    </a:p>
                  </a:txBody>
                  <a:tcPr>
                    <a:solidFill>
                      <a:srgbClr val="0F5F6B"/>
                    </a:solidFill>
                  </a:tcPr>
                </a:tc>
              </a:tr>
              <a:tr h="457200">
                <a:tc>
                  <a:txBody>
                    <a:bodyPr/>
                    <a:lstStyle/>
                    <a:p>
                      <a:r>
                        <a:rPr sz="1600">
                          <a:solidFill>
                            <a:srgbClr val="263238"/>
                          </a:solidFill>
                          <a:latin typeface="Calibri"/>
                        </a:rPr>
                        <a:t>DP prolongado hacia distal con placa larga</a:t>
                      </a:r>
                    </a:p>
                  </a:txBody>
                  <a:tcPr>
                    <a:solidFill>
                      <a:srgbClr val="EEF3F4"/>
                    </a:solidFill>
                  </a:tcPr>
                </a:tc>
                <a:tc>
                  <a:txBody>
                    <a:bodyPr/>
                    <a:lstStyle/>
                    <a:p>
                      <a:r>
                        <a:rPr sz="1600">
                          <a:solidFill>
                            <a:srgbClr val="263238"/>
                          </a:solidFill>
                          <a:latin typeface="Calibri"/>
                        </a:rPr>
                        <a:t>Fracturas diafisarias con extensión proximal</a:t>
                      </a:r>
                    </a:p>
                  </a:txBody>
                  <a:tcPr>
                    <a:solidFill>
                      <a:srgbClr val="EEF3F4"/>
                    </a:solidFill>
                  </a:tcPr>
                </a:tc>
                <a:tc>
                  <a:txBody>
                    <a:bodyPr/>
                    <a:lstStyle/>
                    <a:p>
                      <a:r>
                        <a:rPr sz="1600">
                          <a:solidFill>
                            <a:srgbClr val="263238"/>
                          </a:solidFill>
                          <a:latin typeface="Calibri"/>
                        </a:rPr>
                        <a:t>Parálisis del radial en 2 de 26 (7 %) [r34]</a:t>
                      </a:r>
                    </a:p>
                  </a:txBody>
                  <a:tcPr>
                    <a:solidFill>
                      <a:srgbClr val="EEF3F4"/>
                    </a:solidFill>
                  </a:tcPr>
                </a:tc>
              </a:tr>
              <a:tr h="457200">
                <a:tc>
                  <a:txBody>
                    <a:bodyPr/>
                    <a:lstStyle/>
                    <a:p>
                      <a:r>
                        <a:rPr sz="1600">
                          <a:solidFill>
                            <a:srgbClr val="263238"/>
                          </a:solidFill>
                          <a:latin typeface="Calibri"/>
                        </a:rPr>
                        <a:t>Anterolateral del húmero</a:t>
                      </a:r>
                    </a:p>
                  </a:txBody>
                  <a:tcPr>
                    <a:solidFill>
                      <a:srgbClr val="FFFFFF"/>
                    </a:solidFill>
                  </a:tcPr>
                </a:tc>
                <a:tc>
                  <a:txBody>
                    <a:bodyPr/>
                    <a:lstStyle/>
                    <a:p>
                      <a:r>
                        <a:rPr sz="1600">
                          <a:solidFill>
                            <a:srgbClr val="263238"/>
                          </a:solidFill>
                          <a:latin typeface="Calibri"/>
                        </a:rPr>
                        <a:t>Diáfisis proximal</a:t>
                      </a:r>
                    </a:p>
                  </a:txBody>
                  <a:tcPr>
                    <a:solidFill>
                      <a:srgbClr val="FFFFFF"/>
                    </a:solidFill>
                  </a:tcPr>
                </a:tc>
                <a:tc>
                  <a:txBody>
                    <a:bodyPr/>
                    <a:lstStyle/>
                    <a:p>
                      <a:r>
                        <a:rPr sz="1600">
                          <a:solidFill>
                            <a:srgbClr val="263238"/>
                          </a:solidFill>
                          <a:latin typeface="Calibri"/>
                        </a:rPr>
                        <a:t>Plano internervioso; ningún abordaje es totalmente seguro [r2]</a:t>
                      </a:r>
                    </a:p>
                  </a:txBody>
                  <a:tcPr>
                    <a:solidFill>
                      <a:srgbClr val="FFFFFF"/>
                    </a:solidFill>
                  </a:tcPr>
                </a:tc>
              </a:tr>
              <a:tr h="457200">
                <a:tc>
                  <a:txBody>
                    <a:bodyPr/>
                    <a:lstStyle/>
                    <a:p>
                      <a:r>
                        <a:rPr sz="1600">
                          <a:solidFill>
                            <a:srgbClr val="263238"/>
                          </a:solidFill>
                          <a:latin typeface="Calibri"/>
                        </a:rPr>
                        <a:t>Anterolateral acromial extendido (Gardner)</a:t>
                      </a:r>
                    </a:p>
                  </a:txBody>
                  <a:tcPr>
                    <a:solidFill>
                      <a:srgbClr val="EEF3F4"/>
                    </a:solidFill>
                  </a:tcPr>
                </a:tc>
                <a:tc>
                  <a:txBody>
                    <a:bodyPr/>
                    <a:lstStyle/>
                    <a:p>
                      <a:r>
                        <a:rPr sz="1600">
                          <a:solidFill>
                            <a:srgbClr val="263238"/>
                          </a:solidFill>
                          <a:latin typeface="Calibri"/>
                        </a:rPr>
                        <a:t>Fractura proximal por el rafe anterior</a:t>
                      </a:r>
                    </a:p>
                  </a:txBody>
                  <a:tcPr>
                    <a:solidFill>
                      <a:srgbClr val="EEF3F4"/>
                    </a:solidFill>
                  </a:tcPr>
                </a:tc>
                <a:tc>
                  <a:txBody>
                    <a:bodyPr/>
                    <a:lstStyle/>
                    <a:p>
                      <a:r>
                        <a:rPr sz="1600">
                          <a:solidFill>
                            <a:srgbClr val="263238"/>
                          </a:solidFill>
                          <a:latin typeface="Calibri"/>
                        </a:rPr>
                        <a:t>Nervio a unos 35 mm de la tuberosidad mayor; 16 pacientes sin complicaciones [r28]</a:t>
                      </a:r>
                    </a:p>
                  </a:txBody>
                  <a:tcPr>
                    <a:solidFill>
                      <a:srgbClr val="EEF3F4"/>
                    </a:solidFill>
                  </a:tcPr>
                </a:tc>
              </a:tr>
              <a:tr h="457200">
                <a:tc>
                  <a:txBody>
                    <a:bodyPr/>
                    <a:lstStyle/>
                    <a:p>
                      <a:r>
                        <a:rPr sz="1600">
                          <a:solidFill>
                            <a:srgbClr val="263238"/>
                          </a:solidFill>
                          <a:latin typeface="Calibri"/>
                        </a:rPr>
                        <a:t>Anterosuperior (Mackenzie en artroplastia)</a:t>
                      </a:r>
                    </a:p>
                  </a:txBody>
                  <a:tcPr>
                    <a:solidFill>
                      <a:srgbClr val="FFFFFF"/>
                    </a:solidFill>
                  </a:tcPr>
                </a:tc>
                <a:tc>
                  <a:txBody>
                    <a:bodyPr/>
                    <a:lstStyle/>
                    <a:p>
                      <a:r>
                        <a:rPr sz="1600">
                          <a:solidFill>
                            <a:srgbClr val="263238"/>
                          </a:solidFill>
                          <a:latin typeface="Calibri"/>
                        </a:rPr>
                        <a:t>Artroplastia inversa</a:t>
                      </a:r>
                    </a:p>
                  </a:txBody>
                  <a:tcPr>
                    <a:solidFill>
                      <a:srgbClr val="FFFFFF"/>
                    </a:solidFill>
                  </a:tcPr>
                </a:tc>
                <a:tc>
                  <a:txBody>
                    <a:bodyPr/>
                    <a:lstStyle/>
                    <a:p>
                      <a:r>
                        <a:rPr sz="1600">
                          <a:solidFill>
                            <a:srgbClr val="263238"/>
                          </a:solidFill>
                          <a:latin typeface="Calibri"/>
                        </a:rPr>
                        <a:t>Parálisis del axilar y debilidad del deltoides como desventajas [r23]</a:t>
                      </a:r>
                    </a:p>
                  </a:txBody>
                  <a:tcPr>
                    <a:solidFill>
                      <a:srgbClr val="FFFFFF"/>
                    </a:solidFill>
                  </a:tcPr>
                </a:tc>
              </a:tr>
              <a:tr h="457200">
                <a:tc>
                  <a:txBody>
                    <a:bodyPr/>
                    <a:lstStyle/>
                    <a:p>
                      <a:r>
                        <a:rPr sz="1600">
                          <a:solidFill>
                            <a:srgbClr val="263238"/>
                          </a:solidFill>
                          <a:latin typeface="Calibri"/>
                        </a:rPr>
                        <a:t>Liberación del pectoral mayor</a:t>
                      </a:r>
                    </a:p>
                  </a:txBody>
                  <a:tcPr>
                    <a:solidFill>
                      <a:srgbClr val="EEF3F4"/>
                    </a:solidFill>
                  </a:tcPr>
                </a:tc>
                <a:tc>
                  <a:txBody>
                    <a:bodyPr/>
                    <a:lstStyle/>
                    <a:p>
                      <a:r>
                        <a:rPr sz="1600">
                          <a:solidFill>
                            <a:srgbClr val="263238"/>
                          </a:solidFill>
                          <a:latin typeface="Calibri"/>
                        </a:rPr>
                        <a:t>Exposición de la glenoides en casos rígidos</a:t>
                      </a:r>
                    </a:p>
                  </a:txBody>
                  <a:tcPr>
                    <a:solidFill>
                      <a:srgbClr val="EEF3F4"/>
                    </a:solidFill>
                  </a:tcPr>
                </a:tc>
                <a:tc>
                  <a:txBody>
                    <a:bodyPr/>
                    <a:lstStyle/>
                    <a:p>
                      <a:r>
                        <a:rPr sz="1600">
                          <a:solidFill>
                            <a:srgbClr val="263238"/>
                          </a:solidFill>
                          <a:latin typeface="Calibri"/>
                        </a:rPr>
                        <a:t>Parte de los pasos para ganar espacio [r3]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78</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MIPO del húmero proximal por vía deltoidea: el nervio cruza la placa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Jaeger M et al. En: AO Surgery Reference. 2026.</a:t>
            </a:r>
          </a:p>
          <a:p>
            <a:r>
              <a:rPr sz="800">
                <a:solidFill>
                  <a:srgbClr val="5A6469"/>
                </a:solidFill>
                <a:latin typeface="Calibri"/>
              </a:rPr>
              <a:t>[r9] Li F et al. BMC Musculoskelet Disord. 2019. doi:10.1186/s12891-019-2936-y</a:t>
            </a:r>
          </a:p>
          <a:p>
            <a:r>
              <a:rPr sz="800">
                <a:solidFill>
                  <a:srgbClr val="5A6469"/>
                </a:solidFill>
                <a:latin typeface="Calibri"/>
              </a:rPr>
              <a:t>[r13] Röderer G et al. J Orthop Trauma. 2007. doi:10.1097/BOT.0b013e318157f0cd</a:t>
            </a:r>
          </a:p>
          <a:p>
            <a:r>
              <a:rPr sz="800">
                <a:solidFill>
                  <a:srgbClr val="5A6469"/>
                </a:solidFill>
                <a:latin typeface="Calibri"/>
              </a:rPr>
              <a:t>[r14] Dang KH et al. J Shoulder Elbow Surg. 2019. doi:10.1016/j.jse.2019.01.019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MIPO es fijar con placa sin abrir el foco.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78</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MIPO del húmero proximal por vía deltoidea: el nervio cruza la placa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Dang KH et al. J Shoulder Elbow Surg. 2019. doi:10.1016/j.jse.2019.01.019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el sistema PHILOS en 20 hombros, el nervio cruzó la fila D en todos y la fila C en 11; la distancia mínima fue 4,5 mm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78</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 la placa o de los tornillos al nervio axilar en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[r49] Saran N et al. Injury. 2010. doi:10.1016/j.injury.2010.04.014</a:t>
            </a:r>
          </a:p>
          <a:p>
            <a:r>
              <a:rPr sz="1000">
                <a:solidFill>
                  <a:srgbClr val="5A6469"/>
                </a:solidFill>
                <a:latin typeface="Calibri"/>
              </a:rPr>
              <a:t>[r14] Dang KH et al. J Shoulder Elbow Surg. 2019. doi:10.1016/j.jse.2019.01.019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78</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Comparación: deltopectoral frente a deltoideo lateral, por desenlace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Oldrini LM et al. doi:10.. 2023. doi:10.1530/EOR-22-0110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más sólido es un metaanálisis de 11 estudios con 798 pacientes: sin diferencia funcional por tipo de Neer…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78</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DP frente a deltoideo (MIPO) en 11 estudios, 798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Oldrini LM et al. doi:10.. 2023. doi:10.1530/EOR-22-0110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78</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DP frente a deltoideo (MIPO) por desenlace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Buecking B et al. doi:10.. 2014. doi:10.1007/s11999-013-3415-7</a:t>
            </a:r>
          </a:p>
          <a:p>
            <a:r>
              <a:rPr sz="800">
                <a:solidFill>
                  <a:srgbClr val="5A6469"/>
                </a:solidFill>
                <a:latin typeface="Calibri"/>
              </a:rPr>
              <a:t>[r7] Wu Z et al. Exp Ther Med. 2023. doi:10.3892/etm.2023.11995</a:t>
            </a:r>
          </a:p>
          <a:p>
            <a:r>
              <a:rPr sz="800">
                <a:solidFill>
                  <a:srgbClr val="5A6469"/>
                </a:solidFill>
                <a:latin typeface="Calibri"/>
              </a:rPr>
              <a:t>[r8] Oldrini LM et al. doi:10.. 2023. doi:10.1530/EOR-22-0110</a:t>
            </a:r>
          </a:p>
          <a:p>
            <a:r>
              <a:rPr sz="800">
                <a:solidFill>
                  <a:srgbClr val="5A6469"/>
                </a:solidFill>
                <a:latin typeface="Calibri"/>
              </a:rPr>
              <a:t>[r50] Lopiz Y et al. Int Orthop. 2026. doi:10.1007/s00264-026-06804-4</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Desenlace</a:t>
                      </a:r>
                    </a:p>
                  </a:txBody>
                  <a:tcPr>
                    <a:solidFill>
                      <a:srgbClr val="0F5F6B"/>
                    </a:solidFill>
                  </a:tcPr>
                </a:tc>
                <a:tc>
                  <a:txBody>
                    <a:bodyPr/>
                    <a:lstStyle/>
                    <a:p>
                      <a:r>
                        <a:rPr sz="1400" b="1">
                          <a:solidFill>
                            <a:srgbClr val="FFFFFF"/>
                          </a:solidFill>
                          <a:latin typeface="Calibri"/>
                        </a:rPr>
                        <a:t>DP</a:t>
                      </a:r>
                    </a:p>
                  </a:txBody>
                  <a:tcPr>
                    <a:solidFill>
                      <a:srgbClr val="0F5F6B"/>
                    </a:solidFill>
                  </a:tcPr>
                </a:tc>
                <a:tc>
                  <a:txBody>
                    <a:bodyPr/>
                    <a:lstStyle/>
                    <a:p>
                      <a:r>
                        <a:rPr sz="1400" b="1">
                          <a:solidFill>
                            <a:srgbClr val="FFFFFF"/>
                          </a:solidFill>
                          <a:latin typeface="Calibri"/>
                        </a:rPr>
                        <a:t>Deltoideo o MIPO</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Pacientes en el análisis</a:t>
                      </a:r>
                    </a:p>
                  </a:txBody>
                  <a:tcPr>
                    <a:solidFill>
                      <a:srgbClr val="EEF3F4"/>
                    </a:solidFill>
                  </a:tcPr>
                </a:tc>
                <a:tc>
                  <a:txBody>
                    <a:bodyPr/>
                    <a:lstStyle/>
                    <a:p>
                      <a:r>
                        <a:rPr sz="1400">
                          <a:solidFill>
                            <a:srgbClr val="263238"/>
                          </a:solidFill>
                          <a:latin typeface="Calibri"/>
                        </a:rPr>
                        <a:t>447</a:t>
                      </a:r>
                    </a:p>
                  </a:txBody>
                  <a:tcPr>
                    <a:solidFill>
                      <a:srgbClr val="EEF3F4"/>
                    </a:solidFill>
                  </a:tcPr>
                </a:tc>
                <a:tc>
                  <a:txBody>
                    <a:bodyPr/>
                    <a:lstStyle/>
                    <a:p>
                      <a:r>
                        <a:rPr sz="1400">
                          <a:solidFill>
                            <a:srgbClr val="263238"/>
                          </a:solidFill>
                          <a:latin typeface="Calibri"/>
                        </a:rPr>
                        <a:t>351</a:t>
                      </a:r>
                    </a:p>
                  </a:txBody>
                  <a:tcPr>
                    <a:solidFill>
                      <a:srgbClr val="EEF3F4"/>
                    </a:solidFill>
                  </a:tcPr>
                </a:tc>
                <a:tc>
                  <a:txBody>
                    <a:bodyPr/>
                    <a:lstStyle/>
                    <a:p>
                      <a:r>
                        <a:rPr sz="1400">
                          <a:solidFill>
                            <a:srgbClr val="263238"/>
                          </a:solidFill>
                          <a:latin typeface="Calibri"/>
                        </a:rPr>
                        <a:t>r8</a:t>
                      </a:r>
                    </a:p>
                  </a:txBody>
                  <a:tcPr>
                    <a:solidFill>
                      <a:srgbClr val="EEF3F4"/>
                    </a:solidFill>
                  </a:tcPr>
                </a:tc>
              </a:tr>
              <a:tr h="457200">
                <a:tc>
                  <a:txBody>
                    <a:bodyPr/>
                    <a:lstStyle/>
                    <a:p>
                      <a:r>
                        <a:rPr sz="1400">
                          <a:solidFill>
                            <a:srgbClr val="263238"/>
                          </a:solidFill>
                          <a:latin typeface="Calibri"/>
                        </a:rPr>
                        <a:t>Necrosis avascular</a:t>
                      </a:r>
                    </a:p>
                  </a:txBody>
                  <a:tcPr>
                    <a:solidFill>
                      <a:srgbClr val="FFFFFF"/>
                    </a:solidFill>
                  </a:tcPr>
                </a:tc>
                <a:tc>
                  <a:txBody>
                    <a:bodyPr/>
                    <a:lstStyle/>
                    <a:p>
                      <a:r>
                        <a:rPr sz="1400">
                          <a:solidFill>
                            <a:srgbClr val="263238"/>
                          </a:solidFill>
                          <a:latin typeface="Calibri"/>
                        </a:rPr>
                        <a:t>2,5 %</a:t>
                      </a:r>
                    </a:p>
                  </a:txBody>
                  <a:tcPr>
                    <a:solidFill>
                      <a:srgbClr val="FFFFFF"/>
                    </a:solidFill>
                  </a:tcPr>
                </a:tc>
                <a:tc>
                  <a:txBody>
                    <a:bodyPr/>
                    <a:lstStyle/>
                    <a:p>
                      <a:r>
                        <a:rPr sz="1400">
                          <a:solidFill>
                            <a:srgbClr val="263238"/>
                          </a:solidFill>
                          <a:latin typeface="Calibri"/>
                        </a:rPr>
                        <a:t>4,8 %</a:t>
                      </a:r>
                    </a:p>
                  </a:txBody>
                  <a:tcPr>
                    <a:solidFill>
                      <a:srgbClr val="FFFFFF"/>
                    </a:solidFill>
                  </a:tcPr>
                </a:tc>
                <a:tc>
                  <a:txBody>
                    <a:bodyPr/>
                    <a:lstStyle/>
                    <a:p>
                      <a:r>
                        <a:rPr sz="1400">
                          <a:solidFill>
                            <a:srgbClr val="263238"/>
                          </a:solidFill>
                          <a:latin typeface="Calibri"/>
                        </a:rPr>
                        <a:t>r8</a:t>
                      </a:r>
                    </a:p>
                  </a:txBody>
                  <a:tcPr>
                    <a:solidFill>
                      <a:srgbClr val="FFFFFF"/>
                    </a:solidFill>
                  </a:tcPr>
                </a:tc>
              </a:tr>
              <a:tr h="457200">
                <a:tc>
                  <a:txBody>
                    <a:bodyPr/>
                    <a:lstStyle/>
                    <a:p>
                      <a:r>
                        <a:rPr sz="1400">
                          <a:solidFill>
                            <a:srgbClr val="263238"/>
                          </a:solidFill>
                          <a:latin typeface="Calibri"/>
                        </a:rPr>
                        <a:t>Aflojamiento o migración de tornillos</a:t>
                      </a:r>
                    </a:p>
                  </a:txBody>
                  <a:tcPr>
                    <a:solidFill>
                      <a:srgbClr val="EEF3F4"/>
                    </a:solidFill>
                  </a:tcPr>
                </a:tc>
                <a:tc>
                  <a:txBody>
                    <a:bodyPr/>
                    <a:lstStyle/>
                    <a:p>
                      <a:r>
                        <a:rPr sz="1400">
                          <a:solidFill>
                            <a:srgbClr val="263238"/>
                          </a:solidFill>
                          <a:latin typeface="Calibri"/>
                        </a:rPr>
                        <a:t>5,6 %</a:t>
                      </a:r>
                    </a:p>
                  </a:txBody>
                  <a:tcPr>
                    <a:solidFill>
                      <a:srgbClr val="EEF3F4"/>
                    </a:solidFill>
                  </a:tcPr>
                </a:tc>
                <a:tc>
                  <a:txBody>
                    <a:bodyPr/>
                    <a:lstStyle/>
                    <a:p>
                      <a:r>
                        <a:rPr sz="1400">
                          <a:solidFill>
                            <a:srgbClr val="263238"/>
                          </a:solidFill>
                          <a:latin typeface="Calibri"/>
                        </a:rPr>
                        <a:t>10,3 %</a:t>
                      </a:r>
                    </a:p>
                  </a:txBody>
                  <a:tcPr>
                    <a:solidFill>
                      <a:srgbClr val="EEF3F4"/>
                    </a:solidFill>
                  </a:tcPr>
                </a:tc>
                <a:tc>
                  <a:txBody>
                    <a:bodyPr/>
                    <a:lstStyle/>
                    <a:p>
                      <a:r>
                        <a:rPr sz="1400">
                          <a:solidFill>
                            <a:srgbClr val="263238"/>
                          </a:solidFill>
                          <a:latin typeface="Calibri"/>
                        </a:rPr>
                        <a:t>r8</a:t>
                      </a:r>
                    </a:p>
                  </a:txBody>
                  <a:tcPr>
                    <a:solidFill>
                      <a:srgbClr val="EEF3F4"/>
                    </a:solidFill>
                  </a:tcPr>
                </a:tc>
              </a:tr>
              <a:tr h="457200">
                <a:tc>
                  <a:txBody>
                    <a:bodyPr/>
                    <a:lstStyle/>
                    <a:p>
                      <a:r>
                        <a:rPr sz="1400">
                          <a:solidFill>
                            <a:srgbClr val="263238"/>
                          </a:solidFill>
                          <a:latin typeface="Calibri"/>
                        </a:rPr>
                        <a:t>Pseudoartrosis</a:t>
                      </a:r>
                    </a:p>
                  </a:txBody>
                  <a:tcPr>
                    <a:solidFill>
                      <a:srgbClr val="FFFFFF"/>
                    </a:solidFill>
                  </a:tcPr>
                </a:tc>
                <a:tc>
                  <a:txBody>
                    <a:bodyPr/>
                    <a:lstStyle/>
                    <a:p>
                      <a:r>
                        <a:rPr sz="1400">
                          <a:solidFill>
                            <a:srgbClr val="263238"/>
                          </a:solidFill>
                          <a:latin typeface="Calibri"/>
                        </a:rPr>
                        <a:t>6,5 %</a:t>
                      </a:r>
                    </a:p>
                  </a:txBody>
                  <a:tcPr>
                    <a:solidFill>
                      <a:srgbClr val="FFFFFF"/>
                    </a:solidFill>
                  </a:tcPr>
                </a:tc>
                <a:tc>
                  <a:txBody>
                    <a:bodyPr/>
                    <a:lstStyle/>
                    <a:p>
                      <a:r>
                        <a:rPr sz="1400">
                          <a:solidFill>
                            <a:srgbClr val="263238"/>
                          </a:solidFill>
                          <a:latin typeface="Calibri"/>
                        </a:rPr>
                        <a:t>1,4 %</a:t>
                      </a:r>
                    </a:p>
                  </a:txBody>
                  <a:tcPr>
                    <a:solidFill>
                      <a:srgbClr val="FFFFFF"/>
                    </a:solidFill>
                  </a:tcPr>
                </a:tc>
                <a:tc>
                  <a:txBody>
                    <a:bodyPr/>
                    <a:lstStyle/>
                    <a:p>
                      <a:r>
                        <a:rPr sz="1400">
                          <a:solidFill>
                            <a:srgbClr val="263238"/>
                          </a:solidFill>
                          <a:latin typeface="Calibri"/>
                        </a:rPr>
                        <a:t>r8</a:t>
                      </a:r>
                    </a:p>
                  </a:txBody>
                  <a:tcPr>
                    <a:solidFill>
                      <a:srgbClr val="FFFFFF"/>
                    </a:solidFill>
                  </a:tcPr>
                </a:tc>
              </a:tr>
              <a:tr h="457200">
                <a:tc>
                  <a:txBody>
                    <a:bodyPr/>
                    <a:lstStyle/>
                    <a:p>
                      <a:r>
                        <a:rPr sz="1400">
                          <a:solidFill>
                            <a:srgbClr val="263238"/>
                          </a:solidFill>
                          <a:latin typeface="Calibri"/>
                        </a:rPr>
                        <a:t>Infección</a:t>
                      </a:r>
                    </a:p>
                  </a:txBody>
                  <a:tcPr>
                    <a:solidFill>
                      <a:srgbClr val="EEF3F4"/>
                    </a:solidFill>
                  </a:tcPr>
                </a:tc>
                <a:tc>
                  <a:txBody>
                    <a:bodyPr/>
                    <a:lstStyle/>
                    <a:p>
                      <a:r>
                        <a:rPr sz="1400">
                          <a:solidFill>
                            <a:srgbClr val="263238"/>
                          </a:solidFill>
                          <a:latin typeface="Calibri"/>
                        </a:rPr>
                        <a:t>2,7 %</a:t>
                      </a:r>
                    </a:p>
                  </a:txBody>
                  <a:tcPr>
                    <a:solidFill>
                      <a:srgbClr val="EEF3F4"/>
                    </a:solidFill>
                  </a:tcPr>
                </a:tc>
                <a:tc>
                  <a:txBody>
                    <a:bodyPr/>
                    <a:lstStyle/>
                    <a:p>
                      <a:r>
                        <a:rPr sz="1400">
                          <a:solidFill>
                            <a:srgbClr val="263238"/>
                          </a:solidFill>
                          <a:latin typeface="Calibri"/>
                        </a:rPr>
                        <a:t>1,1 %</a:t>
                      </a:r>
                    </a:p>
                  </a:txBody>
                  <a:tcPr>
                    <a:solidFill>
                      <a:srgbClr val="EEF3F4"/>
                    </a:solidFill>
                  </a:tcPr>
                </a:tc>
                <a:tc>
                  <a:txBody>
                    <a:bodyPr/>
                    <a:lstStyle/>
                    <a:p>
                      <a:r>
                        <a:rPr sz="1400">
                          <a:solidFill>
                            <a:srgbClr val="263238"/>
                          </a:solidFill>
                          <a:latin typeface="Calibri"/>
                        </a:rPr>
                        <a:t>r8</a:t>
                      </a:r>
                    </a:p>
                  </a:txBody>
                  <a:tcPr>
                    <a:solidFill>
                      <a:srgbClr val="EEF3F4"/>
                    </a:solidFill>
                  </a:tcPr>
                </a:tc>
              </a:tr>
              <a:tr h="457200">
                <a:tc>
                  <a:txBody>
                    <a:bodyPr/>
                    <a:lstStyle/>
                    <a:p>
                      <a:r>
                        <a:rPr sz="1400">
                          <a:solidFill>
                            <a:srgbClr val="263238"/>
                          </a:solidFill>
                          <a:latin typeface="Calibri"/>
                        </a:rPr>
                        <a:t>Lesión del nervio axilar</a:t>
                      </a:r>
                    </a:p>
                  </a:txBody>
                  <a:tcPr>
                    <a:solidFill>
                      <a:srgbClr val="FFFFFF"/>
                    </a:solidFill>
                  </a:tcPr>
                </a:tc>
                <a:tc>
                  <a:txBody>
                    <a:bodyPr/>
                    <a:lstStyle/>
                    <a:p>
                      <a:r>
                        <a:rPr sz="1400">
                          <a:solidFill>
                            <a:srgbClr val="263238"/>
                          </a:solidFill>
                          <a:latin typeface="Calibri"/>
                        </a:rPr>
                        <a:t>0,7 %</a:t>
                      </a:r>
                    </a:p>
                  </a:txBody>
                  <a:tcPr>
                    <a:solidFill>
                      <a:srgbClr val="FFFFFF"/>
                    </a:solidFill>
                  </a:tcPr>
                </a:tc>
                <a:tc>
                  <a:txBody>
                    <a:bodyPr/>
                    <a:lstStyle/>
                    <a:p>
                      <a:r>
                        <a:rPr sz="1400">
                          <a:solidFill>
                            <a:srgbClr val="263238"/>
                          </a:solidFill>
                          <a:latin typeface="Calibri"/>
                        </a:rPr>
                        <a:t>0,3 %</a:t>
                      </a:r>
                    </a:p>
                  </a:txBody>
                  <a:tcPr>
                    <a:solidFill>
                      <a:srgbClr val="FFFFFF"/>
                    </a:solidFill>
                  </a:tcPr>
                </a:tc>
                <a:tc>
                  <a:txBody>
                    <a:bodyPr/>
                    <a:lstStyle/>
                    <a:p>
                      <a:r>
                        <a:rPr sz="1400">
                          <a:solidFill>
                            <a:srgbClr val="263238"/>
                          </a:solidFill>
                          <a:latin typeface="Calibri"/>
                        </a:rPr>
                        <a:t>r8</a:t>
                      </a:r>
                    </a:p>
                  </a:txBody>
                  <a:tcPr>
                    <a:solidFill>
                      <a:srgbClr val="FFFFFF"/>
                    </a:solidFill>
                  </a:tcPr>
                </a:tc>
              </a:tr>
              <a:tr h="457200">
                <a:tc>
                  <a:txBody>
                    <a:bodyPr/>
                    <a:lstStyle/>
                    <a:p>
                      <a:r>
                        <a:rPr sz="1400">
                          <a:solidFill>
                            <a:srgbClr val="263238"/>
                          </a:solidFill>
                          <a:latin typeface="Calibri"/>
                        </a:rPr>
                        <a:t>Reintervenciones</a:t>
                      </a:r>
                    </a:p>
                  </a:txBody>
                  <a:tcPr>
                    <a:solidFill>
                      <a:srgbClr val="EEF3F4"/>
                    </a:solidFill>
                  </a:tcPr>
                </a:tc>
                <a:tc>
                  <a:txBody>
                    <a:bodyPr/>
                    <a:lstStyle/>
                    <a:p>
                      <a:r>
                        <a:rPr sz="1400">
                          <a:solidFill>
                            <a:srgbClr val="263238"/>
                          </a:solidFill>
                          <a:latin typeface="Calibri"/>
                        </a:rPr>
                        <a:t>9,6 %</a:t>
                      </a:r>
                    </a:p>
                  </a:txBody>
                  <a:tcPr>
                    <a:solidFill>
                      <a:srgbClr val="EEF3F4"/>
                    </a:solidFill>
                  </a:tcPr>
                </a:tc>
                <a:tc>
                  <a:txBody>
                    <a:bodyPr/>
                    <a:lstStyle/>
                    <a:p>
                      <a:r>
                        <a:rPr sz="1400">
                          <a:solidFill>
                            <a:srgbClr val="263238"/>
                          </a:solidFill>
                          <a:latin typeface="Calibri"/>
                        </a:rPr>
                        <a:t>13,9 %</a:t>
                      </a:r>
                    </a:p>
                  </a:txBody>
                  <a:tcPr>
                    <a:solidFill>
                      <a:srgbClr val="EEF3F4"/>
                    </a:solidFill>
                  </a:tcPr>
                </a:tc>
                <a:tc>
                  <a:txBody>
                    <a:bodyPr/>
                    <a:lstStyle/>
                    <a:p>
                      <a:r>
                        <a:rPr sz="1400">
                          <a:solidFill>
                            <a:srgbClr val="263238"/>
                          </a:solidFill>
                          <a:latin typeface="Calibri"/>
                        </a:rPr>
                        <a:t>r8</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78</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frecuencia y cómo evitarlas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North D et al. J Shoulder Elbow Surg. 2023. doi:10.1016/j.jse.2022.10.022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axilar es el nervio más lesionado tras una artroplastia inversa: 0,64 % en 40.146 pacientes de una revisión sistemática; la tasa de lesión nerviosa global fue 1,3 %…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78</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nerviosa tras artroplastia inversa según la indicación (revisión de 40.146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North D et al. J Shoulder Elbow Surg. 2023. doi:10.1016/j.jse.2022.10.022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78</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La incidencia nerviosa depende de cómo se busque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Ball CM. J Shoulder Elbow Surg. 2017. doi:10.1016/j.jse.2017.04.016</a:t>
            </a:r>
          </a:p>
          <a:p>
            <a:r>
              <a:rPr sz="1000">
                <a:solidFill>
                  <a:srgbClr val="5A6469"/>
                </a:solidFill>
                <a:latin typeface="Calibri"/>
              </a:rPr>
              <a:t>[r21] North D et al. J Shoulder Elbow Surg. 2023. doi:10.1016/j.jse.2022.10.022</a:t>
            </a:r>
          </a:p>
          <a:p>
            <a:r>
              <a:rPr sz="1000">
                <a:solidFill>
                  <a:srgbClr val="5A6469"/>
                </a:solidFill>
                <a:latin typeface="Calibri"/>
              </a:rPr>
              <a:t>[r42] LiBrizzi CL et al. JSES Open Access. 2019. doi:10.1016/j.jses.2018.12.002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78</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cuánto dura la diferencia y cómo se recuperan los nervios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Buecking B et al. doi:10.. 2014. doi:10.1007/s11999-013-3415-7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ECA de deltoideo frente a DP, el Constant a 12 meses fue 81 y 73 sin diferencia significativa (P = 0,13)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78</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Constant a 12 meses: abordaje deltoideo frente a DP (ECA de 120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Buecking B et al. doi:10.. 2014. doi:10.1007/s11999-013-3415-7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78</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Oxford Shoulder Score promediado en 2 años (PROFHER)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Rangan A et al. JAMA. 2015. doi:10.1001/jama.2015.1629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78</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proteger el subescapular y recuperar movilidad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Bullock GS et al. J Orthop Sports Phys Ther. 2019. doi:10.2519/jospt.2019.8616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 protocolo único: una revisión de 16 estudios de rehabilitación halló mucha heterogeneidad y que la mayoría de los protocolos eran descriptivos [r51].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78</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proteger el subescapular y recuperar movilidad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Handoll HH et al. Cochrane Database Syst Rev. 2022. doi:10.1002/14651858.CD000434.pub5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esa comparación hubo 5 complicaciones graves del hombro (1,9 % de 259 participantes), repartidas entre los 2 grupos [r35].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78</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Seok HG et al. J Orthop Surg Res. 2022. doi:10.1186/s13018-022-03414-9</a:t>
            </a:r>
          </a:p>
          <a:p>
            <a:r>
              <a:rPr sz="1000">
                <a:solidFill>
                  <a:srgbClr val="5A6469"/>
                </a:solidFill>
                <a:latin typeface="Calibri"/>
              </a:rPr>
              <a:t>[r35] Handoll HH et al. Cochrane Database Syst Rev. 2022. doi:10.1002/14651858.CD000434.pub5</a:t>
            </a:r>
          </a:p>
          <a:p>
            <a:r>
              <a:rPr sz="1000">
                <a:solidFill>
                  <a:srgbClr val="5A6469"/>
                </a:solidFill>
                <a:latin typeface="Calibri"/>
              </a:rPr>
              <a:t>[r44] Laur O et al. J Am Coll Radiol. 2025. doi:10.1016/j.jacr.2025.02.015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las fuentes abiertas que revisé, no hay una guía clínica que diga qué abordaje elegir en el hombro: eso se rotula como 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78</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revisiones que orientan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Seok HG et al. J Orthop Surg Res. 2022. doi:10.1186/s13018-022-03414-9</a:t>
            </a:r>
          </a:p>
          <a:p>
            <a:r>
              <a:rPr sz="1000">
                <a:solidFill>
                  <a:srgbClr val="5A6469"/>
                </a:solidFill>
                <a:latin typeface="Calibri"/>
              </a:rPr>
              <a:t>[r35] Handoll HH et al. Cochrane Database Syst Rev. 2022. doi:10.1002/14651858.CD000434.pub5</a:t>
            </a:r>
          </a:p>
          <a:p>
            <a:r>
              <a:rPr sz="1000">
                <a:solidFill>
                  <a:srgbClr val="5A6469"/>
                </a:solidFill>
                <a:latin typeface="Calibri"/>
              </a:rPr>
              <a:t>[r44] Laur O et al. J Am Coll Radiol. 2025. doi:10.1016/j.jacr.2025.02.015</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Qué dice</a:t>
                      </a:r>
                    </a:p>
                  </a:txBody>
                  <a:tcPr>
                    <a:solidFill>
                      <a:srgbClr val="0F5F6B"/>
                    </a:solidFill>
                  </a:tcPr>
                </a:tc>
                <a:tc>
                  <a:txBody>
                    <a:bodyPr/>
                    <a:lstStyle/>
                    <a:p>
                      <a:r>
                        <a:rPr sz="1600" b="1">
                          <a:solidFill>
                            <a:srgbClr val="FFFFFF"/>
                          </a:solidFill>
                          <a:latin typeface="Calibri"/>
                        </a:rPr>
                        <a:t>Para qué sirve en la decisión</a:t>
                      </a:r>
                    </a:p>
                  </a:txBody>
                  <a:tcPr>
                    <a:solidFill>
                      <a:srgbClr val="0F5F6B"/>
                    </a:solidFill>
                  </a:tcPr>
                </a:tc>
              </a:tr>
              <a:tr h="457200">
                <a:tc>
                  <a:txBody>
                    <a:bodyPr/>
                    <a:lstStyle/>
                    <a:p>
                      <a:r>
                        <a:rPr sz="1600">
                          <a:solidFill>
                            <a:srgbClr val="263238"/>
                          </a:solidFill>
                          <a:latin typeface="Calibri"/>
                        </a:rPr>
                        <a:t>ACR Appropriateness Criteria, hombro agudo (2024)</a:t>
                      </a:r>
                    </a:p>
                  </a:txBody>
                  <a:tcPr>
                    <a:solidFill>
                      <a:srgbClr val="EEF3F4"/>
                    </a:solidFill>
                  </a:tcPr>
                </a:tc>
                <a:tc>
                  <a:txBody>
                    <a:bodyPr/>
                    <a:lstStyle/>
                    <a:p>
                      <a:r>
                        <a:rPr sz="1600">
                          <a:solidFill>
                            <a:srgbClr val="263238"/>
                          </a:solidFill>
                          <a:latin typeface="Calibri"/>
                        </a:rPr>
                        <a:t>Primero radiografía; si no aclara, ecografía, RM o TC, o artrografía por RM o TC [r44]</a:t>
                      </a:r>
                    </a:p>
                  </a:txBody>
                  <a:tcPr>
                    <a:solidFill>
                      <a:srgbClr val="EEF3F4"/>
                    </a:solidFill>
                  </a:tcPr>
                </a:tc>
                <a:tc>
                  <a:txBody>
                    <a:bodyPr/>
                    <a:lstStyle/>
                    <a:p>
                      <a:r>
                        <a:rPr sz="1600">
                          <a:solidFill>
                            <a:srgbClr val="263238"/>
                          </a:solidFill>
                          <a:latin typeface="Calibri"/>
                        </a:rPr>
                        <a:t>Qué imagen pedir antes de elegir vía</a:t>
                      </a:r>
                    </a:p>
                  </a:txBody>
                  <a:tcPr>
                    <a:solidFill>
                      <a:srgbClr val="EEF3F4"/>
                    </a:solidFill>
                  </a:tcPr>
                </a:tc>
              </a:tr>
              <a:tr h="457200">
                <a:tc>
                  <a:txBody>
                    <a:bodyPr/>
                    <a:lstStyle/>
                    <a:p>
                      <a:r>
                        <a:rPr sz="1600">
                          <a:solidFill>
                            <a:srgbClr val="263238"/>
                          </a:solidFill>
                          <a:latin typeface="Calibri"/>
                        </a:rPr>
                        <a:t>Cochrane 2022</a:t>
                      </a:r>
                    </a:p>
                  </a:txBody>
                  <a:tcPr>
                    <a:solidFill>
                      <a:srgbClr val="FFFFFF"/>
                    </a:solidFill>
                  </a:tcPr>
                </a:tc>
                <a:tc>
                  <a:txBody>
                    <a:bodyPr/>
                    <a:lstStyle/>
                    <a:p>
                      <a:r>
                        <a:rPr sz="1600">
                          <a:solidFill>
                            <a:srgbClr val="263238"/>
                          </a:solidFill>
                          <a:latin typeface="Calibri"/>
                        </a:rPr>
                        <a:t>No hay evidencia suficiente para elegir entre técnicas quirúrgicas o de rehabilitación [r35]</a:t>
                      </a:r>
                    </a:p>
                  </a:txBody>
                  <a:tcPr>
                    <a:solidFill>
                      <a:srgbClr val="FFFFFF"/>
                    </a:solidFill>
                  </a:tcPr>
                </a:tc>
                <a:tc>
                  <a:txBody>
                    <a:bodyPr/>
                    <a:lstStyle/>
                    <a:p>
                      <a:r>
                        <a:rPr sz="1600">
                          <a:solidFill>
                            <a:srgbClr val="263238"/>
                          </a:solidFill>
                          <a:latin typeface="Calibri"/>
                        </a:rPr>
                        <a:t>No existe una vía superior demostrada</a:t>
                      </a:r>
                    </a:p>
                  </a:txBody>
                  <a:tcPr>
                    <a:solidFill>
                      <a:srgbClr val="FFFFFF"/>
                    </a:solidFill>
                  </a:tcPr>
                </a:tc>
              </a:tr>
              <a:tr h="457200">
                <a:tc>
                  <a:txBody>
                    <a:bodyPr/>
                    <a:lstStyle/>
                    <a:p>
                      <a:r>
                        <a:rPr sz="1600">
                          <a:solidFill>
                            <a:srgbClr val="263238"/>
                          </a:solidFill>
                          <a:latin typeface="Calibri"/>
                        </a:rPr>
                        <a:t>Seok 2022</a:t>
                      </a:r>
                    </a:p>
                  </a:txBody>
                  <a:tcPr>
                    <a:solidFill>
                      <a:srgbClr val="EEF3F4"/>
                    </a:solidFill>
                  </a:tcPr>
                </a:tc>
                <a:tc>
                  <a:txBody>
                    <a:bodyPr/>
                    <a:lstStyle/>
                    <a:p>
                      <a:r>
                        <a:rPr sz="1600">
                          <a:solidFill>
                            <a:srgbClr val="263238"/>
                          </a:solidFill>
                          <a:latin typeface="Calibri"/>
                        </a:rPr>
                        <a:t>Los autores sugieren la vía que el cirujano domine más [r30]</a:t>
                      </a:r>
                    </a:p>
                  </a:txBody>
                  <a:tcPr>
                    <a:solidFill>
                      <a:srgbClr val="EEF3F4"/>
                    </a:solidFill>
                  </a:tcPr>
                </a:tc>
                <a:tc>
                  <a:txBody>
                    <a:bodyPr/>
                    <a:lstStyle/>
                    <a:p>
                      <a:r>
                        <a:rPr sz="1600">
                          <a:solidFill>
                            <a:srgbClr val="263238"/>
                          </a:solidFill>
                          <a:latin typeface="Calibri"/>
                        </a:rPr>
                        <a:t>Decidir por dominio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78</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Primero el intervalo: el DP funciona si encuentras el surco deltopectoral, que lo marca la vena cefálica; perderlo puede denervar la porción anterior del deltoides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78</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Knežević J et al. 2017. doi:10.1016/S0020-1383(17)30733-7</a:t>
            </a:r>
          </a:p>
          <a:p>
            <a:r>
              <a:rPr sz="1000">
                <a:solidFill>
                  <a:srgbClr val="5A6469"/>
                </a:solidFill>
                <a:latin typeface="Calibri"/>
              </a:rPr>
              <a:t>[r1] Jaeger M et al. En: AO Surgery Reference. 2026.</a:t>
            </a:r>
          </a:p>
          <a:p>
            <a:r>
              <a:rPr sz="1000">
                <a:solidFill>
                  <a:srgbClr val="5A6469"/>
                </a:solidFill>
                <a:latin typeface="Calibri"/>
              </a:rPr>
              <a:t>[r16] Paul BR et al. J Am Acad Orthop Surg Glob Res Rev. 2026. doi:10.5435/JAAOSGlobal-D-23-00234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operar, examina y anota la función del deltoides y la sensibilidad lateral del hombro… [r15]</a:t>
            </a:r>
          </a:p>
          <a:p>
            <a:pPr marL="347472" indent="-347472">
              <a:spcAft>
                <a:spcPts val="1400"/>
              </a:spcAft>
              <a:buChar char="•"/>
            </a:pPr>
            <a:r>
              <a:rPr sz="2400">
                <a:solidFill>
                  <a:srgbClr val="263238"/>
                </a:solidFill>
                <a:latin typeface="Calibri"/>
              </a:rPr>
              <a:t>No hagas palanca con un separador bajo el tendón conjunto: puede causar neurapraxia del musculocutáneo [r1][r16].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78</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DP se aprende por el surco: coracoides, eje del húmero y vena cefálica [r1].</a:t>
            </a:r>
          </a:p>
          <a:p>
            <a:pPr marL="347472" indent="-347472">
              <a:spcAft>
                <a:spcPts val="1400"/>
              </a:spcAft>
              <a:buChar char="•"/>
            </a:pPr>
            <a:r>
              <a:rPr sz="2400">
                <a:solidFill>
                  <a:srgbClr val="263238"/>
                </a:solidFill>
                <a:latin typeface="Calibri"/>
              </a:rPr>
              <a:t>Con los separadores, evita la palanca bajo el conjunto: el musculocutáneo puede entrar desde 2,5 cm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78</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deltopectoral · surco deltopectoral · vena cefálica · tendón conjunto · nervio musculocutáneo · nervio axilar · subescapular · intervalo de los rotadores · osteotomía de la tuberosidad menor · abordaje deltoideo lateral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78</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DP: coracoides arriba, eje del húmero abajo, vena cefálica como guía del surco [r1].</a:t>
            </a:r>
          </a:p>
          <a:p>
            <a:pPr marL="347472" indent="-347472">
              <a:spcAft>
                <a:spcPts val="1400"/>
              </a:spcAft>
              <a:buChar char="•"/>
            </a:pPr>
            <a:r>
              <a:rPr sz="2400">
                <a:solidFill>
                  <a:srgbClr val="263238"/>
                </a:solidFill>
                <a:latin typeface="Calibri"/>
              </a:rPr>
              <a:t>Musculocutáneo: puede entrar al coracobraquial a 2,5 cm de la punta de la coracoides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78</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fractura del húmero proximal en una mujer de 68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Mujer de 68 años, diestra, cae sobre el hombro derecho y llega con dolor y una fractura de 3 partes desplazada.</a:t>
            </a:r>
          </a:p>
          <a:p>
            <a:pPr marL="347472" indent="-347472">
              <a:spcAft>
                <a:spcPts val="1400"/>
              </a:spcAft>
              <a:buChar char="•"/>
            </a:pPr>
            <a:r>
              <a:rPr sz="2400">
                <a:solidFill>
                  <a:srgbClr val="263238"/>
                </a:solidFill>
                <a:latin typeface="Calibri"/>
              </a:rPr>
              <a:t>No hay déficit neurovascular evidente.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78</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le dices sobre operar frente a no operar?</a:t>
            </a:r>
          </a:p>
          <a:p>
            <a:pPr marL="347472" indent="-347472">
              <a:spcAft>
                <a:spcPts val="1400"/>
              </a:spcAft>
              <a:buChar char="•"/>
            </a:pPr>
            <a:r>
              <a:rPr sz="2400">
                <a:solidFill>
                  <a:srgbClr val="263238"/>
                </a:solidFill>
                <a:latin typeface="Calibri"/>
              </a:rPr>
              <a:t>2. Si se opera con placa, ¿qué abordaje elegirías y por qué?</a:t>
            </a:r>
          </a:p>
          <a:p>
            <a:pPr marL="347472" indent="-347472">
              <a:spcAft>
                <a:spcPts val="1400"/>
              </a:spcAft>
              <a:buChar char="•"/>
            </a:pPr>
            <a:r>
              <a:rPr sz="2400">
                <a:solidFill>
                  <a:srgbClr val="263238"/>
                </a:solidFill>
                <a:latin typeface="Calibri"/>
              </a:rPr>
              <a:t>3. ¿Qué examen y qué registro haces antes de la cirugía?</a:t>
            </a:r>
          </a:p>
          <a:p>
            <a:pPr marL="347472" indent="-347472">
              <a:spcAft>
                <a:spcPts val="1400"/>
              </a:spcAft>
              <a:buChar char="•"/>
            </a:pPr>
            <a:r>
              <a:rPr sz="2400">
                <a:solidFill>
                  <a:srgbClr val="263238"/>
                </a:solidFill>
                <a:latin typeface="Calibri"/>
              </a:rPr>
              <a:t>4. ¿Qué estructuras proteges en cada abordaje y con qué hábitos?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78</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Handoll HH et al. Cochrane Database Syst Rev. 2022. doi:10.1002/14651858.CD000434.pub5</a:t>
            </a:r>
          </a:p>
          <a:p>
            <a:r>
              <a:rPr sz="1000">
                <a:solidFill>
                  <a:srgbClr val="5A6469"/>
                </a:solidFill>
                <a:latin typeface="Calibri"/>
              </a:rPr>
              <a:t>[r46] Rangan A et al. JAMA. 2015. doi:10.1001/jama.2015.1629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la decisión de operar: en la fractura desplazada, operar no dio mejor resultado que no operar al año ni a los 2 años, y quizá suma reintervenciones… [r35] [r46]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78</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Jaeger M, Leung F, Li W. Deltopectoral approach to the proximal humerus [Internet]. En: AO Surgery Reference. Davos: AO Foundation [consultado 2026 oct 10]. Disponible en: https://surgeryreference.aofoundation.org/orthopedic-trauma/adult-trauma/proximal-humerus/approach/deltopectoral-approach-to-the-proximal-humerus https://surgeryreference.aofoundation.org/orthopedic-trauma/adult-trauma/proximal-humerus/approach/deltopectoral-approach-to-the-proximal-humerus</a:t>
            </a:r>
          </a:p>
          <a:p>
            <a:pPr>
              <a:spcAft>
                <a:spcPts val="800"/>
              </a:spcAft>
            </a:pPr>
            <a:r>
              <a:rPr sz="1200">
                <a:solidFill>
                  <a:srgbClr val="263238"/>
                </a:solidFill>
                <a:latin typeface="Calibri"/>
              </a:rPr>
              <a:t>[r2] Zlotolow DA, Catalano LW 3rd, Barron OA, Glickel SZ. Surgical exposures of the humerus. J Am Acad Orthop Surg 2006;14(13):754-65. doi:10.5435/00124635-200612000-00007 https://doi.org/10.5435/00124635-200612000-00007</a:t>
            </a:r>
          </a:p>
          <a:p>
            <a:pPr>
              <a:spcAft>
                <a:spcPts val="800"/>
              </a:spcAft>
            </a:pPr>
            <a:r>
              <a:rPr sz="1200">
                <a:solidFill>
                  <a:srgbClr val="263238"/>
                </a:solidFill>
                <a:latin typeface="Calibri"/>
              </a:rPr>
              <a:t>[r3] Nové-Josserand L. Exposing the glenoid in shoulder arthroplasty. EFORT Open Rev 2019;4(6):248-253. doi:10.1302/2058-5241.4.180057 https://doi.org/10.1302/2058-5241.4.180057</a:t>
            </a:r>
          </a:p>
          <a:p>
            <a:pPr>
              <a:spcAft>
                <a:spcPts val="800"/>
              </a:spcAft>
            </a:pPr>
            <a:r>
              <a:rPr sz="1200">
                <a:solidFill>
                  <a:srgbClr val="263238"/>
                </a:solidFill>
                <a:latin typeface="Calibri"/>
              </a:rPr>
              <a:t>[r4] Jaeger M, Leung F, Li W. Anterolateral approach to the proximal humerus [Internet]. En: AO Surgery Reference. Davos: AO Foundation [consultado 2026 oct 10]. Disponible en: https://surgeryreference.aofoundation.org/orthopedic-trauma/adult-trauma/proximal-humerus/approach/anterolateral-approach https://surgeryreference.aofoundation.org/orthopedic-trauma/adult-trauma/proximal-humerus/approach/anterolateral-approach</a:t>
            </a:r>
          </a:p>
          <a:p>
            <a:pPr>
              <a:spcAft>
                <a:spcPts val="800"/>
              </a:spcAft>
            </a:pPr>
            <a:r>
              <a:rPr sz="1200">
                <a:solidFill>
                  <a:srgbClr val="263238"/>
                </a:solidFill>
                <a:latin typeface="Calibri"/>
              </a:rPr>
              <a:t>[r5] Burkhead WZ Jr, Scheinberg RR, Box G. Surgical anatomy of the axillary nerve. J Shoulder Elbow Surg 1992;1(1):31-6. doi:10.1016/S1058-2746(09)80014-1 https://doi.org/10.1016/S1058-2746(09)80014-1</a:t>
            </a:r>
          </a:p>
          <a:p>
            <a:pPr>
              <a:spcAft>
                <a:spcPts val="800"/>
              </a:spcAft>
            </a:pPr>
            <a:r>
              <a:rPr sz="1200">
                <a:solidFill>
                  <a:srgbClr val="263238"/>
                </a:solidFill>
                <a:latin typeface="Calibri"/>
              </a:rPr>
              <a:t>[r6] Buecking B, Mohr J, Bockmann B, Zettl R, Ruchholtz S. Deltoid-split or deltopectoral approaches for the treatment of displaced proximal humeral fractures? Clin Orthop Relat Res 2014;472(5):1576-85. doi:10.1007/s11999-013-3415-7 https://doi.org/10.1007/s11999-013-3415-7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78</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Wu Z, Shen W. An updated systematic review and meta‑analysis comparing deltoid‑split approach with deltopectoral approach for proximal humerus fractures. Exp Ther Med 2023;25(6):296. doi:10.3892/etm.2023.11995 https://doi.org/10.3892/etm.2023.11995</a:t>
            </a:r>
          </a:p>
          <a:p>
            <a:pPr>
              <a:spcAft>
                <a:spcPts val="800"/>
              </a:spcAft>
            </a:pPr>
            <a:r>
              <a:rPr sz="1200">
                <a:solidFill>
                  <a:srgbClr val="263238"/>
                </a:solidFill>
                <a:latin typeface="Calibri"/>
              </a:rPr>
              <a:t>[r8] Oldrini LM, Sangiorgio A, Feltri P, Marbach F, Filardo G, Candrian C. Proximal humerus fractures: deltopectoral open reduction and internal fixation vs deltosplit minimally invasive plate osteosynthesis: which surgical approach provides superior results? EFORT Open Rev 2023;8(8):662-671. doi:10.1530/EOR-22-0110 https://doi.org/10.1530/EOR-22-0110</a:t>
            </a:r>
          </a:p>
          <a:p>
            <a:pPr>
              <a:spcAft>
                <a:spcPts val="800"/>
              </a:spcAft>
            </a:pPr>
            <a:r>
              <a:rPr sz="1200">
                <a:solidFill>
                  <a:srgbClr val="263238"/>
                </a:solidFill>
                <a:latin typeface="Calibri"/>
              </a:rPr>
              <a:t>[r9] Li F, Liu X, Wang F, Gu Z, Tao Q, Yao C, et al. Comparison between minimally invasive plate osteosynthesis and open reduction-internal fixation for proximal humeral fractures: a meta-analysis based on 1050 individuals. BMC Musculoskelet Disord 2019;20(1):550. doi:10.1186/s12891-019-2936-y https://doi.org/10.1186/s12891-019-2936-y</a:t>
            </a:r>
          </a:p>
          <a:p>
            <a:pPr>
              <a:spcAft>
                <a:spcPts val="800"/>
              </a:spcAft>
            </a:pPr>
            <a:r>
              <a:rPr sz="1200">
                <a:solidFill>
                  <a:srgbClr val="263238"/>
                </a:solidFill>
                <a:latin typeface="Calibri"/>
              </a:rPr>
              <a:t>[r10] Radkowski CA, Richards RS, Pietrobon R, Moorman CT 3rd. An anatomic study of the cephalic vein in the deltopectoral shoulder approach. Clin Orthop Relat Res 2006;442:139-42. doi:10.1097/01.blo.0000181146.78434.da https://doi.org/10.1097/01.blo.0000181146.78434.da</a:t>
            </a:r>
          </a:p>
          <a:p>
            <a:pPr>
              <a:spcAft>
                <a:spcPts val="800"/>
              </a:spcAft>
            </a:pPr>
            <a:r>
              <a:rPr sz="1200">
                <a:solidFill>
                  <a:srgbClr val="263238"/>
                </a:solidFill>
                <a:latin typeface="Calibri"/>
              </a:rPr>
              <a:t>[r11] Levine WN, Munoz J, Hsu S, Byram IR, Bigliani LU, Ahmad CS, et al. Subscapularis tenotomy versus lesser tuberosity osteotomy during total shoulder arthroplasty for primary osteoarthritis: a prospective, randomized controlled trial. J Shoulder Elbow Surg 2019;28(3):407-414. doi:10.1016/j.jse.2018.11.057 https://doi.org/10.1016/j.jse.2018.11.057</a:t>
            </a:r>
          </a:p>
          <a:p>
            <a:pPr>
              <a:spcAft>
                <a:spcPts val="800"/>
              </a:spcAft>
            </a:pPr>
            <a:r>
              <a:rPr sz="1200">
                <a:solidFill>
                  <a:srgbClr val="263238"/>
                </a:solidFill>
                <a:latin typeface="Calibri"/>
              </a:rPr>
              <a:t>[r12] Ahmed AF, T Kreulen R, Mikula J, Nayar SK, Miller AS, McFarland EG, et al. Subscapularis management in anatomic total shoulder arthroplasty: A systematic review and network meta-analysis. Shoulder Elbow 2023;15(1 Suppl):15-24. doi:10.1177/17585732221114816 https://doi.org/10.1177/17585732221114816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78</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Röderer G, Abouelsoud M, Gebhard F, Böckers TM, Kinzl L. Minimally invasive application of the non-contact-bridging (NCB) plate to the proximal humerus: an anatomical study. J Orthop Trauma 2007;21(9):621-7. doi:10.1097/BOT.0b013e318157f0cd https://doi.org/10.1097/BOT.0b013e318157f0cd</a:t>
            </a:r>
          </a:p>
          <a:p>
            <a:pPr>
              <a:spcAft>
                <a:spcPts val="800"/>
              </a:spcAft>
            </a:pPr>
            <a:r>
              <a:rPr sz="1200">
                <a:solidFill>
                  <a:srgbClr val="263238"/>
                </a:solidFill>
                <a:latin typeface="Calibri"/>
              </a:rPr>
              <a:t>[r14] Dang KH, Ornell SS, Reyes G, Hussey M, Dutta AK. A new risk to the axillary nerve during percutaneous proximal humeral plate fixation using the Synthes PHILOS aiming system. J Shoulder Elbow Surg 2019;28(9):1795-1800. doi:10.1016/j.jse.2019.01.019 https://doi.org/10.1016/j.jse.2019.01.019</a:t>
            </a:r>
          </a:p>
          <a:p>
            <a:pPr>
              <a:spcAft>
                <a:spcPts val="800"/>
              </a:spcAft>
            </a:pPr>
            <a:r>
              <a:rPr sz="1200">
                <a:solidFill>
                  <a:srgbClr val="263238"/>
                </a:solidFill>
                <a:latin typeface="Calibri"/>
              </a:rPr>
              <a:t>[r15] Knežević J, Mihalj M, Čukelj F, Ivanišević A. MIPO of proximal humerus fractures through an anterolateral acromial approach. Is the axillary nerve at risk? Injury 2017;48 Suppl 5:S15-S20. doi:10.1016/S0020-1383(17)30733-7 https://doi.org/10.1016/S0020-1383(17)30733-7</a:t>
            </a:r>
          </a:p>
          <a:p>
            <a:pPr>
              <a:spcAft>
                <a:spcPts val="800"/>
              </a:spcAft>
            </a:pPr>
            <a:r>
              <a:rPr sz="1200">
                <a:solidFill>
                  <a:srgbClr val="263238"/>
                </a:solidFill>
                <a:latin typeface="Calibri"/>
              </a:rPr>
              <a:t>[r16] Paul BR, Galal Y, Sheth M, Shah A. Neurologic Complications in Shoulder Surgery: Anatomy, Mechanisms, and Surgical Recommendations. J Am Acad Orthop Surg Glob Res Rev 2026;10(6):e23.00234. doi:10.5435/JAAOSGlobal-D-23-00234 https://doi.org/10.5435/JAAOSGlobal-D-23-00234</a:t>
            </a:r>
          </a:p>
          <a:p>
            <a:pPr>
              <a:spcAft>
                <a:spcPts val="800"/>
              </a:spcAft>
            </a:pPr>
            <a:r>
              <a:rPr sz="1200">
                <a:solidFill>
                  <a:srgbClr val="263238"/>
                </a:solidFill>
                <a:latin typeface="Calibri"/>
              </a:rPr>
              <a:t>[r17] Bunker TD, Cosker TD, Dunkerley S, Kitson J, Smith CD. Anatomical variations of the deltoid artery: relevance to the deltopectoral approach to the shoulder. Bone Joint J 2013;95-B(5):657-9. doi:10.1302/0301-620X.95B5.31408 https://doi.org/10.1302/0301-620X.95B5.31408</a:t>
            </a:r>
          </a:p>
          <a:p>
            <a:pPr>
              <a:spcAft>
                <a:spcPts val="800"/>
              </a:spcAft>
            </a:pPr>
            <a:r>
              <a:rPr sz="1200">
                <a:solidFill>
                  <a:srgbClr val="263238"/>
                </a:solidFill>
                <a:latin typeface="Calibri"/>
              </a:rPr>
              <a:t>[r18] Gardner MJ, Voos JE, Wanich T, Helfet DL, Lorich DG. Vascular implications of minimally invasive plating of proximal humerus fractures. J Orthop Trauma 2006;20(9):602-7. doi:10.1097/01.bot.0000246412.10176.14 https://doi.org/10.1097/01.bot.0000246412.10176.14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78</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Lai CH, Hoffer AJ, Anderson ML, Hiredesai AN, Tokish JM. The course of the anterior branch of the axillary nerve and its implications on arthroscopic shoulder surgery. JSES Rev Rep Tech 2026;6(4):100842. doi:10.1016/j.xrrt.2026.100842 https://doi.org/10.1016/j.xrrt.2026.100842</a:t>
            </a:r>
          </a:p>
          <a:p>
            <a:pPr>
              <a:spcAft>
                <a:spcPts val="800"/>
              </a:spcAft>
            </a:pPr>
            <a:r>
              <a:rPr sz="1200">
                <a:solidFill>
                  <a:srgbClr val="263238"/>
                </a:solidFill>
                <a:latin typeface="Calibri"/>
              </a:rPr>
              <a:t>[r20] Jeon N, Park S, Bae KH, Park KC, Hwang Bo BH, Lim TK. The use of medial support screw was associated with axillary nerve injury after plate fixation of proximal humeral fracture using minimal invasive deltoid-splitting approach. J Orthop Sci 2023;28(2):432-437. doi:10.1016/j.jos.2021.11.004 https://doi.org/10.1016/j.jos.2021.11.004</a:t>
            </a:r>
          </a:p>
          <a:p>
            <a:pPr>
              <a:spcAft>
                <a:spcPts val="800"/>
              </a:spcAft>
            </a:pPr>
            <a:r>
              <a:rPr sz="1200">
                <a:solidFill>
                  <a:srgbClr val="263238"/>
                </a:solidFill>
                <a:latin typeface="Calibri"/>
              </a:rPr>
              <a:t>[r21] North D, Hones KM, Jenkins P, Sipavicius E, Zermeño Salinas JL, Hao KA, et al. How common is nerve injury after reverse shoulder arthroplasty? A systematic review. J Shoulder Elbow Surg 2023;32(4):872-884. doi:10.1016/j.jse.2022.10.022 https://doi.org/10.1016/j.jse.2022.10.022</a:t>
            </a:r>
          </a:p>
          <a:p>
            <a:pPr>
              <a:spcAft>
                <a:spcPts val="800"/>
              </a:spcAft>
            </a:pPr>
            <a:r>
              <a:rPr sz="1200">
                <a:solidFill>
                  <a:srgbClr val="263238"/>
                </a:solidFill>
                <a:latin typeface="Calibri"/>
              </a:rPr>
              <a:t>[r22] Warrender WJ, Oppenheimer S, Abboud JA. Nerve monitoring during proximal humeral fracture fixation: what have we learned? Clin Orthop Relat Res 2011;469(9):2631-7. doi:10.1007/s11999-010-1760-3 https://doi.org/10.1007/s11999-010-1760-3</a:t>
            </a:r>
          </a:p>
          <a:p>
            <a:pPr>
              <a:spcAft>
                <a:spcPts val="800"/>
              </a:spcAft>
            </a:pPr>
            <a:r>
              <a:rPr sz="1200">
                <a:solidFill>
                  <a:srgbClr val="263238"/>
                </a:solidFill>
                <a:latin typeface="Calibri"/>
              </a:rPr>
              <a:t>[r23] Molé D, Wein F, Dézaly C, Valenti P, Sirveaux F. Surgical technique: the anterosuperior approach for reverse shoulder arthroplasty. Clin Orthop Relat Res 2011;469(9):2461-8. doi:10.1007/s11999-011-1861-7 https://doi.org/10.1007/s11999-011-1861-7</a:t>
            </a:r>
          </a:p>
          <a:p>
            <a:pPr>
              <a:spcAft>
                <a:spcPts val="800"/>
              </a:spcAft>
            </a:pPr>
            <a:r>
              <a:rPr sz="1200">
                <a:solidFill>
                  <a:srgbClr val="263238"/>
                </a:solidFill>
                <a:latin typeface="Calibri"/>
              </a:rPr>
              <a:t>[r24] Xie L, Zhang Y, Chen C, Zheng W, Chen H, Cai L. Deltoid-split approach versus deltopectoral approach for proximal humerus fractures: A systematic review and meta-analysis. Orthop Traumatol Surg Res 2019;105(2):307-316. doi:10.1016/j.otsr.2018.12.004 https://doi.org/10.1016/j.otsr.2018.12.004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78</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Pant S, Bokor DJ, Low AK. Cerebral oxygenation using near-infrared spectroscopy in the beach-chair position during shoulder arthroscopy under general anesthesia. Arthroscopy 2014;30(11):1520-7. doi:10.1016/j.arthro.2014.05.042 https://doi.org/10.1016/j.arthro.2014.05.042</a:t>
            </a:r>
          </a:p>
          <a:p>
            <a:pPr>
              <a:spcAft>
                <a:spcPts val="800"/>
              </a:spcAft>
            </a:pPr>
            <a:r>
              <a:rPr sz="1200">
                <a:solidFill>
                  <a:srgbClr val="263238"/>
                </a:solidFill>
                <a:latin typeface="Calibri"/>
              </a:rPr>
              <a:t>[r26] Jaeger M, Leung F, Li W. Safe zones in the humerus [Internet]. En: AO Surgery Reference. Davos: AO Foundation [consultado 2026 oct 10]. Disponible en: https://surgeryreference.aofoundation.org/orthopedic-trauma/adult-trauma/proximal-humerus/approach/safe-zones-in-the-proximal-humerus https://surgeryreference.aofoundation.org/orthopedic-trauma/adult-trauma/proximal-humerus/approach/safe-zones-in-the-proximal-humerus</a:t>
            </a:r>
          </a:p>
          <a:p>
            <a:pPr>
              <a:spcAft>
                <a:spcPts val="800"/>
              </a:spcAft>
            </a:pPr>
            <a:r>
              <a:rPr sz="1200">
                <a:solidFill>
                  <a:srgbClr val="263238"/>
                </a:solidFill>
                <a:latin typeface="Calibri"/>
              </a:rPr>
              <a:t>[r27] Lädermann A, Collin P, Zbinden O, Meynard T, Saffarini M, Chiu JC. Diagnostic Accuracy of Clinical Tests for Subscapularis Tears: A Systematic Review and Meta-analysis. Orthop J Sports Med 2021;9(9):23259671211042011. doi:10.1177/23259671211042011 https://doi.org/10.1177/23259671211042011</a:t>
            </a:r>
          </a:p>
          <a:p>
            <a:pPr>
              <a:spcAft>
                <a:spcPts val="800"/>
              </a:spcAft>
            </a:pPr>
            <a:r>
              <a:rPr sz="1200">
                <a:solidFill>
                  <a:srgbClr val="263238"/>
                </a:solidFill>
                <a:latin typeface="Calibri"/>
              </a:rPr>
              <a:t>[r28] Gardner MJ, Griffith MH, Dines JS, Briggs SM, Weiland AJ, Lorich DG. The extended anterolateral acromial approach allows minimally invasive access to the proximal humerus. Clin Orthop Relat Res 2005(434):123-9. doi:10.1097/01.blo.0000152872.95806.09 https://doi.org/10.1097/01.blo.0000152872.95806.09</a:t>
            </a:r>
          </a:p>
          <a:p>
            <a:pPr>
              <a:spcAft>
                <a:spcPts val="800"/>
              </a:spcAft>
            </a:pPr>
            <a:r>
              <a:rPr sz="1200">
                <a:solidFill>
                  <a:srgbClr val="263238"/>
                </a:solidFill>
                <a:latin typeface="Calibri"/>
              </a:rPr>
              <a:t>[r29] Jaeger M, Leung F, Li W. Transdeltoid lateral approach to the proximal humerus [Internet]. En: AO Surgery Reference. Davos: AO Foundation [consultado 2026 oct 10]. Disponible en: https://surgeryreference.aofoundation.org/orthopedic-trauma/adult-trauma/proximal-humerus/approach/transdeltoid-lateral-approach https://surgeryreference.aofoundation.org/orthopedic-trauma/adult-trauma/proximal-humerus/approach/transdeltoid-lateral-approach</a:t>
            </a:r>
          </a:p>
          <a:p>
            <a:pPr>
              <a:spcAft>
                <a:spcPts val="800"/>
              </a:spcAft>
            </a:pPr>
            <a:r>
              <a:rPr sz="1200">
                <a:solidFill>
                  <a:srgbClr val="263238"/>
                </a:solidFill>
                <a:latin typeface="Calibri"/>
              </a:rPr>
              <a:t>[r30] Seok HG, Park JJ, Park SG. Anterosuperior approach versus deltopectoral approach for reverse total shoulder arthroplasty: a systematic review and meta-analysis. J Orthop Surg Res 2022;17(1):527. doi:10.1186/s13018-022-03414-9 https://doi.org/10.1186/s13018-022-03414-9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78</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Mohamed A, Elmaleh N, Fuad U, Elsayed A, Genena A, Harb M, et al. Irreducible Anterior Shoulder Dislocation Caused by Soft Tissue Interposition: A Comprehensive Review. Cureus 2025;17(12):e100246. doi:10.7759/cureus.100246 https://doi.org/10.7759/cureus.100246</a:t>
            </a:r>
          </a:p>
          <a:p>
            <a:pPr>
              <a:spcAft>
                <a:spcPts val="800"/>
              </a:spcAft>
            </a:pPr>
            <a:r>
              <a:rPr sz="1200">
                <a:solidFill>
                  <a:srgbClr val="263238"/>
                </a:solidFill>
                <a:latin typeface="Calibri"/>
              </a:rPr>
              <a:t>[r32] Vervaecke AJ, Schoch B, Cosic F, Van Eecke E, Werthel JD. Early post-operative nerve complications after primary open Latarjet: a single-surgeon series of 164 shoulders. JSES Int 2026;10(4):101710. doi:10.1016/j.jseint.2026.101710 https://doi.org/10.1016/j.jseint.2026.101710</a:t>
            </a:r>
          </a:p>
          <a:p>
            <a:pPr>
              <a:spcAft>
                <a:spcPts val="800"/>
              </a:spcAft>
            </a:pPr>
            <a:r>
              <a:rPr sz="1200">
                <a:solidFill>
                  <a:srgbClr val="263238"/>
                </a:solidFill>
                <a:latin typeface="Calibri"/>
              </a:rPr>
              <a:t>[r33] Abdelmalek A, Haines S, Tadros BJ, Evans JT, Judge A. Re-operation rates of arthroscopic management versus arthrotomy in treatment of septic arthritis of native shoulder joint in adults. A systematic review and meta-analysis. Eur J Orthop Surg Traumatol 2023;33(7):2717-2727. doi:10.1007/s00590-023-03495-0 https://doi.org/10.1007/s00590-023-03495-0</a:t>
            </a:r>
          </a:p>
          <a:p>
            <a:pPr>
              <a:spcAft>
                <a:spcPts val="800"/>
              </a:spcAft>
            </a:pPr>
            <a:r>
              <a:rPr sz="1200">
                <a:solidFill>
                  <a:srgbClr val="263238"/>
                </a:solidFill>
                <a:latin typeface="Calibri"/>
              </a:rPr>
              <a:t>[r34] Rechsteiner J, Grieb M, Zdravkovic V, Spross C, Jost B. Complications and morbidity of the extended delto-pectoral approach in treating complex humeral shaft fractures with proximal metaphyseal extension using a long locking plate for internal fixation. BMC Musculoskelet Disord 2024;25(1):801. doi:10.1186/s12891-024-07915-y https://doi.org/10.1186/s12891-024-07915-y</a:t>
            </a:r>
          </a:p>
          <a:p>
            <a:pPr>
              <a:spcAft>
                <a:spcPts val="800"/>
              </a:spcAft>
            </a:pPr>
            <a:r>
              <a:rPr sz="1200">
                <a:solidFill>
                  <a:srgbClr val="263238"/>
                </a:solidFill>
                <a:latin typeface="Calibri"/>
              </a:rPr>
              <a:t>[r35] Handoll HH, Elliott J, Thillemann TM, Aluko P, Brorson S. Interventions for treating proximal humeral fractures in adults. Cochrane Database Syst Rev 2022;6(6):CD000434. doi:10.1002/14651858.CD000434.pub5 https://doi.org/10.1002/14651858.CD000434.pub5</a:t>
            </a:r>
          </a:p>
          <a:p>
            <a:pPr>
              <a:spcAft>
                <a:spcPts val="800"/>
              </a:spcAft>
            </a:pPr>
            <a:r>
              <a:rPr sz="1200">
                <a:solidFill>
                  <a:srgbClr val="263238"/>
                </a:solidFill>
                <a:latin typeface="Calibri"/>
              </a:rPr>
              <a:t>[r36] Best MJ, Aziz KT, Wilckens JH, McFarland EG, Srikumaran U. Increasing incidence of primary reverse and anatomic total shoulder arthroplasty in the United States. J Shoulder Elbow Surg 2021;30(5):1159-1166. doi:10.1016/j.jse.2020.08.010 https://doi.org/10.1016/j.jse.2020.08.010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78</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Clavert P, Lutz JC, Wolfram-Gabel R, Kempf JF, Kahn JL. Relationships of the musculocutaneous nerve and the coracobrachialis during coracoid abutment procedure (Latarjet procedure). Surg Radiol Anat 2009;31(1):49-53. doi:10.1007/s00276-008-0426-2 https://doi.org/10.1007/s00276-008-0426-2</a:t>
            </a:r>
          </a:p>
          <a:p>
            <a:pPr>
              <a:spcAft>
                <a:spcPts val="800"/>
              </a:spcAft>
            </a:pPr>
            <a:r>
              <a:rPr sz="1200">
                <a:solidFill>
                  <a:srgbClr val="263238"/>
                </a:solidFill>
                <a:latin typeface="Calibri"/>
              </a:rPr>
              <a:t>[r38] Lottino B, Hohmann E, Naicker J, Mogale N. Morphometric analysis of the axillary nerve in relation to the deltopectoral and deltoid-splitting approaches: implications for surgical safe zones. Surg Radiol Anat 2026;48(1):255. doi:10.1007/s00276-026-04018-2 https://doi.org/10.1007/s00276-026-04018-2</a:t>
            </a:r>
          </a:p>
          <a:p>
            <a:pPr>
              <a:spcAft>
                <a:spcPts val="800"/>
              </a:spcAft>
            </a:pPr>
            <a:r>
              <a:rPr sz="1200">
                <a:solidFill>
                  <a:srgbClr val="263238"/>
                </a:solidFill>
                <a:latin typeface="Calibri"/>
              </a:rPr>
              <a:t>[r39] Yildirim C, Demirel M, Bayram E, Ekinci M, Yılmaz M. Acromion-axillary nerve distance and its relation to the arm length in the prediction of the axillary nerve position: a clinical study. J Orthop Surg Res 2022;17(1):248. doi:10.1186/s13018-022-03085-6 https://doi.org/10.1186/s13018-022-03085-6</a:t>
            </a:r>
          </a:p>
          <a:p>
            <a:pPr>
              <a:spcAft>
                <a:spcPts val="800"/>
              </a:spcAft>
            </a:pPr>
            <a:r>
              <a:rPr sz="1200">
                <a:solidFill>
                  <a:srgbClr val="263238"/>
                </a:solidFill>
                <a:latin typeface="Calibri"/>
              </a:rPr>
              <a:t>[r40] Lädermann A, Lübbeke A, Mélis B, Stern R, Christofilopoulos P, Bacle G, et al. Prevalence of neurologic lesions after total shoulder arthroplasty. J Bone Joint Surg Am 2011;93(14):1288-93. doi:10.2106/JBJS.J.00369 https://doi.org/10.2106/JBJS.J.00369</a:t>
            </a:r>
          </a:p>
          <a:p>
            <a:pPr>
              <a:spcAft>
                <a:spcPts val="800"/>
              </a:spcAft>
            </a:pPr>
            <a:r>
              <a:rPr sz="1200">
                <a:solidFill>
                  <a:srgbClr val="263238"/>
                </a:solidFill>
                <a:latin typeface="Calibri"/>
              </a:rPr>
              <a:t>[r41] Ball CM. Neurologic complications of shoulder joint replacement. J Shoulder Elbow Surg 2017;26(12):2125-2132. doi:10.1016/j.jse.2017.04.016 https://doi.org/10.1016/j.jse.2017.04.016</a:t>
            </a:r>
          </a:p>
          <a:p>
            <a:pPr>
              <a:spcAft>
                <a:spcPts val="800"/>
              </a:spcAft>
            </a:pPr>
            <a:r>
              <a:rPr sz="1200">
                <a:solidFill>
                  <a:srgbClr val="263238"/>
                </a:solidFill>
                <a:latin typeface="Calibri"/>
              </a:rPr>
              <a:t>[r42] LiBrizzi CL, Rojas J, Joseph J, Bitzer A, McFarland EG. Incidence of clinically evident isolated axillary nerve injury in 869 primary anatomic and reverse total shoulder arthroplasties without routine identification of the axillary nerve. JSES Open Access 2019;3(1):48-53. doi:10.1016/j.jses.2018.12.002 https://doi.org/10.1016/j.jses.2018.12.002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76 / 78</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Saremi H, Seifrabiei M. Subscapularis tendon tear classification and diagnosis: A systemic review and meta-analysis. Front Surg 2023;10:916694. doi:10.3389/fsurg.2023.916694 https://doi.org/10.3389/fsurg.2023.916694</a:t>
            </a:r>
          </a:p>
          <a:p>
            <a:pPr>
              <a:spcAft>
                <a:spcPts val="800"/>
              </a:spcAft>
            </a:pPr>
            <a:r>
              <a:rPr sz="1200">
                <a:solidFill>
                  <a:srgbClr val="263238"/>
                </a:solidFill>
                <a:latin typeface="Calibri"/>
              </a:rPr>
              <a:t>[r44] Laur O, Ha AS, Bartolotta RJ, Avery R, Bateni CP, Chen KC, et al. ACR Appropriateness Criteria® Acute Shoulder Pain: 2024 Update. J Am Coll Radiol 2025;22(5S):S36-S47. doi:10.1016/j.jacr.2025.02.015 https://doi.org/10.1016/j.jacr.2025.02.015</a:t>
            </a:r>
          </a:p>
          <a:p>
            <a:pPr>
              <a:spcAft>
                <a:spcPts val="800"/>
              </a:spcAft>
            </a:pPr>
            <a:r>
              <a:rPr sz="1200">
                <a:solidFill>
                  <a:srgbClr val="263238"/>
                </a:solidFill>
                <a:latin typeface="Calibri"/>
              </a:rPr>
              <a:t>[r45] Hurley ET, Schwartz LB, Mojica ES, Campbell KA, Matache BA, Meislin RJ, et al. Short-term complications of the Latarjet procedure: a systematic review. J Shoulder Elbow Surg 2021;30(7):1693-1699. doi:10.1016/j.jse.2021.01.024 https://doi.org/10.1016/j.jse.2021.01.024</a:t>
            </a:r>
          </a:p>
          <a:p>
            <a:pPr>
              <a:spcAft>
                <a:spcPts val="800"/>
              </a:spcAft>
            </a:pPr>
            <a:r>
              <a:rPr sz="1200">
                <a:solidFill>
                  <a:srgbClr val="263238"/>
                </a:solidFill>
                <a:latin typeface="Calibri"/>
              </a:rPr>
              <a:t>[r46] Rangan A, Handoll H, Brealey S, Jefferson L, Keding A, Martin BC, et al. Surgical vs nonsurgical treatment of adults with displaced fractures of the proximal humerus: the PROFHER randomized clinical trial. JAMA 2015;313(10):1037-47. doi:10.1001/jama.2015.1629 https://doi.org/10.1001/jama.2015.1629</a:t>
            </a:r>
          </a:p>
          <a:p>
            <a:pPr>
              <a:spcAft>
                <a:spcPts val="800"/>
              </a:spcAft>
            </a:pPr>
            <a:r>
              <a:rPr sz="1200">
                <a:solidFill>
                  <a:srgbClr val="263238"/>
                </a:solidFill>
                <a:latin typeface="Calibri"/>
              </a:rPr>
              <a:t>[r47] Sproul RC, Iyengar JJ, Devcic Z, Feeley BT. A systematic review of locking plate fixation of proximal humerus fractures. Injury 2011;42(4):408-13. doi:10.1016/j.injury.2010.11.058 https://doi.org/10.1016/j.injury.2010.11.058</a:t>
            </a:r>
          </a:p>
          <a:p>
            <a:pPr>
              <a:spcAft>
                <a:spcPts val="800"/>
              </a:spcAft>
            </a:pPr>
            <a:r>
              <a:rPr sz="1200">
                <a:solidFill>
                  <a:srgbClr val="263238"/>
                </a:solidFill>
                <a:latin typeface="Calibri"/>
              </a:rPr>
              <a:t>[r48] Tantry TP, Muralishankar BG, Karanth H, Shetty PK, Shenoy SP, Kadam D, et al. Prophylactic measures to prevent cerebral oxygen desaturation events in elective beach-chair position shoulder surgeries: a systematic review and meta-analysis. Korean J Anesthesiol 2021;74(5):422-438. doi:10.4097/kja.21069 https://doi.org/10.4097/kja.21069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77 / 78</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Saran N, Bergeron SG, Benoit B, Reindl R, Harvey EJ, Berry GK. Risk of axillary nerve injury during percutaneous proximal humerus locking plate insertion using an external aiming guide. Injury 2010;41(10):1037-40. doi:10.1016/j.injury.2010.04.014 https://doi.org/10.1016/j.injury.2010.04.014</a:t>
            </a:r>
          </a:p>
          <a:p>
            <a:pPr>
              <a:spcAft>
                <a:spcPts val="800"/>
              </a:spcAft>
            </a:pPr>
            <a:r>
              <a:rPr sz="1200">
                <a:solidFill>
                  <a:srgbClr val="263238"/>
                </a:solidFill>
                <a:latin typeface="Calibri"/>
              </a:rPr>
              <a:t>[r50] Lopiz Y, Rodrígiez-González A, Ossuna-Juntadez E, García-Fernández C, Martín-Albarrán S, Marco F. Anterior deltoid atrophy after reverse shoulder arthroplasty: a preliminary prospective study on surgical approach and neurophysiological correlates. Int Orthop 2026;50(5):1127-1134. doi:10.1007/s00264-026-06804-4 https://doi.org/10.1007/s00264-026-06804-4</a:t>
            </a:r>
          </a:p>
          <a:p>
            <a:pPr>
              <a:spcAft>
                <a:spcPts val="800"/>
              </a:spcAft>
            </a:pPr>
            <a:r>
              <a:rPr sz="1200">
                <a:solidFill>
                  <a:srgbClr val="263238"/>
                </a:solidFill>
                <a:latin typeface="Calibri"/>
              </a:rPr>
              <a:t>[r51] Bullock GS, Garrigues GE, Ledbetter L, Kennedy J. A Systematic Review of Proposed Rehabilitation Guidelines Following Anatomic and Reverse Shoulder Arthroplasty. J Orthop Sports Phys Ther 2019;49(5):337-346. doi:10.2519/jospt.2019.8616 https://doi.org/10.2519/jospt.2019.8616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78 / 78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Abordajes deltopectoral y deltoideo lateral del hombro: un surco, 2 nervios y una decisión por riesgo</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