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Sheet15.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Hospital único: 11 de 120 fijaciones de diáfisis</c:v>
                </c:pt>
                <c:pt idx="1">
                  <c:v>11 centros: 47 de 202 fracturas del tercio proximal</c:v>
                </c:pt>
              </c:strCache>
            </c:strRef>
          </c:cat>
          <c:val>
            <c:numRef>
              <c:f>Sheet1!$B$2:$B$3</c:f>
              <c:numCache>
                <c:formatCode>General</c:formatCode>
                <c:ptCount val="2"/>
                <c:pt idx="0">
                  <c:v>9.2</c:v>
                </c:pt>
                <c:pt idx="1">
                  <c:v>23.3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Bado I</c:v>
                </c:pt>
                <c:pt idx="1">
                  <c:v>Bado II</c:v>
                </c:pt>
                <c:pt idx="2">
                  <c:v>Bado III</c:v>
                </c:pt>
                <c:pt idx="3">
                  <c:v>Bado IV</c:v>
                </c:pt>
              </c:strCache>
            </c:strRef>
          </c:cat>
          <c:val>
            <c:numRef>
              <c:f>Sheet1!$B$2:$B$5</c:f>
              <c:numCache>
                <c:formatCode>General</c:formatCode>
                <c:ptCount val="4"/>
                <c:pt idx="0">
                  <c:v>30.5</c:v>
                </c:pt>
                <c:pt idx="1">
                  <c:v>60.4</c:v>
                </c:pt>
                <c:pt idx="2">
                  <c:v>5.1</c:v>
                </c:pt>
                <c:pt idx="3">
                  <c:v>3.1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mm</c:v>
                </c:pt>
              </c:strCache>
            </c:strRef>
          </c:tx>
          <c:spPr>
            <a:solidFill>
              <a:srgbClr val="0F5F6B"/>
            </a:solidFill>
          </c:spPr>
          <c:cat>
            <c:strRef>
              <c:f>Sheet1!$A$2:$A$5</c:f>
              <c:strCache>
                <c:ptCount val="4"/>
                <c:pt idx="0">
                  <c:v>Ebraheim: 20 miembros, hombres, desde la cabeza radial</c:v>
                </c:pt>
                <c:pt idx="1">
                  <c:v>Schwarz: 90 miembros, hasta el centro de la articulación (lado derecho)</c:v>
                </c:pt>
                <c:pt idx="2">
                  <c:v>Raveendranath: 16 miembros, hasta la articulación radiocapitelar</c:v>
                </c:pt>
                <c:pt idx="3">
                  <c:v>Ozkan: 60 codos, hasta la cabeza radial</c:v>
                </c:pt>
              </c:strCache>
            </c:strRef>
          </c:cat>
          <c:val>
            <c:numRef>
              <c:f>Sheet1!$B$2:$B$5</c:f>
              <c:numCache>
                <c:formatCode>General</c:formatCode>
                <c:ptCount val="4"/>
                <c:pt idx="0">
                  <c:v>26.5</c:v>
                </c:pt>
                <c:pt idx="1">
                  <c:v>25.2</c:v>
                </c:pt>
                <c:pt idx="2">
                  <c:v>23.06</c:v>
                </c:pt>
                <c:pt idx="3">
                  <c:v>21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mm</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mm</c:v>
                </c:pt>
              </c:strCache>
            </c:strRef>
          </c:tx>
          <c:spPr>
            <a:solidFill>
              <a:srgbClr val="0F5F6B"/>
            </a:solidFill>
          </c:spPr>
          <c:cat>
            <c:strRef>
              <c:f>Sheet1!$A$2:$A$4</c:f>
              <c:strCache>
                <c:ptCount val="3"/>
                <c:pt idx="0">
                  <c:v>Margen distal</c:v>
                </c:pt>
                <c:pt idx="1">
                  <c:v>Margen medio</c:v>
                </c:pt>
                <c:pt idx="2">
                  <c:v>Margen proximal</c:v>
                </c:pt>
              </c:strCache>
            </c:strRef>
          </c:cat>
          <c:val>
            <c:numRef>
              <c:f>Sheet1!$B$2:$B$4</c:f>
              <c:numCache>
                <c:formatCode>General</c:formatCode>
                <c:ptCount val="3"/>
                <c:pt idx="0">
                  <c:v>19</c:v>
                </c:pt>
                <c:pt idx="1">
                  <c:v>14</c:v>
                </c:pt>
                <c:pt idx="2">
                  <c:v>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mm</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Sheet1!$A$2:$A$6</c:f>
              <c:strCache>
                <c:ptCount val="5"/>
                <c:pt idx="0">
                  <c:v>Ozkan: 60 codos</c:v>
                </c:pt>
                <c:pt idx="1">
                  <c:v>Ebraheim: 20 miembros</c:v>
                </c:pt>
                <c:pt idx="2">
                  <c:v>Raveendranath: 16 miembros</c:v>
                </c:pt>
                <c:pt idx="3">
                  <c:v>Prasartritha: 60 miembros</c:v>
                </c:pt>
                <c:pt idx="4">
                  <c:v>Thomas: 31 especímenes</c:v>
                </c:pt>
              </c:strCache>
            </c:strRef>
          </c:cat>
          <c:val>
            <c:numRef>
              <c:f>Sheet1!$B$2:$B$6</c:f>
              <c:numCache>
                <c:formatCode>General</c:formatCode>
                <c:ptCount val="5"/>
                <c:pt idx="0">
                  <c:v>20</c:v>
                </c:pt>
                <c:pt idx="1">
                  <c:v>30</c:v>
                </c:pt>
                <c:pt idx="2">
                  <c:v>31</c:v>
                </c:pt>
                <c:pt idx="3">
                  <c:v>43</c:v>
                </c:pt>
                <c:pt idx="4">
                  <c:v>68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Nervio radial</c:v>
                </c:pt>
                <c:pt idx="1">
                  <c:v>Nervio radial superficial</c:v>
                </c:pt>
                <c:pt idx="2">
                  <c:v>NIP</c:v>
                </c:pt>
              </c:strCache>
            </c:strRef>
          </c:cat>
          <c:val>
            <c:numRef>
              <c:f>Sheet1!$B$2:$B$4</c:f>
              <c:numCache>
                <c:formatCode>General</c:formatCode>
                <c:ptCount val="3"/>
                <c:pt idx="0">
                  <c:v>55</c:v>
                </c:pt>
                <c:pt idx="1">
                  <c:v>43</c:v>
                </c:pt>
                <c:pt idx="2">
                  <c:v>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mm</c:v>
                </c:pt>
              </c:strCache>
            </c:strRef>
          </c:tx>
          <c:spPr>
            <a:solidFill>
              <a:srgbClr val="0F5F6B"/>
            </a:solidFill>
          </c:spPr>
          <c:cat>
            <c:strRef>
              <c:f>Sheet1!$A$2:$A$3</c:f>
              <c:strCache>
                <c:ptCount val="2"/>
                <c:pt idx="0">
                  <c:v>Promedio de todas las posiciones</c:v>
                </c:pt>
                <c:pt idx="1">
                  <c:v>Posición volar mediodiafisaria</c:v>
                </c:pt>
              </c:strCache>
            </c:strRef>
          </c:cat>
          <c:val>
            <c:numRef>
              <c:f>Sheet1!$B$2:$B$3</c:f>
              <c:numCache>
                <c:formatCode>General</c:formatCode>
                <c:ptCount val="2"/>
                <c:pt idx="0">
                  <c:v>0.69</c:v>
                </c:pt>
                <c:pt idx="1">
                  <c:v>1.31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mm</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Sheet1!$A$2:$A$3</c:f>
              <c:strCache>
                <c:ptCount val="2"/>
                <c:pt idx="0">
                  <c:v>Palpación sobre el túnel radial</c:v>
                </c:pt>
                <c:pt idx="1">
                  <c:v>Ecografía neuromuscular</c:v>
                </c:pt>
              </c:strCache>
            </c:strRef>
          </c:cat>
          <c:val>
            <c:numRef>
              <c:f>Sheet1!$B$2:$B$3</c:f>
              <c:numCache>
                <c:formatCode>General</c:formatCode>
                <c:ptCount val="2"/>
                <c:pt idx="0">
                  <c:v>75.7</c:v>
                </c:pt>
                <c:pt idx="1">
                  <c:v>92.6</c:v>
                </c:pt>
              </c:numCache>
            </c:numRef>
          </c:val>
        </c:ser>
        <c:ser>
          <c:idx val="1"/>
          <c:order val="1"/>
          <c:tx>
            <c:strRef>
              <c:f>Sheet1!$C$1</c:f>
              <c:strCache>
                <c:ptCount val="1"/>
                <c:pt idx="0">
                  <c:v>Especificidad</c:v>
                </c:pt>
              </c:strCache>
            </c:strRef>
          </c:tx>
          <c:spPr>
            <a:solidFill>
              <a:srgbClr val="D97706"/>
            </a:solidFill>
          </c:spPr>
          <c:cat>
            <c:strRef>
              <c:f>Sheet1!$A$2:$A$3</c:f>
              <c:strCache>
                <c:ptCount val="2"/>
                <c:pt idx="0">
                  <c:v>Palpación sobre el túnel radial</c:v>
                </c:pt>
                <c:pt idx="1">
                  <c:v>Ecografía neuromuscular</c:v>
                </c:pt>
              </c:strCache>
            </c:strRef>
          </c:cat>
          <c:val>
            <c:numRef>
              <c:f>Sheet1!$C$2:$C$3</c:f>
              <c:numCache>
                <c:formatCode>General</c:formatCode>
                <c:ptCount val="2"/>
                <c:pt idx="0">
                  <c:v>50</c:v>
                </c:pt>
                <c:pt idx="1">
                  <c:v>80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mm</c:v>
                </c:pt>
              </c:strCache>
            </c:strRef>
          </c:tx>
          <c:spPr>
            <a:solidFill>
              <a:srgbClr val="0F5F6B"/>
            </a:solidFill>
          </c:spPr>
          <c:cat>
            <c:strRef>
              <c:f>Sheet1!$A$2:$A$3</c:f>
              <c:strCache>
                <c:ptCount val="2"/>
                <c:pt idx="0">
                  <c:v>Supinación</c:v>
                </c:pt>
                <c:pt idx="1">
                  <c:v>Pronación</c:v>
                </c:pt>
              </c:strCache>
            </c:strRef>
          </c:cat>
          <c:val>
            <c:numRef>
              <c:f>Sheet1!$B$2:$B$3</c:f>
              <c:numCache>
                <c:formatCode>General</c:formatCode>
                <c:ptCount val="2"/>
                <c:pt idx="0">
                  <c:v>11.0</c:v>
                </c:pt>
                <c:pt idx="1">
                  <c:v>29.2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mm</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Volar por el FCR extendido</c:v>
                </c:pt>
                <c:pt idx="1">
                  <c:v>Dorsal de Thompson</c:v>
                </c:pt>
              </c:strCache>
            </c:strRef>
          </c:cat>
          <c:val>
            <c:numRef>
              <c:f>Sheet1!$B$2:$B$3</c:f>
              <c:numCache>
                <c:formatCode>General</c:formatCode>
                <c:ptCount val="2"/>
                <c:pt idx="0">
                  <c:v>79</c:v>
                </c:pt>
                <c:pt idx="1">
                  <c:v>69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Vía volar (155 pacientes)</c:v>
                </c:pt>
                <c:pt idx="1">
                  <c:v>Vía dorsal (47 pacientes)</c:v>
                </c:pt>
              </c:strCache>
            </c:strRef>
          </c:cat>
          <c:val>
            <c:numRef>
              <c:f>Sheet1!$B$2:$B$3</c:f>
              <c:numCache>
                <c:formatCode>General</c:formatCode>
                <c:ptCount val="2"/>
                <c:pt idx="0">
                  <c:v>11</c:v>
                </c:pt>
                <c:pt idx="1">
                  <c:v>21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Sheet1!$A$2:$A$6</c:f>
              <c:strCache>
                <c:ptCount val="5"/>
                <c:pt idx="0">
                  <c:v>Thompson, 11 pacientes (complicaciones tempranas)</c:v>
                </c:pt>
                <c:pt idx="1">
                  <c:v>Dorsal, 47 pacientes (multicéntrico)</c:v>
                </c:pt>
                <c:pt idx="2">
                  <c:v>Volar, 155 pacientes (multicéntrico)</c:v>
                </c:pt>
                <c:pt idx="3">
                  <c:v>Ambos huesos con placa: algún evento adverso, 944 pacientes</c:v>
                </c:pt>
                <c:pt idx="4">
                  <c:v>Ambos huesos con placa: eventos mayores</c:v>
                </c:pt>
              </c:strCache>
            </c:strRef>
          </c:cat>
          <c:val>
            <c:numRef>
              <c:f>Sheet1!$B$2:$B$6</c:f>
              <c:numCache>
                <c:formatCode>General</c:formatCode>
                <c:ptCount val="5"/>
                <c:pt idx="0">
                  <c:v>27</c:v>
                </c:pt>
                <c:pt idx="1">
                  <c:v>21</c:v>
                </c:pt>
                <c:pt idx="2">
                  <c:v>11</c:v>
                </c:pt>
                <c:pt idx="3">
                  <c:v>24</c:v>
                </c:pt>
                <c:pt idx="4">
                  <c:v>14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22-A3</c:v>
                </c:pt>
                <c:pt idx="1">
                  <c:v>22-B3</c:v>
                </c:pt>
                <c:pt idx="2">
                  <c:v>22-C</c:v>
                </c:pt>
              </c:strCache>
            </c:strRef>
          </c:cat>
          <c:val>
            <c:numRef>
              <c:f>Sheet1!$B$2:$B$4</c:f>
              <c:numCache>
                <c:formatCode>General</c:formatCode>
                <c:ptCount val="3"/>
                <c:pt idx="0">
                  <c:v>7.5</c:v>
                </c:pt>
                <c:pt idx="1">
                  <c:v>18</c:v>
                </c:pt>
                <c:pt idx="2">
                  <c:v>33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Excelente</c:v>
                </c:pt>
                <c:pt idx="1">
                  <c:v>Satisfactorio</c:v>
                </c:pt>
                <c:pt idx="2">
                  <c:v>Insatisfactorio</c:v>
                </c:pt>
              </c:strCache>
            </c:strRef>
          </c:cat>
          <c:val>
            <c:numRef>
              <c:f>Sheet1!$B$2:$B$4</c:f>
              <c:numCache>
                <c:formatCode>General</c:formatCode>
                <c:ptCount val="3"/>
                <c:pt idx="0">
                  <c:v>62</c:v>
                </c:pt>
                <c:pt idx="1">
                  <c:v>17</c:v>
                </c:pt>
                <c:pt idx="2">
                  <c:v>21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Resultado excelente, bueno o aceptable (55 adultos, ambos huesos)</c:v>
                </c:pt>
                <c:pt idx="1">
                  <c:v>Pseudoartrosis consolidada tras 1 cirugía (23 pacientes)</c:v>
                </c:pt>
                <c:pt idx="2">
                  <c:v>Revisión quirúrgica en Monteggia (651 casos)</c:v>
                </c:pt>
              </c:strCache>
            </c:strRef>
          </c:cat>
          <c:val>
            <c:numRef>
              <c:f>Sheet1!$B$2:$B$4</c:f>
              <c:numCache>
                <c:formatCode>General</c:formatCode>
                <c:ptCount val="3"/>
                <c:pt idx="0">
                  <c:v>84</c:v>
                </c:pt>
                <c:pt idx="1">
                  <c:v>91.3</c:v>
                </c:pt>
                <c:pt idx="2">
                  <c:v>23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Abordaje dorsal del antebrazo (Thompson): plano ERCC-ECD, nervio interóseo posterior y cuándo preferir el Henry.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la entrada dorsal al radio y el nervio que la manda; Epidemiología: cuánto se usa y en qué fracturas; Anatomía: capas, recorrido del nervio y qué pasa con la rotación; Variantes: lo que cambia entre un cadáver y otro, y las versiones del abordaje; Biomecánica: el arco del radio, la cara de la placa y el tipo de placa; Examen físico: qué documentar antes de abrir y qué patrón reconocer después; Imágenes: cómo se juzga la reducción del radio y qué dice la ecografía del nervio; Algoritmo: elegir la vía al radio y proteger el nervio; Indicaciones: cuándo sí y cuándo mirar otra vía; Técnica: pasos, estructuras en riesgo y errores del residente; Comparación con el Henry volar para el radio; Complicaciones: tasas, quién las sufre y cómo se reducen; Pronóstico: qué esperar después de plaquear el radio; Rehabilitación: lo poco que se sabe y lo que se hace por costumbre. Estructura sugerida por el autor para diez minutos: Lámina 1 (0:30): Título, objetivo y aviso: material educativo; no sustituye al juicio clínico, a las guías institucionales ni a la supervisión del tutor. Lámina 2 (1:00): Una entrada, varios nombres. Thompson publicó en 1918 los requisitos de un abordaje [r8]; hoy la vía dorsal al radio va entre el ERCC y el ECD [r1][r6]. Lámina 3 (1:30): El nervio manda. Arcada de Frohse a 21 a 26,5 mm de la cabeza radial [r16][r24][r11][r18]; salida del supinador a 66,7 mm de la cabeza en hombres [r18]; margen de 6 mm al borde proximal de la inserción [r14]. Lámina 4 (1:30): La rotación no es un seguro. La AO manda la supinación en el tercio medio [r1]; otro estudio aconseja evitarla en el radio proximal [r12]; con fractura desplazada el efecto cae de 2,13 a 0,24 cm [r10]. Lámina 5 (1:30): Técnica en 5 gestos: marcas entre epicóndilo y tubérculo de Lister, plano ERCC-ECD, borde del ALP, identificar el NIP, desprender el supinador subperióstico [r1]. Lámina 6 (1:00): Henry contra Thompson. En cadáver, 79 % frente a 69 % del radio expuesto [r14]; en el multicéntrico, 11 % frente a 21 % de complicaciones sin diferencia estadística [r27]. Lámina 7 (1:00): Complicaciones: 2 de 11 parálisis del NIP aun identificándolo [r26]; parálisis aislada del ECD [r20]; fasciotomía en 15 % de 151 fracturas de ambos huesos [r33]. Lámina 8 (0:30): Otras vías: Speed y Boyd para la luxación posterior del Monteggia [r4]; posterior combinado y sinostosis [r3]. Lámina 9 (1:30): Mensajes para llevar y 2 preguntas de cierre.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El abordaje de Thompson (dorsal, posterior o posterolateral, según el texto) llega al radio por el plano entre el extensor radial corto del carpo (ERCC) y el extensor común de los dedos (ECD); la AO lo propone para los tercios medio y distal (fuente: Heim D y colaboradores, 2026). Los textos de revisión lo ponen junto al Henry volar como las 2 vías principales al eje del radio (fuente: Murphy M y colaboradores, 2021) (fuente: Catalano LW y colaboradores, 2011). Su punto crítico es el nervio interóseo posterior (NIP): corre dentro del supinador y, en 20 miembros de cadáver, cruzó el eje del radio a 3,2 cm de la articulación radiocapitelar en supinación y a 5,6 cm en pronación (fuente: Calfee RP y colaboradores, 2011). Se identifica y se sigue; no se supone dónde está (fuente: Heim D y colaboradores, 2026). Qué rotación aleja al nervio es un punto en que las fuentes no coinciden: la AO manda la supinación completa para el tercio medio (fuente: Heim D y colaboradores, 2026) y un estudio de cadáver apoyó desprender el supinador así (fuente: Schwarz AM y colaboradores, 2017); otro, en cambio, aconseja evitar la supinación al exponer el radio proximal (fuente: Hohenberger GM y colaboradores, 2018). Tras una fractura desplazada, la rotación casi deja de mover al nervio (fuente: Calfee RP y colaboradores, 2011). En 202 fracturas del tercio proximal del radio operadas en 11 centros, las complicaciones fueron 21 % por vía dorsal y 11 % por vía volar, sin diferencia estadística (fuente: Dashe J y colaboradores, 2020); en una serie de 11 pacientes con Thompson, hubo 2 parálisis del NIP aunque el nervio se había identificado y protegido (fuente: Perretta DJ y colaboradores, 2016). El Thompson no es la vía de la cabeza radial en la lesión de Monteggia: la AO reserva el Speed y Boyd para la luxación posterior persistente y el abordaje lateral para la anterior (fuente: Heim D y colaboradores, 2026). Lo que sabemos viene de cadáveres y series pequeñas; en las fuentes abiertas revisadas no hay un ensayo aleatorizado que compare las vías dorsal y volar para el radio proximal (sin dato verificable).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la entrada dorsal al radio y el nervio que la manda. El abordaje de Thompson es la entrada por detrás al eje del radio. En los textos lo verás como dorsal, posterior o posterolateral; la AO usa el último (fuente: Heim D y colaboradores, 2026). Lleva el nombre de James Edwin Thompson, quien en 1918 fijó por escrito qué debe cumplir un abordaje al esqueleto de las extremidades; según una revisión histórica, hoy ese artículo se cita únicamente a propósito de esta vía al radio (fuente: Bartoníček J y colaboradores, 2025). El intervalo queda entre 2 vecinos: el extensor radial corto del carpo (ERCC; ECRB en inglés), que termina apartado a radial, y el extensor común de los dedos (ECD; EDC en inglés), que termina apartado a cubital (fuente: Heim D y colaboradores, 2026). Una revisión lo resume como el plano entre músculos que inervan el nervio radial y el interóseo posterior (fuente: Klausmeyer MA y colaboradores, 2014). Tómalo como una simplificación útil y no como una regla: en 60 miembros de cadáver, el ERCC recibió su rama motora del nervio radial en 55 %, del radial superficial en 43 % y del interóseo posterior en 2 % (fuente: Prasartritha T y colaboradores, 1993).</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AO lo propone para los tercios medio y distal del radio, con una incisión recta sobre la cara dorsal (fuente: Heim D y colaboradores, 2026). En cadáver mostró 69 % del radio y, por arriba, llegó hasta 2,6 cm de la articulación radiocapitelar, donde lo frena el nervio interóseo posterior (NIP) (fuente: Jockel CR y colaboradores, 2013). No obligó a sacrificar ramas arteriales (fuente: Jockel CR y colaboradores, 2013). Sobre todo para plaquear fracturas del tercio proximal del radio en las que una placa volar quizá no alcance a fijar lo bastante arriba, o cuando hay una herida dorsal (fuente: Perretta DJ y colaboradores, 2016); también es una de las 2 vías para explorar el NIP (fuente: Naam NH y colaboradores, 2012). Los detalles están en Indicaciones. El radio es curvo, y de esa curva depende que pueda rotar en torno al cúbito al pronar y supinar; por eso perderla compromete la función (fuente: Murphy M y colaboradores, 2021). Un abordaje se elige también por lo bien que deja reducir y fijar ese arco.</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«Nombres que verás para la misma entrada» tiene 3 columnas: Nombre, Qué quiere decir, Fuente. Fila 1: Nombre, Thompson; Qué quiere decir, Epónimo del autor de 1918; hoy designa la vía dorsal al eje del radio; Fuente, (fuente: Bartoníček J y colaboradores, 2025). Fila 2: Nombre, Posterolateral; Qué quiere decir, Término de la AO; incisión recta por la cara dorsal, entre ERCC y ECD; Fuente, (fuente: Heim D y colaboradores, 2026). Fila 3: Nombre, Dorsal o posterior; Qué quiere decir, Términos de los artículos clínicos y de cadáver; Fuente, (fuente: Murphy M y colaboradores, 2021) (fuente: Dashe J y colaboradores, 2020). Fila 4: Nombre, Posterior combinado radio y cúbito; Qué quiere decir, Variante: una sola incisión para el tercio proximal del cúbito y los 2 tercios proximales del radio; poco usada; Fuente, (fuente: Heim D y colaboradores, 2026). (fuente: Heim D y colaboradores, 2026) (fuente: Heim D y colaboradores, 2026) (fuente: Murphy M y colaboradores, 2021) (fuente: Bartoníček J y colaboradores, 2025) (fuente: Dashe J y colaboradores, 2020). Con esto cerramos definición: la entrada dorsal al radio y el nervio que la manda. Sigamos con epidemiología: cuánto se usa y en qué fracturas.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cuánto se usa y en qué fracturas. No hay registros nacionales que cuenten cuánta cirugía del radio se hace por vía dorsal; solo series de centros. En la revisión de un solo centro, 11 de 120 fijaciones de la diáfisis del radio entre 2008 y 2014 usaron el Thompson (fuente: Perretta DJ y colaboradores, 2016). En el estudio de 11 centros, 47 de 202 fracturas proximales se abordaron por detrás y 155 por delante (fuente: Dashe J y colaboradores, 2020). Las 2 cifras (fuente: Perretta DJ y colaboradores, 2016) (fuente: Dashe J y colaboradores, 2020) parecen reflejar costumbres de cada servicio (opinión experta); qué proporción sería la adecuada no tiene dato verificable. En la serie de 11 pacientes, la distancia media del trazo a la superficie articular de la cabeza radial fue de 72 mm (rango de 34 a 132 mm) (fuente: Perretta DJ y colaboradores, 2016). En el multicéntrico, las fracturas operadas por la vía dorsal quedaban en promedio 16 mm más arriba que las operadas por la vía volar (fuente: Dashe J y colaboradores, 2020). Cuando la consulta es una luxación de la cabeza radial con fractura del cúbito, la vía cambia (ver Indicaciones). Una revisión de 651 casos de adultos halló Bado I en 30,5 %, Bado II en 60,4 %, Bado III en 5,1 % y Bado IV en 3,1 % (fuente: Weber MM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«Fijaciones del radio hechas por vía dorsal (cálculo propio a partir de los conteos publicados)» muestra lo siguiente. Hospital único: 11 de 120 fijaciones de diáfisis: 9.2 por ciento (fuente: Perretta DJ y colaboradores, 2016). 11 centros: 47 de 202 fracturas del tercio proximal: 23.3 por ciento (fuente: Dashe J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«Tipos de Bado en 651 casos de Monteggia en adultos» muestra lo siguiente. Bado I: 30.5 por ciento (fuente: Weber MM y colaboradores, 2023). Bado II: 60.4 por ciento (fuente: Weber MM y colaboradores, 2023). Bado III: 5.1 por ciento (fuente: Weber MM y colaboradores, 2023). Bado IV: 3.1 por ciento (fuente: Weber MM y colaboradores, 2023). Con esto cerramos epidemiología: cuánto se usa y en qué fracturas. Sigamos con anatomía: capas, recorrido del nervio y qué pasa con la rotación.</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capas, recorrido del nervio y qué pasa con la rotación. Piel y subcutáneo. Se traza una línea dorsal recta cuyos extremos de referencia son el epicóndilo lateral, al que el corte no llega, y el tubérculo de Lister (fuente: Heim D y colaboradores, 2026). Hacia la muñeca, vigila el nervio radial superficial y la vena cefálica (fuente: Heim D y colaboradores, 2026). Plano ERCC–ECD. Abierto este intervalo, en el fondo aparecen 2 músculos: el supinador en la parte proximal y el abductor largo del pulgar (ALP) en la distal (fuente: Heim D y colaboradores, 2026). ALP. Atraviesa oblicuo la cara dorsal del radio, y su borde proximal marca dónde empieza la disección profunda del tercio medio (fuente: Heim D y colaboradores, 2026). El radio queda debajo de ese vientre muscular; basta levantarlo con un separador para verlo (fuente: Heim D y colaboradores, 2026). Si la exposición sigue hacia la muñeca, el ALP sube junto con el extensor corto del pulgar (fuente: Heim D y colaboradores, 2026). Supinador. Envuelve el extremo proximal del radio, y el NIP lo atraviesa por dentro (fuente: Heim D y colaboradores, 2026). Radio. Por detrás es superficial (fuente: Mekhail AO y colaboradores, 1995); de ahí el atractivo de esta vía para la diáfisis. Pronador redondo. Cuando el trazo obliga a movilizarlo, la AO permite seccionar parte de su inserción en el radio, siempre que quede tendón suficiente para suturarlo después (fuente: Heim D y colaboradores, 2026). El nervio radial se divide en rama superficial y NIP a 8,0 ± 1,9 cm distales al tabique intermuscular lateral; la bifurcación queda 3,6 ± 0,7 cm antes del borde del supinador (fuente: Thomas SJ y colaboradores, 2000). La arcada de Frohse es el margen proximal de la lámina superficial del supinador, y el NIP entra al músculo por debajo de ella (fuente: Prasartritha T y colaboradores, 1993). Luego atraviesa el músculo y sale por su borde distal: Dentro del supinador, el nervio mide 44,0 mm en hombres y 37,0 mm en mujeres (fuente: Ebraheim NA y colaboradores, 2000). Sale a 11 a 19 mm del borde distal del músculo, perforándolo (fuente: Ebraheim NA y colaboradores, 2000). El punto de salida quedó a 66,7 mm de la cabeza radial en hombres y a 64,0 mm en mujeres (fuente: Ebraheim NA y colaboradores, 2000); en otro estudio de 50 miembros, entre 60,2 y 62,9 mm de la punta de la cabeza radial en el abordaje dorsal (fuente: Hohenberger GM y colaboradores, 2018). Después de salir, la primera rama al ECD nace a 7,5 mm; las ramas al ALP y al extensor largo del pulgar (ELP) nacen a 31 y 58 mm (fuente: Ebraheim NA y colaboradores, 2000). Cada estudio la mide con una referencia distinta (cabeza radial, articulación radiocapitelar o su centro) y por eso los números no son idénticos. En conjunto van de 21 a 26,5 mm (fuente: Ozkan M y colaboradores, 1999) (fuente: Raveendranath V y colaboradores, 2026) (fuente: Schwarz AM y colaboradores, 2017) (fuente: Ebraheim NA y colaboradores, 2000). Un estudio de 60 codos la ubicó a 21 mm de la cabeza radial, con un rango individual de 17 a 30 mm (fuente: Ozkan M y colaboradores, 1999); tómalo como orden de magnitud, no como medida exacta. En 10 pares de cadáveres, el NIP pasó 19, 14 y 6 mm dorsolateral a los bordes distal, medio y proximal de la inserción del supinador en el radio (fuente: Jockel CR y colaboradores, 2013). Es la razón anatómica por la cual la exposición proximal es la parte peligrosa: el margen se acorta justo donde subes. Para el Thompson, la AO recomienda llevar el antebrazo a supinación completa: así se ve el origen del supinador y el NIP se desplaza fuera de la zona de trabajo (fuente: Heim D y colaboradores, 2026); para la vía lateral al radio proximal pide lo opuesto, pronación completa (fuente: Heim D y colaboradores, 2026). Los estudios de cadáver miden cosas distintas y a veces parecen contradecirse (ver tabla). Una lectura posible, que es mía y no de los autores (opinión experta): en el cadáver íntegro, supinar sube el punto donde el nervio cruza el radio hacia el codo, y pronar lo baja; por eso, supinando, el nervio queda lejos de un campo medio, pero más cerca de la zona proximal (fuente: Calfee RP y colaboradores, 2011) (fuente: Hackl M y colaboradores, 2015) (fuente: Hohenberger GM y colaboradores, 2018). Lo que no se debe olvidar: en la fractura desplazada, el efecto casi se pierde. Tras una osteotomía diafisaria proximal en cadáver, el cambio de posición del nervio entre supinación y pronación bajó de 2,13 ± 0,8 cm a 0,24 ± 0,2 cm (fuente: Calfee RP y colaboradores, 2011). Y la pronación máxima elevó la presión sobre el NIP bajo la arcada en 6 miembros de cadáver (contexto: reparación del bíceps), de modo que, por extrapolación mía a esta cirugía, tampoco conviene dejar el antebrazo pronado a ultranza (fuente: Links AC y colaboradores, 2009). En voluntarios sanos, la ecografía mostró que la rama profunda del radial converge hacia la arcada en pronación máxima y se aleja en supinación máxima, con una diferencia angular media de unos 7° (fuente: Mohana-Borges AVR y colaboradores, 2023). Regla de estudio: la rotación ayuda a ver, no protege. Identifica el nervio (fuente: Heim D y colaboradores, 2026) (fuente: Calfee RP y colaboradores, 2011).</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«Distancia de la arcada de Frohse a la cabeza o la articulación radiocapitelar, según el estudio» muestra lo siguiente. Ozkan: 60 codos, hasta la cabeza radial: 21 mm (fuente: Ozkan M y colaboradores, 1999). Raveendranath: 16 miembros, hasta la articulación radiocapitelar: 23.1 mm (fuente: Raveendranath V y colaboradores, 2026). Schwarz: 90 miembros, hasta el centro de la articulación (lado derecho): 25.2 mm (fuente: Schwarz AM y colaboradores, 2017). Ebraheim: 20 miembros, hombres, desde la cabeza radial: 26.5 mm (fuente: Ebraheim NA y colaboradores, 2000).</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«Distancia del NIP al margen de la inserción del supinador en el radio (10 pares de cadáveres)» muestra lo siguiente. Margen proximal: 6 mm (fuente: Jockel CR y colaboradores, 2013). Margen medio: 14 mm (fuente: Jockel CR y colaboradores, 2013). Margen distal: 19 mm (fuente: Jockel CR y colaboradores, 2013). En el documento Word de este tema encontrarás además: Distancia de la articulación radiocapitelar al cruce del NIP con el eje del radio según la rotación (Calfee, 20 miembros); Posición del NIP respecto de la cabeza radial según la rotación en 2 estudios (las medidas no son equivalentes); Qué dicen las fuentes sobre rotación y posición del NIP; Estructuras en riesgo en el abordaje de Thompson y cómo se cuidan. Con esto cerramos anatomía: capas, recorrido del nervio y qué pasa con la rotación. Sigamos con variantes: lo que cambia entre un cadáver y otro, y las versiones del abordaje.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variantes: lo que cambia entre un cadáver y otro, y las versiones del abordaje. La arcada de Frohse no es siempre igual. La proporción de arcadas membranosas varió entre estudios: 20 % (fuente: Ozkan M y colaboradores, 1999), 30 % (fuente: Ebraheim NA y colaboradores, 2000), 43 % (fuente: Prasartritha T y colaboradores, 1993) y 68 % (fuente: Thomas SJ y colaboradores, 2000). Es probable que eso refleje diferencias de método y de muestra (opinión experta); el mensaje práctico es que no se puede asumir una textura. En otro estudio de 16 miembros fue musculotendinosa en 44 %, tendinosa en 25 % y membranosa en 31 % (fuente: Raveendranath V y colaboradores, 2026). La forma de la arcada y las ramas del nervio también varían. En 50 miembros, la arcada fue en U en 24, en gancho en 18 y lineal en 8; el nervio entró y salió del canal del supinador como un solo tronco en 37, y hubo ramificaciones menos habituales en el resto (fuente: Xuan XN y colaboradores, 2026). El supinador puede tener 1 o 2 capas. Tuvo 1 capa semicircular en 71 % y 2 cabezas o capas en 29 % (fuente: Thomas SJ y colaboradores, 2000). El ERCC no tiene una sola fuente de inervación, como ya vimos: radial, radial superficial o NIP (fuente: Prasartritha T y colaboradores, 1993). El patrón de ramas al ECD es reproducible. Los extensores superficiales compartieron la misma distribución nerviosa en 29 de 30 miembros (fuente: Spinner RJ y colaboradores, 1998). Al separar el ECD en sus vientres (10 especímenes), los del medio y el anular dependían sobre todo de ramas recurrentes, mientras índice y meñique tenían cada uno su propio ramo (fuente: Spinner RJ y colaboradores, 1998). La fractura y la lesión asociada mueven el nervio. Con una fractura desplazada, la rotación casi no modifica su posición; si el radio migra hacia proximal (lesión de Essex-Lopresti simulada), el nervio migra con él en todas las posiciones (fuente: Calfee RP y colaboradores, 2011). Como alternativa a la vía abierta, la AO menciona una técnica mínimamente invasiva: 2 cortes cortos a cada lado del ALP, uno por arriba y otro por abajo (fuente: Heim D y colaboradores, 2026). Si se necesita ver la cabeza radial o los 2 huesos proximales, se usan otras vías (tabla) (fuente: Heim D y colaboradores, 2026) (fuente: Heim D y colaboradores, 2026) (fuente: Heim D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«Arcada de Frohse membranosa según el estudio (el resto tuvo otra textura)» muestra lo siguiente. Ozkan: 60 codos: 20 por ciento (fuente: Ozkan M y colaboradores, 1999). Ebraheim: 20 miembros: 30 por ciento (fuente: Ebraheim NA y colaboradores, 2000). Raveendranath: 16 miembros: 31 por ciento (fuente: Raveendranath V y colaboradores, 2026). Prasartritha: 60 miembros: 43 por ciento (fuente: Prasartritha T y colaboradores, 1993). Thomas: 31 especímenes: 68 por ciento (fuente: Thomas SJ y colaboradores, 2000).</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«Origen de la rama motora del ERCC en 60 miembros de cadáver» muestra lo siguiente. Nervio radial: 55 por ciento (fuente: Prasartritha T y colaboradores, 1993). Nervio radial superficial: 43 por ciento (fuente: Prasartritha T y colaboradores, 1993). NIP: 2 por ciento (fuente: Prasartritha T y colaboradores, 1993). En el documento Word de este tema encontrarás además: Versiones y vecinos del abordaje de Thompson. Con esto cerramos variantes: lo que cambia entre un cadáver y otro, y las versiones del abordaje. Sigamos con biomecánica: el arco del radio, la cara de la placa y el tipo de placa.</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biomecánica: el arco del radio, la cara de la placa y el tipo de placa. La rotación del radio en torno al cúbito depende de su curva, así que la reducción debe devolverla (fuente: Murphy M y colaboradores, 2021). En 55 adultos con fractura de ambos huesos tratados con placa y seguidos 6 años en promedio, una rotación de más de 80 % de la normal se asoció con haber restituido la cantidad y la ubicación del arco (fuente: Schemitsch EH y colaboradores, 1992). En un ECA de 67 pacientes, la placa restituyó mejor el arco que el clavo, medido contra el lado sano, y el resultado funcional no difirió (fuente: Lee SK y colaboradores, 2014). Tradicionalmente se elige la cara dorsal, que es la que trabaja a tensión (fuente: Cross JD y colaboradores, 2011). Por delante, en el radio proximal, la placa queda del lado que trabaja a compresión y puede chocar con la tuberosidad bicipital y el tendón del bíceps (fuente: Cross JD y colaboradores, 2011). En 20 cadáveres, una placa bloqueada de 8 orificios probada en 3 posiciones por cada cara dejó un espacio medio de 0,69 mm con la cortical (rango de 0 a 2,38 mm); el valor más alto fue en posición volar mediodiafisaria, con 1,31 mm (fuente: Holweg P y colaboradores, 2017). Con esos datos, los autores se inclinan por plaquear el radio por detrás (fuente: Holweg P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Límites que debes decir en voz alta: es un estudio piloto de cadáver, sin resultado clínico; que un desajuste de alrededor de 1,3 mm (fuente: Holweg P y colaboradores, 2017) cambie la consolidación no está demostrado (sin dato verificable). Y en pacientes, el estudio de 11 centros no halló diferencia significativa de complicaciones entre las vías dorsal y volar (fuente: Dashe J y colaboradores, 2020). Una cohorte retrospectiva de 368 pacientes con fracturas diafisarias de antebrazo comparó 3 familias de placas: la no unión llegó a 18,5 % con placas bloqueadas sin función de compresión, a 11,2 % con bloqueadas de compresión (LCP) y a 6,2 % con placas de compresión dinámica (DCP) (fuente: Tseng TH y colaboradores, 2025). En el radio, las placas bloqueadas sin función de compresión tuvieron un OR de no unión de 26,94 (IC 95 % de 3,52 a 206,15) (fuente: Tseng TH y colaboradores, 2025). El estudio es retrospectivo, y un intervalo tan ancho avisa que la cifra exacta no es fiable. Lo que sí se sostiene: bloqueada no significa mejor; hay que asegurar compresión en el foco (fuente: Tseng TH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«Espacio entre la cortical del radio y una placa bloqueada de 8 orificios (20 cadáveres)» muestra lo siguiente. Promedio de todas las posiciones: 0.7 mm (fuente: Holweg P y colaboradores, 2017). Posición volar mediodiafisaria: 1.3 mm (fuente: Holweg P y colaboradores, 2017). Con esto cerramos biomecánica: el arco del radio, la cara de la placa y el tipo de placa. Sigamos con examen físico: qué documentar antes de abrir y qué patrón reconocer después.</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qué documentar antes de abrir y qué patrón reconocer después. Examina y anota la extensión de cada dedo y del pulgar antes de cualquier abordaje por detrás (práctica habitual / opinión experta). Te sirve para separar una parálisis previa, por ejemplo la del trauma, de una causada por la cirugía. No encontré en las fuentes abiertas ningún estudio que dé sensibilidad y especificidad de una maniobra para detectar lesión del NIP en este escenario (sin dato verificable). Hay una serie de 7 pacientes cuyo examen previo era normal y que, apenas operados por la vía de Thompson, tenían paralizado solo el ECD (fuente: Spinner RJ y colaboradores, 1998). Para explicarlo, los autores disecaron cadáveres y siguieron los ramos terminales del NIP; propusieron que lo lesionado eran ramas del ECD ya fuera del supinador, y no un fascículo del NIP junto a la arcada (fuente: Spinner RJ y colaboradores, 1998). Consecuencia práctica: examina cada dedo por separado, porque los dedos medio y anular dependen sobre todo de una rama recurrente, y los dedos índice y meñique, de ramas aparte (fuente: Spinner RJ y colaboradores, 1998).</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túnel radial es un cuadro de dolor por atrapamiento del NIP en el tercio proximal del antebrazo, y ni la imagen ni el estudio eléctrico lo confirman de forma específica (fuente: Naam NH y colaboradores, 2012). Si llega a cirugía, se accede al nervio por delante o por detrás y se liberan todos los sitios de compresión, incluida la cabeza superficial del supinador entera (fuente: Naam NH y colaboradores, 2012). En un estudio piloto de 68 codos con dolor lateral, la palpación sobre el túnel radial separó el síndrome del túnel radial de la epicondilitis con sensibilidad de 75,7 % y especificidad de 50 %; la ecografía neuromuscular alcanzó 92,6 % y 80 % (fuente: Kerasnoudis A y colaboradores, 2024). Ojo con 2 límites: no mide la parálisis posoperatoria, y el resumen describe 34 pacientes y a la vez habla de controles sanos sin aclarar el reparto, así que se toma con cautela (fuente: Kerasnoudis A y colaboradores, 2024). Lectura nuestra: con 50 % de especificidad (fuente: Kerasnoudis A y colaboradores, 2024), la palpación aislada discrimina mal.</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«Diferenciar síndrome del túnel radial de epicondilitis lateral (piloto, 68 codos): sensibilidad y especificidad» muestra lo siguiente. Palpación sobre el túnel radial: sensibilidad 75.7 por ciento y especificidad 50 por ciento (fuente: Kerasnoudis A y colaboradores, 2024). Ecografía neuromuscular: sensibilidad 92.6 por ciento y especificidad 80 por ciento (fuente: Kerasnoudis A y colaboradores, 2024). Con esto cerramos examen físico: qué documentar antes de abrir y qué patrón reconocer después. Sigamos con imágenes: cómo se juzga la reducción del radio y qué dice la ecografía del nervio.</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cómo se juzga la reducción del radio y qué dice la ecografía del nervio. La calidad de la reducción en la diáfisis del radio se evaluó midiendo el arco radial máximo y su ubicación frente al antebrazo sano (fuente: Schemitsch EH y colaboradores, 1992). Un ECA resumió el resultado como la razón entre el arco máximo del lado lesionado y el del contralateral (fuente: Lee SK y colaboradores, 2014). Para la práctica, si dudas del arco, compara con una radiografía del lado sano (práctica habitual /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110 nervios de 55 voluntarios sin síntomas, el ángulo de la rama profunda del radial a la altura de la arcada del supinador cambió unos 7° entre supinación y pronación máximas (fuente: Mohana-Borges AVR y colaboradores, 2023). Es un estudio de personas sanas: describe cómo se mueve el nervio, no cómo se diagnostica su lesión. La única cifra disponible es la del piloto de diagnóstico diferencial del síndrome del túnel radial (gráfico del bloque Examen físico) (fuente: Kerasnoudis A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la detección de una lesión iatrogénica del NIP con ecografía o resonancia, no hay dato verificable en las fuentes abiertas revisadas. Con esto cerramos imágenes: cómo se juzga la reducción del radio y qué dice la ecografía del nervio. Sigamos con algoritmo: elegir la vía al radio y proteger el nervio.</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elegir la vía al radio y proteger el nervio. Ruta de decisión de apoyo al estudio: no sustituye al tutor ni al juicio clínico. Cada nodo remite a la fuente que lo respalda.</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«Fractura de la diáfisis del radio con indicación quirúrgica: elegir la vía» se lee de arriba hacia abajo. Se parte de: Fractura de la diáfisis del radio con indicación de cirugía, sola o con fractura del cúbito. Se decide: ¿Hay luxación de la cabeza radial con fractura del cúbito (Monteggia) que persiste tras reducir y fijar el cúbito? Si la respuesta es sí, la dirección de la luxación decide: posterior, speed y boyd; anterior, abordaje lateral (fuente: Heim D y colaboradores, 2026). el eje del radio, si está fracturado, se resuelve aparte con este algoritmo (opinión experta). Si la respuesta es no, ¿hay herida o lesión de partes blandas en la cara dorsal que obligue a trabajar por detrás? (fuente: Perretta DJ y colaboradores, 2016) (fuente: Heim D y colaboradores, 2026). Se hace: La dirección de la luxación decide: posterior, Speed y Boyd; anterior, abordaje lateral (fuente: Heim D y colaboradores, 2026). El eje del radio, si está fracturado, se resuelve aparte con este algoritmo (opinión experta). Se decide: ¿Hay herida o lesión de partes blandas en la cara dorsal que obligue a trabajar por detrás? (fuente: Perretta DJ y colaboradores, 2016) (fuente: Heim D y colaboradores, 2026)? Si la respuesta es sí, considera la vía dorsal. si también hay que exponer el cúbito proximal con una herida dorsal grande, existe el abordaje posterior combinado, con más riesgo de sinostosis (fuente: Heim D y colaboradores, 2026). Si la respuesta es no, ¿es una fractura proximal en la que una placa volar no alcanzaría a fijar proximal al trazo? (fuente: Perretta DJ y colaboradores, 2016). Se hace: Considera la vía dorsal. Si también hay que exponer el cúbito proximal con una herida dorsal grande, existe el abordaje posterior combinado, con más riesgo de sinostosis (fuente: Heim D y colaboradores, 2026). Se decide: ¿Es una fractura proximal en la que una placa volar no alcanzaría a fijar proximal al trazo? (fuente: Perretta DJ y colaboradores, 2016)? Si la respuesta es sí, thompson: incisión desde cerca del epicóndilo lateral hasta el tubérculo de lister según la exposición, plano ercc-ecd (fuente: Heim D y colaboradores, 2026). en 47 pacientes las complicaciones fueron 21 %, sin diferencia significativa con la volar (fuente: Dashe J y colaboradores, 2020). Si la respuesta es no, henry volar: en 155 pacientes las complicaciones fueron 11 % y se llegó a fijar hasta la tuberosidad con seguridad (fuente: Dashe J y colaboradores, 2020). Se hace: Henry volar: en 155 pacientes las complicaciones fueron 11 % y se llegó a fijar hasta la tuberosidad con seguridad (fuente: Dashe J y colaboradores, 2020). Se hace: Thompson: incisión desde cerca del epicóndilo lateral hasta el tubérculo de Lister según la exposición, plano ERCC-ECD (fuente: Heim D y colaboradores, 2026). En 47 pacientes las complicaciones fueron 21 %, sin diferencia significativa con la volar (fuente: Dashe J y colaboradores, 2020). Se decide: ¿La exposición llega al supinador (extensión proximal)? Si la respuesta es sí, identifica el nip en el supinador (orificio pequeño o relieve palpable) y desprende el músculo de forma subperióstica (fuente: Heim D y colaboradores, 2026); no confíes solo en la rotación (fuente: Calfee RP y colaboradores, 2011) (fuente: Hohenberger GM y colaboradores, 2018). Si la respuesta es no, trabaja el plano profundo al alp y cuida el nervio radial superficial y la vena cefálica en la zona distal (fuente: Heim D y colaboradores, 2026). Se hace: Identifica el NIP en el supinador (orificio pequeño o relieve palpable) y desprende el músculo de forma subperióstica (fuente: Heim D y colaboradores, 2026); no confíes solo en la rotación (fuente: Calfee RP y colaboradores, 2011) (fuente: Hohenberger GM y colaboradores, 2018). Se hace: Trabaja el plano profundo al ALP y cuida el nervio radial superficial y la vena cefálica en la zona distal (fuente: Heim D y colaboradores, 2026). Se hace: Reduce restituyendo el arco radial (fuente: Schemitsch EH y colaboradores, 1992) y fija con una placa con función de compresión (fuente: Tseng TH y colaboradores, 2025); si trabajas por detrás, la placa queda en la cara dorsal, que ajustó mejor en cadáver (fuente: Holweg P y colaboradores, 2017). Termina en: Al terminar: examina la extensión de cada dedo y vigila el compartimento; en la serie con Thompson hubo 2 parálisis del NIP y 1 síndrome compartimental (fuente: Spinner RJ y colaboradores, 1998) (fuente: Perretta DJ y colaboradores, 2016). Con esto cerramos algoritmo: elegir la vía al radio y proteger el nervio. Sigamos con indicaciones: cuándo sí y cuándo mirar otra vía.</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indicaciones: cuándo sí y cuándo mirar otra vía. Las fuentes no ofrecen un ensayo que compare vías, así que cada fila mezcla lo que dicen series pequeñas, cadáver y la AO. Donde hay un hueco, se dice. En la serie con Thompson, el motivo declarado fue la altura del trazo en 10 de 11 casos: fracturas tan proximales que una placa volar podía quedarse corta (fuente: Perretta DJ y colaboradores, 2016). Pero el estudio de 11 centros mostró que, en las fracturas proximales, fijar hasta el nivel de la tuberosidad por vía volar fue seguro (fuente: Dashe J y colaboradores, 2020). Lectura prudente (opinión experta): la vía volar es una primera línea defendible en muchas fracturas proximales, y el Thompson queda para cuando necesitas el campo dorsal, por herida, por trazo o por la necesidad de ver el nervio.</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indicación de Monteggia necesita un matiz importante. El Thompson no es la vía de la cabeza radial. Para la luxación posterior que persiste tras reducir y fijar el cúbito, la AO propone Speed y Boyd; para la anterior, el abordaje lateral (fuente: Heim D y colaboradores, 2026). En el adulto, la clave es dejar el cúbito anatómico: al alinearlo, la articulación radiocapitelar se reduce de forma indirecta (fuente: Kim JM y colaboradores, 2020), y la fijación estable del cúbito con placa dio resultados satisfactorios en la mayoría de una serie de 48 adultos (fuente: Ring D y colaboradores, 1998). Una revisión de 651 casos halló una tasa media de revisión de 23 % y la no unión del cúbito como causa principal (fuente: Weber MM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«Indicaciones del abordaje dorsal y qué respaldo tienen» tiene 4 columnas: Situación, Qué dicen las fuentes, Vía a considerar, Respaldo. Fila 1: Situación, Fractura proximal o media de la diáfisis del radio; Qué dicen las fuentes, El Thompson se reservó para fracturas proximales donde la placa volar no llegaría arriba (fuente: Perretta DJ y colaboradores, 2016); la vía volar fijó hasta la tuberosidad con seguridad en el multicéntrico (fuente: Dashe J y colaboradores, 2020); Vía a considerar, Volar o dorsal según el trazo y el cirujano; Respaldo, Series y cohorte retrospectiva (fuente: Perretta DJ y colaboradores, 2016) (fuente: Dashe J y colaboradores, 2020). Fila 2: Situación, Herida dorsal abierta o de partes blandas; Qué dicen las fuentes, Uno de los motivos de la serie con Thompson (fuente: Perretta DJ y colaboradores, 2016); la AO menciona el abordaje posterior combinado para heridas dorsales grandes (fuente: Heim D y colaboradores, 2026); Vía a considerar, Dorsal; combinado si hay que ver también el cúbito proximal; Respaldo, Serie y AO (fuente: Perretta DJ y colaboradores, 2016) (fuente: Heim D y colaboradores, 2026). Fila 3: Situación, Fractura de ambos huesos proximales con herida dorsal grande; Qué dicen las fuentes, Una sola incisión alcanza el tercio proximal del cúbito y los 2 tercios proximales del radio; uso poco frecuente (fuente: Heim D y colaboradores, 2026); Vía a considerar, Posterior combinado; Respaldo, AO, sin cifras de resultado (fuente: Heim D y colaboradores, 2026). Fila 4: Situación, Monteggia con luxación persistente de la cabeza radial; Qué dicen las fuentes, La dirección de la luxación decide la vía (fuente: Heim D y colaboradores, 2026); Vía a considerar, Speed y Boyd (posterior) o lateral (anterior), no el Thompson (fuente: Heim D y colaboradores, 2026); Respaldo, AO (fuente: Heim D y colaboradores, 2026). Fila 5: Situación, Pseudoartrosis diafisaria del radio; Qué dicen las fuentes, Placa de compresión, con injerto autólogo cuando hizo falta, consolidó 100 % de 51 pseudoartrosis (fuente: Kloen P y colaboradores, 2010) y las 35 con defecto segmentario (fuente: Ring D y colaboradores, 2004); en otra serie, 91,3 % tras 1 cirugía (fuente: Regan DK y colaboradores, 2018). Los resúmenes no precisan el abordaje usado; Vía a considerar, Que el Thompson sea la mejor vía aquí no tiene dato verificable; Respaldo, Series (fuente: Kloen P y colaboradores, 2010) (fuente: Ring D y colaboradores, 2004) (fuente: Regan DK y colaboradores, 2018). Fila 6: Situación, Exposición del NIP (descompresión); Qué dicen las fuentes, El nervio puede explorarse por vía dorsal o anterior, liberando todo el supinador superficial (fuente: Naam NH y colaboradores, 2012); Vía a considerar, Dorsal o anterior, según el caso; Respaldo, Revisión (fuente: Naam NH y colaboradores, 2012). Fila 7: Situación, Extensión hacia el tubérculo de Lister; Qué dicen las fuentes, Posible con ALP y extensor corto levantados y retináculo abierto en parte (fuente: Heim D y colaboradores, 2026); el uso dorsal para el radio distal ha disminuido (fuente: Catalano LW y colaboradores, 2011); Vía a considerar, Thompson extendido, solo si la fractura lo pide; Respaldo, AO y revisión (fuente: Heim D y colaboradores, 2026) (fuente: Catalano LW y colaboradores, 2011). (fuente: Heim D y colaboradores, 2026) (fuente: Heim D y colaboradores, 2026) (fuente: Heim D y colaboradores, 2026) (fuente: Catalano LW y colaboradores, 2011) (fuente: Perretta DJ y colaboradores, 2016) (fuente: Dashe J y colaboradores, 2020) (fuente: Kloen P y colaboradores, 2010) (fuente: Ring D y colaboradores, 2004) (fuente: Regan DK y colaboradores, 2018) (fuente: Naam NH y colaboradores, 2012). Con esto cerramos indicaciones: cuándo sí y cuándo mirar otra vía. Sigamos con técnica: pasos, estructuras en riesgo y errores del residente.</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pasos, estructuras en riesgo y errores del residente. Es apoyo de estudio: no sustituye al tutor ni al manual del implante. Los pasos combinan la descripción de la AO (fuente: Heim D y colaboradores, 2026) con estudios de cadáver y clínicos. Lo que es práctica habitual y no tiene estudio que lo respalde se rotula "práctica habitual / opinión experta" y no lleva cifra. Primero el plano, después el nervio. Se entra entre el ERCC y el ECD y, antes de tocar el supinador, se identifica el NIP (fuente: Heim D y colaboradores, 2026). La rotación ayuda a ver, no protege. Con la fractura desplazada, su efecto sobre la posición del nervio casi desaparece (fuente: Calfee RP y colaboradores, 2011). Extiende solo lo necesario. La extensión proximal es la zona de riesgo para el nervio (fuente: Heim D y colaboradores, 2026) (fuente: Jockel CR y colaboradores, 2013). Operar el tercio proximal "con la pronación" o "con la supinación" porque así lo aprendió, sin ver el nervio: las fuentes se contradicen (fuente: Heim D y colaboradores, 2026) (fuente: Hohenberger GM y colaboradores, 2018) (fuente: Calfee RP y colaboradores, 2011). Despegar el supinador sin ver el nervio: el nervio va dentro del músculo y, en la serie con Thompson hubo parálisis del NIP en 2 de 11 pacientes aunque se había identificado (fuente: Heim D y colaboradores, 2026) (fuente: Perretta DJ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Alargar la incisión hasta el epicóndilo: la AO describe una incisión que no llega a él (fuente: Heim D y colaboradores, 2026). Olvidar el nervio radial superficial y la vena cefálica al prolongar hacia el tubérculo de Lister (fuente: Heim D y colaboradores, 2026). Retraer con fuerza el ECD: tras el Thompson se vio parálisis aislada de ese músculo por lesión de ramas terminales (fuente: Spinner RJ y colaboradores, 1998); que la causa sea la retracción es opinión experta. Poner placa bloqueada sin compresión en el radio: se asoció con más no unión (fuente: Tseng TH y colaboradores, 2025). Cerrar sin pensar en el compartimento: 1 de 11 pacientes con Thompson requirió fasciotomía (fuente: Perretta DJ y colaboradores, 2016). Combinar radio y cúbito por una sola incisión "para ahorrar": aumenta el riesgo de sinostosis (fuente: Heim D y colaboradores, 2026). Sin dato verificable: la posición ideal del paciente, el uso y la presión del torniquete, la longitud ideal de la incisión, la técnica de cierre, el momento de reparar el supinador y cómo manejar una parálisis posoperatoria del NIP. Las fuentes abiertas revisadas no lo comparan.</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«Distancia distal desde la tuberosidad bicipital hasta el cruce del NIP con el radio, vista sagital (6 miembros)» muestra lo siguiente. Supinación: 11 mm (fuente: Hackl M y colaboradores, 2015). Pronación: 29.2 mm (fuente: Hackl M y colaboradores, 2015). Con esto cerramos técnica: pasos, estructuras en riesgo y errores del residente. Sigamos con comparación con el henry volar para el radio.</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comparación con el henry volar para el radio. Las 2 vías son las principales para el eje del radio (fuente: Murphy M y colaboradores, 2021) (fuente: Catalano LW y colaboradores, 2011). Entre ellas, los datos vienen de cadáver y de series retrospectivas. No encontré un ensayo aleatorizado que las compare (sin dato verificable). Lo que dice el cadáver. El abordaje volar por el FCR extendido expuso 79 % del radio, terminó a 4,7 cm de la articulación radiocapitelar y sacrificó 3 ramas arteriales; el Thompson expuso 69 %, llegó a 2,6 cm de la articulación y no sacrificó arterias (fuente: Jockel CR y colaboradores, 2013). En otro estudio de 10 especímenes, el área de radio proximal expuesta no difirió entre ambas vías (fuente: Cross JD y colaboradores, 2011). Lo que dice la clínica. El mejor dato clínico es retrospectivo: 202 pacientes con fractura del tercio proximal del radio, operados en 11 centros y seguidos 292 días en promedio (fuente: Dashe J y colaboradores, 2020). La vía volar acumuló 11 % de complicaciones y la dorsal 21 %, una diferencia que no alcanzó significación (fuente: Dashe J y colaboradores, 2020). Aunque los trazos operados por detrás eran 16 mm más proximales de media, eso no se tradujo en más fijación por encima de la fractura (fuente: Dashe J y colaboradores, 2020). La lectura de los autores es que, por delante, se puede fijar hasta el nivel de la tuberosidad con seguridad (fuente: Dashe J y colaboradores, 2020). Sobre el nervio. En 30 miembros de cadáver operados por 3 vías, los autores juzgaron la anterior bastante segura y fácil de ampliar en ambos sentidos; el Thompson, en cambio, pone en riesgo al NIP cuando se busca el segmento más alto del radio (fuente: Mekhail AO y colaboradores, 1995). Una revisión llega a lo mismo: el NIP corre más peligro cuando el radio proximal se expone por detrás o por el lado cubital (fuente: Catalano LW y colaboradores, 2011). La dorsal es la superficie de tensión y evita el roce con la tuberosidad y el bíceps (fuente: Cross JD y colaboradores, 2011); en cadáver, la placa se ajustó mejor al radio por detrás (fuente: Holweg P y colaboradores, 2017). En pacientes, ese argumento no se tradujo en menos complicaciones (fuente: Dashe J y colaboradores, 2020). Compara implantes, no abordajes: en un metaanálisis de 9 estudios, el clavo intramedular bloqueado pareció acompañarse de cirugías más cortas y de menos complicaciones en conjunto que la placa, sin diferencias en el tiempo de consolidación ni en la no unión (fuente: Box MW y colaboradores, 2024). En un ECA de 67 pacientes, la placa restituyó mejor el arco radial (medido como proporción del lado sano) y consolidó más rápido, sin diferencia funcional (fuente: Lee SK y colaboradores, 2014).</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«Radio expuesto en cadáver (10 pares)» muestra lo siguiente. Volar por el FCR extendido: 79 por ciento (fuente: Jockel CR y colaboradores, 2013). Dorsal de Thompson: 69 por ciento (fuente: Jockel CR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«Complicaciones en fracturas del tercio proximal del radio, 202 pacientes en 11 centros» muestra lo siguiente. Vía volar (155 pacientes): 11 por ciento (fuente: Dashe J y colaboradores, 2020). Vía dorsal (47 pacientes): 21 por ciento (fuente: Dashe J y colaboradores, 2020). En el documento Word de este tema encontrarás además: Henry volar frente a Thompson dorsal: lo que está medido. Con esto cerramos comparación con el henry volar para el radio. Sigamos con complicaciones: tasas, quién las sufre y cómo se reducen.</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tasas, quién las sufre y cómo se reducen. Una revisión de 15 estudios (944 adultos con fractura de ambos huesos y placa de compresión) encontró algún evento adverso en 24 % (fuente: Vasara H y colaboradores, 2024). En 14 % el problema fue mayor, es decir, obligó a reoperar o dejó una secuela (fuente: Vasara H y colaboradores, 2024). Los nervios pesaron más que el hueso: la lesión nerviosa posoperatoria llegó a 7 % y la no unión a 5 % (fuente: Vasara H y colaboradores, 2024). Una advertencia sobre el material: 12 de los 15 estudios se juzgaron de baja calidad (fuente: Vasara H y colaboradores, 2024). En la serie pequeña de 11 pacientes, 27 % tuvo alguna complicación temprana y el peso lo llevó el nervio: 2 pacientes (18 %) quedaron con parálisis del NIP; un tercer paciente necesitó fasciotomía por síndrome compartimental, y la herida no dio problemas (fuente: Perretta DJ y colaboradores, 2016). En el estudio de 11 centros, la vía dorsal sumó 21 % de complicaciones, cifra que no se distinguió estadísticamente de la volar (fuente: Dashe J y colaboradores, 2020). Aparte, hay una serie de 7 pacientes que, con examen previo normal, quedaron tras un Thompson con el ECD paralizado (fuente: Spinner RJ y colaboradores, 1998). En 151 fracturas de ambos huesos, 15 % requirió fasciotomía, y el riesgo creció con la complejidad según la clasificación AO/OTA (grupos 22-A3, 22-B3 y 22-C) (fuente: Auld TS y colaboradores, 2017). No es una complicación exclusiva de esta vía, pero conviene tenerla presente cuando se opera por detrás (fuente: Perretta DJ y colaboradores, 2016). La no unión fue mayor con placa bloqueada sin compresión (18,5 %) que con placa de compresión dinámica (6,2 %) (fuente: Tseng TH y colaboradores, 2025). Los abordajes que exponen radio y cúbito por una misma incisión aumentan el riesgo de sinostosis, según la AO (fuente: Heim D y colaboradores, 2026) (fuente: Heim D y colaboradores, 2026). En una serie de 48 adultos con Monteggia, 3 tuvieron sinostosis radiocubital proximal (fuente: Ring D y colaboradores, 1998). Con la placa retirada, la refractura fue 6,3 % por fractura, frente a 2,1 % en las fracturas con implante retenido; el OR ajustado fue 3,7 (fuente: Anantavorasakul N y colaboradores, 2022). Un metaanálisis de 23 estudios apoyó conservar las placas, sobre todo si no dan síntomas (fuente: Cao R y colaboradores, 2025). En las fuentes abiertas no hay datos de recuperación tras una parálisis del NIP por Thompson (sin dato verificable): el seguimiento medio de la serie fue de 15 semanas y no reporta el desenlace (fuente: Perretta DJ y colaboradores, 2016). En una serie de reparaciones de pseudoartrosis, 1 de 23 pacientes sufrió una parálisis iatrogénica del NIP que se resolvió sola (fuente: Regan DK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«Complicaciones globales según el estudio» muestra lo siguiente. Thompson, 11 pacientes (complicaciones tempranas): 27 por ciento (fuente: Perretta DJ y colaboradores, 2016). Dorsal, 47 pacientes (multicéntrico): 21 por ciento (fuente: Dashe J y colaboradores, 2020). Volar, 155 pacientes (multicéntrico): 11 por ciento (fuente: Dashe J y colaboradores, 2020). Ambos huesos con placa: algún evento adverso, 944 pacientes: 24 por ciento (fuente: Vasara H y colaboradores, 2024). Ambos huesos con placa: eventos mayores: 14 por ciento (fuente: Vasara H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«Fasciotomía por síndrome compartimental según la clasificación AO/OTA de ambos huesos (151 pacientes)» muestra lo siguiente. 22-A3: 7.5 por ciento (fuente: Auld TS y colaboradores, 2017). 22-B3: 18 por ciento (fuente: Auld TS y colaboradores, 2017). 22-C: 33 por ciento (fuente: Auld TS y colaboradores, 2017). En el documento Word de este tema encontrarás además: No unión según el tipo de placa en fracturas diafisarias del antebrazo (368 pacientes); Refractura por fractura tras retirar o conservar la placa (925 fracturas); Complicaciones asociadas al abordaje dorsal y a la fijación del radio. Con esto cerramos complicaciones: tasas, quién las sufre y cómo se reducen. Sigamos con pronóstico: qué esperar después de plaquear el radio.</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qué esperar después de plaquear el radio. En 135 pacientes con fractura de ambos huesos y placa, con DASH disponible en 5 estudios, la media fue 12,5 (rango de 0 a 61); en promedio el resultado se considera bueno, pero lo habitual es que persista algún grado menor de limitación (fuente: Vasara H y colaboradores, 2024). En 55 adultos seguidos 6 años en promedio, 84 % tuvo resultado excelente, bueno o aceptable por los criterios de Grace y Eversmann (fuente: Schemitsch EH y colaboradores, 1992). El rescate de una pseudoartrosis con placa de compresión e injerto consolida en la gran mayoría, pero no siempre devuelve un buen brazo. En 47 pacientes con 51 pseudoartrosis, todas curaron (mediana de 7 meses) y, aun así, 21 % quedó con un resultado insatisfactorio (fuente: Kloen P y colaboradores, 2010). Con defecto segmentario, 35 pacientes tratados con injerto esponjoso consolidaron dentro de los 6 meses; la pronosupinación media fue de 121° y la fuerza de agarre, de 83 % respecto del lado sano (fuente: Ring D y colaboradores, 2004). Otra serie consolidó 91,3 % (21 de 23) con 1 sola cirugía (fuente: Regan DK y colaboradores, 2018). Una revisión de 651 casos halló que 23 % requirió una cirugía de revisión (fuente: Weber MM y colaboradores, 2023). En 48 adultos con Monteggia seguidos 6,5 años en promedio, la puntuación media de Broberg y Morrey fue 86 (fuente: Ring D y colaboradores, 1998). No hay datos de resultado a largo plazo específicos del Thompson: las 2 series clínicas siguieron a sus pacientes 15 semanas y 292 días en promedio (fuente: Perretta DJ y colaboradores, 2016) (fuente: Dashe J y colaboradores, 2020). Sin dato verificable.</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«Resultado funcional según los criterios de Anderson en 47 pacientes con pseudoartrosis diafisaria de antebrazo» muestra lo siguiente. Excelente: 62 por ciento (fuente: Kloen P y colaboradores, 2010). Satisfactorio: 17 por ciento (fuente: Kloen P y colaboradores, 2010). Insatisfactorio: 21 por ciento (fuente: Kloen P y colaboradores, 2010).</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«Otros desenlaces tras cirugía de antebrazo» muestra lo siguiente. Resultado excelente, bueno o aceptable (55 adultos, ambos huesos): 84 por ciento (fuente: Schemitsch EH y colaboradores, 1992). Pseudoartrosis consolidada tras 1 cirugía (23 pacientes): 91.3 por ciento (fuente: Regan DK y colaboradores, 2018). Revisión quirúrgica en Monteggia (651 casos): 23 por ciento (fuente: Weber MM y colaboradores, 2023). Con esto cerramos pronóstico: qué esperar después de plaquear el radio. Sigamos con rehabilitación: lo poco que se sabe y lo que se hace por costumbre.</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lo poco que se sabe y lo que se hace por costumbre. Las fuentes abiertas revisadas no comparan protocolos de rehabilitación después de un abordaje dorsal del radio (sin dato verificable). Lo único con cifra se refiere a retirar el implante: las refracturas tras la retirada aparecieron en los primeros 3 meses, y por eso los autores plantean evitar cargas intensas en ese lapso (fuente: Anantavorasakul N y colaboradores, 2022). Movilizar dedos y codo desde el primer día, con control del dolor y del edema.</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Retomar la pronosupinación activa cuando el cirujano lo permita según la estabilidad de la fijación. Revisar la extensión de cada dedo en la primera semana, y registrar cualquier déficit nuevo. Si hay parálisis del NIP, mantener la movilidad pasiva de dedos y muñeca mientras se espera la recuperación; el desenlace no tiene dato verificable en la serie con Thompson (fuente: Perretta DJ y colaboradores, 2016). No retirar la placa si no da síntomas: el metaanálisis la asoció con menos refractura (fuente: Cao R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serie con Thompson solo registró las complicaciones de las 2 primeras semanas, y en ese lapso apareció un síndrome compartimental (fuente: Perretta DJ y colaboradores, 2016). Su diagnóstico tardío es lo que hace daño (opinión experta): examina dolor desproporcionado y tensión del antebrazo en cada control temprano (práctica habitual / opinión experta). Con esto cerramos rehabilitación: lo poco que se sabe y lo que se hace por costumbre.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Conoce el plano y el nervio: ERCC hacia radial, ECD hacia cubital, y el NIP dentro del supinador (fuente: Heim D y colaboradores, 2026) (fuente: Klausmeyer MA y colaboradores, 2014). Identifica el NIP antes de tocar el supinador y despégalo de forma subperióstica (fuente: Heim D y colaboradores, 2026); en la serie de 11 pacientes con Thompson, el nervio se identificó en todos y aun así 2 tuvieron parálisis (fuente: Perretta DJ y colaboradores, 2016). No uses la rotación del antebrazo como seguro: las medidas de cadáver se contradicen y, con la fractura desplazada, el efecto casi desaparece (fuente: Calfee RP y colaboradores, 2011) (fuente: Hohenberger GM y colaboradores, 2018). Extiende solo lo que la fractura pide: la extensión proximal es la parte con riesgo real para el nervio (fuente: Heim D y colaboradores, 2026) (fuente: Jockel CR y colaboradores, 2013). Elige la vía por la fractura y no por costumbre: en 202 fracturas proximales, la vía volar logró fijar hasta el nivel de la tuberosidad con seguridad (fuente: Dashe J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En la parte distal de la incisión están el nervio radial superficial y la vena cefálica (fuente: Heim D y colaboradores, 2026). La parálisis posoperatoria puede ser aislada del ECD y venir de ramas terminales distales al supinador, no del tronco del NIP (fuente: Spinner RJ y colaboradores, 1998). Vigila el compartimento: 1 de 11 pacientes de la serie con Thompson necesitó fasciotomía (fuente: Perretta DJ y colaboradores, 2016); en fracturas de ambos huesos, 15 % de 151 la requirieron (fuente: Auld TS y colaboradores, 2017). Radio y cúbito por una misma incisión posterior aumentan el riesgo de sinostosis (fuente: Heim D y colaboradores, 2026) (fuente: Heim D y colaboradores, 2026). Documenta la extensión de los dedos antes de operar, para no atribuirle a la cirugía una parálisis previa (práctica habitual /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El plano del Thompson es ERCC-ECD y el nervio que manda es el NIP dentro del supinador (fuente: Heim D y colaboradores, 2026) (fuente: Klausmeyer MA y colaboradores, 2014). Identifica el nervio; no confíes en la rotación: las fuentes discrepan y con fractura desplazada el efecto casi desaparece (fuente: Heim D y colaboradores, 2026) (fuente: Hohenberger GM y colaboradores, 2018) (fuente: Calfee RP y colaboradores, 2011). Elige la vía por la fractura: el multicéntrico no halló diferencia significativa entre dorsal y volar en el tercio proximal (fuente: Dashe J y colaboradores, 2020). Examina cada dedo antes y después: la parálisis posoperatoria puede ser aislada del ECD (fuente: Spinner RJ y colaboradores, 1998). Donde no hay dato verificable se dice: no hay ensayo aleatorizado que compare las vías, ni datos de recuperación del NIP tras Thompson en las fuentes abiertas revisadas.</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abordaje de Thompson · abordaje dorsal del antebrazo · abordaje posterolateral del radio · nervio interóseo posterior · arcada de Frohse · supinador · extensor radial corto del carpo · extensor común de los dedos · diáfisis del radio · Henry volar · Monteggia · Speed y Boyd · sinostosis radiocubital · placa dorsal · arco radial · nervio radial superficial · tubérculo de Lister · parálisis del extensor común · síndrome compartimental del antebrazo.</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Plano: ERCC a radial, ECD a cubital; supinador arriba, ALP abajo (fuente: Heim D y colaboradores, 2026). NIP: dentro del supinador; cruza el radio entre 3,2 y 5,6 cm de la articulación radiocapitelar (fuente: Calfee RP y colaboradores, 2011). Arcada de Frohse: de 21 a 26,5 mm de la cabeza radial, según el estudio (fuente: Ozkan M y colaboradores, 1999) (fuente: Raveendranath V y colaboradores, 2026) (fuente: Schwarz AM y colaboradores, 2017) (fuente: Ebraheim NA y colaboradores, 2000). La rotación no es un seguro: identifica el nervio (fuente: Heim D y colaboradores, 2026) (fuente: Hohenberger GM y colaboradores, 2018) (fuente: Calfee RP y colaboradores, 2011). Thompson: 69 % del radio expuesto y límite a 2,6 cm de la articulación (fuente: Jockel CR y colaboradores, 2013). Tercio proximal, volar frente a dorsal: complicaciones 11 % frente a 21 %, sin diferencia (fuente: Dashe J y colaboradores, 2020). Radio y cúbito por una incisión posterior: más riesgo de sinostosis (fuente: Heim D y colaboradores, 2026). Monteggia con luxación posterior persistente: Speed y Boyd; anterior: abordaje lateral (fuente: Heim D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sintético, sin datos de pacientes reales. Varón de 34 años, accidente de moto; fractura transversa de la diáfisis del radio a 7 cm de la superficie articular de la cabeza radial, cúbito íntegro, herida dorsal de 2 cm sobre el foco (fractura abierta), extensión de los dedos normal antes de operar y sin signos de síndrome compartimental. Tu tutor te pide elegir la vía y explicar por qué.</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¿Qué vía eliges y por qué?. ¿Qué estructuras proteges y cómo?. ¿Qué haces con la rotación del antebrazo?. ¿Qué placa usas y por qué cara?. ¿Qué compruebas antes de salir de quirófano y en los controles tempranos?.</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Una herida dorsal es uno de los motivos por los que se usó el Thompson en la serie (fuente: Perretta DJ y colaboradores, 2016), y la vía volar también es una opción razonable: en 202 fracturas proximales, las complicaciones fueron 11 % por vía volar y 21 % por vía dorsal, sin diferencia estadística (fuente: Dashe J y colaboradores, 2020). Con la herida dorsal, la vía dorsal es una elección razonable (opinión experta); el manejo de la fractura abierta (antibiótico, limpieza, momento de la fijación) sigue su propio protocolo y no se trata aquí. Haces una incisión recta entre el epicóndilo lateral y el tubérculo de Lister según lo que necesites, y entras entre el ERCC y el ECD (fuente: Heim D y colaboradores, 2026). A 7 cm de la superficie de la cabeza radial, el trazo queda apenas distal al punto donde el NIP sale del supinador, que cayó entre 60,2 y 66,7 mm de la cabeza en los estudios de cadáver (fuente: Hohenberger GM y colaboradores, 2018) (fuente: Ebraheim NA y colaboradores, 2000); es la zona de las ramas terminales, y la primera del ECD nace a 7,5 mm de esa salida (fuente: Ebraheim NA y colaboradores, 2000). Ojo: son medias; en el abordaje dorsal, el punto de salida varió entre 47,5 y 93,8 mm según el individuo (fuente: Hohenberger GM y colaboradores, 2018). Ve el nervio antes de elevar el músculo, con un orificio pequeño en el supinador o palpando su relieve (fuente: Heim D y colaboradores, 2026). No te fíes de la rotación: tras una fractura desplazada, su efecto sobre el nervio casi desaparece (fuente: Calfee RP y colaboradores, 2011). Reduces buscando recuperar el arco radial (fuente: Schemitsch EH y colaboradores, 1992) y fijas con una placa con función de compresión, preferentemente por la cara dorsal, que ajustó mejor en cadáver (fuente: Tseng TH y colaboradores, 2025) (fuente: Holweg P y colaboradores, 2017). Al terminar y en los controles, examinas la extensión de cada dedo por separado (fuente: Spinner RJ y colaboradores, 1998) y vigilas el compartimento (fuente: Perretta DJ y colaboradores, 2016). La vía se elige por la fractura y las partes blandas, el nervio se ve, no se supone, y se examinan los dedos de uno en uno antes y después.</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chart" Target="../charts/char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chart" Target="../charts/char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chart" Target="../charts/char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chart" Target="../charts/char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chart" Target="../charts/char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chart" Target="../charts/char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chart" Target="../charts/chart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 Id="rId3" Type="http://schemas.openxmlformats.org/officeDocument/2006/relationships/chart" Target="../charts/chart1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 Id="rId3" Type="http://schemas.openxmlformats.org/officeDocument/2006/relationships/chart" Target="../charts/chart1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chart" Target="../charts/char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 Id="rId3" Type="http://schemas.openxmlformats.org/officeDocument/2006/relationships/chart" Target="../charts/char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chart" Target="../charts/chart1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chart" Target="../charts/chart1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Abordaje dorsal del antebrazo (Thompson): plano, nervio interóseo posterior y cuándo preferir el Henry</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abordajes · abordajes-miembro-superior · R1-R4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2026-10-12.</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 la entrada dorsal al radio y el nervio que la manda</a:t>
            </a:r>
          </a:p>
          <a:p>
            <a:pPr marL="347472" indent="-347472">
              <a:spcAft>
                <a:spcPts val="1400"/>
              </a:spcAft>
              <a:buChar char="•"/>
            </a:pPr>
            <a:r>
              <a:rPr sz="2200">
                <a:solidFill>
                  <a:srgbClr val="263238"/>
                </a:solidFill>
                <a:latin typeface="Calibri"/>
              </a:rPr>
              <a:t>2. Epidemiología: cuánto se usa y en qué fracturas</a:t>
            </a:r>
          </a:p>
          <a:p>
            <a:pPr marL="347472" indent="-347472">
              <a:spcAft>
                <a:spcPts val="1400"/>
              </a:spcAft>
              <a:buChar char="•"/>
            </a:pPr>
            <a:r>
              <a:rPr sz="2200">
                <a:solidFill>
                  <a:srgbClr val="263238"/>
                </a:solidFill>
                <a:latin typeface="Calibri"/>
              </a:rPr>
              <a:t>3. Anatomía: capas, recorrido del nervio y qué pasa con la rotación</a:t>
            </a:r>
          </a:p>
          <a:p>
            <a:pPr marL="347472" indent="-347472">
              <a:spcAft>
                <a:spcPts val="1400"/>
              </a:spcAft>
              <a:buChar char="•"/>
            </a:pPr>
            <a:r>
              <a:rPr sz="2200">
                <a:solidFill>
                  <a:srgbClr val="263238"/>
                </a:solidFill>
                <a:latin typeface="Calibri"/>
              </a:rPr>
              <a:t>4. Variantes: lo que cambia entre un cadáver y otro, y las versiones del abordaje</a:t>
            </a:r>
          </a:p>
          <a:p>
            <a:pPr marL="347472" indent="-347472">
              <a:spcAft>
                <a:spcPts val="1400"/>
              </a:spcAft>
              <a:buChar char="•"/>
            </a:pPr>
            <a:r>
              <a:rPr sz="2200">
                <a:solidFill>
                  <a:srgbClr val="263238"/>
                </a:solidFill>
                <a:latin typeface="Calibri"/>
              </a:rPr>
              <a:t>5. Biomecánica: el arco del radio, la cara de la placa y el tipo de placa</a:t>
            </a:r>
          </a:p>
          <a:p>
            <a:pPr marL="347472" indent="-347472">
              <a:spcAft>
                <a:spcPts val="1400"/>
              </a:spcAft>
              <a:buChar char="•"/>
            </a:pPr>
            <a:r>
              <a:rPr sz="2200">
                <a:solidFill>
                  <a:srgbClr val="263238"/>
                </a:solidFill>
                <a:latin typeface="Calibri"/>
              </a:rPr>
              <a:t>6. Examen físico: qué documentar antes de abrir y qué patrón reconocer después</a:t>
            </a:r>
          </a:p>
          <a:p>
            <a:pPr marL="347472" indent="-347472">
              <a:spcAft>
                <a:spcPts val="1400"/>
              </a:spcAft>
              <a:buChar char="•"/>
            </a:pPr>
            <a:r>
              <a:rPr sz="2200">
                <a:solidFill>
                  <a:srgbClr val="263238"/>
                </a:solidFill>
                <a:latin typeface="Calibri"/>
              </a:rPr>
              <a:t>7. Imágenes: cómo se juzga la reducción del radio y qué dice la ecografía del nervio</a:t>
            </a:r>
          </a:p>
          <a:p>
            <a:pPr marL="347472" indent="-347472">
              <a:spcAft>
                <a:spcPts val="1400"/>
              </a:spcAft>
              <a:buChar char="•"/>
            </a:pPr>
            <a:r>
              <a:rPr sz="2200">
                <a:solidFill>
                  <a:srgbClr val="263238"/>
                </a:solidFill>
                <a:latin typeface="Calibri"/>
              </a:rPr>
              <a:t>8. Algoritmo: elegir la vía al radio y proteger el nervio</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Indicaciones: cuándo sí y cuándo mirar otra vía</a:t>
            </a:r>
          </a:p>
          <a:p>
            <a:pPr marL="347472" indent="-347472">
              <a:spcAft>
                <a:spcPts val="1400"/>
              </a:spcAft>
              <a:buChar char="•"/>
            </a:pPr>
            <a:r>
              <a:rPr sz="2200">
                <a:solidFill>
                  <a:srgbClr val="263238"/>
                </a:solidFill>
                <a:latin typeface="Calibri"/>
              </a:rPr>
              <a:t>10. Técnica: pasos, estructuras en riesgo y errores del residente</a:t>
            </a:r>
          </a:p>
          <a:p>
            <a:pPr marL="347472" indent="-347472">
              <a:spcAft>
                <a:spcPts val="1400"/>
              </a:spcAft>
              <a:buChar char="•"/>
            </a:pPr>
            <a:r>
              <a:rPr sz="2200">
                <a:solidFill>
                  <a:srgbClr val="263238"/>
                </a:solidFill>
                <a:latin typeface="Calibri"/>
              </a:rPr>
              <a:t>11. Comparación con el Henry volar para el radio</a:t>
            </a:r>
          </a:p>
          <a:p>
            <a:pPr marL="347472" indent="-347472">
              <a:spcAft>
                <a:spcPts val="1400"/>
              </a:spcAft>
              <a:buChar char="•"/>
            </a:pPr>
            <a:r>
              <a:rPr sz="2200">
                <a:solidFill>
                  <a:srgbClr val="263238"/>
                </a:solidFill>
                <a:latin typeface="Calibri"/>
              </a:rPr>
              <a:t>12. Complicaciones: tasas, quién las sufre y cómo se reducen</a:t>
            </a:r>
          </a:p>
          <a:p>
            <a:pPr marL="347472" indent="-347472">
              <a:spcAft>
                <a:spcPts val="1400"/>
              </a:spcAft>
              <a:buChar char="•"/>
            </a:pPr>
            <a:r>
              <a:rPr sz="2200">
                <a:solidFill>
                  <a:srgbClr val="263238"/>
                </a:solidFill>
                <a:latin typeface="Calibri"/>
              </a:rPr>
              <a:t>13. Pronóstico: qué esperar después de plaquear el radio</a:t>
            </a:r>
          </a:p>
          <a:p>
            <a:pPr marL="347472" indent="-347472">
              <a:spcAft>
                <a:spcPts val="1400"/>
              </a:spcAft>
              <a:buChar char="•"/>
            </a:pPr>
            <a:r>
              <a:rPr sz="2200">
                <a:solidFill>
                  <a:srgbClr val="263238"/>
                </a:solidFill>
                <a:latin typeface="Calibri"/>
              </a:rPr>
              <a:t>14. Rehabilitación: lo poco que se sabe y lo que se hace por costumbre</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60</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Heim D et al. [Internet]. 2026.</a:t>
            </a:r>
          </a:p>
          <a:p>
            <a:r>
              <a:rPr sz="1000">
                <a:solidFill>
                  <a:srgbClr val="5A6469"/>
                </a:solidFill>
                <a:latin typeface="Calibri"/>
              </a:rPr>
              <a:t>[r7] Murphy M et al. J Orthop Trauma. 2021. doi:10.1097/BOT.0000000000002162</a:t>
            </a:r>
          </a:p>
          <a:p>
            <a:r>
              <a:rPr sz="1000">
                <a:solidFill>
                  <a:srgbClr val="5A6469"/>
                </a:solidFill>
                <a:latin typeface="Calibri"/>
              </a:rPr>
              <a:t>[r5] Catalano LW et al. J Am Acad Orthop Surg. 2011. doi:10.5435/00124635-201107000-00006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abordaje de Thompson (dorsal, posterior o posterolateral, según el texto) llega al radio por el plano entre el extensor radial corto del carpo (ERCC) y el extensor común de los dedos (ECD)… [r1] [r7] [r5]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60</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Definición: la entrada dorsal al radio y el nervio que la manda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Heim D et al. [Internet].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abordaje de Thompson es la entrada por detrás al eje del radio.</a:t>
            </a:r>
          </a:p>
          <a:p>
            <a:pPr marL="347472" indent="-347472">
              <a:spcAft>
                <a:spcPts val="1400"/>
              </a:spcAft>
              <a:buChar char="•"/>
            </a:pPr>
            <a:r>
              <a:rPr sz="2400">
                <a:solidFill>
                  <a:srgbClr val="263238"/>
                </a:solidFill>
                <a:latin typeface="Calibri"/>
              </a:rPr>
              <a:t>En los textos lo verás como dorsal, posterior o posterolateral; la AO usa el último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60</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Definición: la entrada dorsal al radio y el nervio que la manda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Heim D et al. [Internet].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AO lo propone para los tercios medio y distal del radio, con una incisión recta sobre la cara dorsal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60</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Nombres que verás para la misma entrada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Heim D et al. [Internet]. 2026.</a:t>
            </a:r>
          </a:p>
          <a:p>
            <a:r>
              <a:rPr sz="800">
                <a:solidFill>
                  <a:srgbClr val="5A6469"/>
                </a:solidFill>
                <a:latin typeface="Calibri"/>
              </a:rPr>
              <a:t>[r3] Heim D et al. [Internet]. 2026.</a:t>
            </a:r>
          </a:p>
          <a:p>
            <a:r>
              <a:rPr sz="800">
                <a:solidFill>
                  <a:srgbClr val="5A6469"/>
                </a:solidFill>
                <a:latin typeface="Calibri"/>
              </a:rPr>
              <a:t>[r7] Murphy M et al. J Orthop Trauma. 2021. doi:10.1097/BOT.0000000000002162</a:t>
            </a:r>
          </a:p>
          <a:p>
            <a:r>
              <a:rPr sz="800">
                <a:solidFill>
                  <a:srgbClr val="5A6469"/>
                </a:solidFill>
                <a:latin typeface="Calibri"/>
              </a:rPr>
              <a:t>[r8] Bartoníček J et al. Int Orthop. 2025. doi:10.1007/s00264-025-06541-0</a:t>
            </a:r>
          </a:p>
          <a:p>
            <a:r>
              <a:rPr sz="800">
                <a:solidFill>
                  <a:srgbClr val="5A6469"/>
                </a:solidFill>
                <a:latin typeface="Calibri"/>
              </a:rPr>
              <a:t>[r27] Dashe J et al. J Orthop Trauma. 2020. doi:10.1097/BOT.0000000000001651</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Nombre</a:t>
                      </a:r>
                    </a:p>
                  </a:txBody>
                  <a:tcPr>
                    <a:solidFill>
                      <a:srgbClr val="0F5F6B"/>
                    </a:solidFill>
                  </a:tcPr>
                </a:tc>
                <a:tc>
                  <a:txBody>
                    <a:bodyPr/>
                    <a:lstStyle/>
                    <a:p>
                      <a:r>
                        <a:rPr sz="1600" b="1">
                          <a:solidFill>
                            <a:srgbClr val="FFFFFF"/>
                          </a:solidFill>
                          <a:latin typeface="Calibri"/>
                        </a:rPr>
                        <a:t>Qué quiere decir</a:t>
                      </a:r>
                    </a:p>
                  </a:txBody>
                  <a:tcPr>
                    <a:solidFill>
                      <a:srgbClr val="0F5F6B"/>
                    </a:solidFill>
                  </a:tcPr>
                </a:tc>
                <a:tc>
                  <a:txBody>
                    <a:bodyPr/>
                    <a:lstStyle/>
                    <a:p>
                      <a:r>
                        <a:rPr sz="1600" b="1">
                          <a:solidFill>
                            <a:srgbClr val="FFFFFF"/>
                          </a:solidFill>
                          <a:latin typeface="Calibri"/>
                        </a:rPr>
                        <a:t>Fuente</a:t>
                      </a:r>
                    </a:p>
                  </a:txBody>
                  <a:tcPr>
                    <a:solidFill>
                      <a:srgbClr val="0F5F6B"/>
                    </a:solidFill>
                  </a:tcPr>
                </a:tc>
              </a:tr>
              <a:tr h="457200">
                <a:tc>
                  <a:txBody>
                    <a:bodyPr/>
                    <a:lstStyle/>
                    <a:p>
                      <a:r>
                        <a:rPr sz="1600">
                          <a:solidFill>
                            <a:srgbClr val="263238"/>
                          </a:solidFill>
                          <a:latin typeface="Calibri"/>
                        </a:rPr>
                        <a:t>Thompson</a:t>
                      </a:r>
                    </a:p>
                  </a:txBody>
                  <a:tcPr>
                    <a:solidFill>
                      <a:srgbClr val="EEF3F4"/>
                    </a:solidFill>
                  </a:tcPr>
                </a:tc>
                <a:tc>
                  <a:txBody>
                    <a:bodyPr/>
                    <a:lstStyle/>
                    <a:p>
                      <a:r>
                        <a:rPr sz="1600">
                          <a:solidFill>
                            <a:srgbClr val="263238"/>
                          </a:solidFill>
                          <a:latin typeface="Calibri"/>
                        </a:rPr>
                        <a:t>Epónimo del autor de 1918; hoy designa la vía dorsal al eje del radio</a:t>
                      </a:r>
                    </a:p>
                  </a:txBody>
                  <a:tcPr>
                    <a:solidFill>
                      <a:srgbClr val="EEF3F4"/>
                    </a:solidFill>
                  </a:tcPr>
                </a:tc>
                <a:tc>
                  <a:txBody>
                    <a:bodyPr/>
                    <a:lstStyle/>
                    <a:p>
                      <a:r>
                        <a:rPr sz="1600">
                          <a:solidFill>
                            <a:srgbClr val="263238"/>
                          </a:solidFill>
                          <a:latin typeface="Calibri"/>
                        </a:rPr>
                        <a:t>[r8]</a:t>
                      </a:r>
                    </a:p>
                  </a:txBody>
                  <a:tcPr>
                    <a:solidFill>
                      <a:srgbClr val="EEF3F4"/>
                    </a:solidFill>
                  </a:tcPr>
                </a:tc>
              </a:tr>
              <a:tr h="457200">
                <a:tc>
                  <a:txBody>
                    <a:bodyPr/>
                    <a:lstStyle/>
                    <a:p>
                      <a:r>
                        <a:rPr sz="1600">
                          <a:solidFill>
                            <a:srgbClr val="263238"/>
                          </a:solidFill>
                          <a:latin typeface="Calibri"/>
                        </a:rPr>
                        <a:t>Posterolateral</a:t>
                      </a:r>
                    </a:p>
                  </a:txBody>
                  <a:tcPr>
                    <a:solidFill>
                      <a:srgbClr val="FFFFFF"/>
                    </a:solidFill>
                  </a:tcPr>
                </a:tc>
                <a:tc>
                  <a:txBody>
                    <a:bodyPr/>
                    <a:lstStyle/>
                    <a:p>
                      <a:r>
                        <a:rPr sz="1600">
                          <a:solidFill>
                            <a:srgbClr val="263238"/>
                          </a:solidFill>
                          <a:latin typeface="Calibri"/>
                        </a:rPr>
                        <a:t>Término de la AO; incisión recta por la cara dorsal, entre ERCC y ECD</a:t>
                      </a:r>
                    </a:p>
                  </a:txBody>
                  <a:tcPr>
                    <a:solidFill>
                      <a:srgbClr val="FFFFFF"/>
                    </a:solidFill>
                  </a:tcPr>
                </a:tc>
                <a:tc>
                  <a:txBody>
                    <a:bodyPr/>
                    <a:lstStyle/>
                    <a:p>
                      <a:r>
                        <a:rPr sz="1600">
                          <a:solidFill>
                            <a:srgbClr val="263238"/>
                          </a:solidFill>
                          <a:latin typeface="Calibri"/>
                        </a:rPr>
                        <a:t>[r1]</a:t>
                      </a:r>
                    </a:p>
                  </a:txBody>
                  <a:tcPr>
                    <a:solidFill>
                      <a:srgbClr val="FFFFFF"/>
                    </a:solidFill>
                  </a:tcPr>
                </a:tc>
              </a:tr>
              <a:tr h="457200">
                <a:tc>
                  <a:txBody>
                    <a:bodyPr/>
                    <a:lstStyle/>
                    <a:p>
                      <a:r>
                        <a:rPr sz="1600">
                          <a:solidFill>
                            <a:srgbClr val="263238"/>
                          </a:solidFill>
                          <a:latin typeface="Calibri"/>
                        </a:rPr>
                        <a:t>Dorsal o posterior</a:t>
                      </a:r>
                    </a:p>
                  </a:txBody>
                  <a:tcPr>
                    <a:solidFill>
                      <a:srgbClr val="EEF3F4"/>
                    </a:solidFill>
                  </a:tcPr>
                </a:tc>
                <a:tc>
                  <a:txBody>
                    <a:bodyPr/>
                    <a:lstStyle/>
                    <a:p>
                      <a:r>
                        <a:rPr sz="1600">
                          <a:solidFill>
                            <a:srgbClr val="263238"/>
                          </a:solidFill>
                          <a:latin typeface="Calibri"/>
                        </a:rPr>
                        <a:t>Términos de los artículos clínicos y de cadáver</a:t>
                      </a:r>
                    </a:p>
                  </a:txBody>
                  <a:tcPr>
                    <a:solidFill>
                      <a:srgbClr val="EEF3F4"/>
                    </a:solidFill>
                  </a:tcPr>
                </a:tc>
                <a:tc>
                  <a:txBody>
                    <a:bodyPr/>
                    <a:lstStyle/>
                    <a:p>
                      <a:r>
                        <a:rPr sz="1600">
                          <a:solidFill>
                            <a:srgbClr val="263238"/>
                          </a:solidFill>
                          <a:latin typeface="Calibri"/>
                        </a:rPr>
                        <a:t>[r7][r27]</a:t>
                      </a:r>
                    </a:p>
                  </a:txBody>
                  <a:tcPr>
                    <a:solidFill>
                      <a:srgbClr val="EEF3F4"/>
                    </a:solidFill>
                  </a:tcPr>
                </a:tc>
              </a:tr>
              <a:tr h="457200">
                <a:tc>
                  <a:txBody>
                    <a:bodyPr/>
                    <a:lstStyle/>
                    <a:p>
                      <a:r>
                        <a:rPr sz="1600">
                          <a:solidFill>
                            <a:srgbClr val="263238"/>
                          </a:solidFill>
                          <a:latin typeface="Calibri"/>
                        </a:rPr>
                        <a:t>Posterior combinado radio y cúbito</a:t>
                      </a:r>
                    </a:p>
                  </a:txBody>
                  <a:tcPr>
                    <a:solidFill>
                      <a:srgbClr val="FFFFFF"/>
                    </a:solidFill>
                  </a:tcPr>
                </a:tc>
                <a:tc>
                  <a:txBody>
                    <a:bodyPr/>
                    <a:lstStyle/>
                    <a:p>
                      <a:r>
                        <a:rPr sz="1600">
                          <a:solidFill>
                            <a:srgbClr val="263238"/>
                          </a:solidFill>
                          <a:latin typeface="Calibri"/>
                        </a:rPr>
                        <a:t>Variante: una sola incisión para el tercio proximal del cúbito y los 2 tercios proximales del radio; poco usada</a:t>
                      </a:r>
                    </a:p>
                  </a:txBody>
                  <a:tcPr>
                    <a:solidFill>
                      <a:srgbClr val="FFFFFF"/>
                    </a:solidFill>
                  </a:tcPr>
                </a:tc>
                <a:tc>
                  <a:txBody>
                    <a:bodyPr/>
                    <a:lstStyle/>
                    <a:p>
                      <a:r>
                        <a:rPr sz="1600">
                          <a:solidFill>
                            <a:srgbClr val="263238"/>
                          </a:solidFill>
                          <a:latin typeface="Calibri"/>
                        </a:rPr>
                        <a:t>[r3]</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60</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 cuánto se usa y en qué fracturas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[r26] Perretta DJ et al. Bull Hosp Jt Dis. 2016. PMID 27815953</a:t>
            </a:r>
          </a:p>
          <a:p>
            <a:r>
              <a:rPr sz="1000">
                <a:solidFill>
                  <a:srgbClr val="5A6469"/>
                </a:solidFill>
                <a:latin typeface="Calibri"/>
              </a:rPr>
              <a:t>[r27] Dashe J et al. J Orthop Trauma. 2020. doi:10.1097/BOT.0000000000001651</a:t>
            </a:r>
          </a:p>
          <a:p>
            <a:r>
              <a:rPr sz="1000">
                <a:solidFill>
                  <a:srgbClr val="5A6469"/>
                </a:solidFill>
                <a:latin typeface="Calibri"/>
              </a:rPr>
              <a:t>[r34] Weber MM et al. Arch Orthop Trauma Surg. 2023. doi:10.1007/s00402-022-04576-1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No hay registros nacionales que cuenten cuánta cirugía del radio se hace por vía dorsal; solo series de centros.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60</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Fijaciones del radio hechas por vía dorsal (cálculo propio a partir de los conteos publicados)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[r26] Perretta DJ et al. Bull Hosp Jt Dis. 2016. PMID 27815953</a:t>
            </a:r>
          </a:p>
          <a:p>
            <a:r>
              <a:rPr sz="1000">
                <a:solidFill>
                  <a:srgbClr val="5A6469"/>
                </a:solidFill>
                <a:latin typeface="Calibri"/>
              </a:rPr>
              <a:t>[r27] Dashe J et al. J Orthop Trauma. 2020. doi:10.1097/BOT.0000000000001651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60</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Tipos de Bado en 651 casos de Monteggia en adultos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[r34] Weber MM et al. Arch Orthop Trauma Surg. 2023. doi:10.1007/s00402-022-04576-1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60</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Anatomía: capas, recorrido del nervio y qué pasa con la rotación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Heim D et al. [Internet].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Piel y subcutáneo. Se traza una línea dorsal recta cuyos extremos de referencia son el epicóndilo lateral, al que el corte no llega…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60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Distancia de la arcada de Frohse a la cabeza o la articulación radiocapitelar, según el estudio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[r16] Ozkan M et al. J Shoulder Elbow Surg. 1999. doi:10.1016/s1058-2746(99)90100-3</a:t>
            </a:r>
          </a:p>
          <a:p>
            <a:r>
              <a:rPr sz="800">
                <a:solidFill>
                  <a:srgbClr val="5A6469"/>
                </a:solidFill>
                <a:latin typeface="Calibri"/>
              </a:rPr>
              <a:t>[r24] Raveendranath V et al. Surg Radiol Anat. 2026. doi:10.1007/s00276-026-04003-9</a:t>
            </a:r>
          </a:p>
          <a:p>
            <a:r>
              <a:rPr sz="800">
                <a:solidFill>
                  <a:srgbClr val="5A6469"/>
                </a:solidFill>
                <a:latin typeface="Calibri"/>
              </a:rPr>
              <a:t>[r11] Schwarz AM et al. Injury. 2017. doi:10.1016/S0020-1383(17)30736-2</a:t>
            </a:r>
          </a:p>
          <a:p>
            <a:r>
              <a:rPr sz="800">
                <a:solidFill>
                  <a:srgbClr val="5A6469"/>
                </a:solidFill>
                <a:latin typeface="Calibri"/>
              </a:rPr>
              <a:t>[r18] Ebraheim NA et al. Am J Orthop (Belle Mead NJ). 2000. PMID 11008867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60</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Distancia del NIP al margen de la inserción del supinador en el radio (10 pares de cadáveres)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[r14] Jockel CR et al. J Hand Surg Am. 2013. doi:10.1016/j.jhsa.2012.12.029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60</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Variantes: lo que cambia entre un cadáver y otro, y las versiones del abordaje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[r16] Ozkan M et al. J Shoulder Elbow Surg. 1999. doi:10.1016/s1058-2746(99)90100-3</a:t>
            </a:r>
          </a:p>
          <a:p>
            <a:r>
              <a:rPr sz="800">
                <a:solidFill>
                  <a:srgbClr val="5A6469"/>
                </a:solidFill>
                <a:latin typeface="Calibri"/>
              </a:rPr>
              <a:t>[r18] Ebraheim NA et al. Am J Orthop (Belle Mead NJ). 2000. PMID 11008867</a:t>
            </a:r>
          </a:p>
          <a:p>
            <a:r>
              <a:rPr sz="800">
                <a:solidFill>
                  <a:srgbClr val="5A6469"/>
                </a:solidFill>
                <a:latin typeface="Calibri"/>
              </a:rPr>
              <a:t>[r19] Prasartritha T et al. J Hand Surg Am. 1993. doi:10.1016/0363-5023(93)90253-Y</a:t>
            </a:r>
          </a:p>
          <a:p>
            <a:r>
              <a:rPr sz="800">
                <a:solidFill>
                  <a:srgbClr val="5A6469"/>
                </a:solidFill>
                <a:latin typeface="Calibri"/>
              </a:rPr>
              <a:t>[r17] Thomas SJ et al. J Hand Surg Am. 2000. doi:10.1053/jhsu.2000.16360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arcada de Frohse no es siempre igual.</a:t>
            </a:r>
          </a:p>
          <a:p>
            <a:pPr marL="347472" indent="-347472">
              <a:spcAft>
                <a:spcPts val="1400"/>
              </a:spcAft>
              <a:buChar char="•"/>
            </a:pPr>
            <a:r>
              <a:rPr sz="2400">
                <a:solidFill>
                  <a:srgbClr val="263238"/>
                </a:solidFill>
                <a:latin typeface="Calibri"/>
              </a:rPr>
              <a:t>La proporción de arcadas membranosas varió entre estudios: 20 % [r16], 30 % [r18], 43 % [r19] y 68 % [r17].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60</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Arcada de Frohse membranosa según el estudio (el resto tuvo otra textura)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[r16] Ozkan M et al. J Shoulder Elbow Surg. 1999. doi:10.1016/s1058-2746(99)90100-3</a:t>
            </a:r>
          </a:p>
          <a:p>
            <a:r>
              <a:rPr sz="800">
                <a:solidFill>
                  <a:srgbClr val="5A6469"/>
                </a:solidFill>
                <a:latin typeface="Calibri"/>
              </a:rPr>
              <a:t>[r18] Ebraheim NA et al. Am J Orthop (Belle Mead NJ). 2000. PMID 11008867</a:t>
            </a:r>
          </a:p>
          <a:p>
            <a:r>
              <a:rPr sz="800">
                <a:solidFill>
                  <a:srgbClr val="5A6469"/>
                </a:solidFill>
                <a:latin typeface="Calibri"/>
              </a:rPr>
              <a:t>[r24] Raveendranath V et al. Surg Radiol Anat. 2026. doi:10.1007/s00276-026-04003-9</a:t>
            </a:r>
          </a:p>
          <a:p>
            <a:r>
              <a:rPr sz="800">
                <a:solidFill>
                  <a:srgbClr val="5A6469"/>
                </a:solidFill>
                <a:latin typeface="Calibri"/>
              </a:rPr>
              <a:t>[r19] Prasartritha T et al. J Hand Surg Am. 1993. doi:10.1016/0363-5023(93)90253-Y</a:t>
            </a:r>
          </a:p>
          <a:p>
            <a:r>
              <a:rPr sz="800">
                <a:solidFill>
                  <a:srgbClr val="5A6469"/>
                </a:solidFill>
                <a:latin typeface="Calibri"/>
              </a:rPr>
              <a:t>[r17] Thomas SJ et al. J Hand Surg Am. 2000. doi:10.1053/jhsu.2000.16360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60</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Origen de la rama motora del ERCC en 60 miembros de cadáver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[r19] Prasartritha T et al. J Hand Surg Am. 1993. doi:10.1016/0363-5023(93)90253-Y</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60</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Biomecánica: el arco del radio, la cara de la placa y el tipo de placa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 Murphy M et al. J Orthop Trauma. 2021. doi:10.1097/BOT.0000000000002162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rotación del radio en torno al cúbito depende de su curva, así que la reducción debe devolverla [r7].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60</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Biomecánica: el arco del radio, la cara de la placa y el tipo de placa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[r25] Holweg P et al. Injury. 2017. doi:10.1016/S0020-1383(17)30737-4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Límites que debes decir en voz alta: es un estudio piloto de cadáver, sin resultado clínico… [r25]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60</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Espacio entre la cortical del radio y una placa bloqueada de 8 orificios (20 cadáveres)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[r25] Holweg P et al. Injury. 2017. doi:10.1016/S0020-1383(17)30737-4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60</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Examen físico: qué documentar antes de abrir y qué patrón reconocer después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[r20] Spinner RJ et al. J Hand Surg Am. 1998. doi:10.1016/S0363-5023(98)80101-9</a:t>
            </a:r>
          </a:p>
          <a:p>
            <a:r>
              <a:rPr sz="1000">
                <a:solidFill>
                  <a:srgbClr val="5A6469"/>
                </a:solidFill>
                <a:latin typeface="Calibri"/>
              </a:rPr>
              <a:t>[r42] Kerasnoudis A et al. J Neuroimaging. 2024. doi:10.1111/jon.13244</a:t>
            </a:r>
          </a:p>
          <a:p>
            <a:r>
              <a:rPr sz="1000">
                <a:solidFill>
                  <a:srgbClr val="5A6469"/>
                </a:solidFill>
                <a:latin typeface="Calibri"/>
              </a:rPr>
              <a:t>[r43] Naam NH et al. Orthop Clin North Am. 2012. doi:10.1016/j.ocl.2012.07.022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Examina y anota la extensión de cada dedo y del pulgar antes de cualquier abordaje por detrás (práctica habitual / opinión experta).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60</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Examen físico: qué documentar antes de abrir y qué patrón reconocer después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[r43] Naam NH et al. Orthop Clin North Am. 2012. doi:10.1016/j.ocl.2012.07.022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túnel radial es un cuadro de dolor por atrapamiento del NIP en el tercio proximal del antebrazo… [r43]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60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Diferenciar síndrome del túnel radial de epicondilitis lateral (piloto, 68 codos): sensibilidad y especificidad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[r42] Kerasnoudis A et al. J Neuroimaging. 2024. doi:10.1111/jon.13244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60</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Imágenes: cómo se juzga la reducción del radio y qué dice la ecografía del nervio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[r32] Schemitsch EH et al. J Bone Joint Surg Am. 1992. PMID 1522093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calidad de la reducción en la diáfisis del radio se evaluó midiendo el arco radial máximo y su ubicación frente al antebrazo sano [r32].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60</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Imágenes: cómo se juzga la reducción del radio y qué dice la ecografía del nervio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[r22] Mohana-Borges AVR et al. Skeletal Radiol. 2023. doi:10.1007/s00256-023-04332-5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110 nervios de 55 voluntarios sin síntomas, el ángulo de la rama profunda del radial a la altura de la arcada del supinador cambió unos 7° entre supinación y… [r22]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60</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Imágenes: cómo se juzga la reducción del radio y qué dice la ecografía del nervio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[r22] Mohana-Borges AVR et al. Skeletal Radiol. 2023. doi:10.1007/s00256-023-04332-5</a:t>
            </a:r>
          </a:p>
          <a:p>
            <a:r>
              <a:rPr sz="800">
                <a:solidFill>
                  <a:srgbClr val="5A6469"/>
                </a:solidFill>
                <a:latin typeface="Calibri"/>
              </a:rPr>
              <a:t>[r31] Lee SK et al. Eur J Orthop Surg Traumatol. 2014. doi:10.1007/s00590-013-1242-x</a:t>
            </a:r>
          </a:p>
          <a:p>
            <a:r>
              <a:rPr sz="800">
                <a:solidFill>
                  <a:srgbClr val="5A6469"/>
                </a:solidFill>
                <a:latin typeface="Calibri"/>
              </a:rPr>
              <a:t>[r32] Schemitsch EH et al. J Bone Joint Surg Am. 1992. PMID 1522093</a:t>
            </a:r>
          </a:p>
          <a:p>
            <a:r>
              <a:rPr sz="800">
                <a:solidFill>
                  <a:srgbClr val="5A6469"/>
                </a:solidFill>
                <a:latin typeface="Calibri"/>
              </a:rPr>
              <a:t>[r42] Kerasnoudis A et al. J Neuroimaging. 2024. doi:10.1111/jon.13244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Para la detección de una lesión iatrogénica del NIP con ecografía o resonancia, no hay dato verificable en las fuentes abiertas revisadas.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60</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elegir la vía al radio y proteger el nervio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Heim D et al. [Internet]. 2026.</a:t>
            </a:r>
          </a:p>
          <a:p>
            <a:r>
              <a:rPr sz="800">
                <a:solidFill>
                  <a:srgbClr val="5A6469"/>
                </a:solidFill>
                <a:latin typeface="Calibri"/>
              </a:rPr>
              <a:t>[r3] Heim D et al. [Internet]. 2026.</a:t>
            </a:r>
          </a:p>
          <a:p>
            <a:r>
              <a:rPr sz="800">
                <a:solidFill>
                  <a:srgbClr val="5A6469"/>
                </a:solidFill>
                <a:latin typeface="Calibri"/>
              </a:rPr>
              <a:t>[r4] Heim D et al. [Internet]. 2026.</a:t>
            </a:r>
          </a:p>
          <a:p>
            <a:r>
              <a:rPr sz="800">
                <a:solidFill>
                  <a:srgbClr val="5A6469"/>
                </a:solidFill>
                <a:latin typeface="Calibri"/>
              </a:rPr>
              <a:t>[r10] Calfee RP et al. J Bone Joint Surg Am. 2011. doi:10.2106/JBJS.I.01242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Ruta de decisión de apoyo al estudio: no sustituye al tutor ni al juicio clínico.</a:t>
            </a:r>
          </a:p>
          <a:p>
            <a:pPr marL="347472" indent="-347472">
              <a:spcAft>
                <a:spcPts val="1400"/>
              </a:spcAft>
              <a:buChar char="•"/>
            </a:pPr>
            <a:r>
              <a:rPr sz="2400">
                <a:solidFill>
                  <a:srgbClr val="263238"/>
                </a:solidFill>
                <a:latin typeface="Calibri"/>
              </a:rPr>
              <a:t>Cada nodo remite a la fuente que lo respalda.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60</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Fractura de la diáfisis del radio con indicación quirúrgica: elegir la vía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Heim D et al. [Internet]. 2026.</a:t>
            </a:r>
          </a:p>
          <a:p>
            <a:r>
              <a:rPr sz="800">
                <a:solidFill>
                  <a:srgbClr val="5A6469"/>
                </a:solidFill>
                <a:latin typeface="Calibri"/>
              </a:rPr>
              <a:t>[r26] Perretta DJ et al. Bull Hosp Jt Dis. 2016. PMID 27815953</a:t>
            </a:r>
          </a:p>
          <a:p>
            <a:r>
              <a:rPr sz="800">
                <a:solidFill>
                  <a:srgbClr val="5A6469"/>
                </a:solidFill>
                <a:latin typeface="Calibri"/>
              </a:rPr>
              <a:t>[r3] Heim D et al. [Internet]. 2026.</a:t>
            </a:r>
          </a:p>
          <a:p>
            <a:r>
              <a:rPr sz="800">
                <a:solidFill>
                  <a:srgbClr val="5A6469"/>
                </a:solidFill>
                <a:latin typeface="Calibri"/>
              </a:rPr>
              <a:t>[r27] Dashe J et al. J Orthop Trauma. 2020. doi:10.1097/BOT.0000000000001651</a:t>
            </a:r>
          </a:p>
          <a:p>
            <a:r>
              <a:rPr sz="800">
                <a:solidFill>
                  <a:srgbClr val="5A6469"/>
                </a:solidFill>
                <a:latin typeface="Calibri"/>
              </a:rPr>
              <a:t>[r1] Heim D et al. [Internet]. 2026.</a:t>
            </a:r>
          </a:p>
          <a:p>
            <a:r>
              <a:rPr sz="800">
                <a:solidFill>
                  <a:srgbClr val="5A6469"/>
                </a:solidFill>
                <a:latin typeface="Calibri"/>
              </a:rPr>
              <a:t>(+6 referencias más en las láminas finales)</a:t>
            </a:r>
          </a:p>
        </p:txBody>
      </p:sp>
      <p:sp>
        <p:nvSpPr>
          <p:cNvPr id="6" name="Rounded Rectangle 5"/>
          <p:cNvSpPr/>
          <p:nvPr/>
        </p:nvSpPr>
        <p:spPr>
          <a:xfrm>
            <a:off x="4754880" y="1508760"/>
            <a:ext cx="2743200" cy="284217"/>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Fractura de la diáfisis del radio con indicación de cirugía, sola o con fractura del cúbito</a:t>
            </a:r>
          </a:p>
        </p:txBody>
      </p:sp>
      <p:sp>
        <p:nvSpPr>
          <p:cNvPr id="7" name="Decision 6"/>
          <p:cNvSpPr/>
          <p:nvPr/>
        </p:nvSpPr>
        <p:spPr>
          <a:xfrm>
            <a:off x="4572000" y="1902705"/>
            <a:ext cx="3108960" cy="435495"/>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¿Hay luxación de la cabeza radial con fractura del cúbito (Monteggia) que persiste tras reducir y fijar el cúbito?</a:t>
            </a:r>
          </a:p>
        </p:txBody>
      </p:sp>
      <p:sp>
        <p:nvSpPr>
          <p:cNvPr id="8" name="Rectangle 7"/>
          <p:cNvSpPr/>
          <p:nvPr/>
        </p:nvSpPr>
        <p:spPr>
          <a:xfrm>
            <a:off x="4754880" y="2447929"/>
            <a:ext cx="2743200" cy="28421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La dirección de la luxación decide: posterior, Speed y Boyd; anterior, abordaje lateral [r4]. El eje del radio, si está fracturado, se resuelve aparte con este algoritmo (opinión experta)</a:t>
            </a:r>
          </a:p>
        </p:txBody>
      </p:sp>
      <p:sp>
        <p:nvSpPr>
          <p:cNvPr id="9" name="Decision 8"/>
          <p:cNvSpPr/>
          <p:nvPr/>
        </p:nvSpPr>
        <p:spPr>
          <a:xfrm>
            <a:off x="4572000" y="2841874"/>
            <a:ext cx="3108960" cy="435495"/>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¿Hay herida o lesión de partes blandas en la cara dorsal que obligue a trabajar por detrás? [r26][r3]</a:t>
            </a:r>
          </a:p>
        </p:txBody>
      </p:sp>
      <p:sp>
        <p:nvSpPr>
          <p:cNvPr id="10" name="Rectangle 9"/>
          <p:cNvSpPr/>
          <p:nvPr/>
        </p:nvSpPr>
        <p:spPr>
          <a:xfrm>
            <a:off x="2987040" y="3387098"/>
            <a:ext cx="2743200" cy="435495"/>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Considera la vía dorsal. Si también hay que exponer el cúbito proximal con una herida dorsal grande, existe el abordaje posterior combinado, con más riesgo de sinostosis [r3]</a:t>
            </a:r>
          </a:p>
        </p:txBody>
      </p:sp>
      <p:sp>
        <p:nvSpPr>
          <p:cNvPr id="11" name="Decision 10"/>
          <p:cNvSpPr/>
          <p:nvPr/>
        </p:nvSpPr>
        <p:spPr>
          <a:xfrm>
            <a:off x="6339839" y="3387098"/>
            <a:ext cx="3108960" cy="435495"/>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¿Es una fractura proximal en la que una placa volar no alcanzaría a fijar proximal al trazo? [r26]</a:t>
            </a:r>
          </a:p>
        </p:txBody>
      </p:sp>
      <p:sp>
        <p:nvSpPr>
          <p:cNvPr id="12" name="Rectangle 11"/>
          <p:cNvSpPr/>
          <p:nvPr/>
        </p:nvSpPr>
        <p:spPr>
          <a:xfrm>
            <a:off x="2987040" y="3932321"/>
            <a:ext cx="2743200" cy="28421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Henry volar: en 155 pacientes las complicaciones fueron 11 % y se llegó a fijar hasta la tuberosidad con seguridad [r27]</a:t>
            </a:r>
          </a:p>
        </p:txBody>
      </p:sp>
      <p:sp>
        <p:nvSpPr>
          <p:cNvPr id="13" name="Rectangle 12"/>
          <p:cNvSpPr/>
          <p:nvPr/>
        </p:nvSpPr>
        <p:spPr>
          <a:xfrm>
            <a:off x="6522720" y="3932321"/>
            <a:ext cx="2743200" cy="28421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Thompson: incisión desde cerca del epicóndilo lateral hasta el tubérculo de Lister según la exposición, plano ERCC-ECD [r1]. En 47 pacientes las complicaciones fueron 21 %, sin diferencia significativa con la volar [r27]</a:t>
            </a:r>
          </a:p>
        </p:txBody>
      </p:sp>
      <p:sp>
        <p:nvSpPr>
          <p:cNvPr id="14" name="Decision 13"/>
          <p:cNvSpPr/>
          <p:nvPr/>
        </p:nvSpPr>
        <p:spPr>
          <a:xfrm>
            <a:off x="4572000" y="4326267"/>
            <a:ext cx="3108960" cy="435495"/>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¿La exposición llega al supinador (extensión proximal)?</a:t>
            </a:r>
          </a:p>
        </p:txBody>
      </p:sp>
      <p:sp>
        <p:nvSpPr>
          <p:cNvPr id="15" name="Rectangle 14"/>
          <p:cNvSpPr/>
          <p:nvPr/>
        </p:nvSpPr>
        <p:spPr>
          <a:xfrm>
            <a:off x="2987040" y="4871490"/>
            <a:ext cx="2743200" cy="28421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Identifica el NIP en el supinador (orificio pequeño o relieve palpable) y desprende el músculo de forma subperióstica [r1]; no confíes solo en la rotación [r10][r12]</a:t>
            </a:r>
          </a:p>
        </p:txBody>
      </p:sp>
      <p:sp>
        <p:nvSpPr>
          <p:cNvPr id="16" name="Rectangle 15"/>
          <p:cNvSpPr/>
          <p:nvPr/>
        </p:nvSpPr>
        <p:spPr>
          <a:xfrm>
            <a:off x="6522720" y="4871490"/>
            <a:ext cx="2743200" cy="28421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Trabaja el plano profundo al ALP y cuida el nervio radial superficial y la vena cefálica en la zona distal [r1]</a:t>
            </a:r>
          </a:p>
        </p:txBody>
      </p:sp>
      <p:sp>
        <p:nvSpPr>
          <p:cNvPr id="17" name="Rectangle 16"/>
          <p:cNvSpPr/>
          <p:nvPr/>
        </p:nvSpPr>
        <p:spPr>
          <a:xfrm>
            <a:off x="4754880" y="5265436"/>
            <a:ext cx="2743200" cy="28421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Reduce restituyendo el arco radial [r32] y fija con una placa con función de compresión [r30]; si trabajas por detrás, la placa queda en la cara dorsal, que ajustó mejor en cadáver [r25]</a:t>
            </a:r>
          </a:p>
        </p:txBody>
      </p:sp>
      <p:sp>
        <p:nvSpPr>
          <p:cNvPr id="18" name="Rounded Rectangle 17"/>
          <p:cNvSpPr/>
          <p:nvPr/>
        </p:nvSpPr>
        <p:spPr>
          <a:xfrm>
            <a:off x="4754880" y="5659382"/>
            <a:ext cx="2743200" cy="284217"/>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Al terminar: examina la extensión de cada dedo y vigila el compartimento; en la serie con Thompson hubo 2 parálisis del NIP y 1 síndrome compartimental [r20][r26]</a:t>
            </a:r>
          </a:p>
        </p:txBody>
      </p:sp>
      <p:cxnSp>
        <p:nvCxnSpPr>
          <p:cNvPr id="19" name="Connector 18"/>
          <p:cNvCxnSpPr>
            <a:stCxn id="6" idx="2"/>
            <a:endCxn id="7" idx="0"/>
          </p:cNvCxnSpPr>
          <p:nvPr/>
        </p:nvCxnSpPr>
        <p:spPr>
          <a:xfrm flipH="1">
            <a:off x="6126480" y="1792977"/>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0" name="Connector 19"/>
          <p:cNvCxnSpPr>
            <a:stCxn id="7" idx="2"/>
            <a:endCxn id="8" idx="0"/>
          </p:cNvCxnSpPr>
          <p:nvPr/>
        </p:nvCxnSpPr>
        <p:spPr>
          <a:xfrm flipH="1">
            <a:off x="6126480" y="2338200"/>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6181344" y="2330885"/>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2" name="Connector 21"/>
          <p:cNvCxnSpPr>
            <a:stCxn id="7" idx="2"/>
            <a:endCxn id="9" idx="0"/>
          </p:cNvCxnSpPr>
          <p:nvPr/>
        </p:nvCxnSpPr>
        <p:spPr>
          <a:xfrm flipH="1">
            <a:off x="6126480" y="2338200"/>
            <a:ext cx="0" cy="503674"/>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6181344" y="2468765"/>
            <a:ext cx="457200" cy="274320"/>
          </a:xfrm>
          <a:prstGeom prst="rect">
            <a:avLst/>
          </a:prstGeom>
          <a:noFill/>
        </p:spPr>
        <p:txBody>
          <a:bodyPr wrap="square">
            <a:spAutoFit/>
          </a:bodyPr>
          <a:lstStyle/>
          <a:p>
            <a:r>
              <a:rPr sz="1200" b="1">
                <a:solidFill>
                  <a:srgbClr val="D97706"/>
                </a:solidFill>
                <a:latin typeface="Calibri"/>
              </a:rPr>
              <a:t>no</a:t>
            </a:r>
          </a:p>
        </p:txBody>
      </p:sp>
      <p:cxnSp>
        <p:nvCxnSpPr>
          <p:cNvPr id="24" name="Connector 23"/>
          <p:cNvCxnSpPr>
            <a:stCxn id="8" idx="2"/>
            <a:endCxn id="9" idx="0"/>
          </p:cNvCxnSpPr>
          <p:nvPr/>
        </p:nvCxnSpPr>
        <p:spPr>
          <a:xfrm flipH="1">
            <a:off x="6126480" y="2732146"/>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5" name="Connector 24"/>
          <p:cNvCxnSpPr>
            <a:stCxn id="9" idx="2"/>
            <a:endCxn id="10" idx="0"/>
          </p:cNvCxnSpPr>
          <p:nvPr/>
        </p:nvCxnSpPr>
        <p:spPr>
          <a:xfrm flipH="1">
            <a:off x="4358640" y="3277369"/>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5004816" y="3270054"/>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7" name="Connector 26"/>
          <p:cNvCxnSpPr>
            <a:stCxn id="9" idx="2"/>
            <a:endCxn id="11" idx="0"/>
          </p:cNvCxnSpPr>
          <p:nvPr/>
        </p:nvCxnSpPr>
        <p:spPr>
          <a:xfrm>
            <a:off x="6126480" y="3277369"/>
            <a:ext cx="176783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6800087" y="3270054"/>
            <a:ext cx="457200" cy="274320"/>
          </a:xfrm>
          <a:prstGeom prst="rect">
            <a:avLst/>
          </a:prstGeom>
          <a:noFill/>
        </p:spPr>
        <p:txBody>
          <a:bodyPr wrap="square">
            <a:spAutoFit/>
          </a:bodyPr>
          <a:lstStyle/>
          <a:p>
            <a:r>
              <a:rPr sz="1200" b="1">
                <a:solidFill>
                  <a:srgbClr val="D97706"/>
                </a:solidFill>
                <a:latin typeface="Calibri"/>
              </a:rPr>
              <a:t>no</a:t>
            </a:r>
          </a:p>
        </p:txBody>
      </p:sp>
      <p:cxnSp>
        <p:nvCxnSpPr>
          <p:cNvPr id="29" name="Connector 28"/>
          <p:cNvCxnSpPr>
            <a:stCxn id="11" idx="2"/>
            <a:endCxn id="13" idx="0"/>
          </p:cNvCxnSpPr>
          <p:nvPr/>
        </p:nvCxnSpPr>
        <p:spPr>
          <a:xfrm>
            <a:off x="7894319" y="3822593"/>
            <a:ext cx="1"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7949183" y="3815277"/>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1" name="Connector 30"/>
          <p:cNvCxnSpPr>
            <a:stCxn id="11" idx="2"/>
            <a:endCxn id="12" idx="0"/>
          </p:cNvCxnSpPr>
          <p:nvPr/>
        </p:nvCxnSpPr>
        <p:spPr>
          <a:xfrm flipH="1">
            <a:off x="4358640" y="3822593"/>
            <a:ext cx="353567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6153911" y="3815277"/>
            <a:ext cx="457200" cy="274320"/>
          </a:xfrm>
          <a:prstGeom prst="rect">
            <a:avLst/>
          </a:prstGeom>
          <a:noFill/>
        </p:spPr>
        <p:txBody>
          <a:bodyPr wrap="square">
            <a:spAutoFit/>
          </a:bodyPr>
          <a:lstStyle/>
          <a:p>
            <a:r>
              <a:rPr sz="1200" b="1">
                <a:solidFill>
                  <a:srgbClr val="D97706"/>
                </a:solidFill>
                <a:latin typeface="Calibri"/>
              </a:rPr>
              <a:t>no</a:t>
            </a:r>
          </a:p>
        </p:txBody>
      </p:sp>
      <p:cxnSp>
        <p:nvCxnSpPr>
          <p:cNvPr id="33" name="Connector 32"/>
          <p:cNvCxnSpPr>
            <a:stCxn id="10" idx="2"/>
            <a:endCxn id="13" idx="0"/>
          </p:cNvCxnSpPr>
          <p:nvPr/>
        </p:nvCxnSpPr>
        <p:spPr>
          <a:xfrm>
            <a:off x="4358640" y="3822593"/>
            <a:ext cx="353568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4" name="Connector 33"/>
          <p:cNvCxnSpPr>
            <a:stCxn id="13" idx="2"/>
            <a:endCxn id="14" idx="0"/>
          </p:cNvCxnSpPr>
          <p:nvPr/>
        </p:nvCxnSpPr>
        <p:spPr>
          <a:xfrm flipH="1">
            <a:off x="6126480" y="4216538"/>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5" name="Connector 34"/>
          <p:cNvCxnSpPr>
            <a:stCxn id="14" idx="2"/>
            <a:endCxn id="15" idx="0"/>
          </p:cNvCxnSpPr>
          <p:nvPr/>
        </p:nvCxnSpPr>
        <p:spPr>
          <a:xfrm flipH="1">
            <a:off x="4358640" y="4761762"/>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5004816" y="4754446"/>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7" name="Connector 36"/>
          <p:cNvCxnSpPr>
            <a:stCxn id="14" idx="2"/>
            <a:endCxn id="16" idx="0"/>
          </p:cNvCxnSpPr>
          <p:nvPr/>
        </p:nvCxnSpPr>
        <p:spPr>
          <a:xfrm>
            <a:off x="6126480" y="4761762"/>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6800088" y="4754446"/>
            <a:ext cx="457200" cy="274320"/>
          </a:xfrm>
          <a:prstGeom prst="rect">
            <a:avLst/>
          </a:prstGeom>
          <a:noFill/>
        </p:spPr>
        <p:txBody>
          <a:bodyPr wrap="square">
            <a:spAutoFit/>
          </a:bodyPr>
          <a:lstStyle/>
          <a:p>
            <a:r>
              <a:rPr sz="1200" b="1">
                <a:solidFill>
                  <a:srgbClr val="D97706"/>
                </a:solidFill>
                <a:latin typeface="Calibri"/>
              </a:rPr>
              <a:t>no</a:t>
            </a:r>
          </a:p>
        </p:txBody>
      </p:sp>
      <p:cxnSp>
        <p:nvCxnSpPr>
          <p:cNvPr id="39" name="Connector 38"/>
          <p:cNvCxnSpPr>
            <a:stCxn id="15" idx="2"/>
            <a:endCxn id="17" idx="0"/>
          </p:cNvCxnSpPr>
          <p:nvPr/>
        </p:nvCxnSpPr>
        <p:spPr>
          <a:xfrm>
            <a:off x="4358640" y="5155707"/>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0" name="Connector 39"/>
          <p:cNvCxnSpPr>
            <a:stCxn id="16" idx="2"/>
            <a:endCxn id="17" idx="0"/>
          </p:cNvCxnSpPr>
          <p:nvPr/>
        </p:nvCxnSpPr>
        <p:spPr>
          <a:xfrm flipH="1">
            <a:off x="6126480" y="5155707"/>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1" name="Connector 40"/>
          <p:cNvCxnSpPr>
            <a:stCxn id="12" idx="2"/>
            <a:endCxn id="17" idx="0"/>
          </p:cNvCxnSpPr>
          <p:nvPr/>
        </p:nvCxnSpPr>
        <p:spPr>
          <a:xfrm>
            <a:off x="4358640" y="4216538"/>
            <a:ext cx="1767840" cy="104889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2" name="Connector 41"/>
          <p:cNvCxnSpPr>
            <a:stCxn id="17" idx="2"/>
            <a:endCxn id="18" idx="0"/>
          </p:cNvCxnSpPr>
          <p:nvPr/>
        </p:nvCxnSpPr>
        <p:spPr>
          <a:xfrm flipH="1">
            <a:off x="6126480" y="5549653"/>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3" name="TextBox 42"/>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60</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Indicaciones: cuándo sí y cuándo mirar otra vía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Heim D et al. [Internet]. 2026.</a:t>
            </a:r>
          </a:p>
          <a:p>
            <a:r>
              <a:rPr sz="800">
                <a:solidFill>
                  <a:srgbClr val="5A6469"/>
                </a:solidFill>
                <a:latin typeface="Calibri"/>
              </a:rPr>
              <a:t>[r3] Heim D et al. [Internet]. 2026.</a:t>
            </a:r>
          </a:p>
          <a:p>
            <a:r>
              <a:rPr sz="800">
                <a:solidFill>
                  <a:srgbClr val="5A6469"/>
                </a:solidFill>
                <a:latin typeface="Calibri"/>
              </a:rPr>
              <a:t>[r4] Heim D et al. [Internet]. 2026.</a:t>
            </a:r>
          </a:p>
          <a:p>
            <a:r>
              <a:rPr sz="800">
                <a:solidFill>
                  <a:srgbClr val="5A6469"/>
                </a:solidFill>
                <a:latin typeface="Calibri"/>
              </a:rPr>
              <a:t>[r5] Catalano LW et al. J Am Acad Orthop Surg. 2011. doi:10.5435/00124635-201107000-00006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Las fuentes no ofrecen un ensayo que compare vías, así que cada fila mezcla lo que dicen series pequeñas, cadáver y la AO.</a:t>
            </a:r>
          </a:p>
          <a:p>
            <a:pPr marL="347472" indent="-347472">
              <a:spcAft>
                <a:spcPts val="1400"/>
              </a:spcAft>
              <a:buChar char="•"/>
            </a:pPr>
            <a:r>
              <a:rPr sz="2400">
                <a:solidFill>
                  <a:srgbClr val="263238"/>
                </a:solidFill>
                <a:latin typeface="Calibri"/>
              </a:rPr>
              <a:t>Donde hay un hueco, se dice.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60</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Indicaciones: cuándo sí y cuándo mirar otra vía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Heim D et al. [Internet]. 2026.</a:t>
            </a:r>
          </a:p>
          <a:p>
            <a:r>
              <a:rPr sz="800">
                <a:solidFill>
                  <a:srgbClr val="5A6469"/>
                </a:solidFill>
                <a:latin typeface="Calibri"/>
              </a:rPr>
              <a:t>[r3] Heim D et al. [Internet]. 2026.</a:t>
            </a:r>
          </a:p>
          <a:p>
            <a:r>
              <a:rPr sz="800">
                <a:solidFill>
                  <a:srgbClr val="5A6469"/>
                </a:solidFill>
                <a:latin typeface="Calibri"/>
              </a:rPr>
              <a:t>[r4] Heim D et al. [Internet]. 2026.</a:t>
            </a:r>
          </a:p>
          <a:p>
            <a:r>
              <a:rPr sz="800">
                <a:solidFill>
                  <a:srgbClr val="5A6469"/>
                </a:solidFill>
                <a:latin typeface="Calibri"/>
              </a:rPr>
              <a:t>[r5] Catalano LW et al. J Am Acad Orthop Surg. 2011. doi:10.5435/00124635-201107000-00006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indicación de Monteggia necesita un matiz importante.</a:t>
            </a:r>
          </a:p>
          <a:p>
            <a:pPr marL="347472" indent="-347472">
              <a:spcAft>
                <a:spcPts val="1400"/>
              </a:spcAft>
              <a:buChar char="•"/>
            </a:pPr>
            <a:r>
              <a:rPr sz="2800">
                <a:solidFill>
                  <a:srgbClr val="263238"/>
                </a:solidFill>
                <a:latin typeface="Calibri"/>
              </a:rPr>
              <a:t>El Thompson no es la vía de la cabeza radial.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60</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Indicaciones del abordaje dorsal y qué respaldo tienen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Heim D et al. [Internet]. 2026.</a:t>
            </a:r>
          </a:p>
          <a:p>
            <a:r>
              <a:rPr sz="800">
                <a:solidFill>
                  <a:srgbClr val="5A6469"/>
                </a:solidFill>
                <a:latin typeface="Calibri"/>
              </a:rPr>
              <a:t>[r3] Heim D et al. [Internet]. 2026.</a:t>
            </a:r>
          </a:p>
          <a:p>
            <a:r>
              <a:rPr sz="800">
                <a:solidFill>
                  <a:srgbClr val="5A6469"/>
                </a:solidFill>
                <a:latin typeface="Calibri"/>
              </a:rPr>
              <a:t>[r4] Heim D et al. [Internet]. 2026.</a:t>
            </a:r>
          </a:p>
          <a:p>
            <a:r>
              <a:rPr sz="800">
                <a:solidFill>
                  <a:srgbClr val="5A6469"/>
                </a:solidFill>
                <a:latin typeface="Calibri"/>
              </a:rPr>
              <a:t>[r5] Catalano LW et al. J Am Acad Orthop Surg. 2011. doi:10.5435/00124635-201107000-00006</a:t>
            </a:r>
          </a:p>
          <a:p>
            <a:r>
              <a:rPr sz="800">
                <a:solidFill>
                  <a:srgbClr val="5A6469"/>
                </a:solidFill>
                <a:latin typeface="Calibri"/>
              </a:rPr>
              <a:t>[r26] Perretta DJ et al. Bull Hosp Jt Dis. 2016. PMID 27815953</a:t>
            </a:r>
          </a:p>
          <a:p>
            <a:r>
              <a:rPr sz="800">
                <a:solidFill>
                  <a:srgbClr val="5A6469"/>
                </a:solidFill>
                <a:latin typeface="Calibri"/>
              </a:rPr>
              <a:t>(+5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Situación</a:t>
                      </a:r>
                    </a:p>
                  </a:txBody>
                  <a:tcPr>
                    <a:solidFill>
                      <a:srgbClr val="0F5F6B"/>
                    </a:solidFill>
                  </a:tcPr>
                </a:tc>
                <a:tc>
                  <a:txBody>
                    <a:bodyPr/>
                    <a:lstStyle/>
                    <a:p>
                      <a:r>
                        <a:rPr sz="1400" b="1">
                          <a:solidFill>
                            <a:srgbClr val="FFFFFF"/>
                          </a:solidFill>
                          <a:latin typeface="Calibri"/>
                        </a:rPr>
                        <a:t>Qué dicen las fuentes</a:t>
                      </a:r>
                    </a:p>
                  </a:txBody>
                  <a:tcPr>
                    <a:solidFill>
                      <a:srgbClr val="0F5F6B"/>
                    </a:solidFill>
                  </a:tcPr>
                </a:tc>
                <a:tc>
                  <a:txBody>
                    <a:bodyPr/>
                    <a:lstStyle/>
                    <a:p>
                      <a:r>
                        <a:rPr sz="1400" b="1">
                          <a:solidFill>
                            <a:srgbClr val="FFFFFF"/>
                          </a:solidFill>
                          <a:latin typeface="Calibri"/>
                        </a:rPr>
                        <a:t>Vía a considerar</a:t>
                      </a:r>
                    </a:p>
                  </a:txBody>
                  <a:tcPr>
                    <a:solidFill>
                      <a:srgbClr val="0F5F6B"/>
                    </a:solidFill>
                  </a:tcPr>
                </a:tc>
                <a:tc>
                  <a:txBody>
                    <a:bodyPr/>
                    <a:lstStyle/>
                    <a:p>
                      <a:r>
                        <a:rPr sz="1400" b="1">
                          <a:solidFill>
                            <a:srgbClr val="FFFFFF"/>
                          </a:solidFill>
                          <a:latin typeface="Calibri"/>
                        </a:rPr>
                        <a:t>Respaldo</a:t>
                      </a:r>
                    </a:p>
                  </a:txBody>
                  <a:tcPr>
                    <a:solidFill>
                      <a:srgbClr val="0F5F6B"/>
                    </a:solidFill>
                  </a:tcPr>
                </a:tc>
              </a:tr>
              <a:tr h="457200">
                <a:tc>
                  <a:txBody>
                    <a:bodyPr/>
                    <a:lstStyle/>
                    <a:p>
                      <a:r>
                        <a:rPr sz="1400">
                          <a:solidFill>
                            <a:srgbClr val="263238"/>
                          </a:solidFill>
                          <a:latin typeface="Calibri"/>
                        </a:rPr>
                        <a:t>Fractura proximal o media de la diáfisis del radio</a:t>
                      </a:r>
                    </a:p>
                  </a:txBody>
                  <a:tcPr>
                    <a:solidFill>
                      <a:srgbClr val="EEF3F4"/>
                    </a:solidFill>
                  </a:tcPr>
                </a:tc>
                <a:tc>
                  <a:txBody>
                    <a:bodyPr/>
                    <a:lstStyle/>
                    <a:p>
                      <a:r>
                        <a:rPr sz="1400">
                          <a:solidFill>
                            <a:srgbClr val="263238"/>
                          </a:solidFill>
                          <a:latin typeface="Calibri"/>
                        </a:rPr>
                        <a:t>El Thompson se reservó para fracturas proximales donde la placa volar no llegaría arriba [r26]; la vía volar fijó hasta la tuberosidad con seguridad en el multicéntrico [r27]</a:t>
                      </a:r>
                    </a:p>
                  </a:txBody>
                  <a:tcPr>
                    <a:solidFill>
                      <a:srgbClr val="EEF3F4"/>
                    </a:solidFill>
                  </a:tcPr>
                </a:tc>
                <a:tc>
                  <a:txBody>
                    <a:bodyPr/>
                    <a:lstStyle/>
                    <a:p>
                      <a:r>
                        <a:rPr sz="1400">
                          <a:solidFill>
                            <a:srgbClr val="263238"/>
                          </a:solidFill>
                          <a:latin typeface="Calibri"/>
                        </a:rPr>
                        <a:t>Volar o dorsal según el trazo y el cirujano</a:t>
                      </a:r>
                    </a:p>
                  </a:txBody>
                  <a:tcPr>
                    <a:solidFill>
                      <a:srgbClr val="EEF3F4"/>
                    </a:solidFill>
                  </a:tcPr>
                </a:tc>
                <a:tc>
                  <a:txBody>
                    <a:bodyPr/>
                    <a:lstStyle/>
                    <a:p>
                      <a:r>
                        <a:rPr sz="1400">
                          <a:solidFill>
                            <a:srgbClr val="263238"/>
                          </a:solidFill>
                          <a:latin typeface="Calibri"/>
                        </a:rPr>
                        <a:t>Series y cohorte retrospectiva [r26][r27]</a:t>
                      </a:r>
                    </a:p>
                  </a:txBody>
                  <a:tcPr>
                    <a:solidFill>
                      <a:srgbClr val="EEF3F4"/>
                    </a:solidFill>
                  </a:tcPr>
                </a:tc>
              </a:tr>
              <a:tr h="457200">
                <a:tc>
                  <a:txBody>
                    <a:bodyPr/>
                    <a:lstStyle/>
                    <a:p>
                      <a:r>
                        <a:rPr sz="1400">
                          <a:solidFill>
                            <a:srgbClr val="263238"/>
                          </a:solidFill>
                          <a:latin typeface="Calibri"/>
                        </a:rPr>
                        <a:t>Herida dorsal abierta o de partes blandas</a:t>
                      </a:r>
                    </a:p>
                  </a:txBody>
                  <a:tcPr>
                    <a:solidFill>
                      <a:srgbClr val="FFFFFF"/>
                    </a:solidFill>
                  </a:tcPr>
                </a:tc>
                <a:tc>
                  <a:txBody>
                    <a:bodyPr/>
                    <a:lstStyle/>
                    <a:p>
                      <a:r>
                        <a:rPr sz="1400">
                          <a:solidFill>
                            <a:srgbClr val="263238"/>
                          </a:solidFill>
                          <a:latin typeface="Calibri"/>
                        </a:rPr>
                        <a:t>Uno de los motivos de la serie con Thompson [r26]; la AO menciona el abordaje posterior combinado para heridas dorsales grandes [r3]</a:t>
                      </a:r>
                    </a:p>
                  </a:txBody>
                  <a:tcPr>
                    <a:solidFill>
                      <a:srgbClr val="FFFFFF"/>
                    </a:solidFill>
                  </a:tcPr>
                </a:tc>
                <a:tc>
                  <a:txBody>
                    <a:bodyPr/>
                    <a:lstStyle/>
                    <a:p>
                      <a:r>
                        <a:rPr sz="1400">
                          <a:solidFill>
                            <a:srgbClr val="263238"/>
                          </a:solidFill>
                          <a:latin typeface="Calibri"/>
                        </a:rPr>
                        <a:t>Dorsal; combinado si hay que ver también el cúbito proximal</a:t>
                      </a:r>
                    </a:p>
                  </a:txBody>
                  <a:tcPr>
                    <a:solidFill>
                      <a:srgbClr val="FFFFFF"/>
                    </a:solidFill>
                  </a:tcPr>
                </a:tc>
                <a:tc>
                  <a:txBody>
                    <a:bodyPr/>
                    <a:lstStyle/>
                    <a:p>
                      <a:r>
                        <a:rPr sz="1400">
                          <a:solidFill>
                            <a:srgbClr val="263238"/>
                          </a:solidFill>
                          <a:latin typeface="Calibri"/>
                        </a:rPr>
                        <a:t>Serie y AO [r26][r3]</a:t>
                      </a:r>
                    </a:p>
                  </a:txBody>
                  <a:tcPr>
                    <a:solidFill>
                      <a:srgbClr val="FFFFFF"/>
                    </a:solidFill>
                  </a:tcPr>
                </a:tc>
              </a:tr>
              <a:tr h="457200">
                <a:tc>
                  <a:txBody>
                    <a:bodyPr/>
                    <a:lstStyle/>
                    <a:p>
                      <a:r>
                        <a:rPr sz="1400">
                          <a:solidFill>
                            <a:srgbClr val="263238"/>
                          </a:solidFill>
                          <a:latin typeface="Calibri"/>
                        </a:rPr>
                        <a:t>Fractura de ambos huesos proximales con herida dorsal grande</a:t>
                      </a:r>
                    </a:p>
                  </a:txBody>
                  <a:tcPr>
                    <a:solidFill>
                      <a:srgbClr val="EEF3F4"/>
                    </a:solidFill>
                  </a:tcPr>
                </a:tc>
                <a:tc>
                  <a:txBody>
                    <a:bodyPr/>
                    <a:lstStyle/>
                    <a:p>
                      <a:r>
                        <a:rPr sz="1400">
                          <a:solidFill>
                            <a:srgbClr val="263238"/>
                          </a:solidFill>
                          <a:latin typeface="Calibri"/>
                        </a:rPr>
                        <a:t>Una sola incisión alcanza el tercio proximal del cúbito y los 2 tercios proximales del radio; uso poco frecuente [r3]</a:t>
                      </a:r>
                    </a:p>
                  </a:txBody>
                  <a:tcPr>
                    <a:solidFill>
                      <a:srgbClr val="EEF3F4"/>
                    </a:solidFill>
                  </a:tcPr>
                </a:tc>
                <a:tc>
                  <a:txBody>
                    <a:bodyPr/>
                    <a:lstStyle/>
                    <a:p>
                      <a:r>
                        <a:rPr sz="1400">
                          <a:solidFill>
                            <a:srgbClr val="263238"/>
                          </a:solidFill>
                          <a:latin typeface="Calibri"/>
                        </a:rPr>
                        <a:t>Posterior combinado</a:t>
                      </a:r>
                    </a:p>
                  </a:txBody>
                  <a:tcPr>
                    <a:solidFill>
                      <a:srgbClr val="EEF3F4"/>
                    </a:solidFill>
                  </a:tcPr>
                </a:tc>
                <a:tc>
                  <a:txBody>
                    <a:bodyPr/>
                    <a:lstStyle/>
                    <a:p>
                      <a:r>
                        <a:rPr sz="1400">
                          <a:solidFill>
                            <a:srgbClr val="263238"/>
                          </a:solidFill>
                          <a:latin typeface="Calibri"/>
                        </a:rPr>
                        <a:t>AO, sin cifras de resultado [r3]</a:t>
                      </a:r>
                    </a:p>
                  </a:txBody>
                  <a:tcPr>
                    <a:solidFill>
                      <a:srgbClr val="EEF3F4"/>
                    </a:solidFill>
                  </a:tcPr>
                </a:tc>
              </a:tr>
              <a:tr h="457200">
                <a:tc>
                  <a:txBody>
                    <a:bodyPr/>
                    <a:lstStyle/>
                    <a:p>
                      <a:r>
                        <a:rPr sz="1400">
                          <a:solidFill>
                            <a:srgbClr val="263238"/>
                          </a:solidFill>
                          <a:latin typeface="Calibri"/>
                        </a:rPr>
                        <a:t>Monteggia con luxación persistente de la cabeza radial</a:t>
                      </a:r>
                    </a:p>
                  </a:txBody>
                  <a:tcPr>
                    <a:solidFill>
                      <a:srgbClr val="FFFFFF"/>
                    </a:solidFill>
                  </a:tcPr>
                </a:tc>
                <a:tc>
                  <a:txBody>
                    <a:bodyPr/>
                    <a:lstStyle/>
                    <a:p>
                      <a:r>
                        <a:rPr sz="1400">
                          <a:solidFill>
                            <a:srgbClr val="263238"/>
                          </a:solidFill>
                          <a:latin typeface="Calibri"/>
                        </a:rPr>
                        <a:t>La dirección de la luxación decide la vía [r4]</a:t>
                      </a:r>
                    </a:p>
                  </a:txBody>
                  <a:tcPr>
                    <a:solidFill>
                      <a:srgbClr val="FFFFFF"/>
                    </a:solidFill>
                  </a:tcPr>
                </a:tc>
                <a:tc>
                  <a:txBody>
                    <a:bodyPr/>
                    <a:lstStyle/>
                    <a:p>
                      <a:r>
                        <a:rPr sz="1400">
                          <a:solidFill>
                            <a:srgbClr val="263238"/>
                          </a:solidFill>
                          <a:latin typeface="Calibri"/>
                        </a:rPr>
                        <a:t>Speed y Boyd (posterior) o lateral (anterior), no el Thompson [r4]</a:t>
                      </a:r>
                    </a:p>
                  </a:txBody>
                  <a:tcPr>
                    <a:solidFill>
                      <a:srgbClr val="FFFFFF"/>
                    </a:solidFill>
                  </a:tcPr>
                </a:tc>
                <a:tc>
                  <a:txBody>
                    <a:bodyPr/>
                    <a:lstStyle/>
                    <a:p>
                      <a:r>
                        <a:rPr sz="1400">
                          <a:solidFill>
                            <a:srgbClr val="263238"/>
                          </a:solidFill>
                          <a:latin typeface="Calibri"/>
                        </a:rPr>
                        <a:t>AO [r4]</a:t>
                      </a:r>
                    </a:p>
                  </a:txBody>
                  <a:tcPr>
                    <a:solidFill>
                      <a:srgbClr val="FFFFFF"/>
                    </a:solidFill>
                  </a:tcPr>
                </a:tc>
              </a:tr>
              <a:tr h="457200">
                <a:tc>
                  <a:txBody>
                    <a:bodyPr/>
                    <a:lstStyle/>
                    <a:p>
                      <a:r>
                        <a:rPr sz="1400">
                          <a:solidFill>
                            <a:srgbClr val="263238"/>
                          </a:solidFill>
                          <a:latin typeface="Calibri"/>
                        </a:rPr>
                        <a:t>Pseudoartrosis diafisaria del radio</a:t>
                      </a:r>
                    </a:p>
                  </a:txBody>
                  <a:tcPr>
                    <a:solidFill>
                      <a:srgbClr val="EEF3F4"/>
                    </a:solidFill>
                  </a:tcPr>
                </a:tc>
                <a:tc>
                  <a:txBody>
                    <a:bodyPr/>
                    <a:lstStyle/>
                    <a:p>
                      <a:r>
                        <a:rPr sz="1400">
                          <a:solidFill>
                            <a:srgbClr val="263238"/>
                          </a:solidFill>
                          <a:latin typeface="Calibri"/>
                        </a:rPr>
                        <a:t>Placa de compresión, con injerto autólogo cuando hizo falta, consolidó 100 % de 51 pseudoartrosis [r39] y las 35 con defecto segmentario [r40]; en otra serie, 91,3 % tras 1 cirugía [r41]. Los resúmenes no precisan el abordaje usado</a:t>
                      </a:r>
                    </a:p>
                  </a:txBody>
                  <a:tcPr>
                    <a:solidFill>
                      <a:srgbClr val="EEF3F4"/>
                    </a:solidFill>
                  </a:tcPr>
                </a:tc>
                <a:tc>
                  <a:txBody>
                    <a:bodyPr/>
                    <a:lstStyle/>
                    <a:p>
                      <a:r>
                        <a:rPr sz="1400">
                          <a:solidFill>
                            <a:srgbClr val="263238"/>
                          </a:solidFill>
                          <a:latin typeface="Calibri"/>
                        </a:rPr>
                        <a:t>Que el Thompson sea la mejor vía aquí no tiene dato verificable</a:t>
                      </a:r>
                    </a:p>
                  </a:txBody>
                  <a:tcPr>
                    <a:solidFill>
                      <a:srgbClr val="EEF3F4"/>
                    </a:solidFill>
                  </a:tcPr>
                </a:tc>
                <a:tc>
                  <a:txBody>
                    <a:bodyPr/>
                    <a:lstStyle/>
                    <a:p>
                      <a:r>
                        <a:rPr sz="1400">
                          <a:solidFill>
                            <a:srgbClr val="263238"/>
                          </a:solidFill>
                          <a:latin typeface="Calibri"/>
                        </a:rPr>
                        <a:t>Series [r39][r40][r41]</a:t>
                      </a:r>
                    </a:p>
                  </a:txBody>
                  <a:tcPr>
                    <a:solidFill>
                      <a:srgbClr val="EEF3F4"/>
                    </a:solidFill>
                  </a:tcPr>
                </a:tc>
              </a:tr>
              <a:tr h="457200">
                <a:tc>
                  <a:txBody>
                    <a:bodyPr/>
                    <a:lstStyle/>
                    <a:p>
                      <a:r>
                        <a:rPr sz="1400">
                          <a:solidFill>
                            <a:srgbClr val="263238"/>
                          </a:solidFill>
                          <a:latin typeface="Calibri"/>
                        </a:rPr>
                        <a:t>Exposición del NIP (descompresión)</a:t>
                      </a:r>
                    </a:p>
                  </a:txBody>
                  <a:tcPr>
                    <a:solidFill>
                      <a:srgbClr val="FFFFFF"/>
                    </a:solidFill>
                  </a:tcPr>
                </a:tc>
                <a:tc>
                  <a:txBody>
                    <a:bodyPr/>
                    <a:lstStyle/>
                    <a:p>
                      <a:r>
                        <a:rPr sz="1400">
                          <a:solidFill>
                            <a:srgbClr val="263238"/>
                          </a:solidFill>
                          <a:latin typeface="Calibri"/>
                        </a:rPr>
                        <a:t>El nervio puede explorarse por vía dorsal o anterior, liberando todo el supinador superficial [r43]</a:t>
                      </a:r>
                    </a:p>
                  </a:txBody>
                  <a:tcPr>
                    <a:solidFill>
                      <a:srgbClr val="FFFFFF"/>
                    </a:solidFill>
                  </a:tcPr>
                </a:tc>
                <a:tc>
                  <a:txBody>
                    <a:bodyPr/>
                    <a:lstStyle/>
                    <a:p>
                      <a:r>
                        <a:rPr sz="1400">
                          <a:solidFill>
                            <a:srgbClr val="263238"/>
                          </a:solidFill>
                          <a:latin typeface="Calibri"/>
                        </a:rPr>
                        <a:t>Dorsal o anterior, según el caso</a:t>
                      </a:r>
                    </a:p>
                  </a:txBody>
                  <a:tcPr>
                    <a:solidFill>
                      <a:srgbClr val="FFFFFF"/>
                    </a:solidFill>
                  </a:tcPr>
                </a:tc>
                <a:tc>
                  <a:txBody>
                    <a:bodyPr/>
                    <a:lstStyle/>
                    <a:p>
                      <a:r>
                        <a:rPr sz="1400">
                          <a:solidFill>
                            <a:srgbClr val="263238"/>
                          </a:solidFill>
                          <a:latin typeface="Calibri"/>
                        </a:rPr>
                        <a:t>Revisión [r43]</a:t>
                      </a:r>
                    </a:p>
                  </a:txBody>
                  <a:tcPr>
                    <a:solidFill>
                      <a:srgbClr val="FFFFFF"/>
                    </a:solidFill>
                  </a:tcPr>
                </a:tc>
              </a:tr>
              <a:tr h="457200">
                <a:tc>
                  <a:txBody>
                    <a:bodyPr/>
                    <a:lstStyle/>
                    <a:p>
                      <a:r>
                        <a:rPr sz="1400">
                          <a:solidFill>
                            <a:srgbClr val="263238"/>
                          </a:solidFill>
                          <a:latin typeface="Calibri"/>
                        </a:rPr>
                        <a:t>Extensión hacia el tubérculo de Lister</a:t>
                      </a:r>
                    </a:p>
                  </a:txBody>
                  <a:tcPr>
                    <a:solidFill>
                      <a:srgbClr val="EEF3F4"/>
                    </a:solidFill>
                  </a:tcPr>
                </a:tc>
                <a:tc>
                  <a:txBody>
                    <a:bodyPr/>
                    <a:lstStyle/>
                    <a:p>
                      <a:r>
                        <a:rPr sz="1400">
                          <a:solidFill>
                            <a:srgbClr val="263238"/>
                          </a:solidFill>
                          <a:latin typeface="Calibri"/>
                        </a:rPr>
                        <a:t>Posible con ALP y extensor corto levantados y retináculo abierto en parte [r1]; el uso dorsal para el radio distal ha disminuido [r5]</a:t>
                      </a:r>
                    </a:p>
                  </a:txBody>
                  <a:tcPr>
                    <a:solidFill>
                      <a:srgbClr val="EEF3F4"/>
                    </a:solidFill>
                  </a:tcPr>
                </a:tc>
                <a:tc>
                  <a:txBody>
                    <a:bodyPr/>
                    <a:lstStyle/>
                    <a:p>
                      <a:r>
                        <a:rPr sz="1400">
                          <a:solidFill>
                            <a:srgbClr val="263238"/>
                          </a:solidFill>
                          <a:latin typeface="Calibri"/>
                        </a:rPr>
                        <a:t>Thompson extendido, solo si la fractura lo pide</a:t>
                      </a:r>
                    </a:p>
                  </a:txBody>
                  <a:tcPr>
                    <a:solidFill>
                      <a:srgbClr val="EEF3F4"/>
                    </a:solidFill>
                  </a:tcPr>
                </a:tc>
                <a:tc>
                  <a:txBody>
                    <a:bodyPr/>
                    <a:lstStyle/>
                    <a:p>
                      <a:r>
                        <a:rPr sz="1400">
                          <a:solidFill>
                            <a:srgbClr val="263238"/>
                          </a:solidFill>
                          <a:latin typeface="Calibri"/>
                        </a:rPr>
                        <a:t>AO y revisión [r1][r5]</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60</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pasos, estructuras en riesgo y errores del residente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Heim D et al. [Internet].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 apoyo de estudio: no sustituye al tutor ni al manual del implante.</a:t>
            </a:r>
          </a:p>
          <a:p>
            <a:pPr marL="347472" indent="-347472">
              <a:spcAft>
                <a:spcPts val="1400"/>
              </a:spcAft>
              <a:buChar char="•"/>
            </a:pPr>
            <a:r>
              <a:rPr sz="2400">
                <a:solidFill>
                  <a:srgbClr val="263238"/>
                </a:solidFill>
                <a:latin typeface="Calibri"/>
              </a:rPr>
              <a:t>Los pasos combinan la descripción de la AO [r1] con estudios de cadáver y clínicos.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60</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pasos, estructuras en riesgo y errores del residente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Heim D et al. [Internet].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Alargar la incisión hasta el epicóndilo: la AO describe una incisión que no llega a él [r1].</a:t>
            </a:r>
          </a:p>
          <a:p>
            <a:pPr marL="347472" indent="-347472">
              <a:spcAft>
                <a:spcPts val="1400"/>
              </a:spcAft>
              <a:buChar char="•"/>
            </a:pPr>
            <a:r>
              <a:rPr sz="2400">
                <a:solidFill>
                  <a:srgbClr val="263238"/>
                </a:solidFill>
                <a:latin typeface="Calibri"/>
              </a:rPr>
              <a:t>Olvidar el nervio radial superficial y la vena cefálica al prolongar hacia el tubérculo de Lister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60</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Distancia distal desde la tuberosidad bicipital hasta el cruce del NIP con el radio, vista sagital (6 miembros)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Hackl M et al. doi:10.. 2015. doi:10.1016/j.injury.2015.01.028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60</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Comparación con el Henry volar para el radio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 Murphy M et al. J Orthop Trauma. 2021. doi:10.1097/BOT.0000000000002162</a:t>
            </a:r>
          </a:p>
          <a:p>
            <a:r>
              <a:rPr sz="1000">
                <a:solidFill>
                  <a:srgbClr val="5A6469"/>
                </a:solidFill>
                <a:latin typeface="Calibri"/>
              </a:rPr>
              <a:t>[r5] Catalano LW et al. J Am Acad Orthop Surg. 2011. doi:10.5435/00124635-201107000-00006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Las 2 vías son las principales para el eje del radio [r7][r5].</a:t>
            </a:r>
          </a:p>
          <a:p>
            <a:pPr marL="347472" indent="-347472">
              <a:spcAft>
                <a:spcPts val="1400"/>
              </a:spcAft>
              <a:buChar char="•"/>
            </a:pPr>
            <a:r>
              <a:rPr sz="2400">
                <a:solidFill>
                  <a:srgbClr val="263238"/>
                </a:solidFill>
                <a:latin typeface="Calibri"/>
              </a:rPr>
              <a:t>Entre ellas, los datos vienen de cadáver y de series retrospectivas.</a:t>
            </a:r>
          </a:p>
          <a:p>
            <a:pPr marL="347472" indent="-347472">
              <a:spcAft>
                <a:spcPts val="1400"/>
              </a:spcAft>
              <a:buChar char="•"/>
            </a:pPr>
            <a:r>
              <a:rPr sz="2400">
                <a:solidFill>
                  <a:srgbClr val="263238"/>
                </a:solidFill>
                <a:latin typeface="Calibri"/>
              </a:rPr>
              <a:t>No encontré un ensayo aleatorizado que las compare (sin dato verificable).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60</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Radio expuesto en cadáver (10 pares)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[r14] Jockel CR et al. J Hand Surg Am. 2013. doi:10.1016/j.jhsa.2012.12.029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60</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en fracturas del tercio proximal del radio, 202 pacientes en 11 centros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[r27] Dashe J et al. J Orthop Trauma. 2020. doi:10.1097/BOT.0000000000001651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60</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tasas, quién las sufre y cómo se reducen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[r28] Vasara H et al. JB JS Open Access. 2024. doi:10.2106/JBJS.OA.24.00129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Una revisión de 15 estudios (944 adultos con fractura de ambos huesos y placa de compresión) encontró algún evento adverso en 24 % [r28].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60</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globales según el estudio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[r26] Perretta DJ et al. Bull Hosp Jt Dis. 2016. PMID 27815953</a:t>
            </a:r>
          </a:p>
          <a:p>
            <a:r>
              <a:rPr sz="1000">
                <a:solidFill>
                  <a:srgbClr val="5A6469"/>
                </a:solidFill>
                <a:latin typeface="Calibri"/>
              </a:rPr>
              <a:t>[r27] Dashe J et al. J Orthop Trauma. 2020. doi:10.1097/BOT.0000000000001651</a:t>
            </a:r>
          </a:p>
          <a:p>
            <a:r>
              <a:rPr sz="1000">
                <a:solidFill>
                  <a:srgbClr val="5A6469"/>
                </a:solidFill>
                <a:latin typeface="Calibri"/>
              </a:rPr>
              <a:t>[r28] Vasara H et al. JB JS Open Access. 2024. doi:10.2106/JBJS.OA.24.00129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60</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Fasciotomía por síndrome compartimental según la clasificación AO/OTA de ambos huesos (151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[r33] Auld TS et al. J Orthop Trauma. 2017. doi:10.1097/BOT.0000000000001020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60</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qué esperar después de plaquear el radio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[r28] Vasara H et al. JB JS Open Access. 2024. doi:10.2106/JBJS.OA.24.00129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135 pacientes con fractura de ambos huesos y placa, con DASH disponible en 5 estudios, la media fue 12,5 (rango de 0 a 61)… [r28]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60</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Resultado funcional según los criterios de Anderson en 47 pacientes con pseudoartrosis diafisaria de antebrazo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[r39] Kloen P et al. Arch Orthop Trauma Surg. 2010. doi:10.1007/s00402-010-1071-x</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60</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Otros desenlaces tras cirugía de antebrazo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[r32] Schemitsch EH et al. J Bone Joint Surg Am. 1992. PMID 1522093</a:t>
            </a:r>
          </a:p>
          <a:p>
            <a:r>
              <a:rPr sz="1000">
                <a:solidFill>
                  <a:srgbClr val="5A6469"/>
                </a:solidFill>
                <a:latin typeface="Calibri"/>
              </a:rPr>
              <a:t>[r41] Regan DK et al. J Hand Surg Am. 2018. doi:10.1016/j.jhsa.2017.10.039</a:t>
            </a:r>
          </a:p>
          <a:p>
            <a:r>
              <a:rPr sz="1000">
                <a:solidFill>
                  <a:srgbClr val="5A6469"/>
                </a:solidFill>
                <a:latin typeface="Calibri"/>
              </a:rPr>
              <a:t>[r34] Weber MM et al. Arch Orthop Trauma Surg. 2023. doi:10.1007/s00402-022-04576-1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60</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Rehabilitación: lo poco que se sabe y lo que se hace por costumbre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[r26] Perretta DJ et al. Bull Hosp Jt Dis. 2016. PMID 27815953</a:t>
            </a:r>
          </a:p>
          <a:p>
            <a:r>
              <a:rPr sz="1000">
                <a:solidFill>
                  <a:srgbClr val="5A6469"/>
                </a:solidFill>
                <a:latin typeface="Calibri"/>
              </a:rPr>
              <a:t>[r37] Anantavorasakul N et al. doi:10.. 2022. doi:10.22038/ABJS.2021.45901.2255</a:t>
            </a:r>
          </a:p>
          <a:p>
            <a:r>
              <a:rPr sz="1000">
                <a:solidFill>
                  <a:srgbClr val="5A6469"/>
                </a:solidFill>
                <a:latin typeface="Calibri"/>
              </a:rPr>
              <a:t>[r38] Cao R et al. Orthop Surg. 2025. doi:10.1111/os.14307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Las fuentes abiertas revisadas no comparan protocolos de rehabilitación después de un abordaje dorsal del radio (sin dato verificable).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60</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Rehabilitación: lo poco que se sabe y lo que se hace por costumbre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[r26] Perretta DJ et al. Bull Hosp Jt Dis. 2016. PMID 27815953</a:t>
            </a:r>
          </a:p>
          <a:p>
            <a:r>
              <a:rPr sz="1000">
                <a:solidFill>
                  <a:srgbClr val="5A6469"/>
                </a:solidFill>
                <a:latin typeface="Calibri"/>
              </a:rPr>
              <a:t>[r37] Anantavorasakul N et al. doi:10.. 2022. doi:10.22038/ABJS.2021.45901.2255</a:t>
            </a:r>
          </a:p>
          <a:p>
            <a:r>
              <a:rPr sz="1000">
                <a:solidFill>
                  <a:srgbClr val="5A6469"/>
                </a:solidFill>
                <a:latin typeface="Calibri"/>
              </a:rPr>
              <a:t>[r38] Cao R et al. Orthop Surg. 2025. doi:10.1111/os.14307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Retomar la pronosupinación activa cuando el cirujano lo permita según la estabilidad de la fijación.</a:t>
            </a:r>
          </a:p>
          <a:p>
            <a:pPr marL="347472" indent="-347472">
              <a:spcAft>
                <a:spcPts val="1400"/>
              </a:spcAft>
              <a:buChar char="•"/>
            </a:pPr>
            <a:r>
              <a:rPr sz="2400">
                <a:solidFill>
                  <a:srgbClr val="263238"/>
                </a:solidFill>
                <a:latin typeface="Calibri"/>
              </a:rPr>
              <a:t>Revisar la extensión de cada dedo en la primera semana, y registrar cualquier déficit nuevo.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60</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Rehabilitación: lo poco que se sabe y lo que se hace por costumbre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[r26] Perretta DJ et al. Bull Hosp Jt Dis. 2016. PMID 27815953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serie con Thompson solo registró las complicaciones de las 2 primeras semanas, y en ese lapso apareció un síndrome compartimental [r26].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60</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Heim D et al. [Internet]. 2026.</a:t>
            </a:r>
          </a:p>
          <a:p>
            <a:r>
              <a:rPr sz="1000">
                <a:solidFill>
                  <a:srgbClr val="5A6469"/>
                </a:solidFill>
                <a:latin typeface="Calibri"/>
              </a:rPr>
              <a:t>[r6] Klausmeyer MA et al. Hand Clin. 2014. doi:10.1016/j.hcl.2014.07.002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1. Conoce el plano y el nervio: ERCC hacia radial, ECD hacia cubital, y el NIP dentro del supinador [r1][r6].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60</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Heim D et al. [Internet]. 2026.</a:t>
            </a:r>
          </a:p>
          <a:p>
            <a:r>
              <a:rPr sz="1000">
                <a:solidFill>
                  <a:srgbClr val="5A6469"/>
                </a:solidFill>
                <a:latin typeface="Calibri"/>
              </a:rPr>
              <a:t>[r20] Spinner RJ et al. J Hand Surg Am. 1998. doi:10.1016/S0363-5023(98)80101-9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la parte distal de la incisión están el nervio radial superficial y la vena cefálica [r1].</a:t>
            </a:r>
          </a:p>
          <a:p>
            <a:pPr marL="347472" indent="-347472">
              <a:spcAft>
                <a:spcPts val="1400"/>
              </a:spcAft>
              <a:buChar char="•"/>
            </a:pPr>
            <a:r>
              <a:rPr sz="2400">
                <a:solidFill>
                  <a:srgbClr val="263238"/>
                </a:solidFill>
                <a:latin typeface="Calibri"/>
              </a:rPr>
              <a:t>La parálisis posoperatoria puede ser aislada del ECD y venir de ramas terminales distales al supinador, no del tronco del NIP [r20].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60</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Heim D et al. [Internet]. 2026.</a:t>
            </a:r>
          </a:p>
          <a:p>
            <a:r>
              <a:rPr sz="800">
                <a:solidFill>
                  <a:srgbClr val="5A6469"/>
                </a:solidFill>
                <a:latin typeface="Calibri"/>
              </a:rPr>
              <a:t>[r6] Klausmeyer MA et al. Hand Clin. 2014. doi:10.1016/j.hcl.2014.07.002</a:t>
            </a:r>
          </a:p>
          <a:p>
            <a:r>
              <a:rPr sz="800">
                <a:solidFill>
                  <a:srgbClr val="5A6469"/>
                </a:solidFill>
                <a:latin typeface="Calibri"/>
              </a:rPr>
              <a:t>[r12] Hohenberger GM et al. Surg Radiol Anat. 2018. doi:10.1007/s00276-018-2004-6</a:t>
            </a:r>
          </a:p>
          <a:p>
            <a:r>
              <a:rPr sz="800">
                <a:solidFill>
                  <a:srgbClr val="5A6469"/>
                </a:solidFill>
                <a:latin typeface="Calibri"/>
              </a:rPr>
              <a:t>[r10] Calfee RP et al. J Bone Joint Surg Am. 2011. doi:10.2106/JBJS.I.01242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plano del Thompson es ERCC-ECD y el nervio que manda es el NIP dentro del supinador [r1][r6].</a:t>
            </a:r>
          </a:p>
          <a:p>
            <a:pPr marL="347472" indent="-347472">
              <a:spcAft>
                <a:spcPts val="1400"/>
              </a:spcAft>
              <a:buChar char="•"/>
            </a:pPr>
            <a:r>
              <a:rPr sz="2400">
                <a:solidFill>
                  <a:srgbClr val="263238"/>
                </a:solidFill>
                <a:latin typeface="Calibri"/>
              </a:rPr>
              <a:t>Identifica el nervio; no confíes en la rotación: las fuentes discrepan y con fractura desplazada el efecto casi desaparece [r1][r12][r10].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60</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abordaje de Thompson · abordaje dorsal del antebrazo · abordaje posterolateral del radio · nervio interóseo posterior · arcada de Frohse · supinador · extensor radial corto del carpo · extensor común de los dedos…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60</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Heim D et al. [Internet]. 2026.</a:t>
            </a:r>
          </a:p>
          <a:p>
            <a:r>
              <a:rPr sz="1000">
                <a:solidFill>
                  <a:srgbClr val="5A6469"/>
                </a:solidFill>
                <a:latin typeface="Calibri"/>
              </a:rPr>
              <a:t>[r10] Calfee RP et al. J Bone Joint Surg Am. 2011. doi:10.2106/JBJS.I.01242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Plano: ERCC a radial, ECD a cubital; supinador arriba, ALP abajo [r1].</a:t>
            </a:r>
          </a:p>
          <a:p>
            <a:pPr marL="347472" indent="-347472">
              <a:spcAft>
                <a:spcPts val="1400"/>
              </a:spcAft>
              <a:buChar char="•"/>
            </a:pPr>
            <a:r>
              <a:rPr sz="2400">
                <a:solidFill>
                  <a:srgbClr val="263238"/>
                </a:solidFill>
                <a:latin typeface="Calibri"/>
              </a:rPr>
              <a:t>NIP: dentro del supinador; cruza el radio entre 3,2 y 5,6 cm de la articulación radiocapitelar [r10].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60</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didáctico de staff: fractura proximal del radio con herida dorsal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Caso sintético, sin datos de pacientes reales.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60</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¿Qué vía eliges y por qué?</a:t>
            </a:r>
          </a:p>
          <a:p>
            <a:pPr marL="347472" indent="-347472">
              <a:spcAft>
                <a:spcPts val="1400"/>
              </a:spcAft>
              <a:buChar char="•"/>
            </a:pPr>
            <a:r>
              <a:rPr sz="2400">
                <a:solidFill>
                  <a:srgbClr val="263238"/>
                </a:solidFill>
                <a:latin typeface="Calibri"/>
              </a:rPr>
              <a:t>2. ¿Qué estructuras proteges y cómo?</a:t>
            </a:r>
          </a:p>
          <a:p>
            <a:pPr marL="347472" indent="-347472">
              <a:spcAft>
                <a:spcPts val="1400"/>
              </a:spcAft>
              <a:buChar char="•"/>
            </a:pPr>
            <a:r>
              <a:rPr sz="2400">
                <a:solidFill>
                  <a:srgbClr val="263238"/>
                </a:solidFill>
                <a:latin typeface="Calibri"/>
              </a:rPr>
              <a:t>3. ¿Qué haces con la rotación del antebrazo?</a:t>
            </a:r>
          </a:p>
          <a:p>
            <a:pPr marL="347472" indent="-347472">
              <a:spcAft>
                <a:spcPts val="1400"/>
              </a:spcAft>
              <a:buChar char="•"/>
            </a:pPr>
            <a:r>
              <a:rPr sz="2400">
                <a:solidFill>
                  <a:srgbClr val="263238"/>
                </a:solidFill>
                <a:latin typeface="Calibri"/>
              </a:rPr>
              <a:t>4. ¿Qué placa usas y por qué cara?</a:t>
            </a:r>
          </a:p>
          <a:p>
            <a:pPr marL="347472" indent="-347472">
              <a:spcAft>
                <a:spcPts val="1400"/>
              </a:spcAft>
              <a:buChar char="•"/>
            </a:pPr>
            <a:r>
              <a:rPr sz="2400">
                <a:solidFill>
                  <a:srgbClr val="263238"/>
                </a:solidFill>
                <a:latin typeface="Calibri"/>
              </a:rPr>
              <a:t>5. ¿Qué compruebas antes de salir de quirófano y en los controles tempranos?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60</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[r26] Perretta DJ et al. Bull Hosp Jt Dis. 2016. PMID 27815953</a:t>
            </a:r>
          </a:p>
          <a:p>
            <a:r>
              <a:rPr sz="1000">
                <a:solidFill>
                  <a:srgbClr val="5A6469"/>
                </a:solidFill>
                <a:latin typeface="Calibri"/>
              </a:rPr>
              <a:t>[r27] Dashe J et al. J Orthop Trauma. 2020. doi:10.1097/BOT.0000000000001651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Una herida dorsal es uno de los motivos por los que se usó el Thompson en la serie, y la vía volar también es una opción razonable: en 202 fracturas proximales… [r26] [r27]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60</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Heim D, Luria S, Mosheiff R, Weil Y. Posterolateral approach (Thompson) to the forearm shaft. [Internet]. En: AO Surgery Reference. Davos: AO Foundation [consultado 2026 oct 12]. Disponible en: https://surgeryreference.aofoundation.org/orthopedic-trauma/adult-trauma/forearm-shaft/approach/posterolateral-approach-thompson https://surgeryreference.aofoundation.org/orthopedic-trauma/adult-trauma/forearm-shaft/approach/posterolateral-approach-thompson</a:t>
            </a:r>
          </a:p>
          <a:p>
            <a:pPr>
              <a:spcAft>
                <a:spcPts val="800"/>
              </a:spcAft>
            </a:pPr>
            <a:r>
              <a:rPr sz="1200">
                <a:solidFill>
                  <a:srgbClr val="263238"/>
                </a:solidFill>
                <a:latin typeface="Calibri"/>
              </a:rPr>
              <a:t>[r2] Heim D, Luria S, Mosheiff R, Weil Y. Lateral approach to the proximal radius. [Internet]. En: AO Surgery Reference. Davos: AO Foundation [consultado 2026 oct 12]. Disponible en: https://surgeryreference.aofoundation.org/orthopedic-trauma/adult-trauma/forearm-shaft/approach/lateral-approach-to-the-proximal-radius https://surgeryreference.aofoundation.org/orthopedic-trauma/adult-trauma/forearm-shaft/approach/lateral-approach-to-the-proximal-radius</a:t>
            </a:r>
          </a:p>
          <a:p>
            <a:pPr>
              <a:spcAft>
                <a:spcPts val="800"/>
              </a:spcAft>
            </a:pPr>
            <a:r>
              <a:rPr sz="1200">
                <a:solidFill>
                  <a:srgbClr val="263238"/>
                </a:solidFill>
                <a:latin typeface="Calibri"/>
              </a:rPr>
              <a:t>[r3] Heim D, Luria S, Mosheiff R, Weil Y. Combined posterior approach to radius and ulna. [Internet]. En: AO Surgery Reference. Davos: AO Foundation [consultado 2026 oct 12]. Disponible en: https://surgeryreference.aofoundation.org/orthopedic-trauma/adult-trauma/forearm-shaft/approach/combined-posterior-approach-to-radius-and-ulna https://surgeryreference.aofoundation.org/orthopedic-trauma/adult-trauma/forearm-shaft/approach/combined-posterior-approach-to-radius-and-ulna</a:t>
            </a:r>
          </a:p>
          <a:p>
            <a:pPr>
              <a:spcAft>
                <a:spcPts val="800"/>
              </a:spcAft>
            </a:pPr>
            <a:r>
              <a:rPr sz="1200">
                <a:solidFill>
                  <a:srgbClr val="263238"/>
                </a:solidFill>
                <a:latin typeface="Calibri"/>
              </a:rPr>
              <a:t>[r4] Heim D, Luria S, Mosheiff R, Weil Y. Speed and Boyd's approach to the forearm shaft. [Internet]. En: AO Surgery Reference. Davos: AO Foundation [consultado 2026 oct 12]. Disponible en: https://surgeryreference.aofoundation.org/orthopedic-trauma/adult-trauma/forearm-shaft/approach/speed-and-boyds-approach https://surgeryreference.aofoundation.org/orthopedic-trauma/adult-trauma/forearm-shaft/approach/speed-and-boyds-approach</a:t>
            </a:r>
          </a:p>
          <a:p>
            <a:pPr>
              <a:spcAft>
                <a:spcPts val="800"/>
              </a:spcAft>
            </a:pPr>
            <a:r>
              <a:rPr sz="1200">
                <a:solidFill>
                  <a:srgbClr val="263238"/>
                </a:solidFill>
                <a:latin typeface="Calibri"/>
              </a:rPr>
              <a:t>[r5] Catalano LW, Zlotolow DA, Hitchcock PB, Shah SN, Barron OA. Surgical exposures of the radius and ulna. J Am Acad Orthop Surg 2011;19(7):430-8. doi:10.5435/00124635-201107000-00006 https://doi.org/10.5435/00124635-201107000-00006</a:t>
            </a:r>
          </a:p>
          <a:p>
            <a:pPr>
              <a:spcAft>
                <a:spcPts val="800"/>
              </a:spcAft>
            </a:pPr>
            <a:r>
              <a:rPr sz="1200">
                <a:solidFill>
                  <a:srgbClr val="263238"/>
                </a:solidFill>
                <a:latin typeface="Calibri"/>
              </a:rPr>
              <a:t>[r6] Klausmeyer MA, Mudgal C. Exposure of the forearm and distal radius. Hand Clin 2014;30(4):427-33. doi:10.1016/j.hcl.2014.07.002 https://doi.org/10.1016/j.hcl.2014.07.002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60</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Murphy M, Teasdall RJ, Comadoll S, Aneja A. Dorsal Thompson: Approach to the Proximal Radial Shaft. J Orthop Trauma 2021;35(Suppl 2):S16-S17. doi:10.1097/BOT.0000000000002162 https://doi.org/10.1097/BOT.0000000000002162</a:t>
            </a:r>
          </a:p>
          <a:p>
            <a:pPr>
              <a:spcAft>
                <a:spcPts val="800"/>
              </a:spcAft>
            </a:pPr>
            <a:r>
              <a:rPr sz="1200">
                <a:solidFill>
                  <a:srgbClr val="263238"/>
                </a:solidFill>
                <a:latin typeface="Calibri"/>
              </a:rPr>
              <a:t>[r8] Bartoníček J, Naňka O. History of surgical approaches in orthopaedics. Int Orthop 2025;49(6):1537-1541. doi:10.1007/s00264-025-06541-0 https://doi.org/10.1007/s00264-025-06541-0</a:t>
            </a:r>
          </a:p>
          <a:p>
            <a:pPr>
              <a:spcAft>
                <a:spcPts val="800"/>
              </a:spcAft>
            </a:pPr>
            <a:r>
              <a:rPr sz="1200">
                <a:solidFill>
                  <a:srgbClr val="263238"/>
                </a:solidFill>
                <a:latin typeface="Calibri"/>
              </a:rPr>
              <a:t>[r9] Mekhail AO, Ebraheim NA, Jackson WT, Yeasting RA. Vulnerability of the posterior interosseous nerve during proximal radius exposures. Clin Orthop Relat Res 1995;(315):199-208. PMID:7634668 https://pubmed.ncbi.nlm.nih.gov/7634668/</a:t>
            </a:r>
          </a:p>
          <a:p>
            <a:pPr>
              <a:spcAft>
                <a:spcPts val="800"/>
              </a:spcAft>
            </a:pPr>
            <a:r>
              <a:rPr sz="1200">
                <a:solidFill>
                  <a:srgbClr val="263238"/>
                </a:solidFill>
                <a:latin typeface="Calibri"/>
              </a:rPr>
              <a:t>[r10] Calfee RP, Wilson JM, Wong AH. Variations in the anatomic relations of the posterior interosseous nerve associated with proximal forearm trauma. J Bone Joint Surg Am 2011;93(1):81-90. doi:10.2106/JBJS.I.01242 https://doi.org/10.2106/JBJS.I.01242</a:t>
            </a:r>
          </a:p>
          <a:p>
            <a:pPr>
              <a:spcAft>
                <a:spcPts val="800"/>
              </a:spcAft>
            </a:pPr>
            <a:r>
              <a:rPr sz="1200">
                <a:solidFill>
                  <a:srgbClr val="263238"/>
                </a:solidFill>
                <a:latin typeface="Calibri"/>
              </a:rPr>
              <a:t>[r11] Schwarz AM, Hohenberger GM, Weiglein AH, Riedl R, Staresinic M, Grechenig S. Avoiding radial nerve palsy in proximal radius shaft plating - a cadaver study. Injury 2017;48 Suppl 5:S34-S37. doi:10.1016/S0020-1383(17)30736-2 https://doi.org/10.1016/S0020-1383(17)30736-2</a:t>
            </a:r>
          </a:p>
          <a:p>
            <a:pPr>
              <a:spcAft>
                <a:spcPts val="800"/>
              </a:spcAft>
            </a:pPr>
            <a:r>
              <a:rPr sz="1200">
                <a:solidFill>
                  <a:srgbClr val="263238"/>
                </a:solidFill>
                <a:latin typeface="Calibri"/>
              </a:rPr>
              <a:t>[r12] Hohenberger GM, Schwarz AM, Maier MJ, Grechenig P, Dauwe J, Grechenig C, et al. Safe zone for the posterior interosseous nerve with regard to the lateral and posterior approaches to the proximal radius. Surg Radiol Anat 2018;40(9):1025-1030. doi:10.1007/s00276-018-2004-6 https://doi.org/10.1007/s00276-018-2004-6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60</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Hackl M, Wegmann K, Lappen S, Helf C, Burkhart KJ, Müller LP. The course of the posterior interosseous nerve in relation to the proximal radius: is there a reliable landmark? Injury 2015;46(4):687-92. doi:10.1016/j.injury.2015.01.028 https://doi.org/10.1016/j.injury.2015.01.028</a:t>
            </a:r>
          </a:p>
          <a:p>
            <a:pPr>
              <a:spcAft>
                <a:spcPts val="800"/>
              </a:spcAft>
            </a:pPr>
            <a:r>
              <a:rPr sz="1200">
                <a:solidFill>
                  <a:srgbClr val="263238"/>
                </a:solidFill>
                <a:latin typeface="Calibri"/>
              </a:rPr>
              <a:t>[r14] Jockel CR, Zlotolow DA, Butler RB, Becker EH. Extensile surgical exposures of the radius: a comparative anatomic study. J Hand Surg Am 2013;38(4):745-52. doi:10.1016/j.jhsa.2012.12.029 https://doi.org/10.1016/j.jhsa.2012.12.029</a:t>
            </a:r>
          </a:p>
          <a:p>
            <a:pPr>
              <a:spcAft>
                <a:spcPts val="800"/>
              </a:spcAft>
            </a:pPr>
            <a:r>
              <a:rPr sz="1200">
                <a:solidFill>
                  <a:srgbClr val="263238"/>
                </a:solidFill>
                <a:latin typeface="Calibri"/>
              </a:rPr>
              <a:t>[r15] Cross JD, White JA, Johnson AE, Blair JA, Hsu JR. Comparison of dorsal and volar approaches to the proximal radius. Orthopedics 2011;34(2):93. doi:10.3928/01477447-20101221-14 https://doi.org/10.3928/01477447-20101221-14</a:t>
            </a:r>
          </a:p>
          <a:p>
            <a:pPr>
              <a:spcAft>
                <a:spcPts val="800"/>
              </a:spcAft>
            </a:pPr>
            <a:r>
              <a:rPr sz="1200">
                <a:solidFill>
                  <a:srgbClr val="263238"/>
                </a:solidFill>
                <a:latin typeface="Calibri"/>
              </a:rPr>
              <a:t>[r16] Ozkan M, Bacakoğlu AK, Gül O, Ekin A, Mağden O. Anatomic study of posterior interosseous nerve in the arcade of Frohse. J Shoulder Elbow Surg 1999;8(6):617-20. doi:10.1016/s1058-2746(99)90100-3 https://doi.org/10.1016/s1058-2746(99)90100-3</a:t>
            </a:r>
          </a:p>
          <a:p>
            <a:pPr>
              <a:spcAft>
                <a:spcPts val="800"/>
              </a:spcAft>
            </a:pPr>
            <a:r>
              <a:rPr sz="1200">
                <a:solidFill>
                  <a:srgbClr val="263238"/>
                </a:solidFill>
                <a:latin typeface="Calibri"/>
              </a:rPr>
              <a:t>[r17] Thomas SJ, Yakin DE, Parry BR, Lubahn JD. The anatomical relationship between the posterior interosseous nerve and the supinator muscle. J Hand Surg Am 2000;25(5):936-41. doi:10.1053/jhsu.2000.16360 https://doi.org/10.1053/jhsu.2000.16360</a:t>
            </a:r>
          </a:p>
          <a:p>
            <a:pPr>
              <a:spcAft>
                <a:spcPts val="800"/>
              </a:spcAft>
            </a:pPr>
            <a:r>
              <a:rPr sz="1200">
                <a:solidFill>
                  <a:srgbClr val="263238"/>
                </a:solidFill>
                <a:latin typeface="Calibri"/>
              </a:rPr>
              <a:t>[r18] Ebraheim NA, Jin F, Pulisetti D, Yeasting RA. Quantitative anatomical study of the posterior interosseous nerve. Am J Orthop (Belle Mead NJ) 2000;29(9):702-4. PMID:11008867 https://pubmed.ncbi.nlm.nih.gov/11008867/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60</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Prasartritha T, Liupolvanish P, Rojanakit A. A study of the posterior interosseous nerve (PIN) and the radial tunnel in 30 Thai cadavers. J Hand Surg Am 1993;18(1):107-12. doi:10.1016/0363-5023(93)90253-Y https://doi.org/10.1016/0363-5023(93)90253-Y</a:t>
            </a:r>
          </a:p>
          <a:p>
            <a:pPr>
              <a:spcAft>
                <a:spcPts val="800"/>
              </a:spcAft>
            </a:pPr>
            <a:r>
              <a:rPr sz="1200">
                <a:solidFill>
                  <a:srgbClr val="263238"/>
                </a:solidFill>
                <a:latin typeface="Calibri"/>
              </a:rPr>
              <a:t>[r20] Spinner RJ, Berger RA, Carmichael SW, Dyck PJ, Nunley JA. Isolated paralysis of the extensor digitorum communis associated with the posterior (Thompson) approach to the proximal radius. J Hand Surg Am 1998;23(1):135-41. doi:10.1016/S0363-5023(98)80101-9 https://doi.org/10.1016/S0363-5023(98)80101-9</a:t>
            </a:r>
          </a:p>
          <a:p>
            <a:pPr>
              <a:spcAft>
                <a:spcPts val="800"/>
              </a:spcAft>
            </a:pPr>
            <a:r>
              <a:rPr sz="1200">
                <a:solidFill>
                  <a:srgbClr val="263238"/>
                </a:solidFill>
                <a:latin typeface="Calibri"/>
              </a:rPr>
              <a:t>[r21] Links AC, Graunke KS, Wahl C, Green JR, Matsen FA. Pronation can increase the pressure on the posterior interosseous nerve under the arcade of Frohse: a possible mechanism of palsy after two-incision repair for distal biceps rupture--clinical experience and a cadaveric investigation. J Shoulder Elbow Surg 2009;18(1):64-8. doi:10.1016/j.jse.2008.07.001 https://doi.org/10.1016/j.jse.2008.07.001</a:t>
            </a:r>
          </a:p>
          <a:p>
            <a:pPr>
              <a:spcAft>
                <a:spcPts val="800"/>
              </a:spcAft>
            </a:pPr>
            <a:r>
              <a:rPr sz="1200">
                <a:solidFill>
                  <a:srgbClr val="263238"/>
                </a:solidFill>
                <a:latin typeface="Calibri"/>
              </a:rPr>
              <a:t>[r22] Mohana-Borges AVR, Souza SAL, Mohana-Borges R, Statum S, Chung CB. Deep branch of the radial nerve: effect of pronation/supination on longitudinal nerve alignment. Skeletal Radiol 2023;52(9):1683-1693. doi:10.1007/s00256-023-04332-5 https://doi.org/10.1007/s00256-023-04332-5</a:t>
            </a:r>
          </a:p>
          <a:p>
            <a:pPr>
              <a:spcAft>
                <a:spcPts val="800"/>
              </a:spcAft>
            </a:pPr>
            <a:r>
              <a:rPr sz="1200">
                <a:solidFill>
                  <a:srgbClr val="263238"/>
                </a:solidFill>
                <a:latin typeface="Calibri"/>
              </a:rPr>
              <a:t>[r23] Xuan XN, Ren LN, Liu SB, Jin RX, Li XJ, Cheng JY, et al. An anatomical study of the arcade of Frohse and the relationship with posterior interosseous nerve entrapment syndrome. Surg Radiol Anat 2026;48(1):243. doi:10.1007/s00276-026-04019-1 https://doi.org/10.1007/s00276-026-04019-1</a:t>
            </a:r>
          </a:p>
          <a:p>
            <a:pPr>
              <a:spcAft>
                <a:spcPts val="800"/>
              </a:spcAft>
            </a:pPr>
            <a:r>
              <a:rPr sz="1200">
                <a:solidFill>
                  <a:srgbClr val="263238"/>
                </a:solidFill>
                <a:latin typeface="Calibri"/>
              </a:rPr>
              <a:t>[r24] Raveendranath V, Sivadasan N, Majumder R, Srinivasan J, Narayan RBU. Surgical anatomy of deep branch of the radial nerve at the Arcade of Frohse: geometric relationships relevant to posterior interosseous nerve entrapment. Surg Radiol Anat 2026;48(1):236. doi:10.1007/s00276-026-04003-9 https://doi.org/10.1007/s00276-026-04003-9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60</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Holweg P, Hohenberger GM, Schwarz AM, Staresinic M, Krassnig R, Grechenig S. Comparison of volar and dorsal plate osteosynthesis for radial shaft fractures: an anatomical pilot study. Injury 2017;48 Suppl 5:S38-S40. doi:10.1016/S0020-1383(17)30737-4 https://doi.org/10.1016/S0020-1383(17)30737-4</a:t>
            </a:r>
          </a:p>
          <a:p>
            <a:pPr>
              <a:spcAft>
                <a:spcPts val="800"/>
              </a:spcAft>
            </a:pPr>
            <a:r>
              <a:rPr sz="1200">
                <a:solidFill>
                  <a:srgbClr val="263238"/>
                </a:solidFill>
                <a:latin typeface="Calibri"/>
              </a:rPr>
              <a:t>[r26] Perretta DJ, Brock KM, Tejwani NC. Early Complications Associated with the Thompson Approach to the Proximal Radius. Bull Hosp Jt Dis 2016;74(4):293-297. PMID:27815953 https://pubmed.ncbi.nlm.nih.gov/27815953/</a:t>
            </a:r>
          </a:p>
          <a:p>
            <a:pPr>
              <a:spcAft>
                <a:spcPts val="800"/>
              </a:spcAft>
            </a:pPr>
            <a:r>
              <a:rPr sz="1200">
                <a:solidFill>
                  <a:srgbClr val="263238"/>
                </a:solidFill>
                <a:latin typeface="Calibri"/>
              </a:rPr>
              <a:t>[r27] Dashe J, Murray B, Tornetta P, Grott KM, Mullis B, Bellevue KD, et al. Henry Versus Thompson Approach for Fixation of Proximal Third Radial Shaft Fractures: A Multicenter Study. J Orthop Trauma 2020;34(2):108-112. doi:10.1097/BOT.0000000000001651 https://doi.org/10.1097/BOT.0000000000001651</a:t>
            </a:r>
          </a:p>
          <a:p>
            <a:pPr>
              <a:spcAft>
                <a:spcPts val="800"/>
              </a:spcAft>
            </a:pPr>
            <a:r>
              <a:rPr sz="1200">
                <a:solidFill>
                  <a:srgbClr val="263238"/>
                </a:solidFill>
                <a:latin typeface="Calibri"/>
              </a:rPr>
              <a:t>[r28] Vasara H, Stenroos A, Aspinen S, Kosola J, Anttila T, Nordback PH. Both-Bone Forearm Shaft Fractures Treated with Compression Plate Fixation in Adults: A Systematic Review on Adverse Events and Outcomes. JB JS Open Access 2024;9(4):e24.00129. doi:10.2106/JBJS.OA.24.00129 https://doi.org/10.2106/JBJS.OA.24.00129</a:t>
            </a:r>
          </a:p>
          <a:p>
            <a:pPr>
              <a:spcAft>
                <a:spcPts val="800"/>
              </a:spcAft>
            </a:pPr>
            <a:r>
              <a:rPr sz="1200">
                <a:solidFill>
                  <a:srgbClr val="263238"/>
                </a:solidFill>
                <a:latin typeface="Calibri"/>
              </a:rPr>
              <a:t>[r29] Box MW, Stegelmann SD, Domingue GA, Wells ME, Werthmann NJ, Potgieter CJ, et al. Intramedullary nail fixation versus open reduction and internal fixation for treatment of adult diaphyseal forearm fractures: a systematic review and meta-analysis. J Orthop Surg Res 2024;19(1):719. doi:10.1186/s13018-024-05158-0 https://doi.org/10.1186/s13018-024-05158-0</a:t>
            </a:r>
          </a:p>
          <a:p>
            <a:pPr>
              <a:spcAft>
                <a:spcPts val="800"/>
              </a:spcAft>
            </a:pPr>
            <a:r>
              <a:rPr sz="1200">
                <a:solidFill>
                  <a:srgbClr val="263238"/>
                </a:solidFill>
                <a:latin typeface="Calibri"/>
              </a:rPr>
              <a:t>[r30] Tseng TH, Hung CC, Yen HK, Chen HM, Wang CY, Tzeng SC, et al. Higher nonunion rates with locking plates compared to dynamic compression plates in forearm diaphyseal fractures: a multicenter study. J Orthop Traumatol 2025;26(1):10. doi:10.1186/s10195-025-00823-4 https://doi.org/10.1186/s10195-025-00823-4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60</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Lee SK, Kim KJ, Lee JW, Choy WS. Plate osteosynthesis versus intramedullary nailing for both forearm bones fractures. Eur J Orthop Surg Traumatol 2014;24(5):769-76. doi:10.1007/s00590-013-1242-x https://doi.org/10.1007/s00590-013-1242-x</a:t>
            </a:r>
          </a:p>
          <a:p>
            <a:pPr>
              <a:spcAft>
                <a:spcPts val="800"/>
              </a:spcAft>
            </a:pPr>
            <a:r>
              <a:rPr sz="1200">
                <a:solidFill>
                  <a:srgbClr val="263238"/>
                </a:solidFill>
                <a:latin typeface="Calibri"/>
              </a:rPr>
              <a:t>[r32] Schemitsch EH, Richards RR. The effect of malunion on functional outcome after plate fixation of fractures of both bones of the forearm in adults. J Bone Joint Surg Am 1992;74(7):1068-78. PMID:1522093 https://pubmed.ncbi.nlm.nih.gov/1522093/</a:t>
            </a:r>
          </a:p>
          <a:p>
            <a:pPr>
              <a:spcAft>
                <a:spcPts val="800"/>
              </a:spcAft>
            </a:pPr>
            <a:r>
              <a:rPr sz="1200">
                <a:solidFill>
                  <a:srgbClr val="263238"/>
                </a:solidFill>
                <a:latin typeface="Calibri"/>
              </a:rPr>
              <a:t>[r33] Auld TS, Hwang JS, Stekas N, Gibson PD, Sirkin MS, Reilly MC, et al. The Correlation Between the OTA/AO Classification System and Compartment Syndrome in Both Bone Forearm Fractures. J Orthop Trauma 2017;31(11):606-609. doi:10.1097/BOT.0000000000001020 https://doi.org/10.1097/BOT.0000000000001020</a:t>
            </a:r>
          </a:p>
          <a:p>
            <a:pPr>
              <a:spcAft>
                <a:spcPts val="800"/>
              </a:spcAft>
            </a:pPr>
            <a:r>
              <a:rPr sz="1200">
                <a:solidFill>
                  <a:srgbClr val="263238"/>
                </a:solidFill>
                <a:latin typeface="Calibri"/>
              </a:rPr>
              <a:t>[r34] Weber MM, Rosteius T, Schildhauer TA, Königshausen M, Rausch V. Monteggia fractures and Monteggia-like-lesions: a systematic review. Arch Orthop Trauma Surg 2023;143(7):4085-4093. doi:10.1007/s00402-022-04576-1 https://doi.org/10.1007/s00402-022-04576-1</a:t>
            </a:r>
          </a:p>
          <a:p>
            <a:pPr>
              <a:spcAft>
                <a:spcPts val="800"/>
              </a:spcAft>
            </a:pPr>
            <a:r>
              <a:rPr sz="1200">
                <a:solidFill>
                  <a:srgbClr val="263238"/>
                </a:solidFill>
                <a:latin typeface="Calibri"/>
              </a:rPr>
              <a:t>[r35] Ring D, Jupiter JB, Simpson NS. Monteggia fractures in adults. J Bone Joint Surg Am 1998;80(12):1733-44. doi:10.2106/00004623-199812000-00003 https://doi.org/10.2106/00004623-199812000-00003</a:t>
            </a:r>
          </a:p>
          <a:p>
            <a:pPr>
              <a:spcAft>
                <a:spcPts val="800"/>
              </a:spcAft>
            </a:pPr>
            <a:r>
              <a:rPr sz="1200">
                <a:solidFill>
                  <a:srgbClr val="263238"/>
                </a:solidFill>
                <a:latin typeface="Calibri"/>
              </a:rPr>
              <a:t>[r36] Kim JM, London DA. Complex Monteggia Fractures in the Adult Cohort: Injury and Management. J Am Acad Orthop Surg 2020;28(19):e839-e848. doi:10.5435/JAAOS-D-19-00625 https://doi.org/10.5435/JAAOS-D-19-00625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60</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Anantavorasakul N, Lans J, Wolvetang NHA, Walbeehm ET, Chen NC. Forearm Plate Fixation: Should Plates Be Removed? Arch Bone Jt Surg 2022;10(2):153-159. doi:10.22038/ABJS.2021.45901.2255 https://doi.org/10.22038/ABJS.2021.45901.2255</a:t>
            </a:r>
          </a:p>
          <a:p>
            <a:pPr>
              <a:spcAft>
                <a:spcPts val="800"/>
              </a:spcAft>
            </a:pPr>
            <a:r>
              <a:rPr sz="1200">
                <a:solidFill>
                  <a:srgbClr val="263238"/>
                </a:solidFill>
                <a:latin typeface="Calibri"/>
              </a:rPr>
              <a:t>[r38] Cao R, Zhang J, Sun W, Jiang X, Hua K, Xiao D, et al. Removal of Forearm Plate Leads to a Higher Risk of Refracture-A Systematic Review and Meta-Analysis. Orthop Surg 2025;17(1):36-44. doi:10.1111/os.14307 https://doi.org/10.1111/os.14307</a:t>
            </a:r>
          </a:p>
          <a:p>
            <a:pPr>
              <a:spcAft>
                <a:spcPts val="800"/>
              </a:spcAft>
            </a:pPr>
            <a:r>
              <a:rPr sz="1200">
                <a:solidFill>
                  <a:srgbClr val="263238"/>
                </a:solidFill>
                <a:latin typeface="Calibri"/>
              </a:rPr>
              <a:t>[r39] Kloen P, Wiggers JK, Buijze GA. Treatment of diaphyseal non-unions of the ulna and radius. Arch Orthop Trauma Surg 2010;130(12):1439-45. doi:10.1007/s00402-010-1071-x https://doi.org/10.1007/s00402-010-1071-x</a:t>
            </a:r>
          </a:p>
          <a:p>
            <a:pPr>
              <a:spcAft>
                <a:spcPts val="800"/>
              </a:spcAft>
            </a:pPr>
            <a:r>
              <a:rPr sz="1200">
                <a:solidFill>
                  <a:srgbClr val="263238"/>
                </a:solidFill>
                <a:latin typeface="Calibri"/>
              </a:rPr>
              <a:t>[r40] Ring D, Allende C, Jafarnia K, Allende BT, Jupiter JB. Ununited diaphyseal forearm fractures with segmental defects: plate fixation and autogenous cancellous bone-grafting. J Bone Joint Surg Am 2004;86(11):2440-5. PMID:15523016 https://pubmed.ncbi.nlm.nih.gov/15523016/</a:t>
            </a:r>
          </a:p>
          <a:p>
            <a:pPr>
              <a:spcAft>
                <a:spcPts val="800"/>
              </a:spcAft>
            </a:pPr>
            <a:r>
              <a:rPr sz="1200">
                <a:solidFill>
                  <a:srgbClr val="263238"/>
                </a:solidFill>
                <a:latin typeface="Calibri"/>
              </a:rPr>
              <a:t>[r41] Regan DK, Crespo AM, Konda SR, Egol KA. Functional Outcomes of Compression Plating and Bone Grafting for Operative Treatment of Nonunions About the Forearm. J Hand Surg Am 2018;43(6):564.e1-564.e9. doi:10.1016/j.jhsa.2017.10.039 https://doi.org/10.1016/j.jhsa.2017.10.039</a:t>
            </a:r>
          </a:p>
          <a:p>
            <a:pPr>
              <a:spcAft>
                <a:spcPts val="800"/>
              </a:spcAft>
            </a:pPr>
            <a:r>
              <a:rPr sz="1200">
                <a:solidFill>
                  <a:srgbClr val="263238"/>
                </a:solidFill>
                <a:latin typeface="Calibri"/>
              </a:rPr>
              <a:t>[r42] Kerasnoudis A, Venouziou A, Vasiliadis AV. Neuromuscular ultrasound for the differential diagnosis of radial tunnel syndrome and lateral epicondylitis. J Neuroimaging 2024;34(6):799-803. doi:10.1111/jon.13244 https://doi.org/10.1111/jon.13244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60</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Naam NH, Nemani S. Radial tunnel syndrome. Orthop Clin North Am 2012;43(4):529-36. doi:10.1016/j.ocl.2012.07.022 https://doi.org/10.1016/j.ocl.2012.07.022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60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Abordaje dorsal del antebrazo (Thompson): plano, nervio interóseo posterior y cuándo preferir el Henry</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