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lsx" ContentType="application/vnd.openxmlformats-officedocument.spreadsheetml.sheet"/>
  <Default Extension="xml" ContentType="application/xml"/>
  <Override PartName="/docProps/app.xml" ContentType="application/vnd.openxmlformats-officedocument.extended-properties+xml"/>
  <Override PartName="/docProps/core.xml" ContentType="application/vnd.openxmlformats-package.core-properties+xml"/>
  <Override PartName="/ppt/charts/chart1.xml" ContentType="application/vnd.openxmlformats-officedocument.drawingml.chart+xml"/>
  <Override PartName="/ppt/charts/chart10.xml" ContentType="application/vnd.openxmlformats-officedocument.drawingml.chart+xml"/>
  <Override PartName="/ppt/charts/chart11.xml" ContentType="application/vnd.openxmlformats-officedocument.drawingml.chart+xml"/>
  <Override PartName="/ppt/charts/chart12.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charts/chart6.xml" ContentType="application/vnd.openxmlformats-officedocument.drawingml.chart+xml"/>
  <Override PartName="/ppt/charts/chart7.xml" ContentType="application/vnd.openxmlformats-officedocument.drawingml.chart+xml"/>
  <Override PartName="/ppt/charts/chart8.xml" ContentType="application/vnd.openxmlformats-officedocument.drawingml.chart+xml"/>
  <Override PartName="/ppt/charts/chart9.xml" ContentType="application/vnd.openxmlformats-officedocument.drawingml.chart+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291" r:id="rId43"/>
    <p:sldId id="292" r:id="rId44"/>
    <p:sldId id="293" r:id="rId45"/>
    <p:sldId id="294" r:id="rId46"/>
    <p:sldId id="295" r:id="rId47"/>
    <p:sldId id="296" r:id="rId48"/>
    <p:sldId id="297" r:id="rId49"/>
    <p:sldId id="298" r:id="rId50"/>
    <p:sldId id="299" r:id="rId51"/>
    <p:sldId id="300" r:id="rId52"/>
    <p:sldId id="301" r:id="rId53"/>
    <p:sldId id="302" r:id="rId54"/>
    <p:sldId id="303" r:id="rId55"/>
    <p:sldId id="304" r:id="rId56"/>
    <p:sldId id="305" r:id="rId57"/>
    <p:sldId id="306" r:id="rId58"/>
    <p:sldId id="307" r:id="rId59"/>
    <p:sldId id="308" r:id="rId60"/>
    <p:sldId id="309" r:id="rId61"/>
    <p:sldId id="310" r:id="rId62"/>
    <p:sldId id="311" r:id="rId63"/>
    <p:sldId id="312" r:id="rId64"/>
    <p:sldId id="313" r:id="rId65"/>
    <p:sldId id="314" r:id="rId66"/>
    <p:sldId id="315" r:id="rId67"/>
    <p:sldId id="316" r:id="rId68"/>
    <p:sldId id="317" r:id="rId69"/>
    <p:sldId id="318" r:id="rId70"/>
    <p:sldId id="319" r:id="rId71"/>
    <p:sldId id="320" r:id="rId72"/>
    <p:sldId id="321" r:id="rId73"/>
    <p:sldId id="322" r:id="rId74"/>
    <p:sldId id="323" r:id="rId75"/>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 Id="rId34" Type="http://schemas.openxmlformats.org/officeDocument/2006/relationships/slide" Target="slides/slide27.xml"/><Relationship Id="rId35" Type="http://schemas.openxmlformats.org/officeDocument/2006/relationships/slide" Target="slides/slide28.xml"/><Relationship Id="rId36" Type="http://schemas.openxmlformats.org/officeDocument/2006/relationships/slide" Target="slides/slide29.xml"/><Relationship Id="rId37" Type="http://schemas.openxmlformats.org/officeDocument/2006/relationships/slide" Target="slides/slide30.xml"/><Relationship Id="rId38" Type="http://schemas.openxmlformats.org/officeDocument/2006/relationships/slide" Target="slides/slide31.xml"/><Relationship Id="rId39" Type="http://schemas.openxmlformats.org/officeDocument/2006/relationships/slide" Target="slides/slide32.xml"/><Relationship Id="rId40" Type="http://schemas.openxmlformats.org/officeDocument/2006/relationships/slide" Target="slides/slide33.xml"/><Relationship Id="rId41" Type="http://schemas.openxmlformats.org/officeDocument/2006/relationships/slide" Target="slides/slide34.xml"/><Relationship Id="rId42" Type="http://schemas.openxmlformats.org/officeDocument/2006/relationships/slide" Target="slides/slide35.xml"/><Relationship Id="rId43" Type="http://schemas.openxmlformats.org/officeDocument/2006/relationships/slide" Target="slides/slide36.xml"/><Relationship Id="rId44" Type="http://schemas.openxmlformats.org/officeDocument/2006/relationships/slide" Target="slides/slide37.xml"/><Relationship Id="rId45" Type="http://schemas.openxmlformats.org/officeDocument/2006/relationships/slide" Target="slides/slide38.xml"/><Relationship Id="rId46" Type="http://schemas.openxmlformats.org/officeDocument/2006/relationships/slide" Target="slides/slide39.xml"/><Relationship Id="rId47" Type="http://schemas.openxmlformats.org/officeDocument/2006/relationships/slide" Target="slides/slide40.xml"/><Relationship Id="rId48" Type="http://schemas.openxmlformats.org/officeDocument/2006/relationships/slide" Target="slides/slide41.xml"/><Relationship Id="rId49" Type="http://schemas.openxmlformats.org/officeDocument/2006/relationships/slide" Target="slides/slide42.xml"/><Relationship Id="rId50" Type="http://schemas.openxmlformats.org/officeDocument/2006/relationships/slide" Target="slides/slide43.xml"/><Relationship Id="rId51" Type="http://schemas.openxmlformats.org/officeDocument/2006/relationships/slide" Target="slides/slide44.xml"/><Relationship Id="rId52" Type="http://schemas.openxmlformats.org/officeDocument/2006/relationships/slide" Target="slides/slide45.xml"/><Relationship Id="rId53" Type="http://schemas.openxmlformats.org/officeDocument/2006/relationships/slide" Target="slides/slide46.xml"/><Relationship Id="rId54" Type="http://schemas.openxmlformats.org/officeDocument/2006/relationships/slide" Target="slides/slide47.xml"/><Relationship Id="rId55" Type="http://schemas.openxmlformats.org/officeDocument/2006/relationships/slide" Target="slides/slide48.xml"/><Relationship Id="rId56" Type="http://schemas.openxmlformats.org/officeDocument/2006/relationships/slide" Target="slides/slide49.xml"/><Relationship Id="rId57" Type="http://schemas.openxmlformats.org/officeDocument/2006/relationships/slide" Target="slides/slide50.xml"/><Relationship Id="rId58" Type="http://schemas.openxmlformats.org/officeDocument/2006/relationships/slide" Target="slides/slide51.xml"/><Relationship Id="rId59" Type="http://schemas.openxmlformats.org/officeDocument/2006/relationships/slide" Target="slides/slide52.xml"/><Relationship Id="rId60" Type="http://schemas.openxmlformats.org/officeDocument/2006/relationships/slide" Target="slides/slide53.xml"/><Relationship Id="rId61" Type="http://schemas.openxmlformats.org/officeDocument/2006/relationships/slide" Target="slides/slide54.xml"/><Relationship Id="rId62" Type="http://schemas.openxmlformats.org/officeDocument/2006/relationships/slide" Target="slides/slide55.xml"/><Relationship Id="rId63" Type="http://schemas.openxmlformats.org/officeDocument/2006/relationships/slide" Target="slides/slide56.xml"/><Relationship Id="rId64" Type="http://schemas.openxmlformats.org/officeDocument/2006/relationships/slide" Target="slides/slide57.xml"/><Relationship Id="rId65" Type="http://schemas.openxmlformats.org/officeDocument/2006/relationships/slide" Target="slides/slide58.xml"/><Relationship Id="rId66" Type="http://schemas.openxmlformats.org/officeDocument/2006/relationships/slide" Target="slides/slide59.xml"/><Relationship Id="rId67" Type="http://schemas.openxmlformats.org/officeDocument/2006/relationships/slide" Target="slides/slide60.xml"/><Relationship Id="rId68" Type="http://schemas.openxmlformats.org/officeDocument/2006/relationships/slide" Target="slides/slide61.xml"/><Relationship Id="rId69" Type="http://schemas.openxmlformats.org/officeDocument/2006/relationships/slide" Target="slides/slide62.xml"/><Relationship Id="rId70" Type="http://schemas.openxmlformats.org/officeDocument/2006/relationships/slide" Target="slides/slide63.xml"/><Relationship Id="rId71" Type="http://schemas.openxmlformats.org/officeDocument/2006/relationships/slide" Target="slides/slide64.xml"/><Relationship Id="rId72" Type="http://schemas.openxmlformats.org/officeDocument/2006/relationships/slide" Target="slides/slide65.xml"/><Relationship Id="rId73" Type="http://schemas.openxmlformats.org/officeDocument/2006/relationships/slide" Target="slides/slide66.xml"/><Relationship Id="rId74" Type="http://schemas.openxmlformats.org/officeDocument/2006/relationships/slide" Target="slides/slide67.xml"/><Relationship Id="rId75" Type="http://schemas.openxmlformats.org/officeDocument/2006/relationships/slide" Target="slides/slide68.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Sheet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Sheet2.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Sheet3.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Sheet4.xlsx"/></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Excel_Sheet5.xlsx"/></Relationships>
</file>

<file path=ppt/charts/_rels/chart6.xml.rels><?xml version='1.0' encoding='UTF-8' standalone='yes'?>
<Relationships xmlns="http://schemas.openxmlformats.org/package/2006/relationships"><Relationship Id="rId1" Type="http://schemas.openxmlformats.org/officeDocument/2006/relationships/package" Target="../embeddings/Microsoft_Excel_Sheet6.xlsx"/></Relationships>
</file>

<file path=ppt/charts/_rels/chart7.xml.rels><?xml version='1.0' encoding='UTF-8' standalone='yes'?>
<Relationships xmlns="http://schemas.openxmlformats.org/package/2006/relationships"><Relationship Id="rId1" Type="http://schemas.openxmlformats.org/officeDocument/2006/relationships/package" Target="../embeddings/Microsoft_Excel_Sheet7.xlsx"/></Relationships>
</file>

<file path=ppt/charts/_rels/chart8.xml.rels><?xml version='1.0' encoding='UTF-8' standalone='yes'?>
<Relationships xmlns="http://schemas.openxmlformats.org/package/2006/relationships"><Relationship Id="rId1" Type="http://schemas.openxmlformats.org/officeDocument/2006/relationships/package" Target="../embeddings/Microsoft_Excel_Sheet8.xlsx"/></Relationships>
</file>

<file path=ppt/charts/_rels/chart9.xml.rels><?xml version='1.0' encoding='UTF-8' standalone='yes'?>
<Relationships xmlns="http://schemas.openxmlformats.org/package/2006/relationships"><Relationship Id="rId1" Type="http://schemas.openxmlformats.org/officeDocument/2006/relationships/package" Target="../embeddings/Microsoft_Excel_Sheet9.xlsx"/></Relationships>
</file>

<file path=ppt/charts/_rels/chart10.xml.rels><?xml version='1.0' encoding='UTF-8' standalone='yes'?>
<Relationships xmlns="http://schemas.openxmlformats.org/package/2006/relationships"><Relationship Id="rId1" Type="http://schemas.openxmlformats.org/officeDocument/2006/relationships/package" Target="../embeddings/Microsoft_Excel_Sheet10.xlsx"/></Relationships>
</file>

<file path=ppt/charts/_rels/chart11.xml.rels><?xml version='1.0' encoding='UTF-8' standalone='yes'?>
<Relationships xmlns="http://schemas.openxmlformats.org/package/2006/relationships"><Relationship Id="rId1" Type="http://schemas.openxmlformats.org/officeDocument/2006/relationships/package" Target="../embeddings/Microsoft_Excel_Sheet11.xlsx"/></Relationships>
</file>

<file path=ppt/charts/_rels/chart12.xml.rels><?xml version='1.0' encoding='UTF-8' standalone='yes'?>
<Relationships xmlns="http://schemas.openxmlformats.org/package/2006/relationships"><Relationship Id="rId1" Type="http://schemas.openxmlformats.org/officeDocument/2006/relationships/package" Target="../embeddings/Microsoft_Excel_Sheet12.xlsx"/></Relationships>
</file>

<file path=ppt/charts/chart1.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Sheet1!$A$2:$A$3</c:f>
              <c:strCache>
                <c:ptCount val="2"/>
                <c:pt idx="0">
                  <c:v>Con cirugía</c:v>
                </c:pt>
                <c:pt idx="1">
                  <c:v>Sin cirugía</c:v>
                </c:pt>
              </c:strCache>
            </c:strRef>
          </c:cat>
          <c:val>
            <c:numRef>
              <c:f>Sheet1!$B$2:$B$3</c:f>
              <c:numCache>
                <c:formatCode>General</c:formatCode>
                <c:ptCount val="2"/>
                <c:pt idx="0">
                  <c:v>6</c:v>
                </c:pt>
                <c:pt idx="1">
                  <c:v>18</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Sheet1!$A$2:$A$4</c:f>
              <c:strCache>
                <c:ptCount val="3"/>
                <c:pt idx="0">
                  <c:v>Rama SR2 por la tabaquera (48 muñecas)</c:v>
                </c:pt>
                <c:pt idx="1">
                  <c:v>Rama SR3 conectada con el cutáneo lateral (48 muñecas)</c:v>
                </c:pt>
                <c:pt idx="2">
                  <c:v>Interóseo posterior terminal con un solo fascículo (28 muestras)</c:v>
                </c:pt>
              </c:strCache>
            </c:strRef>
          </c:cat>
          <c:val>
            <c:numRef>
              <c:f>Sheet1!$B$2:$B$4</c:f>
              <c:numCache>
                <c:formatCode>General</c:formatCode>
                <c:ptCount val="3"/>
                <c:pt idx="0">
                  <c:v>16.67</c:v>
                </c:pt>
                <c:pt idx="1">
                  <c:v>20.83</c:v>
                </c:pt>
                <c:pt idx="2">
                  <c:v>35.7</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Sensibilidad</c:v>
                </c:pt>
              </c:strCache>
            </c:strRef>
          </c:tx>
          <c:spPr>
            <a:solidFill>
              <a:srgbClr val="0F5F6B"/>
            </a:solidFill>
          </c:spPr>
          <c:cat>
            <c:strRef>
              <c:f>Sheet1!$A$2:$A$2</c:f>
              <c:strCache>
                <c:ptCount val="1"/>
                <c:pt idx="0">
                  <c:v>Test de Watson (sensibilidad y especificidad)</c:v>
                </c:pt>
              </c:strCache>
            </c:strRef>
          </c:cat>
          <c:val>
            <c:numRef>
              <c:f>Sheet1!$B$2:$B$2</c:f>
              <c:numCache>
                <c:formatCode>General</c:formatCode>
                <c:ptCount val="1"/>
                <c:pt idx="0">
                  <c:v>61</c:v>
                </c:pt>
              </c:numCache>
            </c:numRef>
          </c:val>
        </c:ser>
        <c:ser>
          <c:idx val="1"/>
          <c:order val="1"/>
          <c:tx>
            <c:strRef>
              <c:f>Sheet1!$C$1</c:f>
              <c:strCache>
                <c:ptCount val="1"/>
                <c:pt idx="0">
                  <c:v>Especificidad</c:v>
                </c:pt>
              </c:strCache>
            </c:strRef>
          </c:tx>
          <c:spPr>
            <a:solidFill>
              <a:srgbClr val="D97706"/>
            </a:solidFill>
          </c:spPr>
          <c:cat>
            <c:strRef>
              <c:f>Sheet1!$A$2:$A$2</c:f>
              <c:strCache>
                <c:ptCount val="1"/>
                <c:pt idx="0">
                  <c:v>Test de Watson (sensibilidad y especificidad)</c:v>
                </c:pt>
              </c:strCache>
            </c:strRef>
          </c:cat>
          <c:val>
            <c:numRef>
              <c:f>Sheet1!$C$2:$C$2</c:f>
              <c:numCache>
                <c:formatCode>General</c:formatCode>
                <c:ptCount val="1"/>
                <c:pt idx="0">
                  <c:v>62</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legend>
      <c:legendPos val="b"/>
      <c:overlay val="0"/>
    </c:legend>
    <c:dispBlanksAs val="gap"/>
  </c:chart>
  <c:txPr>
    <a:bodyPr/>
    <a:lstStyle/>
    <a:p>
      <a:pPr>
        <a:defRPr sz="1400">
          <a:latin typeface="Calibri"/>
        </a:defRPr>
      </a:pPr>
      <a:endParaRPr lang="en-US"/>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Sensibilidad</c:v>
                </c:pt>
              </c:strCache>
            </c:strRef>
          </c:tx>
          <c:spPr>
            <a:solidFill>
              <a:srgbClr val="0F5F6B"/>
            </a:solidFill>
          </c:spPr>
          <c:cat>
            <c:strRef>
              <c:f>Sheet1!$A$2:$A$7</c:f>
              <c:strCache>
                <c:ptCount val="6"/>
                <c:pt idx="0">
                  <c:v>Tomografía (Cochrane)</c:v>
                </c:pt>
                <c:pt idx="1">
                  <c:v>Resonancia (Cochrane)</c:v>
                </c:pt>
                <c:pt idx="2">
                  <c:v>Gammagrafía ósea (Cochrane)</c:v>
                </c:pt>
                <c:pt idx="3">
                  <c:v>Resonancia (revisión de 2020)</c:v>
                </c:pt>
                <c:pt idx="4">
                  <c:v>Tomografía (revisión de 2020)</c:v>
                </c:pt>
                <c:pt idx="5">
                  <c:v>Ecografía (revisión de 2020)</c:v>
                </c:pt>
              </c:strCache>
            </c:strRef>
          </c:cat>
          <c:val>
            <c:numRef>
              <c:f>Sheet1!$B$2:$B$7</c:f>
              <c:numCache>
                <c:formatCode>General</c:formatCode>
                <c:ptCount val="6"/>
                <c:pt idx="0">
                  <c:v>72</c:v>
                </c:pt>
                <c:pt idx="1">
                  <c:v>88</c:v>
                </c:pt>
                <c:pt idx="2">
                  <c:v>99</c:v>
                </c:pt>
                <c:pt idx="3">
                  <c:v>94.2</c:v>
                </c:pt>
                <c:pt idx="4">
                  <c:v>81.5</c:v>
                </c:pt>
                <c:pt idx="5">
                  <c:v>81.5</c:v>
                </c:pt>
              </c:numCache>
            </c:numRef>
          </c:val>
        </c:ser>
        <c:ser>
          <c:idx val="1"/>
          <c:order val="1"/>
          <c:tx>
            <c:strRef>
              <c:f>Sheet1!$C$1</c:f>
              <c:strCache>
                <c:ptCount val="1"/>
                <c:pt idx="0">
                  <c:v>Especificidad</c:v>
                </c:pt>
              </c:strCache>
            </c:strRef>
          </c:tx>
          <c:spPr>
            <a:solidFill>
              <a:srgbClr val="D97706"/>
            </a:solidFill>
          </c:spPr>
          <c:cat>
            <c:strRef>
              <c:f>Sheet1!$A$2:$A$7</c:f>
              <c:strCache>
                <c:ptCount val="6"/>
                <c:pt idx="0">
                  <c:v>Tomografía (Cochrane)</c:v>
                </c:pt>
                <c:pt idx="1">
                  <c:v>Resonancia (Cochrane)</c:v>
                </c:pt>
                <c:pt idx="2">
                  <c:v>Gammagrafía ósea (Cochrane)</c:v>
                </c:pt>
                <c:pt idx="3">
                  <c:v>Resonancia (revisión de 2020)</c:v>
                </c:pt>
                <c:pt idx="4">
                  <c:v>Tomografía (revisión de 2020)</c:v>
                </c:pt>
                <c:pt idx="5">
                  <c:v>Ecografía (revisión de 2020)</c:v>
                </c:pt>
              </c:strCache>
            </c:strRef>
          </c:cat>
          <c:val>
            <c:numRef>
              <c:f>Sheet1!$C$2:$C$7</c:f>
              <c:numCache>
                <c:formatCode>General</c:formatCode>
                <c:ptCount val="6"/>
                <c:pt idx="0">
                  <c:v>99</c:v>
                </c:pt>
                <c:pt idx="1">
                  <c:v>100</c:v>
                </c:pt>
                <c:pt idx="2">
                  <c:v>86</c:v>
                </c:pt>
                <c:pt idx="3">
                  <c:v>97.7</c:v>
                </c:pt>
                <c:pt idx="4">
                  <c:v>96.0</c:v>
                </c:pt>
                <c:pt idx="5">
                  <c:v>77.4</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legend>
      <c:legendPos val="b"/>
      <c:overlay val="0"/>
    </c:legend>
    <c:dispBlanksAs val="gap"/>
  </c:chart>
  <c:txPr>
    <a:bodyPr/>
    <a:lstStyle/>
    <a:p>
      <a:pPr>
        <a:defRPr sz="1400">
          <a:latin typeface="Calibri"/>
        </a:defRPr>
      </a:pPr>
      <a:endParaRPr lang="en-US"/>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tornillos</c:v>
                </c:pt>
              </c:strCache>
            </c:strRef>
          </c:tx>
          <c:spPr>
            <a:solidFill>
              <a:srgbClr val="0F5F6B"/>
            </a:solidFill>
          </c:spPr>
          <c:cat>
            <c:strRef>
              <c:f>Sheet1!$A$2:$A$3</c:f>
              <c:strCache>
                <c:ptCount val="2"/>
                <c:pt idx="0">
                  <c:v>Con vista de horizonte dorsal (22 pacientes)</c:v>
                </c:pt>
                <c:pt idx="1">
                  <c:v>Sin la vista (18 pacientes)</c:v>
                </c:pt>
              </c:strCache>
            </c:strRef>
          </c:cat>
          <c:val>
            <c:numRef>
              <c:f>Sheet1!$B$2:$B$3</c:f>
              <c:numCache>
                <c:formatCode>General</c:formatCode>
                <c:ptCount val="2"/>
                <c:pt idx="0">
                  <c:v>11</c:v>
                </c:pt>
                <c:pt idx="1">
                  <c:v>20</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in val="0.0"/>
        </c:scaling>
        <c:delete val="0"/>
        <c:axPos val="l"/>
        <c:majorGridlines>
          <c:spPr>
            <a:ln>
              <a:solidFill>
                <a:srgbClr val="D6DBDE"/>
              </a:solidFill>
            </a:ln>
          </c:spPr>
        </c:majorGridlines>
        <c:title>
          <c:tx>
            <c:rich>
              <a:bodyPr/>
              <a:lstStyle/>
              <a:p>
                <a:r>
                  <a:rPr sz="1200"/>
                  <a:t>tornillos</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Sheet1!$A$2:$A$3</c:f>
              <c:strCache>
                <c:ptCount val="2"/>
                <c:pt idx="0">
                  <c:v>Placa dorsal (123 pacientes)</c:v>
                </c:pt>
                <c:pt idx="1">
                  <c:v>Placa volar (91 pacientes)</c:v>
                </c:pt>
              </c:strCache>
            </c:strRef>
          </c:cat>
          <c:val>
            <c:numRef>
              <c:f>Sheet1!$B$2:$B$3</c:f>
              <c:numCache>
                <c:formatCode>General</c:formatCode>
                <c:ptCount val="2"/>
                <c:pt idx="0">
                  <c:v>15.4</c:v>
                </c:pt>
                <c:pt idx="1">
                  <c:v>14.3</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reintervenciones</c:v>
                </c:pt>
              </c:strCache>
            </c:strRef>
          </c:tx>
          <c:spPr>
            <a:solidFill>
              <a:srgbClr val="0F5F6B"/>
            </a:solidFill>
          </c:spPr>
          <c:cat>
            <c:strRef>
              <c:f>Sheet1!$A$2:$A$3</c:f>
              <c:strCache>
                <c:ptCount val="2"/>
                <c:pt idx="0">
                  <c:v>Placa en pi (19 pacientes)</c:v>
                </c:pt>
                <c:pt idx="1">
                  <c:v>Placa de perfil bajo (9 pacientes)</c:v>
                </c:pt>
              </c:strCache>
            </c:strRef>
          </c:cat>
          <c:val>
            <c:numRef>
              <c:f>Sheet1!$B$2:$B$3</c:f>
              <c:numCache>
                <c:formatCode>General</c:formatCode>
                <c:ptCount val="2"/>
                <c:pt idx="0">
                  <c:v>9</c:v>
                </c:pt>
                <c:pt idx="1">
                  <c:v>0</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in val="0.0"/>
        </c:scaling>
        <c:delete val="0"/>
        <c:axPos val="l"/>
        <c:majorGridlines>
          <c:spPr>
            <a:ln>
              <a:solidFill>
                <a:srgbClr val="D6DBDE"/>
              </a:solidFill>
            </a:ln>
          </c:spPr>
        </c:majorGridlines>
        <c:title>
          <c:tx>
            <c:rich>
              <a:bodyPr/>
              <a:lstStyle/>
              <a:p>
                <a:r>
                  <a:rPr sz="1200"/>
                  <a:t>reintervenciones</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Sheet1!$A$2:$A$3</c:f>
              <c:strCache>
                <c:ptCount val="2"/>
                <c:pt idx="0">
                  <c:v>Ventana mini-abierta (36 pacientes)</c:v>
                </c:pt>
                <c:pt idx="1">
                  <c:v>Dorsal percutáneo (44 pacientes)</c:v>
                </c:pt>
              </c:strCache>
            </c:strRef>
          </c:cat>
          <c:val>
            <c:numRef>
              <c:f>Sheet1!$B$2:$B$3</c:f>
              <c:numCache>
                <c:formatCode>General</c:formatCode>
                <c:ptCount val="2"/>
                <c:pt idx="0">
                  <c:v>8.3</c:v>
                </c:pt>
                <c:pt idx="1">
                  <c:v>4.5</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Sheet1!$A$2:$A$7</c:f>
              <c:strCache>
                <c:ptCount val="6"/>
                <c:pt idx="0">
                  <c:v>Cualquier tendón, volar</c:v>
                </c:pt>
                <c:pt idx="1">
                  <c:v>Cualquier tendón, dorsal</c:v>
                </c:pt>
                <c:pt idx="2">
                  <c:v>Extensor común, volar</c:v>
                </c:pt>
                <c:pt idx="3">
                  <c:v>Extensor común, dorsal</c:v>
                </c:pt>
                <c:pt idx="4">
                  <c:v>EPL, volar</c:v>
                </c:pt>
                <c:pt idx="5">
                  <c:v>EPL, dorsal</c:v>
                </c:pt>
              </c:strCache>
            </c:strRef>
          </c:cat>
          <c:val>
            <c:numRef>
              <c:f>Sheet1!$B$2:$B$7</c:f>
              <c:numCache>
                <c:formatCode>General</c:formatCode>
                <c:ptCount val="6"/>
                <c:pt idx="0">
                  <c:v>4.5</c:v>
                </c:pt>
                <c:pt idx="1">
                  <c:v>7.5</c:v>
                </c:pt>
                <c:pt idx="2">
                  <c:v>1.7</c:v>
                </c:pt>
                <c:pt idx="3">
                  <c:v>5.9</c:v>
                </c:pt>
                <c:pt idx="4">
                  <c:v>0.3</c:v>
                </c:pt>
                <c:pt idx="5">
                  <c:v>1.1</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Sheet1!$A$2:$A$7</c:f>
              <c:strCache>
                <c:ptCount val="6"/>
                <c:pt idx="0">
                  <c:v>Cualquier tendón, volar</c:v>
                </c:pt>
                <c:pt idx="1">
                  <c:v>Cualquier tendón, dorsal</c:v>
                </c:pt>
                <c:pt idx="2">
                  <c:v>Extensor común, volar</c:v>
                </c:pt>
                <c:pt idx="3">
                  <c:v>Extensor común, dorsal</c:v>
                </c:pt>
                <c:pt idx="4">
                  <c:v>EPL, volar</c:v>
                </c:pt>
                <c:pt idx="5">
                  <c:v>EPL, dorsal</c:v>
                </c:pt>
              </c:strCache>
            </c:strRef>
          </c:cat>
          <c:val>
            <c:numRef>
              <c:f>Sheet1!$B$2:$B$7</c:f>
              <c:numCache>
                <c:formatCode>General</c:formatCode>
                <c:ptCount val="6"/>
                <c:pt idx="0">
                  <c:v>1.5</c:v>
                </c:pt>
                <c:pt idx="1">
                  <c:v>1.7</c:v>
                </c:pt>
                <c:pt idx="2">
                  <c:v>0.05</c:v>
                </c:pt>
                <c:pt idx="3">
                  <c:v>1.3</c:v>
                </c:pt>
                <c:pt idx="4">
                  <c:v>0.8</c:v>
                </c:pt>
                <c:pt idx="5">
                  <c:v>0.3</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Sheet1!$A$2:$A$5</c:f>
              <c:strCache>
                <c:ptCount val="4"/>
                <c:pt idx="0">
                  <c:v>Excelente</c:v>
                </c:pt>
                <c:pt idx="1">
                  <c:v>Bueno</c:v>
                </c:pt>
                <c:pt idx="2">
                  <c:v>Regular</c:v>
                </c:pt>
                <c:pt idx="3">
                  <c:v>Malo</c:v>
                </c:pt>
              </c:strCache>
            </c:strRef>
          </c:cat>
          <c:val>
            <c:numRef>
              <c:f>Sheet1!$B$2:$B$5</c:f>
              <c:numCache>
                <c:formatCode>General</c:formatCode>
                <c:ptCount val="4"/>
                <c:pt idx="0">
                  <c:v>20</c:v>
                </c:pt>
                <c:pt idx="1">
                  <c:v>42</c:v>
                </c:pt>
                <c:pt idx="2">
                  <c:v>29</c:v>
                </c:pt>
                <c:pt idx="3">
                  <c:v>9</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Sheet1!$A$2:$A$4</c:f>
              <c:strCache>
                <c:ptCount val="3"/>
                <c:pt idx="0">
                  <c:v>Volvió al trabajo</c:v>
                </c:pt>
                <c:pt idx="1">
                  <c:v>Mejoría subjetiva y satisfecho</c:v>
                </c:pt>
                <c:pt idx="2">
                  <c:v>Recaída del dolor</c:v>
                </c:pt>
              </c:strCache>
            </c:strRef>
          </c:cat>
          <c:val>
            <c:numRef>
              <c:f>Sheet1!$B$2:$B$4</c:f>
              <c:numCache>
                <c:formatCode>General</c:formatCode>
                <c:ptCount val="3"/>
                <c:pt idx="0">
                  <c:v>88.9</c:v>
                </c:pt>
                <c:pt idx="1">
                  <c:v>88.4</c:v>
                </c:pt>
                <c:pt idx="2">
                  <c:v>25.5</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7.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8.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9.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0.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2.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3.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4.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5.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6.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7.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8.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9.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0.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1.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2.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3.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4.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5.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6.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7.xml"/></Relationships>
</file>

<file path=ppt/notesSlides/_rels/notesSlide6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8.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Buenos días. Vamos a revisar Abordaje dorsal de la muñeca: tercer compartimento, capsulotomía que respeta ligamentos e indicaciones. Es una presentación de unos diez minutos, construida solo con fuentes verificables; cada cifra lleva su referencia al pie de la lámina. Material educativo para profesionales y estudiantes de medicina; no reemplaza el juicio clínico ni la supervisión del tutor.</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 es la ruta de la presentación: Definición: entrar por detrás para ver lo que desde volar se ve mal; Epidemiología: qué lesiones terminan en esta vía; Mecanismo de lesión: qué lesiones piden la vía dorsal; Anatomía: capas, compartimentos, ligamentos, nervios e irrigación; Variantes: lo raro que aparece en el campo; Biomecánica: por qué la cápsula se parte y no se corta; Clasificación: dos mapas útiles, las ventanas y las estrategias de placa; Diagnóstico: cuándo pensar en entrar por detrás; Examen físico: el desplazamiento del escafoides vale menos de lo que se enseña; Imágenes: escafoides sospechoso y tornillos dorsales que pasan de largo; Algoritmo: cuándo y por qué ventana entrar por detrás; Tratamiento: qué se hace por esta vía y qué dicen los números; Técnica: del tubérculo de Lister al cierre, paso a paso; Complicaciones: el tendón primero, y las cifras con su contexto; Pronóstico: qué esperar después; Rehabilitación: poca evidencia propia de la vía, algunos hitos útiles. Estructura sugerida por el autor para diez minutos: Lámina 1: caso de entrada, una mujer con un fragmento dorsal hundido que desde volar se ve mal; la pregunta es por dónde entrar [r2]. Lámina 2: qué es el abordaje dorsal y cómo se elige la ventana entre los 6 compartimentos [r1]. Lámina 3: anatomía mínima, con el EPL en el tercer compartimento, el interóseo posterior en el piso del cuarto y la rama superficial del radial en el subcutáneo [r38][r15][r14]. Lámina 4: la cápsula y sus ligamentos en V, y la capsulotomía de Berger con puntos palpables [r12][r7]. Lámina 5: indicaciones, con fragmento dorsal [r2], polo proximal del escafoides [r3], artrodesis [r4], carpo [r5] y neurectomía del interóseo posterior [r6]. Lámina 6: evidencia de las placas, con la guía AAOS que no halló diferencias entre técnicas [r11] y el metaanálisis de dorsal frente a volar [r52]. Lámina 7: el tendón, con rotura de 1,7 % frente a 1,5 % y tenosinovitis de 7,5 % frente a 4,5 % [r8], y las 9 reintervenciones de la placa en pi [r9]. Lámina 8: técnica paso a paso y cierre con colgajo retinacular en V bajo el EPL [r1]. Lámina 9: escafoides y nervios, con la ventana mini-abierta [r3] y la neurectomía del interóseo posterior, que recae en 25,5 % [r6]. Lámina 10: mensajes para llevar y pregunta final al tutor.</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Si solo tuviéramos treinta segundos, esto es lo que hay que llevarse. El abordaje dorsal es la entrada por detrás de la muñeca para llegar al radio distal, a la cápsula y al carpo; la ventana clásica pasa por el tercer compartimento extensor, siguiendo al tendón extensor largo del pulgar (EPL) (fuente: Fricker R y colaboradores, 2026). Se usa cuando lo que importa queda detrás: impactación articular dorsal o fragmento del borde dorsal (fuente: Labrum JT y colaboradores, 2023), polo proximal del escafoides (fuente: Werthman A y colaboradores, 2025), artrodesis (fuente: Rodriguez-Merchan EC y colaboradores, 2023), lesiones del carpo (fuente: Pappa E y colaboradores, 2024) y neurectomía del interóseo posterior (fuente: Vanden Berge DJ y colaboradores, 2017). La capsulotomía que respeta ligamentos divide en su eje al radiocarpiano dorsal y al intercarpiano dorsal; con puntos palpables se usó en 253 artrotomías consecutivas, con exposición excelente y sin complicaciones (fuente: Berger RA, 2007). El precio del abordaje es el tendón: en 56 estudios y 6278 pacientes, la rotura de tendón fue 1,7 % con placa dorsal y 1,5 % con volar, y la tenosinovitis 7,5 % y 4,5 % (fuente: Azzi AJ y colaboradores, 2017). El implante pesa más que la vía: con la placa en pi hubo 9 reintervenciones en 19 pacientes y con la de perfil bajo, 0 en 9 (fuente: Rozental TD y colaboradores, 2003); en 57 placas dorsales de perfil bajo frente a 47 volares, la irritación o rotura tendinosa no difirió de forma significativa (fuente: Yu YR y colaboradores, 2011).</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definición: entrar por detrás para ver lo que desde volar se ve mal. El abordaje dorsal es la vía por la cara posterior de la muñeca para llegar al radio distal, a la cápsula dorsal y a los huesos del carpo. La AO describe con detalle la ventana central, la que atraviesa el tercer compartimento extensor, y recuerda que también se puede entrar entre otros de los 6 compartimentos (de I a VI) según el patrón de la fractura (fuente: Fricker R y colaboradores, 2026). Con una sola incisión de piel se alcanzan la columna intermedia y la radial del radio (fuente: Fricker R y colaboradores, 2026). Se elige la cara dorsal cuando lo que hay que ver o fijar queda detrás y la vía volar lo muestra mal. Fragmentos articulares impactados hacia dorsal y fracturas del borde dorsal. Desde volar cuesta reducirlos con exactitud; mirando el fragmento de frente, por detrás, se reduce con más precisión y se estabiliza mejor (fuente: Labrum JT y colaboradores, 2023). En 20 pacientes con avulsión del borde dorsal o fragmento tipo Barton dorsal, tratados con placa dorsal, los 17 seguidos al menos 12 meses alcanzaron una puntuación media de Mayo de 89,7 (fuente: Brauns J y colaboradores, 2024).</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Polo proximal del escafoides. Se llega con una ventana dorsal pequeña (fuente: Werthman A y colaboradores, 2025); en 17 fracturas agudas inestables, la vía dorsal con injerto de radio y tornillo retrógrado logró consolidación de todas dentro de las 13 semanas (fuente: Rettig ME y colaboradores, 1999). Artrodesis de muñeca. Lo habitual es una placa dorsal desde el radio distal hasta el tercer metacarpiano (fuente: Rodriguez-Merchan EC y colaboradores, 2023). Sinovectomía y tenosinovectomía de la muñeca reumática, con el objetivo de evitar roturas de extensores (fuente: Ryu J y colaboradores, 1998). Lesiones del carpo. Luxaciones y fracturas-luxaciones perilunares tratadas por vía dorsal (fuente: Pappa E y colaboradores, 2024) y capsulodesis dorsal en la inestabilidad escafolunar crónica (fuente: Terras C y colaboradores, 2025). Dolor dorsal crónico y ganglión. Neurectomía del interóseo posterior (fuente: Dellon AL, 1985) y resección del ganglión dorsal (fuente: Horvath A y colaboradores, 2023). La vía no obliga al implante: por el mismo abordaje se puede poner una placa de perfil bajo, un puente dorsal, un tornillo al escafoides o no poner nada (sinovectomía, neurectomía).</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 separación entre abordaje e implante es una idea de enseñanza (opinión experta); lo que sí tiene datos es cuánto cambian las complicaciones según el implante, como se ve más abajo (fuente: Rozental TD y colaboradores, 2003). Con esto cerramos definición: entrar por detrás para ver lo que desde volar se ve mal. Sigamos con epidemiología: qué lesiones terminan en esta vía.</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epidemiología: qué lesiones terminan en esta vía. No hay un registro que cuente cuántas cirugías se hacen por esta vía: sin dato verificable. Lo que sí se mide es la frecuencia de las lesiones que la piden y el riesgo que arrastran. Entre 60 % y 70 % de las fracturas del carpo son del escafoides, que a su vez representa de 2 % a 7 % de todas las fracturas (fuente: Hayat Z y colaboradores, 2023). Si la fractura es proximal, el riesgo de pseudoartrosis sube: frente a las no proximales, el riesgo relativo fue 2,3 para el tercio proximal y 3,4 para el polo proximal (fuente: Chong HH y colaboradores, 2022). En ese mismo metaanálisis, la pseudoartrosis fue de 6 % con cirugía y 18 % sin ella; los autores señalan que la definición de "proximal" cambia entre estudios y mueve los resultados (fuente: Chong HH y colaboradores, 2022).</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rotura espontánea del EPL puede aparecer en hasta 5 % de los adultos tras una fractura de radio distal sin desplazamiento (fuente: Khan IA y colaboradores, 2026). En 426 fracturas tratadas sin cirugía hubo 15 roturas (3,5 %) (fuente: Ogata Y y colaboradores, 2022). De 4768 pacientes operados con placa volar, 18 sufrieron una rotura del EPL, es decir 0,4 % (fuente: Laane CLE y colaboradores, 2025). Sin dato verificable: qué proporción de las fracturas del radio distal se opera hoy por vía dorsal y con qué implante.</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«Pseudoartrosis tras fractura proximal del escafoides según el tratamiento (metaanálisis)» muestra lo siguiente. Con cirugía: 6 por ciento (fuente: Chong HH y colaboradores, 2022). Sin cirugía: 18 por ciento (fuente: Chong HH y colaboradores, 2022). Con esto cerramos epidemiología: qué lesiones terminan en esta vía. Sigamos con mecanismo de lesión: qué lesiones piden la vía dorsal.</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mecanismo de lesión: qué lesiones piden la vía dorsal. Lo que define a un Barton no es solo el hueso, sino su relación con el carpo: un fragmento articular del radio se desplaza junto con la hilera proximal del carpo, los ligamentos radiocarpianos siguen intactos y por eso no se confunde con otras fracturas-luxaciones (fuente: Szymanski JA y colaboradores, 2023). El fragmento puede ser volar o dorsal, y el volar es el más frecuente (fuente: Szymanski JA y colaboradores, 2023). La consolidación rara vez falla, gracias a la abundancia de hueso esponjoso en el radio distal; lo que sí se ve con frecuencia tras un Barton es la consolidación viciosa y la artrosis radiocarpiana, y por eso la reducción debe ser anatómica (fuente: Szymanski JA y colaboradores, 2023).</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"die-punch" es el fragmento articular dorsal que se hunde. Una técnica descrita en 24 casos divide las fracturas dorsalmente desplazadas en 2 tipos según el trazo y propone una estrategia de placa para cada uno (ver Clasificación) (fuente: Hamada Y y colaboradores, 2017). Las lesiones perilunares son de alta energía y forman un espectro desde la luxación pura hasta la fractura-luxación (fuente: Abola MV y colaboradores, 2025). En una revisión de 29 artículos y 604 lesiones, la fijación más usada fue la abierta con exposición volar y dorsal combinada (fuente: Abola MV y colaboradores, 2025).</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irrigación de este polo depende de ramas que entran por la cresta dorsal; los autores usan esa anatomía para explicar la necrosis del escafoides (fuente: Gelberman RH y colaboradores, 1980). Con esto cerramos mecanismo de lesión: qué lesiones piden la vía dorsal. Sigamos con anatomía: capas, compartimentos, ligamentos, nervios e irrigación.</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anatomía: capas, compartimentos, ligamentos, nervios e irrigación. Primero las capas de piel a hueso; después el tendón que más importa (EPL); luego la cápsula y sus ligamentos; al final nervios e irrigación, con las distancias medidas en cadáver. Lo que no lleva número ni cita es anatomía de texto clásico. Piel y tejido subcutáneo. Aquí corren las ramas de la rama superficial del nervio radial. En 48 muñecas de cadáver, la rama más cercana pasó a 0,54 cm del primer compartimento y a 1,58 cm del tubérculo de Lister (fuente: Ikiz ZA y colaboradores, 2004). Una revisión de 18 artículos sobre nervios en riesgo situó la incisión más segura del abordaje de Thompson justo encima del tubérculo de Lister o un poco hacia radial (fuente: Bridgwater H y colaboradores, 2024). La extrapolación a la incisión de la muñeca, que se centra en la misma zona, es opinión experta. Retináculo extensor y sus compartimentos. Son 6, con los tendones que muestra el esquema de abajo (fuente: Beutel BG y colaboradores, 2025). El tercero contiene solo al EPL (fuente: Beutel BG y colaboradores, 2025). Cuarto compartimento y su piso. En el piso del cuarto compartimento corre la rama terminal del interóseo posterior, que es el nervio de la cápsula dorsal (fuente: Wheeler R y colaboradores, 2023). Cápsula y ligamentos dorsales. Piensa en 2 ligamentos que comparten el piramidal (fuente: Viegas SF y colaboradores, 1999). El radiocarpiano dorsal (DRC) nace en el borde dorsal del radio y termina en el tubérculo dorsal del piramidal; sus fibras radiales se fijan en el semilunar y en el ligamento lunopiramidal. El intercarpiano dorsal (DIC) es el otro brazo: une el piramidal con el trapecio, con anclajes intermedios en el semilunar y en el surco dorsal del escafoides (fuente: Viegas SF y colaboradores, 1999). Radio distal y carpo. Debajo de la cápsula están la superficie articular dorsal del radio, el ligamento escafolunar y los huesos del carpo (fuente: Werthman A y colaboradores, 2025). Para el cirujano, el EPL depende de 2 cosas: su inervación, que viene del interóseo posterior, y su riego, que le llega de 4 arterias (interósea anterior, interósea posterior, radial y cubital) (fuente: Khan IA y colaboradores, 2026).</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Puede inflamarse dentro de su vaina (tenosinovitis estenosante) o romperse sin corte directo, y con frecuencia esto ocurre junto a una artritis reumatoide o después de una fractura del radio distal (fuente: Khan IA y colaboradores, 2026). En 29 artículos sobre roturas aparentemente espontáneas, sin fractura ni artritis reumatoide, los autores hallaron múltiples factores predisponentes y mantienen la recomendación clásica de liberar pronto el EPL si hay tenosinovitis del tercer compartimento (fuente: Lister RC y colaboradores, 2024). Juntos dibujan una V acostada con el vértice en el piramidal. Mecánicamente equivalen a un ligamento radioescafoideo dorsal de largo variable: la V se adapta a cada posición de la muñeca porque el ángulo entre sus brazos se abre y se cierra (fuente: Viegas SF y colaboradores, 1999). En 5 cadáveres, el DIC resultó decisivo: al soltarlo del semilunar se abrió el espacio escafolunar y apareció una deformidad en DISI, así que los autores piden revisar el DIC durante la cirugía y plantear su reparación (fuente: Mitsuyasu H y colaboradores, 2004). En el estudio de inyección de 15 cadáveres, la arteria radial fue la fuente principal y el polo proximal dependió por completo de ramas que penetran por la cresta dorsal; la región de la tuberosidad distal, entre 20 % y 30 % del hueso, se nutría de ramas volares (fuente: Gelberman RH y colaboradores, 1980). De ahí que los autores consideraran la vía volar como la que menos daña la irrigación del polo proximal (fuente: Gelberman RH y colaboradores, 1980). El mapa nervioso de la cápsula tiene un núcleo y una periferia. En una microdisección de 18 muñecas, el núcleo lo formaron el interóseo anterior, el cutáneo lateral del antebrazo y el interóseo posterior, y la periferia incluyó ramas de la rama superficial del radial y de la rama dorsal del cubital (fuente: Van de Pol GJ y colaboradores, 2006). En otro estudio de 30 cápsulas de 15 cadáveres, las fibras del interóseo posterior atravesaron la cápsula dorsal en todas las zonas examinadas (fuente: Bonczar M y colaboradores, 2022).</a:t>
            </a:r>
          </a:p>
        </p:txBody>
      </p:sp>
      <p:sp>
        <p:nvSpPr>
          <p:cNvPr id="4" name="Slide Number Placeholder 3"/>
          <p:cNvSpPr>
            <a:spLocks noGrp="1"/>
          </p:cNvSpPr>
          <p:nvPr>
            <p:ph type="sldNum" idx="5" sz="quarter"/>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«Estructuras en riesgo en el abordaje dorsal y cómo se cuidan» tiene 3 columnas: Estructura, Dónde está, Cómo se protege. Fila 1: Estructura, Rama superficial del radial; Dónde está, Subcutáneo; la rama más cercana, a 0,54 cm del primer compartimento y a 1,58 cm del tubérculo de Lister (fuente: Ikiz ZA y colaboradores, 2004); Cómo se protege, Identificarla antes de retraer; en el abordaje de Thompson, incisión sobre el tubérculo de Lister o ligeramente radial a él (fuente: Bridgwater H y colaboradores, 2024). Fila 2: Estructura, EPL; Dónde está, Tercer compartimento (fuente: Beutel BG y colaboradores, 2025); Cómo se protege, Abrir la vaina en línea sin seccionar el tendón; liberarlo con una cinta vascular (fuente: Fricker R y colaboradores, 2026). Fila 3: Estructura, Tendones del cuarto compartimento; Dónde está, Cuarto compartimento; Cómo se protege, Levantarlo por vía subperióstica sin abrirlo (fuente: Fricker R y colaboradores, 2026). Fila 4: Estructura, Rama terminal del interóseo posterior; Dónde está, Piso del cuarto compartimento (fuente: Wheeler R y colaboradores, 2023); Cómo se protege, Saber que existe; su neurectomía es una decisión aparte (ver Tratamiento). Fila 5: Estructura, Ligamentos DRC y DIC; Dónde está, Cápsula dorsal (fuente: Viegas SF y colaboradores, 1999); Cómo se protege, Dividirlos en su eje, no a través de las fibras (fuente: Berger RA y colaboradores, 1995). Fila 6: Estructura, Ligamento escafolunar; Dónde está, Justo debajo de la cápsula, sobre el polo proximal del escafoides (fuente: Werthman A y colaboradores, 2025); Cómo se protege, Levantar la cápsula antes de cortar (fuente: Werthman A y colaboradores, 2025). Fila 7: Estructura, Irrigación dorsal del escafoides; Dónde está, Cresta dorsal (fuente: Gelberman RH y colaboradores, 1980); Cómo se protege, Ventana pequeña y sin despegar más cápsula de la necesaria. Fila 8: Estructura, Tendón accesorio del EPL; Dónde está, Cuarto compartimento, variante rara (fuente: Le LT y colaboradores, 2024); Cómo se protege, Identificarlo antes de apoyar una placa (fuente: Le LT y colaboradores, 2024). (fuente: Fricker R y colaboradores, 2026) (fuente: Werthman A y colaboradores, 2025) (fuente: Viegas SF y colaboradores, 1999) (fuente: Berger RA y colaboradores, 1995) (fuente: Ikiz ZA y colaboradores, 2004) (fuente: Wheeler R y colaboradores, 2023) (fuente: Gelberman RH y colaboradores, 1980) (fuente: Le LT y colaboradores, 2024) (fuente: Bridgwater H y colaboradores, 2024) (fuente: Beutel BG y colaboradores, 2025). La tabla completa tiene más filas: están en el documento Word. Con esto cerramos anatomía: capas, compartimentos, ligamentos, nervios e irrigación. Sigamos con variantes: lo raro que aparece en el campo.</a:t>
            </a:r>
          </a:p>
        </p:txBody>
      </p:sp>
      <p:sp>
        <p:nvSpPr>
          <p:cNvPr id="4" name="Slide Number Placeholder 3"/>
          <p:cNvSpPr>
            <a:spLocks noGrp="1"/>
          </p:cNvSpPr>
          <p:nvPr>
            <p:ph type="sldNum" idx="5" sz="quarter"/>
          </p:nvPr>
        </p:nvSpPr>
        <p:spPr/>
      </p:sp>
    </p:spTree>
  </p:cSld>
  <p:clrMapOvr>
    <a:masterClrMapping/>
  </p:clrMapOvr>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variantes: lo raro que aparece en el campo. EPL. Las variantes del EPL son raras, con una prevalencia cercana a 1 % (fuente: Khan IA y colaboradores, 2026). Un EPL accesorio apareció en el cuarto compartimento al fijar una fractura con placa puente dorsal (fuente: Le LT y colaboradores, 2024). Rama superficial del radial. En 48 muñecas, una de sus ramas (SR2) pasó por la tabaquera anatómica en 16,67 % y otra (SR3) se conectó con el nervio cutáneo lateral del antebrazo en 20,83 %; en 4 muñecas no hubo bifurcación y el tronco se dividió directamente en 3 ramas (fuente: Ikiz ZA y colaboradores, 2004). Rama terminal del interóseo posterior. De 28 muestras tomadas en denervaciones parciales, 35,7 % tenía un solo fascículo y 64,3 % tenía entre 2 y 9 fascículos (fuente: Bonczar T y colaboradores, 2021).</a:t>
            </a:r>
          </a:p>
        </p:txBody>
      </p:sp>
      <p:sp>
        <p:nvSpPr>
          <p:cNvPr id="4" name="Slide Number Placeholder 3"/>
          <p:cNvSpPr>
            <a:spLocks noGrp="1"/>
          </p:cNvSpPr>
          <p:nvPr>
            <p:ph type="sldNum" idx="5" sz="quarter"/>
          </p:nvPr>
        </p:nvSpPr>
        <p:spPr/>
      </p:sp>
    </p:spTree>
  </p:cSld>
  <p:clrMapOvr>
    <a:masterClrMapping/>
  </p:clrMapOvr>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Curso del nervio en la cápsula. Con tinción de Sihler se describieron 3 patrones: el más común, con un tronco único; el segundo, con 2 troncos paralelos; el menos frecuente, con troncos cruzados (fuente: Bonczar T y colaboradores, 2020). Moraleja de enseñanza (opinión experta): cuando el campo no se parece a la lámina, no es un error del dibujo, es una variante.</a:t>
            </a:r>
          </a:p>
        </p:txBody>
      </p:sp>
      <p:sp>
        <p:nvSpPr>
          <p:cNvPr id="4" name="Slide Number Placeholder 3"/>
          <p:cNvSpPr>
            <a:spLocks noGrp="1"/>
          </p:cNvSpPr>
          <p:nvPr>
            <p:ph type="sldNum" idx="5" sz="quarter"/>
          </p:nvPr>
        </p:nvSpPr>
        <p:spPr/>
      </p:sp>
    </p:spTree>
  </p:cSld>
  <p:clrMapOvr>
    <a:masterClrMapping/>
  </p:clrMapOvr>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«Variantes nerviosas en cadáver» muestra lo siguiente. Rama SR2 por la tabaquera (48 muñecas): 16.7 por ciento (fuente: Ikiz ZA y colaboradores, 2004). Rama SR3 conectada con el cutáneo lateral (48 muñecas): 20.8 por ciento (fuente: Ikiz ZA y colaboradores, 2004). Interóseo posterior terminal con un solo fascículo (28 muestras): 35.7 por ciento (fuente: Bonczar T y colaboradores, 2021). Con esto cerramos variantes: lo raro que aparece en el campo. Sigamos con biomecánica: por qué la cápsula se parte y no se corta.</a:t>
            </a:r>
          </a:p>
        </p:txBody>
      </p:sp>
      <p:sp>
        <p:nvSpPr>
          <p:cNvPr id="4" name="Slide Number Placeholder 3"/>
          <p:cNvSpPr>
            <a:spLocks noGrp="1"/>
          </p:cNvSpPr>
          <p:nvPr>
            <p:ph type="sldNum" idx="5" sz="quarter"/>
          </p:nvPr>
        </p:nvSpPr>
        <p:spPr/>
      </p:sp>
    </p:spTree>
  </p:cSld>
  <p:clrMapOvr>
    <a:masterClrMapping/>
  </p:clrMapOvr>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biomecánica: por qué la cápsula se parte y no se corta. La V del DRC y el DIC resuelve un problema mecánico doble: el escafoides necesita un freno dorsal en cualquier posición de la muñeca, y ese freno no puede trabar la cinemática del carpo; la V lo consigue estabilizándolo de forma indirecta (fuente: Viegas SF y colaboradores, 1999). Por eso conviene abrir la cápsula en el eje de esas fibras: cada colgajo conserva su ligamento y la estabilidad del carpo no se pierde (fuente: Berger RA y colaboradores, 1995). En el modelo cadavérico, cortar todo el ligamento escafolunar y soltar el DIC del escafoides, con una carga de 5 kg, ya movió al escafoides y abrió el espacio escafolunar de forma significativa; la deformidad estática en DISI solo apareció cuando además se desprendió el DIC del semilunar (fuente: Mitsuyasu H y colaboradores, 2004).</a:t>
            </a:r>
          </a:p>
        </p:txBody>
      </p:sp>
      <p:sp>
        <p:nvSpPr>
          <p:cNvPr id="4" name="Slide Number Placeholder 3"/>
          <p:cNvSpPr>
            <a:spLocks noGrp="1"/>
          </p:cNvSpPr>
          <p:nvPr>
            <p:ph type="sldNum" idx="5" sz="quarter"/>
          </p:nvPr>
        </p:nvSpPr>
        <p:spPr/>
      </p:sp>
    </p:spTree>
  </p:cSld>
  <p:clrMapOvr>
    <a:masterClrMapping/>
  </p:clrMapOvr>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lectura clínica es que, al abrir la cápsula para tratar el carpo, el DIC se mira y se protege (fuente: Mitsuyasu H y colaboradores, 2004). El orden importa: en el tipo 2 de Hamada, los tornillos canulados fijan primero el cizallamiento de la estiloides, y recién entonces una placa dorsal pequeña en L empuja y sostiene el fragmento "die-punch" como contrafuerte (fuente: Hamada Y y colaboradores, 2017). El EPL corre pegado al tubérculo de Lister (fuente: Ogata Y y colaboradores, 2022). Se han descrito varios mecanismos de rotura: adherencia local, atrofia por isquemia y laceración del tendón (fuente: Saito T y colaboradores, 2025). En fracturas sin desplazamiento, un trazo distal al tubérculo y una forma de pico bajo con el pico radial más alto que el cubital aumentaron el riesgo de rotura (fuente: Saito T y colaboradores, 2025); en una serie aparte, el tubérculo en gancho apareció en 1 de 15 controles y en 8 de 15 pacientes con rotura (fuente: Ogata Y y colaboradores, 2022). Con esto cerramos biomecánica: por qué la cápsula se parte y no se corta. Sigamos con clasificación: dos mapas útiles, las ventanas y las estrategias de placa.</a:t>
            </a:r>
          </a:p>
        </p:txBody>
      </p:sp>
      <p:sp>
        <p:nvSpPr>
          <p:cNvPr id="4" name="Slide Number Placeholder 3"/>
          <p:cNvSpPr>
            <a:spLocks noGrp="1"/>
          </p:cNvSpPr>
          <p:nvPr>
            <p:ph type="sldNum" idx="5" sz="quarter"/>
          </p:nvPr>
        </p:nvSpPr>
        <p:spPr/>
      </p:sp>
    </p:spTree>
  </p:cSld>
  <p:clrMapOvr>
    <a:masterClrMapping/>
  </p:clrMapOvr>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clasificación: dos mapas útiles, las ventanas y las estrategias de placa. Para un abordaje sirven dos mapas. El primero responde "¿por qué corredor entro?"; el segundo, "¿qué hago con el fragmento dorsal?". Ninguno de los dos es una clasificación oficial de fracturas: son resúmenes de enseñanza armados con las fuentes citadas. La AO describe el corredor central por el tercer compartimento y 2 opciones para la columna radial (fuente: Fricker R y colaboradores, 2026). Berger describió la capsulotomía que parte los ligamentos (fuente: Berger RA y colaboradores, 1995) y los autores de la ventana mini-abierta describieron cómo llegar al escafoides con una capsulotomía corta (fuente: Werthman A y colaboradores, 2025). La tabla los pone lado a lado.</a:t>
            </a:r>
          </a:p>
        </p:txBody>
      </p:sp>
      <p:sp>
        <p:nvSpPr>
          <p:cNvPr id="4" name="Slide Number Placeholder 3"/>
          <p:cNvSpPr>
            <a:spLocks noGrp="1"/>
          </p:cNvSpPr>
          <p:nvPr>
            <p:ph type="sldNum" idx="5" sz="quarter"/>
          </p:nvPr>
        </p:nvSpPr>
        <p:spPr/>
      </p:sp>
    </p:spTree>
  </p:cSld>
  <p:clrMapOvr>
    <a:masterClrMapping/>
  </p:clrMapOvr>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En 24 casos consecutivos tratados con placa dorsal de bajo perfil, Hamada distinguió 2 tipos de fractura dorsalmente desplazada, cada uno con su estrategia (fuente: Hamada Y y colaboradores, 2017). Es una serie retrospectiva pequeña: sirve para razonar, no para fijar un protocolo (fuente: Hamada Y y colaboradores, 2017). Solo 6 de los 12 artículos sobre fracturas proximales del escafoides definían lo proximal con una referencia anatómica o una proporción, y entre todos aparecían 3 términos: proximal, tercio proximal y polo proximal (fuente: Chong HH y colaboradores, 2022). Cuando compares tasas de pseudoartrosis entre estudios, comprueba primero qué entendieron por proximal.</a:t>
            </a:r>
          </a:p>
        </p:txBody>
      </p:sp>
      <p:sp>
        <p:nvSpPr>
          <p:cNvPr id="4" name="Slide Number Placeholder 3"/>
          <p:cNvSpPr>
            <a:spLocks noGrp="1"/>
          </p:cNvSpPr>
          <p:nvPr>
            <p:ph type="sldNum" idx="5" sz="quarter"/>
          </p:nvPr>
        </p:nvSpPr>
        <p:spPr/>
      </p:sp>
    </p:spTree>
  </p:cSld>
  <p:clrMapOvr>
    <a:masterClrMapping/>
  </p:clrMapOvr>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«Ventanas del abordaje dorsal» tiene 3 columnas: Ventana, Qué expone, Detalle que importa. Fila 1: Ventana, Tercer compartimento (central); Qué expone, Columna intermedia; con artrotomía, la superficie articular distal del radio; Detalle que importa, Vaina del EPL abierta en línea con el tendón, cuarto compartimento levantado por debajo del periostio sin abrirlo (fuente: Fricker R y colaboradores, 2026). Fila 2: Ventana, Entre primer y segundo compartimento; Qué expone, Columna radial extraarticular; Detalle que importa, La rama sensitiva del radial queda en el colgajo subcutáneo y debe protegerse; liberar el braquiorradial puede ayudar a reducir la estiloides (fuente: Fricker R y colaboradores, 2026). Fila 3: Ventana, Por debajo del segundo compartimento; Qué expone, Columna radial con acceso a la faceta escafoidea; Detalle que importa, El segundo compartimento se despega del radio y el EPL se retrae hacia el lado que convenga (fuente: Fricker R y colaboradores, 2026). Fila 4: Ventana, Capsulotomía que parte los ligamentos (Berger); Qué expone, Articulación mediocarpiana y mitad radial de la radiocarpiana; variante cubital por el ECU; Detalle que importa, Tendones fuera del campo (cuarto y quinto a cubital, EPL a radial); corte con vértice en el piramidal (fuente: Berger RA y colaboradores, 1995). Fila 5: Ventana, Ventana mini-abierta al escafoides; Qué expone, Polo proximal y ligamento escafolunar; Detalle que importa, Incisión de unos 2 cm cubital al tubérculo de Lister y capsulotomía de 1 cm (fuente: Werthman A y colaboradores, 2025). Fila 6: Ventana, Capsulotomía en U con base proximal; Qué expone, Exposición articular de 945 mm² en cadáver; Detalle que importa, Cada colgajo conservó ligamentos, vasos y rama nerviosa; solo hay estudio en cadáver (fuente: Athlani L y colaboradores, 2021). (fuente: Fricker R y colaboradores, 2026) (fuente: Werthman A y colaboradores, 2025) (fuente: Berger RA y colaboradores, 1995) (fuente: Athlani L y colaboradores, 2021). Con esto cerramos clasificación: dos mapas útiles, las ventanas y las estrategias de placa. Sigamos con diagnóstico: cuándo pensar en entrar por detrás.</a:t>
            </a:r>
          </a:p>
        </p:txBody>
      </p:sp>
      <p:sp>
        <p:nvSpPr>
          <p:cNvPr id="4" name="Slide Number Placeholder 3"/>
          <p:cNvSpPr>
            <a:spLocks noGrp="1"/>
          </p:cNvSpPr>
          <p:nvPr>
            <p:ph type="sldNum" idx="5" sz="quarter"/>
          </p:nvPr>
        </p:nvSpPr>
        <p:spPr/>
      </p:sp>
    </p:spTree>
  </p:cSld>
  <p:clrMapOvr>
    <a:masterClrMapping/>
  </p:clrMapOvr>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diagnóstico: cuándo pensar en entrar por detrás. Con evidencia moderada, la guía AAOS/ASSH 2020 propone fijar en pacientes no geriátricos (en los estudios, casi siempre menores de 65 años) cuando, después de reducir, queda un escalón articular mayor de 2 mm, una inclinación dorsal mayor de 10 grados o un acortamiento radial mayor de 3 mm (fuente: Kamal R y colaboradores, 2020). En el paciente geriátrico (casi siempre 65 años o más en los estudios) la guía es tajante, con evidencia fuerte: operar no le da mejores resultados informados por el paciente a largo plazo que no operar (fuente: Kamal R y colaboradores, 2020). Qué parte de la fractura queda detrás se decide con las imágenes. Pedir una tomografía para mapear la impactación dorsal antes de elegir la vía es práctica habitual y opinión experta; no hay en este capítulo un estudio que mida el beneficio de hacerlo. El ensayo SWIFFT comparó, en 439 adultos con fractura de la cintura del escafoides desplazada 2 mm o menos, operar de entrada con enyesar por debajo del codo y operar solo si no consolidaba (fuente: Dias JJ y colaboradores, 2020). A las 52 semanas el PRWE fue similar, y la conclusión práctica de los autores es enyesar primero y fijar solo la no unión confirmada (fuente: Dias JJ y colaboradores, 2020).</a:t>
            </a:r>
          </a:p>
        </p:txBody>
      </p:sp>
      <p:sp>
        <p:nvSpPr>
          <p:cNvPr id="4" name="Slide Number Placeholder 3"/>
          <p:cNvSpPr>
            <a:spLocks noGrp="1"/>
          </p:cNvSpPr>
          <p:nvPr>
            <p:ph type="sldNum" idx="5" sz="quarter"/>
          </p:nvPr>
        </p:nvSpPr>
        <p:spPr/>
      </p:sp>
    </p:spTree>
  </p:cSld>
  <p:clrMapOvr>
    <a:masterClrMapping/>
  </p:clrMapOvr>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Para el polo proximal la discusión es otra: su pronóstico es peor y su irrigación es dorsal (fuente: Chong HH y colaboradores, 2022) (fuente: Gelberman RH y colaboradores, 1980). Un estudio de 51 pacientes con artritis reumatoide (58 manos) identificó 3 señales de riesgo de rotura de los extensores: el cúbito distal luxado hacia dorsal, el signo de la muesca (scallop) en la radiografía y una tenosinovitis que dura al menos 6 meses (fuente: Ryu J y colaboradores, 1998). Con 2 o más señales, la tenosinovectomía y sinovectomía preventivas, hechas en 35 pacientes, evitaron las roturas (fuente: Ryu J y colaboradores, 1998). Antes de denervar, Dellon proponía un bloqueo diagnóstico y criterios de selección explícitos (fuente: Dellon AL, 1985). Una serie de 6 pacientes mostró por qué: tras cirugías menores del dorso (casi siempre por ganglión) quedaron con dolor persistente por un neuroma del interóseo posterior, el bloqueo con bupivacaína les dio alivio pasajero y escindir las ramas terminales curó a 3 y mejoró mucho a los otros 3 (fuente: Loh YC y colaboradores, 1998).</a:t>
            </a:r>
          </a:p>
        </p:txBody>
      </p:sp>
      <p:sp>
        <p:nvSpPr>
          <p:cNvPr id="4" name="Slide Number Placeholder 3"/>
          <p:cNvSpPr>
            <a:spLocks noGrp="1"/>
          </p:cNvSpPr>
          <p:nvPr>
            <p:ph type="sldNum" idx="5" sz="quarter"/>
          </p:nvPr>
        </p:nvSpPr>
        <p:spPr/>
      </p:sp>
    </p:spTree>
  </p:cSld>
  <p:clrMapOvr>
    <a:masterClrMapping/>
  </p:clrMapOvr>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«Cuándo pensar en la vía dorsal» tiene 3 columnas: Situación, Dato que lo sostiene, Comentario. Fila 1: Situación, Fractura articular con fragmento dorsal impactado; Dato que lo sostiene, La vista directa dorsal facilita la reducción anatómica (fuente: Labrum JT y colaboradores, 2023); Comentario, Hay riesgo de rigidez y de irritación tendinosa; usar implantes de bajo perfil (fuente: Labrum JT y colaboradores, 2023). Fila 2: Situación, Avulsión del borde dorsal o Barton dorsal; Dato que lo sostiene, 17 pacientes seguidos 12 meses o más con Mayo medio de 89,7 (fuente: Brauns J y colaboradores, 2024); Comentario, Serie prospectiva de un solo cirujano; no hay grupo comparador. Fila 3: Situación, Polo proximal del escafoides; Dato que lo sostiene, Riesgo relativo de pseudoartrosis de 3,4 frente a fracturas no proximales (fuente: Chong HH y colaboradores, 2022); Comentario, Irrigación dorsal: ventana pequeña (fuente: Gelberman RH y colaboradores, 1980). Fila 4: Situación, Artritis reumatoide con 2 o más factores de riesgo de rotura; Dato que lo sostiene, Prevención de roturas con cirugía profiláctica en 35 pacientes (fuente: Ryu J y colaboradores, 1998); Comentario, Serie clínica sin grupo control. Fila 5: Situación, Dolor dorsal crónico con bloqueo diagnóstico positivo; Dato que lo sostiene, Más de 90 % de los pacientes refirió alivio subjetivo en la serie original (fuente: Dellon AL, 1985); Comentario, Una revisión posterior vio recaída en 25,5 % (fuente: Vanden Berge DJ y colaboradores, 2017). (fuente: Labrum JT y colaboradores, 2023) (fuente: Vanden Berge DJ y colaboradores, 2017) (fuente: Gelberman RH y colaboradores, 1980) (fuente: Dellon AL, 1985) (fuente: Brauns J y colaboradores, 2024) (fuente: Ryu J y colaboradores, 1998) (fuente: Chong HH y colaboradores, 2022). Con esto cerramos diagnóstico: cuándo pensar en entrar por detrás. Sigamos con examen físico: el desplazamiento del escafoides vale menos de lo que se enseña.</a:t>
            </a:r>
          </a:p>
        </p:txBody>
      </p:sp>
      <p:sp>
        <p:nvSpPr>
          <p:cNvPr id="4" name="Slide Number Placeholder 3"/>
          <p:cNvSpPr>
            <a:spLocks noGrp="1"/>
          </p:cNvSpPr>
          <p:nvPr>
            <p:ph type="sldNum" idx="5" sz="quarter"/>
          </p:nvPr>
        </p:nvSpPr>
        <p:spPr/>
      </p:sp>
    </p:spTree>
  </p:cSld>
  <p:clrMapOvr>
    <a:masterClrMapping/>
  </p:clrMapOvr>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examen físico: el desplazamiento del escafoides vale menos de lo que se enseña. En 447 pacientes que se hicieron el test de desplazamiento del escafoides y una artroscopia de muñeca, la sensibilidad en toda la cohorte fue de 0,50 (fuente: Schmauss D y colaboradores, 2022). En el subgrupo derivado por sospecha de lesión escafolunar, la sensibilidad subió a 0,61 y la especificidad fue de apenas 0,62 (fuente: Schmauss D y colaboradores, 2022). Para lesiones más graves (Geissler 3 y 4), la sensibilidad fue de 0,66 (fuente: Schmauss D y colaboradores, 2022). Para los autores, el test sirve para una primera impresión, y que salga negativo no autoriza a cerrar el estudio (fuente: Schmauss D y colaboradores, 2022). En un cirujano que va a entrar por detrás por una sospecha de lesión escafolunar, esto significa que el examen físico no sustituye la imagen ni la artroscopia.</a:t>
            </a:r>
          </a:p>
        </p:txBody>
      </p:sp>
      <p:sp>
        <p:nvSpPr>
          <p:cNvPr id="4" name="Slide Number Placeholder 3"/>
          <p:cNvSpPr>
            <a:spLocks noGrp="1"/>
          </p:cNvSpPr>
          <p:nvPr>
            <p:ph type="sldNum" idx="5" sz="quarter"/>
          </p:nvPr>
        </p:nvSpPr>
        <p:spPr/>
      </p:sp>
    </p:spTree>
  </p:cSld>
  <p:clrMapOvr>
    <a:masterClrMapping/>
  </p:clrMapOvr>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«Test de desplazamiento del escafoides en el subgrupo con sospecha de lesión escafolunar» muestra lo siguiente. Test de Watson (sensibilidad y especificidad): sensibilidad 61 por ciento y especificidad 62 por ciento (fuente: Schmauss D y colaboradores, 2022).</a:t>
            </a:r>
          </a:p>
        </p:txBody>
      </p:sp>
      <p:sp>
        <p:nvSpPr>
          <p:cNvPr id="4" name="Slide Number Placeholder 3"/>
          <p:cNvSpPr>
            <a:spLocks noGrp="1"/>
          </p:cNvSpPr>
          <p:nvPr>
            <p:ph type="sldNum" idx="5" sz="quarter"/>
          </p:nvPr>
        </p:nvSpPr>
        <p:spPr/>
      </p:sp>
    </p:spTree>
  </p:cSld>
  <p:clrMapOvr>
    <a:masterClrMapping/>
  </p:clrMapOvr>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«Test de desplazamiento del escafoides frente a la artroscopia» tiene 3 columnas: Grupo, Sensibilidad, Especificidad. Fila 1: Grupo, Toda la cohorte (447 pacientes); Sensibilidad, 0,50; Especificidad, no informada en el resumen. Fila 2: Grupo, Derivados por sospecha escafolunar; Sensibilidad, 0,61; Especificidad, 0,62. Fila 3: Grupo, Lesiones graves (Geissler 3 y 4); Sensibilidad, 0,66; Especificidad, no informada en el resumen. (fuente: Schmauss D y colaboradores, 2022). Con esto cerramos examen físico: el desplazamiento del escafoides vale menos de lo que se enseña. Sigamos con imágenes: escafoides sospechoso y tornillos dorsales que pasan de largo.</a:t>
            </a:r>
          </a:p>
        </p:txBody>
      </p:sp>
      <p:sp>
        <p:nvSpPr>
          <p:cNvPr id="4" name="Slide Number Placeholder 3"/>
          <p:cNvSpPr>
            <a:spLocks noGrp="1"/>
          </p:cNvSpPr>
          <p:nvPr>
            <p:ph type="sldNum" idx="5" sz="quarter"/>
          </p:nvPr>
        </p:nvSpPr>
        <p:spPr/>
      </p:sp>
    </p:spTree>
  </p:cSld>
  <p:clrMapOvr>
    <a:masterClrMapping/>
  </p:clrMapOvr>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imágenes: escafoides sospechoso y tornillos dorsales que pasan de largo. En la revisión Cochrane de 11 estudios, la sensibilidad y especificidad agrupadas fueron 0,72 y 0,99 para la tomografía, 0,88 y 1,00 para la resonancia y 0,99 y 0,86 para la gammagrafía ósea (fuente: Mallee WH y colaboradores, 2015). Con una prevalencia mediana de fractura verdadera de 20 %, en 1000 pacientes la gammagrafía sobretrataría a 112 y la tomografía a 8; en fracturas perdidas, la gammagrafía fallaría 2 y la tomografía 56 (fuente: Mallee WH y colaboradores, 2015). Una revisión posterior de 42 artículos y 2507 pacientes calculó en 21,8 % la incidencia de fracturas que la radiografía no mostró y la imagen avanzada sí; la resonancia tuvo sensibilidad de 94,2 % y especificidad de 97,7 %, la tomografía 81,5 % y 96,0 %, y la ecografía 81,5 % y 77,4 % (fuente: Bäcker HC y colaboradores, 2020). Las dos revisiones no ordenan igual los métodos: la Cochrane encontró comparables a la tomografía y la resonancia y más sensible a la gammagrafía (fuente: Mallee WH y colaboradores, 2015), mientras que la de 2020 puso primera a la resonancia (fuente: Bäcker HC y colaboradores, 2020). La gammagrafía, además, retrasa el diagnóstico al menos 72 horas (fuente: Mallee WH y colaboradores, 2015). Aunque este capítulo trata del abordaje dorsal, quien pone placas volares debe conocer su efecto sobre el lado dorsal. Para la vista de horizonte dorsal se hiperflexiona la muñeca y el intensificador se apunta siguiendo el eje del radio; en 15 fracturas con componente coronal cambió la elección de tornillo en 4 pacientes (fuente: Joseph SJ y colaboradores, 2011). En un ensayo aleatorizado de 40 pacientes, la tomografía posoperatoria mostró 11 tornillos perforantes en 22 pacientes con la vista y 20 tornillos en 18 pacientes sin ella (p = 0,02) (fuente: Lill M y colaboradores, 2024). Para la vía dorsal en sí, el control de imagen sirve para la reducción articular y el nivel de la placa. Cuánta confianza dar a cada proyección en una placa dorsal no tiene dato verificable en las fuentes abiertas que revisamos.</a:t>
            </a:r>
          </a:p>
        </p:txBody>
      </p:sp>
      <p:sp>
        <p:nvSpPr>
          <p:cNvPr id="4" name="Slide Number Placeholder 3"/>
          <p:cNvSpPr>
            <a:spLocks noGrp="1"/>
          </p:cNvSpPr>
          <p:nvPr>
            <p:ph type="sldNum" idx="5" sz="quarter"/>
          </p:nvPr>
        </p:nvSpPr>
        <p:spPr/>
      </p:sp>
    </p:spTree>
  </p:cSld>
  <p:clrMapOvr>
    <a:masterClrMapping/>
  </p:clrMapOvr>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«Escafoides con radiografías normales: sensibilidad y especificidad de la imagen» muestra lo siguiente. Tomografía (Cochrane): sensibilidad 72 por ciento y especificidad 99 por ciento (fuente: Mallee WH y colaboradores, 2015). Resonancia (Cochrane): sensibilidad 88 por ciento y especificidad 100 por ciento (fuente: Mallee WH y colaboradores, 2015). Gammagrafía ósea (Cochrane): sensibilidad 99 por ciento y especificidad 86 por ciento (fuente: Mallee WH y colaboradores, 2015). Resonancia (revisión de 2020): sensibilidad 94.2 por ciento y especificidad 97.7 por ciento (fuente: Bäcker HC y colaboradores, 2020). Tomografía (revisión de 2020): sensibilidad 81.5 por ciento y especificidad 96 por ciento (fuente: Bäcker HC y colaboradores, 2020). Ecografía (revisión de 2020): sensibilidad 81.5 por ciento y especificidad 77.4 por ciento (fuente: Bäcker HC y colaboradores, 2020).</a:t>
            </a:r>
          </a:p>
        </p:txBody>
      </p:sp>
      <p:sp>
        <p:nvSpPr>
          <p:cNvPr id="4" name="Slide Number Placeholder 3"/>
          <p:cNvSpPr>
            <a:spLocks noGrp="1"/>
          </p:cNvSpPr>
          <p:nvPr>
            <p:ph type="sldNum" idx="5" sz="quarter"/>
          </p:nvPr>
        </p:nvSpPr>
        <p:spPr/>
      </p:sp>
    </p:spTree>
  </p:cSld>
  <p:clrMapOvr>
    <a:masterClrMapping/>
  </p:clrMapOvr>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«Tornillos dorsales perforantes en la tomografía posoperatoria (placa volar)» muestra lo siguiente. Con vista de horizonte dorsal (22 pacientes): 11 tornillos (fuente: Lill M y colaboradores, 2024). Sin la vista (18 pacientes): 20 tornillos (fuente: Lill M y colaboradores, 2024). Con esto cerramos imágenes: escafoides sospechoso y tornillos dorsales que pasan de largo. Sigamos con algoritmo: cuándo y por qué ventana entrar por detrás.</a:t>
            </a:r>
          </a:p>
        </p:txBody>
      </p:sp>
      <p:sp>
        <p:nvSpPr>
          <p:cNvPr id="4" name="Slide Number Placeholder 3"/>
          <p:cNvSpPr>
            <a:spLocks noGrp="1"/>
          </p:cNvSpPr>
          <p:nvPr>
            <p:ph type="sldNum" idx="5" sz="quarter"/>
          </p:nvPr>
        </p:nvSpPr>
        <p:spPr/>
      </p:sp>
    </p:spTree>
  </p:cSld>
  <p:clrMapOvr>
    <a:masterClrMapping/>
  </p:clrMapOvr>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algoritmo: cuándo y por qué ventana entrar por detrás. Este algoritmo resume el capítulo; no es una guía oficial. Cada rama tiene su cita; los pasos sin cita son opinión experta.</a:t>
            </a:r>
          </a:p>
        </p:txBody>
      </p:sp>
      <p:sp>
        <p:nvSpPr>
          <p:cNvPr id="4" name="Slide Number Placeholder 3"/>
          <p:cNvSpPr>
            <a:spLocks noGrp="1"/>
          </p:cNvSpPr>
          <p:nvPr>
            <p:ph type="sldNum" idx="5" sz="quarter"/>
          </p:nvPr>
        </p:nvSpPr>
        <p:spPr/>
      </p:sp>
    </p:spTree>
  </p:cSld>
  <p:clrMapOvr>
    <a:masterClrMapping/>
  </p:clrMapOvr>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algoritmo «Elección de la vía dorsal según la lesión» se lee de arriba hacia abajo. Se parte de: Lesión de la muñeca que necesita cirugía, o dolor dorsal crónico. Se decide: ¿Fractura de radio distal con fragmento articular dorsal impactado o fragmento del borde dorsal? Si la respuesta es sí, paciente no geriátrico con un umbral de fijación (escalón mayor de 2 mm, inclinación dorsal mayor de 10 grados o acortamiento mayor de 3 mm) (fuente: Kamal R y colaboradores, 2020): placa dorsal de bajo perfil por el tercer compartimento (fuente: Labrum JT y colaboradores, 2023). Si la respuesta es no, ¿conminución articular grave o politrauma?. Se hace: Paciente no geriátrico con un umbral de fijación (escalón mayor de 2 mm, inclinación dorsal mayor de 10 grados o acortamiento mayor de 3 mm) (fuente: Kamal R y colaboradores, 2020): placa dorsal de bajo perfil por el tercer compartimento (fuente: Labrum JT y colaboradores, 2023). Se decide: ¿Conminución articular grave o politrauma? Si la respuesta es sí, considerar placa puente dorsal y planear su retirada; el promedio fue de 3,8 meses (fuente: Esworthy GP y colaboradores, 2024). Si la respuesta es no, ¿fractura del polo proximal del escafoides?. Se hace: Considerar placa puente dorsal y planear su retirada; el promedio fue de 3,8 meses (fuente: Esworthy GP y colaboradores, 2024). Se decide: ¿Fractura del polo proximal del escafoides? Si la respuesta es sí, ventana dorsal mínima con la cápsula levantada para no lesionar el ligamento escafolunar (fuente: Werthman A y colaboradores, 2025). Si la respuesta es no, ¿luxación o fractura-luxación perilunar, o inestabilidad escafolunar crónica?. Se hace: Ventana dorsal mínima con la cápsula levantada para no lesionar el ligamento escafolunar (fuente: Werthman A y colaboradores, 2025). Se decide: ¿Luxación o fractura-luxación perilunar, o inestabilidad escafolunar crónica? Si la respuesta es sí, vía dorsal sola o combinada con volar; en 29 artículos no hubo diferencia entre abordajes (fuente: Abola MV y colaboradores, 2025). Si la respuesta es no, ¿artritis avanzada sin otra opción?. Se hace: Vía dorsal sola o combinada con volar; en 29 artículos no hubo diferencia entre abordajes (fuente: Abola MV y colaboradores, 2025). Se decide: ¿Artritis avanzada sin otra opción? Si la respuesta es sí, artrodesis con placa dorsal (fuente: Rodriguez-Merchan EC y colaboradores, 2023). Si la respuesta es no, ¿muñeca reumática con 2 o más factores de riesgo de rotura de extensores?. Se hace: Artrodesis con placa dorsal (fuente: Rodriguez-Merchan EC y colaboradores, 2023). Se decide: ¿Muñeca reumática con 2 o más factores de riesgo de rotura de extensores? Si la respuesta es sí, sinovectomía y tenosinovectomía dorsal (fuente: Ryu J y colaboradores, 1998). Si la respuesta es no, ¿dolor dorsal crónico con bloqueo diagnóstico positivo?. Se hace: Sinovectomía y tenosinovectomía dorsal (fuente: Ryu J y colaboradores, 1998). Se decide: ¿Dolor dorsal crónico con bloqueo diagnóstico positivo? Si la respuesta es sí, considerar neurectomía del interóseo posterior (fuente: Dellon AL, 1985). Si la respuesta es no, cerrar con el epl protegido y vigilar los tendones. Se hace: Considerar neurectomía del interóseo posterior (fuente: Dellon AL, 1985). Termina en: Cerrar con el EPL protegido y vigilar los tendones. Con esto cerramos algoritmo: cuándo y por qué ventana entrar por detrás. Sigamos con tratamiento: qué se hace por esta vía y qué dicen los números.</a:t>
            </a:r>
          </a:p>
        </p:txBody>
      </p:sp>
      <p:sp>
        <p:nvSpPr>
          <p:cNvPr id="4" name="Slide Number Placeholder 3"/>
          <p:cNvSpPr>
            <a:spLocks noGrp="1"/>
          </p:cNvSpPr>
          <p:nvPr>
            <p:ph type="sldNum" idx="5" sz="quarter"/>
          </p:nvPr>
        </p:nvSpPr>
        <p:spPr/>
      </p:sp>
    </p:spTree>
  </p:cSld>
  <p:clrMapOvr>
    <a:masterClrMapping/>
  </p:clrMapOvr>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tratamiento: qué se hace por esta vía y qué dicen los números. Con fuerza de recomendación alta, la guía AAOS/ASSH 2020 no encuentra una técnica de fijación que gane en radiografías ni en resultados informados por el paciente cuando la fractura es articular completa o inestable; la única ventaja documentada es de la placa volar bloqueada, que devuelve la función antes, a corto plazo (3 meses) (fuente: Kamal R y colaboradores, 2020). La decisión por la vía dorsal descansa entonces en el patrón de la fractura y en el implante, no en una superioridad demostrada (fuente: Kamal R y colaboradores, 2020) (fuente: Labrum JT y colaboradores, 2023). La historia de la placa dorsal tiene dos tiempos. Primero, placas dorsales gruesas (2,5 mm) con problemas en los extensores, que alejaron a muchos cirujanos de esta vía (fuente: Yu YR y colaboradores, 2011) (fuente: Matzon JL y colaboradores, 2014). Después, una generación de placas finas, de 1,2 a 1,5 mm, pensada justamente para irritar menos los tendones (fuente: Yu YR y colaboradores, 2011). La tabla reúne las series. El metaanálisis de 12 estudios y 952 pacientes no halló diferencia global en complicaciones entre placa volar y dorsal, con más neuropatía y síndrome del túnel carpiano en la volar y más irritación tendinosa en la dorsal (fuente: Wei J y colaboradores, 2013). La placa puente cruza la muñeca y reduce la fractura por ligamentotaxis, como un fijador interno, en fracturas muy conminutas (fuente: Mohamed MA y colaboradores, 2022). En un ensayo aleatorizado de 60 pacientes con fracturas articulares conminutas (30 con placa puente y 30 con fijador externo), a los 3 meses el grupo de placa tuvo más fuerza de agarre, menos DASH y menos dolor, pero a los 12 meses los resultados funcionales fueron similares y el fijador externo tuvo más complicaciones (fuente: Mohamed MA y colaboradores, 2022). En una revisión de 416 pacientes, la placa se retiró a los 3,8 meses de promedio y 17 % tuvo complicaciones que exigieron otra intervención; las más frecuentes fueron infección o problemas de herida, artrosis y fallo del implante (fuente: Esworthy GP y colaboradores, 2024). Fractura aguda inestable del polo proximal. Una serie de 17 pacientes con abordaje dorsal, injerto de radio y tornillo retrógrado logró consolidación de todas dentro de las 13 semanas, con un promedio de 10 semanas (fuente: Rettig ME y colaboradores, 1999). Mini-abierto frente a percutáneo dorsal. En 80 pacientes consecutivos, las complicaciones fueron 8,3 % con la ventana mini-abierta y 4,5 % con la vía percutánea dorsal, sin diferencia significativa (fuente: Dodds SD y colaboradores, 2020). Otra fuente cita 29 % de complicaciones con la vía dorsal percutánea (fuente: Werthman A y colaboradores, 2025); las dos cifras discrepan y la segunda es una referencia de segunda mano. Fractura de la cintura sin gran desplazamiento. Ver SWIFFT en Diagnóstico: el yeso inicial no fue peor que la cirugía temprana a las 52 semanas (fuente: Dias JJ y colaboradores, 2020). Pseudoartrosis. La unión no dependió del tipo de injerto: 87,5 % con vascularizado y 88,7 % con no vascularizado (p = 0,685) en 78 estudios con 7671 pacientes (fuente: Duncumb JW y colaboradores, 2022). Lo que sí separó los resultados fue la selección: 96,5 % cuando se excluyó al polo proximal y a la necrosis avascular, frente a 86,8 % en el resto (p menor de 0,001) (fuente: Duncumb JW y colaboradores, 2022). Las complicaciones fueron de 0 % a 22,5 % en una revisión de 29 artículos con 604 lesiones perilunares, y el abordaje no marcó diferencia en el arco de movimiento, la fuerza de agarre, la puntuación de Mayo ni el ángulo escafolunar (fuente: Abola MV y colaboradores, 2025). En una serie retrospectiva de 52 pacientes operados solo por vía dorsal, la puntuación de Mayo modificada media fue de 76,8 (fuente: Pappa E y colaboradores, 2024). Para la capsulodesis dorsal en la inestabilidad escafolunar crónica, la técnica artroscópica de Mathoulin fue la más prometedora, mientras que las técnicas antiguas perdieron movilidad y no frenaron el colapso SLAC; con 14 estudios tan heterogéneos no se pudo comparar estadísticamente (fuente: Terras C y colaboradores, 2025). La técnica habitual es una placa dorsal desde el radio hasta el tercer metacarpiano, aunque hay variantes con implantes que no cruzan la articulación carpometacarpiana (fuente: Rodriguez-Merchan EC y colaboradores, 2023). En 136 estudios con 3517 pacientes, las tasas de unión y de complicación no difirieron entre las técnicas, con baja confianza en los estimados (fuente: Owen DH y colaboradores, 2025). En el estudio de Ryu, la cirugía profiláctica evitó las roturas en pacientes con 2 o más factores de riesgo (fuente: Ryu J y colaboradores, 1998). La sinovectomía artroscópica de muñeca en artritis reumatoide mejoró el dolor (EVA de 7,7 a 2,2) y la puntuación de Mayo modificada (de 43,3 a 70,4) en 6 cohortes con 153 procedimientos, con evidencia limitada (fuente: d'Ailly PN y colaboradores, 2022). Neurectomía del interóseo posterior. Con 135 pacientes de 6 estudios, la recaída del dolor llegó a 25,5 % a los 12,3 meses de promedio; aun así, 88,9 % volvió al trabajo y 88,4 % quedó satisfecho (fuente: Vanden Berge DJ y colaboradores, 2017). En 10 estudios con 347 muñecas, la falla agrupada fue de 15,1 % con neurectomía aislada y de 23,6 % cuando se sumó el nervio interóseo anterior, sin ventaja de añadirlo (fuente: Fidanza A y colaboradores, 2023). No altera la propiocepción. En 23 pacientes con neurectomía no hubo menor propiocepción de la muñeca que en voluntarios sanos, medida con un dispositivo propio (fuente: Patterson RW y colaboradores, 2010). Ganglión dorsal. La recidiva fue de 7 % a 72 % tras la aspiración, de 6 % a 41 % tras la resección abierta y de 0 % a 16 % tras la resección artroscópica, con evidencia de baja calidad (fuente: Horvath A y colaboradores, 2023). En 73 pacientes entrevistados tras resección abierta, añadir neurectomía no cambió de forma significativa el dolor ni la recidiva (13,5 % frente a 27,8 %, no significativo) (fuente: Furlong CT y colaboradores, 2026).</a:t>
            </a:r>
          </a:p>
        </p:txBody>
      </p:sp>
      <p:sp>
        <p:nvSpPr>
          <p:cNvPr id="4" name="Slide Number Placeholder 3"/>
          <p:cNvSpPr>
            <a:spLocks noGrp="1"/>
          </p:cNvSpPr>
          <p:nvPr>
            <p:ph type="sldNum" idx="5" sz="quarter"/>
          </p:nvPr>
        </p:nvSpPr>
        <p:spPr/>
      </p:sp>
    </p:spTree>
  </p:cSld>
  <p:clrMapOvr>
    <a:masterClrMapping/>
  </p:clrMapOvr>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«Complicaciones globales: placa dorsal frente a volar (214 pacientes)» muestra lo siguiente. Placa dorsal (123 pacientes): 15.4 por ciento (fuente: Disseldorp DJ y colaboradores, 2016). Placa volar (91 pacientes): 14.3 por ciento (fuente: Disseldorp DJ y colaboradores, 2016).</a:t>
            </a:r>
          </a:p>
        </p:txBody>
      </p:sp>
      <p:sp>
        <p:nvSpPr>
          <p:cNvPr id="4" name="Slide Number Placeholder 3"/>
          <p:cNvSpPr>
            <a:spLocks noGrp="1"/>
          </p:cNvSpPr>
          <p:nvPr>
            <p:ph type="sldNum" idx="5" sz="quarter"/>
          </p:nvPr>
        </p:nvSpPr>
        <p:spPr/>
      </p:sp>
    </p:spTree>
  </p:cSld>
  <p:clrMapOvr>
    <a:masterClrMapping/>
  </p:clrMapOvr>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«Reintervenciones según el tipo de placa dorsal (28 pacientes)» muestra lo siguiente. Placa en pi (19 pacientes): 9 reintervenciones (fuente: Rozental TD y colaboradores, 2003). Placa de perfil bajo (9 pacientes): 0 reintervenciones (fuente: Rozental TD y colaboradores, 2003). En el documento Word de este tema encontrarás además: Unión de la pseudoartrosis del escafoides según el injerto; Placas dorsales: series y comparaciones; Artrodesis total y parcial de muñeca: lo que dicen las revisiones. Con esto cerramos tratamiento: qué se hace por esta vía y qué dicen los números. Sigamos con técnica: del tubérculo de lister al cierre, paso a paso.</a:t>
            </a:r>
          </a:p>
        </p:txBody>
      </p:sp>
      <p:sp>
        <p:nvSpPr>
          <p:cNvPr id="4" name="Slide Number Placeholder 3"/>
          <p:cNvSpPr>
            <a:spLocks noGrp="1"/>
          </p:cNvSpPr>
          <p:nvPr>
            <p:ph type="sldNum" idx="5" sz="quarter"/>
          </p:nvPr>
        </p:nvSpPr>
        <p:spPr/>
      </p:sp>
    </p:spTree>
  </p:cSld>
  <p:clrMapOvr>
    <a:masterClrMapping/>
  </p:clrMapOvr>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técnica: del tubérculo de lister al cierre, paso a paso. La posición habitual es el brazo sobre mesa de mano, antebrazo en pronación, con torniquete y fluoroscopia disponible. Esto es práctica habitual y opinión experta: ninguna de las fuentes abiertas que revisamos mide estos detalles. La incisión de piel es longitudinal sobre el dorso del radio distal, cerca del tubérculo de Lister (práctica habitual); con una sola incisión se pueden abordar la columna intermedia y la radial (fuente: Fricker R y colaboradores, 2026). Ver la superficie articular desde atrás permite levantar y reducir un fragmento impactado bajo visión directa (fuente: Labrum JT y colaboradores, 2023). Si hay un trazo de cizallamiento de la estiloides junto al "die-punch", se estabiliza primero la estiloides con tornillos canulados y luego se apoya el fragmento dorsal con una placa pequeña en L (fuente: Hamada Y y colaboradores, 2017). Cómo saber que quedó bien. Se mira la superficie articular por la capsulotomía y se confirma con fluoroscopia; la meta es una superficie congruente (práctica habitual, opinión experta). Los 2 mm de escalón de la guía AAOS sirven para indicar la cirugía (fuente: Kamal R y colaboradores, 2020); no son una tolerancia para dar por buena la reducción (opinión experta).</a:t>
            </a:r>
          </a:p>
        </p:txBody>
      </p:sp>
      <p:sp>
        <p:nvSpPr>
          <p:cNvPr id="4" name="Slide Number Placeholder 3"/>
          <p:cNvSpPr>
            <a:spLocks noGrp="1"/>
          </p:cNvSpPr>
          <p:nvPr>
            <p:ph type="sldNum" idx="5" sz="quarter"/>
          </p:nvPr>
        </p:nvSpPr>
        <p:spPr/>
      </p:sp>
    </p:spTree>
  </p:cSld>
  <p:clrMapOvr>
    <a:masterClrMapping/>
  </p:clrMapOvr>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Se prefieren las placas de perfil bajo: su diseño, de 1,2 a 1,5 mm de grosor, busca reducir la irritación tendinosa (fuente: Yu YR y colaboradores, 2011). La experiencia con la placa en pi fue peor que con el perfil bajo (fuente: Rozental TD y colaboradores, 2003). Los detalles de ángulos de tornillo y longitud de la placa dependen del sistema y del manual del implante, que es la fuente que manda. Cortar el EPL al abrir la vaina del tercer compartimento (fuente: Fricker R y colaboradores, 2026). Cerrar el retináculo con el EPL apoyado sobre la placa (fuente: Fricker R y colaboradores, 2026). Despegar toda la cápsula del radio, sin dejar un borde de 1 mm para reinsertarla (fuente: Fricker R y colaboradores, 2026). Cortar la cápsula a través de las fibras, en vez de dividir el radiocarpiano y el intercarpiano dorsales en su eje (fuente: Berger RA y colaboradores, 1995). Olvidar el nervio: la rama superficial del radial en el colgajo subcutáneo (fuente: Fricker R y colaboradores, 2026) y la rama del interóseo posterior en el piso del cuarto compartimento (fuente: Wheeler R y colaboradores, 2023). No buscar un tendón accesorio antes de apoyar la placa (fuente: Le LT y colaboradores, 2024).</a:t>
            </a:r>
          </a:p>
        </p:txBody>
      </p:sp>
      <p:sp>
        <p:nvSpPr>
          <p:cNvPr id="4" name="Slide Number Placeholder 3"/>
          <p:cNvSpPr>
            <a:spLocks noGrp="1"/>
          </p:cNvSpPr>
          <p:nvPr>
            <p:ph type="sldNum" idx="5" sz="quarter"/>
          </p:nvPr>
        </p:nvSpPr>
        <p:spPr/>
      </p:sp>
    </p:spTree>
  </p:cSld>
  <p:clrMapOvr>
    <a:masterClrMapping/>
  </p:clrMapOvr>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«Complicaciones en la fijación del escafoides por vía dorsal (80 pacientes)» muestra lo siguiente. Ventana mini-abierta (36 pacientes): 8.3 por ciento (fuente: Dodds SD y colaboradores, 2020). Dorsal percutáneo (44 pacientes): 4.5 por ciento (fuente: Dodds SD y colaboradores, 2020). Con esto cerramos técnica: del tubérculo de lister al cierre, paso a paso. Sigamos con complicaciones: el tendón primero, y las cifras con su contexto.</a:t>
            </a:r>
          </a:p>
        </p:txBody>
      </p:sp>
      <p:sp>
        <p:nvSpPr>
          <p:cNvPr id="4" name="Slide Number Placeholder 3"/>
          <p:cNvSpPr>
            <a:spLocks noGrp="1"/>
          </p:cNvSpPr>
          <p:nvPr>
            <p:ph type="sldNum" idx="5" sz="quarter"/>
          </p:nvPr>
        </p:nvSpPr>
        <p:spPr/>
      </p:sp>
    </p:spTree>
  </p:cSld>
  <p:clrMapOvr>
    <a:masterClrMapping/>
  </p:clrMapOvr>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complicaciones: el tendón primero, y las cifras con su contexto. Al reunir 6278 pacientes de 56 estudios, un 6,8 % tuvo algún evento adverso tendinoso después de fijar con placa una fractura del radio distal (fuente: Azzi AJ y colaboradores, 2017). La rotura fue de 1,7 % con placa dorsal y 1,5 % con volar; la tenosinovitis, de 7,5 % y 4,5 % (fuente: Azzi AJ y colaboradores, 2017). Los detalles por tendón están en la tabla y en los gráficos. Tras una placa volar, la rotura del EPL fue de 0,4 % en 4768 operados, ocurrió unos 3,4 meses después de la fijación y se pudo atribuir a un tornillo dorsal prominente en 2 de 18 casos según el registro operatorio; en 5 de los 12 casos indeterminados los tornillos tenían alta probabilidad de ser prominentes (fuente: Laane CLE y colaboradores, 2025). En otra serie de 1955 muñecas, 12 tuvieron rotura completa del EPL (0,61 %) (fuente: Lee JH y colaboradores, 2020). La revisión de 90 estudios da un rango de 0 % a 12,5 % para las roturas extensoras tras placa volar (fuente: Kunes JA y colaboradores, 2022). Tras fractura del radio distal tratada sin cirugía, la rotura apareció en 3,5 % de 426 pacientes, y una forma de gancho del tubérculo de Lister fue más frecuente en las roturas (8 de 15 frente a 1 de 15) (fuente: Ogata Y y colaboradores, 2022). Una revisión de 29 artículos sobre roturas espontáneas concluye que son multifactoriales y respalda la liberación temprana del tendón ante tenosinovitis del tercer compartimento (fuente: Lister RC y colaboradores, 2024). Si el tendón se rompe, la transferencia del extensor propio del índice es una opción: en 30 pacientes con rotura tras fractura de radio distal, la fuerza de agarre y de pinza alcanzó entre 79 % y 85 % de la mano sana a los 6 meses, y el QuickDASH mejoró de 29 a 21 (fuente: Andreasson I y colaboradores, 2026). La placa en pi concentró 9 reintervenciones en 19 pacientes, mientras que con placa de perfil bajo no hubo ninguna en 9 (fuente: Rozental TD y colaboradores, 2003). En series de perfil bajo, el retiro del implante fue de 8 % en 110 pacientes (fuente: Matzon JL y colaboradores, 2014), sin diferencia significativa en irritación o rotura frente a las placas volares (fuente: Yu YR y colaboradores, 2011). La guía AAOS/ASSH, por su parte, no halló diferencias entre técnicas de fijación en los resultados a largo plazo (fuente: Kamal R y colaboradores, 2020). La revisión sistemática de 35 ensayos con 1419 pacientes que recibieron placa volar dio 30,8 % de complicaciones y 12,4 % de complicaciones mayores; la tenosinovitis fue la complicación tendinosa más frecuente (3,4 %) y la rotura de tendón, 1,3 % (fuente: Nwosu C y colaboradores, 2023). Las cifras globales de los ensayos suelen salir más altas que las de series retrospectivas; conviene comparar tasas solo entre estudios que midieron lo mismo (opinión experta). Placa puente dorsal. 17 % de complicaciones con reintervención en 416 pacientes (fuente: Esworthy GP y colaboradores, 2024). Neurectomía del interóseo posterior. 0,9 % de complicaciones sin contar la recaída del dolor (fuente: Vanden Berge DJ y colaboradores, 2017). Tras cirugías menores del dorso puede quedar un neuroma del interóseo posterior doloroso (fuente: Loh YC y colaboradores, 1998). Artrodesis. La revisión resume eventos adversos de 0,1 % a 6,1 %, aunque algunos autores publicaron hasta 27 % (fuente: Rodriguez-Merchan EC y colaboradores, 2023). Rama superficial del radial y rigidez. Sin dato verificable de tasa en las fuentes abiertas que revisamos; la rigidez se menciona como riesgo de la placa dorsal (fuente: Labrum JT y colaboradores, 2023).</a:t>
            </a:r>
          </a:p>
        </p:txBody>
      </p:sp>
      <p:sp>
        <p:nvSpPr>
          <p:cNvPr id="4" name="Slide Number Placeholder 3"/>
          <p:cNvSpPr>
            <a:spLocks noGrp="1"/>
          </p:cNvSpPr>
          <p:nvPr>
            <p:ph type="sldNum" idx="5" sz="quarter"/>
          </p:nvPr>
        </p:nvSpPr>
        <p:spPr/>
      </p:sp>
    </p:spTree>
  </p:cSld>
  <p:clrMapOvr>
    <a:masterClrMapping/>
  </p:clrMapOvr>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«Tenosinovitis tras la fijación según la placa» muestra lo siguiente. Cualquier tendón, volar: 4.5 por ciento (fuente: Azzi AJ y colaboradores, 2017). Cualquier tendón, dorsal: 7.5 por ciento (fuente: Azzi AJ y colaboradores, 2017). Extensor común, volar: 1.7 por ciento (fuente: Azzi AJ y colaboradores, 2017). Extensor común, dorsal: 5.9 por ciento (fuente: Azzi AJ y colaboradores, 2017). EPL, volar: 0.3 por ciento (fuente: Azzi AJ y colaboradores, 2017). EPL, dorsal: 1.1 por ciento (fuente: Azzi AJ y colaboradores, 2017).</a:t>
            </a:r>
          </a:p>
        </p:txBody>
      </p:sp>
      <p:sp>
        <p:nvSpPr>
          <p:cNvPr id="4" name="Slide Number Placeholder 3"/>
          <p:cNvSpPr>
            <a:spLocks noGrp="1"/>
          </p:cNvSpPr>
          <p:nvPr>
            <p:ph type="sldNum" idx="5" sz="quarter"/>
          </p:nvPr>
        </p:nvSpPr>
        <p:spPr/>
      </p:sp>
    </p:spTree>
  </p:cSld>
  <p:clrMapOvr>
    <a:masterClrMapping/>
  </p:clrMapOvr>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«Rotura de tendón tras la fijación según la placa» muestra lo siguiente. Cualquier tendón, volar: 1.5 por ciento (fuente: Azzi AJ y colaboradores, 2017). Cualquier tendón, dorsal: 1.7 por ciento (fuente: Azzi AJ y colaboradores, 2017). Extensor común, volar: 0.1 por ciento (fuente: Azzi AJ y colaboradores, 2017). Extensor común, dorsal: 1.3 por ciento (fuente: Azzi AJ y colaboradores, 2017). EPL, volar: 0.8 por ciento (fuente: Azzi AJ y colaboradores, 2017). EPL, dorsal: 0.3 por ciento (fuente: Azzi AJ y colaboradores, 2017). En el documento Word de este tema encontrarás además: Rotura del EPL en distintas poblaciones; Complicaciones tendinosas según el tipo de placa (56 estudios, 6278 pacientes). Con esto cerramos complicaciones: el tendón primero, y las cifras con su contexto. Sigamos con pronóstico: qué esperar después.</a:t>
            </a:r>
          </a:p>
        </p:txBody>
      </p:sp>
      <p:sp>
        <p:nvSpPr>
          <p:cNvPr id="4" name="Slide Number Placeholder 3"/>
          <p:cNvSpPr>
            <a:spLocks noGrp="1"/>
          </p:cNvSpPr>
          <p:nvPr>
            <p:ph type="sldNum" idx="5" sz="quarter"/>
          </p:nvPr>
        </p:nvSpPr>
        <p:spPr/>
      </p:sp>
    </p:spTree>
  </p:cSld>
  <p:clrMapOvr>
    <a:masterClrMapping/>
  </p:clrMapOvr>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pronóstico: qué esperar después. En una serie de 30 pacientes con placa de perfil bajo, la extensión y la flexión recuperaron 88 % y 81 % del lado sano, la pronosupinación 89 % y 87 %, y la fuerza de agarre 78 % con una pinza de 94 %; el DASH medio fue de 15 y 28 pacientes tuvieron resultado bueno o excelente en la escala de Gartland y Werley (fuente: Kamath AF y colaboradores, 2006). En 50 pacientes evaluados con otro sistema de perfil bajo, la fuerza de agarre fue de 90 % y la de pinza de 94 % del lado contralateral, con DASH medio de 11,9 (fuente: Simic PM y colaboradores, 2006). En el estudio prospectivo de un solo cirujano, la movilidad total fue de 92 % del lado sano y el DASH medio, 4,5 (fuente: Brauns J y colaboradores, 2024). En promedio, la rotación del antebrazo quedó en 75,8 grados de pronación y 72,9 de supinación, y la muñeca en 46,5 de flexión y 50,7 de extensión (fuente: Esworthy GP y colaboradores, 2024). En 52 pacientes con luxación o fractura-luxación perilunar operados por vía dorsal, el resultado según la puntuación de Mayo modificada fue bueno en 42 %, excelente en 20 %, regular en 29 % y malo en 9 % (fuente: Pappa E y colaboradores, 2024). Tras la neurectomía aislada del interóseo posterior, 88,9 % de los pacientes volvió al trabajo y 88,4 % mejoró de forma subjetiva y quedó satisfecho; sin embargo, 25,5 % tuvo recaída del dolor a los 12,3 meses de promedio (fuente: Vanden Berge DJ y colaboradores, 2017). Para la denervación parcial en conjunto, la tasa de éxito agrupada fue de 78,4 %, sin complicaciones importantes (fuente: Fidanza A y colaboradores, 2023). La unión tras la artrodesis total con placa dorsal fue de 96 % a 97 % en 16 estudios, con un seguimiento medio de 5,4 años (fuente: Lawson-Smith M y colaboradores, 2026).</a:t>
            </a:r>
          </a:p>
        </p:txBody>
      </p:sp>
      <p:sp>
        <p:nvSpPr>
          <p:cNvPr id="4" name="Slide Number Placeholder 3"/>
          <p:cNvSpPr>
            <a:spLocks noGrp="1"/>
          </p:cNvSpPr>
          <p:nvPr>
            <p:ph type="sldNum" idx="5" sz="quarter"/>
          </p:nvPr>
        </p:nvSpPr>
        <p:spPr/>
      </p:sp>
    </p:spTree>
  </p:cSld>
  <p:clrMapOvr>
    <a:masterClrMapping/>
  </p:clrMapOvr>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«Perilunares operados por vía dorsal: resultado según la puntuación de Mayo modificada (52 pacientes)» muestra lo siguiente. Excelente: 20 por ciento (fuente: Pappa E y colaboradores, 2024). Bueno: 42 por ciento (fuente: Pappa E y colaboradores, 2024). Regular: 29 por ciento (fuente: Pappa E y colaboradores, 2024). Malo: 9 por ciento (fuente: Pappa E y colaboradores, 2024).</a:t>
            </a:r>
          </a:p>
        </p:txBody>
      </p:sp>
      <p:sp>
        <p:nvSpPr>
          <p:cNvPr id="4" name="Slide Number Placeholder 3"/>
          <p:cNvSpPr>
            <a:spLocks noGrp="1"/>
          </p:cNvSpPr>
          <p:nvPr>
            <p:ph type="sldNum" idx="5" sz="quarter"/>
          </p:nvPr>
        </p:nvSpPr>
        <p:spPr/>
      </p:sp>
    </p:spTree>
  </p:cSld>
  <p:clrMapOvr>
    <a:masterClrMapping/>
  </p:clrMapOvr>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«Neurectomía aislada del interóseo posterior (6 estudios, 135 pacientes)» muestra lo siguiente. Volvió al trabajo: 88.9 por ciento (fuente: Vanden Berge DJ y colaboradores, 2017). Mejoría subjetiva y satisfecho: 88.4 por ciento (fuente: Vanden Berge DJ y colaboradores, 2017). Recaída del dolor: 25.5 por ciento (fuente: Vanden Berge DJ y colaboradores, 2017). En el documento Word de este tema encontrarás además: Falla de la denervación parcial según la técnica (10 estudios, 347 muñecas). Con esto cerramos pronóstico: qué esperar después. Sigamos con rehabilitación: poca evidencia propia de la vía, algunos hitos útiles.</a:t>
            </a:r>
          </a:p>
        </p:txBody>
      </p:sp>
      <p:sp>
        <p:nvSpPr>
          <p:cNvPr id="4" name="Slide Number Placeholder 3"/>
          <p:cNvSpPr>
            <a:spLocks noGrp="1"/>
          </p:cNvSpPr>
          <p:nvPr>
            <p:ph type="sldNum" idx="5" sz="quarter"/>
          </p:nvPr>
        </p:nvSpPr>
        <p:spPr/>
      </p:sp>
    </p:spTree>
  </p:cSld>
  <p:clrMapOvr>
    <a:masterClrMapping/>
  </p:clrMapOvr>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rehabilitación: poca evidencia propia de la vía, algunos hitos útiles. Para la guía AAOS/ASSH 2020, los ejercicios en casa y la terapia supervisada no se distinguen en resultados tras una fractura del radio distal, pero la evidencia es inconsistente y la recomendación, de fuerza limitada (fuente: Kamal R y colaboradores, 2020). La revisión Cochrane de 2015 incluyó 26 ensayos con 1269 pacientes, en su mayoría mujeres mayores, y calificó la evidencia como de calidad baja o muy baja; en un ensayo de 96 participantes no hubo diferencia entre ejercicios supervisados y no supervisados (fuente: Handoll HH y colaboradores, 2015).</a:t>
            </a:r>
          </a:p>
        </p:txBody>
      </p:sp>
      <p:sp>
        <p:nvSpPr>
          <p:cNvPr id="4" name="Slide Number Placeholder 3"/>
          <p:cNvSpPr>
            <a:spLocks noGrp="1"/>
          </p:cNvSpPr>
          <p:nvPr>
            <p:ph type="sldNum" idx="5" sz="quarter"/>
          </p:nvPr>
        </p:nvSpPr>
        <p:spPr/>
      </p:sp>
    </p:spTree>
  </p:cSld>
  <p:clrMapOvr>
    <a:masterClrMapping/>
  </p:clrMapOvr>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Tras resecar un ganglión dorsal, el reposo de la muñeca no tiene una estrategia superior demostrada; cuando se inmoviliza, el tiempo fue de 2 semanas o menos (fuente: Wong CR y colaboradores, 2023). Movilizar los dedos desde el primer día, controlar el edema y empezar el movimiento de muñeca según la estabilidad de la fijación son prácticas habituales sin estudio específico de la vía dorsal en las fuentes abiertas que revisamos. Con esto cerramos rehabilitación: poca evidencia propia de la vía, algunos hitos útiles. Sigamos con los pilares del tema.</a:t>
            </a:r>
          </a:p>
        </p:txBody>
      </p:sp>
      <p:sp>
        <p:nvSpPr>
          <p:cNvPr id="4" name="Slide Number Placeholder 3"/>
          <p:cNvSpPr>
            <a:spLocks noGrp="1"/>
          </p:cNvSpPr>
          <p:nvPr>
            <p:ph type="sldNum" idx="5" sz="quarter"/>
          </p:nvPr>
        </p:nvSpPr>
        <p:spPr/>
      </p:sp>
    </p:spTree>
  </p:cSld>
  <p:clrMapOvr>
    <a:masterClrMapping/>
  </p:clrMapOvr>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ideas que no se negocian. Elige la vía por el fragmento que necesitas ver, no por costumbre: la guía AAOS/ASSH 2020 no halló diferencias radiográficas ni de resultados informados por el paciente entre técnicas de fijación en fracturas articulares completas o inestables, y solo la placa volar recuperó la función antes, a los 3 meses (fuente: Kamal R y colaboradores, 2020). Abre el tercer compartimento en línea con el EPL sin cortarlo y, al cerrar, no dejes el tendón apoyado sobre la placa: o va un colgajo retinacular en V por debajo de él o se deja subcutáneo (fuente: Fricker R y colaboradores, 2026). La cápsula se abre entre fibras: el ligamento radiocarpiano dorsal y el intercarpiano dorsal forman una V que estabiliza indirectamente al escafoides (fuente: Viegas SF y colaboradores, 1999), y la capsulotomía los divide en su eje con el vértice en el piramidal (fuente: Berger RA y colaboradores, 1995). 2 nervios se pierden de vista: la rama superficial del radial, subcutánea, cuya rama más cercana pasó en cadáver a 1,58 cm de media del tubérculo de Lister (fuente: Ikiz ZA y colaboradores, 2004), y la rama terminal del interóseo posterior, en el piso del cuarto compartimento (fuente: Wheeler R y colaboradores, 2023). Una ventana dorsal al polo proximal del escafoides pide mínimo daño: ese polo recibe toda su irrigación por ramas que entran por la cresta dorsal (fuente: Gelberman RH y colaboradores, 1980).</a:t>
            </a:r>
          </a:p>
        </p:txBody>
      </p:sp>
      <p:sp>
        <p:nvSpPr>
          <p:cNvPr id="4" name="Slide Number Placeholder 3"/>
          <p:cNvSpPr>
            <a:spLocks noGrp="1"/>
          </p:cNvSpPr>
          <p:nvPr>
            <p:ph type="sldNum" idx="5" sz="quarter"/>
          </p:nvPr>
        </p:nvSpPr>
        <p:spPr/>
      </p:sp>
    </p:spTree>
  </p:cSld>
  <p:clrMapOvr>
    <a:masterClrMapping/>
  </p:clrMapOvr>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Para cerrar la parte técnica, lo que no se debe olvidar. Rama superficial del radial en cadáver: se vuelve subcutánea a 9,20 cm de media y se bifurca a 4,90 cm de media, ambas medidas proximales a la estiloides radial; en 16,67 % de las muñecas una de sus ramas cruzó la tabaquera anatómica (fuente: Ikiz ZA y colaboradores, 2004). Puntos palpables de Berger para marcar la capsulotomía: surco escafoides-trapecoide, tubérculo dorsal del piramidal y punto medio entre el tubérculo de Lister y el borde dorsal de la escotadura sigmoidea (fuente: Berger RA, 2007). Al cerrar el abordaje por el tercer compartimento, el EPL queda por encima: debajo de él se reponen, sin tensión, el segundo y el cuarto compartimento (fuente: Fricker R y colaboradores, 2026). Escafoides por vía dorsal mini-abierta: incisión de unos 2 cm, capsulotomía de 1 cm y cápsula levantada para no lesionar el ligamento escafolunar, que queda justo debajo (fuente: Werthman A y colaboradores, 2025). Para fijar en pacientes no geriátricos, la AAOS pone 3 umbrales tras reducir: escalón articular mayor de 2 mm, inclinación dorsal mayor de 10 grados o acortamiento radial mayor de 3 mm (fuente: Kamal R y colaboradores, 2020). Placa puente dorsal: retirada a los 3,8 meses de media y 17 % de complicaciones con reintervención en una revisión de 416 pacientes (fuente: Esworthy GP y colaboradores, 2024). Neurectomía aislada del interóseo posterior: recaída del dolor en 25,5 % a los 12,3 meses de media y 0,9 % de complicaciones, sin contar la recaída (fuente: Vanden Berge DJ y colaboradores, 2017).</a:t>
            </a:r>
          </a:p>
        </p:txBody>
      </p:sp>
      <p:sp>
        <p:nvSpPr>
          <p:cNvPr id="4" name="Slide Number Placeholder 3"/>
          <p:cNvSpPr>
            <a:spLocks noGrp="1"/>
          </p:cNvSpPr>
          <p:nvPr>
            <p:ph type="sldNum" idx="5" sz="quarter"/>
          </p:nvPr>
        </p:nvSpPr>
        <p:spPr/>
      </p:sp>
    </p:spTree>
  </p:cSld>
  <p:clrMapOvr>
    <a:masterClrMapping/>
  </p:clrMapOvr>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Los mensajes que quiero que queden. La vía dorsal se elige por el fragmento que hay que ver, y el implante, por el riesgo de tendón (fuente: Labrum JT y colaboradores, 2023) (fuente: Rozental TD y colaboradores, 2003). El EPL se abre en línea, no se corta, y al cerrar no queda sobre el metal (fuente: Fricker R y colaboradores, 2026). La cápsula se divide en el eje de sus fibras para conservar la estabilidad del carpo (fuente: Berger RA y colaboradores, 1995). La irrigación dorsal del polo proximal del escafoides pide una ventana pequeña (fuente: Gelberman RH y colaboradores, 1980). La neurectomía del interóseo posterior alivia a muchos, pero recae en 25,5 % (fuente: Vanden Berge DJ y colaboradores, 2017).</a:t>
            </a:r>
          </a:p>
        </p:txBody>
      </p:sp>
      <p:sp>
        <p:nvSpPr>
          <p:cNvPr id="4" name="Slide Number Placeholder 3"/>
          <p:cNvSpPr>
            <a:spLocks noGrp="1"/>
          </p:cNvSpPr>
          <p:nvPr>
            <p:ph type="sldNum" idx="5" sz="quarter"/>
          </p:nvPr>
        </p:nvSpPr>
        <p:spPr/>
      </p:sp>
    </p:spTree>
  </p:cSld>
  <p:clrMapOvr>
    <a:masterClrMapping/>
  </p:clrMapOvr>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Las palabras clave del tema. abordaje dorsal de la muñeca · tubérculo de Lister · tercer compartimento extensor · extensor largo del pulgar · EPL · cuarto compartimento · capsulotomía de Berger · ligamento radiocarpiano dorsal · ligamento intercarpiano dorsal · rama superficial del radial · nervio interóseo posterior · neurectomía · placa dorsal de perfil bajo · placa puente dorsal · Barton dorsal · die-punch · polo proximal del escafoides · artrodesis de muñeca · sinovectomía · luxación perilunar · capsulodesis dorsal · vista de horizonte dorsal · tenosinovitis extensora · ganglión dorsal.</a:t>
            </a:r>
          </a:p>
        </p:txBody>
      </p:sp>
      <p:sp>
        <p:nvSpPr>
          <p:cNvPr id="4" name="Slide Number Placeholder 3"/>
          <p:cNvSpPr>
            <a:spLocks noGrp="1"/>
          </p:cNvSpPr>
          <p:nvPr>
            <p:ph type="sldNum" idx="5" sz="quarter"/>
          </p:nvPr>
        </p:nvSpPr>
        <p:spPr/>
      </p:sp>
    </p:spTree>
  </p:cSld>
  <p:clrMapOvr>
    <a:masterClrMapping/>
  </p:clrMapOvr>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Para recordar, en pocas palabras. Tercer compartimento en línea con el EPL; el cuarto, subperióstico y sin abrir (fuente: Fricker R y colaboradores, 2026). Cierre: colgajo retinacular bajo el EPL o EPL subcutáneo; nunca el tendón sobre la placa (fuente: Fricker R y colaboradores, 2026). Berger: dividir el radiocarpiano y el intercarpiano dorsales en su eje, vértice en el piramidal (fuente: Berger RA y colaboradores, 1995). Rotura de tendón: 1,7 % con placa dorsal, 1,5 % con volar (fuente: Azzi AJ y colaboradores, 2017). Tenosinovitis: 7,5 % con placa dorsal, 4,5 % con volar (fuente: Azzi AJ y colaboradores, 2017). Placa en pi: 9 reintervenciones en 19; perfil bajo: 0 en 9 (fuente: Rozental TD y colaboradores, 2003). Rama más cercana del radial superficial: a 1,58 cm de media del tubérculo de Lister (fuente: Ikiz ZA y colaboradores, 2004). Neurectomía del interóseo posterior: recaída del dolor en 25,5 % a 12,3 meses (fuente: Vanden Berge DJ y colaboradores, 2017). Polo proximal del escafoides: irrigación por la cresta dorsal (fuente: Gelberman RH y colaboradores, 1980).</a:t>
            </a:r>
          </a:p>
        </p:txBody>
      </p:sp>
      <p:sp>
        <p:nvSpPr>
          <p:cNvPr id="4" name="Slide Number Placeholder 3"/>
          <p:cNvSpPr>
            <a:spLocks noGrp="1"/>
          </p:cNvSpPr>
          <p:nvPr>
            <p:ph type="sldNum" idx="5" sz="quarter"/>
          </p:nvPr>
        </p:nvSpPr>
        <p:spPr/>
      </p:sp>
    </p:spTree>
  </p:cSld>
  <p:clrMapOvr>
    <a:masterClrMapping/>
  </p:clrMapOvr>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 un caso didáctico, inventado como tal; no corresponde a un paciente real. Presentación del caso. Mujer de 48 años, activa, con caída sobre la mano extendida. La radiografía muestra una fractura articular del radio distal con un fragmento dorsal hundido (die-punch) y un escalón articular de 3 mm después de una reducción cerrada. No hay fractura del escafoides. Es un caso inventado con fines didácticos.</a:t>
            </a:r>
          </a:p>
        </p:txBody>
      </p:sp>
      <p:sp>
        <p:nvSpPr>
          <p:cNvPr id="4" name="Slide Number Placeholder 3"/>
          <p:cNvSpPr>
            <a:spLocks noGrp="1"/>
          </p:cNvSpPr>
          <p:nvPr>
            <p:ph type="sldNum" idx="5" sz="quarter"/>
          </p:nvPr>
        </p:nvSpPr>
        <p:spPr/>
      </p:sp>
    </p:spTree>
  </p:cSld>
  <p:clrMapOvr>
    <a:masterClrMapping/>
  </p:clrMapOvr>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Antes de la resolución, discutamos estas preguntas. ¿Cumple el umbral de fijación de la guía AAOS/ASSH?. ¿Qué ventana usas y qué plano levantas para ver el fragmento?. ¿Cómo cierras para proteger el EPL?.</a:t>
            </a:r>
          </a:p>
        </p:txBody>
      </p:sp>
      <p:sp>
        <p:nvSpPr>
          <p:cNvPr id="4" name="Slide Number Placeholder 3"/>
          <p:cNvSpPr>
            <a:spLocks noGrp="1"/>
          </p:cNvSpPr>
          <p:nvPr>
            <p:ph type="sldNum" idx="5" sz="quarter"/>
          </p:nvPr>
        </p:nvSpPr>
        <p:spPr/>
      </p:sp>
    </p:spTree>
  </p:cSld>
  <p:clrMapOvr>
    <a:masterClrMapping/>
  </p:clrMapOvr>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Así se resuelve el caso. Un escalón articular de 3 mm supera los 2 mm que la guía AAOS/ASSH usa para indicar fijación en pacientes no geriátricos (fuente: Kamal R y colaboradores, 2020). El fragmento dorsal impactado se reduce con más exactitud bajo visión directa por la vía dorsal (fuente: Labrum JT y colaboradores, 2023). La ventana es el tercer compartimento: abres la vaina en línea con el EPL sin seccionarlo, levantas el cuarto compartimento por debajo del periostio sin abrirlo y haces la artrotomía dejando 1 mm de cápsula en el radio (fuente: Fricker R y colaboradores, 2026). Fijas con un implante de perfil bajo, porque la placa en pi acumuló reintervenciones (fuente: Rozental TD y colaboradores, 2003) (fuente: Yu YR y colaboradores, 2011). Al cerrar, pasas el colgajo retinacular en V por debajo del EPL o lo dejas subcutáneo (fuente: Fricker R y colaboradores, 2026). La vía se elige por el fragmento, el implante por el tendón y el cierre protege al EPL (fuente: Fricker R y colaboradores, 2026) (fuente: Rozental TD y colaboradores, 2003).</a:t>
            </a:r>
          </a:p>
        </p:txBody>
      </p:sp>
      <p:sp>
        <p:nvSpPr>
          <p:cNvPr id="4" name="Slide Number Placeholder 3"/>
          <p:cNvSpPr>
            <a:spLocks noGrp="1"/>
          </p:cNvSpPr>
          <p:nvPr>
            <p:ph type="sldNum" idx="5" sz="quarter"/>
          </p:nvPr>
        </p:nvSpPr>
        <p:spPr/>
      </p:sp>
    </p:spTree>
  </p:cSld>
  <p:clrMapOvr>
    <a:masterClrMapping/>
  </p:clrMapOvr>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9.xml"/><Relationship Id="rId3" Type="http://schemas.openxmlformats.org/officeDocument/2006/relationships/chart" Target="../charts/char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8.xml"/><Relationship Id="rId3" Type="http://schemas.openxmlformats.org/officeDocument/2006/relationships/chart" Target="../charts/char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8.xml"/><Relationship Id="rId3" Type="http://schemas.openxmlformats.org/officeDocument/2006/relationships/chart" Target="../charts/char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1.xml"/><Relationship Id="rId3" Type="http://schemas.openxmlformats.org/officeDocument/2006/relationships/chart" Target="../charts/chart4.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2.xml"/><Relationship Id="rId3" Type="http://schemas.openxmlformats.org/officeDocument/2006/relationships/chart" Target="../charts/chart5.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6.xml"/><Relationship Id="rId3" Type="http://schemas.openxmlformats.org/officeDocument/2006/relationships/chart" Target="../charts/chart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7.xml"/><Relationship Id="rId3" Type="http://schemas.openxmlformats.org/officeDocument/2006/relationships/chart" Target="../charts/char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0.xml"/><Relationship Id="rId3" Type="http://schemas.openxmlformats.org/officeDocument/2006/relationships/chart" Target="../charts/chart8.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2.xml"/><Relationship Id="rId3" Type="http://schemas.openxmlformats.org/officeDocument/2006/relationships/chart" Target="../charts/chart9.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3.xml"/><Relationship Id="rId3" Type="http://schemas.openxmlformats.org/officeDocument/2006/relationships/chart" Target="../charts/chart10.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5.xml"/><Relationship Id="rId3" Type="http://schemas.openxmlformats.org/officeDocument/2006/relationships/chart" Target="../charts/chart11.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6.xml"/><Relationship Id="rId3" Type="http://schemas.openxmlformats.org/officeDocument/2006/relationships/chart" Target="../charts/chart1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5.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6.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8.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9.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0.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4.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5.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6.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8.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3" name="Rectangle 2"/>
          <p:cNvSpPr/>
          <p:nvPr/>
        </p:nvSpPr>
        <p:spPr>
          <a:xfrm>
            <a:off x="0" y="0"/>
            <a:ext cx="12191695"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 name="Title 1"/>
          <p:cNvSpPr>
            <a:spLocks noGrp="1"/>
          </p:cNvSpPr>
          <p:nvPr>
            <p:ph type="title"/>
          </p:nvPr>
        </p:nvSpPr>
        <p:spPr>
          <a:xfrm>
            <a:off x="822960" y="2011680"/>
            <a:ext cx="10607040" cy="1645920"/>
          </a:xfrm>
        </p:spPr>
        <p:txBody>
          <a:bodyPr wrap="square" anchor="b"/>
          <a:lstStyle/>
          <a:p>
            <a:pPr algn="l"/>
            <a:r>
              <a:rPr sz="4400" b="1">
                <a:solidFill>
                  <a:srgbClr val="FFFFFF"/>
                </a:solidFill>
                <a:latin typeface="Calibri"/>
              </a:rPr>
              <a:t>Abordaje dorsal de la muñeca: qué abrir, qué respetar y cuándo conviene</a:t>
            </a:r>
          </a:p>
        </p:txBody>
      </p:sp>
      <p:sp>
        <p:nvSpPr>
          <p:cNvPr id="4" name="TextBox 3"/>
          <p:cNvSpPr txBox="1"/>
          <p:nvPr/>
        </p:nvSpPr>
        <p:spPr>
          <a:xfrm>
            <a:off x="822960" y="3840480"/>
            <a:ext cx="10607040" cy="731520"/>
          </a:xfrm>
          <a:prstGeom prst="rect">
            <a:avLst/>
          </a:prstGeom>
          <a:noFill/>
        </p:spPr>
        <p:txBody>
          <a:bodyPr wrap="square">
            <a:spAutoFit/>
          </a:bodyPr>
          <a:lstStyle/>
          <a:p>
            <a:r>
              <a:rPr sz="2000" b="0">
                <a:solidFill>
                  <a:srgbClr val="FFFFFF"/>
                </a:solidFill>
                <a:latin typeface="Calibri"/>
              </a:rPr>
              <a:t>Revisión de tema · abordajes · abordajes-miembro-superior · R2-R4</a:t>
            </a:r>
          </a:p>
        </p:txBody>
      </p:sp>
      <p:sp>
        <p:nvSpPr>
          <p:cNvPr id="5" name="TextBox 4"/>
          <p:cNvSpPr txBox="1"/>
          <p:nvPr/>
        </p:nvSpPr>
        <p:spPr>
          <a:xfrm>
            <a:off x="822960" y="5943600"/>
            <a:ext cx="10607040" cy="548640"/>
          </a:xfrm>
          <a:prstGeom prst="rect">
            <a:avLst/>
          </a:prstGeom>
          <a:noFill/>
        </p:spPr>
        <p:txBody>
          <a:bodyPr wrap="square">
            <a:spAutoFit/>
          </a:bodyPr>
          <a:lstStyle/>
          <a:p>
            <a:r>
              <a:rPr sz="1100" b="0">
                <a:solidFill>
                  <a:srgbClr val="FFFFFF"/>
                </a:solidFill>
                <a:latin typeface="Calibri"/>
              </a:rPr>
              <a:t>Material educativo para profesionales y estudiantes de medicina; no reemplaza el juicio clínico ni la supervisión del tutor. Actualizado: 2026-10-12.</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Agenda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600200"/>
            <a:ext cx="5120640" cy="4297680"/>
          </a:xfrm>
          <a:prstGeom prst="rect">
            <a:avLst/>
          </a:prstGeom>
          <a:noFill/>
        </p:spPr>
        <p:txBody>
          <a:bodyPr wrap="square">
            <a:spAutoFit/>
          </a:bodyPr>
          <a:lstStyle/>
          <a:p>
            <a:pPr marL="347472" indent="-347472">
              <a:spcAft>
                <a:spcPts val="1400"/>
              </a:spcAft>
              <a:buChar char="•"/>
            </a:pPr>
            <a:r>
              <a:rPr sz="2200">
                <a:solidFill>
                  <a:srgbClr val="263238"/>
                </a:solidFill>
                <a:latin typeface="Calibri"/>
              </a:rPr>
              <a:t>1. Definición: entrar por detrás para ver lo que desde volar se ve mal</a:t>
            </a:r>
          </a:p>
          <a:p>
            <a:pPr marL="347472" indent="-347472">
              <a:spcAft>
                <a:spcPts val="1400"/>
              </a:spcAft>
              <a:buChar char="•"/>
            </a:pPr>
            <a:r>
              <a:rPr sz="2200">
                <a:solidFill>
                  <a:srgbClr val="263238"/>
                </a:solidFill>
                <a:latin typeface="Calibri"/>
              </a:rPr>
              <a:t>2. Epidemiología: qué lesiones terminan en esta vía</a:t>
            </a:r>
          </a:p>
          <a:p>
            <a:pPr marL="347472" indent="-347472">
              <a:spcAft>
                <a:spcPts val="1400"/>
              </a:spcAft>
              <a:buChar char="•"/>
            </a:pPr>
            <a:r>
              <a:rPr sz="2200">
                <a:solidFill>
                  <a:srgbClr val="263238"/>
                </a:solidFill>
                <a:latin typeface="Calibri"/>
              </a:rPr>
              <a:t>3. Mecanismo de lesión: qué lesiones piden la vía dorsal</a:t>
            </a:r>
          </a:p>
          <a:p>
            <a:pPr marL="347472" indent="-347472">
              <a:spcAft>
                <a:spcPts val="1400"/>
              </a:spcAft>
              <a:buChar char="•"/>
            </a:pPr>
            <a:r>
              <a:rPr sz="2200">
                <a:solidFill>
                  <a:srgbClr val="263238"/>
                </a:solidFill>
                <a:latin typeface="Calibri"/>
              </a:rPr>
              <a:t>4. Anatomía: capas, compartimentos, ligamentos, nervios e irrigación</a:t>
            </a:r>
          </a:p>
          <a:p>
            <a:pPr marL="347472" indent="-347472">
              <a:spcAft>
                <a:spcPts val="1400"/>
              </a:spcAft>
              <a:buChar char="•"/>
            </a:pPr>
            <a:r>
              <a:rPr sz="2200">
                <a:solidFill>
                  <a:srgbClr val="263238"/>
                </a:solidFill>
                <a:latin typeface="Calibri"/>
              </a:rPr>
              <a:t>5. Variantes: lo raro que aparece en el campo</a:t>
            </a:r>
          </a:p>
          <a:p>
            <a:pPr marL="347472" indent="-347472">
              <a:spcAft>
                <a:spcPts val="1400"/>
              </a:spcAft>
              <a:buChar char="•"/>
            </a:pPr>
            <a:r>
              <a:rPr sz="2200">
                <a:solidFill>
                  <a:srgbClr val="263238"/>
                </a:solidFill>
                <a:latin typeface="Calibri"/>
              </a:rPr>
              <a:t>6. Biomecánica: por qué la cápsula se parte y no se corta</a:t>
            </a:r>
          </a:p>
          <a:p>
            <a:pPr marL="347472" indent="-347472">
              <a:spcAft>
                <a:spcPts val="1400"/>
              </a:spcAft>
              <a:buChar char="•"/>
            </a:pPr>
            <a:r>
              <a:rPr sz="2200">
                <a:solidFill>
                  <a:srgbClr val="263238"/>
                </a:solidFill>
                <a:latin typeface="Calibri"/>
              </a:rPr>
              <a:t>7. Clasificación: dos mapas útiles, las ventanas y las estrategias de placa</a:t>
            </a:r>
          </a:p>
          <a:p>
            <a:pPr marL="347472" indent="-347472">
              <a:spcAft>
                <a:spcPts val="1400"/>
              </a:spcAft>
              <a:buChar char="•"/>
            </a:pPr>
            <a:r>
              <a:rPr sz="2200">
                <a:solidFill>
                  <a:srgbClr val="263238"/>
                </a:solidFill>
                <a:latin typeface="Calibri"/>
              </a:rPr>
              <a:t>8. Diagnóstico: cuándo pensar en entrar por detrás</a:t>
            </a:r>
          </a:p>
        </p:txBody>
      </p:sp>
      <p:sp>
        <p:nvSpPr>
          <p:cNvPr id="7" name="TextBox 6"/>
          <p:cNvSpPr txBox="1"/>
          <p:nvPr/>
        </p:nvSpPr>
        <p:spPr>
          <a:xfrm>
            <a:off x="6309360" y="1600200"/>
            <a:ext cx="5120640" cy="4297680"/>
          </a:xfrm>
          <a:prstGeom prst="rect">
            <a:avLst/>
          </a:prstGeom>
          <a:noFill/>
        </p:spPr>
        <p:txBody>
          <a:bodyPr wrap="square">
            <a:spAutoFit/>
          </a:bodyPr>
          <a:lstStyle/>
          <a:p>
            <a:pPr marL="347472" indent="-347472">
              <a:spcAft>
                <a:spcPts val="1400"/>
              </a:spcAft>
              <a:buChar char="•"/>
            </a:pPr>
            <a:r>
              <a:rPr sz="2200">
                <a:solidFill>
                  <a:srgbClr val="263238"/>
                </a:solidFill>
                <a:latin typeface="Calibri"/>
              </a:rPr>
              <a:t>9. Examen físico: el desplazamiento del escafoides vale menos de lo que se enseña</a:t>
            </a:r>
          </a:p>
          <a:p>
            <a:pPr marL="347472" indent="-347472">
              <a:spcAft>
                <a:spcPts val="1400"/>
              </a:spcAft>
              <a:buChar char="•"/>
            </a:pPr>
            <a:r>
              <a:rPr sz="2200">
                <a:solidFill>
                  <a:srgbClr val="263238"/>
                </a:solidFill>
                <a:latin typeface="Calibri"/>
              </a:rPr>
              <a:t>10. Imágenes: escafoides sospechoso y tornillos dorsales que pasan de largo</a:t>
            </a:r>
          </a:p>
          <a:p>
            <a:pPr marL="347472" indent="-347472">
              <a:spcAft>
                <a:spcPts val="1400"/>
              </a:spcAft>
              <a:buChar char="•"/>
            </a:pPr>
            <a:r>
              <a:rPr sz="2200">
                <a:solidFill>
                  <a:srgbClr val="263238"/>
                </a:solidFill>
                <a:latin typeface="Calibri"/>
              </a:rPr>
              <a:t>11. Algoritmo: cuándo y por qué ventana entrar por detrás</a:t>
            </a:r>
          </a:p>
          <a:p>
            <a:pPr marL="347472" indent="-347472">
              <a:spcAft>
                <a:spcPts val="1400"/>
              </a:spcAft>
              <a:buChar char="•"/>
            </a:pPr>
            <a:r>
              <a:rPr sz="2200">
                <a:solidFill>
                  <a:srgbClr val="263238"/>
                </a:solidFill>
                <a:latin typeface="Calibri"/>
              </a:rPr>
              <a:t>12. Tratamiento: qué se hace por esta vía y qué dicen los números</a:t>
            </a:r>
          </a:p>
          <a:p>
            <a:pPr marL="347472" indent="-347472">
              <a:spcAft>
                <a:spcPts val="1400"/>
              </a:spcAft>
              <a:buChar char="•"/>
            </a:pPr>
            <a:r>
              <a:rPr sz="2200">
                <a:solidFill>
                  <a:srgbClr val="263238"/>
                </a:solidFill>
                <a:latin typeface="Calibri"/>
              </a:rPr>
              <a:t>13. Técnica: del tubérculo de Lister al cierre, paso a paso</a:t>
            </a:r>
          </a:p>
          <a:p>
            <a:pPr marL="347472" indent="-347472">
              <a:spcAft>
                <a:spcPts val="1400"/>
              </a:spcAft>
              <a:buChar char="•"/>
            </a:pPr>
            <a:r>
              <a:rPr sz="2200">
                <a:solidFill>
                  <a:srgbClr val="263238"/>
                </a:solidFill>
                <a:latin typeface="Calibri"/>
              </a:rPr>
              <a:t>14. Complicaciones: el tendón primero, y las cifras con su contexto</a:t>
            </a:r>
          </a:p>
          <a:p>
            <a:pPr marL="347472" indent="-347472">
              <a:spcAft>
                <a:spcPts val="1400"/>
              </a:spcAft>
              <a:buChar char="•"/>
            </a:pPr>
            <a:r>
              <a:rPr sz="2200">
                <a:solidFill>
                  <a:srgbClr val="263238"/>
                </a:solidFill>
                <a:latin typeface="Calibri"/>
              </a:rPr>
              <a:t>15. Pronóstico: qué esperar después</a:t>
            </a:r>
          </a:p>
          <a:p>
            <a:pPr marL="347472" indent="-347472">
              <a:spcAft>
                <a:spcPts val="1400"/>
              </a:spcAft>
              <a:buChar char="•"/>
            </a:pPr>
            <a:r>
              <a:rPr sz="2200">
                <a:solidFill>
                  <a:srgbClr val="263238"/>
                </a:solidFill>
                <a:latin typeface="Calibri"/>
              </a:rPr>
              <a:t>16. Rehabilitación: poca evidencia propia de la vía, algunos hitos útiles</a:t>
            </a:r>
          </a:p>
        </p:txBody>
      </p:sp>
      <p:sp>
        <p:nvSpPr>
          <p:cNvPr id="8" name="TextBox 7"/>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 / 68</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En 30 segundos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 Fricker R et al. [Internet]. 2026.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El abordaje dorsal es la entrada por detrás de la muñeca para llegar al radio distal, a la cápsula y al carpo; la ventana clásica pasa por el tercer compartimento extensor… [r1]</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 / 68</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Definición: entrar por detrás para ver lo que desde volar se ve mal</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Fricker R et al. [Internet]. 2026.</a:t>
            </a:r>
          </a:p>
          <a:p>
            <a:r>
              <a:rPr sz="800">
                <a:solidFill>
                  <a:srgbClr val="5A6469"/>
                </a:solidFill>
                <a:latin typeface="Calibri"/>
              </a:rPr>
              <a:t>[r2] Labrum JT et al. J Orthop Trauma. 2023. doi:10.1097/BOT.0000000000002631</a:t>
            </a:r>
          </a:p>
          <a:p>
            <a:r>
              <a:rPr sz="800">
                <a:solidFill>
                  <a:srgbClr val="5A6469"/>
                </a:solidFill>
                <a:latin typeface="Calibri"/>
              </a:rPr>
              <a:t>[r3] Werthman A et al. JBJS Essent Surg Tech. 2025. doi:10.2106/JBJS.ST.23.00086</a:t>
            </a:r>
          </a:p>
          <a:p>
            <a:r>
              <a:rPr sz="800">
                <a:solidFill>
                  <a:srgbClr val="5A6469"/>
                </a:solidFill>
                <a:latin typeface="Calibri"/>
              </a:rPr>
              <a:t>[r4] Rodriguez-Merchan EC et al. Arch Bone Jt Surg. 2023. doi:10.22038/ABJS.2022.65875.3154</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El abordaje dorsal es la vía por la cara posterior de la muñeca para llegar al radio distal, a la cápsula dorsal y a los huesos del carpo.</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 / 68</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Definición: entrar por detrás para ver lo que desde volar se ve mal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 Werthman A et al. JBJS Essent Surg Tech. 2025. doi:10.2106/JBJS.ST.23.00086</a:t>
            </a:r>
          </a:p>
          <a:p>
            <a:r>
              <a:rPr sz="1000">
                <a:solidFill>
                  <a:srgbClr val="5A6469"/>
                </a:solidFill>
                <a:latin typeface="Calibri"/>
              </a:rPr>
              <a:t>[r26] Rettig ME et al. J Hand Surg Am. 1999. doi:10.1053/jhsu.1999.1206</a:t>
            </a:r>
          </a:p>
          <a:p>
            <a:r>
              <a:rPr sz="1000">
                <a:solidFill>
                  <a:srgbClr val="5A6469"/>
                </a:solidFill>
                <a:latin typeface="Calibri"/>
              </a:rPr>
              <a:t>[r4] Rodriguez-Merchan EC et al. Arch Bone Jt Surg. 2023. doi:10.22038/ABJS.2022.65875.3154</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Polo proximal del escafoides. Se llega con una ventana dorsal pequeña; en 17 fracturas agudas inestables… [r3] [r26]</a:t>
            </a:r>
          </a:p>
          <a:p>
            <a:pPr marL="347472" indent="-347472">
              <a:spcAft>
                <a:spcPts val="1400"/>
              </a:spcAft>
              <a:buChar char="•"/>
            </a:pPr>
            <a:r>
              <a:rPr sz="2400">
                <a:solidFill>
                  <a:srgbClr val="263238"/>
                </a:solidFill>
                <a:latin typeface="Calibri"/>
              </a:rPr>
              <a:t>Artrodesis de muñeca. Lo habitual es una placa dorsal desde el radio distal hasta el tercer metacarpiano [r4].</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 / 68</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Definición: entrar por detrás para ver lo que desde volar se ve mal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[r9] Rozental TD et al. J Bone Joint Surg Am. 2003. doi:10.2106/00004623-200310000-00014</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Esta separación entre abordaje e implante es una idea de enseñanza (opinión experta); lo que sí tiene datos es cuánto cambian las complicaciones según el implante… [r9]</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 / 68</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Epidemiología: qué lesiones terminan en esta vía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[r20] Ogata Y et al. J Hand Surg Asian Pac Vol. 2022. doi:10.1142/S242483552250076X</a:t>
            </a:r>
          </a:p>
          <a:p>
            <a:r>
              <a:rPr sz="800">
                <a:solidFill>
                  <a:srgbClr val="5A6469"/>
                </a:solidFill>
                <a:latin typeface="Calibri"/>
              </a:rPr>
              <a:t>[r30] Hayat Z et al. En: StatPearls [Internet]. 2023. PMID 30725592</a:t>
            </a:r>
          </a:p>
          <a:p>
            <a:r>
              <a:rPr sz="800">
                <a:solidFill>
                  <a:srgbClr val="5A6469"/>
                </a:solidFill>
                <a:latin typeface="Calibri"/>
              </a:rPr>
              <a:t>[r31] Chong HH et al. J Plast Surg Hand Surg. 2022. doi:10.1080/2000656X.2021.1979016</a:t>
            </a:r>
          </a:p>
          <a:p>
            <a:r>
              <a:rPr sz="800">
                <a:solidFill>
                  <a:srgbClr val="5A6469"/>
                </a:solidFill>
                <a:latin typeface="Calibri"/>
              </a:rPr>
              <a:t>[r32] Khan IA et al. En: StatPearls [Internet]. 2026. PMID 31335014</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No hay un registro que cuente cuántas cirugías se hacen por esta vía: sin dato verificable.</a:t>
            </a:r>
          </a:p>
          <a:p>
            <a:pPr marL="347472" indent="-347472">
              <a:spcAft>
                <a:spcPts val="1400"/>
              </a:spcAft>
              <a:buChar char="•"/>
            </a:pPr>
            <a:r>
              <a:rPr sz="2400">
                <a:solidFill>
                  <a:srgbClr val="263238"/>
                </a:solidFill>
                <a:latin typeface="Calibri"/>
              </a:rPr>
              <a:t>Lo que sí se mide es la frecuencia de las lesiones que la piden y el riesgo que arrastran.</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7 / 68</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Epidemiología: qué lesiones terminan en esta vía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[r32] Khan IA et al. En: StatPearls [Internet]. 2026. PMID 31335014</a:t>
            </a:r>
          </a:p>
          <a:p>
            <a:r>
              <a:rPr sz="1000">
                <a:solidFill>
                  <a:srgbClr val="5A6469"/>
                </a:solidFill>
                <a:latin typeface="Calibri"/>
              </a:rPr>
              <a:t>[r20] Ogata Y et al. J Hand Surg Asian Pac Vol. 2022. doi:10.1142/S242483552250076X</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La rotura espontánea del EPL puede aparecer en hasta 5 % de los adultos tras una fractura de radio distal sin desplazamiento. En 426 fracturas tratadas sin cirugía hubo 15… [r32] [r20]</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8 / 68</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Pseudoartrosis tras fractura proximal del escafoides según el tratamiento (metaanálisis)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[r31] Chong HH et al. J Plast Surg Hand Surg. 2022. doi:10.1080/2000656X.2021.1979016</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9 / 68</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Mecanismo de lesión: qué lesiones piden la vía dorsal</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[r34] Szymanski JA et al. En: StatPearls [Internet]. 2023. PMID 29763081</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Lo que define a un Barton no es solo el hueso, sino su relación con el carpo… [r34]</a:t>
            </a:r>
          </a:p>
          <a:p>
            <a:pPr marL="347472" indent="-347472">
              <a:spcAft>
                <a:spcPts val="1400"/>
              </a:spcAft>
              <a:buChar char="•"/>
            </a:pPr>
            <a:r>
              <a:rPr sz="2400">
                <a:solidFill>
                  <a:srgbClr val="263238"/>
                </a:solidFill>
                <a:latin typeface="Calibri"/>
              </a:rPr>
              <a:t>El fragmento puede ser volar o dorsal, y el volar es el más frecuente [r34].</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10 / 68</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Mecanismo de lesión: qué lesiones piden la vía dorsal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[r16] Gelberman RH et al. J Hand Surg Am. 1980. doi:10.1016/s0363-5023(80)80087-6</a:t>
            </a:r>
          </a:p>
          <a:p>
            <a:r>
              <a:rPr sz="800">
                <a:solidFill>
                  <a:srgbClr val="5A6469"/>
                </a:solidFill>
                <a:latin typeface="Calibri"/>
              </a:rPr>
              <a:t>[r34] Szymanski JA et al. En: StatPearls [Internet]. 2023. PMID 29763081</a:t>
            </a:r>
          </a:p>
          <a:p>
            <a:r>
              <a:rPr sz="800">
                <a:solidFill>
                  <a:srgbClr val="5A6469"/>
                </a:solidFill>
                <a:latin typeface="Calibri"/>
              </a:rPr>
              <a:t>[r35] Hamada Y et al. J Wrist Surg. 2017. doi:10.1055/s-0036-1593763</a:t>
            </a:r>
          </a:p>
          <a:p>
            <a:r>
              <a:rPr sz="800">
                <a:solidFill>
                  <a:srgbClr val="5A6469"/>
                </a:solidFill>
                <a:latin typeface="Calibri"/>
              </a:rPr>
              <a:t>[r36] Abola MV et al. Hand (N Y). 2025. doi:10.1177/15589447241231291</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El "die-punch" es el fragmento articular dorsal que se hunde.</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11 / 68</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Mecanismo de lesión: qué lesiones piden la vía dorsal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[r16] Gelberman RH et al. J Hand Surg Am. 1980. doi:10.1016/s0363-5023(80)80087-6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La irrigación de este polo depende de ramas que entran por la cresta dorsal; los autores usan esa anatomía para explicar la necrosis del escafoides [r16].</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12 / 68</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Anatomía: capas, compartimentos, ligamentos, nervios e irrigación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Fricker R et al. [Internet]. 2026.</a:t>
            </a:r>
          </a:p>
          <a:p>
            <a:r>
              <a:rPr sz="800">
                <a:solidFill>
                  <a:srgbClr val="5A6469"/>
                </a:solidFill>
                <a:latin typeface="Calibri"/>
              </a:rPr>
              <a:t>[r3] Werthman A et al. JBJS Essent Surg Tech. 2025. doi:10.2106/JBJS.ST.23.00086</a:t>
            </a:r>
          </a:p>
          <a:p>
            <a:r>
              <a:rPr sz="800">
                <a:solidFill>
                  <a:srgbClr val="5A6469"/>
                </a:solidFill>
                <a:latin typeface="Calibri"/>
              </a:rPr>
              <a:t>[r12] Viegas SF et al. J Hand Surg Am. 1999. doi:10.1053/jhsu.1999.0456</a:t>
            </a:r>
          </a:p>
          <a:p>
            <a:r>
              <a:rPr sz="800">
                <a:solidFill>
                  <a:srgbClr val="5A6469"/>
                </a:solidFill>
                <a:latin typeface="Calibri"/>
              </a:rPr>
              <a:t>[r13] Berger RA et al. Ann Plast Surg. 1995. doi:10.1097/00000637-199507000-00011</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Primero las capas de piel a hueso; después el tendón que más importa (EPL); luego la cápsula y sus ligamentos; al final nervios e irrigación…</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13 / 68</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Anatomía: capas, compartimentos, ligamentos, nervios e irrigación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[r32] Khan IA et al. En: StatPearls [Internet]. 2026. PMID 31335014</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Puede inflamarse dentro de su vaina (tenosinovitis estenosante) o romperse sin corte directo… [r32]</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14 / 68</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Estructuras en riesgo en el abordaje dorsal y cómo se cuidan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Fricker R et al. [Internet]. 2026.</a:t>
            </a:r>
          </a:p>
          <a:p>
            <a:r>
              <a:rPr sz="800">
                <a:solidFill>
                  <a:srgbClr val="5A6469"/>
                </a:solidFill>
                <a:latin typeface="Calibri"/>
              </a:rPr>
              <a:t>[r3] Werthman A et al. JBJS Essent Surg Tech. 2025. doi:10.2106/JBJS.ST.23.00086</a:t>
            </a:r>
          </a:p>
          <a:p>
            <a:r>
              <a:rPr sz="800">
                <a:solidFill>
                  <a:srgbClr val="5A6469"/>
                </a:solidFill>
                <a:latin typeface="Calibri"/>
              </a:rPr>
              <a:t>[r12] Viegas SF et al. J Hand Surg Am. 1999. doi:10.1053/jhsu.1999.0456</a:t>
            </a:r>
          </a:p>
          <a:p>
            <a:r>
              <a:rPr sz="800">
                <a:solidFill>
                  <a:srgbClr val="5A6469"/>
                </a:solidFill>
                <a:latin typeface="Calibri"/>
              </a:rPr>
              <a:t>[r13] Berger RA et al. Ann Plast Surg. 1995. doi:10.1097/00000637-199507000-00011</a:t>
            </a:r>
          </a:p>
          <a:p>
            <a:r>
              <a:rPr sz="800">
                <a:solidFill>
                  <a:srgbClr val="5A6469"/>
                </a:solidFill>
                <a:latin typeface="Calibri"/>
              </a:rPr>
              <a:t>[r14] Ikiz ZA et al. Surg Radiol Anat. 2004. doi:10.1007/s00276-004-0256-9</a:t>
            </a:r>
          </a:p>
          <a:p>
            <a:r>
              <a:rPr sz="800">
                <a:solidFill>
                  <a:srgbClr val="5A6469"/>
                </a:solidFill>
                <a:latin typeface="Calibri"/>
              </a:rPr>
              <a:t>(+5 referencias más en las láminas finales)</a:t>
            </a:r>
          </a:p>
        </p:txBody>
      </p:sp>
      <p:graphicFrame>
        <p:nvGraphicFramePr>
          <p:cNvPr id="6" name="Table 5"/>
          <p:cNvGraphicFramePr>
            <a:graphicFrameLocks noGrp="1"/>
          </p:cNvGraphicFramePr>
          <p:nvPr/>
        </p:nvGraphicFramePr>
        <p:xfrm>
          <a:off x="822960" y="1645920"/>
          <a:ext cx="10607040" cy="3657600"/>
        </p:xfrm>
        <a:graphic>
          <a:graphicData uri="http://schemas.openxmlformats.org/drawingml/2006/table">
            <a:tbl>
              <a:tblPr firstRow="1" bandRow="1">
                <a:tableStyleId>{5C22544A-7EE6-4342-B048-85BDC9FD1C3A}</a:tableStyleId>
              </a:tblPr>
              <a:tblGrid>
                <a:gridCol w="3535680"/>
                <a:gridCol w="3535680"/>
                <a:gridCol w="3535680"/>
              </a:tblGrid>
              <a:tr h="457200">
                <a:tc>
                  <a:txBody>
                    <a:bodyPr/>
                    <a:lstStyle/>
                    <a:p>
                      <a:r>
                        <a:rPr sz="1600" b="1">
                          <a:solidFill>
                            <a:srgbClr val="FFFFFF"/>
                          </a:solidFill>
                          <a:latin typeface="Calibri"/>
                        </a:rPr>
                        <a:t>Estructura</a:t>
                      </a:r>
                    </a:p>
                  </a:txBody>
                  <a:tcPr>
                    <a:solidFill>
                      <a:srgbClr val="0F5F6B"/>
                    </a:solidFill>
                  </a:tcPr>
                </a:tc>
                <a:tc>
                  <a:txBody>
                    <a:bodyPr/>
                    <a:lstStyle/>
                    <a:p>
                      <a:r>
                        <a:rPr sz="1600" b="1">
                          <a:solidFill>
                            <a:srgbClr val="FFFFFF"/>
                          </a:solidFill>
                          <a:latin typeface="Calibri"/>
                        </a:rPr>
                        <a:t>Dónde está</a:t>
                      </a:r>
                    </a:p>
                  </a:txBody>
                  <a:tcPr>
                    <a:solidFill>
                      <a:srgbClr val="0F5F6B"/>
                    </a:solidFill>
                  </a:tcPr>
                </a:tc>
                <a:tc>
                  <a:txBody>
                    <a:bodyPr/>
                    <a:lstStyle/>
                    <a:p>
                      <a:r>
                        <a:rPr sz="1600" b="1">
                          <a:solidFill>
                            <a:srgbClr val="FFFFFF"/>
                          </a:solidFill>
                          <a:latin typeface="Calibri"/>
                        </a:rPr>
                        <a:t>Cómo se protege</a:t>
                      </a:r>
                    </a:p>
                  </a:txBody>
                  <a:tcPr>
                    <a:solidFill>
                      <a:srgbClr val="0F5F6B"/>
                    </a:solidFill>
                  </a:tcPr>
                </a:tc>
              </a:tr>
              <a:tr h="457200">
                <a:tc>
                  <a:txBody>
                    <a:bodyPr/>
                    <a:lstStyle/>
                    <a:p>
                      <a:r>
                        <a:rPr sz="1600">
                          <a:solidFill>
                            <a:srgbClr val="263238"/>
                          </a:solidFill>
                          <a:latin typeface="Calibri"/>
                        </a:rPr>
                        <a:t>Rama superficial del radial</a:t>
                      </a:r>
                    </a:p>
                  </a:txBody>
                  <a:tcPr>
                    <a:solidFill>
                      <a:srgbClr val="EEF3F4"/>
                    </a:solidFill>
                  </a:tcPr>
                </a:tc>
                <a:tc>
                  <a:txBody>
                    <a:bodyPr/>
                    <a:lstStyle/>
                    <a:p>
                      <a:r>
                        <a:rPr sz="1600">
                          <a:solidFill>
                            <a:srgbClr val="263238"/>
                          </a:solidFill>
                          <a:latin typeface="Calibri"/>
                        </a:rPr>
                        <a:t>Subcutáneo; la rama más cercana, a 0,54 cm del primer compartimento y a 1,58 cm del tubérculo de Lister [r14]</a:t>
                      </a:r>
                    </a:p>
                  </a:txBody>
                  <a:tcPr>
                    <a:solidFill>
                      <a:srgbClr val="EEF3F4"/>
                    </a:solidFill>
                  </a:tcPr>
                </a:tc>
                <a:tc>
                  <a:txBody>
                    <a:bodyPr/>
                    <a:lstStyle/>
                    <a:p>
                      <a:r>
                        <a:rPr sz="1600">
                          <a:solidFill>
                            <a:srgbClr val="263238"/>
                          </a:solidFill>
                          <a:latin typeface="Calibri"/>
                        </a:rPr>
                        <a:t>Identificarla antes de retraer; en el abordaje de Thompson, incisión sobre el tubérculo de Lister o ligeramente radial a él [r37]</a:t>
                      </a:r>
                    </a:p>
                  </a:txBody>
                  <a:tcPr>
                    <a:solidFill>
                      <a:srgbClr val="EEF3F4"/>
                    </a:solidFill>
                  </a:tcPr>
                </a:tc>
              </a:tr>
              <a:tr h="457200">
                <a:tc>
                  <a:txBody>
                    <a:bodyPr/>
                    <a:lstStyle/>
                    <a:p>
                      <a:r>
                        <a:rPr sz="1600">
                          <a:solidFill>
                            <a:srgbClr val="263238"/>
                          </a:solidFill>
                          <a:latin typeface="Calibri"/>
                        </a:rPr>
                        <a:t>EPL</a:t>
                      </a:r>
                    </a:p>
                  </a:txBody>
                  <a:tcPr>
                    <a:solidFill>
                      <a:srgbClr val="FFFFFF"/>
                    </a:solidFill>
                  </a:tcPr>
                </a:tc>
                <a:tc>
                  <a:txBody>
                    <a:bodyPr/>
                    <a:lstStyle/>
                    <a:p>
                      <a:r>
                        <a:rPr sz="1600">
                          <a:solidFill>
                            <a:srgbClr val="263238"/>
                          </a:solidFill>
                          <a:latin typeface="Calibri"/>
                        </a:rPr>
                        <a:t>Tercer compartimento [r38]</a:t>
                      </a:r>
                    </a:p>
                  </a:txBody>
                  <a:tcPr>
                    <a:solidFill>
                      <a:srgbClr val="FFFFFF"/>
                    </a:solidFill>
                  </a:tcPr>
                </a:tc>
                <a:tc>
                  <a:txBody>
                    <a:bodyPr/>
                    <a:lstStyle/>
                    <a:p>
                      <a:r>
                        <a:rPr sz="1600">
                          <a:solidFill>
                            <a:srgbClr val="263238"/>
                          </a:solidFill>
                          <a:latin typeface="Calibri"/>
                        </a:rPr>
                        <a:t>Abrir la vaina en línea sin seccionar el tendón; liberarlo con una cinta vascular [r1]</a:t>
                      </a:r>
                    </a:p>
                  </a:txBody>
                  <a:tcPr>
                    <a:solidFill>
                      <a:srgbClr val="FFFFFF"/>
                    </a:solidFill>
                  </a:tcPr>
                </a:tc>
              </a:tr>
              <a:tr h="457200">
                <a:tc>
                  <a:txBody>
                    <a:bodyPr/>
                    <a:lstStyle/>
                    <a:p>
                      <a:r>
                        <a:rPr sz="1600">
                          <a:solidFill>
                            <a:srgbClr val="263238"/>
                          </a:solidFill>
                          <a:latin typeface="Calibri"/>
                        </a:rPr>
                        <a:t>Tendones del cuarto compartimento</a:t>
                      </a:r>
                    </a:p>
                  </a:txBody>
                  <a:tcPr>
                    <a:solidFill>
                      <a:srgbClr val="EEF3F4"/>
                    </a:solidFill>
                  </a:tcPr>
                </a:tc>
                <a:tc>
                  <a:txBody>
                    <a:bodyPr/>
                    <a:lstStyle/>
                    <a:p>
                      <a:r>
                        <a:rPr sz="1600">
                          <a:solidFill>
                            <a:srgbClr val="263238"/>
                          </a:solidFill>
                          <a:latin typeface="Calibri"/>
                        </a:rPr>
                        <a:t>Cuarto compartimento</a:t>
                      </a:r>
                    </a:p>
                  </a:txBody>
                  <a:tcPr>
                    <a:solidFill>
                      <a:srgbClr val="EEF3F4"/>
                    </a:solidFill>
                  </a:tcPr>
                </a:tc>
                <a:tc>
                  <a:txBody>
                    <a:bodyPr/>
                    <a:lstStyle/>
                    <a:p>
                      <a:r>
                        <a:rPr sz="1600">
                          <a:solidFill>
                            <a:srgbClr val="263238"/>
                          </a:solidFill>
                          <a:latin typeface="Calibri"/>
                        </a:rPr>
                        <a:t>Levantarlo por vía subperióstica sin abrirlo [r1]</a:t>
                      </a:r>
                    </a:p>
                  </a:txBody>
                  <a:tcPr>
                    <a:solidFill>
                      <a:srgbClr val="EEF3F4"/>
                    </a:solidFill>
                  </a:tcPr>
                </a:tc>
              </a:tr>
              <a:tr h="457200">
                <a:tc>
                  <a:txBody>
                    <a:bodyPr/>
                    <a:lstStyle/>
                    <a:p>
                      <a:r>
                        <a:rPr sz="1600">
                          <a:solidFill>
                            <a:srgbClr val="263238"/>
                          </a:solidFill>
                          <a:latin typeface="Calibri"/>
                        </a:rPr>
                        <a:t>Rama terminal del interóseo posterior</a:t>
                      </a:r>
                    </a:p>
                  </a:txBody>
                  <a:tcPr>
                    <a:solidFill>
                      <a:srgbClr val="FFFFFF"/>
                    </a:solidFill>
                  </a:tcPr>
                </a:tc>
                <a:tc>
                  <a:txBody>
                    <a:bodyPr/>
                    <a:lstStyle/>
                    <a:p>
                      <a:r>
                        <a:rPr sz="1600">
                          <a:solidFill>
                            <a:srgbClr val="263238"/>
                          </a:solidFill>
                          <a:latin typeface="Calibri"/>
                        </a:rPr>
                        <a:t>Piso del cuarto compartimento [r15]</a:t>
                      </a:r>
                    </a:p>
                  </a:txBody>
                  <a:tcPr>
                    <a:solidFill>
                      <a:srgbClr val="FFFFFF"/>
                    </a:solidFill>
                  </a:tcPr>
                </a:tc>
                <a:tc>
                  <a:txBody>
                    <a:bodyPr/>
                    <a:lstStyle/>
                    <a:p>
                      <a:r>
                        <a:rPr sz="1600">
                          <a:solidFill>
                            <a:srgbClr val="263238"/>
                          </a:solidFill>
                          <a:latin typeface="Calibri"/>
                        </a:rPr>
                        <a:t>Saber que existe; su neurectomía es una decisión aparte (ver Tratamiento)</a:t>
                      </a:r>
                    </a:p>
                  </a:txBody>
                  <a:tcPr>
                    <a:solidFill>
                      <a:srgbClr val="FFFFFF"/>
                    </a:solidFill>
                  </a:tcPr>
                </a:tc>
              </a:tr>
              <a:tr h="457200">
                <a:tc>
                  <a:txBody>
                    <a:bodyPr/>
                    <a:lstStyle/>
                    <a:p>
                      <a:r>
                        <a:rPr sz="1600">
                          <a:solidFill>
                            <a:srgbClr val="263238"/>
                          </a:solidFill>
                          <a:latin typeface="Calibri"/>
                        </a:rPr>
                        <a:t>Ligamentos DRC y DIC</a:t>
                      </a:r>
                    </a:p>
                  </a:txBody>
                  <a:tcPr>
                    <a:solidFill>
                      <a:srgbClr val="EEF3F4"/>
                    </a:solidFill>
                  </a:tcPr>
                </a:tc>
                <a:tc>
                  <a:txBody>
                    <a:bodyPr/>
                    <a:lstStyle/>
                    <a:p>
                      <a:r>
                        <a:rPr sz="1600">
                          <a:solidFill>
                            <a:srgbClr val="263238"/>
                          </a:solidFill>
                          <a:latin typeface="Calibri"/>
                        </a:rPr>
                        <a:t>Cápsula dorsal [r12]</a:t>
                      </a:r>
                    </a:p>
                  </a:txBody>
                  <a:tcPr>
                    <a:solidFill>
                      <a:srgbClr val="EEF3F4"/>
                    </a:solidFill>
                  </a:tcPr>
                </a:tc>
                <a:tc>
                  <a:txBody>
                    <a:bodyPr/>
                    <a:lstStyle/>
                    <a:p>
                      <a:r>
                        <a:rPr sz="1600">
                          <a:solidFill>
                            <a:srgbClr val="263238"/>
                          </a:solidFill>
                          <a:latin typeface="Calibri"/>
                        </a:rPr>
                        <a:t>Dividirlos en su eje, no a través de las fibras [r13]</a:t>
                      </a:r>
                    </a:p>
                  </a:txBody>
                  <a:tcPr>
                    <a:solidFill>
                      <a:srgbClr val="EEF3F4"/>
                    </a:solidFill>
                  </a:tcPr>
                </a:tc>
              </a:tr>
              <a:tr h="457200">
                <a:tc>
                  <a:txBody>
                    <a:bodyPr/>
                    <a:lstStyle/>
                    <a:p>
                      <a:r>
                        <a:rPr sz="1600">
                          <a:solidFill>
                            <a:srgbClr val="263238"/>
                          </a:solidFill>
                          <a:latin typeface="Calibri"/>
                        </a:rPr>
                        <a:t>Ligamento escafolunar</a:t>
                      </a:r>
                    </a:p>
                  </a:txBody>
                  <a:tcPr>
                    <a:solidFill>
                      <a:srgbClr val="FFFFFF"/>
                    </a:solidFill>
                  </a:tcPr>
                </a:tc>
                <a:tc>
                  <a:txBody>
                    <a:bodyPr/>
                    <a:lstStyle/>
                    <a:p>
                      <a:r>
                        <a:rPr sz="1600">
                          <a:solidFill>
                            <a:srgbClr val="263238"/>
                          </a:solidFill>
                          <a:latin typeface="Calibri"/>
                        </a:rPr>
                        <a:t>Justo debajo de la cápsula, sobre el polo proximal del escafoides [r3]</a:t>
                      </a:r>
                    </a:p>
                  </a:txBody>
                  <a:tcPr>
                    <a:solidFill>
                      <a:srgbClr val="FFFFFF"/>
                    </a:solidFill>
                  </a:tcPr>
                </a:tc>
                <a:tc>
                  <a:txBody>
                    <a:bodyPr/>
                    <a:lstStyle/>
                    <a:p>
                      <a:r>
                        <a:rPr sz="1600">
                          <a:solidFill>
                            <a:srgbClr val="263238"/>
                          </a:solidFill>
                          <a:latin typeface="Calibri"/>
                        </a:rPr>
                        <a:t>Levantar la cápsula antes de cortar [r3]</a:t>
                      </a:r>
                    </a:p>
                  </a:txBody>
                  <a:tcPr>
                    <a:solidFill>
                      <a:srgbClr val="FFFFFF"/>
                    </a:solidFill>
                  </a:tcPr>
                </a:tc>
              </a:tr>
              <a:tr h="457200">
                <a:tc>
                  <a:txBody>
                    <a:bodyPr/>
                    <a:lstStyle/>
                    <a:p>
                      <a:r>
                        <a:rPr sz="1600">
                          <a:solidFill>
                            <a:srgbClr val="263238"/>
                          </a:solidFill>
                          <a:latin typeface="Calibri"/>
                        </a:rPr>
                        <a:t>Irrigación dorsal del escafoides</a:t>
                      </a:r>
                    </a:p>
                  </a:txBody>
                  <a:tcPr>
                    <a:solidFill>
                      <a:srgbClr val="EEF3F4"/>
                    </a:solidFill>
                  </a:tcPr>
                </a:tc>
                <a:tc>
                  <a:txBody>
                    <a:bodyPr/>
                    <a:lstStyle/>
                    <a:p>
                      <a:r>
                        <a:rPr sz="1600">
                          <a:solidFill>
                            <a:srgbClr val="263238"/>
                          </a:solidFill>
                          <a:latin typeface="Calibri"/>
                        </a:rPr>
                        <a:t>Cresta dorsal [r16]</a:t>
                      </a:r>
                    </a:p>
                  </a:txBody>
                  <a:tcPr>
                    <a:solidFill>
                      <a:srgbClr val="EEF3F4"/>
                    </a:solidFill>
                  </a:tcPr>
                </a:tc>
                <a:tc>
                  <a:txBody>
                    <a:bodyPr/>
                    <a:lstStyle/>
                    <a:p>
                      <a:r>
                        <a:rPr sz="1600">
                          <a:solidFill>
                            <a:srgbClr val="263238"/>
                          </a:solidFill>
                          <a:latin typeface="Calibri"/>
                        </a:rPr>
                        <a:t>Ventana pequeña y sin despegar más cápsula de la necesaria</a:t>
                      </a:r>
                    </a:p>
                  </a:txBody>
                  <a:tcPr>
                    <a:solidFill>
                      <a:srgbClr val="EEF3F4"/>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15 / 68</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Variantes: lo raro que aparece en el campo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[r32] Khan IA et al. En: StatPearls [Internet]. 2026. PMID 31335014</a:t>
            </a:r>
          </a:p>
          <a:p>
            <a:r>
              <a:rPr sz="1000">
                <a:solidFill>
                  <a:srgbClr val="5A6469"/>
                </a:solidFill>
                <a:latin typeface="Calibri"/>
              </a:rPr>
              <a:t>[r19] Le LT et al. J Hand Surg Glob Online. 2024. doi:10.1016/j.jhsg.2023.10.010</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EPL. Las variantes del EPL son raras, con una prevalencia cercana a 1 % [r32]. Un EPL accesorio apareció en el cuarto compartimento al fijar una fractura con placa puente dorsal [r19].</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16 / 68</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Variantes: lo raro que aparece en el campo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[r44] Bonczar T et al. An anatomical study using the modified Sihler's staining. 2020. PMID 32658210</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Curso del nervio en la cápsula. Con tinción de Sihler se describieron 3 patrones: el más común, con un tronco único; el segundo, con 2 troncos paralelos… [r44]</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17 / 68</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Variantes nerviosas en cadáver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[r14] Ikiz ZA et al. Surg Radiol Anat. 2004. doi:10.1007/s00276-004-0256-9</a:t>
            </a:r>
          </a:p>
          <a:p>
            <a:r>
              <a:rPr sz="1000">
                <a:solidFill>
                  <a:srgbClr val="5A6469"/>
                </a:solidFill>
                <a:latin typeface="Calibri"/>
              </a:rPr>
              <a:t>[r43] Bonczar T et al. Folia Morphol (Warsz). 2021. doi:10.5603/FM.a2020.0041</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18 / 68</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Biomecánica: por qué la cápsula se parte y no se corta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[r12] Viegas SF et al. J Hand Surg Am. 1999. doi:10.1053/jhsu.1999.0456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La V del DRC y el DIC resuelve un problema mecánico doble: el escafoides necesita un freno dorsal en cualquier posición de la muñeca… [r12]</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19 / 68</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Biomecánica: por qué la cápsula se parte y no se corta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[r40] Mitsuyasu H et al. J Hand Surg Am. 2004. doi:10.1016/j.jhsa.2003.11.004</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La lectura clínica es que, al abrir la cápsula para tratar el carpo, el DIC se mira y se protege [r40].</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20 / 68</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Clasificación: dos mapas útiles, las ventanas y las estrategias de placa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Fricker R et al. [Internet]. 2026.</a:t>
            </a:r>
          </a:p>
          <a:p>
            <a:r>
              <a:rPr sz="800">
                <a:solidFill>
                  <a:srgbClr val="5A6469"/>
                </a:solidFill>
                <a:latin typeface="Calibri"/>
              </a:rPr>
              <a:t>[r3] Werthman A et al. JBJS Essent Surg Tech. 2025. doi:10.2106/JBJS.ST.23.00086</a:t>
            </a:r>
          </a:p>
          <a:p>
            <a:r>
              <a:rPr sz="800">
                <a:solidFill>
                  <a:srgbClr val="5A6469"/>
                </a:solidFill>
                <a:latin typeface="Calibri"/>
              </a:rPr>
              <a:t>[r13] Berger RA et al. Ann Plast Surg. 1995. doi:10.1097/00000637-199507000-00011</a:t>
            </a:r>
          </a:p>
          <a:p>
            <a:r>
              <a:rPr sz="800">
                <a:solidFill>
                  <a:srgbClr val="5A6469"/>
                </a:solidFill>
                <a:latin typeface="Calibri"/>
              </a:rPr>
              <a:t>[r18] Athlani L et al. Hand Surg Rehabil. 2021. doi:10.1016/j.hansur.2020.10.015</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Para un abordaje sirven dos mapas.</a:t>
            </a:r>
          </a:p>
          <a:p>
            <a:pPr marL="347472" indent="-347472">
              <a:spcAft>
                <a:spcPts val="1400"/>
              </a:spcAft>
              <a:buChar char="•"/>
            </a:pPr>
            <a:r>
              <a:rPr sz="2800">
                <a:solidFill>
                  <a:srgbClr val="263238"/>
                </a:solidFill>
                <a:latin typeface="Calibri"/>
              </a:rPr>
              <a:t>El primero responde "¿por qué corredor entro?"; el segundo, "¿qué hago con el fragmento dorsal?".</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21 / 68</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Clasificación: dos mapas útiles, las ventanas y las estrategias de placa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[r35] Hamada Y et al. J Wrist Surg. 2017. doi:10.1055/s-0036-1593763</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En 24 casos consecutivos tratados con placa dorsal de bajo perfil, Hamada distinguió 2 tipos de fractura dorsalmente desplazada, cada uno con su estrategia [r35].</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22 / 68</a:t>
            </a:r>
          </a:p>
        </p:txBody>
      </p:sp>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Ventanas del abordaje dorsal</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Fricker R et al. [Internet]. 2026.</a:t>
            </a:r>
          </a:p>
          <a:p>
            <a:r>
              <a:rPr sz="800">
                <a:solidFill>
                  <a:srgbClr val="5A6469"/>
                </a:solidFill>
                <a:latin typeface="Calibri"/>
              </a:rPr>
              <a:t>[r3] Werthman A et al. JBJS Essent Surg Tech. 2025. doi:10.2106/JBJS.ST.23.00086</a:t>
            </a:r>
          </a:p>
          <a:p>
            <a:r>
              <a:rPr sz="800">
                <a:solidFill>
                  <a:srgbClr val="5A6469"/>
                </a:solidFill>
                <a:latin typeface="Calibri"/>
              </a:rPr>
              <a:t>[r13] Berger RA et al. Ann Plast Surg. 1995. doi:10.1097/00000637-199507000-00011</a:t>
            </a:r>
          </a:p>
          <a:p>
            <a:r>
              <a:rPr sz="800">
                <a:solidFill>
                  <a:srgbClr val="5A6469"/>
                </a:solidFill>
                <a:latin typeface="Calibri"/>
              </a:rPr>
              <a:t>[r18] Athlani L et al. Hand Surg Rehabil. 2021. doi:10.1016/j.hansur.2020.10.015</a:t>
            </a:r>
          </a:p>
        </p:txBody>
      </p:sp>
      <p:graphicFrame>
        <p:nvGraphicFramePr>
          <p:cNvPr id="6" name="Table 5"/>
          <p:cNvGraphicFramePr>
            <a:graphicFrameLocks noGrp="1"/>
          </p:cNvGraphicFramePr>
          <p:nvPr/>
        </p:nvGraphicFramePr>
        <p:xfrm>
          <a:off x="822960" y="1645920"/>
          <a:ext cx="10607040" cy="3200400"/>
        </p:xfrm>
        <a:graphic>
          <a:graphicData uri="http://schemas.openxmlformats.org/drawingml/2006/table">
            <a:tbl>
              <a:tblPr firstRow="1" bandRow="1">
                <a:tableStyleId>{5C22544A-7EE6-4342-B048-85BDC9FD1C3A}</a:tableStyleId>
              </a:tblPr>
              <a:tblGrid>
                <a:gridCol w="3535680"/>
                <a:gridCol w="3535680"/>
                <a:gridCol w="3535680"/>
              </a:tblGrid>
              <a:tr h="457200">
                <a:tc>
                  <a:txBody>
                    <a:bodyPr/>
                    <a:lstStyle/>
                    <a:p>
                      <a:r>
                        <a:rPr sz="1600" b="1">
                          <a:solidFill>
                            <a:srgbClr val="FFFFFF"/>
                          </a:solidFill>
                          <a:latin typeface="Calibri"/>
                        </a:rPr>
                        <a:t>Ventana</a:t>
                      </a:r>
                    </a:p>
                  </a:txBody>
                  <a:tcPr>
                    <a:solidFill>
                      <a:srgbClr val="0F5F6B"/>
                    </a:solidFill>
                  </a:tcPr>
                </a:tc>
                <a:tc>
                  <a:txBody>
                    <a:bodyPr/>
                    <a:lstStyle/>
                    <a:p>
                      <a:r>
                        <a:rPr sz="1600" b="1">
                          <a:solidFill>
                            <a:srgbClr val="FFFFFF"/>
                          </a:solidFill>
                          <a:latin typeface="Calibri"/>
                        </a:rPr>
                        <a:t>Qué expone</a:t>
                      </a:r>
                    </a:p>
                  </a:txBody>
                  <a:tcPr>
                    <a:solidFill>
                      <a:srgbClr val="0F5F6B"/>
                    </a:solidFill>
                  </a:tcPr>
                </a:tc>
                <a:tc>
                  <a:txBody>
                    <a:bodyPr/>
                    <a:lstStyle/>
                    <a:p>
                      <a:r>
                        <a:rPr sz="1600" b="1">
                          <a:solidFill>
                            <a:srgbClr val="FFFFFF"/>
                          </a:solidFill>
                          <a:latin typeface="Calibri"/>
                        </a:rPr>
                        <a:t>Detalle que importa</a:t>
                      </a:r>
                    </a:p>
                  </a:txBody>
                  <a:tcPr>
                    <a:solidFill>
                      <a:srgbClr val="0F5F6B"/>
                    </a:solidFill>
                  </a:tcPr>
                </a:tc>
              </a:tr>
              <a:tr h="457200">
                <a:tc>
                  <a:txBody>
                    <a:bodyPr/>
                    <a:lstStyle/>
                    <a:p>
                      <a:r>
                        <a:rPr sz="1600">
                          <a:solidFill>
                            <a:srgbClr val="263238"/>
                          </a:solidFill>
                          <a:latin typeface="Calibri"/>
                        </a:rPr>
                        <a:t>Tercer compartimento (central)</a:t>
                      </a:r>
                    </a:p>
                  </a:txBody>
                  <a:tcPr>
                    <a:solidFill>
                      <a:srgbClr val="EEF3F4"/>
                    </a:solidFill>
                  </a:tcPr>
                </a:tc>
                <a:tc>
                  <a:txBody>
                    <a:bodyPr/>
                    <a:lstStyle/>
                    <a:p>
                      <a:r>
                        <a:rPr sz="1600">
                          <a:solidFill>
                            <a:srgbClr val="263238"/>
                          </a:solidFill>
                          <a:latin typeface="Calibri"/>
                        </a:rPr>
                        <a:t>Columna intermedia; con artrotomía, la superficie articular distal del radio</a:t>
                      </a:r>
                    </a:p>
                  </a:txBody>
                  <a:tcPr>
                    <a:solidFill>
                      <a:srgbClr val="EEF3F4"/>
                    </a:solidFill>
                  </a:tcPr>
                </a:tc>
                <a:tc>
                  <a:txBody>
                    <a:bodyPr/>
                    <a:lstStyle/>
                    <a:p>
                      <a:r>
                        <a:rPr sz="1600">
                          <a:solidFill>
                            <a:srgbClr val="263238"/>
                          </a:solidFill>
                          <a:latin typeface="Calibri"/>
                        </a:rPr>
                        <a:t>Vaina del EPL abierta en línea con el tendón, cuarto compartimento levantado por debajo del periostio sin abrirlo [r1]</a:t>
                      </a:r>
                    </a:p>
                  </a:txBody>
                  <a:tcPr>
                    <a:solidFill>
                      <a:srgbClr val="EEF3F4"/>
                    </a:solidFill>
                  </a:tcPr>
                </a:tc>
              </a:tr>
              <a:tr h="457200">
                <a:tc>
                  <a:txBody>
                    <a:bodyPr/>
                    <a:lstStyle/>
                    <a:p>
                      <a:r>
                        <a:rPr sz="1600">
                          <a:solidFill>
                            <a:srgbClr val="263238"/>
                          </a:solidFill>
                          <a:latin typeface="Calibri"/>
                        </a:rPr>
                        <a:t>Entre primer y segundo compartimento</a:t>
                      </a:r>
                    </a:p>
                  </a:txBody>
                  <a:tcPr>
                    <a:solidFill>
                      <a:srgbClr val="FFFFFF"/>
                    </a:solidFill>
                  </a:tcPr>
                </a:tc>
                <a:tc>
                  <a:txBody>
                    <a:bodyPr/>
                    <a:lstStyle/>
                    <a:p>
                      <a:r>
                        <a:rPr sz="1600">
                          <a:solidFill>
                            <a:srgbClr val="263238"/>
                          </a:solidFill>
                          <a:latin typeface="Calibri"/>
                        </a:rPr>
                        <a:t>Columna radial extraarticular</a:t>
                      </a:r>
                    </a:p>
                  </a:txBody>
                  <a:tcPr>
                    <a:solidFill>
                      <a:srgbClr val="FFFFFF"/>
                    </a:solidFill>
                  </a:tcPr>
                </a:tc>
                <a:tc>
                  <a:txBody>
                    <a:bodyPr/>
                    <a:lstStyle/>
                    <a:p>
                      <a:r>
                        <a:rPr sz="1600">
                          <a:solidFill>
                            <a:srgbClr val="263238"/>
                          </a:solidFill>
                          <a:latin typeface="Calibri"/>
                        </a:rPr>
                        <a:t>La rama sensitiva del radial queda en el colgajo subcutáneo y debe protegerse; liberar el braquiorradial puede ayudar a reducir la estiloides [r1]</a:t>
                      </a:r>
                    </a:p>
                  </a:txBody>
                  <a:tcPr>
                    <a:solidFill>
                      <a:srgbClr val="FFFFFF"/>
                    </a:solidFill>
                  </a:tcPr>
                </a:tc>
              </a:tr>
              <a:tr h="457200">
                <a:tc>
                  <a:txBody>
                    <a:bodyPr/>
                    <a:lstStyle/>
                    <a:p>
                      <a:r>
                        <a:rPr sz="1600">
                          <a:solidFill>
                            <a:srgbClr val="263238"/>
                          </a:solidFill>
                          <a:latin typeface="Calibri"/>
                        </a:rPr>
                        <a:t>Por debajo del segundo compartimento</a:t>
                      </a:r>
                    </a:p>
                  </a:txBody>
                  <a:tcPr>
                    <a:solidFill>
                      <a:srgbClr val="EEF3F4"/>
                    </a:solidFill>
                  </a:tcPr>
                </a:tc>
                <a:tc>
                  <a:txBody>
                    <a:bodyPr/>
                    <a:lstStyle/>
                    <a:p>
                      <a:r>
                        <a:rPr sz="1600">
                          <a:solidFill>
                            <a:srgbClr val="263238"/>
                          </a:solidFill>
                          <a:latin typeface="Calibri"/>
                        </a:rPr>
                        <a:t>Columna radial con acceso a la faceta escafoidea</a:t>
                      </a:r>
                    </a:p>
                  </a:txBody>
                  <a:tcPr>
                    <a:solidFill>
                      <a:srgbClr val="EEF3F4"/>
                    </a:solidFill>
                  </a:tcPr>
                </a:tc>
                <a:tc>
                  <a:txBody>
                    <a:bodyPr/>
                    <a:lstStyle/>
                    <a:p>
                      <a:r>
                        <a:rPr sz="1600">
                          <a:solidFill>
                            <a:srgbClr val="263238"/>
                          </a:solidFill>
                          <a:latin typeface="Calibri"/>
                        </a:rPr>
                        <a:t>El segundo compartimento se despega del radio y el EPL se retrae hacia el lado que convenga [r1]</a:t>
                      </a:r>
                    </a:p>
                  </a:txBody>
                  <a:tcPr>
                    <a:solidFill>
                      <a:srgbClr val="EEF3F4"/>
                    </a:solidFill>
                  </a:tcPr>
                </a:tc>
              </a:tr>
              <a:tr h="457200">
                <a:tc>
                  <a:txBody>
                    <a:bodyPr/>
                    <a:lstStyle/>
                    <a:p>
                      <a:r>
                        <a:rPr sz="1600">
                          <a:solidFill>
                            <a:srgbClr val="263238"/>
                          </a:solidFill>
                          <a:latin typeface="Calibri"/>
                        </a:rPr>
                        <a:t>Capsulotomía que parte los ligamentos (Berger)</a:t>
                      </a:r>
                    </a:p>
                  </a:txBody>
                  <a:tcPr>
                    <a:solidFill>
                      <a:srgbClr val="FFFFFF"/>
                    </a:solidFill>
                  </a:tcPr>
                </a:tc>
                <a:tc>
                  <a:txBody>
                    <a:bodyPr/>
                    <a:lstStyle/>
                    <a:p>
                      <a:r>
                        <a:rPr sz="1600">
                          <a:solidFill>
                            <a:srgbClr val="263238"/>
                          </a:solidFill>
                          <a:latin typeface="Calibri"/>
                        </a:rPr>
                        <a:t>Articulación mediocarpiana y mitad radial de la radiocarpiana; variante cubital por el ECU</a:t>
                      </a:r>
                    </a:p>
                  </a:txBody>
                  <a:tcPr>
                    <a:solidFill>
                      <a:srgbClr val="FFFFFF"/>
                    </a:solidFill>
                  </a:tcPr>
                </a:tc>
                <a:tc>
                  <a:txBody>
                    <a:bodyPr/>
                    <a:lstStyle/>
                    <a:p>
                      <a:r>
                        <a:rPr sz="1600">
                          <a:solidFill>
                            <a:srgbClr val="263238"/>
                          </a:solidFill>
                          <a:latin typeface="Calibri"/>
                        </a:rPr>
                        <a:t>Tendones fuera del campo (cuarto y quinto a cubital, EPL a radial); corte con vértice en el piramidal [r13]</a:t>
                      </a:r>
                    </a:p>
                  </a:txBody>
                  <a:tcPr>
                    <a:solidFill>
                      <a:srgbClr val="FFFFFF"/>
                    </a:solidFill>
                  </a:tcPr>
                </a:tc>
              </a:tr>
              <a:tr h="457200">
                <a:tc>
                  <a:txBody>
                    <a:bodyPr/>
                    <a:lstStyle/>
                    <a:p>
                      <a:r>
                        <a:rPr sz="1600">
                          <a:solidFill>
                            <a:srgbClr val="263238"/>
                          </a:solidFill>
                          <a:latin typeface="Calibri"/>
                        </a:rPr>
                        <a:t>Ventana mini-abierta al escafoides</a:t>
                      </a:r>
                    </a:p>
                  </a:txBody>
                  <a:tcPr>
                    <a:solidFill>
                      <a:srgbClr val="EEF3F4"/>
                    </a:solidFill>
                  </a:tcPr>
                </a:tc>
                <a:tc>
                  <a:txBody>
                    <a:bodyPr/>
                    <a:lstStyle/>
                    <a:p>
                      <a:r>
                        <a:rPr sz="1600">
                          <a:solidFill>
                            <a:srgbClr val="263238"/>
                          </a:solidFill>
                          <a:latin typeface="Calibri"/>
                        </a:rPr>
                        <a:t>Polo proximal y ligamento escafolunar</a:t>
                      </a:r>
                    </a:p>
                  </a:txBody>
                  <a:tcPr>
                    <a:solidFill>
                      <a:srgbClr val="EEF3F4"/>
                    </a:solidFill>
                  </a:tcPr>
                </a:tc>
                <a:tc>
                  <a:txBody>
                    <a:bodyPr/>
                    <a:lstStyle/>
                    <a:p>
                      <a:r>
                        <a:rPr sz="1600">
                          <a:solidFill>
                            <a:srgbClr val="263238"/>
                          </a:solidFill>
                          <a:latin typeface="Calibri"/>
                        </a:rPr>
                        <a:t>Incisión de unos 2 cm cubital al tubérculo de Lister y capsulotomía de 1 cm [r3]</a:t>
                      </a:r>
                    </a:p>
                  </a:txBody>
                  <a:tcPr>
                    <a:solidFill>
                      <a:srgbClr val="EEF3F4"/>
                    </a:solidFill>
                  </a:tcPr>
                </a:tc>
              </a:tr>
              <a:tr h="457200">
                <a:tc>
                  <a:txBody>
                    <a:bodyPr/>
                    <a:lstStyle/>
                    <a:p>
                      <a:r>
                        <a:rPr sz="1600">
                          <a:solidFill>
                            <a:srgbClr val="263238"/>
                          </a:solidFill>
                          <a:latin typeface="Calibri"/>
                        </a:rPr>
                        <a:t>Capsulotomía en U con base proximal</a:t>
                      </a:r>
                    </a:p>
                  </a:txBody>
                  <a:tcPr>
                    <a:solidFill>
                      <a:srgbClr val="FFFFFF"/>
                    </a:solidFill>
                  </a:tcPr>
                </a:tc>
                <a:tc>
                  <a:txBody>
                    <a:bodyPr/>
                    <a:lstStyle/>
                    <a:p>
                      <a:r>
                        <a:rPr sz="1600">
                          <a:solidFill>
                            <a:srgbClr val="263238"/>
                          </a:solidFill>
                          <a:latin typeface="Calibri"/>
                        </a:rPr>
                        <a:t>Exposición articular de 945 mm² en cadáver</a:t>
                      </a:r>
                    </a:p>
                  </a:txBody>
                  <a:tcPr>
                    <a:solidFill>
                      <a:srgbClr val="FFFFFF"/>
                    </a:solidFill>
                  </a:tcPr>
                </a:tc>
                <a:tc>
                  <a:txBody>
                    <a:bodyPr/>
                    <a:lstStyle/>
                    <a:p>
                      <a:r>
                        <a:rPr sz="1600">
                          <a:solidFill>
                            <a:srgbClr val="263238"/>
                          </a:solidFill>
                          <a:latin typeface="Calibri"/>
                        </a:rPr>
                        <a:t>Cada colgajo conservó ligamentos, vasos y rama nerviosa; solo hay estudio en cadáver [r18]</a:t>
                      </a:r>
                    </a:p>
                  </a:txBody>
                  <a:tcPr>
                    <a:solidFill>
                      <a:srgbClr val="FFFFFF"/>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23 / 68</a:t>
            </a:r>
          </a:p>
        </p:txBody>
      </p:sp>
    </p:spTree>
  </p:cSld>
  <p:clrMapOvr>
    <a:masterClrMapping/>
  </p:clrMapOvr>
</p:sld>
</file>

<file path=ppt/slides/slide2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Diagnóstico: cuándo pensar en entrar por detrás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[r11] Kamal R et al. 2020.</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Con evidencia moderada, la guía AAOS/ASSH 2020 propone fijar en pacientes no geriátricos (en los estudios, casi siempre menores de 65 años) cuando, después de reducir… [r11]</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24 / 68</a:t>
            </a:r>
          </a:p>
        </p:txBody>
      </p:sp>
    </p:spTree>
  </p:cSld>
  <p:clrMapOvr>
    <a:masterClrMapping/>
  </p:clrMapOvr>
</p:sld>
</file>

<file path=ppt/slides/slide2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Diagnóstico: cuándo pensar en entrar por detrás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[r31] Chong HH et al. J Plast Surg Hand Surg. 2022. doi:10.1080/2000656X.2021.1979016</a:t>
            </a:r>
          </a:p>
          <a:p>
            <a:r>
              <a:rPr sz="1000">
                <a:solidFill>
                  <a:srgbClr val="5A6469"/>
                </a:solidFill>
                <a:latin typeface="Calibri"/>
              </a:rPr>
              <a:t>[r16] Gelberman RH et al. J Hand Surg Am. 1980. doi:10.1016/s0363-5023(80)80087-6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Para el polo proximal la discusión es otra: su pronóstico es peor y su irrigación es dorsal [r31][r16].</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25 / 68</a:t>
            </a:r>
          </a:p>
        </p:txBody>
      </p:sp>
    </p:spTree>
  </p:cSld>
  <p:clrMapOvr>
    <a:masterClrMapping/>
  </p:clrMapOvr>
</p:sld>
</file>

<file path=ppt/slides/slide2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Cuándo pensar en la vía dorsal</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[r2] Labrum JT et al. J Orthop Trauma. 2023. doi:10.1097/BOT.0000000000002631</a:t>
            </a:r>
          </a:p>
          <a:p>
            <a:r>
              <a:rPr sz="800">
                <a:solidFill>
                  <a:srgbClr val="5A6469"/>
                </a:solidFill>
                <a:latin typeface="Calibri"/>
              </a:rPr>
              <a:t>[r6] Vanden Berge DJ et al. Hand (N Y). 2017. doi:10.1177/1558944717692093</a:t>
            </a:r>
          </a:p>
          <a:p>
            <a:r>
              <a:rPr sz="800">
                <a:solidFill>
                  <a:srgbClr val="5A6469"/>
                </a:solidFill>
                <a:latin typeface="Calibri"/>
              </a:rPr>
              <a:t>[r16] Gelberman RH et al. J Hand Surg Am. 1980. doi:10.1016/s0363-5023(80)80087-6</a:t>
            </a:r>
          </a:p>
          <a:p>
            <a:r>
              <a:rPr sz="800">
                <a:solidFill>
                  <a:srgbClr val="5A6469"/>
                </a:solidFill>
                <a:latin typeface="Calibri"/>
              </a:rPr>
              <a:t>[r21] Dellon AL. J Hand Surg Am. 1985. doi:10.1016/s0363-5023(85)80077-0</a:t>
            </a:r>
          </a:p>
          <a:p>
            <a:r>
              <a:rPr sz="800">
                <a:solidFill>
                  <a:srgbClr val="5A6469"/>
                </a:solidFill>
                <a:latin typeface="Calibri"/>
              </a:rPr>
              <a:t>[r25] Brauns J et al. Acta Orthop Belg. 2024. doi:10.52628/90.1.8058</a:t>
            </a:r>
          </a:p>
          <a:p>
            <a:r>
              <a:rPr sz="800">
                <a:solidFill>
                  <a:srgbClr val="5A6469"/>
                </a:solidFill>
                <a:latin typeface="Calibri"/>
              </a:rPr>
              <a:t>(+2 referencias más en las láminas finales)</a:t>
            </a:r>
          </a:p>
        </p:txBody>
      </p:sp>
      <p:graphicFrame>
        <p:nvGraphicFramePr>
          <p:cNvPr id="6" name="Table 5"/>
          <p:cNvGraphicFramePr>
            <a:graphicFrameLocks noGrp="1"/>
          </p:cNvGraphicFramePr>
          <p:nvPr/>
        </p:nvGraphicFramePr>
        <p:xfrm>
          <a:off x="822960" y="1645920"/>
          <a:ext cx="10607040" cy="2743200"/>
        </p:xfrm>
        <a:graphic>
          <a:graphicData uri="http://schemas.openxmlformats.org/drawingml/2006/table">
            <a:tbl>
              <a:tblPr firstRow="1" bandRow="1">
                <a:tableStyleId>{5C22544A-7EE6-4342-B048-85BDC9FD1C3A}</a:tableStyleId>
              </a:tblPr>
              <a:tblGrid>
                <a:gridCol w="3535680"/>
                <a:gridCol w="3535680"/>
                <a:gridCol w="3535680"/>
              </a:tblGrid>
              <a:tr h="457200">
                <a:tc>
                  <a:txBody>
                    <a:bodyPr/>
                    <a:lstStyle/>
                    <a:p>
                      <a:r>
                        <a:rPr sz="1600" b="1">
                          <a:solidFill>
                            <a:srgbClr val="FFFFFF"/>
                          </a:solidFill>
                          <a:latin typeface="Calibri"/>
                        </a:rPr>
                        <a:t>Situación</a:t>
                      </a:r>
                    </a:p>
                  </a:txBody>
                  <a:tcPr>
                    <a:solidFill>
                      <a:srgbClr val="0F5F6B"/>
                    </a:solidFill>
                  </a:tcPr>
                </a:tc>
                <a:tc>
                  <a:txBody>
                    <a:bodyPr/>
                    <a:lstStyle/>
                    <a:p>
                      <a:r>
                        <a:rPr sz="1600" b="1">
                          <a:solidFill>
                            <a:srgbClr val="FFFFFF"/>
                          </a:solidFill>
                          <a:latin typeface="Calibri"/>
                        </a:rPr>
                        <a:t>Dato que lo sostiene</a:t>
                      </a:r>
                    </a:p>
                  </a:txBody>
                  <a:tcPr>
                    <a:solidFill>
                      <a:srgbClr val="0F5F6B"/>
                    </a:solidFill>
                  </a:tcPr>
                </a:tc>
                <a:tc>
                  <a:txBody>
                    <a:bodyPr/>
                    <a:lstStyle/>
                    <a:p>
                      <a:r>
                        <a:rPr sz="1600" b="1">
                          <a:solidFill>
                            <a:srgbClr val="FFFFFF"/>
                          </a:solidFill>
                          <a:latin typeface="Calibri"/>
                        </a:rPr>
                        <a:t>Comentario</a:t>
                      </a:r>
                    </a:p>
                  </a:txBody>
                  <a:tcPr>
                    <a:solidFill>
                      <a:srgbClr val="0F5F6B"/>
                    </a:solidFill>
                  </a:tcPr>
                </a:tc>
              </a:tr>
              <a:tr h="457200">
                <a:tc>
                  <a:txBody>
                    <a:bodyPr/>
                    <a:lstStyle/>
                    <a:p>
                      <a:r>
                        <a:rPr sz="1600">
                          <a:solidFill>
                            <a:srgbClr val="263238"/>
                          </a:solidFill>
                          <a:latin typeface="Calibri"/>
                        </a:rPr>
                        <a:t>Fractura articular con fragmento dorsal impactado</a:t>
                      </a:r>
                    </a:p>
                  </a:txBody>
                  <a:tcPr>
                    <a:solidFill>
                      <a:srgbClr val="EEF3F4"/>
                    </a:solidFill>
                  </a:tcPr>
                </a:tc>
                <a:tc>
                  <a:txBody>
                    <a:bodyPr/>
                    <a:lstStyle/>
                    <a:p>
                      <a:r>
                        <a:rPr sz="1600">
                          <a:solidFill>
                            <a:srgbClr val="263238"/>
                          </a:solidFill>
                          <a:latin typeface="Calibri"/>
                        </a:rPr>
                        <a:t>La vista directa dorsal facilita la reducción anatómica [r2]</a:t>
                      </a:r>
                    </a:p>
                  </a:txBody>
                  <a:tcPr>
                    <a:solidFill>
                      <a:srgbClr val="EEF3F4"/>
                    </a:solidFill>
                  </a:tcPr>
                </a:tc>
                <a:tc>
                  <a:txBody>
                    <a:bodyPr/>
                    <a:lstStyle/>
                    <a:p>
                      <a:r>
                        <a:rPr sz="1600">
                          <a:solidFill>
                            <a:srgbClr val="263238"/>
                          </a:solidFill>
                          <a:latin typeface="Calibri"/>
                        </a:rPr>
                        <a:t>Hay riesgo de rigidez y de irritación tendinosa; usar implantes de bajo perfil [r2]</a:t>
                      </a:r>
                    </a:p>
                  </a:txBody>
                  <a:tcPr>
                    <a:solidFill>
                      <a:srgbClr val="EEF3F4"/>
                    </a:solidFill>
                  </a:tcPr>
                </a:tc>
              </a:tr>
              <a:tr h="457200">
                <a:tc>
                  <a:txBody>
                    <a:bodyPr/>
                    <a:lstStyle/>
                    <a:p>
                      <a:r>
                        <a:rPr sz="1600">
                          <a:solidFill>
                            <a:srgbClr val="263238"/>
                          </a:solidFill>
                          <a:latin typeface="Calibri"/>
                        </a:rPr>
                        <a:t>Avulsión del borde dorsal o Barton dorsal</a:t>
                      </a:r>
                    </a:p>
                  </a:txBody>
                  <a:tcPr>
                    <a:solidFill>
                      <a:srgbClr val="FFFFFF"/>
                    </a:solidFill>
                  </a:tcPr>
                </a:tc>
                <a:tc>
                  <a:txBody>
                    <a:bodyPr/>
                    <a:lstStyle/>
                    <a:p>
                      <a:r>
                        <a:rPr sz="1600">
                          <a:solidFill>
                            <a:srgbClr val="263238"/>
                          </a:solidFill>
                          <a:latin typeface="Calibri"/>
                        </a:rPr>
                        <a:t>17 pacientes seguidos 12 meses o más con Mayo medio de 89,7 [r25]</a:t>
                      </a:r>
                    </a:p>
                  </a:txBody>
                  <a:tcPr>
                    <a:solidFill>
                      <a:srgbClr val="FFFFFF"/>
                    </a:solidFill>
                  </a:tcPr>
                </a:tc>
                <a:tc>
                  <a:txBody>
                    <a:bodyPr/>
                    <a:lstStyle/>
                    <a:p>
                      <a:r>
                        <a:rPr sz="1600">
                          <a:solidFill>
                            <a:srgbClr val="263238"/>
                          </a:solidFill>
                          <a:latin typeface="Calibri"/>
                        </a:rPr>
                        <a:t>Serie prospectiva de un solo cirujano; no hay grupo comparador</a:t>
                      </a:r>
                    </a:p>
                  </a:txBody>
                  <a:tcPr>
                    <a:solidFill>
                      <a:srgbClr val="FFFFFF"/>
                    </a:solidFill>
                  </a:tcPr>
                </a:tc>
              </a:tr>
              <a:tr h="457200">
                <a:tc>
                  <a:txBody>
                    <a:bodyPr/>
                    <a:lstStyle/>
                    <a:p>
                      <a:r>
                        <a:rPr sz="1600">
                          <a:solidFill>
                            <a:srgbClr val="263238"/>
                          </a:solidFill>
                          <a:latin typeface="Calibri"/>
                        </a:rPr>
                        <a:t>Polo proximal del escafoides</a:t>
                      </a:r>
                    </a:p>
                  </a:txBody>
                  <a:tcPr>
                    <a:solidFill>
                      <a:srgbClr val="EEF3F4"/>
                    </a:solidFill>
                  </a:tcPr>
                </a:tc>
                <a:tc>
                  <a:txBody>
                    <a:bodyPr/>
                    <a:lstStyle/>
                    <a:p>
                      <a:r>
                        <a:rPr sz="1600">
                          <a:solidFill>
                            <a:srgbClr val="263238"/>
                          </a:solidFill>
                          <a:latin typeface="Calibri"/>
                        </a:rPr>
                        <a:t>Riesgo relativo de pseudoartrosis de 3,4 frente a fracturas no proximales [r31]</a:t>
                      </a:r>
                    </a:p>
                  </a:txBody>
                  <a:tcPr>
                    <a:solidFill>
                      <a:srgbClr val="EEF3F4"/>
                    </a:solidFill>
                  </a:tcPr>
                </a:tc>
                <a:tc>
                  <a:txBody>
                    <a:bodyPr/>
                    <a:lstStyle/>
                    <a:p>
                      <a:r>
                        <a:rPr sz="1600">
                          <a:solidFill>
                            <a:srgbClr val="263238"/>
                          </a:solidFill>
                          <a:latin typeface="Calibri"/>
                        </a:rPr>
                        <a:t>Irrigación dorsal: ventana pequeña [r16]</a:t>
                      </a:r>
                    </a:p>
                  </a:txBody>
                  <a:tcPr>
                    <a:solidFill>
                      <a:srgbClr val="EEF3F4"/>
                    </a:solidFill>
                  </a:tcPr>
                </a:tc>
              </a:tr>
              <a:tr h="457200">
                <a:tc>
                  <a:txBody>
                    <a:bodyPr/>
                    <a:lstStyle/>
                    <a:p>
                      <a:r>
                        <a:rPr sz="1600">
                          <a:solidFill>
                            <a:srgbClr val="263238"/>
                          </a:solidFill>
                          <a:latin typeface="Calibri"/>
                        </a:rPr>
                        <a:t>Artritis reumatoide con 2 o más factores de riesgo de rotura</a:t>
                      </a:r>
                    </a:p>
                  </a:txBody>
                  <a:tcPr>
                    <a:solidFill>
                      <a:srgbClr val="FFFFFF"/>
                    </a:solidFill>
                  </a:tcPr>
                </a:tc>
                <a:tc>
                  <a:txBody>
                    <a:bodyPr/>
                    <a:lstStyle/>
                    <a:p>
                      <a:r>
                        <a:rPr sz="1600">
                          <a:solidFill>
                            <a:srgbClr val="263238"/>
                          </a:solidFill>
                          <a:latin typeface="Calibri"/>
                        </a:rPr>
                        <a:t>Prevención de roturas con cirugía profiláctica en 35 pacientes [r27]</a:t>
                      </a:r>
                    </a:p>
                  </a:txBody>
                  <a:tcPr>
                    <a:solidFill>
                      <a:srgbClr val="FFFFFF"/>
                    </a:solidFill>
                  </a:tcPr>
                </a:tc>
                <a:tc>
                  <a:txBody>
                    <a:bodyPr/>
                    <a:lstStyle/>
                    <a:p>
                      <a:r>
                        <a:rPr sz="1600">
                          <a:solidFill>
                            <a:srgbClr val="263238"/>
                          </a:solidFill>
                          <a:latin typeface="Calibri"/>
                        </a:rPr>
                        <a:t>Serie clínica sin grupo control</a:t>
                      </a:r>
                    </a:p>
                  </a:txBody>
                  <a:tcPr>
                    <a:solidFill>
                      <a:srgbClr val="FFFFFF"/>
                    </a:solidFill>
                  </a:tcPr>
                </a:tc>
              </a:tr>
              <a:tr h="457200">
                <a:tc>
                  <a:txBody>
                    <a:bodyPr/>
                    <a:lstStyle/>
                    <a:p>
                      <a:r>
                        <a:rPr sz="1600">
                          <a:solidFill>
                            <a:srgbClr val="263238"/>
                          </a:solidFill>
                          <a:latin typeface="Calibri"/>
                        </a:rPr>
                        <a:t>Dolor dorsal crónico con bloqueo diagnóstico positivo</a:t>
                      </a:r>
                    </a:p>
                  </a:txBody>
                  <a:tcPr>
                    <a:solidFill>
                      <a:srgbClr val="EEF3F4"/>
                    </a:solidFill>
                  </a:tcPr>
                </a:tc>
                <a:tc>
                  <a:txBody>
                    <a:bodyPr/>
                    <a:lstStyle/>
                    <a:p>
                      <a:r>
                        <a:rPr sz="1600">
                          <a:solidFill>
                            <a:srgbClr val="263238"/>
                          </a:solidFill>
                          <a:latin typeface="Calibri"/>
                        </a:rPr>
                        <a:t>Más de 90 % de los pacientes refirió alivio subjetivo en la serie original [r21]</a:t>
                      </a:r>
                    </a:p>
                  </a:txBody>
                  <a:tcPr>
                    <a:solidFill>
                      <a:srgbClr val="EEF3F4"/>
                    </a:solidFill>
                  </a:tcPr>
                </a:tc>
                <a:tc>
                  <a:txBody>
                    <a:bodyPr/>
                    <a:lstStyle/>
                    <a:p>
                      <a:r>
                        <a:rPr sz="1600">
                          <a:solidFill>
                            <a:srgbClr val="263238"/>
                          </a:solidFill>
                          <a:latin typeface="Calibri"/>
                        </a:rPr>
                        <a:t>Una revisión posterior vio recaída en 25,5 % [r6]</a:t>
                      </a:r>
                    </a:p>
                  </a:txBody>
                  <a:tcPr>
                    <a:solidFill>
                      <a:srgbClr val="EEF3F4"/>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26 / 68</a:t>
            </a:r>
          </a:p>
        </p:txBody>
      </p:sp>
    </p:spTree>
  </p:cSld>
  <p:clrMapOvr>
    <a:masterClrMapping/>
  </p:clrMapOvr>
</p:sld>
</file>

<file path=ppt/slides/slide2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Examen físico: el desplazamiento del escafoides vale menos de lo que se enseña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[r46] Schmauss D et al. J Clin Med. 2022. doi:10.3390/jcm11216322</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En 447 pacientes que se hicieron el test de desplazamiento del escafoides y una artroscopia de muñeca, la sensibilidad en toda la cohorte fue de 0,50 [r46].</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27 / 68</a:t>
            </a:r>
          </a:p>
        </p:txBody>
      </p:sp>
    </p:spTree>
  </p:cSld>
  <p:clrMapOvr>
    <a:masterClrMapping/>
  </p:clrMapOvr>
</p:sld>
</file>

<file path=ppt/slides/slide2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Test de desplazamiento del escafoides en el subgrupo con sospecha de lesión escafolunar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[r46] Schmauss D et al. J Clin Med. 2022. doi:10.3390/jcm11216322</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28 / 68</a:t>
            </a:r>
          </a:p>
        </p:txBody>
      </p:sp>
    </p:spTree>
  </p:cSld>
  <p:clrMapOvr>
    <a:masterClrMapping/>
  </p:clrMapOvr>
</p:sld>
</file>

<file path=ppt/slides/slide2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Test de desplazamiento del escafoides frente a la artroscopia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[r46] Schmauss D et al. J Clin Med. 2022. doi:10.3390/jcm11216322</a:t>
            </a:r>
          </a:p>
        </p:txBody>
      </p:sp>
      <p:graphicFrame>
        <p:nvGraphicFramePr>
          <p:cNvPr id="6" name="Table 5"/>
          <p:cNvGraphicFramePr>
            <a:graphicFrameLocks noGrp="1"/>
          </p:cNvGraphicFramePr>
          <p:nvPr/>
        </p:nvGraphicFramePr>
        <p:xfrm>
          <a:off x="822960" y="1645920"/>
          <a:ext cx="10607040" cy="1828800"/>
        </p:xfrm>
        <a:graphic>
          <a:graphicData uri="http://schemas.openxmlformats.org/drawingml/2006/table">
            <a:tbl>
              <a:tblPr firstRow="1" bandRow="1">
                <a:tableStyleId>{5C22544A-7EE6-4342-B048-85BDC9FD1C3A}</a:tableStyleId>
              </a:tblPr>
              <a:tblGrid>
                <a:gridCol w="3535680"/>
                <a:gridCol w="3535680"/>
                <a:gridCol w="3535680"/>
              </a:tblGrid>
              <a:tr h="457200">
                <a:tc>
                  <a:txBody>
                    <a:bodyPr/>
                    <a:lstStyle/>
                    <a:p>
                      <a:r>
                        <a:rPr sz="1600" b="1">
                          <a:solidFill>
                            <a:srgbClr val="FFFFFF"/>
                          </a:solidFill>
                          <a:latin typeface="Calibri"/>
                        </a:rPr>
                        <a:t>Grupo</a:t>
                      </a:r>
                    </a:p>
                  </a:txBody>
                  <a:tcPr>
                    <a:solidFill>
                      <a:srgbClr val="0F5F6B"/>
                    </a:solidFill>
                  </a:tcPr>
                </a:tc>
                <a:tc>
                  <a:txBody>
                    <a:bodyPr/>
                    <a:lstStyle/>
                    <a:p>
                      <a:r>
                        <a:rPr sz="1600" b="1">
                          <a:solidFill>
                            <a:srgbClr val="FFFFFF"/>
                          </a:solidFill>
                          <a:latin typeface="Calibri"/>
                        </a:rPr>
                        <a:t>Sensibilidad</a:t>
                      </a:r>
                    </a:p>
                  </a:txBody>
                  <a:tcPr>
                    <a:solidFill>
                      <a:srgbClr val="0F5F6B"/>
                    </a:solidFill>
                  </a:tcPr>
                </a:tc>
                <a:tc>
                  <a:txBody>
                    <a:bodyPr/>
                    <a:lstStyle/>
                    <a:p>
                      <a:r>
                        <a:rPr sz="1600" b="1">
                          <a:solidFill>
                            <a:srgbClr val="FFFFFF"/>
                          </a:solidFill>
                          <a:latin typeface="Calibri"/>
                        </a:rPr>
                        <a:t>Especificidad</a:t>
                      </a:r>
                    </a:p>
                  </a:txBody>
                  <a:tcPr>
                    <a:solidFill>
                      <a:srgbClr val="0F5F6B"/>
                    </a:solidFill>
                  </a:tcPr>
                </a:tc>
              </a:tr>
              <a:tr h="457200">
                <a:tc>
                  <a:txBody>
                    <a:bodyPr/>
                    <a:lstStyle/>
                    <a:p>
                      <a:r>
                        <a:rPr sz="1600">
                          <a:solidFill>
                            <a:srgbClr val="263238"/>
                          </a:solidFill>
                          <a:latin typeface="Calibri"/>
                        </a:rPr>
                        <a:t>Toda la cohorte (447 pacientes)</a:t>
                      </a:r>
                    </a:p>
                  </a:txBody>
                  <a:tcPr>
                    <a:solidFill>
                      <a:srgbClr val="EEF3F4"/>
                    </a:solidFill>
                  </a:tcPr>
                </a:tc>
                <a:tc>
                  <a:txBody>
                    <a:bodyPr/>
                    <a:lstStyle/>
                    <a:p>
                      <a:r>
                        <a:rPr sz="1600">
                          <a:solidFill>
                            <a:srgbClr val="263238"/>
                          </a:solidFill>
                          <a:latin typeface="Calibri"/>
                        </a:rPr>
                        <a:t>0,50</a:t>
                      </a:r>
                    </a:p>
                  </a:txBody>
                  <a:tcPr>
                    <a:solidFill>
                      <a:srgbClr val="EEF3F4"/>
                    </a:solidFill>
                  </a:tcPr>
                </a:tc>
                <a:tc>
                  <a:txBody>
                    <a:bodyPr/>
                    <a:lstStyle/>
                    <a:p>
                      <a:r>
                        <a:rPr sz="1600">
                          <a:solidFill>
                            <a:srgbClr val="263238"/>
                          </a:solidFill>
                          <a:latin typeface="Calibri"/>
                        </a:rPr>
                        <a:t>no informada en el resumen</a:t>
                      </a:r>
                    </a:p>
                  </a:txBody>
                  <a:tcPr>
                    <a:solidFill>
                      <a:srgbClr val="EEF3F4"/>
                    </a:solidFill>
                  </a:tcPr>
                </a:tc>
              </a:tr>
              <a:tr h="457200">
                <a:tc>
                  <a:txBody>
                    <a:bodyPr/>
                    <a:lstStyle/>
                    <a:p>
                      <a:r>
                        <a:rPr sz="1600">
                          <a:solidFill>
                            <a:srgbClr val="263238"/>
                          </a:solidFill>
                          <a:latin typeface="Calibri"/>
                        </a:rPr>
                        <a:t>Derivados por sospecha escafolunar</a:t>
                      </a:r>
                    </a:p>
                  </a:txBody>
                  <a:tcPr>
                    <a:solidFill>
                      <a:srgbClr val="FFFFFF"/>
                    </a:solidFill>
                  </a:tcPr>
                </a:tc>
                <a:tc>
                  <a:txBody>
                    <a:bodyPr/>
                    <a:lstStyle/>
                    <a:p>
                      <a:r>
                        <a:rPr sz="1600">
                          <a:solidFill>
                            <a:srgbClr val="263238"/>
                          </a:solidFill>
                          <a:latin typeface="Calibri"/>
                        </a:rPr>
                        <a:t>0,61</a:t>
                      </a:r>
                    </a:p>
                  </a:txBody>
                  <a:tcPr>
                    <a:solidFill>
                      <a:srgbClr val="FFFFFF"/>
                    </a:solidFill>
                  </a:tcPr>
                </a:tc>
                <a:tc>
                  <a:txBody>
                    <a:bodyPr/>
                    <a:lstStyle/>
                    <a:p>
                      <a:r>
                        <a:rPr sz="1600">
                          <a:solidFill>
                            <a:srgbClr val="263238"/>
                          </a:solidFill>
                          <a:latin typeface="Calibri"/>
                        </a:rPr>
                        <a:t>0,62</a:t>
                      </a:r>
                    </a:p>
                  </a:txBody>
                  <a:tcPr>
                    <a:solidFill>
                      <a:srgbClr val="FFFFFF"/>
                    </a:solidFill>
                  </a:tcPr>
                </a:tc>
              </a:tr>
              <a:tr h="457200">
                <a:tc>
                  <a:txBody>
                    <a:bodyPr/>
                    <a:lstStyle/>
                    <a:p>
                      <a:r>
                        <a:rPr sz="1600">
                          <a:solidFill>
                            <a:srgbClr val="263238"/>
                          </a:solidFill>
                          <a:latin typeface="Calibri"/>
                        </a:rPr>
                        <a:t>Lesiones graves (Geissler 3 y 4)</a:t>
                      </a:r>
                    </a:p>
                  </a:txBody>
                  <a:tcPr>
                    <a:solidFill>
                      <a:srgbClr val="EEF3F4"/>
                    </a:solidFill>
                  </a:tcPr>
                </a:tc>
                <a:tc>
                  <a:txBody>
                    <a:bodyPr/>
                    <a:lstStyle/>
                    <a:p>
                      <a:r>
                        <a:rPr sz="1600">
                          <a:solidFill>
                            <a:srgbClr val="263238"/>
                          </a:solidFill>
                          <a:latin typeface="Calibri"/>
                        </a:rPr>
                        <a:t>0,66</a:t>
                      </a:r>
                    </a:p>
                  </a:txBody>
                  <a:tcPr>
                    <a:solidFill>
                      <a:srgbClr val="EEF3F4"/>
                    </a:solidFill>
                  </a:tcPr>
                </a:tc>
                <a:tc>
                  <a:txBody>
                    <a:bodyPr/>
                    <a:lstStyle/>
                    <a:p>
                      <a:r>
                        <a:rPr sz="1600">
                          <a:solidFill>
                            <a:srgbClr val="263238"/>
                          </a:solidFill>
                          <a:latin typeface="Calibri"/>
                        </a:rPr>
                        <a:t>no informada en el resumen</a:t>
                      </a:r>
                    </a:p>
                  </a:txBody>
                  <a:tcPr>
                    <a:solidFill>
                      <a:srgbClr val="EEF3F4"/>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29 / 68</a:t>
            </a:r>
          </a:p>
        </p:txBody>
      </p:sp>
    </p:spTree>
  </p:cSld>
  <p:clrMapOvr>
    <a:masterClrMapping/>
  </p:clrMapOvr>
</p:sld>
</file>

<file path=ppt/slides/slide3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Imágenes: escafoides sospechoso y tornillos dorsales que pasan de largo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[r47] Mallee WH et al. Cochrane Database Syst Rev. 2015. doi:10.1002/14651858.CD010023.pub2</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En la revisión Cochrane de 11 estudios, la sensibilidad y especificidad agrupadas fueron 0,72 y 0,99 para la tomografía… [r47]</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30 / 68</a:t>
            </a:r>
          </a:p>
        </p:txBody>
      </p:sp>
    </p:spTree>
  </p:cSld>
  <p:clrMapOvr>
    <a:masterClrMapping/>
  </p:clrMapOvr>
</p:sld>
</file>

<file path=ppt/slides/slide3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Escafoides con radiografías normales: sensibilidad y especificidad de la imagen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[r47] Mallee WH et al. Cochrane Database Syst Rev. 2015. doi:10.1002/14651858.CD010023.pub2</a:t>
            </a:r>
          </a:p>
          <a:p>
            <a:r>
              <a:rPr sz="1000">
                <a:solidFill>
                  <a:srgbClr val="5A6469"/>
                </a:solidFill>
                <a:latin typeface="Calibri"/>
              </a:rPr>
              <a:t>[r48] Bäcker HC et al. J Wrist Surg. 2020. doi:10.1055/s-0039-1693147</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31 / 68</a:t>
            </a:r>
          </a:p>
        </p:txBody>
      </p:sp>
    </p:spTree>
  </p:cSld>
  <p:clrMapOvr>
    <a:masterClrMapping/>
  </p:clrMapOvr>
</p:sld>
</file>

<file path=ppt/slides/slide3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Tornillos dorsales perforantes en la tomografía posoperatoria (placa volar)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[r50] Lill M et al. Arch Orthop Trauma Surg. 2024. doi:10.1007/s00402-023-05046-y</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32 / 68</a:t>
            </a:r>
          </a:p>
        </p:txBody>
      </p:sp>
    </p:spTree>
  </p:cSld>
  <p:clrMapOvr>
    <a:masterClrMapping/>
  </p:clrMapOvr>
</p:sld>
</file>

<file path=ppt/slides/slide3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Algoritmo: cuándo y por qué ventana entrar por detrás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[r2] Labrum JT et al. J Orthop Trauma. 2023. doi:10.1097/BOT.0000000000002631</a:t>
            </a:r>
          </a:p>
          <a:p>
            <a:r>
              <a:rPr sz="800">
                <a:solidFill>
                  <a:srgbClr val="5A6469"/>
                </a:solidFill>
                <a:latin typeface="Calibri"/>
              </a:rPr>
              <a:t>[r3] Werthman A et al. JBJS Essent Surg Tech. 2025. doi:10.2106/JBJS.ST.23.00086</a:t>
            </a:r>
          </a:p>
          <a:p>
            <a:r>
              <a:rPr sz="800">
                <a:solidFill>
                  <a:srgbClr val="5A6469"/>
                </a:solidFill>
                <a:latin typeface="Calibri"/>
              </a:rPr>
              <a:t>[r4] Rodriguez-Merchan EC et al. Arch Bone Jt Surg. 2023. doi:10.22038/ABJS.2022.65875.3154</a:t>
            </a:r>
          </a:p>
          <a:p>
            <a:r>
              <a:rPr sz="800">
                <a:solidFill>
                  <a:srgbClr val="5A6469"/>
                </a:solidFill>
                <a:latin typeface="Calibri"/>
              </a:rPr>
              <a:t>[r11] Kamal R et al. 2020.</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Este algoritmo resume el capítulo; no es una guía oficial.</a:t>
            </a:r>
          </a:p>
          <a:p>
            <a:pPr marL="347472" indent="-347472">
              <a:spcAft>
                <a:spcPts val="1400"/>
              </a:spcAft>
              <a:buChar char="•"/>
            </a:pPr>
            <a:r>
              <a:rPr sz="2800">
                <a:solidFill>
                  <a:srgbClr val="263238"/>
                </a:solidFill>
                <a:latin typeface="Calibri"/>
              </a:rPr>
              <a:t>Cada rama tiene su cita; los pasos sin cita son opinión experta.</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33 / 68</a:t>
            </a:r>
          </a:p>
        </p:txBody>
      </p:sp>
    </p:spTree>
  </p:cSld>
  <p:clrMapOvr>
    <a:masterClrMapping/>
  </p:clrMapOvr>
</p:sld>
</file>

<file path=ppt/slides/slide3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Elección de la vía dorsal según la lesión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[r11] Kamal R et al. 2020.</a:t>
            </a:r>
          </a:p>
          <a:p>
            <a:r>
              <a:rPr sz="800">
                <a:solidFill>
                  <a:srgbClr val="5A6469"/>
                </a:solidFill>
                <a:latin typeface="Calibri"/>
              </a:rPr>
              <a:t>[r2] Labrum JT et al. J Orthop Trauma. 2023. doi:10.1097/BOT.0000000000002631</a:t>
            </a:r>
          </a:p>
          <a:p>
            <a:r>
              <a:rPr sz="800">
                <a:solidFill>
                  <a:srgbClr val="5A6469"/>
                </a:solidFill>
                <a:latin typeface="Calibri"/>
              </a:rPr>
              <a:t>[r17] Esworthy GP et al. J Wrist Surg. 2024. doi:10.1055/s-0043-1770791</a:t>
            </a:r>
          </a:p>
          <a:p>
            <a:r>
              <a:rPr sz="800">
                <a:solidFill>
                  <a:srgbClr val="5A6469"/>
                </a:solidFill>
                <a:latin typeface="Calibri"/>
              </a:rPr>
              <a:t>[r3] Werthman A et al. JBJS Essent Surg Tech. 2025. doi:10.2106/JBJS.ST.23.00086</a:t>
            </a:r>
          </a:p>
          <a:p>
            <a:r>
              <a:rPr sz="800">
                <a:solidFill>
                  <a:srgbClr val="5A6469"/>
                </a:solidFill>
                <a:latin typeface="Calibri"/>
              </a:rPr>
              <a:t>[r36] Abola MV et al. Hand (N Y). 2025. doi:10.1177/15589447241231291</a:t>
            </a:r>
          </a:p>
          <a:p>
            <a:r>
              <a:rPr sz="800">
                <a:solidFill>
                  <a:srgbClr val="5A6469"/>
                </a:solidFill>
                <a:latin typeface="Calibri"/>
              </a:rPr>
              <a:t>(+3 referencias más en las láminas finales)</a:t>
            </a:r>
          </a:p>
        </p:txBody>
      </p:sp>
      <p:sp>
        <p:nvSpPr>
          <p:cNvPr id="6" name="Rounded Rectangle 5"/>
          <p:cNvSpPr/>
          <p:nvPr/>
        </p:nvSpPr>
        <p:spPr>
          <a:xfrm>
            <a:off x="4754880" y="1508760"/>
            <a:ext cx="2743200" cy="251153"/>
          </a:xfrm>
          <a:prstGeom prst="roundRect">
            <a:avLst/>
          </a:prstGeom>
          <a:solidFill>
            <a:srgbClr val="0F5F6B"/>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Lesión de la muñeca que necesita cirugía, o dolor dorsal crónico</a:t>
            </a:r>
          </a:p>
        </p:txBody>
      </p:sp>
      <p:sp>
        <p:nvSpPr>
          <p:cNvPr id="7" name="Decision 6"/>
          <p:cNvSpPr/>
          <p:nvPr/>
        </p:nvSpPr>
        <p:spPr>
          <a:xfrm>
            <a:off x="4572000" y="1869641"/>
            <a:ext cx="3108960" cy="384832"/>
          </a:xfrm>
          <a:prstGeom prst="flowChartDecision">
            <a:avLst/>
          </a:prstGeom>
          <a:solidFill>
            <a:srgbClr val="D97706"/>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¿Fractura de radio distal con fragmento articular dorsal impactado o fragmento del borde dorsal?</a:t>
            </a:r>
          </a:p>
        </p:txBody>
      </p:sp>
      <p:sp>
        <p:nvSpPr>
          <p:cNvPr id="8" name="Rectangle 7"/>
          <p:cNvSpPr/>
          <p:nvPr/>
        </p:nvSpPr>
        <p:spPr>
          <a:xfrm>
            <a:off x="2987040" y="2364202"/>
            <a:ext cx="2743200" cy="384832"/>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Paciente no geriátrico con un umbral de fijación (escalón mayor de 2 mm, inclinación dorsal mayor de 10 grados o acortamiento mayor de 3 mm) [r11]: placa dorsal de bajo perfil por el tercer compartimento [r2]</a:t>
            </a:r>
          </a:p>
        </p:txBody>
      </p:sp>
      <p:sp>
        <p:nvSpPr>
          <p:cNvPr id="9" name="Decision 8"/>
          <p:cNvSpPr/>
          <p:nvPr/>
        </p:nvSpPr>
        <p:spPr>
          <a:xfrm>
            <a:off x="6339839" y="2364202"/>
            <a:ext cx="3108960" cy="384832"/>
          </a:xfrm>
          <a:prstGeom prst="flowChartDecision">
            <a:avLst/>
          </a:prstGeom>
          <a:solidFill>
            <a:srgbClr val="D97706"/>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200" b="1">
                <a:solidFill>
                  <a:srgbClr val="FFFFFF"/>
                </a:solidFill>
                <a:latin typeface="Calibri"/>
              </a:rPr>
              <a:t>¿Conminución articular grave o politrauma?</a:t>
            </a:r>
          </a:p>
        </p:txBody>
      </p:sp>
      <p:sp>
        <p:nvSpPr>
          <p:cNvPr id="10" name="Rectangle 9"/>
          <p:cNvSpPr/>
          <p:nvPr/>
        </p:nvSpPr>
        <p:spPr>
          <a:xfrm>
            <a:off x="2987040" y="2858762"/>
            <a:ext cx="2743200" cy="384832"/>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Considerar placa puente dorsal y planear su retirada; el promedio fue de 3,8 meses [r17]</a:t>
            </a:r>
          </a:p>
        </p:txBody>
      </p:sp>
      <p:sp>
        <p:nvSpPr>
          <p:cNvPr id="11" name="Decision 10"/>
          <p:cNvSpPr/>
          <p:nvPr/>
        </p:nvSpPr>
        <p:spPr>
          <a:xfrm>
            <a:off x="6339839" y="2858762"/>
            <a:ext cx="3108960" cy="384832"/>
          </a:xfrm>
          <a:prstGeom prst="flowChartDecision">
            <a:avLst/>
          </a:prstGeom>
          <a:solidFill>
            <a:srgbClr val="D97706"/>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200" b="1">
                <a:solidFill>
                  <a:srgbClr val="FFFFFF"/>
                </a:solidFill>
                <a:latin typeface="Calibri"/>
              </a:rPr>
              <a:t>¿Fractura del polo proximal del escafoides?</a:t>
            </a:r>
          </a:p>
        </p:txBody>
      </p:sp>
      <p:sp>
        <p:nvSpPr>
          <p:cNvPr id="12" name="Rectangle 11"/>
          <p:cNvSpPr/>
          <p:nvPr/>
        </p:nvSpPr>
        <p:spPr>
          <a:xfrm>
            <a:off x="2987040" y="3353322"/>
            <a:ext cx="2743200" cy="384832"/>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Ventana dorsal mínima con la cápsula levantada para no lesionar el ligamento escafolunar [r3]</a:t>
            </a:r>
          </a:p>
        </p:txBody>
      </p:sp>
      <p:sp>
        <p:nvSpPr>
          <p:cNvPr id="13" name="Decision 12"/>
          <p:cNvSpPr/>
          <p:nvPr/>
        </p:nvSpPr>
        <p:spPr>
          <a:xfrm>
            <a:off x="6339839" y="3353322"/>
            <a:ext cx="3108960" cy="384832"/>
          </a:xfrm>
          <a:prstGeom prst="flowChartDecision">
            <a:avLst/>
          </a:prstGeom>
          <a:solidFill>
            <a:srgbClr val="D97706"/>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¿Luxación o fractura-luxación perilunar, o inestabilidad escafolunar crónica?</a:t>
            </a:r>
          </a:p>
        </p:txBody>
      </p:sp>
      <p:sp>
        <p:nvSpPr>
          <p:cNvPr id="14" name="Rectangle 13"/>
          <p:cNvSpPr/>
          <p:nvPr/>
        </p:nvSpPr>
        <p:spPr>
          <a:xfrm>
            <a:off x="2987040" y="3847883"/>
            <a:ext cx="2743200" cy="384832"/>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Vía dorsal sola o combinada con volar; en 29 artículos no hubo diferencia entre abordajes [r36]</a:t>
            </a:r>
          </a:p>
        </p:txBody>
      </p:sp>
      <p:sp>
        <p:nvSpPr>
          <p:cNvPr id="15" name="Decision 14"/>
          <p:cNvSpPr/>
          <p:nvPr/>
        </p:nvSpPr>
        <p:spPr>
          <a:xfrm>
            <a:off x="6339839" y="3847883"/>
            <a:ext cx="3108960" cy="384832"/>
          </a:xfrm>
          <a:prstGeom prst="flowChartDecision">
            <a:avLst/>
          </a:prstGeom>
          <a:solidFill>
            <a:srgbClr val="D97706"/>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200" b="1">
                <a:solidFill>
                  <a:srgbClr val="FFFFFF"/>
                </a:solidFill>
                <a:latin typeface="Calibri"/>
              </a:rPr>
              <a:t>¿Artritis avanzada sin otra opción?</a:t>
            </a:r>
          </a:p>
        </p:txBody>
      </p:sp>
      <p:sp>
        <p:nvSpPr>
          <p:cNvPr id="16" name="Rectangle 15"/>
          <p:cNvSpPr/>
          <p:nvPr/>
        </p:nvSpPr>
        <p:spPr>
          <a:xfrm>
            <a:off x="2987040" y="4342443"/>
            <a:ext cx="2743200" cy="384832"/>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200" b="0">
                <a:solidFill>
                  <a:srgbClr val="263238"/>
                </a:solidFill>
                <a:latin typeface="Calibri"/>
              </a:rPr>
              <a:t>Artrodesis con placa dorsal [r4]</a:t>
            </a:r>
          </a:p>
        </p:txBody>
      </p:sp>
      <p:sp>
        <p:nvSpPr>
          <p:cNvPr id="17" name="Decision 16"/>
          <p:cNvSpPr/>
          <p:nvPr/>
        </p:nvSpPr>
        <p:spPr>
          <a:xfrm>
            <a:off x="6339839" y="4342443"/>
            <a:ext cx="3108960" cy="384832"/>
          </a:xfrm>
          <a:prstGeom prst="flowChartDecision">
            <a:avLst/>
          </a:prstGeom>
          <a:solidFill>
            <a:srgbClr val="D97706"/>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¿Muñeca reumática con 2 o más factores de riesgo de rotura de extensores?</a:t>
            </a:r>
          </a:p>
        </p:txBody>
      </p:sp>
      <p:sp>
        <p:nvSpPr>
          <p:cNvPr id="18" name="Rectangle 17"/>
          <p:cNvSpPr/>
          <p:nvPr/>
        </p:nvSpPr>
        <p:spPr>
          <a:xfrm>
            <a:off x="2987040" y="4837004"/>
            <a:ext cx="2743200" cy="384832"/>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200" b="0">
                <a:solidFill>
                  <a:srgbClr val="263238"/>
                </a:solidFill>
                <a:latin typeface="Calibri"/>
              </a:rPr>
              <a:t>Sinovectomía y tenosinovectomía dorsal [r27]</a:t>
            </a:r>
          </a:p>
        </p:txBody>
      </p:sp>
      <p:sp>
        <p:nvSpPr>
          <p:cNvPr id="19" name="Decision 18"/>
          <p:cNvSpPr/>
          <p:nvPr/>
        </p:nvSpPr>
        <p:spPr>
          <a:xfrm>
            <a:off x="6339839" y="4837004"/>
            <a:ext cx="3108960" cy="384832"/>
          </a:xfrm>
          <a:prstGeom prst="flowChartDecision">
            <a:avLst/>
          </a:prstGeom>
          <a:solidFill>
            <a:srgbClr val="D97706"/>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¿Dolor dorsal crónico con bloqueo diagnóstico positivo?</a:t>
            </a:r>
          </a:p>
        </p:txBody>
      </p:sp>
      <p:sp>
        <p:nvSpPr>
          <p:cNvPr id="20" name="Rectangle 19"/>
          <p:cNvSpPr/>
          <p:nvPr/>
        </p:nvSpPr>
        <p:spPr>
          <a:xfrm>
            <a:off x="4754880" y="5331564"/>
            <a:ext cx="2743200" cy="251153"/>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200" b="0">
                <a:solidFill>
                  <a:srgbClr val="263238"/>
                </a:solidFill>
                <a:latin typeface="Calibri"/>
              </a:rPr>
              <a:t>Considerar neurectomía del interóseo posterior [r21]</a:t>
            </a:r>
          </a:p>
        </p:txBody>
      </p:sp>
      <p:sp>
        <p:nvSpPr>
          <p:cNvPr id="21" name="Rounded Rectangle 20"/>
          <p:cNvSpPr/>
          <p:nvPr/>
        </p:nvSpPr>
        <p:spPr>
          <a:xfrm>
            <a:off x="4754880" y="5692446"/>
            <a:ext cx="2743200" cy="251153"/>
          </a:xfrm>
          <a:prstGeom prst="roundRect">
            <a:avLst/>
          </a:prstGeom>
          <a:solidFill>
            <a:srgbClr val="5A6469"/>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200" b="1">
                <a:solidFill>
                  <a:srgbClr val="FFFFFF"/>
                </a:solidFill>
                <a:latin typeface="Calibri"/>
              </a:rPr>
              <a:t>Cerrar con el EPL protegido y vigilar los tendones</a:t>
            </a:r>
          </a:p>
        </p:txBody>
      </p:sp>
      <p:cxnSp>
        <p:nvCxnSpPr>
          <p:cNvPr id="22" name="Connector 21"/>
          <p:cNvCxnSpPr>
            <a:stCxn id="6" idx="2"/>
            <a:endCxn id="7" idx="0"/>
          </p:cNvCxnSpPr>
          <p:nvPr/>
        </p:nvCxnSpPr>
        <p:spPr>
          <a:xfrm flipH="1">
            <a:off x="6126480" y="1759913"/>
            <a:ext cx="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23" name="Connector 22"/>
          <p:cNvCxnSpPr>
            <a:stCxn id="7" idx="2"/>
            <a:endCxn id="8" idx="0"/>
          </p:cNvCxnSpPr>
          <p:nvPr/>
        </p:nvCxnSpPr>
        <p:spPr>
          <a:xfrm flipH="1">
            <a:off x="4358640" y="2254473"/>
            <a:ext cx="1767840"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24" name="TextBox 23"/>
          <p:cNvSpPr txBox="1"/>
          <p:nvPr/>
        </p:nvSpPr>
        <p:spPr>
          <a:xfrm>
            <a:off x="5004816" y="2247158"/>
            <a:ext cx="457200" cy="274320"/>
          </a:xfrm>
          <a:prstGeom prst="rect">
            <a:avLst/>
          </a:prstGeom>
          <a:noFill/>
        </p:spPr>
        <p:txBody>
          <a:bodyPr wrap="square">
            <a:spAutoFit/>
          </a:bodyPr>
          <a:lstStyle/>
          <a:p>
            <a:r>
              <a:rPr sz="1200" b="1">
                <a:solidFill>
                  <a:srgbClr val="D97706"/>
                </a:solidFill>
                <a:latin typeface="Calibri"/>
              </a:rPr>
              <a:t>sí</a:t>
            </a:r>
          </a:p>
        </p:txBody>
      </p:sp>
      <p:cxnSp>
        <p:nvCxnSpPr>
          <p:cNvPr id="25" name="Connector 24"/>
          <p:cNvCxnSpPr>
            <a:stCxn id="7" idx="2"/>
            <a:endCxn id="9" idx="0"/>
          </p:cNvCxnSpPr>
          <p:nvPr/>
        </p:nvCxnSpPr>
        <p:spPr>
          <a:xfrm>
            <a:off x="6126480" y="2254473"/>
            <a:ext cx="1767839"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26" name="TextBox 25"/>
          <p:cNvSpPr txBox="1"/>
          <p:nvPr/>
        </p:nvSpPr>
        <p:spPr>
          <a:xfrm>
            <a:off x="6800087" y="2247158"/>
            <a:ext cx="457200" cy="274320"/>
          </a:xfrm>
          <a:prstGeom prst="rect">
            <a:avLst/>
          </a:prstGeom>
          <a:noFill/>
        </p:spPr>
        <p:txBody>
          <a:bodyPr wrap="square">
            <a:spAutoFit/>
          </a:bodyPr>
          <a:lstStyle/>
          <a:p>
            <a:r>
              <a:rPr sz="1200" b="1">
                <a:solidFill>
                  <a:srgbClr val="D97706"/>
                </a:solidFill>
                <a:latin typeface="Calibri"/>
              </a:rPr>
              <a:t>no</a:t>
            </a:r>
          </a:p>
        </p:txBody>
      </p:sp>
      <p:cxnSp>
        <p:nvCxnSpPr>
          <p:cNvPr id="27" name="Connector 26"/>
          <p:cNvCxnSpPr>
            <a:stCxn id="9" idx="2"/>
            <a:endCxn id="10" idx="0"/>
          </p:cNvCxnSpPr>
          <p:nvPr/>
        </p:nvCxnSpPr>
        <p:spPr>
          <a:xfrm flipH="1">
            <a:off x="4358640" y="2749034"/>
            <a:ext cx="3535679"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28" name="TextBox 27"/>
          <p:cNvSpPr txBox="1"/>
          <p:nvPr/>
        </p:nvSpPr>
        <p:spPr>
          <a:xfrm>
            <a:off x="6153911" y="2741718"/>
            <a:ext cx="457200" cy="274320"/>
          </a:xfrm>
          <a:prstGeom prst="rect">
            <a:avLst/>
          </a:prstGeom>
          <a:noFill/>
        </p:spPr>
        <p:txBody>
          <a:bodyPr wrap="square">
            <a:spAutoFit/>
          </a:bodyPr>
          <a:lstStyle/>
          <a:p>
            <a:r>
              <a:rPr sz="1200" b="1">
                <a:solidFill>
                  <a:srgbClr val="D97706"/>
                </a:solidFill>
                <a:latin typeface="Calibri"/>
              </a:rPr>
              <a:t>sí</a:t>
            </a:r>
          </a:p>
        </p:txBody>
      </p:sp>
      <p:cxnSp>
        <p:nvCxnSpPr>
          <p:cNvPr id="29" name="Connector 28"/>
          <p:cNvCxnSpPr>
            <a:stCxn id="9" idx="2"/>
            <a:endCxn id="11" idx="0"/>
          </p:cNvCxnSpPr>
          <p:nvPr/>
        </p:nvCxnSpPr>
        <p:spPr>
          <a:xfrm flipH="1">
            <a:off x="7894319" y="2749034"/>
            <a:ext cx="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30" name="TextBox 29"/>
          <p:cNvSpPr txBox="1"/>
          <p:nvPr/>
        </p:nvSpPr>
        <p:spPr>
          <a:xfrm>
            <a:off x="7949183" y="2741718"/>
            <a:ext cx="457200" cy="274320"/>
          </a:xfrm>
          <a:prstGeom prst="rect">
            <a:avLst/>
          </a:prstGeom>
          <a:noFill/>
        </p:spPr>
        <p:txBody>
          <a:bodyPr wrap="square">
            <a:spAutoFit/>
          </a:bodyPr>
          <a:lstStyle/>
          <a:p>
            <a:r>
              <a:rPr sz="1200" b="1">
                <a:solidFill>
                  <a:srgbClr val="D97706"/>
                </a:solidFill>
                <a:latin typeface="Calibri"/>
              </a:rPr>
              <a:t>no</a:t>
            </a:r>
          </a:p>
        </p:txBody>
      </p:sp>
      <p:cxnSp>
        <p:nvCxnSpPr>
          <p:cNvPr id="31" name="Connector 30"/>
          <p:cNvCxnSpPr>
            <a:stCxn id="11" idx="2"/>
            <a:endCxn id="12" idx="0"/>
          </p:cNvCxnSpPr>
          <p:nvPr/>
        </p:nvCxnSpPr>
        <p:spPr>
          <a:xfrm flipH="1">
            <a:off x="4358640" y="3243594"/>
            <a:ext cx="3535679"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32" name="TextBox 31"/>
          <p:cNvSpPr txBox="1"/>
          <p:nvPr/>
        </p:nvSpPr>
        <p:spPr>
          <a:xfrm>
            <a:off x="6153911" y="3236278"/>
            <a:ext cx="457200" cy="274320"/>
          </a:xfrm>
          <a:prstGeom prst="rect">
            <a:avLst/>
          </a:prstGeom>
          <a:noFill/>
        </p:spPr>
        <p:txBody>
          <a:bodyPr wrap="square">
            <a:spAutoFit/>
          </a:bodyPr>
          <a:lstStyle/>
          <a:p>
            <a:r>
              <a:rPr sz="1200" b="1">
                <a:solidFill>
                  <a:srgbClr val="D97706"/>
                </a:solidFill>
                <a:latin typeface="Calibri"/>
              </a:rPr>
              <a:t>sí</a:t>
            </a:r>
          </a:p>
        </p:txBody>
      </p:sp>
      <p:cxnSp>
        <p:nvCxnSpPr>
          <p:cNvPr id="33" name="Connector 32"/>
          <p:cNvCxnSpPr>
            <a:stCxn id="11" idx="2"/>
            <a:endCxn id="13" idx="0"/>
          </p:cNvCxnSpPr>
          <p:nvPr/>
        </p:nvCxnSpPr>
        <p:spPr>
          <a:xfrm flipH="1">
            <a:off x="7894319" y="3243594"/>
            <a:ext cx="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34" name="TextBox 33"/>
          <p:cNvSpPr txBox="1"/>
          <p:nvPr/>
        </p:nvSpPr>
        <p:spPr>
          <a:xfrm>
            <a:off x="7949183" y="3236278"/>
            <a:ext cx="457200" cy="274320"/>
          </a:xfrm>
          <a:prstGeom prst="rect">
            <a:avLst/>
          </a:prstGeom>
          <a:noFill/>
        </p:spPr>
        <p:txBody>
          <a:bodyPr wrap="square">
            <a:spAutoFit/>
          </a:bodyPr>
          <a:lstStyle/>
          <a:p>
            <a:r>
              <a:rPr sz="1200" b="1">
                <a:solidFill>
                  <a:srgbClr val="D97706"/>
                </a:solidFill>
                <a:latin typeface="Calibri"/>
              </a:rPr>
              <a:t>no</a:t>
            </a:r>
          </a:p>
        </p:txBody>
      </p:sp>
      <p:cxnSp>
        <p:nvCxnSpPr>
          <p:cNvPr id="35" name="Connector 34"/>
          <p:cNvCxnSpPr>
            <a:stCxn id="13" idx="2"/>
            <a:endCxn id="14" idx="0"/>
          </p:cNvCxnSpPr>
          <p:nvPr/>
        </p:nvCxnSpPr>
        <p:spPr>
          <a:xfrm flipH="1">
            <a:off x="4358640" y="3738154"/>
            <a:ext cx="3535679"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36" name="TextBox 35"/>
          <p:cNvSpPr txBox="1"/>
          <p:nvPr/>
        </p:nvSpPr>
        <p:spPr>
          <a:xfrm>
            <a:off x="6153911" y="3730839"/>
            <a:ext cx="457200" cy="274320"/>
          </a:xfrm>
          <a:prstGeom prst="rect">
            <a:avLst/>
          </a:prstGeom>
          <a:noFill/>
        </p:spPr>
        <p:txBody>
          <a:bodyPr wrap="square">
            <a:spAutoFit/>
          </a:bodyPr>
          <a:lstStyle/>
          <a:p>
            <a:r>
              <a:rPr sz="1200" b="1">
                <a:solidFill>
                  <a:srgbClr val="D97706"/>
                </a:solidFill>
                <a:latin typeface="Calibri"/>
              </a:rPr>
              <a:t>sí</a:t>
            </a:r>
          </a:p>
        </p:txBody>
      </p:sp>
      <p:cxnSp>
        <p:nvCxnSpPr>
          <p:cNvPr id="37" name="Connector 36"/>
          <p:cNvCxnSpPr>
            <a:stCxn id="13" idx="2"/>
            <a:endCxn id="15" idx="0"/>
          </p:cNvCxnSpPr>
          <p:nvPr/>
        </p:nvCxnSpPr>
        <p:spPr>
          <a:xfrm flipH="1">
            <a:off x="7894319" y="3738154"/>
            <a:ext cx="0"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38" name="TextBox 37"/>
          <p:cNvSpPr txBox="1"/>
          <p:nvPr/>
        </p:nvSpPr>
        <p:spPr>
          <a:xfrm>
            <a:off x="7949183" y="3730839"/>
            <a:ext cx="457200" cy="274320"/>
          </a:xfrm>
          <a:prstGeom prst="rect">
            <a:avLst/>
          </a:prstGeom>
          <a:noFill/>
        </p:spPr>
        <p:txBody>
          <a:bodyPr wrap="square">
            <a:spAutoFit/>
          </a:bodyPr>
          <a:lstStyle/>
          <a:p>
            <a:r>
              <a:rPr sz="1200" b="1">
                <a:solidFill>
                  <a:srgbClr val="D97706"/>
                </a:solidFill>
                <a:latin typeface="Calibri"/>
              </a:rPr>
              <a:t>no</a:t>
            </a:r>
          </a:p>
        </p:txBody>
      </p:sp>
      <p:cxnSp>
        <p:nvCxnSpPr>
          <p:cNvPr id="39" name="Connector 38"/>
          <p:cNvCxnSpPr>
            <a:stCxn id="15" idx="2"/>
            <a:endCxn id="16" idx="0"/>
          </p:cNvCxnSpPr>
          <p:nvPr/>
        </p:nvCxnSpPr>
        <p:spPr>
          <a:xfrm flipH="1">
            <a:off x="4358640" y="4232715"/>
            <a:ext cx="3535679"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40" name="TextBox 39"/>
          <p:cNvSpPr txBox="1"/>
          <p:nvPr/>
        </p:nvSpPr>
        <p:spPr>
          <a:xfrm>
            <a:off x="6153911" y="4225399"/>
            <a:ext cx="457200" cy="274320"/>
          </a:xfrm>
          <a:prstGeom prst="rect">
            <a:avLst/>
          </a:prstGeom>
          <a:noFill/>
        </p:spPr>
        <p:txBody>
          <a:bodyPr wrap="square">
            <a:spAutoFit/>
          </a:bodyPr>
          <a:lstStyle/>
          <a:p>
            <a:r>
              <a:rPr sz="1200" b="1">
                <a:solidFill>
                  <a:srgbClr val="D97706"/>
                </a:solidFill>
                <a:latin typeface="Calibri"/>
              </a:rPr>
              <a:t>sí</a:t>
            </a:r>
          </a:p>
        </p:txBody>
      </p:sp>
      <p:cxnSp>
        <p:nvCxnSpPr>
          <p:cNvPr id="41" name="Connector 40"/>
          <p:cNvCxnSpPr>
            <a:stCxn id="15" idx="2"/>
            <a:endCxn id="17" idx="0"/>
          </p:cNvCxnSpPr>
          <p:nvPr/>
        </p:nvCxnSpPr>
        <p:spPr>
          <a:xfrm flipH="1">
            <a:off x="7894319" y="4232715"/>
            <a:ext cx="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42" name="TextBox 41"/>
          <p:cNvSpPr txBox="1"/>
          <p:nvPr/>
        </p:nvSpPr>
        <p:spPr>
          <a:xfrm>
            <a:off x="7949183" y="4225399"/>
            <a:ext cx="457200" cy="274320"/>
          </a:xfrm>
          <a:prstGeom prst="rect">
            <a:avLst/>
          </a:prstGeom>
          <a:noFill/>
        </p:spPr>
        <p:txBody>
          <a:bodyPr wrap="square">
            <a:spAutoFit/>
          </a:bodyPr>
          <a:lstStyle/>
          <a:p>
            <a:r>
              <a:rPr sz="1200" b="1">
                <a:solidFill>
                  <a:srgbClr val="D97706"/>
                </a:solidFill>
                <a:latin typeface="Calibri"/>
              </a:rPr>
              <a:t>no</a:t>
            </a:r>
          </a:p>
        </p:txBody>
      </p:sp>
      <p:cxnSp>
        <p:nvCxnSpPr>
          <p:cNvPr id="43" name="Connector 42"/>
          <p:cNvCxnSpPr>
            <a:stCxn id="17" idx="2"/>
            <a:endCxn id="18" idx="0"/>
          </p:cNvCxnSpPr>
          <p:nvPr/>
        </p:nvCxnSpPr>
        <p:spPr>
          <a:xfrm flipH="1">
            <a:off x="4358640" y="4727275"/>
            <a:ext cx="3535679"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44" name="TextBox 43"/>
          <p:cNvSpPr txBox="1"/>
          <p:nvPr/>
        </p:nvSpPr>
        <p:spPr>
          <a:xfrm>
            <a:off x="6153911" y="4719960"/>
            <a:ext cx="457200" cy="274320"/>
          </a:xfrm>
          <a:prstGeom prst="rect">
            <a:avLst/>
          </a:prstGeom>
          <a:noFill/>
        </p:spPr>
        <p:txBody>
          <a:bodyPr wrap="square">
            <a:spAutoFit/>
          </a:bodyPr>
          <a:lstStyle/>
          <a:p>
            <a:r>
              <a:rPr sz="1200" b="1">
                <a:solidFill>
                  <a:srgbClr val="D97706"/>
                </a:solidFill>
                <a:latin typeface="Calibri"/>
              </a:rPr>
              <a:t>sí</a:t>
            </a:r>
          </a:p>
        </p:txBody>
      </p:sp>
      <p:cxnSp>
        <p:nvCxnSpPr>
          <p:cNvPr id="45" name="Connector 44"/>
          <p:cNvCxnSpPr>
            <a:stCxn id="17" idx="2"/>
            <a:endCxn id="19" idx="0"/>
          </p:cNvCxnSpPr>
          <p:nvPr/>
        </p:nvCxnSpPr>
        <p:spPr>
          <a:xfrm flipH="1">
            <a:off x="7894319" y="4727275"/>
            <a:ext cx="0"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46" name="TextBox 45"/>
          <p:cNvSpPr txBox="1"/>
          <p:nvPr/>
        </p:nvSpPr>
        <p:spPr>
          <a:xfrm>
            <a:off x="7949183" y="4719960"/>
            <a:ext cx="457200" cy="274320"/>
          </a:xfrm>
          <a:prstGeom prst="rect">
            <a:avLst/>
          </a:prstGeom>
          <a:noFill/>
        </p:spPr>
        <p:txBody>
          <a:bodyPr wrap="square">
            <a:spAutoFit/>
          </a:bodyPr>
          <a:lstStyle/>
          <a:p>
            <a:r>
              <a:rPr sz="1200" b="1">
                <a:solidFill>
                  <a:srgbClr val="D97706"/>
                </a:solidFill>
                <a:latin typeface="Calibri"/>
              </a:rPr>
              <a:t>no</a:t>
            </a:r>
          </a:p>
        </p:txBody>
      </p:sp>
      <p:cxnSp>
        <p:nvCxnSpPr>
          <p:cNvPr id="47" name="Connector 46"/>
          <p:cNvCxnSpPr>
            <a:stCxn id="19" idx="2"/>
            <a:endCxn id="20" idx="0"/>
          </p:cNvCxnSpPr>
          <p:nvPr/>
        </p:nvCxnSpPr>
        <p:spPr>
          <a:xfrm flipH="1">
            <a:off x="6126480" y="5221836"/>
            <a:ext cx="1767839"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48" name="TextBox 47"/>
          <p:cNvSpPr txBox="1"/>
          <p:nvPr/>
        </p:nvSpPr>
        <p:spPr>
          <a:xfrm>
            <a:off x="6772655" y="5214520"/>
            <a:ext cx="457200" cy="274320"/>
          </a:xfrm>
          <a:prstGeom prst="rect">
            <a:avLst/>
          </a:prstGeom>
          <a:noFill/>
        </p:spPr>
        <p:txBody>
          <a:bodyPr wrap="square">
            <a:spAutoFit/>
          </a:bodyPr>
          <a:lstStyle/>
          <a:p>
            <a:r>
              <a:rPr sz="1200" b="1">
                <a:solidFill>
                  <a:srgbClr val="D97706"/>
                </a:solidFill>
                <a:latin typeface="Calibri"/>
              </a:rPr>
              <a:t>sí</a:t>
            </a:r>
          </a:p>
        </p:txBody>
      </p:sp>
      <p:cxnSp>
        <p:nvCxnSpPr>
          <p:cNvPr id="49" name="Connector 48"/>
          <p:cNvCxnSpPr>
            <a:stCxn id="19" idx="2"/>
            <a:endCxn id="21" idx="0"/>
          </p:cNvCxnSpPr>
          <p:nvPr/>
        </p:nvCxnSpPr>
        <p:spPr>
          <a:xfrm flipH="1">
            <a:off x="6126480" y="5221836"/>
            <a:ext cx="1767839" cy="470610"/>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50" name="TextBox 49"/>
          <p:cNvSpPr txBox="1"/>
          <p:nvPr/>
        </p:nvSpPr>
        <p:spPr>
          <a:xfrm>
            <a:off x="6772655" y="5340829"/>
            <a:ext cx="457200" cy="274320"/>
          </a:xfrm>
          <a:prstGeom prst="rect">
            <a:avLst/>
          </a:prstGeom>
          <a:noFill/>
        </p:spPr>
        <p:txBody>
          <a:bodyPr wrap="square">
            <a:spAutoFit/>
          </a:bodyPr>
          <a:lstStyle/>
          <a:p>
            <a:r>
              <a:rPr sz="1200" b="1">
                <a:solidFill>
                  <a:srgbClr val="D97706"/>
                </a:solidFill>
                <a:latin typeface="Calibri"/>
              </a:rPr>
              <a:t>no</a:t>
            </a:r>
          </a:p>
        </p:txBody>
      </p:sp>
      <p:cxnSp>
        <p:nvCxnSpPr>
          <p:cNvPr id="51" name="Connector 50"/>
          <p:cNvCxnSpPr>
            <a:stCxn id="8" idx="2"/>
            <a:endCxn id="21" idx="0"/>
          </p:cNvCxnSpPr>
          <p:nvPr/>
        </p:nvCxnSpPr>
        <p:spPr>
          <a:xfrm>
            <a:off x="4358640" y="2749034"/>
            <a:ext cx="1767840" cy="2943412"/>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52" name="Connector 51"/>
          <p:cNvCxnSpPr>
            <a:stCxn id="10" idx="2"/>
            <a:endCxn id="21" idx="0"/>
          </p:cNvCxnSpPr>
          <p:nvPr/>
        </p:nvCxnSpPr>
        <p:spPr>
          <a:xfrm>
            <a:off x="4358640" y="3243594"/>
            <a:ext cx="1767840" cy="2448852"/>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53" name="Connector 52"/>
          <p:cNvCxnSpPr>
            <a:stCxn id="12" idx="2"/>
            <a:endCxn id="21" idx="0"/>
          </p:cNvCxnSpPr>
          <p:nvPr/>
        </p:nvCxnSpPr>
        <p:spPr>
          <a:xfrm>
            <a:off x="4358640" y="3738154"/>
            <a:ext cx="1767840" cy="1954292"/>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54" name="Connector 53"/>
          <p:cNvCxnSpPr>
            <a:stCxn id="14" idx="2"/>
            <a:endCxn id="21" idx="0"/>
          </p:cNvCxnSpPr>
          <p:nvPr/>
        </p:nvCxnSpPr>
        <p:spPr>
          <a:xfrm>
            <a:off x="4358640" y="4232715"/>
            <a:ext cx="1767840" cy="1459731"/>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55" name="Connector 54"/>
          <p:cNvCxnSpPr>
            <a:stCxn id="16" idx="2"/>
            <a:endCxn id="21" idx="0"/>
          </p:cNvCxnSpPr>
          <p:nvPr/>
        </p:nvCxnSpPr>
        <p:spPr>
          <a:xfrm>
            <a:off x="4358640" y="4727275"/>
            <a:ext cx="1767840" cy="965171"/>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56" name="Connector 55"/>
          <p:cNvCxnSpPr>
            <a:stCxn id="18" idx="2"/>
            <a:endCxn id="21" idx="0"/>
          </p:cNvCxnSpPr>
          <p:nvPr/>
        </p:nvCxnSpPr>
        <p:spPr>
          <a:xfrm>
            <a:off x="4358640" y="5221836"/>
            <a:ext cx="1767840" cy="470610"/>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57" name="Connector 56"/>
          <p:cNvCxnSpPr>
            <a:stCxn id="20" idx="2"/>
            <a:endCxn id="21" idx="0"/>
          </p:cNvCxnSpPr>
          <p:nvPr/>
        </p:nvCxnSpPr>
        <p:spPr>
          <a:xfrm flipH="1">
            <a:off x="6126480" y="5582717"/>
            <a:ext cx="0"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58" name="TextBox 57"/>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34 / 68</a:t>
            </a:r>
          </a:p>
        </p:txBody>
      </p:sp>
    </p:spTree>
  </p:cSld>
  <p:clrMapOvr>
    <a:masterClrMapping/>
  </p:clrMapOvr>
</p:sld>
</file>

<file path=ppt/slides/slide3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Tratamiento: qué se hace por esta vía y qué dicen los números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[r11] Kamal R et al. 2020.</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Con fuerza de recomendación alta, la guía AAOS/ASSH 2020 no encuentra una técnica de fijación que gane en radiografías ni en resultados informados por el paciente cuando la fractura es… [r11]</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35 / 68</a:t>
            </a:r>
          </a:p>
        </p:txBody>
      </p:sp>
    </p:spTree>
  </p:cSld>
  <p:clrMapOvr>
    <a:masterClrMapping/>
  </p:clrMapOvr>
</p:sld>
</file>

<file path=ppt/slides/slide3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Complicaciones globales: placa dorsal frente a volar (214 pacientes)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[r62] Disseldorp DJ et al. 2016. doi:10.1055/s-0036-1571842</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36 / 68</a:t>
            </a:r>
          </a:p>
        </p:txBody>
      </p:sp>
    </p:spTree>
  </p:cSld>
  <p:clrMapOvr>
    <a:masterClrMapping/>
  </p:clrMapOvr>
</p:sld>
</file>

<file path=ppt/slides/slide3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Reintervenciones según el tipo de placa dorsal (28 pacientes)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[r9] Rozental TD et al. J Bone Joint Surg Am. 2003. doi:10.2106/00004623-200310000-00014</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37 / 68</a:t>
            </a:r>
          </a:p>
        </p:txBody>
      </p:sp>
    </p:spTree>
  </p:cSld>
  <p:clrMapOvr>
    <a:masterClrMapping/>
  </p:clrMapOvr>
</p:sld>
</file>

<file path=ppt/slides/slide3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Técnica: del tubérculo de Lister al cierre, paso a paso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Fricker R et al. [Internet]. 2026.</a:t>
            </a:r>
          </a:p>
          <a:p>
            <a:r>
              <a:rPr sz="800">
                <a:solidFill>
                  <a:srgbClr val="5A6469"/>
                </a:solidFill>
                <a:latin typeface="Calibri"/>
              </a:rPr>
              <a:t>[r2] Labrum JT et al. J Orthop Trauma. 2023. doi:10.1097/BOT.0000000000002631</a:t>
            </a:r>
          </a:p>
          <a:p>
            <a:r>
              <a:rPr sz="800">
                <a:solidFill>
                  <a:srgbClr val="5A6469"/>
                </a:solidFill>
                <a:latin typeface="Calibri"/>
              </a:rPr>
              <a:t>[r3] Werthman A et al. JBJS Essent Surg Tech. 2025. doi:10.2106/JBJS.ST.23.00086</a:t>
            </a:r>
          </a:p>
          <a:p>
            <a:r>
              <a:rPr sz="800">
                <a:solidFill>
                  <a:srgbClr val="5A6469"/>
                </a:solidFill>
                <a:latin typeface="Calibri"/>
              </a:rPr>
              <a:t>[r7] Berger RA. J Hand Surg Am. 2007. doi:10.1016/j.jhsa.2007.07.023</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La posición habitual es el brazo sobre mesa de mano, antebrazo en pronación, con torniquete y fluoroscopia disponible.</a:t>
            </a:r>
          </a:p>
          <a:p>
            <a:pPr marL="347472" indent="-347472">
              <a:spcAft>
                <a:spcPts val="1400"/>
              </a:spcAft>
              <a:buChar char="•"/>
            </a:pPr>
            <a:r>
              <a:rPr sz="2400">
                <a:solidFill>
                  <a:srgbClr val="263238"/>
                </a:solidFill>
                <a:latin typeface="Calibri"/>
              </a:rPr>
              <a:t>Esto es práctica habitual y opinión experta: ninguna de las fuentes abiertas que revisamos mide estos detalles.</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38 / 68</a:t>
            </a:r>
          </a:p>
        </p:txBody>
      </p:sp>
    </p:spTree>
  </p:cSld>
  <p:clrMapOvr>
    <a:masterClrMapping/>
  </p:clrMapOvr>
</p:sld>
</file>

<file path=ppt/slides/slide3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Técnica: del tubérculo de Lister al cierre, paso a paso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[r10] Yu YR et al. J Hand Surg Am. 2011. doi:10.1016/j.jhsa.2011.04.004</a:t>
            </a:r>
          </a:p>
          <a:p>
            <a:r>
              <a:rPr sz="1000">
                <a:solidFill>
                  <a:srgbClr val="5A6469"/>
                </a:solidFill>
                <a:latin typeface="Calibri"/>
              </a:rPr>
              <a:t>[r9] Rozental TD et al. J Bone Joint Surg Am. 2003. doi:10.2106/00004623-200310000-00014</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Se prefieren las placas de perfil bajo: su diseño, de 1,2 a 1,5 mm de grosor, busca reducir la irritación tendinosa [r10].</a:t>
            </a:r>
          </a:p>
          <a:p>
            <a:pPr marL="347472" indent="-347472">
              <a:spcAft>
                <a:spcPts val="1400"/>
              </a:spcAft>
              <a:buChar char="•"/>
            </a:pPr>
            <a:r>
              <a:rPr sz="2400">
                <a:solidFill>
                  <a:srgbClr val="263238"/>
                </a:solidFill>
                <a:latin typeface="Calibri"/>
              </a:rPr>
              <a:t>La experiencia con la placa en pi fue peor que con el perfil bajo [r9].</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39 / 68</a:t>
            </a:r>
          </a:p>
        </p:txBody>
      </p:sp>
    </p:spTree>
  </p:cSld>
  <p:clrMapOvr>
    <a:masterClrMapping/>
  </p:clrMapOvr>
</p:sld>
</file>

<file path=ppt/slides/slide4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Complicaciones en la fijación del escafoides por vía dorsal (80 pacientes)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[r54] Dodds SD et al. Tech Hand Up Extrem Surg. 2020. doi:10.1097/BTH.0000000000000278</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40 / 68</a:t>
            </a:r>
          </a:p>
        </p:txBody>
      </p:sp>
    </p:spTree>
  </p:cSld>
  <p:clrMapOvr>
    <a:masterClrMapping/>
  </p:clrMapOvr>
</p:sld>
</file>

<file path=ppt/slides/slide4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Complicaciones: el tendón primero, y las cifras con su contexto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[r8] Azzi AJ et al. Plast Reconstr Surg. 2017. doi:10.1097/PRS.0000000000003076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Al reunir 6278 pacientes de 56 estudios, un 6,8 % tuvo algún evento adverso tendinoso después de fijar con placa una fractura del radio distal [r8].</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41 / 68</a:t>
            </a:r>
          </a:p>
        </p:txBody>
      </p:sp>
    </p:spTree>
  </p:cSld>
  <p:clrMapOvr>
    <a:masterClrMapping/>
  </p:clrMapOvr>
</p:sld>
</file>

<file path=ppt/slides/slide4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Tenosinovitis tras la fijación según la placa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[r8] Azzi AJ et al. Plast Reconstr Surg. 2017. doi:10.1097/PRS.0000000000003076</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42 / 68</a:t>
            </a:r>
          </a:p>
        </p:txBody>
      </p:sp>
    </p:spTree>
  </p:cSld>
  <p:clrMapOvr>
    <a:masterClrMapping/>
  </p:clrMapOvr>
</p:sld>
</file>

<file path=ppt/slides/slide4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Rotura de tendón tras la fijación según la placa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[r8] Azzi AJ et al. Plast Reconstr Surg. 2017. doi:10.1097/PRS.0000000000003076</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43 / 68</a:t>
            </a:r>
          </a:p>
        </p:txBody>
      </p:sp>
    </p:spTree>
  </p:cSld>
  <p:clrMapOvr>
    <a:masterClrMapping/>
  </p:clrMapOvr>
</p:sld>
</file>

<file path=ppt/slides/slide4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Pronóstico: qué esperar después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[r61] Kamath AF et al. J Hand Surg Am. 2006. doi:10.1016/j.jhsa.2006.05.008</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En una serie de 30 pacientes con placa de perfil bajo, la extensión y la flexión recuperaron 88 % y 81 % del lado sano… [r61]</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44 / 68</a:t>
            </a:r>
          </a:p>
        </p:txBody>
      </p:sp>
    </p:spTree>
  </p:cSld>
  <p:clrMapOvr>
    <a:masterClrMapping/>
  </p:clrMapOvr>
</p:sld>
</file>

<file path=ppt/slides/slide4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Perilunares operados por vía dorsal: resultado según la puntuación de Mayo modificada (52 pacientes)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[r5] Pappa E et al. Eur J Orthop Surg Traumatol. 2024. doi:10.1007/s00590-024-03999-3</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45 / 68</a:t>
            </a:r>
          </a:p>
        </p:txBody>
      </p:sp>
    </p:spTree>
  </p:cSld>
  <p:clrMapOvr>
    <a:masterClrMapping/>
  </p:clrMapOvr>
</p:sld>
</file>

<file path=ppt/slides/slide4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Neurectomía aislada del interóseo posterior (6 estudios, 135 pacientes)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[r6] Vanden Berge DJ et al. Hand (N Y). 2017. doi:10.1177/1558944717692093</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46 / 68</a:t>
            </a:r>
          </a:p>
        </p:txBody>
      </p:sp>
    </p:spTree>
  </p:cSld>
  <p:clrMapOvr>
    <a:masterClrMapping/>
  </p:clrMapOvr>
</p:sld>
</file>

<file path=ppt/slides/slide4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Rehabilitación: poca evidencia propia de la vía, algunos hitos útiles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[r11] Kamal R et al. 2020.</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Para la guía AAOS/ASSH 2020, los ejercicios en casa y la terapia supervisada no se distinguen en resultados tras una fractura del radio distal… [r11]</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47 / 68</a:t>
            </a:r>
          </a:p>
        </p:txBody>
      </p:sp>
    </p:spTree>
  </p:cSld>
  <p:clrMapOvr>
    <a:masterClrMapping/>
  </p:clrMapOvr>
</p:sld>
</file>

<file path=ppt/slides/slide4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Rehabilitación: poca evidencia propia de la vía, algunos hitos útiles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[r71] Wong CR et al. Hand (N Y). 2023. doi:10.1177/15589447211014631</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Tras resecar un ganglión dorsal, el reposo de la muñeca no tiene una estrategia superior demostrada; cuando se inmoviliza, el tiempo fue de 2 semanas o menos [r71].</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48 / 68</a:t>
            </a:r>
          </a:p>
        </p:txBody>
      </p:sp>
    </p:spTree>
  </p:cSld>
  <p:clrMapOvr>
    <a:masterClrMapping/>
  </p:clrMapOvr>
</p:sld>
</file>

<file path=ppt/slides/slide4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Pilares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[r11] Kamal R et al. 2020.</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1. Elige la vía por el fragmento que necesitas ver, no por costumbre… [r11]</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49 / 68</a:t>
            </a:r>
          </a:p>
        </p:txBody>
      </p:sp>
    </p:spTree>
  </p:cSld>
  <p:clrMapOvr>
    <a:masterClrMapping/>
  </p:clrMapOvr>
</p:sld>
</file>

<file path=ppt/slides/slide5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No olvidar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[r14] Ikiz ZA et al. Surg Radiol Anat. 2004. doi:10.1007/s00276-004-0256-9</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Rama superficial del radial en cadáver: se vuelve subcutánea a 9,20 cm de media y se bifurca a 4,90 cm de media, ambas medidas proximales a la estiloides radial… [r14]</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50 / 68</a:t>
            </a:r>
          </a:p>
        </p:txBody>
      </p:sp>
    </p:spTree>
  </p:cSld>
  <p:clrMapOvr>
    <a:masterClrMapping/>
  </p:clrMapOvr>
</p:sld>
</file>

<file path=ppt/slides/slide5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Mensajes clave</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 Labrum JT et al. J Orthop Trauma. 2023. doi:10.1097/BOT.0000000000002631</a:t>
            </a:r>
          </a:p>
          <a:p>
            <a:r>
              <a:rPr sz="1000">
                <a:solidFill>
                  <a:srgbClr val="5A6469"/>
                </a:solidFill>
                <a:latin typeface="Calibri"/>
              </a:rPr>
              <a:t>[r9] Rozental TD et al. J Bone Joint Surg Am. 2003. doi:10.2106/00004623-200310000-00014</a:t>
            </a:r>
          </a:p>
          <a:p>
            <a:r>
              <a:rPr sz="1000">
                <a:solidFill>
                  <a:srgbClr val="5A6469"/>
                </a:solidFill>
                <a:latin typeface="Calibri"/>
              </a:rPr>
              <a:t>[r1] Fricker R et al. [Internet]. 2026.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La vía dorsal se elige por el fragmento que hay que ver, y el implante, por el riesgo de tendón [r2][r9].</a:t>
            </a:r>
          </a:p>
          <a:p>
            <a:pPr marL="347472" indent="-347472">
              <a:spcAft>
                <a:spcPts val="1400"/>
              </a:spcAft>
              <a:buChar char="•"/>
            </a:pPr>
            <a:r>
              <a:rPr sz="2400">
                <a:solidFill>
                  <a:srgbClr val="263238"/>
                </a:solidFill>
                <a:latin typeface="Calibri"/>
              </a:rPr>
              <a:t>El EPL se abre en línea, no se corta, y al cerrar no queda sobre el metal [r1].</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51 / 68</a:t>
            </a:r>
          </a:p>
        </p:txBody>
      </p:sp>
    </p:spTree>
  </p:cSld>
  <p:clrMapOvr>
    <a:masterClrMapping/>
  </p:clrMapOvr>
</p:sld>
</file>

<file path=ppt/slides/slide5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Palabras clave</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abordaje dorsal de la muñeca · tubérculo de Lister · tercer compartimento extensor · extensor largo del pulgar · EPL · cuarto compartimento · capsulotomía de Berger · ligamento radiocarpiano dorsal · ligamento intercarpiano dorsal…</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52 / 68</a:t>
            </a:r>
          </a:p>
        </p:txBody>
      </p:sp>
    </p:spTree>
  </p:cSld>
  <p:clrMapOvr>
    <a:masterClrMapping/>
  </p:clrMapOvr>
</p:sld>
</file>

<file path=ppt/slides/slide5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Para recordar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 Fricker R et al. [Internet]. 2026.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Tercer compartimento en línea con el EPL; el cuarto, subperióstico y sin abrir [r1].</a:t>
            </a:r>
          </a:p>
          <a:p>
            <a:pPr marL="347472" indent="-347472">
              <a:spcAft>
                <a:spcPts val="1400"/>
              </a:spcAft>
              <a:buChar char="•"/>
            </a:pPr>
            <a:r>
              <a:rPr sz="2400">
                <a:solidFill>
                  <a:srgbClr val="263238"/>
                </a:solidFill>
                <a:latin typeface="Calibri"/>
              </a:rPr>
              <a:t>Cierre: colgajo retinacular bajo el EPL o EPL subcutáneo; nunca el tendón sobre la placa [r1].</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53 / 68</a:t>
            </a:r>
          </a:p>
        </p:txBody>
      </p:sp>
    </p:spTree>
  </p:cSld>
  <p:clrMapOvr>
    <a:masterClrMapping/>
  </p:clrMapOvr>
</p:sld>
</file>

<file path=ppt/slides/slide5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Caso de staff: Caso didáctico: fragmento dorsal impactado en una mujer activa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Mujer de 48 años, activa, con caída sobre la mano extendida.</a:t>
            </a:r>
          </a:p>
          <a:p>
            <a:pPr marL="347472" indent="-347472">
              <a:spcAft>
                <a:spcPts val="1400"/>
              </a:spcAft>
              <a:buChar char="•"/>
            </a:pPr>
            <a:r>
              <a:rPr sz="2400">
                <a:solidFill>
                  <a:srgbClr val="263238"/>
                </a:solidFill>
                <a:latin typeface="Calibri"/>
              </a:rPr>
              <a:t>La radiografía muestra una fractura articular del radio distal con un fragmento dorsal hundido (die-punch) y un escalón articular de 3 mm después de una reducción cerrada.</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54 / 68</a:t>
            </a:r>
          </a:p>
        </p:txBody>
      </p:sp>
    </p:spTree>
  </p:cSld>
  <p:clrMapOvr>
    <a:masterClrMapping/>
  </p:clrMapOvr>
</p:sld>
</file>

<file path=ppt/slides/slide5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Caso: preguntas para discutir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1. ¿Cumple el umbral de fijación de la guía AAOS/ASSH?</a:t>
            </a:r>
          </a:p>
          <a:p>
            <a:pPr marL="347472" indent="-347472">
              <a:spcAft>
                <a:spcPts val="1400"/>
              </a:spcAft>
              <a:buChar char="•"/>
            </a:pPr>
            <a:r>
              <a:rPr sz="2400">
                <a:solidFill>
                  <a:srgbClr val="263238"/>
                </a:solidFill>
                <a:latin typeface="Calibri"/>
              </a:rPr>
              <a:t>2. ¿Qué ventana usas y qué plano levantas para ver el fragmento?</a:t>
            </a:r>
          </a:p>
          <a:p>
            <a:pPr marL="347472" indent="-347472">
              <a:spcAft>
                <a:spcPts val="1400"/>
              </a:spcAft>
              <a:buChar char="•"/>
            </a:pPr>
            <a:r>
              <a:rPr sz="2400">
                <a:solidFill>
                  <a:srgbClr val="263238"/>
                </a:solidFill>
                <a:latin typeface="Calibri"/>
              </a:rPr>
              <a:t>3. ¿Cómo cierras para proteger el EPL?</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55 / 68</a:t>
            </a:r>
          </a:p>
        </p:txBody>
      </p:sp>
    </p:spTree>
  </p:cSld>
  <p:clrMapOvr>
    <a:masterClrMapping/>
  </p:clrMapOvr>
</p:sld>
</file>

<file path=ppt/slides/slide5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Caso: resolución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[r11] Kamal R et al. 2020.</a:t>
            </a:r>
          </a:p>
          <a:p>
            <a:r>
              <a:rPr sz="1000">
                <a:solidFill>
                  <a:srgbClr val="5A6469"/>
                </a:solidFill>
                <a:latin typeface="Calibri"/>
              </a:rPr>
              <a:t>[r2] Labrum JT et al. J Orthop Trauma. 2023. doi:10.1097/BOT.0000000000002631</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Un escalón articular de 3 mm supera los 2 mm que la guía AAOS/ASSH usa para indicar fijación en pacientes no geriátricos [r11].</a:t>
            </a:r>
          </a:p>
          <a:p>
            <a:pPr marL="347472" indent="-347472">
              <a:spcAft>
                <a:spcPts val="1400"/>
              </a:spcAft>
              <a:buChar char="•"/>
            </a:pPr>
            <a:r>
              <a:rPr sz="2400">
                <a:solidFill>
                  <a:srgbClr val="263238"/>
                </a:solidFill>
                <a:latin typeface="Calibri"/>
              </a:rPr>
              <a:t>El fragmento dorsal impactado se reduce con más exactitud bajo visión directa por la vía dorsal [r2].</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56 / 68</a:t>
            </a:r>
          </a:p>
        </p:txBody>
      </p:sp>
    </p:spTree>
  </p:cSld>
  <p:clrMapOvr>
    <a:masterClrMapping/>
  </p:clrMapOvr>
</p:sld>
</file>

<file path=ppt/slides/slide5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(1/12)</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[r1] Fricker R, Jupiter J, Kastelec M. Dorsal approach to the distal forearm. [Internet]. En: AO Surgery Reference. Davos: AO Foundation [consultado 2026 oct 12]. Disponible en: https://surgeryreference.aofoundation.org/orthopedic-trauma/adult-trauma/distal-forearm/approach/dorsal-approach https://surgeryreference.aofoundation.org/orthopedic-trauma/adult-trauma/distal-forearm/approach/dorsal-approach</a:t>
            </a:r>
          </a:p>
          <a:p>
            <a:pPr>
              <a:spcAft>
                <a:spcPts val="800"/>
              </a:spcAft>
            </a:pPr>
            <a:r>
              <a:rPr sz="1200">
                <a:solidFill>
                  <a:srgbClr val="263238"/>
                </a:solidFill>
                <a:latin typeface="Calibri"/>
              </a:rPr>
              <a:t>[r2] Labrum JT, Moreno Diaz AF, Davis ME, Yong TM, Obremskey WT. Dorsal Impaction Injuries of the Distal Radius: Operative Technique Through Dorsal Approach to the Wrist. J Orthop Trauma. 2023;37(8S):S1-S2. doi:10.1097/BOT.0000000000002631 https://doi.org/10.1097/BOT.0000000000002631</a:t>
            </a:r>
          </a:p>
          <a:p>
            <a:pPr>
              <a:spcAft>
                <a:spcPts val="800"/>
              </a:spcAft>
            </a:pPr>
            <a:r>
              <a:rPr sz="1200">
                <a:solidFill>
                  <a:srgbClr val="263238"/>
                </a:solidFill>
                <a:latin typeface="Calibri"/>
              </a:rPr>
              <a:t>[r3] Werthman A, Park CN, Pereira GF, Rao S, Richard MJ. The Mini-Open Dorsal Approach to the Scaphoid. JBJS Essent Surg Tech. 2025;15(3):e23.00086. doi:10.2106/JBJS.ST.23.00086 https://doi.org/10.2106/JBJS.ST.23.00086</a:t>
            </a:r>
          </a:p>
          <a:p>
            <a:pPr>
              <a:spcAft>
                <a:spcPts val="800"/>
              </a:spcAft>
            </a:pPr>
            <a:r>
              <a:rPr sz="1200">
                <a:solidFill>
                  <a:srgbClr val="263238"/>
                </a:solidFill>
                <a:latin typeface="Calibri"/>
              </a:rPr>
              <a:t>[r4] Rodriguez-Merchan EC, Tabeayo-Alvarez ED, Shojaie B, Kachooei AR. Total Wrist Arthrodesis: An Update on Indications, Technique and Outcomes. Arch Bone Jt Surg. 2023;11(3):144-153. doi:10.22038/ABJS.2022.65875.3154 https://doi.org/10.22038/ABJS.2022.65875.3154</a:t>
            </a:r>
          </a:p>
          <a:p>
            <a:pPr>
              <a:spcAft>
                <a:spcPts val="800"/>
              </a:spcAft>
            </a:pPr>
            <a:r>
              <a:rPr sz="1200">
                <a:solidFill>
                  <a:srgbClr val="263238"/>
                </a:solidFill>
                <a:latin typeface="Calibri"/>
              </a:rPr>
              <a:t>[r5] Pappa E, Argyrou C, Tetsios G, Ampadiotaki MM, Syngouna S, Kanellos P, et al. Surgical management and functional outcomes of perilunate dislocations and fracture dislocations through the dorsal approach. Eur J Orthop Surg Traumatol. 2024;34(5):2751-2756. doi:10.1007/s00590-024-03999-3 https://doi.org/10.1007/s00590-024-03999-3</a:t>
            </a:r>
          </a:p>
          <a:p>
            <a:pPr>
              <a:spcAft>
                <a:spcPts val="800"/>
              </a:spcAft>
            </a:pPr>
            <a:r>
              <a:rPr sz="1200">
                <a:solidFill>
                  <a:srgbClr val="263238"/>
                </a:solidFill>
                <a:latin typeface="Calibri"/>
              </a:rPr>
              <a:t>[r6] Vanden Berge DJ, Kusnezov NA, Rubin S, Dagg T, Orr J, Mitchell J, et al. Outcomes Following Isolated Posterior Interosseous Nerve Neurectomy: A Systematic Review. Hand (N Y). 2017;12(6):535-540. doi:10.1177/1558944717692093 https://doi.org/10.1177/1558944717692093</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57 / 68</a:t>
            </a:r>
          </a:p>
        </p:txBody>
      </p:sp>
    </p:spTree>
  </p:cSld>
  <p:clrMapOvr>
    <a:masterClrMapping/>
  </p:clrMapOvr>
</p:sld>
</file>

<file path=ppt/slides/slide5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(2/12)</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[r7] Berger RA. A method of defining palpable landmarks for the ligament-splitting dorsal wrist capsulotomy. J Hand Surg Am. 2007;32(8):1291-5. doi:10.1016/j.jhsa.2007.07.023 https://doi.org/10.1016/j.jhsa.2007.07.023</a:t>
            </a:r>
          </a:p>
          <a:p>
            <a:pPr>
              <a:spcAft>
                <a:spcPts val="800"/>
              </a:spcAft>
            </a:pPr>
            <a:r>
              <a:rPr sz="1200">
                <a:solidFill>
                  <a:srgbClr val="263238"/>
                </a:solidFill>
                <a:latin typeface="Calibri"/>
              </a:rPr>
              <a:t>[r8] Azzi AJ, Aldekhayel S, Boehm KS, Zadeh T. Tendon Rupture and Tenosynovitis following Internal Fixation of Distal Radius Fractures: A Systematic Review. Plast Reconstr Surg. 2017;139(3):717e-724e. doi:10.1097/PRS.0000000000003076 https://doi.org/10.1097/PRS.0000000000003076</a:t>
            </a:r>
          </a:p>
          <a:p>
            <a:pPr>
              <a:spcAft>
                <a:spcPts val="800"/>
              </a:spcAft>
            </a:pPr>
            <a:r>
              <a:rPr sz="1200">
                <a:solidFill>
                  <a:srgbClr val="263238"/>
                </a:solidFill>
                <a:latin typeface="Calibri"/>
              </a:rPr>
              <a:t>[r9] Rozental TD, Beredjiklian PK, Bozentka DJ. Functional outcome and complications following two types of dorsal plating for unstable fractures of the distal part of the radius. J Bone Joint Surg Am. 2003;85(10):1956-60. doi:10.2106/00004623-200310000-00014 https://doi.org/10.2106/00004623-200310000-00014</a:t>
            </a:r>
          </a:p>
          <a:p>
            <a:pPr>
              <a:spcAft>
                <a:spcPts val="800"/>
              </a:spcAft>
            </a:pPr>
            <a:r>
              <a:rPr sz="1200">
                <a:solidFill>
                  <a:srgbClr val="263238"/>
                </a:solidFill>
                <a:latin typeface="Calibri"/>
              </a:rPr>
              <a:t>[r10] Yu YR, Makhni MC, Tabrizi S, Rozental TD, Mundanthanam G, Day CS. Complications of low-profile dorsal versus volar locking plates in the distal radius: a comparative study. J Hand Surg Am. 2011;36(7):1135-41. doi:10.1016/j.jhsa.2011.04.004 https://doi.org/10.1016/j.jhsa.2011.04.004</a:t>
            </a:r>
          </a:p>
          <a:p>
            <a:pPr>
              <a:spcAft>
                <a:spcPts val="800"/>
              </a:spcAft>
            </a:pPr>
            <a:r>
              <a:rPr sz="1200">
                <a:solidFill>
                  <a:srgbClr val="263238"/>
                </a:solidFill>
                <a:latin typeface="Calibri"/>
              </a:rPr>
              <a:t>[r11] Kamal R, Sox-Harris A, Egol K, Wolinsky P, Prud'homme J, Waljee J, et al. Management of Distal Radius Fractures: Evidence-Based Clinical Practice Guideline [Internet]. Rosemont (IL): American Academy of Orthopaedic Surgeons; 2020 [consultado 2026 oct 12]. Disponible en: https://www.aaos.org/globalassets/quality-and-practice-resources/distal-radius/distal-radius-fractures-10-13-2020.pdf https://www.aaos.org/globalassets/quality-and-practice-resources/distal-radius/distal-radius-fractures-10-13-2020.pdf</a:t>
            </a:r>
          </a:p>
          <a:p>
            <a:pPr>
              <a:spcAft>
                <a:spcPts val="800"/>
              </a:spcAft>
            </a:pPr>
            <a:r>
              <a:rPr sz="1200">
                <a:solidFill>
                  <a:srgbClr val="263238"/>
                </a:solidFill>
                <a:latin typeface="Calibri"/>
              </a:rPr>
              <a:t>[r12] Viegas SF, Yamaguchi S, Boyd NL, Patterson RM. The dorsal ligaments of the wrist: anatomy, mechanical properties, and function. J Hand Surg Am. 1999;24(3):456-68. doi:10.1053/jhsu.1999.0456 https://doi.org/10.1053/jhsu.1999.0456</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58 / 68</a:t>
            </a:r>
          </a:p>
        </p:txBody>
      </p:sp>
    </p:spTree>
  </p:cSld>
  <p:clrMapOvr>
    <a:masterClrMapping/>
  </p:clrMapOvr>
</p:sld>
</file>

<file path=ppt/slides/slide5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(3/12)</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[r13] Berger RA, Bishop AT, Bettinger PC. New dorsal capsulotomy for the surgical exposure of the wrist. Ann Plast Surg. 1995;35(1):54-9. doi:10.1097/00000637-199507000-00011 https://doi.org/10.1097/00000637-199507000-00011</a:t>
            </a:r>
          </a:p>
          <a:p>
            <a:pPr>
              <a:spcAft>
                <a:spcPts val="800"/>
              </a:spcAft>
            </a:pPr>
            <a:r>
              <a:rPr sz="1200">
                <a:solidFill>
                  <a:srgbClr val="263238"/>
                </a:solidFill>
                <a:latin typeface="Calibri"/>
              </a:rPr>
              <a:t>[r14] Ikiz ZA, Uçerler H. Anatomic characteristics and clinical importance of the superficial branch of the radial nerve. Surg Radiol Anat. 2004;26(6):453-8. doi:10.1007/s00276-004-0256-9 https://doi.org/10.1007/s00276-004-0256-9</a:t>
            </a:r>
          </a:p>
          <a:p>
            <a:pPr>
              <a:spcAft>
                <a:spcPts val="800"/>
              </a:spcAft>
            </a:pPr>
            <a:r>
              <a:rPr sz="1200">
                <a:solidFill>
                  <a:srgbClr val="263238"/>
                </a:solidFill>
                <a:latin typeface="Calibri"/>
              </a:rPr>
              <a:t>[r15] Wheeler R, DeCastro A. Posterior Interosseous Nerve Syndrome. En: StatPearls [Internet]. Treasure Island (FL): StatPearls Publishing; 2023 [consultado 2026 oct 12]. NBK541046 https://www.ncbi.nlm.nih.gov/books/NBK541046/</a:t>
            </a:r>
          </a:p>
          <a:p>
            <a:pPr>
              <a:spcAft>
                <a:spcPts val="800"/>
              </a:spcAft>
            </a:pPr>
            <a:r>
              <a:rPr sz="1200">
                <a:solidFill>
                  <a:srgbClr val="263238"/>
                </a:solidFill>
                <a:latin typeface="Calibri"/>
              </a:rPr>
              <a:t>[r16] Gelberman RH, Menon J. The vascularity of the scaphoid bone. J Hand Surg Am. 1980;5(5):508-13. doi:10.1016/s0363-5023(80)80087-6 https://doi.org/10.1016/s0363-5023(80)80087-6</a:t>
            </a:r>
          </a:p>
          <a:p>
            <a:pPr>
              <a:spcAft>
                <a:spcPts val="800"/>
              </a:spcAft>
            </a:pPr>
            <a:r>
              <a:rPr sz="1200">
                <a:solidFill>
                  <a:srgbClr val="263238"/>
                </a:solidFill>
                <a:latin typeface="Calibri"/>
              </a:rPr>
              <a:t>[r17] Esworthy GP, Shaji V, Duraku L, Wu F, Power DM. Bridge Plate Distraction for Complex Distal Radius Fractures: A Cohort Study and Systematic Review of the Literature. J Wrist Surg. 2024;13(3):282-292. doi:10.1055/s-0043-1770791 https://doi.org/10.1055/s-0043-1770791</a:t>
            </a:r>
          </a:p>
          <a:p>
            <a:pPr>
              <a:spcAft>
                <a:spcPts val="800"/>
              </a:spcAft>
            </a:pPr>
            <a:r>
              <a:rPr sz="1200">
                <a:solidFill>
                  <a:srgbClr val="263238"/>
                </a:solidFill>
                <a:latin typeface="Calibri"/>
              </a:rPr>
              <a:t>[r18] Athlani L, Sapa MC, De Almeida YK, Braun M, Dautel G. A new capsulotomy-based dorsal approach to the wrist: A cadaver study. Hand Surg Rehabil. 2021;40(2):134-138. doi:10.1016/j.hansur.2020.10.015 https://doi.org/10.1016/j.hansur.2020.10.015</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59 / 68</a:t>
            </a:r>
          </a:p>
        </p:txBody>
      </p:sp>
    </p:spTree>
  </p:cSld>
  <p:clrMapOvr>
    <a:masterClrMapping/>
  </p:clrMapOvr>
</p:sld>
</file>

<file path=ppt/slides/slide6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(4/12)</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[r19] Le LT, Butcher B, Loewenstein SN. Accessory Extensor Pollicis Longus Tendon Incidentally Discovered During Dorsal Distal Radius Plating. J Hand Surg Glob Online. 2024;6(1):126-129. doi:10.1016/j.jhsg.2023.10.010 https://doi.org/10.1016/j.jhsg.2023.10.010</a:t>
            </a:r>
          </a:p>
          <a:p>
            <a:pPr>
              <a:spcAft>
                <a:spcPts val="800"/>
              </a:spcAft>
            </a:pPr>
            <a:r>
              <a:rPr sz="1200">
                <a:solidFill>
                  <a:srgbClr val="263238"/>
                </a:solidFill>
                <a:latin typeface="Calibri"/>
              </a:rPr>
              <a:t>[r20] Ogata Y, Ogawa T, Hirabayashi T, Iwabuchi S, Yoshii Y, Yamazaki M. 'Hook' Shape Lister Tubercle Is Associated with a Greater Incidence of Extensor Pollicis Longus Tendon Rupture after Distal Radius Fracture. J Hand Surg Asian Pac Vol. 2022;27(5):874-880. doi:10.1142/S242483552250076X https://doi.org/10.1142/S242483552250076X</a:t>
            </a:r>
          </a:p>
          <a:p>
            <a:pPr>
              <a:spcAft>
                <a:spcPts val="800"/>
              </a:spcAft>
            </a:pPr>
            <a:r>
              <a:rPr sz="1200">
                <a:solidFill>
                  <a:srgbClr val="263238"/>
                </a:solidFill>
                <a:latin typeface="Calibri"/>
              </a:rPr>
              <a:t>[r21] Dellon AL. Partial dorsal wrist denervation: resection of the distal posterior interosseous nerve. J Hand Surg Am. 1985;10(4):527-33. doi:10.1016/s0363-5023(85)80077-0 https://doi.org/10.1016/s0363-5023(85)80077-0</a:t>
            </a:r>
          </a:p>
          <a:p>
            <a:pPr>
              <a:spcAft>
                <a:spcPts val="800"/>
              </a:spcAft>
            </a:pPr>
            <a:r>
              <a:rPr sz="1200">
                <a:solidFill>
                  <a:srgbClr val="263238"/>
                </a:solidFill>
                <a:latin typeface="Calibri"/>
              </a:rPr>
              <a:t>[r22] Loh YC, Stanley JK, Jari S, Trail IA. Neuroma of the distal posterior interosseous nerve. A cause of iatrogenic wrist pain. J Bone Joint Surg Br. 1998;80(4):629-30. doi:10.1302/0301-620x.80b4.8478 https://doi.org/10.1302/0301-620x.80b4.8478</a:t>
            </a:r>
          </a:p>
          <a:p>
            <a:pPr>
              <a:spcAft>
                <a:spcPts val="800"/>
              </a:spcAft>
            </a:pPr>
            <a:r>
              <a:rPr sz="1200">
                <a:solidFill>
                  <a:srgbClr val="263238"/>
                </a:solidFill>
                <a:latin typeface="Calibri"/>
              </a:rPr>
              <a:t>[r23] Furlong CT, Stanton HL, Yin R, Kessler MW, Henn CM. Residual Wrist Pain and Cyst Recurrence Following Removal of Dorsal Ganglion With and Without Posterior Interosseous Nerve Neurectomy. J Hand Surg Glob Online. 2026;8(4):101051. doi:10.1016/j.jhsg.2026.101051 https://doi.org/10.1016/j.jhsg.2026.101051</a:t>
            </a:r>
          </a:p>
          <a:p>
            <a:pPr>
              <a:spcAft>
                <a:spcPts val="800"/>
              </a:spcAft>
            </a:pPr>
            <a:r>
              <a:rPr sz="1200">
                <a:solidFill>
                  <a:srgbClr val="263238"/>
                </a:solidFill>
                <a:latin typeface="Calibri"/>
              </a:rPr>
              <a:t>[r24] Dias JJ, Brealey SD, Fairhurst C, Amirfeyz R, Bhowal B, Blewitt N, et al. Surgery versus cast immobilisation for adults with a bicortical fracture of the scaphoid waist (SWIFFT): a pragmatic, multicentre, open-label, randomised superiority trial. Lancet. 2020;396(10248):390-401. doi:10.1016/S0140-6736(20)30931-4 https://doi.org/10.1016/S0140-6736(20)30931-4</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60 / 68</a:t>
            </a:r>
          </a:p>
        </p:txBody>
      </p:sp>
    </p:spTree>
  </p:cSld>
  <p:clrMapOvr>
    <a:masterClrMapping/>
  </p:clrMapOvr>
</p:sld>
</file>

<file path=ppt/slides/slide6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(5/12)</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[r25] Brauns J, Vandesande W. Dorsal wrist plating for the management of intra-articular distal radius fractures. Acta Orthop Belg. 2024;90(1):110-114. doi:10.52628/90.1.8058 https://doi.org/10.52628/90.1.8058</a:t>
            </a:r>
          </a:p>
          <a:p>
            <a:pPr>
              <a:spcAft>
                <a:spcPts val="800"/>
              </a:spcAft>
            </a:pPr>
            <a:r>
              <a:rPr sz="1200">
                <a:solidFill>
                  <a:srgbClr val="263238"/>
                </a:solidFill>
                <a:latin typeface="Calibri"/>
              </a:rPr>
              <a:t>[r26] Rettig ME, Raskin KB. Retrograde compression screw fixation of acute proximal pole scaphoid fractures. J Hand Surg Am. 1999;24(6):1206-10. doi:10.1053/jhsu.1999.1206 https://doi.org/10.1053/jhsu.1999.1206</a:t>
            </a:r>
          </a:p>
          <a:p>
            <a:pPr>
              <a:spcAft>
                <a:spcPts val="800"/>
              </a:spcAft>
            </a:pPr>
            <a:r>
              <a:rPr sz="1200">
                <a:solidFill>
                  <a:srgbClr val="263238"/>
                </a:solidFill>
                <a:latin typeface="Calibri"/>
              </a:rPr>
              <a:t>[r27] Ryu J, Saito S, Honda T, Yamamoto K. Risk factors and prophylactic tenosynovectomy for extensor tendon ruptures in the rheumatoid hand. J Hand Surg Br. 1998;23(5):658-61. doi:10.1016/s0266-7681(98)80022-3 https://doi.org/10.1016/s0266-7681(98)80022-3</a:t>
            </a:r>
          </a:p>
          <a:p>
            <a:pPr>
              <a:spcAft>
                <a:spcPts val="800"/>
              </a:spcAft>
            </a:pPr>
            <a:r>
              <a:rPr sz="1200">
                <a:solidFill>
                  <a:srgbClr val="263238"/>
                </a:solidFill>
                <a:latin typeface="Calibri"/>
              </a:rPr>
              <a:t>[r28] Terras C, Brouwers J, Degreef I. Comparing outcomes of dorsal capsulodesis techniques for chronic (pre-)dynamic scapholunate interosseus ligament tear repair: A systematic review. Acta Orthop Belg. 2025;91(2):195-204. doi:10.52628/91.2.14437 https://doi.org/10.52628/91.2.14437</a:t>
            </a:r>
          </a:p>
          <a:p>
            <a:pPr>
              <a:spcAft>
                <a:spcPts val="800"/>
              </a:spcAft>
            </a:pPr>
            <a:r>
              <a:rPr sz="1200">
                <a:solidFill>
                  <a:srgbClr val="263238"/>
                </a:solidFill>
                <a:latin typeface="Calibri"/>
              </a:rPr>
              <a:t>[r29] Horvath A, Zsidai B, Konaporshi S, Svantesson E, Hamrin Senorski E, Samuelsson K, et al. Treatment of Primary Dorsal Wrist Ganglion-A Systematic Review. J Wrist Surg. 2023;12(2):177-190. doi:10.1055/s-0042-1753542 https://doi.org/10.1055/s-0042-1753542</a:t>
            </a:r>
          </a:p>
          <a:p>
            <a:pPr>
              <a:spcAft>
                <a:spcPts val="800"/>
              </a:spcAft>
            </a:pPr>
            <a:r>
              <a:rPr sz="1200">
                <a:solidFill>
                  <a:srgbClr val="263238"/>
                </a:solidFill>
                <a:latin typeface="Calibri"/>
              </a:rPr>
              <a:t>[r30] Hayat Z, Varacallo MA. Scaphoid Wrist Fracture. En: StatPearls [Internet]. Treasure Island (FL): StatPearls Publishing; 2023 [consultado 2026 oct 12]. NBK536907 https://www.ncbi.nlm.nih.gov/books/NBK536907/</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61 / 68</a:t>
            </a:r>
          </a:p>
        </p:txBody>
      </p:sp>
    </p:spTree>
  </p:cSld>
  <p:clrMapOvr>
    <a:masterClrMapping/>
  </p:clrMapOvr>
</p:sld>
</file>

<file path=ppt/slides/slide6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(6/12)</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[r31] Chong HH, Kulkarni K, Shah R, Hau MYT, Athanatos L, Singh HP. A meta-analysis of union rate after proximal scaphoid fractures: terminology matters. J Plast Surg Hand Surg. 2022;56(5):298-309. doi:10.1080/2000656X.2021.1979016 https://doi.org/10.1080/2000656X.2021.1979016</a:t>
            </a:r>
          </a:p>
          <a:p>
            <a:pPr>
              <a:spcAft>
                <a:spcPts val="800"/>
              </a:spcAft>
            </a:pPr>
            <a:r>
              <a:rPr sz="1200">
                <a:solidFill>
                  <a:srgbClr val="263238"/>
                </a:solidFill>
                <a:latin typeface="Calibri"/>
              </a:rPr>
              <a:t>[r32] Khan IA, Launico MV. Anatomy, Shoulder and Upper Limb, Hand Extensor Pollicis Longus Muscle. En: StatPearls [Internet]. Treasure Island (FL): StatPearls Publishing; 2026 [consultado 2026 oct 12]. NBK544294 https://www.ncbi.nlm.nih.gov/books/NBK544294/</a:t>
            </a:r>
          </a:p>
          <a:p>
            <a:pPr>
              <a:spcAft>
                <a:spcPts val="800"/>
              </a:spcAft>
            </a:pPr>
            <a:r>
              <a:rPr sz="1200">
                <a:solidFill>
                  <a:srgbClr val="263238"/>
                </a:solidFill>
                <a:latin typeface="Calibri"/>
              </a:rPr>
              <a:t>[r33] Laane CLE, Dijkmans AL, Messinger CJ, Wijffels MME, Bhashyam AR, Chen NC. Cause of Extensor Pollicis Longus Ruptures After Distal Radius Fracture Fixation Using a Volar Plate. Hand (N Y). 2025;20(5):770-777. doi:10.1177/15589447241233763 https://doi.org/10.1177/15589447241233763</a:t>
            </a:r>
          </a:p>
          <a:p>
            <a:pPr>
              <a:spcAft>
                <a:spcPts val="800"/>
              </a:spcAft>
            </a:pPr>
            <a:r>
              <a:rPr sz="1200">
                <a:solidFill>
                  <a:srgbClr val="263238"/>
                </a:solidFill>
                <a:latin typeface="Calibri"/>
              </a:rPr>
              <a:t>[r34] Szymanski JA, Reeves RA, Taqi M, Carter KR. Barton Fracture. En: StatPearls [Internet]. Treasure Island (FL): StatPearls Publishing; 2023 [consultado 2026 oct 12]. NBK499906 https://www.ncbi.nlm.nih.gov/books/NBK499906/</a:t>
            </a:r>
          </a:p>
          <a:p>
            <a:pPr>
              <a:spcAft>
                <a:spcPts val="800"/>
              </a:spcAft>
            </a:pPr>
            <a:r>
              <a:rPr sz="1200">
                <a:solidFill>
                  <a:srgbClr val="263238"/>
                </a:solidFill>
                <a:latin typeface="Calibri"/>
              </a:rPr>
              <a:t>[r35] Hamada Y, Gotani H, Hibino N, Tanaka Y, Satoh R, Sasaki K, et al. Surgical Strategy and Techniques for Low-Profile Dorsal Plating in Treating Dorsally Displaced Unstable Distal Radius Fractures. J Wrist Surg. 2017;6(2):163-169. doi:10.1055/s-0036-1593763 https://doi.org/10.1055/s-0036-1593763</a:t>
            </a:r>
          </a:p>
          <a:p>
            <a:pPr>
              <a:spcAft>
                <a:spcPts val="800"/>
              </a:spcAft>
            </a:pPr>
            <a:r>
              <a:rPr sz="1200">
                <a:solidFill>
                  <a:srgbClr val="263238"/>
                </a:solidFill>
                <a:latin typeface="Calibri"/>
              </a:rPr>
              <a:t>[r36] Abola MV, Gerber BA, Rocks MC, Chen JS, Hacquebord JH, Azad A. A Comparison of Outcomes in Acute Perilunate Injuries: Systematic Review and Meta-Analysis of Treatment Approaches. Hand (N Y). 2025;20(5):725-732. doi:10.1177/15589447241231291 https://doi.org/10.1177/15589447241231291</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62 / 68</a:t>
            </a:r>
          </a:p>
        </p:txBody>
      </p:sp>
    </p:spTree>
  </p:cSld>
  <p:clrMapOvr>
    <a:masterClrMapping/>
  </p:clrMapOvr>
</p:sld>
</file>

<file path=ppt/slides/slide6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(7/12)</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[r37] Bridgwater H, Mertz T, Brassett C, Ashwood N. Systematic review of nerves at risk at the wrist in common surgical approaches to the forearm: Anatomical variations and surgical implications. Clin Anat. 2024;37(4):425-439. doi:10.1002/ca.24129 https://doi.org/10.1002/ca.24129</a:t>
            </a:r>
          </a:p>
          <a:p>
            <a:pPr>
              <a:spcAft>
                <a:spcPts val="800"/>
              </a:spcAft>
            </a:pPr>
            <a:r>
              <a:rPr sz="1200">
                <a:solidFill>
                  <a:srgbClr val="263238"/>
                </a:solidFill>
                <a:latin typeface="Calibri"/>
              </a:rPr>
              <a:t>[r38] Beutel BG, Taylor K, Michols NJ, Taqi M. Intersection Syndrome. En: StatPearls [Internet]. Treasure Island (FL): StatPearls Publishing; 2025 [consultado 2026 oct 12]. NBK430899 https://www.ncbi.nlm.nih.gov/books/NBK430899/</a:t>
            </a:r>
          </a:p>
          <a:p>
            <a:pPr>
              <a:spcAft>
                <a:spcPts val="800"/>
              </a:spcAft>
            </a:pPr>
            <a:r>
              <a:rPr sz="1200">
                <a:solidFill>
                  <a:srgbClr val="263238"/>
                </a:solidFill>
                <a:latin typeface="Calibri"/>
              </a:rPr>
              <a:t>[r39] Lister RC, Bradford HC, Joo A, Carr CW, Delancy A, Naram A, et al. Spontaneous Rupture of the Extensor Pollicis Longus Tendon: A Systematic Review. Hand (N Y). 2024;19(8):1314-1320. doi:10.1177/15589447231175513 https://doi.org/10.1177/15589447231175513</a:t>
            </a:r>
          </a:p>
          <a:p>
            <a:pPr>
              <a:spcAft>
                <a:spcPts val="800"/>
              </a:spcAft>
            </a:pPr>
            <a:r>
              <a:rPr sz="1200">
                <a:solidFill>
                  <a:srgbClr val="263238"/>
                </a:solidFill>
                <a:latin typeface="Calibri"/>
              </a:rPr>
              <a:t>[r40] Mitsuyasu H, Patterson RM, Shah MA, Buford WL, Iwamoto Y, Viegas SF. The role of the dorsal intercarpal ligament in dynamic and static scapholunate instability. J Hand Surg Am. 2004;29(2):279-88. doi:10.1016/j.jhsa.2003.11.004 https://doi.org/10.1016/j.jhsa.2003.11.004</a:t>
            </a:r>
          </a:p>
          <a:p>
            <a:pPr>
              <a:spcAft>
                <a:spcPts val="800"/>
              </a:spcAft>
            </a:pPr>
            <a:r>
              <a:rPr sz="1200">
                <a:solidFill>
                  <a:srgbClr val="263238"/>
                </a:solidFill>
                <a:latin typeface="Calibri"/>
              </a:rPr>
              <a:t>[r41] Van de Pol GJ, Koudstaal MJ, Schuurman AH, Bleys RL. Innervation of the wrist joint and surgical perspectives of denervation. J Hand Surg Am. 2006;31(1):28-34. doi:10.1016/j.jhsa.2005.06.021 https://doi.org/10.1016/j.jhsa.2005.06.021</a:t>
            </a:r>
          </a:p>
          <a:p>
            <a:pPr>
              <a:spcAft>
                <a:spcPts val="800"/>
              </a:spcAft>
            </a:pPr>
            <a:r>
              <a:rPr sz="1200">
                <a:solidFill>
                  <a:srgbClr val="263238"/>
                </a:solidFill>
                <a:latin typeface="Calibri"/>
              </a:rPr>
              <a:t>[r42] Bonczar M, Bonczar T, Ostrowski P, Dziedzic M, Bonczar M, Plutecki D, et al. Penetration of the posterior interosseous nerve fibers into the dorsal capsule of the wrist - a new perspective on wrist innervation. Folia Med Cracov. 2022;62(2):17-25. doi:10.24425/fmc.2022.141700 https://doi.org/10.24425/fmc.2022.141700</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63 / 68</a:t>
            </a:r>
          </a:p>
        </p:txBody>
      </p:sp>
    </p:spTree>
  </p:cSld>
  <p:clrMapOvr>
    <a:masterClrMapping/>
  </p:clrMapOvr>
</p:sld>
</file>

<file path=ppt/slides/slide6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(8/12)</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[r43] Bonczar T, Walocha JA, Bonczar M, Mizia E, Koziej M, Piekos P, et al. The terminal branch of the posterior interosseous nerve: an anatomic and histologic study. Folia Morphol (Warsz). 2021;80(1):76-80. doi:10.5603/FM.a2020.0041 https://doi.org/10.5603/FM.a2020.0041</a:t>
            </a:r>
          </a:p>
          <a:p>
            <a:pPr>
              <a:spcAft>
                <a:spcPts val="800"/>
              </a:spcAft>
            </a:pPr>
            <a:r>
              <a:rPr sz="1200">
                <a:solidFill>
                  <a:srgbClr val="263238"/>
                </a:solidFill>
                <a:latin typeface="Calibri"/>
              </a:rPr>
              <a:t>[r44] Bonczar T, Walocha JA, Bonczar M, Mizia E, Filipowska J, Tomaszewski K. The course of posterior interosseous nerve in the wrist capsule. An anatomical study using the modified Sihler's staining. Folia Med Cracov. 2020;60(1):33-43. https://pubmed.ncbi.nlm.nih.gov/32658210/</a:t>
            </a:r>
          </a:p>
          <a:p>
            <a:pPr>
              <a:spcAft>
                <a:spcPts val="800"/>
              </a:spcAft>
            </a:pPr>
            <a:r>
              <a:rPr sz="1200">
                <a:solidFill>
                  <a:srgbClr val="263238"/>
                </a:solidFill>
                <a:latin typeface="Calibri"/>
              </a:rPr>
              <a:t>[r45] Saito T, Furutani T, Nakamichi R, Nakahara R, Kondo H, Shimamura Y, et al. Risk factors for extensor pollicis longus tendon rupture following non-displaced distal radius fractures. Injury. 2025;56(8):112454. doi:10.1016/j.injury.2025.112454 https://doi.org/10.1016/j.injury.2025.112454</a:t>
            </a:r>
          </a:p>
          <a:p>
            <a:pPr>
              <a:spcAft>
                <a:spcPts val="800"/>
              </a:spcAft>
            </a:pPr>
            <a:r>
              <a:rPr sz="1200">
                <a:solidFill>
                  <a:srgbClr val="263238"/>
                </a:solidFill>
                <a:latin typeface="Calibri"/>
              </a:rPr>
              <a:t>[r46] Schmauss D, Pöhlmann S, Weinzierl A, Schmauss V, Moog P, Germann G, et al. Relevance of the Scaphoid Shift Test for the Investigation of Scapholunate Ligament Injuries. J Clin Med. 2022;11(21):6322. doi:10.3390/jcm11216322 https://doi.org/10.3390/jcm11216322</a:t>
            </a:r>
          </a:p>
          <a:p>
            <a:pPr>
              <a:spcAft>
                <a:spcPts val="800"/>
              </a:spcAft>
            </a:pPr>
            <a:r>
              <a:rPr sz="1200">
                <a:solidFill>
                  <a:srgbClr val="263238"/>
                </a:solidFill>
                <a:latin typeface="Calibri"/>
              </a:rPr>
              <a:t>[r47] Mallee WH, Wang J, Poolman RW, Kloen P, Maas M, de Vet HC, et al. Computed tomography versus magnetic resonance imaging versus bone scintigraphy for clinically suspected scaphoid fractures in patients with negative plain radiographs. Cochrane Database Syst Rev. 2015;2015(6):CD010023. doi:10.1002/14651858.CD010023.pub2 https://doi.org/10.1002/14651858.CD010023.pub2</a:t>
            </a:r>
          </a:p>
          <a:p>
            <a:pPr>
              <a:spcAft>
                <a:spcPts val="800"/>
              </a:spcAft>
            </a:pPr>
            <a:r>
              <a:rPr sz="1200">
                <a:solidFill>
                  <a:srgbClr val="263238"/>
                </a:solidFill>
                <a:latin typeface="Calibri"/>
              </a:rPr>
              <a:t>[r48] Bäcker HC, Wu CH, Strauch RJ. Systematic Review of Diagnosis of Clinically Suspected Scaphoid Fractures. J Wrist Surg. 2020;9(1):81-89. doi:10.1055/s-0039-1693147 https://doi.org/10.1055/s-0039-1693147</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64 / 68</a:t>
            </a:r>
          </a:p>
        </p:txBody>
      </p:sp>
    </p:spTree>
  </p:cSld>
  <p:clrMapOvr>
    <a:masterClrMapping/>
  </p:clrMapOvr>
</p:sld>
</file>

<file path=ppt/slides/slide6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(9/12)</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[r49] Joseph SJ, Harvey JN. The dorsal horizon view: detecting screw protrusion at the distal radius. J Hand Surg Am. 2011;36(10):1691-3. doi:10.1016/j.jhsa.2011.07.020 https://doi.org/10.1016/j.jhsa.2011.07.020</a:t>
            </a:r>
          </a:p>
          <a:p>
            <a:pPr>
              <a:spcAft>
                <a:spcPts val="800"/>
              </a:spcAft>
            </a:pPr>
            <a:r>
              <a:rPr sz="1200">
                <a:solidFill>
                  <a:srgbClr val="263238"/>
                </a:solidFill>
                <a:latin typeface="Calibri"/>
              </a:rPr>
              <a:t>[r50] Lill M, Schauer T, Schultes P, Wierer G, Deml C, Windhofer C. Avoiding screw overlength using dorsal horizon view in palmar plate osteosynthesis of distal radius fractures: a prospective randomized trial. Arch Orthop Trauma Surg. 2024;144(1):197-204. doi:10.1007/s00402-023-05046-y https://doi.org/10.1007/s00402-023-05046-y</a:t>
            </a:r>
          </a:p>
          <a:p>
            <a:pPr>
              <a:spcAft>
                <a:spcPts val="800"/>
              </a:spcAft>
            </a:pPr>
            <a:r>
              <a:rPr sz="1200">
                <a:solidFill>
                  <a:srgbClr val="263238"/>
                </a:solidFill>
                <a:latin typeface="Calibri"/>
              </a:rPr>
              <a:t>[r51] Matzon JL, Kenniston J, Beredjiklian PK. Hardware-related complications after dorsal plating for displaced distal radius fractures. Orthopedics. 2014;37(11):e978-82. doi:10.3928/01477447-20141023-54 https://doi.org/10.3928/01477447-20141023-54</a:t>
            </a:r>
          </a:p>
          <a:p>
            <a:pPr>
              <a:spcAft>
                <a:spcPts val="800"/>
              </a:spcAft>
            </a:pPr>
            <a:r>
              <a:rPr sz="1200">
                <a:solidFill>
                  <a:srgbClr val="263238"/>
                </a:solidFill>
                <a:latin typeface="Calibri"/>
              </a:rPr>
              <a:t>[r52] Wei J, Yang TB, Luo W, Qin JB, Kong FJ. Complications following dorsal versus volar plate fixation of distal radius fracture: a meta-analysis. J Int Med Res. 2013;41(2):265-75. doi:10.1177/0300060513476438 https://doi.org/10.1177/0300060513476438</a:t>
            </a:r>
          </a:p>
          <a:p>
            <a:pPr>
              <a:spcAft>
                <a:spcPts val="800"/>
              </a:spcAft>
            </a:pPr>
            <a:r>
              <a:rPr sz="1200">
                <a:solidFill>
                  <a:srgbClr val="263238"/>
                </a:solidFill>
                <a:latin typeface="Calibri"/>
              </a:rPr>
              <a:t>[r53] Mohamed MA, Abdel-Wanis ME, Said E, Abdel-Aziz IA, Ahmed AM, Addosooki A. Dorsal bridge plating versus bridging external fixation for management of complex distal radius fractures. Injury. 2022;53(10):3344-3351. doi:10.1016/j.injury.2022.08.010 https://doi.org/10.1016/j.injury.2022.08.010</a:t>
            </a:r>
          </a:p>
          <a:p>
            <a:pPr>
              <a:spcAft>
                <a:spcPts val="800"/>
              </a:spcAft>
            </a:pPr>
            <a:r>
              <a:rPr sz="1200">
                <a:solidFill>
                  <a:srgbClr val="263238"/>
                </a:solidFill>
                <a:latin typeface="Calibri"/>
              </a:rPr>
              <a:t>[r54] Dodds SD, Rush AJ, Staggers JR. A Mini-Open, Dorsal Approach for Scaphoid Fracture Fixation With a Ligament Sparing Arthrotomy. Tech Hand Up Extrem Surg. 2020;24(1):32-36. doi:10.1097/BTH.0000000000000278 https://doi.org/10.1097/BTH.0000000000000278</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65 / 68</a:t>
            </a:r>
          </a:p>
        </p:txBody>
      </p:sp>
    </p:spTree>
  </p:cSld>
  <p:clrMapOvr>
    <a:masterClrMapping/>
  </p:clrMapOvr>
</p:sld>
</file>

<file path=ppt/slides/slide6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(10/12)</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[r55] Duncumb JW, Robinson PG, Williamson TR, Murray IR, Campbell D, Molyneux SG, et al. Bone grafting for scaphoid nonunion surgery : a systematic review and meta-analysis. Bone Joint J. 2022;104-B(5):549-558. doi:10.1302/0301-620X.104B5.BJJ-2021-1114.R1 https://doi.org/10.1302/0301-620X.104B5.BJJ-2021-1114.R1</a:t>
            </a:r>
          </a:p>
          <a:p>
            <a:pPr>
              <a:spcAft>
                <a:spcPts val="800"/>
              </a:spcAft>
            </a:pPr>
            <a:r>
              <a:rPr sz="1200">
                <a:solidFill>
                  <a:srgbClr val="263238"/>
                </a:solidFill>
                <a:latin typeface="Calibri"/>
              </a:rPr>
              <a:t>[r56] Owen DH, Booth JW, Agius PA, Perriman DM, Smith PN, Roberts CJ. Union and Complication Rates After Total Wrist Arthrodesis: A Systematic Review and Meta-Analysis. J Hand Surg Am. 2025;50(4):508.e1-508.e12. doi:10.1016/j.jhsa.2023.10.011 https://doi.org/10.1016/j.jhsa.2023.10.011</a:t>
            </a:r>
          </a:p>
          <a:p>
            <a:pPr>
              <a:spcAft>
                <a:spcPts val="800"/>
              </a:spcAft>
            </a:pPr>
            <a:r>
              <a:rPr sz="1200">
                <a:solidFill>
                  <a:srgbClr val="263238"/>
                </a:solidFill>
                <a:latin typeface="Calibri"/>
              </a:rPr>
              <a:t>[r57] d'Ailly PN, Mulders MAM, Bisoendial RJ, Kuijper TM, Coert JH, Schep NWL. Arthroscopic Synovectomy of the Wrist in Patients With Rheumatoid Arthritis: A Systematic Review of the Current Literature. J Clin Rheumatol. 2022;28(2):77-83. doi:10.1097/RHU.0000000000001807 https://doi.org/10.1097/RHU.0000000000001807</a:t>
            </a:r>
          </a:p>
          <a:p>
            <a:pPr>
              <a:spcAft>
                <a:spcPts val="800"/>
              </a:spcAft>
            </a:pPr>
            <a:r>
              <a:rPr sz="1200">
                <a:solidFill>
                  <a:srgbClr val="263238"/>
                </a:solidFill>
                <a:latin typeface="Calibri"/>
              </a:rPr>
              <a:t>[r58] Fidanza A, Necozione S, Garagnani L. Does anterior plus posterior interosseus neurectomy lead to better outcomes than isolated posterior interosseus denervation in the treatment of chronic wrist pain? A systematic review of the literature and meta-analysis. EFORT Open Rev. 2023;8(3):110-116. doi:10.1530/EOR-22-0089 https://doi.org/10.1530/EOR-22-0089</a:t>
            </a:r>
          </a:p>
          <a:p>
            <a:pPr>
              <a:spcAft>
                <a:spcPts val="800"/>
              </a:spcAft>
            </a:pPr>
            <a:r>
              <a:rPr sz="1200">
                <a:solidFill>
                  <a:srgbClr val="263238"/>
                </a:solidFill>
                <a:latin typeface="Calibri"/>
              </a:rPr>
              <a:t>[r59] Patterson RW, Van Niel M, Shimko P, Pace C, Seitz WH. Proprioception of the wrist following posterior interosseous sensory neurectomy. J Hand Surg Am. 2010;35(1):52-6. doi:10.1016/j.jhsa.2009.10.014 https://doi.org/10.1016/j.jhsa.2009.10.014</a:t>
            </a:r>
          </a:p>
          <a:p>
            <a:pPr>
              <a:spcAft>
                <a:spcPts val="800"/>
              </a:spcAft>
            </a:pPr>
            <a:r>
              <a:rPr sz="1200">
                <a:solidFill>
                  <a:srgbClr val="263238"/>
                </a:solidFill>
                <a:latin typeface="Calibri"/>
              </a:rPr>
              <a:t>[r60] Simic PM, Robison J, Gardner MJ, Gelberman RH, Weiland AJ, Boyer MI. Treatment of distal radius fractures with a low-profile dorsal plating system: an outcomes assessment. J Hand Surg Am. 2006;31(3):382-6. doi:10.1016/j.jhsa.2005.10.016 https://doi.org/10.1016/j.jhsa.2005.10.016</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66 / 68</a:t>
            </a:r>
          </a:p>
        </p:txBody>
      </p:sp>
    </p:spTree>
  </p:cSld>
  <p:clrMapOvr>
    <a:masterClrMapping/>
  </p:clrMapOvr>
</p:sld>
</file>

<file path=ppt/slides/slide6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(11/12)</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[r61] Kamath AF, Zurakowski D, Day CS. Low-profile dorsal plating for dorsally angulated distal radius fractures: an outcomes study. J Hand Surg Am. 2006;31(7):1061-7. doi:10.1016/j.jhsa.2006.05.008 https://doi.org/10.1016/j.jhsa.2006.05.008</a:t>
            </a:r>
          </a:p>
          <a:p>
            <a:pPr>
              <a:spcAft>
                <a:spcPts val="800"/>
              </a:spcAft>
            </a:pPr>
            <a:r>
              <a:rPr sz="1200">
                <a:solidFill>
                  <a:srgbClr val="263238"/>
                </a:solidFill>
                <a:latin typeface="Calibri"/>
              </a:rPr>
              <a:t>[r62] Disseldorp DJ, Hannemann PF, Poeze M, Brink PR. Dorsal or Volar Plate Fixation of the Distal Radius: Does the Complication Rate Help Us to Choose? J Wrist Surg. 2016;5(3):202-10. doi:10.1055/s-0036-1571842 https://doi.org/10.1055/s-0036-1571842</a:t>
            </a:r>
          </a:p>
          <a:p>
            <a:pPr>
              <a:spcAft>
                <a:spcPts val="800"/>
              </a:spcAft>
            </a:pPr>
            <a:r>
              <a:rPr sz="1200">
                <a:solidFill>
                  <a:srgbClr val="263238"/>
                </a:solidFill>
                <a:latin typeface="Calibri"/>
              </a:rPr>
              <a:t>[r63] Lawson-Smith M, Parker S, Kumar A, Roberts C, Bain G. Long-term Grip Strength and Complications After Total Wrist Fusion With and Without Inclusion of the Third Carpometacarpal Joint: A Systematic Review and Meta-analysis. J Hand Surg Glob Online. 2026;8(4):101022. doi:10.1016/j.jhsg.2026.101022 https://doi.org/10.1016/j.jhsg.2026.101022</a:t>
            </a:r>
          </a:p>
          <a:p>
            <a:pPr>
              <a:spcAft>
                <a:spcPts val="800"/>
              </a:spcAft>
            </a:pPr>
            <a:r>
              <a:rPr sz="1200">
                <a:solidFill>
                  <a:srgbClr val="263238"/>
                </a:solidFill>
                <a:latin typeface="Calibri"/>
              </a:rPr>
              <a:t>[r64] Berber O, Garagnani L, Gidwani S. Systematic Review of Total Wrist Arthroplasty and Arthrodesis in Wrist Arthritis. J Wrist Surg. 2018;7(5):424-440. doi:10.1055/s-0038-1646956 https://doi.org/10.1055/s-0038-1646956</a:t>
            </a:r>
          </a:p>
          <a:p>
            <a:pPr>
              <a:spcAft>
                <a:spcPts val="800"/>
              </a:spcAft>
            </a:pPr>
            <a:r>
              <a:rPr sz="1200">
                <a:solidFill>
                  <a:srgbClr val="263238"/>
                </a:solidFill>
                <a:latin typeface="Calibri"/>
              </a:rPr>
              <a:t>[r65] Reyniers P, van Beek N, De Schrijver F, Goeminne S. Proximal row carpectomy versus four-corner arthrodesis in the treatment of SLAC and SNAC wrist: meta-analysis and literature review. Hand Surg Rehabil. 2023;42(3):194-202. doi:10.1016/j.hansur.2023.03.006 https://doi.org/10.1016/j.hansur.2023.03.006</a:t>
            </a:r>
          </a:p>
          <a:p>
            <a:pPr>
              <a:spcAft>
                <a:spcPts val="800"/>
              </a:spcAft>
            </a:pPr>
            <a:r>
              <a:rPr sz="1200">
                <a:solidFill>
                  <a:srgbClr val="263238"/>
                </a:solidFill>
                <a:latin typeface="Calibri"/>
              </a:rPr>
              <a:t>[r66] Lee JH, Lee JK, Park JS, Kim DH, Baek JH, Kim YJ, et al. Complications associated with volar locking plate fixation for distal radius fractures in 1955 cases: A multicentre retrospective study. Int Orthop. 2020;44(10):2057-2067. doi:10.1007/s00264-020-04673-z https://doi.org/10.1007/s00264-020-04673-z</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67 / 68</a:t>
            </a:r>
          </a:p>
        </p:txBody>
      </p:sp>
    </p:spTree>
  </p:cSld>
  <p:clrMapOvr>
    <a:masterClrMapping/>
  </p:clrMapOvr>
</p:sld>
</file>

<file path=ppt/slides/slide6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(12/12)</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[r67] Kunes JA, Hong DY, Hellwinkel JE, Tedesco LJ, Strauch RJ. Extensor Tendon Injury After Volar Locking Plating for Distal Radius Fractures: A Systematic Review. Hand (N Y). 2022;17(1_suppl):87S-94S. doi:10.1177/15589447211068186 https://doi.org/10.1177/15589447211068186</a:t>
            </a:r>
          </a:p>
          <a:p>
            <a:pPr>
              <a:spcAft>
                <a:spcPts val="800"/>
              </a:spcAft>
            </a:pPr>
            <a:r>
              <a:rPr sz="1200">
                <a:solidFill>
                  <a:srgbClr val="263238"/>
                </a:solidFill>
                <a:latin typeface="Calibri"/>
              </a:rPr>
              <a:t>[r68] Andreasson I, Sarigiannis CN, Ullman M, Björkman A. Functional results after extensor indicis proprius to extensor pollicis longus tendon transfer for ruptures associated with distal radius fractures. J Plast Surg Hand Surg. 2026;61:140-145. doi:10.2340/jphs.v61.46150 https://doi.org/10.2340/jphs.v61.46150</a:t>
            </a:r>
          </a:p>
          <a:p>
            <a:pPr>
              <a:spcAft>
                <a:spcPts val="800"/>
              </a:spcAft>
            </a:pPr>
            <a:r>
              <a:rPr sz="1200">
                <a:solidFill>
                  <a:srgbClr val="263238"/>
                </a:solidFill>
                <a:latin typeface="Calibri"/>
              </a:rPr>
              <a:t>[r69] Nwosu C, Rodriguez K, Zeng S, Klifto KM, Klifto CS, Ruch DS. Complications Following Volar Locking Plate Fixation of Distal Radius Fractures in Adults: A Systematic Review of Randomized Control Trials. J Hand Surg Am. 2023;48(9):861-874. doi:10.1016/j.jhsa.2023.04.022 https://doi.org/10.1016/j.jhsa.2023.04.022</a:t>
            </a:r>
          </a:p>
          <a:p>
            <a:pPr>
              <a:spcAft>
                <a:spcPts val="800"/>
              </a:spcAft>
            </a:pPr>
            <a:r>
              <a:rPr sz="1200">
                <a:solidFill>
                  <a:srgbClr val="263238"/>
                </a:solidFill>
                <a:latin typeface="Calibri"/>
              </a:rPr>
              <a:t>[r70] Handoll HH, Elliott J. Rehabilitation for distal radial fractures in adults. Cochrane Database Syst Rev. 2015;2015(9):CD003324. doi:10.1002/14651858.CD003324.pub3 https://doi.org/10.1002/14651858.CD003324.pub3</a:t>
            </a:r>
          </a:p>
          <a:p>
            <a:pPr>
              <a:spcAft>
                <a:spcPts val="800"/>
              </a:spcAft>
            </a:pPr>
            <a:r>
              <a:rPr sz="1200">
                <a:solidFill>
                  <a:srgbClr val="263238"/>
                </a:solidFill>
                <a:latin typeface="Calibri"/>
              </a:rPr>
              <a:t>[r71] Wong CR, Karpinski M, Hatchell AC, McRae MH, Murphy J, McRae MC. Immobilization of the Wrist After Dorsal Wrist Ganglion Excision: A Systematic Review and Survey of Current Practice. Hand (N Y). 2023;18(2):254-263. doi:10.1177/15589447211014631 https://doi.org/10.1177/15589447211014631</a:t>
            </a:r>
          </a:p>
          <a:p>
            <a:pPr>
              <a:spcAft>
                <a:spcPts val="800"/>
              </a:spcAft>
            </a:pPr>
            <a:r>
              <a:rPr sz="1200">
                <a:solidFill>
                  <a:srgbClr val="263238"/>
                </a:solidFill>
                <a:latin typeface="Calibri"/>
              </a:rPr>
              <a:t>[r72] Tee R, Ek ET. Wrist Denervation: Total vs Partial. Hand Clin. 2026;42(2):129-144. doi:10.1016/j.hcl.2025.12.004 https://doi.org/10.1016/j.hcl.2025.12.004</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68 / 68</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Abordaje dorsal de la muñeca: qué abrir, qué respetar y cuándo conviene</dc:title>
  <dc:subject/>
  <dc:creator>Biblioteca de Traumatología y Ortopedia · t.cescac.com</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