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prótesis</c:v>
                </c:pt>
              </c:strCache>
            </c:strRef>
          </c:tx>
          <c:spPr>
            <a:solidFill>
              <a:srgbClr val="0F5F6B"/>
            </a:solidFill>
          </c:spPr>
          <c:cat>
            <c:strRef>
              <c:f>Sheet1!$A$2:$A$5</c:f>
              <c:strCache>
                <c:ptCount val="4"/>
                <c:pt idx="0">
                  <c:v>Lateral directo</c:v>
                </c:pt>
                <c:pt idx="1">
                  <c:v>Posterior</c:v>
                </c:pt>
                <c:pt idx="2">
                  <c:v>Anterolateral mínimamente invasivo</c:v>
                </c:pt>
                <c:pt idx="3">
                  <c:v>Anterior mínimamente invasivo</c:v>
                </c:pt>
              </c:strCache>
            </c:strRef>
          </c:cat>
          <c:val>
            <c:numRef>
              <c:f>Sheet1!$B$2:$B$5</c:f>
              <c:numCache>
                <c:formatCode>General</c:formatCode>
                <c:ptCount val="4"/>
                <c:pt idx="0">
                  <c:v>11795</c:v>
                </c:pt>
                <c:pt idx="1">
                  <c:v>5961</c:v>
                </c:pt>
                <c:pt idx="2">
                  <c:v>2087</c:v>
                </c:pt>
                <c:pt idx="3">
                  <c:v>2017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prótesis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Sheet1!$A$2:$A$3</c:f>
              <c:strCache>
                <c:ptCount val="2"/>
                <c:pt idx="0">
                  <c:v>Lateral directo</c:v>
                </c:pt>
                <c:pt idx="1">
                  <c:v>Posterior</c:v>
                </c:pt>
              </c:strCache>
            </c:strRef>
          </c:cat>
          <c:val>
            <c:numRef>
              <c:f>Sheet1!$B$2:$B$3</c:f>
              <c:numCache>
                <c:formatCode>General</c:formatCode>
                <c:ptCount val="2"/>
                <c:pt idx="0">
                  <c:v>13769</c:v>
                </c:pt>
                <c:pt idx="1">
                  <c:v>11834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Sheet1!$A$2:$A$6</c:f>
              <c:strCache>
                <c:ptCount val="5"/>
                <c:pt idx="0">
                  <c:v>Punto más cercano de las ramas, región media (Ince, valor central)</c:v>
                </c:pt>
                <c:pt idx="1">
                  <c:v>Rama al glúteo menor (Ince, valor central)</c:v>
                </c:pt>
                <c:pt idx="2">
                  <c:v>Rama más inferior (Basarir, media)</c:v>
                </c:pt>
                <c:pt idx="3">
                  <c:v>Área segura descrita (Jacobs, hasta)</c:v>
                </c:pt>
                <c:pt idx="4">
                  <c:v>Salida del nervio (Apaydin)</c:v>
                </c:pt>
              </c:strCache>
            </c:strRef>
          </c:cat>
          <c:val>
            <c:numRef>
              <c:f>Sheet1!$B$2:$B$6</c:f>
              <c:numCache>
                <c:formatCode>General</c:formatCode>
                <c:ptCount val="5"/>
                <c:pt idx="0">
                  <c:v>20</c:v>
                </c:pt>
                <c:pt idx="1">
                  <c:v>33</c:v>
                </c:pt>
                <c:pt idx="2">
                  <c:v>44</c:v>
                </c:pt>
                <c:pt idx="3">
                  <c:v>50</c:v>
                </c:pt>
                <c:pt idx="4">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cociente</c:v>
                </c:pt>
              </c:strCache>
            </c:strRef>
          </c:tx>
          <c:spPr>
            <a:solidFill>
              <a:srgbClr val="0F5F6B"/>
            </a:solidFill>
          </c:spPr>
          <c:cat>
            <c:strRef>
              <c:f>Sheet1!$A$2:$A$4</c:f>
              <c:strCache>
                <c:ptCount val="3"/>
                <c:pt idx="0">
                  <c:v>Hardinge</c:v>
                </c:pt>
                <c:pt idx="1">
                  <c:v>Bauer</c:v>
                </c:pt>
                <c:pt idx="2">
                  <c:v>Frndak</c:v>
                </c:pt>
              </c:strCache>
            </c:strRef>
          </c:cat>
          <c:val>
            <c:numRef>
              <c:f>Sheet1!$B$2:$B$4</c:f>
              <c:numCache>
                <c:formatCode>General</c:formatCode>
                <c:ptCount val="3"/>
                <c:pt idx="0">
                  <c:v>0.464</c:v>
                </c:pt>
                <c:pt idx="1">
                  <c:v>0.406</c:v>
                </c:pt>
                <c:pt idx="2">
                  <c:v>0.338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cociente</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Apoyo monopodal 30 segundos</c:v>
                </c:pt>
                <c:pt idx="1">
                  <c:v>Rotación externa resistida en supino</c:v>
                </c:pt>
              </c:strCache>
            </c:strRef>
          </c:cat>
          <c:val>
            <c:numRef>
              <c:f>Sheet1!$B$2:$B$3</c:f>
              <c:numCache>
                <c:formatCode>General</c:formatCode>
                <c:ptCount val="2"/>
                <c:pt idx="0">
                  <c:v>100</c:v>
                </c:pt>
                <c:pt idx="1">
                  <c:v>88</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Apoyo monopodal 30 segundos</c:v>
                </c:pt>
                <c:pt idx="1">
                  <c:v>Rotación externa resistida en supino</c:v>
                </c:pt>
              </c:strCache>
            </c:strRef>
          </c:cat>
          <c:val>
            <c:numRef>
              <c:f>Sheet1!$C$2:$C$3</c:f>
              <c:numCache>
                <c:formatCode>General</c:formatCode>
                <c:ptCount val="2"/>
                <c:pt idx="0">
                  <c:v>97.3</c:v>
                </c:pt>
                <c:pt idx="1">
                  <c:v>97.3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Sheet1!$A$2:$A$7</c:f>
              <c:strCache>
                <c:ptCount val="6"/>
                <c:pt idx="0">
                  <c:v>Glúteo menor, con síntomas (de 39)</c:v>
                </c:pt>
                <c:pt idx="1">
                  <c:v>Glúteo menor, sin síntomas (de 25)</c:v>
                </c:pt>
                <c:pt idx="2">
                  <c:v>Medio lateral, con síntomas (de 39)</c:v>
                </c:pt>
                <c:pt idx="3">
                  <c:v>Medio lateral, sin síntomas (de 25)</c:v>
                </c:pt>
                <c:pt idx="4">
                  <c:v>Medio posterior, con síntomas (de 39)</c:v>
                </c:pt>
                <c:pt idx="5">
                  <c:v>Medio posterior, sin síntomas (de 25)</c:v>
                </c:pt>
              </c:strCache>
            </c:strRef>
          </c:cat>
          <c:val>
            <c:numRef>
              <c:f>Sheet1!$B$2:$B$7</c:f>
              <c:numCache>
                <c:formatCode>General</c:formatCode>
                <c:ptCount val="6"/>
                <c:pt idx="0">
                  <c:v>22</c:v>
                </c:pt>
                <c:pt idx="1">
                  <c:v>2</c:v>
                </c:pt>
                <c:pt idx="2">
                  <c:v>24</c:v>
                </c:pt>
                <c:pt idx="3">
                  <c:v>4</c:v>
                </c:pt>
                <c:pt idx="4">
                  <c:v>7</c:v>
                </c:pt>
                <c:pt idx="5">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Ecografía: máximo</c:v>
                </c:pt>
                <c:pt idx="1">
                  <c:v>Ecografía: mínimo</c:v>
                </c:pt>
                <c:pt idx="2">
                  <c:v>Resonancia: máximo</c:v>
                </c:pt>
                <c:pt idx="3">
                  <c:v>Resonancia: mínimo</c:v>
                </c:pt>
              </c:strCache>
            </c:strRef>
          </c:cat>
          <c:val>
            <c:numRef>
              <c:f>Sheet1!$B$2:$B$5</c:f>
              <c:numCache>
                <c:formatCode>General</c:formatCode>
                <c:ptCount val="4"/>
                <c:pt idx="0">
                  <c:v>100</c:v>
                </c:pt>
                <c:pt idx="1">
                  <c:v>79</c:v>
                </c:pt>
                <c:pt idx="2">
                  <c:v>100</c:v>
                </c:pt>
                <c:pt idx="3">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Sheet1!$A$2:$A$3</c:f>
              <c:strCache>
                <c:ptCount val="2"/>
                <c:pt idx="0">
                  <c:v>Posición supina</c:v>
                </c:pt>
                <c:pt idx="1">
                  <c:v>Posición lateral</c:v>
                </c:pt>
              </c:strCache>
            </c:strRef>
          </c:cat>
          <c:val>
            <c:numRef>
              <c:f>Sheet1!$B$2:$B$3</c:f>
              <c:numCache>
                <c:formatCode>General</c:formatCode>
                <c:ptCount val="2"/>
                <c:pt idx="0">
                  <c:v>2.4</c:v>
                </c:pt>
                <c:pt idx="1">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Registro Sueco: lateral directo</c:v>
                </c:pt>
                <c:pt idx="1">
                  <c:v>Registro Sueco: posterior</c:v>
                </c:pt>
                <c:pt idx="2">
                  <c:v>Cohorte noruega: lateral</c:v>
                </c:pt>
                <c:pt idx="3">
                  <c:v>Cohorte noruega: posterior</c:v>
                </c:pt>
              </c:strCache>
            </c:strRef>
          </c:cat>
          <c:val>
            <c:numRef>
              <c:f>Sheet1!$B$2:$B$5</c:f>
              <c:numCache>
                <c:formatCode>General</c:formatCode>
                <c:ptCount val="4"/>
                <c:pt idx="0">
                  <c:v>2.7</c:v>
                </c:pt>
                <c:pt idx="1">
                  <c:v>7.2</c:v>
                </c:pt>
                <c:pt idx="2">
                  <c:v>1</c:v>
                </c:pt>
                <c:pt idx="3">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razón</c:v>
                </c:pt>
              </c:strCache>
            </c:strRef>
          </c:tx>
          <c:spPr>
            <a:solidFill>
              <a:srgbClr val="0F5F6B"/>
            </a:solidFill>
          </c:spPr>
          <c:cat>
            <c:strRef>
              <c:f>Sheet1!$A$2:$A$6</c:f>
              <c:strCache>
                <c:ptCount val="5"/>
                <c:pt idx="0">
                  <c:v>Hemiartroplastia, luxación (Svenøy, RR)</c:v>
                </c:pt>
                <c:pt idx="1">
                  <c:v>Hemiartroplastia, luxación (Jobory, OR)</c:v>
                </c:pt>
                <c:pt idx="2">
                  <c:v>Hemiartroplastia, cirugía abierta por luxación (Rogmark, HR)</c:v>
                </c:pt>
                <c:pt idx="3">
                  <c:v>Prótesis total, revisión por luxación (Mjaaland, RR)</c:v>
                </c:pt>
                <c:pt idx="4">
                  <c:v>Prótesis total, revisión por luxación (Hailer, RR)</c:v>
                </c:pt>
              </c:strCache>
            </c:strRef>
          </c:cat>
          <c:val>
            <c:numRef>
              <c:f>Sheet1!$B$2:$B$6</c:f>
              <c:numCache>
                <c:formatCode>General</c:formatCode>
                <c:ptCount val="5"/>
                <c:pt idx="0">
                  <c:v>8.0</c:v>
                </c:pt>
                <c:pt idx="1">
                  <c:v>2.7</c:v>
                </c:pt>
                <c:pt idx="2">
                  <c:v>2.2</c:v>
                </c:pt>
                <c:pt idx="3">
                  <c:v>2.1</c:v>
                </c:pt>
                <c:pt idx="4">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razón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Lateral directo (11 de 55)</c:v>
                </c:pt>
                <c:pt idx="1">
                  <c:v>Anterolateral (1 de 55)</c:v>
                </c:pt>
              </c:strCache>
            </c:strRef>
          </c:cat>
          <c:val>
            <c:numRef>
              <c:f>Sheet1!$B$2:$B$3</c:f>
              <c:numCache>
                <c:formatCode>General</c:formatCode>
                <c:ptCount val="2"/>
                <c:pt idx="0">
                  <c:v>20</c:v>
                </c:pt>
                <c:pt idx="1">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Superior directo</c:v>
                </c:pt>
                <c:pt idx="1">
                  <c:v>Posterolateral</c:v>
                </c:pt>
                <c:pt idx="2">
                  <c:v>Lateral tradicional</c:v>
                </c:pt>
                <c:pt idx="3">
                  <c:v>Lateral directo modificado</c:v>
                </c:pt>
              </c:strCache>
            </c:strRef>
          </c:cat>
          <c:val>
            <c:numRef>
              <c:f>Sheet1!$B$2:$B$5</c:f>
              <c:numCache>
                <c:formatCode>General</c:formatCode>
                <c:ptCount val="4"/>
                <c:pt idx="0">
                  <c:v>1</c:v>
                </c:pt>
                <c:pt idx="1">
                  <c:v>12.8</c:v>
                </c:pt>
                <c:pt idx="2">
                  <c:v>34.6</c:v>
                </c:pt>
                <c:pt idx="3">
                  <c:v>57.2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Sheet1!$A$2:$A$7</c:f>
              <c:strCache>
                <c:ptCount val="6"/>
                <c:pt idx="0">
                  <c:v>Anterolateral mínimamente invasivo</c:v>
                </c:pt>
                <c:pt idx="1">
                  <c:v>Lateral mínimamente invasivo</c:v>
                </c:pt>
                <c:pt idx="2">
                  <c:v>Anterior directo</c:v>
                </c:pt>
                <c:pt idx="3">
                  <c:v>Posterior</c:v>
                </c:pt>
                <c:pt idx="4">
                  <c:v>Posterior mínimamente invasivo</c:v>
                </c:pt>
                <c:pt idx="5">
                  <c:v>SuperPath</c:v>
                </c:pt>
              </c:strCache>
            </c:strRef>
          </c:cat>
          <c:val>
            <c:numRef>
              <c:f>Sheet1!$B$2:$B$7</c:f>
              <c:numCache>
                <c:formatCode>General</c:formatCode>
                <c:ptCount val="6"/>
                <c:pt idx="0">
                  <c:v>3.0</c:v>
                </c:pt>
                <c:pt idx="1">
                  <c:v>3.37</c:v>
                </c:pt>
                <c:pt idx="2">
                  <c:v>4.04</c:v>
                </c:pt>
                <c:pt idx="3">
                  <c:v>4.37</c:v>
                </c:pt>
                <c:pt idx="4">
                  <c:v>4.46</c:v>
                </c:pt>
                <c:pt idx="5">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Lateral directo</c:v>
                </c:pt>
                <c:pt idx="1">
                  <c:v>Posterolateral</c:v>
                </c:pt>
              </c:strCache>
            </c:strRef>
          </c:cat>
          <c:val>
            <c:numRef>
              <c:f>Sheet1!$B$2:$B$3</c:f>
              <c:numCache>
                <c:formatCode>General</c:formatCode>
                <c:ptCount val="2"/>
                <c:pt idx="0">
                  <c:v>91.6</c:v>
                </c:pt>
                <c:pt idx="1">
                  <c:v>95.2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anterolateral (Watson-Jones) y lateral directo (Hardinge) de la cadera.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cuánto se usan y a quién se aplican; Anatomía quirúrgica; Variantes y nombres que debes distinguir; Biomecánica del abductor: qué se daña y por qué cojea; Examen físico: cómo reconocer un abductor que falla; Imágenes: cuándo pedirlas y cómo leerlas; Algoritmo: elegir entre lateral directo, anterolateral u otra entrada; Indicaciones; Técnica paso a paso; Reparación del abductor y cierre; Comparación con el posterior y con el anterior directo; Complicaciones; Pronóstico y función; Rehabilitación; Guías y sociedades. Estructura sugerida por el autor para diez minutos: Lámina 1 (0:30): Título, objetivo y aviso: material educativo; no sustituye al juicio clínico, a las guías institucionales ni a la supervisión del tutor. Lámina 2 (1:00): Un nombre, dos planos: el Hardinge cruza el glúteo medio y el Watson-Jones pasa por el intervalo con el TFL [r4][r6]; 27,4 % de los artículos mezcla los nombres [r1]. Lámina 3 (1:00): Anatomía en capas y el límite que manda: el nervio glúteo superior a 3-5 cm de la punta del trocánter [r4], con 44 mm de media y menos de 30 mm en 3 de 15 caderas en cadáver [r5]. Lámina 4 (1:30): Biomecánica del abductor: nervio, tendón y músculo; electromiografía alterada en 23 % a las 2 semanas [r15] y defecto del tendón lateral en 24 de 39 prótesis dolorosas [r16]. Lámina 5 (1:30): Técnica del Hardinge: colgajo anterior, cápsula en T y cierre con puntos gruesos a través de túneles óseos [r4]. Lámina 6 (1:00): Técnica del Watson-Jones: intervalo entre glúteo medio y TFL, vasos a ligar, vasto lateral y T invertida si hace falta [r6]. Lámina 7 (1:30): Lo que se gana: luxación de 2,7 % frente a 7,2 % en el Registro Sueco [r3] y de 1 % frente a 8 % en una cohorte noruega [r36]. Lámina 8 (1:30): Lo que se paga: Trendelenburg de 20 % frente a 1,8 % [r2] y osificación de 57,2 % y 34,6 % frente a 12,8 % [r8]. Lámina 9 (0:45): Guías y evidencia: AAOS sin favorito [r11], NICE sugiere el anterolateral [r12], Cochrane con certeza baja o muy baja [r9] y resultados frágiles [r19]. Lámina 10 (0:15): Mensajes para llevarse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Dos entradas laterales que se confunden por el nombre: el lateral directo (Hardinge) atraviesa el glúteo medio y el anterolateral (Watson-Jones) pasa por el intervalo entre el glúteo medio y el tensor de la fascia lata. En una revisión de 73 artículos, 20 (27,4 %) llamaron «anterolateral» a abordajes que sí cortan el glúteo medio (fuente: Lepri AC y colaboradores, 2020). El lateral directo compra estabilidad y la paga con el abductor: en un ensayo de 150 hemiartroplastias por fractura de cuello, el signo de Trendelenburg fue positivo al año en 11 de 55 pacientes (20 %) con lateral directo y en 1 de 55 (1,8 %) con anterolateral (fuente: Ugland TO y colaboradores, 2019). La estabilidad es real: en 25678 hemiartroplastias del registro sueco, luxó 2,7 % de las operadas por lateral directo y 7,2 % de las operadas por posterior (fuente: Jobory A y colaboradores, 2021). El nervio glúteo superior pone el techo del corte: AO lo ubica a 3-5 cm de la punta del trocánter (fuente: Apivatthakakul T y colaboradores, 2026), y en cadáver, medida desde la parte lateral más prominente del trocánter, la rama más baja estuvo a 44 mm de media y a menos de 30 mm en 3 de 15 caderas (fuente: Basarir K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Estos dos abordajes comparten el decúbito lateral y el aire de familia, pero no el plano. Se separan con una sola pregunta: ¿cruzas el glúteo medio o pasas al lado? Lateral directo (Hardinge, transglúteo). Llega al trocánter mayor por su cara lateral y atraviesa el abductor por delante. Solo se desinserta un tercio, el anterior, de los glúteos medio y menor; el resto de su anclaje posterior no se toca (fuente: Apivatthakakul T y colaboradores, 2026). Es la vía que la AO destaca para la hemiartroplastia y para la prótesis total primaria no complicada, y suele hacerse con el paciente de lado (fuente: Apivatthakakul T y colaboradores, 2026). Anterolateral (Watson-Jones). Pasa por el espacio natural entre el glúteo medio y el tensor de la fascia lata (TFL). Muestra menos articulación que otras vías, pero alcanza: con los separadores y las liberaciones de partes blandas correctos permite reducir a cielo abierto el cuello femoral desplazado e incluso algunas fracturas de la cabeza (fuente: Apivatthakakul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nombre es una trampa. Una revisión sistemática de 73 artículos encontró que 53 (72,6 %) llamaban «anterolateral» al abordaje intermuscular completo entre glúteo medio y TFL, pero 20 (27,4 %) usaban la misma palabra para abordajes que sí atraviesan el glúteo medio (fuente: Lepri AC y colaboradores, 2020). En este tema, «lateral directo» significa que el glúteo medio se corta, y «anterolateral» significa el intervalo de Watson-Jones. Cada vez que leas un estudio, mira qué plano describe antes de aceptar su cifra. Dónde se usan: hemiartroplastia y artroplastia total por fractura del cuello o por artrosis, fijación abierta de fracturas del cuello femoral y, con más cautela, cirugía de revisión.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este tema vas a ver, en orden: anatomía, variantes, biomecánica del abductor, cómo se evalúa una insuficiencia, indicaciones, técnica paso a paso, reparación, comparación con el posterior y el anterior directo, complicaciones, pronóstico y guías. Es material de estudio: no sustituye al tutor ni al manual del implante. Con esto cerramos definición. Sigamos con epidemiología: cuánto se usan y a quién se aplican.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usan y a quién se aplican. No encontré en las fuentes abiertas una cifra mundial del uso de cada abordaje: sin dato verificable. Lo que sí hay son registros nacionales que muestran el peso del lateral directo donde se usa, y de paso quiénes son los pacientes de los que salen las cifras de complicaciones. Registro Noruego de Artroplastias, 2008-2013, prótesis totales con vástago no cementado: de 21860 operaciones, 11795 fueron por lateral directo, 5961 por posterior, 2017 por anterior mínimamente invasivo y 2087 por anterolateral mínimamente invasivo (fuente: Mjaaland KE y colaboradores, 2017). Registro Sueco de Artroplastias, hemiartroplastias por fractura: de 25678 pacientes, 13769 se operaron por lateral directo y 11834 por posterior (fuente: Jobory A y colaboradores, 2021). Registros de Noruega y Suecia, 2005-2010: 33205 fracturas en mayores de 60 años tratadas con hemiartroplastia modular; 1164 pacientes (3,5 %) se reoperaron durante un seguimiento medio de 2,7 años (fuente: Rogmark C y colaboradores, 2014). Qué implica para ti. Las cifras de este tema vienen de dos poblaciones distintas: ancianos con fractura de cuello (hemiartroplastia) y pacientes con artrosis (prótesis total). Un riesgo de luxación o de cojera medido en una no se traslada sin más a la otra. Cuando una cifra proviene de un registro, describe lo que hacen los cirujanos en la práctica, no un experimento: el abordaje lo eligió el cirujano.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«Prótesis totales no cementadas por abordaje, Registro Noruego 2008-2013» muestra lo siguiente. Lateral directo: 11795 prótesis (fuente: Mjaaland KE y colaboradores, 2017). Posterior: 5961 prótesis (fuente: Mjaaland KE y colaboradores, 2017). Anterolateral mínimamente invasivo: 2087 prótesis (fuente: Mjaaland KE y colaboradores, 2017). Anterior mínimamente invasivo: 2017 prótesis (fuente: Mjaaland KE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«Hemiartroplastias por fractura según abordaje, Registro Sueco» muestra lo siguiente. Lateral directo: 13769 pacientes (fuente: Jobory A y colaboradores, 2021). Posterior: 11834 pacientes (fuente: Jobory A y colaboradores, 2021). Con esto cerramos epidemiología: cuánto se usan y a quién se aplican.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Los glúteos medio y menor sostienen la pelvis cuando apoyas una pierna (función clásica del abductor). Ambos se insertan en el trocánter mayor, y el nervio glúteo superior los inerva junto con el TFL (fuente: Ince A y colaboradores, 2007) (fuente: Apaydin N y colaboradores, 2013). El lateral directo abre una puerta en ese mecanismo; el anterolateral intenta pasar por su borde. Toda la técnica gira en torno a qué parte del abductor vas a mover y cómo la devuelves. Piensa en 4 planos antes de llegar a la cápsula (fuente: Apivatthakakul T y colaboradores, 2026): Fascia lata. Es el primer telón; se corta en línea con el fémur, sobre el trocánter. Glúteo mayor. No se secciona: sus fibras se abren hacia proximal y debajo asoma el glúteo medio. La bursa del trocánter solo se quita si molesta. Glúteo medio. Aquí está la decisión importante. Su parte anterior se desinserta del trocánter como un colgajo que sigue hacia arriba por el tendón y hacia abajo por fibras del vasto lateral; la porción posterior queda anclada y debe ser generosa, porque es el apoyo de la reparación. Glúteo menor. Está por debajo y viaja con el colgajo. Con el colgajo rechazado hacia delante aparecen el techo de la cápsula y el hueso ilíaco por encima del acetábulo; la cápsula anterior se suelta del fémur y se abre en T (fuente: Apivatthakakul T y colaboradores, 2026). Aquí la lógica es la inversa: el glúteo medio no se corta, se aparta. La fascia lata se abre por detrás del TFL; el TFL se queda adelante y el glúteo medio se lleva hacia atrás, y el plano que los separa se desarrolla con disección roma hasta tocar la cápsula. Dos límites mandan: los vasos que cruzan ese plano (hay que ligarlos o coagularlos) y, más arriba, el paquete glúteo superior. Para descubrir la cápsula se despega el origen del vasto lateral; luego se abre en T (fuente: Apivatthakakul T y colaboradores, 2026). La AO ubica el nervio y los vasos glúteos superiores a 3-5 cm sobre la punta del trocánter (fuente: Apivatthakakul T y colaboradores, 2026). Los estudios en cadáver confirman que esa «zona segura» es estrecha y variable (tabla): en uno de ellos, el punto más cercano de las ramas quedó a 19-20 mm de la punta (fuente: Ince A y colaboradores, 2007). La distancia no se predice por la altura del paciente ni por la longitud de su fémur (fuente: Basarir K y colaboradores, 2008). Dos hallazgos prácticos: las ramas del nervio al TFL quedan expuestas en el anterolateral mínimamente invasivo (fuente: Ince A y colaboradores, 2007) (fuente: Apaydin N y colaboradores, 2013); y en la mitad de los miembros disecados apareció una rama intermuscular distal entre glúteo medio y TFL (fuente: Ince A y colaboradores, 2007). Un detalle de lectura: cada estudio mide desde un punto distinto (punta del trocánter, punto medio de su borde superior, trocánter más prominente). Por eso las cifras no se pueden restar entre sí; no hay una distancia universal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desde el trocánter a una rama del nervio glúteo superior, según estudio (el punto de referencia cambia)» muestra lo siguiente. Salida del nervio (Apaydin): 54 mm (fuente: Apaydin N y colaboradores, 2013). Área segura descrita (Jacobs, hasta): 50 mm (fuente: Jacobs LG y colaboradores, 1989). Rama más inferior (Basarir, media): 44 mm (fuente: Basarir K y colaboradores, 2008). Rama al glúteo menor (Ince, valor central): 33 mm (fuente: Ince A y colaboradores, 2007). Punto más cercano de las ramas, región media (Ince, valor central): 20 mm (fuente: Ince A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cruzas en el lateral directo» tiene 3 columnas: Estructura, Qué haces con ella, Qué vigilar. Fila 1: Estructura, Fascia lata y glúteo mayor; Qué haces con ella, Se abre la fascia sobre el trocánter y se separan las fibras del glúteo mayor hacia proximal (fuente: Apivatthakakul T y colaboradores, 2026); Qué vigilar, Es la capa más tolerante; la bursa se retira si estorba (fuente: Apivatthakakul T y colaboradores, 2026). Fila 2: Estructura, Glúteo medio (porción anterior y tendón); Qué haces con ella, Se libera del trocánter; la inserción posterior se conserva (fuente: Apivatthakakul T y colaboradores, 2026); Qué vigilar, Deja tejido suficiente para reparar: en prótesis dolorosas, el tendón lateral tenía defecto en 24 de 39 casos frente a 4 de 25 sin síntomas (fuente: Pfirrmann CW y colaboradores, 2005). Fila 3: Estructura, Glúteo menor; Qué haces con ella, Se libera junto con el medio en el colgajo anterior (fuente: Apivatthakakul T y colaboradores, 2026); Qué vigilar, Defecto del tendón en 22 de 39 prótesis sintomáticas y en 2 de 25 asintomáticas (fuente: Pfirrmann CW y colaboradores, 2005). Fila 4: Estructura, Nervio y vasos glúteos superiores; Qué haces con ella, Marcan el límite proximal del corte (fuente: Apivatthakakul T y colaboradores, 2026); Qué vigilar, A 3-5 cm de la punta del trocánter (fuente: Apivatthakakul T y colaboradores, 2026); hasta 5 cm en la serie clásica de 10 cadáveres (fuente: Jacobs LG y colaboradores, 1989); menos de 30 mm en 3 de 15 caderas (fuente: Basarir K y colaboradores, 2008); puntos más cercanos de las ramas a 19-20 mm de la punta en otra serie (fuente: Ince A y colaboradores, 2007). Fila 5: Estructura, Vasto lateral; Qué haces con ella, Se elevan sus fibras anteriores del fémur (fuente: Apivatthakakul T y colaboradores, 2026); Qué vigilar, Forma con el glúteo medio un colgajo continuo que se reinserta al cerrar (fuente: Apivatthakakul T y colaboradores, 2026). Fila 6: Estructura, Cápsula anterior; Qué haces con ella, Se libera del cuello y se abre en T (fuente: Apivatthakakul T y colaboradores, 2026); Qué vigilar, Conservar el labrum salvo que se coloque una prótesis total (fuente: Apivatthakakul T y colaboradores, 2026). (fuente: Apivatthakakul T y colaboradores, 2026) (fuente: Pfirrmann CW y colaboradores, 2005) (fuente: Jacobs LG y colaboradores, 1989) (fuente: Basarir K y colaboradores, 2008) (fuente: Ince A y colaboradores, 2007). En el documento Word de este tema encontrarás además: Estructuras que cruzas en el anterolateral (Watson-Jones); El nervio glúteo superior en 4 estudios de cadáver: punto de referencia y hallazgo. Con esto cerramos anatomía quirúrgica. Sigamos con variantes y nombres que debes distinguir.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y nombres que debes distinguir. Se han descrito varias versiones transglúteas, entre ellas las de Hardinge, Bauer y Frndak (fuente: Piponov H y colaboradores, 2021). En cadáver, el cociente entre la distancia del trocánter a la rama más baja del nervio que cada versión encuentra y la distancia del trocánter a la cresta ilíaca fue 0,464 para Hardinge, 0,406 para Bauer y 0,338 para Frndak (fuente: Piponov H y colaboradores, 2021). Dicho en llano: según por dónde cruces el glúteo medio, el nervio queda más cerca o más lejos del corte. Los autores proponen medir antes de operar la distancia del trocánter a la cresta y estimar con el cociente cuán cerca está la rama (fuente: Piponov H y colaboradores, 2021); es un hallazgo en 18 hemipelvis, no una regla validada en la clínica. Los estudios hablan además de un lateral directo «modificado» y de uno «tradicional». En una revisión de 26 estudios con 6512 prótesis, la osificación heterotópica fue de 57,2 % con el modificado y de 34,6 % con el tradicional (fuente: Herzberg R y colaboradores, 2024). Cada serie define su modificación a su manera (lectura del autor): conviene leer los métodos antes de comparar. Watson-Jones clásico. El que describe la AO: intervalo entre glúteo medio y TFL, hecho para ver la cadera y reducir una fractura (fuente: Apivatthakakul T y colaboradores, 2026). Para fijar una fractura del cuello, la incisión se prolonga distalmente sobre el vasto lateral (fuente: Apivatthakakul T y colaboradores, 2026). Anterolateral mínimamente invasivo (ALMI) o Watson-Jones modificado. Es el mismo intervalo, pero con un plano completamente intermuscular, usado para prótesis total (fuente: Lepri AC y colaboradores, 2020). Se opera en decúbito supino o en decúbito lateral; en un ensayo de 60 pacientes, la inclinación del cotilo se desvió menos del objetivo en supino (error 2,4°) que en lateral (4,5°) (fuente: Takada R y colaboradores, 2019). La tabla compara, en lo anatómico, qué diferencia a cada versión. La elección entre ellas no se decide por la anatomía sola: ver «Indicaciones» y «Comparación».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«Cociente nervio-trocánter / trocánter-cresta ilíaca por variante transglútea» muestra lo siguiente. Hardinge: 0.5 cociente (fuente: Piponov H y colaboradores, 2021). Bauer: 0.4 cociente (fuente: Piponov H y colaboradores, 2021). Frndak: 0.3 cociente (fuente: Piponov H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«Lateral directo y anterolateral: lo que cambia en el plano» tiene 3 columnas: Rasgo, Lateral directo (Hardinge), Anterolateral (Watson-Jones). Fila 1: Rasgo, Plano; Lateral directo (Hardinge), Atraviesa el glúteo medio y el menor (fuente: Apivatthakakul T y colaboradores, 2026); Anterolateral (Watson-Jones), Intervalo entre glúteo medio y TFL (fuente: Apivatthakakul T y colaboradores, 2026). Fila 2: Rasgo, Qué se libera; Lateral directo (Hardinge), Tercio anterior de glúteo medio y menor, que se reinserta al cerrar (fuente: Apivatthakakul T y colaboradores, 2026); Anterolateral (Watson-Jones), Origen anterior del vasto lateral; el glúteo medio se retrae (fuente: Apivatthakakul T y colaboradores, 2026). Fila 3: Rasgo, Posición habitual; Lateral directo (Hardinge), Decúbito lateral (fuente: Apivatthakakul T y colaboradores, 2026); Anterolateral (Watson-Jones), Supino o lateral en el modificado (fuente: Takada R y colaboradores, 2019). Fila 4: Rasgo, Límite proximal; Lateral directo (Hardinge), Nervio y vasos glúteos superiores, a 3-5 cm de la punta del trocánter (fuente: Apivatthakakul T y colaboradores, 2026); Anterolateral (Watson-Jones), Nervio y vasos glúteos superiores (fuente: Apivatthakakul T y colaboradores, 2026). Fila 5: Rasgo, Uso que destaca la AO; Lateral directo (Hardinge), Hemiartroplastia o prótesis total primaria sin complicaciones (fuente: Apivatthakakul T y colaboradores, 2026); Anterolateral (Watson-Jones), Reducción abierta del cuello femoral y algunas fracturas de cabeza (fuente: Apivatthakakul T y colaboradores, 2026). (fuente: Apivatthakakul T y colaboradores, 2026) (fuente: Apivatthakakul T y colaboradores, 2026) (fuente: Takada R y colaboradores, 2019). Con esto cerramos variantes y nombres que debes distinguir. Sigamos con biomecánica del abductor: qué se daña y por qué cojea.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del abductor: qué se daña y por qué cojea. El abductor puede fallar por 3 vías, y cada abordaje las toca de forma distinta. Nervio. El glúteo superior se puede lesionar por corte, tracción o retractor. En la electromiografía, 19 de 81 pacientes (23 %) mostraban daño del nervio a las 2 semanas tras el Hardinge (fuente: Ramesh M y colaboradores, 1996). Los que quedaron con denervación completa a los 3 meses no se recuperaron a los 9, y el daño persistente se asoció a Trendelenburg positivo (fuente: Ramesh M y colaboradores, 1996). Tendón. La inserción anterior se libera y se repara; si la reparación falla, el músculo queda sin ancla. En resonancia, el defecto del tendón lateral del glúteo medio fue más frecuente con el lateral directo modificado (6 de 16 pacientes a los 3 meses y 4 de 16 al año) que con el anterolateral mínimamente invasivo (3 de 21 y 2 de 21) (fuente: Müller 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Músculo. La atrofia grasa afecta sobre todo al tercio anterior del glúteo medio: en el mismo ensayo, al año, la puntuación media de atrofia fue 1,75 con el lateral directo modificado y 0,98 con el anterolateral, en una escala de 0 a 4 (fuente: Müller M y colaboradores, 2011). Un defecto en la imagen no siempre es una cojera. En resonancia, 4 de 25 pacientes sin síntomas tras la vía transglútea tenían defecto del tendón lateral del glúteo medio (fuente: Pfirrmann CW y colaboradores, 2005). Y en un estudio con 40 pacientes, de los 17 con electromiografía alterada a las 4 semanas, 14 se habían normalizado a los 6 meses, y solo 1 de los 3 persistentes tenía Trendelenburg positivo al año (fuente: Picado CH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cojera es multifactorial; la clínica y la imagen se interpretan juntas. ¿Por qué el lateral directo estabiliza? Porque no cruza la cápsula posterior ni los rotadores externos cortos, que en el abordaje posterior se cortan y deben repararse (explicación anatómica; opinión experta). La evidencia clínica de esa ventaja está en los registros (ver «Comparación»). Con esto cerramos biomecánica del abductor: qué se daña y por qué cojea. Sigamos con examen físico: cómo reconocer un abductor que falla.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cómo reconocer un abductor que falla. Marcha. Una cojera abductora inclina el tronco hacia el lado operado para bajar la carga sobre el abductor (descripción clásica; práctica habitual / opinión experta). Signo de Trendelenburg. De pie sobre la pierna operada, la pelvis del lado opuesto cae. A los 3 meses de una prótesis total, el Trendelenburg grado II apareció en 8 de 29 caderas operadas por lateral directo, frente a 1 de 29 con el lateral directo modificado y 1 de 21 con el posterior (fuente: Baker AS y colaboradores, 1989). Prueba de apoyo monopodal sostenido y rotación externa resistida. Se evaluaron en pacientes con dolor trocantérico refractario por tendinopatía glútea, con la resonancia como referencia: el apoyo monopodal de 30 segundos tuvo sensibilidad de 100 % y especificidad de 97,3 %; la rotación externa resistida en supino, sensibilidad de 88 % y especificidad de 97,3 % (fuente: Lequesne M y colaboradores, 2008). Ojo: eran 17 pacientes, caderas nativas y no prótesis; sirven para pensar, no para decidir (fuente: Lequesne M y colaboradores, 2008). Fuerza de abducción registrada. Si puedes, mídela antes de operar: el estudio de Ramesh usó una plataforma de fuerza junto con el Trendelenburg modificado y la electromiografía (fuente: Ramesh M y colaboradores, 1996). Sin dato verificable: no encontré estudios que den la sensibilidad y la especificidad del Trendelenburg para insuficiencia del abductor después de una prótesis por abordaje lateral. Los valores del gráfico son de caderas con dolor trocantérico, y solo valen como orientación. El Trendelenburg positivo no prueba daño del nervio. En una serie de 40 pacientes operados por Hardinge, 9 de los 37 con electromiografía normal tenían Trendelenburg positivo, es decir, la prueba falla por motivos distintos del nervio (fuente: Picado CH y colaboradores, 2007). Además, 20 de los 40 pacientes (50 %) ya la tenían positiva antes de la cirugía (fuente: Picado CH y colaboradores, 2007). De ahí la regla práctica: registra la función del abductor antes de operar (práctica habitual / opinión experta, apoyada en estos datos).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clínicas para tendinopatía glútea con resonancia como referencia (17 pacientes, caderas nativas)» muestra lo siguiente. Apoyo monopodal 30 segundos: sensibilidad 100 por ciento y especificidad 97.3 por ciento (fuente: Lequesne M y colaboradores, 2008). Rotación externa resistida en supino: sensibilidad 88 por ciento y especificidad 97.3 por ciento (fuente: Lequesne 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«Nervio frente a tendón como causa de un Trendelenburg tras un abordaje lateral» tiene 3 columnas: Dato, Si falla el nervio, Si falla el tendón. Fila 1: Dato, Qué muestra la prueba; Si falla el nervio, Electromiografía alterada: 42,5 % de 40 pacientes a las 4 semanas, la mayoría con normalización posterior (fuente: Picado CH y colaboradores, 2007); Si falla el tendón, Resonancia: defecto del tendón lateral del glúteo medio en 24 de 39 prótesis con dolor y debilidad (fuente: Pfirrmann CW y colaboradores, 2005). Fila 2: Dato, Evolución; Si falla el nervio, Denervación completa a los 3 meses sin recuperación a los 9 en 9 de 81 pacientes (fuente: Ramesh M y colaboradores, 1996); Si falla el tendón, Persistente si no se repara: la reconstrucción se indica en desgarros crónicos con dolor, debilidad, cojera o inestabilidad (fuente: Pearce AN y colaboradores, 2022). Fila 3: Dato, Cuándo sospecharlo; Si falla el nervio, Debilidad precoz tras el abordaje, sobre todo con disección alta (opinión experta); Si falla el tendón, Dolor trocantérico persistente con debilidad (opinión experta); confirmar con imagen (fuente: Pfirrmann CW y colaboradores, 2005). (fuente: Picado CH y colaboradores, 2007) (fuente: Pfirrmann CW y colaboradores, 2005) (fuente: Ramesh M y colaboradores, 1996) (fuente: Pearce AN y colaboradores, 2022). Con esto cerramos examen físico: cómo reconocer un abductor que falla. Sigamos con imágenes: cuándo pedirlas y cómo leerlas.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cuándo pedirlas y cómo leerlas. Las imágenes entran cuando hay dolor trocantérico o debilidad que no cede. La pregunta es siempre la misma: ¿el tendón está roto? Tras una prótesis por vía transglútea (resonancia). En 64 pacientes, defectos del tendón del glúteo menor aparecieron en 22 de 39 con dolor y debilidad y en 2 de 25 sin síntomas; los defectos del tendón lateral del glúteo medio, en 24 de 39 y 4 de 25; los del tendón posterior del medio, en 7 de 39 y en ninguno de los asintomáticos (fuente: Pfirrmann CW y colaboradores, 2005). Solo los sintomáticos tenían atrofia grasa del glúteo medio (fuente: Pfirrmann CW y colaboradores, 2005). En los 14 pacientes que se operaron de revisión, el diagnóstico por resonancia se confirmó en todos (fuente: Pfirrmann CW y colaboradores, 2005). Precisión diagnóstica. No encontré estudios de precisión hechos en prótesis; lo más cercano es una revisión sistemática de 7 estudios en dolor trocantérico persistente, con el hallazgo quirúrgico como patrón de referencia (fuente: Westacott DJ y colaboradores, 2011). Para la resonancia, la sensibilidad osciló entre 33 y 100 % y la especificidad entre 92 y 100 %, pero el valor predictivo negativo fue de 50 % y sobraron los falsos positivos; la ecografía alcanzó sensibilidad de 79-100 % y valor predictivo positivo de 95-100 % (fuente: Westacott DJ y colaboradores, 2011). El desgarro se asoció más a la señal alta situada por encima del trocánter (fuente: Westacott DJ y colaboradores, 2011). Tómalo como orientación y apóyate en un radiólogo musculoesquelético con experiencia, como aconsejan los autores (fuente: Westacott DJ y colaboradores, 2011). Para el residente: una imagen sin clínica no es un diagnóstico, y una clínica de debilidad sin imagen tampoco es un tendón roto. Pide la resonancia con la pregunta clara («¿defecto del tendón lateral del medio o del menor?») y discútela con el radiólogo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«Defectos del tendón en resonancia tras la vía transglútea: pacientes con defecto» muestra lo siguiente. Glúteo menor, con síntomas (de 39): 22 pacientes (fuente: Pfirrmann CW y colaboradores, 2005). Glúteo menor, sin síntomas (de 25): 2 pacientes (fuente: Pfirrmann CW y colaboradores, 2005). Medio lateral, con síntomas (de 39): 24 pacientes (fuente: Pfirrmann CW y colaboradores, 2005). Medio lateral, sin síntomas (de 25): 4 pacientes (fuente: Pfirrmann CW y colaboradores, 2005). Medio posterior, con síntomas (de 39): 7 pacientes (fuente: Pfirrmann CW y colaboradores, 2005). Medio posterior, sin síntomas (de 25): 0 pacientes (fuente: Pfirrmann CW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«Rango de sensibilidad en desgarros del tendón glúteo (7 estudios, pacientes con dolor trocantérico): mínimo y máximo» muestra lo siguiente. Resonancia: mínimo: 33 por ciento (fuente: Westacott DJ y colaboradores, 2011). Resonancia: máximo: 100 por ciento (fuente: Westacott DJ y colaboradores, 2011). Ecografía: mínimo: 79 por ciento (fuente: Westacott DJ y colaboradores, 2011). Ecografía: máximo: 100 por ciento (fuente: Westacott DJ y colaboradores, 2011). Con esto cerramos imágenes: cuándo pedirlas y cómo leerlas. Sigamos con algoritmo: elegir entre lateral directo, anterolateral u otra entrada.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entre lateral directo, anterolateral u otra entrada. El algoritmo ordena la decisión por objetivo. No sustituye el criterio de tu tutor ni la planificación de cada paciente, y lo que no tiene estudio lo dice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la entrada lateral de la cadera» se lee de arriba hacia abajo. Se parte de: Necesitas entrar a la cadera por el lado: ¿cuál es el objetivo. Se decide: ¿Fractura desplazada del cuello en adulto joven que requiere reducción abierta para fijarla? Si la respuesta es sí, watson-jones o smith-petersen modificado: ambos lograron 81 % de reducciones aceptables en 80 adultos de 18-65 años; usa el que domines (opinión experta) (fuente: Patterson JT y colaboradores, 2021). Si la respuesta es no, ¿es una cirugía de revisión o una reconstrucción compleja?. Termina en: Watson-Jones o Smith-Petersen modificado: ambos lograron 81 % de reducciones aceptables en 80 adultos de 18-65 años; usa el que domines (opinión experta) (fuente: Patterson JT y colaboradores, 2021). Se decide: ¿Es una cirugía de revisión o una reconstrucción compleja? Si la respuesta es sí, el lateral directo no es la vía más versátil: la revisión sistemática de 2026 mantuvo como favorita la posterior por su exposición extensible; discútelo con tu tutor (fuente: Dimitriu AL y colaboradores, 2026). Si la respuesta es no, hemiartroplastia o prótesis total primaria: ¿riesgo alto de luxación? en prótesis total, la fractura de cuello (rr 3,9) y la necrosis avascular (rr 3,7) elevaron la revisión por luxación (fuente: Hailer NP y colaboradores, 2012); en hemiartroplastia, la demencia elevó la luxación (or 1,3) (fuente: Jobory A y colaboradores, 2021). Termina en: El lateral directo no es la vía más versátil: la revisión sistemática de 2026 mantuvo como favorita la posterior por su exposición extensible; discútelo con tu tutor (fuente: Dimitriu AL y colaboradores, 2026). Se decide: Hemiartroplastia o prótesis total primaria: ¿riesgo alto de luxación? En prótesis total, la fractura de cuello (RR 3,9) y la necrosis avascular (RR 3,7) elevaron la revisión por luxación (fuente: Hailer NP y colaboradores, 2012); en hemiartroplastia, la demencia elevó la luxación (OR 1,3) (fuente: Jobory A y colaboradores, 2021)? Si la respuesta es sí, elige un plano que respete la cápsula posterior y los rotadores: lateral directo o anterolateral; en hemiartroplastia la luxación fue 2,7 % con lateral frente a 7,2 % con posterior (fuente: Jobory A y colaboradores, 2021). Si la respuesta es no, usa el abordaje que domines: la guía aaos no halla uno favorito y las síntesis no muestran diferencias clínicas mayores (fuente: American Academy of Orthopaedic Surgeons, 2021) (fuente: Morrell AT y colaboradores, 2025) (fuente: Gusho C y colaboradores, 2024). Termina en: Usa el abordaje que domines: la guía AAOS no halla uno favorito y las síntesis no muestran diferencias clínicas mayores (fuente: American Academy of Orthopaedic Surgeons, 2021) (fuente: Morrell AT y colaboradores, 2025) (fuente: Gusho C y colaboradores, 2024). Se hace: Elige un plano que respete la cápsula posterior y los rotadores: lateral directo o anterolateral; en hemiartroplastia la luxación fue 2,7 % con lateral frente a 7,2 % con posterior (fuente: Jobory A y colaboradores, 2021). Se decide: ¿El abductor ya está débil o su función es crítica para este paciente? Si la respuesta es sí, prefiere el anterolateral intermuscular: trendelenburg positivo en 1,8 % frente a 20 % con el lateral directo en hemiartroplastia (1 eca; la decisión final es del equipo) (fuente: Ugland TO y colaboradores, 2019). Si la respuesta es no, lateral directo o anterolateral con técnica cuidadosa y reparación sólida del colgajo anterior (fuente: Apivatthakakul T y colaboradores, 2026) (fuente: Apivatthakakul T y colaboradores, 2026). Termina en: Prefiere el anterolateral intermuscular: Trendelenburg positivo en 1,8 % frente a 20 % con el lateral directo en hemiartroplastia (1 ECA; la decisión final es del equipo) (fuente: Ugland TO y colaboradores, 2019). Termina en: Lateral directo o anterolateral con técnica cuidadosa y reparación sólida del colgajo anterior (fuente: Apivatthakakul T y colaboradores, 2026) (fuente: Apivatthakakul T y colaboradores, 2026). Con esto cerramos algoritmo: elegir entre lateral directo, anterolateral u otra entrada. Sigamos con indicaciones.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Cada indicación tiene una evidencia distinta detrás. La tabla separa lo que hay de lo que falta. Contraindicaciones relativas (práctica habitual / opinión experta): abductor previamente insuficiente, necesidad de reconstruir el abductor en la misma cirugía, o un paciente cuya marcha dependa críticamente de él.</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Watson-Jones modificado, un índice de masa corporal más alto se asoció a atrofia del TFL por lesión nerviosa, así que conviene limitar la exposición en obesos (fuente: Takada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abordaje, para qué indicación y con qué respaldo» tiene 4 columnas: Indicación, Lateral directo (Hardinge), Anterolateral (Watson-Jones), Qué respalda. Fila 1: Indicación, Hemiartroplastia por fractura del cuello; Lateral directo (Hardinge), Uso frecuente; luxación 2,7 % frente a 7,2 % del posterior en 25678 pacientes (fuente: Jobory A y colaboradores, 2021); Anterolateral (Watson-Jones), Trendelenburg en 1,8 % frente a 20 % con lateral directo, 150 pacientes (fuente: Ugland TO y colaboradores, 2019); Qué respalda, Cochrane 2025: evidencia insuficiente para elegir entre abordajes (fuente: Morrell AT y colaboradores, 2025). Fila 2: Indicación, Prótesis total por artrosis; Lateral directo (Hardinge), La AO la considera excelente en prótesis primaria sin complicaciones (fuente: Apivatthakakul T y colaboradores, 2026); Anterolateral (Watson-Jones), Anterolateral mínimamente invasivo: fuerza de abducción mejor a las 6 semanas y sin diferencias en puntuaciones al año (fuente: Inaba Y y colaboradores, 2011); Qué respalda, Redes de ECA: las complicaciones no difieren entre abordajes (fuente: Yan L y colaboradores, 2023). Fila 3: Indicación, Reducción abierta de fractura del cuello (adulto joven); Lateral directo (Hardinge), Sin dato verificable en las fuentes abiertas; Anterolateral (Watson-Jones), Reducción aceptable en 81 %, igual que con el Smith-Petersen modificado (fuente: Patterson JT y colaboradores, 2021); Qué respalda, Cohorte retrospectiva de 80 adultos (fuente: Patterson JT y colaboradores, 2021). Fila 4: Indicación, Fijación con tornillos o tornillo-placa deslizante; Lateral directo (Hardinge), Sin dato verificable en las fuentes abiertas; Anterolateral (Watson-Jones), La incisión se prolonga sobre el vasto lateral para colocar el implante (fuente: Apivatthakakul T y colaboradores, 2026); Qué respalda, Descripción de la AO (fuente: Apivatthakakul T y colaboradores, 2026). Fila 5: Indicación, Cirugía de revisión; Lateral directo (Hardinge), Menos versátil que el posterior (fuente: Dimitriu AL y colaboradores, 2026); Anterolateral (Watson-Jones), Sin dato verificable en las fuentes abiertas; Qué respalda, Revisión sistemática narrativa de 2026 (fuente: Dimitriu AL y colaboradores, 2026). (fuente: Jobory A y colaboradores, 2021) (fuente: Ugland TO y colaboradores, 2019) (fuente: Morrell AT y colaboradores, 2025) (fuente: Apivatthakakul T y colaboradores, 2026) (fuente: Inaba Y y colaboradores, 2011) (fuente: Yan L y colaboradores, 2023) (fuente: Patterson JT y colaboradores, 2021) (fuente: Apivatthakakul T y colaboradores, 2026) (fuente: Dimitriu AL y colaboradores, 2026). Con esto cerramos indicaciones.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Esta sección es apoyo de estudio: sirve para entender la secuencia y las estructuras en riesgo antes de entrar al quirófano con tu tutor; no sustituye ni a él ni al manual del implante. Lo que está respaldado son los planos y los límites que describe la AO y las observaciones de los estudios citados. Lo que es práctica habitual / opinión experta va rotulado y no lleva cifras. Subir demasiado el corte del glúteo medio: la AO sitúa el nervio y los vasos glúteos superiores a 3-5 cm de la punta del trocánter (fuente: Apivatthakakul T y colaboradores, 2026), pero en cadáver hubo ramas a menos de 30 mm (fuente: Basarir K y colaboradores, 2008); cuanto más corto el corte proximal, mejor (opinión experta). Dejar sin tendón el colgajo anterior, de modo que no hay nada firme donde anclar la reparación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Cerrar solo con puntos finos a partes blandas: la AO describe puntos gruesos, habitualmente transóseos, para reinsertar el colgajo (fuente: Apivatthakakul T y colaboradores, 2026); no hay comparaciones entre técnicas de cierre (opinión experta). En el Watson-Jones, abrir el glúteo medio en vez de seguir el intervalo, con lo que el abordaje deja de ser intermuscular y su riesgo cambia (fuente: Lepri AC y colaboradores, 2020) (fuente: Müller M y colaboradores, 2011). En el Watson-Jones, sobreexponer a un paciente obeso: el índice de masa corporal más alto se asoció a atrofia del TFL por lesión nerviosa (fuente: Takada R y colaboradores, 2021). Ignorar el fémur al exponerlo: en 507 pacientes operados por Watson-Jones modificado, la fractura periprotésica a 90 días fue de 1,6 %, con 6 fracturas intraoperatorias (1,2 %) (fuente: Van Roekel N y colaboradores, 2024). No registrar la función del abductor antes de operar (fuente: Picado CH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«Error medio de inclinación del cotilo con Watson-Jones modificado (RCT de 60 prótesis)» muestra lo siguiente. Posición supina: 2.4 grados (fuente: Takada R y colaboradores, 2019). Posición lateral: 4.5 grados (fuente: Takada R y colaboradores, 2019). Con esto cerramos técnica paso a paso. Sigamos con reparación del abductor y cierre.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reparación del abductor y cierre. El lateral directo se comporta como una osteotomía de tejidos blandos: se corta algo que luego hay que devolver a su sitio. Por eso el cierre cuenta tanto como el acceso. Lo que dice la fuente de referencia. Para la AO, el colgajo anterior se ancla de nuevo a la zona intertrocantérica con suturas gruesas, que en general atraviesan el hueso; encima se cierran el tendón y la fascia del glúteo medio y, más abajo, la fascia del vasto lateral (fuente: Apivatthakakul T y colaboradores, 2026). Una técnica descrita. Una nota técnica describe un cierre en el que la cápsula anterior y los glúteos menor y medio se fijan juntos al trocánter mayor con suturas que pasan por perforaciones en el hueso.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Sus autores lo aplican en prótesis primaria y de revisión por vía lateral y sostienen que el paciente se moviliza y camina antes (fuente: Agarwala S y colaboradores, 2018). Es una descripción, no un estudio comparativo. Consolidación y función. En la versión que incluye una lámina de trocánter, la consolidación radiográfica de esa lámina se asoció a mejor función del abductor que su malunión o falta de unión (fuente: Baker AS y colaboradores, 1989). Si la reparación falla. Tras una prótesis, el abductor puede quedar insuficiente por causas que no siempre son del abordaje: daño iatrogénico del nervio glúteo superior o del glúteo medio, reacción de los tejidos al metal u osteólisis. La reconstrucción se reserva para el desgarro crónico que da dolor, debilidad, cojera o inestabilidad (fuente: Pearce AN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dato verificable: no encontré comparaciones directas entre técnicas de reparación (túnel óseo frente a sutura a partes blandas, anclajes, material de sutura) ni tasas de falla por técnica en fuentes abiertas. Lo que sigue es práctica habitual / opinión experta: repara siempre, con puntos gruesos y túneles óseos, y no acortes el tiempo del cierre. En el Watson-Jones. El cierre es más simple: cápsula, vasto lateral y fascia lata con puntos separados, tras desbridar e irrigar para reducir el riesgo de osificación periarticular (fuente: Apivatthakakul T y colaboradores, 2026). Con esto cerramos reparación del abductor y cierre. Sigamos con comparación con el posterior y con el anterior directo.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el posterior y con el anterior directo. Hemiartroplastia por fractura del cuello. Es donde mejor se ve la ventaja del lateral. Registro Sueco, 25678 pacientes: luxó 2,7 % (366 de 13769) de los operados por lateral directo y 7,2 % (850 de 11834) de los operados por posterior; el abordaje posterior fue el factor de riesgo más fuerte (OR 2,7; IC 95 % 2,3 a 3,1) (fuente: Jobory A y colaboradores, 2021). Cohorte prospectiva noruega de 4 hospitales, 583 pacientes: luxación en 4 de 397 (1 %) con lateral frente a 15 de 186 (8 %) con posterior, riesgo relativo 8,0 (IC 95 % 2,7 a 23,8); de los 19 pacientes con luxación, 11 recidivaron y 10 de esos 11 necesitaron cirugía abierta (fuente: Svenøy S y colaboradores, 2017). Registros de Noruega y Suecia, 33205 fracturas: el abordaje posterior fue el factor de riesgo más fuerte de cirugía abierta por luxación (hazard ratio 2,2; IC 95 % 1,8 a 2,6) (fuente: Rogmark C y colaboradores, 2014). En los ensayos el panorama es menos nítido: la revisión Cochrane de 2025, con 11 estudios y 1840 participantes, no halló diferencias entre lateral y posterior en actividades de la vida diaria, calidad de vida, función ni dolor (certeza muy baja), y la mortalidad fue parecida (RR 0,88; IC 95 % 0,56 a 1,39; certeza baja) (fuente: Morrell AT y colaboradores, 2025). Una red de 11 ECA con 1513 pacientes tampoco halló diferencias en luxación, infección, revisión ni mortalidad al año (fuente: Gusho C y colaboradores, 2024). Que un ensayo no vea diferencia no prueba que no la haya: la luxación es un evento poco frecuente que exige muestras grandes (lectura del autor). Prótesis total. Registro Sueco, 78098 prótesis: frente al lateral directo, la revisión por luxación fue 1,3 veces más probable con el posterior (IC 95 % 1,1 a 1,7) y 4,2 veces más con las vías mínimamente invasivas (IC 95 % 2,3 a 7,7) (fuente: Hailer NP y colaboradores, 2012). Registro Noruego, 21860 prótesis: el riesgo relativo de revisión por luxación fue 2,1 (IC 95 % 1,5 a 3,1) con el posterior frente al lateral directo; con las vías mínimamente invasivas anterior y anterolateral no hubo diferencia significativa (RR 0,71; IC 95 % 0,40 a 1,3) (fuente: Mjaaland KE y colaboradores, 2017). Metaanálisis de 69 estudios y 283036 prótesis: frente al posterior, el riesgo de luxación fue menor con el lateral (RR 0,74; IC 95 % 0,58 a 0,96) y con el anterolateral (RR 0,50; IC 95 % 0,32 a 0,77), pero el aflojamiento fue mayor con el lateral (RR 1,21) y con el anterolateral (RR 1,89); la certeza fue baja o muy baja (fuente: Docter S y colaboradores, 2020). Metaanálisis de 6 estudios prospectivos, 517 pacientes: el posterior redujo el Trendelenburg (OR 0,31) y la malposición del vástago (OR 0,24), pero la diferencia en luxación (OR 0,37) y en osificación heterotópica (OR 0,41) no fue significativa (fuente: Berstock JR y colaboradores, 2015). Tiempo operatorio. La red de 63 ECA encontró que el posterior fue más corto que el lateral directo en 10,50 minutos (IC 95 % 4,94 a 16,07; certeza alta) (fuente: Yan L y colaboradores, 2023). Metaanálisis de 24 ECA con 2010 pacientes: el anterior directo y el lateral no difirieron en el tiempo operatorio ni en la estancia; el Harris fue 2,23 puntos mayor con el anterior a las 12 semanas (IC 95 % 0,31 a 4,15), sin diferencia en neuropraxia, luxación, fractura periprotésica ni tromboembolia (fuente: Ang JJM y colaboradores, 2023). Red de 25 ECA con 2339 pacientes, hasta las 12 semanas: a las 6 semanas el Harris favoreció al anterior directo frente al posterior y al lateral directo, el dolor precoz fue menor con el anterior que con el lateral directo y la estancia más corta correspondió al anterolateral; sin embargo, ninguna de esas diferencias llegó a ser clínicamente importante (fuente: Gazendam A y colaboradores, 2022). Red de 63 ECA, mejoría del puntaje de cadera frente al lateral directo: +4,04 con el anterior directo, +3,00 con el anterolateral mínimamente invasivo, +3,37 con el lateral mínimamente invasivo y +4,37 con el posterior (fuente: Yan L y colaboradores, 2023); las 6 complicaciones analizadas no difirieron entre abordajes (fuente: Yan L y colaboradores, 2023). Anterior frente al posterior, 19 estudios (no frente al lateral): menos infección (RR 0,55), luxación (RR 0,65) y reoperación (RR 0,84) con el anterior, pero más lesión nerviosa referida por el paciente (RR 2,3) (fuente: Miller LE y colaboradores, 2018). Cómo leer todo esto. Los ensayos agrupados no muestran un ganador claro y las diferencias de función son pequeñas y precoces. Los registros muestran un patrón más consistente: el posterior luxa más que el lateral. Y los resultados «significativos» de los ensayos son frágiles: la mediana del índice de fragilidad fue 5, y de 1 en los que favorecían al lateral o al posterior (fuente: Giakas AM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«Luxación tras hemiartroplastia por fractura de cuello: lateral frente a posterior» muestra lo siguiente. Registro Sueco: lateral directo: 2.7 por ciento (fuente: Jobory A y colaboradores, 2021). Registro Sueco: posterior: 7.2 por ciento (fuente: Jobory A y colaboradores, 2021). Cohorte noruega: lateral: 1 por ciento (fuente: Svenøy S y colaboradores, 2017). Cohorte noruega: posterior: 8 por ciento (fuente: Svenøy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riesgo del posterior frente al lateral directo (mayor que 1 = más riesgo con el posterior); las medidas no son idénticas» muestra lo siguiente. Prótesis total, revisión por luxación (Hailer, RR): 1.3 razón (fuente: Hailer NP y colaboradores, 2012). Prótesis total, revisión por luxación (Mjaaland, RR): 2.1 razón (fuente: Mjaaland KE y colaboradores, 2017). Hemiartroplastia, cirugía abierta por luxación (Rogmark, HR): 2.2 razón (fuente: Rogmark C y colaboradores, 2014). Hemiartroplastia, luxación (Jobory, OR): 2.7 razón (fuente: Jobory A y colaboradores, 2021). Hemiartroplastia, luxación (Svenøy, RR): 8 razón (fuente: Svenøy S y colaboradores, 2017). En el documento Word de este tema encontrarás además: Luxación según abordaje: lo que dicen 5 fuentes; Ensayos agrupados: anterior directo, posterior y mínimamente invasivos frente al lateral directo. Con esto cerramos comparación con el posterior y con el anterior directo.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El precio central del lateral directo. Ensayo de 150 hemiartroplastias, seguimiento de 12 meses: el Trendelenburg fue positivo en 11 de 55 pacientes (20 %) con lateral directo y en 1 de 55 (1,8 %) con anterolateral, riesgo relativo 11,1 (p = 0,004); los pacientes con Trendelenburg positivo tuvieron peores puntuaciones HOOS (fuente: Ugland TO y colaboradores, 2019). Cochrane 2025, anterior frente a lateral a los 3 meses: el Trendelenburg podría ser algo menor con el anterior (RR 0,13; IC 95 % 0,04 a 0,40; 1 estudio, 94 participantes) (fuente: Morrell AT y colaboradores, 2025). Metaanálisis posterior frente a lateral: el posterior redujo el Trendelenburg (OR 0,31) (fuente: Berstock JR y colaboradores, 2015). Comparación de 3 abordajes en prótesis total, a los 3 meses: 8 caderas con lateral directo frente a 1 en cada uno de los otros grupos (fuente: Baker AS y colaboradores, 1989). Ensayo de abductor en prótesis total: con el lateral directo modificado hubo más Trendelenburg y puntuaciones más bajas que con el anterolateral mínimamente invasivo (fuente: Müller M y colaboradores, 2011). Una síntesis narrativa de 2026 resume el patrón: el lateral directo da estabilidad intrínseca, pero más debilidad transitoria del abductor, e irritación del nervio glúteo superior (fuente: Dimitriu AL y colaboradores, 2026). Daño electromiográfico en 23 % de 81 pacientes a las 2 semanas y en 42,5 % de 40 a las 4 semanas, con recuperación frecuente (fuente: Ramesh M y colaboradores, 1996) (fuente: Picado CH y colaboradores, 2007); los 9 pacientes con denervación completa a los 3 meses no se recuperaron a los 9 (fuente: Ramesh M y colaboradores, 1996). En el Watson-Jones modificado, 13 de 164 pacientes (8,0 %) tuvieron atrofia del TFL en resonancia (fuente: Takada R y colaboradores, 2021). Revisión de 26 estudios, 6512 prótesis: 28,8 % de osificación en total, sobre todo clase I (54,2 %) y II (29,6 %); la más alta con el lateral directo modificado (57,2 %) y el lateral tradicional (34,6 %); la más baja con el posterolateral (12,8 %) y el superior directo (1 %) (fuente: Herzberg R y colaboradores, 2024). Cohorte prospectiva de 296 pacientes, a los 6 años: 30 % con lateral directo frente a 18 % con posterolateral (p = 0,024), pero la forma severa (Brooker 3-4) fue parecida: 7 frente a 5 pacientes (fuente: van Erp JHJ y colaboradores, 2021). ECA de 150 hemiartroplastias: más osificación Brooker grado 3 con lateral directo que con anterolateral (p &lt; 0,05) (fuente: Tellefsen RA y colaboradores, 2023). Prevención. En prótesis total, una red de 17 ECA con 5436 pacientes encontró que varios antiinflamatorios se asociaban a menos osificación frente a placebo (OR 0,048 a 0,351) y sus autores recomiendan etoricoxib 90 mg al día, considerando su efecto analgésico y su seguridad gastrointestinal (fuente: Xie L y colaboradores, 2025). La decisión es individual y se coordina con el equipo clínico (práctica habitual / opinión experta). En el Watson-Jones, la AO suma desbridar el tejido necrótico e irrigar la herida para bajar el riesgo (fuente: Apivatthakakul T y colaboradores, 2026). Infección. Registro Noruego: el riesgo relativo de revisión por infección fue 0,57 con el posterior y 0,53 con las vías mínimamente invasivas anterior y anterolateral, frente al lateral directo (fuente: Mjaaland KE y colaboradores, 2017). Fractura periprotésica con Watson-Jones modificado. En 507 pacientes, 1,6 % a 90 días (1,2 % intraoperatorias) y 2,5 % al año; un estudio previo con la misma vía había descrito 8,3 % a los 90 días (fuente: Van Roekel N y colaboradores, 2024). Aflojamiento. Frente al posterior, el metaanálisis de 69 estudios dio más aflojamiento con el lateral y el anterolateral (RR 1,21 y 1,89), con certeza baja o muy baja; léelo con cautela (fuente: Docter S y colaboradores, 2020). Complicaciones de partes blandas en hemiartroplastia. Un ECA de 190 ancianos reportó más complicaciones de partes blandas con el Hardinge que con el anterior mínimamente invasivo (fuente: Saxer F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«Trendelenburg positivo al año tras hemiartroplastia por fractura de cuello (ECA, 150 pacientes)» muestra lo siguiente. Lateral directo (11 de 55): 20 por ciento (fuente: Ugland TO y colaboradores, 2019). Anterolateral (1 de 55): 1.8 por ciento (fuente: Ugland TO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«Osificación heterotópica según abordaje en prótesis total (revisión de 26 estudios)» muestra lo siguiente. Lateral directo modificado: 57.2 por ciento (fuente: Herzberg R y colaboradores, 2024). Lateral tradicional: 34.6 por ciento (fuente: Herzberg R y colaboradores, 2024). Posterolateral: 12.8 por ciento (fuente: Herzberg R y colaboradores, 2024). Superior directo: 1 por ciento (fuente: Herzberg R y colaboradores, 2024). En el documento Word de este tema encontrarás además: Osificación heterotópica a los 6 años: lateral directo frente a posterolateral (cohorte de 296); Fractura periprotésica con Watson-Jones modificado (507 pacientes). Con esto cerramos complicaciones. Sigamos con pronóstico y función.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y función. A medio plazo, las diferencias funcionales entre abordajes son pequeñas y la evidencia es de calidad variable. Prótesis total, red de 63 ECA. Frente al lateral directo, el puntaje de cadera mejoró más con el anterior directo, el anterolateral mínimamente invasivo, el posterior y SuperPath, pero las complicaciones no difirieron (fuente: Yan L y colaboradores, 2023). Prótesis total, 1 año. Un ECA de 102 pacientes comparó el Watson-Jones modificado con el lateral directo mini-incisión: el Watson-Jones recuperó antes la fuerza de abducción (mejor a las 6 semanas), pero a lo largo del primer año ambos grupos quedaron iguales en Harris, dolor y WOMAC (fuente: Inaba Y y colaboradores, 2011). Prótesis total, 6 años. En una cohorte de 296 pacientes, el Harris fue 91,6 con lateral directo y 95,2 con posterolateral, y el dolor al cargar (escala numérica) 1,2 y 0,5 (fuente: van Erp JHJ y colaboradores, 2021). Hemiartroplastia. La revisión Cochrane no encontró diferencias claras en actividades de la vida diaria, calidad de vida, función ni mortalidad entre lateral y posterior (fuente: Morrell AT y colaboradores, 2025). Un ECA de 190 ancianos mostró, a favor del anterior mínimamente invasivo frente al Hardinge, un aumento de 6,7 puntos en la medida de independencia funcional (p = 0,037), sin diferencia significativa en la prueba de levantarse y caminar a las 3 semanas (p = 0,104); el grupo anterior tenía más fragilidad y mayor mortalidad (fuente: Saxer F y colaboradores, 2018). Supervivencia del implante. El registro noruego no halló diferencias en revisión por cualquier causa a los 2 y 5 años entre posterior, lateral directo y las vías mínimamente invasivas (fuente: Mjaaland KE y colaboradores, 2017). Una pista de qué importa: un Trendelenburg positivo se asoció a peor puntuación HOOS (fuente: Ugland TO y colaboradores, 2019), de modo que el estado del abductor parece pesar más que el nombre del abordaje (lectura del autor).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«Mejoría del puntaje de cadera frente al lateral directo, por abordaje (diferencia de medias, red de 63 ECA)» muestra lo siguiente. SuperPath: 5 puntos (fuente: Yan L y colaboradores, 2023). Posterior mínimamente invasivo: 4.5 puntos (fuente: Yan L y colaboradores, 2023). Posterior: 4.4 puntos (fuente: Yan L y colaboradores, 2023). Anterior directo: 4 puntos (fuente: Yan L y colaboradores, 2023). Lateral mínimamente invasivo: 3.4 puntos (fuente: Yan L y colaboradores, 2023). Anterolateral mínimamente invasivo: 3 puntos (fuente: Yan 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«Puntaje de Harris a los 6 años (cohorte de 296 prótesis totales)» muestra lo siguiente. Lateral directo: 91.6 puntos (fuente: van Erp JHJ y colaboradores, 2021). Posterolateral: 95.2 puntos (fuente: van Erp JHJ y colaboradores, 2021). Con esto cerramos pronóstico y función.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No encontré en fuentes abiertas ensayos que comparen protocolos de rehabilitación específicos para el lateral directo o el anterolateral: sin dato verificable. Lo que sigue combina lo que sí se midió (línea de tiempo) con práctica habitual. Práctica habitual / opinión experta (sin cifras, sin estudio que yo haya abierto): movilización precoz con carga según tolerancia y el protocolo de tu equipo; ejercicios isométricos suaves de abducción cuando el cirujano lo autorice; evitar la abducción activa contra resistencia mientras cicatriza la reparación; marcha con apoyo hasta que desaparezca la cojera.</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protocolo exacto lo fija tu tutor. Prevención de osificación. Ver «Complicaciones»: la red de ECA sugiere antiinflamatorios con eficacia comparable; la decisión se toma con el equipo (fuente: Xie L y colaboradores, 2025). Con esto cerramos rehabilitación. Sigamos con guías y sociedades.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sociedades. Las guías vigentes no se ponen de acuerdo, y conviene que lo sepas antes de un tema libre o de una discusión con tu tutor. La guía de la Academia Americana de Cirujanos Ortopédicos (2021) concluye que, en fractura del cuello tratada con artroplastia, la evidencia no muestra un abordaje favorito; calificó la calidad de evidencia y la fuerza de la recomendación como moderadas (fuente: American Academy of Orthopaedic Surgeons, 2021). En la guía CG124 de NICE (última actualización en 2023), la recomendación 1.6.8 propone valorar la vía anterolateral antes que la posterior para la hemiartroplastia; su evidencia se revisó por última vez en 2011 (fuente: National Institute for Health and Care Excellence, 2011). El texto de la recomendación no detalla el plano: a la luz de la confusión de nombres, conviene leer la evidencia que la respalda (lectura del autor a partir de (fuente: Lepri AC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Cochrane de 2025 concluye que la evidencia no alcanza para decidir entre anterior, lateral o posterior en hemiartroplastia (fuente: Morrell AT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dice cada fuente sobre el abordaje en hemiartroplastia por fractura» tiene 3 columnas: Fuente, Año, Mensaje. Fila 1: Fuente, AAOS, guía de fractura de cadera en adultos mayores; Año, 2021; Mensaje, La evidencia no muestra un abordaje favorito; calidad moderada, fuerza moderada (fuente: American Academy of Orthopaedic Surgeons, 2021). Fila 2: Fuente, NICE CG124; Año, 2011, actualizada en 2023; Mensaje, Considerar el anterolateral en vez del posterior (fuente: National Institute for Health and Care Excellence, 2011). Fila 3: Fuente, Cochrane, Morrell y colaboradores; Año, 2025; Mensaje, Evidencia insuficiente para elegir entre anterior, lateral o posterior (fuente: Morrell AT y colaboradores, 2025). (fuente: American Academy of Orthopaedic Surgeons, 2021) (fuente: National Institute for Health and Care Excellence, 2011) (fuente: Morrell AT y colaboradores, 2025). Con esto cerramos guías y sociedades.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nombre no basta, importa el plano: lateral directo libera el tercio anterior de los glúteos medio y menor; anterolateral usa el intervalo con el tensor de la fascia lata (fuente: Apivatthakakul T y colaboradores, 2026) (fuente: Apivatthakakul T y colaboradores, 2026). Si un estudio no dice qué plano usó, no compares su cifra (fuente: Lepri AC y colaboradores, 2020). El abductor es el órgano en riesgo: nervio glúteo superior arriba, inserción anterior del glúteo medio en el trocánter. Todo lo que hagas por encima del trocánter se paga en la marcha (fuente: Apivatthakakul T y colaboradores, 2026) (fuente: Jacobs LG y colaboradores, 1989). El intercambio del lateral directo es claro: menos luxación que el posterior (fuente: Jobory A y colaboradores, 2021), pero más Trendelenburg (fuente: Ugland TO y colaboradores, 2019) (fuente: Berstock JR y colaboradores, 2015) y más osificación heterotópica (fuente: Herzberg R y colaboradores, 2024) (fuente: van Erp JHJ y colaboradores, 2021). El cierre es parte de la técnica: el colgajo anterior de los glúteos y el vasto lateral se reinserta con puntos gruesos, habitualmente a través del hueso (fuente: Apivatthakakul T y colaboradores, 2026). En hemiartroplastia, las síntesis de ensayos no nombran un abordaje ganador y las guías discrepan; la elección depende del riesgo de luxación, del estado del abductor y de lo que el cirujano domine (fuente: Morrell AT y colaboradores, 2025) (fuente: Gusho C y colaboradores, 2024) (fuente: American Academy of Orthopaedic Surgeons, 2021) (fuente: National Institute for Health and Care Excellence, 2011).</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Registra antes de operar el signo de Trendelenburg y la fuerza de abducción: en una serie de 40 pacientes, 20 (50 %) ya lo tenían positivo antes de la prótesis (fuente: Picado CH y colaboradores, 2007). En el lateral directo, la AO ubica el nervio glúteo superior a 3-5 cm sobre la punta del trocánter (fuente: Apivatthakakul T y colaboradores, 2026), pero en cadáver hubo ramas a menos de 30 mm y la distancia no se pudo predecir por la talla ni por la longitud del fémur (fuente: Basarir K y colaboradores, 2008): corta lo mínimo hacia arriba. Antes de aceptar el resultado de un estudio, verifica si su «anterolateral» respetó el glúteo medio (fuente: Lepri AC y colaboradores, 2020). En fractura desplazada del cuello en adulto joven, el Watson-Jones permitió una reducción aceptable en 81 % de los casos, igual que el Smith-Petersen modificado (fuente: Patterson JT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Hardinge cruza el glúteo medio y Watson-Jones pasa por su lado; comprueba el plano antes de aceptar una cifra (fuente: Apivatthakakul T y colaboradores, 2026) (fuente: Apivatthakakul T y colaboradores, 2026) (fuente: Lepri AC y colaboradores, 2020). El lateral directo estabiliza más que el posterior, pero cobra el abductor (fuente: Jobory A y colaboradores, 2021) (fuente: Ugland TO y colaboradores, 2019). El nervio glúteo superior y la reparación del colgajo anterior definen el resultado (fuente: Apivatthakakul T y colaboradores, 2026) (fuente: Basarir K y colaboradores, 2008). No hay ganador demostrado en hemiartroplastia; se elige por riesgo del paciente y dominio de la técnica (fuente: American Academy of Orthopaedic Surgeons, 2021) (fuente: Morrell AT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Hardinge · lateral directo · transglúteo · Watson-Jones · anterolateral · Bauer · Frndak · glúteo medio · glúteo menor · tensor de la fascia lata · nervio glúteo superior · signo de Trendelenburg · insuficiencia del abductor · osificación heterotópica · Brooker · hemiartroplastia · artroplastia total de cadera · fractura del cuello femoral · reducción abierta · vasto lateral · capsulotomía en T · luxación protésica · decúbito lateral · ALMI · abordaje intermuscular.</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Hardinge cruza el glúteo medio; Watson-Jones pasa entre glúteo medio y tensor de la fascia lata (fuente: Apivatthakakul T y colaboradores, 2026) (fuente: Apivatthakakul T y colaboradores, 2026). El nervio glúteo superior cruza a 3-5 cm sobre la punta del trocánter (fuente: Apivatthakakul T y colaboradores, 2026). Lateral directo: menos luxación que el posterior (fuente: Jobory A y colaboradores, 2021), pero más Trendelenburg (fuente: Ugland TO y colaboradores, 2019) (fuente: Berstock JR y colaboradores, 2015) y más osificación (fuente: Herzberg R y colaboradores, 2024) (fuente: van Erp JHJ y colaboradores, 2021). El colgajo anterior se reinserta con puntos gruesos, habitualmente transóseos (fuente: Apivatthakakul T y colaboradores, 2026). En hemiartroplastia no hay ganador entre abordajes: certeza baja o muy baja (fuente: Morrell AT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80 años, independiente para caminar con bastón, con demencia leve y fractura desplazada del cuello femoral. Se planifica una hemiartroplastia cementada, como recomiendan AAOS y NICE (fuente: American Academy of Orthopaedic Surgeons, 2021) (fuente: National Institute for Health and Care Excellence, 2011). Tu tutor te pide que elijas el abordaje y que expliques por qué.</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riesgo concreto pesa más en esta paciente, la luxación o la cojera?. ¿Qué abordajes tienen menos luxación que el posterior y cuál cobra más el abductor?. ¿Qué le dirías a la familia sobre la marcha después de la cirugía?. ¿Cómo cierras si eliges el lateral directo?.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fractura de cuello y la demencia aumentan el riesgo de luxación: en prótesis total, la fractura de cuello elevó la revisión por luxación (RR 3,9) (fuente: Hailer NP y colaboradores, 2012), y en hemiartroplastia la demencia elevó la luxación (OR 1,3) (fuente: Jobory A y colaboradores, 2021). El posterior tuvo 7,2 % de luxación frente a 2,7 % del lateral directo en el Registro Sueco (fuente: Jobory A y colaboradores, 2021) y 8 % frente a 1 % en una cohorte noruega (fuente: Svenøy S y colaboradores, 2017). Entre los planos que respetan la cápsula posterior, el lateral directo tuvo Trendelenburg positivo en 20 % al año frente a 1,8 % con anterolateral en un ensayo (fuente: Ugland TO y colaboradores, 2019), pero las guías no coinciden (fuente: American Academy of Orthopaedic Surgeons, 2021) (fuente: National Institute for Health and Care Excellence, 2011) y la revisión Cochrane concluye que la evidencia es insuficiente (fuente: Morrell AT y colaboradores, 2025). Una elección razonable, según opinión experta, es el anterolateral intermuscular si el equipo lo domina, o el lateral directo con reparación sólida del colgajo anterior con puntos gruesos a hueso (fuente: Apivatthakakul T y colaboradores, 2026). A la familia se le explica que la cojera es un riesgo real con el lateral directo: en un ensayo, 20 % tenía Trendelenburg positivo al año (fuente: Ugland TO y colaboradores, 2019). No hay un abordaje ganador: hay un intercambio entre estabilidad y abductor, y se decide por el riesgo de cada paciente y el dominio del equipo (fuente: Morrell AT y colaboradores, 2025) (fuente: Ugland TO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Lateral directo y anterolateral de la cadera: el mismo trocánter, dos precios distintos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abordajes-pelvis-cadera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cuánto se usan y a quién se aplican</a:t>
            </a:r>
          </a:p>
          <a:p>
            <a:pPr marL="347472" indent="-347472">
              <a:spcAft>
                <a:spcPts val="1400"/>
              </a:spcAft>
              <a:buChar char="•"/>
            </a:pPr>
            <a:r>
              <a:rPr sz="2200">
                <a:solidFill>
                  <a:srgbClr val="263238"/>
                </a:solidFill>
                <a:latin typeface="Calibri"/>
              </a:rPr>
              <a:t>3. Anatomía quirúrgica</a:t>
            </a:r>
          </a:p>
          <a:p>
            <a:pPr marL="347472" indent="-347472">
              <a:spcAft>
                <a:spcPts val="1400"/>
              </a:spcAft>
              <a:buChar char="•"/>
            </a:pPr>
            <a:r>
              <a:rPr sz="2200">
                <a:solidFill>
                  <a:srgbClr val="263238"/>
                </a:solidFill>
                <a:latin typeface="Calibri"/>
              </a:rPr>
              <a:t>4. Variantes y nombres que debes distinguir</a:t>
            </a:r>
          </a:p>
          <a:p>
            <a:pPr marL="347472" indent="-347472">
              <a:spcAft>
                <a:spcPts val="1400"/>
              </a:spcAft>
              <a:buChar char="•"/>
            </a:pPr>
            <a:r>
              <a:rPr sz="2200">
                <a:solidFill>
                  <a:srgbClr val="263238"/>
                </a:solidFill>
                <a:latin typeface="Calibri"/>
              </a:rPr>
              <a:t>5. Biomecánica del abductor: qué se daña y por qué cojea</a:t>
            </a:r>
          </a:p>
          <a:p>
            <a:pPr marL="347472" indent="-347472">
              <a:spcAft>
                <a:spcPts val="1400"/>
              </a:spcAft>
              <a:buChar char="•"/>
            </a:pPr>
            <a:r>
              <a:rPr sz="2200">
                <a:solidFill>
                  <a:srgbClr val="263238"/>
                </a:solidFill>
                <a:latin typeface="Calibri"/>
              </a:rPr>
              <a:t>6. Examen físico: cómo reconocer un abductor que falla</a:t>
            </a:r>
          </a:p>
          <a:p>
            <a:pPr marL="347472" indent="-347472">
              <a:spcAft>
                <a:spcPts val="1400"/>
              </a:spcAft>
              <a:buChar char="•"/>
            </a:pPr>
            <a:r>
              <a:rPr sz="2200">
                <a:solidFill>
                  <a:srgbClr val="263238"/>
                </a:solidFill>
                <a:latin typeface="Calibri"/>
              </a:rPr>
              <a:t>7. Imágenes: cuándo pedirlas y cómo leerlas</a:t>
            </a:r>
          </a:p>
          <a:p>
            <a:pPr marL="347472" indent="-347472">
              <a:spcAft>
                <a:spcPts val="1400"/>
              </a:spcAft>
              <a:buChar char="•"/>
            </a:pPr>
            <a:r>
              <a:rPr sz="2200">
                <a:solidFill>
                  <a:srgbClr val="263238"/>
                </a:solidFill>
                <a:latin typeface="Calibri"/>
              </a:rPr>
              <a:t>8. Algoritmo: elegir entre lateral directo, anterolateral u otra entrada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Indicaciones</a:t>
            </a:r>
          </a:p>
          <a:p>
            <a:pPr marL="347472" indent="-347472">
              <a:spcAft>
                <a:spcPts val="1400"/>
              </a:spcAft>
              <a:buChar char="•"/>
            </a:pPr>
            <a:r>
              <a:rPr sz="2200">
                <a:solidFill>
                  <a:srgbClr val="263238"/>
                </a:solidFill>
                <a:latin typeface="Calibri"/>
              </a:rPr>
              <a:t>10. Técnica paso a paso</a:t>
            </a:r>
          </a:p>
          <a:p>
            <a:pPr marL="347472" indent="-347472">
              <a:spcAft>
                <a:spcPts val="1400"/>
              </a:spcAft>
              <a:buChar char="•"/>
            </a:pPr>
            <a:r>
              <a:rPr sz="2200">
                <a:solidFill>
                  <a:srgbClr val="263238"/>
                </a:solidFill>
                <a:latin typeface="Calibri"/>
              </a:rPr>
              <a:t>11. Reparación del abductor y cierre</a:t>
            </a:r>
          </a:p>
          <a:p>
            <a:pPr marL="347472" indent="-347472">
              <a:spcAft>
                <a:spcPts val="1400"/>
              </a:spcAft>
              <a:buChar char="•"/>
            </a:pPr>
            <a:r>
              <a:rPr sz="2200">
                <a:solidFill>
                  <a:srgbClr val="263238"/>
                </a:solidFill>
                <a:latin typeface="Calibri"/>
              </a:rPr>
              <a:t>12. Comparación con el posterior y con el anterior directo</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 y función</a:t>
            </a:r>
          </a:p>
          <a:p>
            <a:pPr marL="347472" indent="-347472">
              <a:spcAft>
                <a:spcPts val="1400"/>
              </a:spcAft>
              <a:buChar char="•"/>
            </a:pPr>
            <a:r>
              <a:rPr sz="2200">
                <a:solidFill>
                  <a:srgbClr val="263238"/>
                </a:solidFill>
                <a:latin typeface="Calibri"/>
              </a:rPr>
              <a:t>15. Rehabilitación</a:t>
            </a:r>
          </a:p>
          <a:p>
            <a:pPr marL="347472" indent="-347472">
              <a:spcAft>
                <a:spcPts val="1400"/>
              </a:spcAft>
              <a:buChar char="•"/>
            </a:pPr>
            <a:r>
              <a:rPr sz="2200">
                <a:solidFill>
                  <a:srgbClr val="263238"/>
                </a:solidFill>
                <a:latin typeface="Calibri"/>
              </a:rPr>
              <a:t>16. Guías y sociedades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Lepri AC et al. Hip Int. 2020. doi:10.1177/1120700020966800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Dos entradas laterales que se confunden por el nombre: el lateral directo (Hardinge) atraviesa el glúteo medio y el anterolateral (Watson-Jones) pasa por el intervalo entre el glúteo medio y el tensor de la fascia…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Lepri AC et al. Hip Int. 2020. doi:10.1177/1120700020966800</a:t>
            </a:r>
          </a:p>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Estos dos abordajes comparten el decúbito lateral y el aire de familia, pero no el plano.</a:t>
            </a:r>
          </a:p>
          <a:p>
            <a:pPr marL="347472" indent="-347472">
              <a:spcAft>
                <a:spcPts val="1400"/>
              </a:spcAft>
              <a:buChar char="•"/>
            </a:pPr>
            <a:r>
              <a:rPr sz="2400">
                <a:solidFill>
                  <a:srgbClr val="263238"/>
                </a:solidFill>
                <a:latin typeface="Calibri"/>
              </a:rPr>
              <a:t>Se separan con una sola pregunta: ¿cruzas el glúteo medio o pasas al lado?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Lepri AC et al. Hip Int. 2020. doi:10.1177/1120700020966800</a:t>
            </a:r>
          </a:p>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nombre es una trampa.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Lepri AC et al. Hip Int. 2020. doi:10.1177/1120700020966800</a:t>
            </a:r>
          </a:p>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este tema vas a ver, en orden: anatomía, variantes, biomecánica del abductor, cómo se evalúa una insuficiencia, indicaciones, técnica paso a paso, reparación…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usan y a quién se aplican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Jobory A et al. Acta Orthop. 2021. doi:10.1080/17453674.2021.1906517</a:t>
            </a:r>
          </a:p>
          <a:p>
            <a:r>
              <a:rPr sz="1000">
                <a:solidFill>
                  <a:srgbClr val="5A6469"/>
                </a:solidFill>
                <a:latin typeface="Calibri"/>
              </a:rPr>
              <a:t>[r17] Mjaaland KE et al. 2017. doi:10.2106/JBJS.16.00494</a:t>
            </a:r>
          </a:p>
          <a:p>
            <a:r>
              <a:rPr sz="1000">
                <a:solidFill>
                  <a:srgbClr val="5A6469"/>
                </a:solidFill>
                <a:latin typeface="Calibri"/>
              </a:rPr>
              <a:t>[r23] Rogmark C et al. Acta Orthop. 2014. doi:10.3109/17453674.2014.885356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encontré en las fuentes abiertas una cifra mundial del uso de cada abordaje: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Prótesis totales no cementadas por abordaje, Registro Noruego 2008-2013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Mjaaland KE et al. 2017. doi:10.2106/JBJS.16.00494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Hemiartroplastias por fractura según abordaje,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Jobory A et al. Acta Orthop. 2021. doi:10.1080/17453674.2021.1906517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Ince A et al. Acta Orthop. 2007. doi:10.1080/17453670610013466</a:t>
            </a:r>
          </a:p>
          <a:p>
            <a:r>
              <a:rPr sz="1000">
                <a:solidFill>
                  <a:srgbClr val="5A6469"/>
                </a:solidFill>
                <a:latin typeface="Calibri"/>
              </a:rPr>
              <a:t>[r21] Apaydin N et al. Clin Anat. 2013. doi:10.1002/ca.22057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glúteos medio y menor sostienen la pelvis cuando apoyas una pierna (función clásica del abductor).</a:t>
            </a:r>
          </a:p>
          <a:p>
            <a:pPr marL="347472" indent="-347472">
              <a:spcAft>
                <a:spcPts val="1400"/>
              </a:spcAft>
              <a:buChar char="•"/>
            </a:pPr>
            <a:r>
              <a:rPr sz="2400">
                <a:solidFill>
                  <a:srgbClr val="263238"/>
                </a:solidFill>
                <a:latin typeface="Calibri"/>
              </a:rPr>
              <a:t>Ambos se insertan en el trocánter mayor, y el nervio glúteo superior los inerva junto con el TFL [r20][r21].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desde el trocánter a una rama del nervio glúteo superior, según estudio (el punto de referencia cambia)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Apaydin N et al. Clin Anat. 2013. doi:10.1002/ca.22057</a:t>
            </a:r>
          </a:p>
          <a:p>
            <a:r>
              <a:rPr sz="800">
                <a:solidFill>
                  <a:srgbClr val="5A6469"/>
                </a:solidFill>
                <a:latin typeface="Calibri"/>
              </a:rPr>
              <a:t>[r7] Jacobs LG et al. J Bone Joint Surg Am. 1989. PMID 2777853</a:t>
            </a:r>
          </a:p>
          <a:p>
            <a:r>
              <a:rPr sz="800">
                <a:solidFill>
                  <a:srgbClr val="5A6469"/>
                </a:solidFill>
                <a:latin typeface="Calibri"/>
              </a:rPr>
              <a:t>[r5] Basarir K et al. Arch Orthop Trauma Surg. 2008. doi:10.1007/s00402-007-0449-x</a:t>
            </a:r>
          </a:p>
          <a:p>
            <a:r>
              <a:rPr sz="800">
                <a:solidFill>
                  <a:srgbClr val="5A6469"/>
                </a:solidFill>
                <a:latin typeface="Calibri"/>
              </a:rPr>
              <a:t>[r20] Ince A et al. Acta Orthop. 2007. doi:10.1080/17453670610013466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que cruzas en el lateral directo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Apivatthakakul T et al. En: AO Surgery Reference. 2026.</a:t>
            </a:r>
          </a:p>
          <a:p>
            <a:r>
              <a:rPr sz="800">
                <a:solidFill>
                  <a:srgbClr val="5A6469"/>
                </a:solidFill>
                <a:latin typeface="Calibri"/>
              </a:rPr>
              <a:t>[r16] Pfirrmann CW et al. Radiology. 2005. doi:10.1148/radiol.2353040403</a:t>
            </a:r>
          </a:p>
          <a:p>
            <a:r>
              <a:rPr sz="800">
                <a:solidFill>
                  <a:srgbClr val="5A6469"/>
                </a:solidFill>
                <a:latin typeface="Calibri"/>
              </a:rPr>
              <a:t>[r7] Jacobs LG et al. J Bone Joint Surg Am. 1989. PMID 2777853</a:t>
            </a:r>
          </a:p>
          <a:p>
            <a:r>
              <a:rPr sz="800">
                <a:solidFill>
                  <a:srgbClr val="5A6469"/>
                </a:solidFill>
                <a:latin typeface="Calibri"/>
              </a:rPr>
              <a:t>[r5] Basarir K et al. Arch Orthop Trauma Surg. 2008. doi:10.1007/s00402-007-0449-x</a:t>
            </a:r>
          </a:p>
          <a:p>
            <a:r>
              <a:rPr sz="800">
                <a:solidFill>
                  <a:srgbClr val="5A6469"/>
                </a:solidFill>
                <a:latin typeface="Calibri"/>
              </a:rPr>
              <a:t>[r20] Ince A et al. Acta Orthop. 2007. doi:10.1080/17453670610013466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haces con ella</a:t>
                      </a:r>
                    </a:p>
                  </a:txBody>
                  <a:tcPr>
                    <a:solidFill>
                      <a:srgbClr val="0F5F6B"/>
                    </a:solidFill>
                  </a:tcPr>
                </a:tc>
                <a:tc>
                  <a:txBody>
                    <a:bodyPr/>
                    <a:lstStyle/>
                    <a:p>
                      <a:r>
                        <a:rPr sz="1600" b="1">
                          <a:solidFill>
                            <a:srgbClr val="FFFFFF"/>
                          </a:solidFill>
                          <a:latin typeface="Calibri"/>
                        </a:rPr>
                        <a:t>Qué vigilar</a:t>
                      </a:r>
                    </a:p>
                  </a:txBody>
                  <a:tcPr>
                    <a:solidFill>
                      <a:srgbClr val="0F5F6B"/>
                    </a:solidFill>
                  </a:tcPr>
                </a:tc>
              </a:tr>
              <a:tr h="457200">
                <a:tc>
                  <a:txBody>
                    <a:bodyPr/>
                    <a:lstStyle/>
                    <a:p>
                      <a:r>
                        <a:rPr sz="1600">
                          <a:solidFill>
                            <a:srgbClr val="263238"/>
                          </a:solidFill>
                          <a:latin typeface="Calibri"/>
                        </a:rPr>
                        <a:t>Fascia lata y glúteo mayor</a:t>
                      </a:r>
                    </a:p>
                  </a:txBody>
                  <a:tcPr>
                    <a:solidFill>
                      <a:srgbClr val="EEF3F4"/>
                    </a:solidFill>
                  </a:tcPr>
                </a:tc>
                <a:tc>
                  <a:txBody>
                    <a:bodyPr/>
                    <a:lstStyle/>
                    <a:p>
                      <a:r>
                        <a:rPr sz="1600">
                          <a:solidFill>
                            <a:srgbClr val="263238"/>
                          </a:solidFill>
                          <a:latin typeface="Calibri"/>
                        </a:rPr>
                        <a:t>Se abre la fascia sobre el trocánter y se separan las fibras del glúteo mayor hacia proximal [r4]</a:t>
                      </a:r>
                    </a:p>
                  </a:txBody>
                  <a:tcPr>
                    <a:solidFill>
                      <a:srgbClr val="EEF3F4"/>
                    </a:solidFill>
                  </a:tcPr>
                </a:tc>
                <a:tc>
                  <a:txBody>
                    <a:bodyPr/>
                    <a:lstStyle/>
                    <a:p>
                      <a:r>
                        <a:rPr sz="1600">
                          <a:solidFill>
                            <a:srgbClr val="263238"/>
                          </a:solidFill>
                          <a:latin typeface="Calibri"/>
                        </a:rPr>
                        <a:t>Es la capa más tolerante; la bursa se retira si estorba [r4]</a:t>
                      </a:r>
                    </a:p>
                  </a:txBody>
                  <a:tcPr>
                    <a:solidFill>
                      <a:srgbClr val="EEF3F4"/>
                    </a:solidFill>
                  </a:tcPr>
                </a:tc>
              </a:tr>
              <a:tr h="457200">
                <a:tc>
                  <a:txBody>
                    <a:bodyPr/>
                    <a:lstStyle/>
                    <a:p>
                      <a:r>
                        <a:rPr sz="1600">
                          <a:solidFill>
                            <a:srgbClr val="263238"/>
                          </a:solidFill>
                          <a:latin typeface="Calibri"/>
                        </a:rPr>
                        <a:t>Glúteo medio (porción anterior y tendón)</a:t>
                      </a:r>
                    </a:p>
                  </a:txBody>
                  <a:tcPr>
                    <a:solidFill>
                      <a:srgbClr val="FFFFFF"/>
                    </a:solidFill>
                  </a:tcPr>
                </a:tc>
                <a:tc>
                  <a:txBody>
                    <a:bodyPr/>
                    <a:lstStyle/>
                    <a:p>
                      <a:r>
                        <a:rPr sz="1600">
                          <a:solidFill>
                            <a:srgbClr val="263238"/>
                          </a:solidFill>
                          <a:latin typeface="Calibri"/>
                        </a:rPr>
                        <a:t>Se libera del trocánter; la inserción posterior se conserva [r4]</a:t>
                      </a:r>
                    </a:p>
                  </a:txBody>
                  <a:tcPr>
                    <a:solidFill>
                      <a:srgbClr val="FFFFFF"/>
                    </a:solidFill>
                  </a:tcPr>
                </a:tc>
                <a:tc>
                  <a:txBody>
                    <a:bodyPr/>
                    <a:lstStyle/>
                    <a:p>
                      <a:r>
                        <a:rPr sz="1600">
                          <a:solidFill>
                            <a:srgbClr val="263238"/>
                          </a:solidFill>
                          <a:latin typeface="Calibri"/>
                        </a:rPr>
                        <a:t>Deja tejido suficiente para reparar: en prótesis dolorosas, el tendón lateral tenía defecto en 24 de 39 casos frente a 4 de 25 sin síntomas [r16]</a:t>
                      </a:r>
                    </a:p>
                  </a:txBody>
                  <a:tcPr>
                    <a:solidFill>
                      <a:srgbClr val="FFFFFF"/>
                    </a:solidFill>
                  </a:tcPr>
                </a:tc>
              </a:tr>
              <a:tr h="457200">
                <a:tc>
                  <a:txBody>
                    <a:bodyPr/>
                    <a:lstStyle/>
                    <a:p>
                      <a:r>
                        <a:rPr sz="1600">
                          <a:solidFill>
                            <a:srgbClr val="263238"/>
                          </a:solidFill>
                          <a:latin typeface="Calibri"/>
                        </a:rPr>
                        <a:t>Glúteo menor</a:t>
                      </a:r>
                    </a:p>
                  </a:txBody>
                  <a:tcPr>
                    <a:solidFill>
                      <a:srgbClr val="EEF3F4"/>
                    </a:solidFill>
                  </a:tcPr>
                </a:tc>
                <a:tc>
                  <a:txBody>
                    <a:bodyPr/>
                    <a:lstStyle/>
                    <a:p>
                      <a:r>
                        <a:rPr sz="1600">
                          <a:solidFill>
                            <a:srgbClr val="263238"/>
                          </a:solidFill>
                          <a:latin typeface="Calibri"/>
                        </a:rPr>
                        <a:t>Se libera junto con el medio en el colgajo anterior [r4]</a:t>
                      </a:r>
                    </a:p>
                  </a:txBody>
                  <a:tcPr>
                    <a:solidFill>
                      <a:srgbClr val="EEF3F4"/>
                    </a:solidFill>
                  </a:tcPr>
                </a:tc>
                <a:tc>
                  <a:txBody>
                    <a:bodyPr/>
                    <a:lstStyle/>
                    <a:p>
                      <a:r>
                        <a:rPr sz="1600">
                          <a:solidFill>
                            <a:srgbClr val="263238"/>
                          </a:solidFill>
                          <a:latin typeface="Calibri"/>
                        </a:rPr>
                        <a:t>Defecto del tendón en 22 de 39 prótesis sintomáticas y en 2 de 25 asintomáticas [r16]</a:t>
                      </a:r>
                    </a:p>
                  </a:txBody>
                  <a:tcPr>
                    <a:solidFill>
                      <a:srgbClr val="EEF3F4"/>
                    </a:solidFill>
                  </a:tcPr>
                </a:tc>
              </a:tr>
              <a:tr h="457200">
                <a:tc>
                  <a:txBody>
                    <a:bodyPr/>
                    <a:lstStyle/>
                    <a:p>
                      <a:r>
                        <a:rPr sz="1600">
                          <a:solidFill>
                            <a:srgbClr val="263238"/>
                          </a:solidFill>
                          <a:latin typeface="Calibri"/>
                        </a:rPr>
                        <a:t>Nervio y vasos glúteos superiores</a:t>
                      </a:r>
                    </a:p>
                  </a:txBody>
                  <a:tcPr>
                    <a:solidFill>
                      <a:srgbClr val="FFFFFF"/>
                    </a:solidFill>
                  </a:tcPr>
                </a:tc>
                <a:tc>
                  <a:txBody>
                    <a:bodyPr/>
                    <a:lstStyle/>
                    <a:p>
                      <a:r>
                        <a:rPr sz="1600">
                          <a:solidFill>
                            <a:srgbClr val="263238"/>
                          </a:solidFill>
                          <a:latin typeface="Calibri"/>
                        </a:rPr>
                        <a:t>Marcan el límite proximal del corte [r4]</a:t>
                      </a:r>
                    </a:p>
                  </a:txBody>
                  <a:tcPr>
                    <a:solidFill>
                      <a:srgbClr val="FFFFFF"/>
                    </a:solidFill>
                  </a:tcPr>
                </a:tc>
                <a:tc>
                  <a:txBody>
                    <a:bodyPr/>
                    <a:lstStyle/>
                    <a:p>
                      <a:r>
                        <a:rPr sz="1600">
                          <a:solidFill>
                            <a:srgbClr val="263238"/>
                          </a:solidFill>
                          <a:latin typeface="Calibri"/>
                        </a:rPr>
                        <a:t>A 3-5 cm de la punta del trocánter [r4]; hasta 5 cm en la serie clásica de 10 cadáveres [r7]; menos de 30 mm en 3 de 15 caderas [r5]; puntos más cercanos de las ramas a 19-20 mm de la punta en otra serie [r20]</a:t>
                      </a:r>
                    </a:p>
                  </a:txBody>
                  <a:tcPr>
                    <a:solidFill>
                      <a:srgbClr val="FFFFFF"/>
                    </a:solidFill>
                  </a:tcPr>
                </a:tc>
              </a:tr>
              <a:tr h="457200">
                <a:tc>
                  <a:txBody>
                    <a:bodyPr/>
                    <a:lstStyle/>
                    <a:p>
                      <a:r>
                        <a:rPr sz="1600">
                          <a:solidFill>
                            <a:srgbClr val="263238"/>
                          </a:solidFill>
                          <a:latin typeface="Calibri"/>
                        </a:rPr>
                        <a:t>Vasto lateral</a:t>
                      </a:r>
                    </a:p>
                  </a:txBody>
                  <a:tcPr>
                    <a:solidFill>
                      <a:srgbClr val="EEF3F4"/>
                    </a:solidFill>
                  </a:tcPr>
                </a:tc>
                <a:tc>
                  <a:txBody>
                    <a:bodyPr/>
                    <a:lstStyle/>
                    <a:p>
                      <a:r>
                        <a:rPr sz="1600">
                          <a:solidFill>
                            <a:srgbClr val="263238"/>
                          </a:solidFill>
                          <a:latin typeface="Calibri"/>
                        </a:rPr>
                        <a:t>Se elevan sus fibras anteriores del fémur [r4]</a:t>
                      </a:r>
                    </a:p>
                  </a:txBody>
                  <a:tcPr>
                    <a:solidFill>
                      <a:srgbClr val="EEF3F4"/>
                    </a:solidFill>
                  </a:tcPr>
                </a:tc>
                <a:tc>
                  <a:txBody>
                    <a:bodyPr/>
                    <a:lstStyle/>
                    <a:p>
                      <a:r>
                        <a:rPr sz="1600">
                          <a:solidFill>
                            <a:srgbClr val="263238"/>
                          </a:solidFill>
                          <a:latin typeface="Calibri"/>
                        </a:rPr>
                        <a:t>Forma con el glúteo medio un colgajo continuo que se reinserta al cerrar [r4]</a:t>
                      </a:r>
                    </a:p>
                  </a:txBody>
                  <a:tcPr>
                    <a:solidFill>
                      <a:srgbClr val="EEF3F4"/>
                    </a:solidFill>
                  </a:tcPr>
                </a:tc>
              </a:tr>
              <a:tr h="457200">
                <a:tc>
                  <a:txBody>
                    <a:bodyPr/>
                    <a:lstStyle/>
                    <a:p>
                      <a:r>
                        <a:rPr sz="1600">
                          <a:solidFill>
                            <a:srgbClr val="263238"/>
                          </a:solidFill>
                          <a:latin typeface="Calibri"/>
                        </a:rPr>
                        <a:t>Cápsula anterior</a:t>
                      </a:r>
                    </a:p>
                  </a:txBody>
                  <a:tcPr>
                    <a:solidFill>
                      <a:srgbClr val="FFFFFF"/>
                    </a:solidFill>
                  </a:tcPr>
                </a:tc>
                <a:tc>
                  <a:txBody>
                    <a:bodyPr/>
                    <a:lstStyle/>
                    <a:p>
                      <a:r>
                        <a:rPr sz="1600">
                          <a:solidFill>
                            <a:srgbClr val="263238"/>
                          </a:solidFill>
                          <a:latin typeface="Calibri"/>
                        </a:rPr>
                        <a:t>Se libera del cuello y se abre en T [r4]</a:t>
                      </a:r>
                    </a:p>
                  </a:txBody>
                  <a:tcPr>
                    <a:solidFill>
                      <a:srgbClr val="FFFFFF"/>
                    </a:solidFill>
                  </a:tcPr>
                </a:tc>
                <a:tc>
                  <a:txBody>
                    <a:bodyPr/>
                    <a:lstStyle/>
                    <a:p>
                      <a:r>
                        <a:rPr sz="1600">
                          <a:solidFill>
                            <a:srgbClr val="263238"/>
                          </a:solidFill>
                          <a:latin typeface="Calibri"/>
                        </a:rPr>
                        <a:t>Conservar el labrum salvo que se coloque una prótesis total [r4]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nombres que debes distinguir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Piponov H et al. Clin Anat. 2021. doi:10.1002/ca.23584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han descrito varias versiones transglúteas, entre ellas las de Hardinge, Bauer y Frndak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Cociente nervio-trocánter / trocánter-cresta ilíaca por variante transglútea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Piponov H et al. Clin Anat. 2021. doi:10.1002/ca.23584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Lateral directo y anterolateral: lo que cambia en el plano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a:p>
            <a:r>
              <a:rPr sz="1000">
                <a:solidFill>
                  <a:srgbClr val="5A6469"/>
                </a:solidFill>
                <a:latin typeface="Calibri"/>
              </a:rPr>
              <a:t>[r25] Takada R et al. Orthop Traumatol Surg Res. 2019. doi:10.1016/j.otsr.2019.05.004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Rasgo</a:t>
                      </a:r>
                    </a:p>
                  </a:txBody>
                  <a:tcPr>
                    <a:solidFill>
                      <a:srgbClr val="0F5F6B"/>
                    </a:solidFill>
                  </a:tcPr>
                </a:tc>
                <a:tc>
                  <a:txBody>
                    <a:bodyPr/>
                    <a:lstStyle/>
                    <a:p>
                      <a:r>
                        <a:rPr sz="1600" b="1">
                          <a:solidFill>
                            <a:srgbClr val="FFFFFF"/>
                          </a:solidFill>
                          <a:latin typeface="Calibri"/>
                        </a:rPr>
                        <a:t>Lateral directo (Hardinge)</a:t>
                      </a:r>
                    </a:p>
                  </a:txBody>
                  <a:tcPr>
                    <a:solidFill>
                      <a:srgbClr val="0F5F6B"/>
                    </a:solidFill>
                  </a:tcPr>
                </a:tc>
                <a:tc>
                  <a:txBody>
                    <a:bodyPr/>
                    <a:lstStyle/>
                    <a:p>
                      <a:r>
                        <a:rPr sz="1600" b="1">
                          <a:solidFill>
                            <a:srgbClr val="FFFFFF"/>
                          </a:solidFill>
                          <a:latin typeface="Calibri"/>
                        </a:rPr>
                        <a:t>Anterolateral (Watson-Jones)</a:t>
                      </a:r>
                    </a:p>
                  </a:txBody>
                  <a:tcPr>
                    <a:solidFill>
                      <a:srgbClr val="0F5F6B"/>
                    </a:solidFill>
                  </a:tcPr>
                </a:tc>
              </a:tr>
              <a:tr h="457200">
                <a:tc>
                  <a:txBody>
                    <a:bodyPr/>
                    <a:lstStyle/>
                    <a:p>
                      <a:r>
                        <a:rPr sz="1600">
                          <a:solidFill>
                            <a:srgbClr val="263238"/>
                          </a:solidFill>
                          <a:latin typeface="Calibri"/>
                        </a:rPr>
                        <a:t>Plano</a:t>
                      </a:r>
                    </a:p>
                  </a:txBody>
                  <a:tcPr>
                    <a:solidFill>
                      <a:srgbClr val="EEF3F4"/>
                    </a:solidFill>
                  </a:tcPr>
                </a:tc>
                <a:tc>
                  <a:txBody>
                    <a:bodyPr/>
                    <a:lstStyle/>
                    <a:p>
                      <a:r>
                        <a:rPr sz="1600">
                          <a:solidFill>
                            <a:srgbClr val="263238"/>
                          </a:solidFill>
                          <a:latin typeface="Calibri"/>
                        </a:rPr>
                        <a:t>Atraviesa el glúteo medio y el menor [r4]</a:t>
                      </a:r>
                    </a:p>
                  </a:txBody>
                  <a:tcPr>
                    <a:solidFill>
                      <a:srgbClr val="EEF3F4"/>
                    </a:solidFill>
                  </a:tcPr>
                </a:tc>
                <a:tc>
                  <a:txBody>
                    <a:bodyPr/>
                    <a:lstStyle/>
                    <a:p>
                      <a:r>
                        <a:rPr sz="1600">
                          <a:solidFill>
                            <a:srgbClr val="263238"/>
                          </a:solidFill>
                          <a:latin typeface="Calibri"/>
                        </a:rPr>
                        <a:t>Intervalo entre glúteo medio y TFL [r6]</a:t>
                      </a:r>
                    </a:p>
                  </a:txBody>
                  <a:tcPr>
                    <a:solidFill>
                      <a:srgbClr val="EEF3F4"/>
                    </a:solidFill>
                  </a:tcPr>
                </a:tc>
              </a:tr>
              <a:tr h="457200">
                <a:tc>
                  <a:txBody>
                    <a:bodyPr/>
                    <a:lstStyle/>
                    <a:p>
                      <a:r>
                        <a:rPr sz="1600">
                          <a:solidFill>
                            <a:srgbClr val="263238"/>
                          </a:solidFill>
                          <a:latin typeface="Calibri"/>
                        </a:rPr>
                        <a:t>Qué se libera</a:t>
                      </a:r>
                    </a:p>
                  </a:txBody>
                  <a:tcPr>
                    <a:solidFill>
                      <a:srgbClr val="FFFFFF"/>
                    </a:solidFill>
                  </a:tcPr>
                </a:tc>
                <a:tc>
                  <a:txBody>
                    <a:bodyPr/>
                    <a:lstStyle/>
                    <a:p>
                      <a:r>
                        <a:rPr sz="1600">
                          <a:solidFill>
                            <a:srgbClr val="263238"/>
                          </a:solidFill>
                          <a:latin typeface="Calibri"/>
                        </a:rPr>
                        <a:t>Tercio anterior de glúteo medio y menor, que se reinserta al cerrar [r4]</a:t>
                      </a:r>
                    </a:p>
                  </a:txBody>
                  <a:tcPr>
                    <a:solidFill>
                      <a:srgbClr val="FFFFFF"/>
                    </a:solidFill>
                  </a:tcPr>
                </a:tc>
                <a:tc>
                  <a:txBody>
                    <a:bodyPr/>
                    <a:lstStyle/>
                    <a:p>
                      <a:r>
                        <a:rPr sz="1600">
                          <a:solidFill>
                            <a:srgbClr val="263238"/>
                          </a:solidFill>
                          <a:latin typeface="Calibri"/>
                        </a:rPr>
                        <a:t>Origen anterior del vasto lateral; el glúteo medio se retrae [r6]</a:t>
                      </a:r>
                    </a:p>
                  </a:txBody>
                  <a:tcPr>
                    <a:solidFill>
                      <a:srgbClr val="FFFFFF"/>
                    </a:solidFill>
                  </a:tcPr>
                </a:tc>
              </a:tr>
              <a:tr h="457200">
                <a:tc>
                  <a:txBody>
                    <a:bodyPr/>
                    <a:lstStyle/>
                    <a:p>
                      <a:r>
                        <a:rPr sz="1600">
                          <a:solidFill>
                            <a:srgbClr val="263238"/>
                          </a:solidFill>
                          <a:latin typeface="Calibri"/>
                        </a:rPr>
                        <a:t>Posición habitual</a:t>
                      </a:r>
                    </a:p>
                  </a:txBody>
                  <a:tcPr>
                    <a:solidFill>
                      <a:srgbClr val="EEF3F4"/>
                    </a:solidFill>
                  </a:tcPr>
                </a:tc>
                <a:tc>
                  <a:txBody>
                    <a:bodyPr/>
                    <a:lstStyle/>
                    <a:p>
                      <a:r>
                        <a:rPr sz="1600">
                          <a:solidFill>
                            <a:srgbClr val="263238"/>
                          </a:solidFill>
                          <a:latin typeface="Calibri"/>
                        </a:rPr>
                        <a:t>Decúbito lateral [r4]</a:t>
                      </a:r>
                    </a:p>
                  </a:txBody>
                  <a:tcPr>
                    <a:solidFill>
                      <a:srgbClr val="EEF3F4"/>
                    </a:solidFill>
                  </a:tcPr>
                </a:tc>
                <a:tc>
                  <a:txBody>
                    <a:bodyPr/>
                    <a:lstStyle/>
                    <a:p>
                      <a:r>
                        <a:rPr sz="1600">
                          <a:solidFill>
                            <a:srgbClr val="263238"/>
                          </a:solidFill>
                          <a:latin typeface="Calibri"/>
                        </a:rPr>
                        <a:t>Supino o lateral en el modificado [r25]</a:t>
                      </a:r>
                    </a:p>
                  </a:txBody>
                  <a:tcPr>
                    <a:solidFill>
                      <a:srgbClr val="EEF3F4"/>
                    </a:solidFill>
                  </a:tcPr>
                </a:tc>
              </a:tr>
              <a:tr h="457200">
                <a:tc>
                  <a:txBody>
                    <a:bodyPr/>
                    <a:lstStyle/>
                    <a:p>
                      <a:r>
                        <a:rPr sz="1600">
                          <a:solidFill>
                            <a:srgbClr val="263238"/>
                          </a:solidFill>
                          <a:latin typeface="Calibri"/>
                        </a:rPr>
                        <a:t>Límite proximal</a:t>
                      </a:r>
                    </a:p>
                  </a:txBody>
                  <a:tcPr>
                    <a:solidFill>
                      <a:srgbClr val="FFFFFF"/>
                    </a:solidFill>
                  </a:tcPr>
                </a:tc>
                <a:tc>
                  <a:txBody>
                    <a:bodyPr/>
                    <a:lstStyle/>
                    <a:p>
                      <a:r>
                        <a:rPr sz="1600">
                          <a:solidFill>
                            <a:srgbClr val="263238"/>
                          </a:solidFill>
                          <a:latin typeface="Calibri"/>
                        </a:rPr>
                        <a:t>Nervio y vasos glúteos superiores, a 3-5 cm de la punta del trocánter [r4]</a:t>
                      </a:r>
                    </a:p>
                  </a:txBody>
                  <a:tcPr>
                    <a:solidFill>
                      <a:srgbClr val="FFFFFF"/>
                    </a:solidFill>
                  </a:tcPr>
                </a:tc>
                <a:tc>
                  <a:txBody>
                    <a:bodyPr/>
                    <a:lstStyle/>
                    <a:p>
                      <a:r>
                        <a:rPr sz="1600">
                          <a:solidFill>
                            <a:srgbClr val="263238"/>
                          </a:solidFill>
                          <a:latin typeface="Calibri"/>
                        </a:rPr>
                        <a:t>Nervio y vasos glúteos superiores [r6]</a:t>
                      </a:r>
                    </a:p>
                  </a:txBody>
                  <a:tcPr>
                    <a:solidFill>
                      <a:srgbClr val="FFFFFF"/>
                    </a:solidFill>
                  </a:tcPr>
                </a:tc>
              </a:tr>
              <a:tr h="457200">
                <a:tc>
                  <a:txBody>
                    <a:bodyPr/>
                    <a:lstStyle/>
                    <a:p>
                      <a:r>
                        <a:rPr sz="1600">
                          <a:solidFill>
                            <a:srgbClr val="263238"/>
                          </a:solidFill>
                          <a:latin typeface="Calibri"/>
                        </a:rPr>
                        <a:t>Uso que destaca la AO</a:t>
                      </a:r>
                    </a:p>
                  </a:txBody>
                  <a:tcPr>
                    <a:solidFill>
                      <a:srgbClr val="EEF3F4"/>
                    </a:solidFill>
                  </a:tcPr>
                </a:tc>
                <a:tc>
                  <a:txBody>
                    <a:bodyPr/>
                    <a:lstStyle/>
                    <a:p>
                      <a:r>
                        <a:rPr sz="1600">
                          <a:solidFill>
                            <a:srgbClr val="263238"/>
                          </a:solidFill>
                          <a:latin typeface="Calibri"/>
                        </a:rPr>
                        <a:t>Hemiartroplastia o prótesis total primaria sin complicaciones [r4]</a:t>
                      </a:r>
                    </a:p>
                  </a:txBody>
                  <a:tcPr>
                    <a:solidFill>
                      <a:srgbClr val="EEF3F4"/>
                    </a:solidFill>
                  </a:tcPr>
                </a:tc>
                <a:tc>
                  <a:txBody>
                    <a:bodyPr/>
                    <a:lstStyle/>
                    <a:p>
                      <a:r>
                        <a:rPr sz="1600">
                          <a:solidFill>
                            <a:srgbClr val="263238"/>
                          </a:solidFill>
                          <a:latin typeface="Calibri"/>
                        </a:rPr>
                        <a:t>Reducción abierta del cuello femoral y algunas fracturas de cabeza [r6]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del abductor: qué se daña y por qué cojea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Picado CH et al. Clin Orthop Relat Res. 2007. doi:10.1097/01.blo.0000238805.87411.e8</a:t>
            </a:r>
          </a:p>
          <a:p>
            <a:r>
              <a:rPr sz="800">
                <a:solidFill>
                  <a:srgbClr val="5A6469"/>
                </a:solidFill>
                <a:latin typeface="Calibri"/>
              </a:rPr>
              <a:t>[r15] Ramesh M et al. J Bone Joint Surg Br. 1996. doi:10.1302/0301-620x78b6.1289</a:t>
            </a:r>
          </a:p>
          <a:p>
            <a:r>
              <a:rPr sz="800">
                <a:solidFill>
                  <a:srgbClr val="5A6469"/>
                </a:solidFill>
                <a:latin typeface="Calibri"/>
              </a:rPr>
              <a:t>[r16] Pfirrmann CW et al. Radiology. 2005. doi:10.1148/radiol.2353040403</a:t>
            </a:r>
          </a:p>
          <a:p>
            <a:r>
              <a:rPr sz="800">
                <a:solidFill>
                  <a:srgbClr val="5A6469"/>
                </a:solidFill>
                <a:latin typeface="Calibri"/>
              </a:rPr>
              <a:t>[r22] Müller M et al. Arch Orthop Trauma Surg. 2011. doi:10.1007/s00402-010-1117-0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abductor puede fallar por 3 vías, y cada abordaje las toca de forma distinta.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del abductor: qué se daña y por qué cojea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Müller M et al. Arch Orthop Trauma Surg. 2011. doi:10.1007/s00402-010-1117-0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Músculo. La atrofia grasa afecta sobre todo al tercio anterior del glúteo medio: en el mismo ensayo, al año… [r22]</a:t>
            </a:r>
          </a:p>
          <a:p>
            <a:pPr marL="347472" indent="-347472">
              <a:spcAft>
                <a:spcPts val="1400"/>
              </a:spcAft>
              <a:buChar char="•"/>
            </a:pPr>
            <a:r>
              <a:rPr sz="2400">
                <a:solidFill>
                  <a:srgbClr val="263238"/>
                </a:solidFill>
                <a:latin typeface="Calibri"/>
              </a:rPr>
              <a:t>Un defecto en la imagen no siempre es una cojera.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del abductor: qué se daña y por qué cojea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Picado CH et al. Clin Orthop Relat Res. 2007. doi:10.1097/01.blo.0000238805.87411.e8</a:t>
            </a:r>
          </a:p>
          <a:p>
            <a:r>
              <a:rPr sz="800">
                <a:solidFill>
                  <a:srgbClr val="5A6469"/>
                </a:solidFill>
                <a:latin typeface="Calibri"/>
              </a:rPr>
              <a:t>[r15] Ramesh M et al. J Bone Joint Surg Br. 1996. doi:10.1302/0301-620x78b6.1289</a:t>
            </a:r>
          </a:p>
          <a:p>
            <a:r>
              <a:rPr sz="800">
                <a:solidFill>
                  <a:srgbClr val="5A6469"/>
                </a:solidFill>
                <a:latin typeface="Calibri"/>
              </a:rPr>
              <a:t>[r16] Pfirrmann CW et al. Radiology. 2005. doi:10.1148/radiol.2353040403</a:t>
            </a:r>
          </a:p>
          <a:p>
            <a:r>
              <a:rPr sz="800">
                <a:solidFill>
                  <a:srgbClr val="5A6469"/>
                </a:solidFill>
                <a:latin typeface="Calibri"/>
              </a:rPr>
              <a:t>[r22] Müller M et al. Arch Orthop Trauma Surg. 2011. doi:10.1007/s00402-010-1117-0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cojera es multifactorial; la clínica y la imagen se interpretan juntas.</a:t>
            </a:r>
          </a:p>
          <a:p>
            <a:pPr marL="347472" indent="-347472">
              <a:spcAft>
                <a:spcPts val="1400"/>
              </a:spcAft>
              <a:buChar char="•"/>
            </a:pPr>
            <a:r>
              <a:rPr sz="2800">
                <a:solidFill>
                  <a:srgbClr val="263238"/>
                </a:solidFill>
                <a:latin typeface="Calibri"/>
              </a:rPr>
              <a:t>¿Por qué el lateral directo estabiliza?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cómo reconocer un abductor que falla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Picado CH et al. Clin Orthop Relat Res. 2007. doi:10.1097/01.blo.0000238805.87411.e8</a:t>
            </a:r>
          </a:p>
          <a:p>
            <a:r>
              <a:rPr sz="800">
                <a:solidFill>
                  <a:srgbClr val="5A6469"/>
                </a:solidFill>
                <a:latin typeface="Calibri"/>
              </a:rPr>
              <a:t>[r15] Ramesh M et al. J Bone Joint Surg Br. 1996. doi:10.1302/0301-620x78b6.1289</a:t>
            </a:r>
          </a:p>
          <a:p>
            <a:r>
              <a:rPr sz="800">
                <a:solidFill>
                  <a:srgbClr val="5A6469"/>
                </a:solidFill>
                <a:latin typeface="Calibri"/>
              </a:rPr>
              <a:t>[r16] Pfirrmann CW et al. Radiology. 2005. doi:10.1148/radiol.2353040403</a:t>
            </a:r>
          </a:p>
          <a:p>
            <a:r>
              <a:rPr sz="800">
                <a:solidFill>
                  <a:srgbClr val="5A6469"/>
                </a:solidFill>
                <a:latin typeface="Calibri"/>
              </a:rPr>
              <a:t>[r26] Baker AS et al. An electromyographic and clinical review. 1989. doi:10.1302/0301-620X.71B1.2915004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Marcha. Una cojera abductora inclina el tronco hacia el lado operado para bajar la carga sobre el abductor (descripción clásica;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clínicas para tendinopatía glútea con resonancia como referencia (17 pacientes, caderas nativas)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Lequesne M et al. Arthritis Rheum. 2008. doi:10.1002/art.23354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Nervio frente a tendón como causa de un Trendelenburg tras un abordaje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Picado CH et al. Clin Orthop Relat Res. 2007. doi:10.1097/01.blo.0000238805.87411.e8</a:t>
            </a:r>
          </a:p>
          <a:p>
            <a:r>
              <a:rPr sz="800">
                <a:solidFill>
                  <a:srgbClr val="5A6469"/>
                </a:solidFill>
                <a:latin typeface="Calibri"/>
              </a:rPr>
              <a:t>[r16] Pfirrmann CW et al. Radiology. 2005. doi:10.1148/radiol.2353040403</a:t>
            </a:r>
          </a:p>
          <a:p>
            <a:r>
              <a:rPr sz="800">
                <a:solidFill>
                  <a:srgbClr val="5A6469"/>
                </a:solidFill>
                <a:latin typeface="Calibri"/>
              </a:rPr>
              <a:t>[r15] Ramesh M et al. J Bone Joint Surg Br. 1996. doi:10.1302/0301-620x78b6.1289</a:t>
            </a:r>
          </a:p>
          <a:p>
            <a:r>
              <a:rPr sz="800">
                <a:solidFill>
                  <a:srgbClr val="5A6469"/>
                </a:solidFill>
                <a:latin typeface="Calibri"/>
              </a:rPr>
              <a:t>[r28] Pearce AN et al. Orthop Clin North Am. 2022. doi:10.1016/j.ocl.2022.03.001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Si falla el nervio</a:t>
                      </a:r>
                    </a:p>
                  </a:txBody>
                  <a:tcPr>
                    <a:solidFill>
                      <a:srgbClr val="0F5F6B"/>
                    </a:solidFill>
                  </a:tcPr>
                </a:tc>
                <a:tc>
                  <a:txBody>
                    <a:bodyPr/>
                    <a:lstStyle/>
                    <a:p>
                      <a:r>
                        <a:rPr sz="1600" b="1">
                          <a:solidFill>
                            <a:srgbClr val="FFFFFF"/>
                          </a:solidFill>
                          <a:latin typeface="Calibri"/>
                        </a:rPr>
                        <a:t>Si falla el tendón</a:t>
                      </a:r>
                    </a:p>
                  </a:txBody>
                  <a:tcPr>
                    <a:solidFill>
                      <a:srgbClr val="0F5F6B"/>
                    </a:solidFill>
                  </a:tcPr>
                </a:tc>
              </a:tr>
              <a:tr h="457200">
                <a:tc>
                  <a:txBody>
                    <a:bodyPr/>
                    <a:lstStyle/>
                    <a:p>
                      <a:r>
                        <a:rPr sz="1600">
                          <a:solidFill>
                            <a:srgbClr val="263238"/>
                          </a:solidFill>
                          <a:latin typeface="Calibri"/>
                        </a:rPr>
                        <a:t>Qué muestra la prueba</a:t>
                      </a:r>
                    </a:p>
                  </a:txBody>
                  <a:tcPr>
                    <a:solidFill>
                      <a:srgbClr val="EEF3F4"/>
                    </a:solidFill>
                  </a:tcPr>
                </a:tc>
                <a:tc>
                  <a:txBody>
                    <a:bodyPr/>
                    <a:lstStyle/>
                    <a:p>
                      <a:r>
                        <a:rPr sz="1600">
                          <a:solidFill>
                            <a:srgbClr val="263238"/>
                          </a:solidFill>
                          <a:latin typeface="Calibri"/>
                        </a:rPr>
                        <a:t>Electromiografía alterada: 42,5 % de 40 pacientes a las 4 semanas, la mayoría con normalización posterior [r13]</a:t>
                      </a:r>
                    </a:p>
                  </a:txBody>
                  <a:tcPr>
                    <a:solidFill>
                      <a:srgbClr val="EEF3F4"/>
                    </a:solidFill>
                  </a:tcPr>
                </a:tc>
                <a:tc>
                  <a:txBody>
                    <a:bodyPr/>
                    <a:lstStyle/>
                    <a:p>
                      <a:r>
                        <a:rPr sz="1600">
                          <a:solidFill>
                            <a:srgbClr val="263238"/>
                          </a:solidFill>
                          <a:latin typeface="Calibri"/>
                        </a:rPr>
                        <a:t>Resonancia: defecto del tendón lateral del glúteo medio en 24 de 39 prótesis con dolor y debilidad [r16]</a:t>
                      </a:r>
                    </a:p>
                  </a:txBody>
                  <a:tcPr>
                    <a:solidFill>
                      <a:srgbClr val="EEF3F4"/>
                    </a:solidFill>
                  </a:tcPr>
                </a:tc>
              </a:tr>
              <a:tr h="457200">
                <a:tc>
                  <a:txBody>
                    <a:bodyPr/>
                    <a:lstStyle/>
                    <a:p>
                      <a:r>
                        <a:rPr sz="1600">
                          <a:solidFill>
                            <a:srgbClr val="263238"/>
                          </a:solidFill>
                          <a:latin typeface="Calibri"/>
                        </a:rPr>
                        <a:t>Evolución</a:t>
                      </a:r>
                    </a:p>
                  </a:txBody>
                  <a:tcPr>
                    <a:solidFill>
                      <a:srgbClr val="FFFFFF"/>
                    </a:solidFill>
                  </a:tcPr>
                </a:tc>
                <a:tc>
                  <a:txBody>
                    <a:bodyPr/>
                    <a:lstStyle/>
                    <a:p>
                      <a:r>
                        <a:rPr sz="1600">
                          <a:solidFill>
                            <a:srgbClr val="263238"/>
                          </a:solidFill>
                          <a:latin typeface="Calibri"/>
                        </a:rPr>
                        <a:t>Denervación completa a los 3 meses sin recuperación a los 9 en 9 de 81 pacientes [r15]</a:t>
                      </a:r>
                    </a:p>
                  </a:txBody>
                  <a:tcPr>
                    <a:solidFill>
                      <a:srgbClr val="FFFFFF"/>
                    </a:solidFill>
                  </a:tcPr>
                </a:tc>
                <a:tc>
                  <a:txBody>
                    <a:bodyPr/>
                    <a:lstStyle/>
                    <a:p>
                      <a:r>
                        <a:rPr sz="1600">
                          <a:solidFill>
                            <a:srgbClr val="263238"/>
                          </a:solidFill>
                          <a:latin typeface="Calibri"/>
                        </a:rPr>
                        <a:t>Persistente si no se repara: la reconstrucción se indica en desgarros crónicos con dolor, debilidad, cojera o inestabilidad [r28]</a:t>
                      </a:r>
                    </a:p>
                  </a:txBody>
                  <a:tcPr>
                    <a:solidFill>
                      <a:srgbClr val="FFFFFF"/>
                    </a:solidFill>
                  </a:tcPr>
                </a:tc>
              </a:tr>
              <a:tr h="457200">
                <a:tc>
                  <a:txBody>
                    <a:bodyPr/>
                    <a:lstStyle/>
                    <a:p>
                      <a:r>
                        <a:rPr sz="1600">
                          <a:solidFill>
                            <a:srgbClr val="263238"/>
                          </a:solidFill>
                          <a:latin typeface="Calibri"/>
                        </a:rPr>
                        <a:t>Cuándo sospecharlo</a:t>
                      </a:r>
                    </a:p>
                  </a:txBody>
                  <a:tcPr>
                    <a:solidFill>
                      <a:srgbClr val="EEF3F4"/>
                    </a:solidFill>
                  </a:tcPr>
                </a:tc>
                <a:tc>
                  <a:txBody>
                    <a:bodyPr/>
                    <a:lstStyle/>
                    <a:p>
                      <a:r>
                        <a:rPr sz="1600">
                          <a:solidFill>
                            <a:srgbClr val="263238"/>
                          </a:solidFill>
                          <a:latin typeface="Calibri"/>
                        </a:rPr>
                        <a:t>Debilidad precoz tras el abordaje, sobre todo con disección alta (opinión experta)</a:t>
                      </a:r>
                    </a:p>
                  </a:txBody>
                  <a:tcPr>
                    <a:solidFill>
                      <a:srgbClr val="EEF3F4"/>
                    </a:solidFill>
                  </a:tcPr>
                </a:tc>
                <a:tc>
                  <a:txBody>
                    <a:bodyPr/>
                    <a:lstStyle/>
                    <a:p>
                      <a:r>
                        <a:rPr sz="1600">
                          <a:solidFill>
                            <a:srgbClr val="263238"/>
                          </a:solidFill>
                          <a:latin typeface="Calibri"/>
                        </a:rPr>
                        <a:t>Dolor trocantérico persistente con debilidad (opinión experta); confirmar con imagen [r16]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cuándo pedirlas y cómo leerlas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Pfirrmann CW et al. Radiology. 2005. doi:10.1148/radiol.2353040403</a:t>
            </a:r>
          </a:p>
          <a:p>
            <a:r>
              <a:rPr sz="1000">
                <a:solidFill>
                  <a:srgbClr val="5A6469"/>
                </a:solidFill>
                <a:latin typeface="Calibri"/>
              </a:rPr>
              <a:t>[r29] Westacott DJ et al. Hip Int. 2011. doi:10.5301/HIP.2011.8759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imágenes entran cuando hay dolor trocantérico o debilidad que no cede.</a:t>
            </a:r>
          </a:p>
          <a:p>
            <a:pPr marL="347472" indent="-347472">
              <a:spcAft>
                <a:spcPts val="1400"/>
              </a:spcAft>
              <a:buChar char="•"/>
            </a:pPr>
            <a:r>
              <a:rPr sz="2400">
                <a:solidFill>
                  <a:srgbClr val="263238"/>
                </a:solidFill>
                <a:latin typeface="Calibri"/>
              </a:rPr>
              <a:t>La pregunta es siempre la misma: ¿el tendón está roto?</a:t>
            </a:r>
          </a:p>
          <a:p>
            <a:pPr marL="347472" indent="-347472">
              <a:spcAft>
                <a:spcPts val="1400"/>
              </a:spcAft>
              <a:buChar char="•"/>
            </a:pPr>
            <a:r>
              <a:rPr sz="2400">
                <a:solidFill>
                  <a:srgbClr val="263238"/>
                </a:solidFill>
                <a:latin typeface="Calibri"/>
              </a:rPr>
              <a:t>Tras una prótesis por vía transglútea (resonancia).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Defectos del tendón en resonancia tras la vía transglútea: pacientes con defecto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Pfirrmann CW et al. Radiology. 2005. doi:10.1148/radiol.2353040403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Rango de sensibilidad en desgarros del tendón glúteo (7 estudios, pacientes con dolor trocantérico): mínimo y máximo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Westacott DJ et al. Hip Int. 2011. doi:10.5301/HIP.2011.8759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elegir entre lateral directo, anterolateral u otra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Ugland TO et al. Bone Joint J. 2019. doi:10.1302/0301-620X.101B7.BJJ-2019-0035.R1</a:t>
            </a:r>
          </a:p>
          <a:p>
            <a:r>
              <a:rPr sz="800">
                <a:solidFill>
                  <a:srgbClr val="5A6469"/>
                </a:solidFill>
                <a:latin typeface="Calibri"/>
              </a:rPr>
              <a:t>[r3] Jobory A et al. Acta Orthop. 2021. doi:10.1080/17453674.2021.1906517</a:t>
            </a:r>
          </a:p>
          <a:p>
            <a:r>
              <a:rPr sz="800">
                <a:solidFill>
                  <a:srgbClr val="5A6469"/>
                </a:solidFill>
                <a:latin typeface="Calibri"/>
              </a:rPr>
              <a:t>[r4] Apivatthakakul T et al. En: AO Surgery Reference. 2026.</a:t>
            </a:r>
          </a:p>
          <a:p>
            <a:r>
              <a:rPr sz="8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ordena la decisión por objetivo.</a:t>
            </a:r>
          </a:p>
          <a:p>
            <a:pPr marL="347472" indent="-347472">
              <a:spcAft>
                <a:spcPts val="1400"/>
              </a:spcAft>
              <a:buChar char="•"/>
            </a:pPr>
            <a:r>
              <a:rPr sz="2400">
                <a:solidFill>
                  <a:srgbClr val="263238"/>
                </a:solidFill>
                <a:latin typeface="Calibri"/>
              </a:rPr>
              <a:t>No sustituye el criterio de tu tutor ni la planificación de cada paciente, y lo que no tiene estudio lo dice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la entrada lateral de la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Patterson JT et al. J Orthop Trauma. 2021. doi:10.1097/BOT.0000000000002068</a:t>
            </a:r>
          </a:p>
          <a:p>
            <a:r>
              <a:rPr sz="800">
                <a:solidFill>
                  <a:srgbClr val="5A6469"/>
                </a:solidFill>
                <a:latin typeface="Calibri"/>
              </a:rPr>
              <a:t>[r30] Dimitriu AL et al. J Orthop Surg Res. 2026. doi:10.1186/s13018-025-06629-8</a:t>
            </a:r>
          </a:p>
          <a:p>
            <a:r>
              <a:rPr sz="800">
                <a:solidFill>
                  <a:srgbClr val="5A6469"/>
                </a:solidFill>
                <a:latin typeface="Calibri"/>
              </a:rPr>
              <a:t>[r31] Hailer NP et al. 2012. doi:10.3109/17453674.2012.733919</a:t>
            </a:r>
          </a:p>
          <a:p>
            <a:r>
              <a:rPr sz="800">
                <a:solidFill>
                  <a:srgbClr val="5A6469"/>
                </a:solidFill>
                <a:latin typeface="Calibri"/>
              </a:rPr>
              <a:t>[r3] Jobory A et al. Acta Orthop. 2021. doi:10.1080/17453674.2021.1906517</a:t>
            </a:r>
          </a:p>
          <a:p>
            <a:r>
              <a:rPr sz="800">
                <a:solidFill>
                  <a:srgbClr val="5A6469"/>
                </a:solidFill>
                <a:latin typeface="Calibri"/>
              </a:rPr>
              <a:t>[r11] American Academy of Orthopaedic Surgeons. Rosemont (IL): AAOS;. 2021.</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41367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Necesitas entrar a la cadera por el lado: ¿cuál es el objetivo?</a:t>
            </a:r>
          </a:p>
        </p:txBody>
      </p:sp>
      <p:sp>
        <p:nvSpPr>
          <p:cNvPr id="7" name="Decision 6"/>
          <p:cNvSpPr/>
          <p:nvPr/>
        </p:nvSpPr>
        <p:spPr>
          <a:xfrm>
            <a:off x="4572000" y="2032165"/>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desplazada del cuello en adulto joven que requiere reducción abierta para fijarla?</a:t>
            </a:r>
          </a:p>
        </p:txBody>
      </p:sp>
      <p:sp>
        <p:nvSpPr>
          <p:cNvPr id="8" name="Rounded Rectangle 7"/>
          <p:cNvSpPr/>
          <p:nvPr/>
        </p:nvSpPr>
        <p:spPr>
          <a:xfrm>
            <a:off x="2987040" y="2775753"/>
            <a:ext cx="2743200" cy="6338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Watson-Jones o Smith-Petersen modificado: ambos lograron 81 % de reducciones aceptables en 80 adultos de 18-65 años; usa el que domines (opinión experta) [r14]</a:t>
            </a:r>
          </a:p>
        </p:txBody>
      </p:sp>
      <p:sp>
        <p:nvSpPr>
          <p:cNvPr id="9" name="Decision 8"/>
          <p:cNvSpPr/>
          <p:nvPr/>
        </p:nvSpPr>
        <p:spPr>
          <a:xfrm>
            <a:off x="6339839" y="2775753"/>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cirugía de revisión o una reconstrucción compleja?</a:t>
            </a:r>
          </a:p>
        </p:txBody>
      </p:sp>
      <p:sp>
        <p:nvSpPr>
          <p:cNvPr id="10" name="Rounded Rectangle 9"/>
          <p:cNvSpPr/>
          <p:nvPr/>
        </p:nvSpPr>
        <p:spPr>
          <a:xfrm>
            <a:off x="2987040" y="3519341"/>
            <a:ext cx="2743200" cy="6338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lateral directo no es la vía más versátil: la revisión sistemática de 2026 mantuvo como favorita la posterior por su exposición extensible; discútelo con tu tutor [r30]</a:t>
            </a:r>
          </a:p>
        </p:txBody>
      </p:sp>
      <p:sp>
        <p:nvSpPr>
          <p:cNvPr id="11" name="Decision 10"/>
          <p:cNvSpPr/>
          <p:nvPr/>
        </p:nvSpPr>
        <p:spPr>
          <a:xfrm>
            <a:off x="6339839"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Hemiartroplastia o prótesis total primaria: ¿riesgo alto de luxación? En prótesis total, la fractura de cuello (RR 3,9) y la necrosis avascular (RR 3,7) elevaron la revisión por luxación [r31]; en hemiartroplastia, la demencia elevó la luxación (OR 1,3) [r3]</a:t>
            </a:r>
          </a:p>
        </p:txBody>
      </p:sp>
      <p:sp>
        <p:nvSpPr>
          <p:cNvPr id="12" name="Rounded Rectangle 11"/>
          <p:cNvSpPr/>
          <p:nvPr/>
        </p:nvSpPr>
        <p:spPr>
          <a:xfrm>
            <a:off x="2987040" y="4262929"/>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Usa el abordaje que domines: la guía AAOS no halla uno favorito y las síntesis no muestran diferencias clínicas mayores [r11][r9][r10]</a:t>
            </a:r>
          </a:p>
        </p:txBody>
      </p:sp>
      <p:sp>
        <p:nvSpPr>
          <p:cNvPr id="13" name="Rectangle 12"/>
          <p:cNvSpPr/>
          <p:nvPr/>
        </p:nvSpPr>
        <p:spPr>
          <a:xfrm>
            <a:off x="6522720" y="4262929"/>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Elige un plano que respete la cápsula posterior y los rotadores: lateral directo o anterolateral; en hemiartroplastia la luxación fue 2,7 % con lateral frente a 7,2 % con posterior [r3]</a:t>
            </a:r>
          </a:p>
        </p:txBody>
      </p:sp>
      <p:sp>
        <p:nvSpPr>
          <p:cNvPr id="14" name="Decision 13"/>
          <p:cNvSpPr/>
          <p:nvPr/>
        </p:nvSpPr>
        <p:spPr>
          <a:xfrm>
            <a:off x="4572000" y="4786334"/>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abductor ya está débil o su función es crítica para este paciente?</a:t>
            </a:r>
          </a:p>
        </p:txBody>
      </p:sp>
      <p:sp>
        <p:nvSpPr>
          <p:cNvPr id="15" name="Rounded Rectangle 14"/>
          <p:cNvSpPr/>
          <p:nvPr/>
        </p:nvSpPr>
        <p:spPr>
          <a:xfrm>
            <a:off x="298704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Prefiere el anterolateral intermuscular: Trendelenburg positivo en 1,8 % frente a 20 % con el lateral directo en hemiartroplastia (1 ECA; la decisión final es del equipo) [r2]</a:t>
            </a:r>
          </a:p>
        </p:txBody>
      </p:sp>
      <p:sp>
        <p:nvSpPr>
          <p:cNvPr id="16" name="Rounded Rectangle 15"/>
          <p:cNvSpPr/>
          <p:nvPr/>
        </p:nvSpPr>
        <p:spPr>
          <a:xfrm>
            <a:off x="652272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Lateral directo o anterolateral con técnica cuidadosa y reparación sólida del colgajo anterior [r4][r6]</a:t>
            </a:r>
          </a:p>
        </p:txBody>
      </p:sp>
      <p:cxnSp>
        <p:nvCxnSpPr>
          <p:cNvPr id="17" name="Connector 16"/>
          <p:cNvCxnSpPr>
            <a:stCxn id="6" idx="2"/>
            <a:endCxn id="7" idx="0"/>
          </p:cNvCxnSpPr>
          <p:nvPr/>
        </p:nvCxnSpPr>
        <p:spPr>
          <a:xfrm flipH="1">
            <a:off x="6126480" y="1922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66602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658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66602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658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0" idx="0"/>
          </p:cNvCxnSpPr>
          <p:nvPr/>
        </p:nvCxnSpPr>
        <p:spPr>
          <a:xfrm flipH="1">
            <a:off x="4358640" y="340961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53911" y="34022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flipH="1">
            <a:off x="7894319" y="34096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49183" y="34022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1" idx="2"/>
            <a:endCxn id="13" idx="0"/>
          </p:cNvCxnSpPr>
          <p:nvPr/>
        </p:nvCxnSpPr>
        <p:spPr>
          <a:xfrm>
            <a:off x="7894319" y="4153201"/>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949183"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2" idx="0"/>
          </p:cNvCxnSpPr>
          <p:nvPr/>
        </p:nvCxnSpPr>
        <p:spPr>
          <a:xfrm flipH="1">
            <a:off x="4358640" y="4153201"/>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53911"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3" idx="2"/>
            <a:endCxn id="14" idx="0"/>
          </p:cNvCxnSpPr>
          <p:nvPr/>
        </p:nvCxnSpPr>
        <p:spPr>
          <a:xfrm flipH="1">
            <a:off x="6126480" y="46766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4" idx="2"/>
            <a:endCxn id="15" idx="0"/>
          </p:cNvCxnSpPr>
          <p:nvPr/>
        </p:nvCxnSpPr>
        <p:spPr>
          <a:xfrm flipH="1">
            <a:off x="435864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004816" y="54128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4" idx="2"/>
            <a:endCxn id="16" idx="0"/>
          </p:cNvCxnSpPr>
          <p:nvPr/>
        </p:nvCxnSpPr>
        <p:spPr>
          <a:xfrm>
            <a:off x="6126480" y="54201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800088" y="5412878"/>
            <a:ext cx="457200" cy="274320"/>
          </a:xfrm>
          <a:prstGeom prst="rect">
            <a:avLst/>
          </a:prstGeom>
          <a:noFill/>
        </p:spPr>
        <p:txBody>
          <a:bodyPr wrap="square">
            <a:spAutoFit/>
          </a:bodyPr>
          <a:lstStyle/>
          <a:p>
            <a:r>
              <a:rPr sz="1200" b="1">
                <a:solidFill>
                  <a:srgbClr val="D97706"/>
                </a:solidFill>
                <a:latin typeface="Calibri"/>
              </a:rPr>
              <a:t>no</a:t>
            </a:r>
          </a:p>
        </p:txBody>
      </p:sp>
      <p:sp>
        <p:nvSpPr>
          <p:cNvPr id="35" name="TextBox 3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Ugland TO et al. Bone Joint J. 2019. doi:10.1302/0301-620X.101B7.BJJ-2019-0035.R1</a:t>
            </a:r>
          </a:p>
          <a:p>
            <a:r>
              <a:rPr sz="800">
                <a:solidFill>
                  <a:srgbClr val="5A6469"/>
                </a:solidFill>
                <a:latin typeface="Calibri"/>
              </a:rPr>
              <a:t>[r3] Jobory A et al. Acta Orthop. 2021. doi:10.1080/17453674.2021.1906517</a:t>
            </a:r>
          </a:p>
          <a:p>
            <a:r>
              <a:rPr sz="800">
                <a:solidFill>
                  <a:srgbClr val="5A6469"/>
                </a:solidFill>
                <a:latin typeface="Calibri"/>
              </a:rPr>
              <a:t>[r4] Apivatthakakul T et al. En: AO Surgery Reference. 2026.</a:t>
            </a:r>
          </a:p>
          <a:p>
            <a:r>
              <a:rPr sz="8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indicación tiene una evidencia distinta detrás.</a:t>
            </a:r>
          </a:p>
          <a:p>
            <a:pPr marL="347472" indent="-347472">
              <a:spcAft>
                <a:spcPts val="1400"/>
              </a:spcAft>
              <a:buChar char="•"/>
            </a:pPr>
            <a:r>
              <a:rPr sz="2800">
                <a:solidFill>
                  <a:srgbClr val="263238"/>
                </a:solidFill>
                <a:latin typeface="Calibri"/>
              </a:rPr>
              <a:t>La tabla separa lo que hay de lo que falta.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Takada R et al. Eur J Orthop Surg Traumatol. 2021. doi:10.1007/s00590-020-02806-z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Watson-Jones modificado, un índice de masa corporal más alto se asoció a atrofia del TFL por lesión nerviosa, así que conviene limitar la exposición en obesos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abordaje, para qué indicación y con qué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Jobory A et al. Acta Orthop. 2021. doi:10.1080/17453674.2021.1906517</a:t>
            </a:r>
          </a:p>
          <a:p>
            <a:r>
              <a:rPr sz="800">
                <a:solidFill>
                  <a:srgbClr val="5A6469"/>
                </a:solidFill>
                <a:latin typeface="Calibri"/>
              </a:rPr>
              <a:t>[r2] Ugland TO et al. Bone Joint J. 2019. doi:10.1302/0301-620X.101B7.BJJ-2019-0035.R1</a:t>
            </a:r>
          </a:p>
          <a:p>
            <a:r>
              <a:rPr sz="800">
                <a:solidFill>
                  <a:srgbClr val="5A6469"/>
                </a:solidFill>
                <a:latin typeface="Calibri"/>
              </a:rPr>
              <a:t>[r9] Morrell AT et al. Cochrane Database Syst Rev. 2025. doi:10.1002/14651858.CD016031</a:t>
            </a:r>
          </a:p>
          <a:p>
            <a:r>
              <a:rPr sz="800">
                <a:solidFill>
                  <a:srgbClr val="5A6469"/>
                </a:solidFill>
                <a:latin typeface="Calibri"/>
              </a:rPr>
              <a:t>[r4] Apivatthakakul T et al. En: AO Surgery Reference. 2026.</a:t>
            </a:r>
          </a:p>
          <a:p>
            <a:r>
              <a:rPr sz="800">
                <a:solidFill>
                  <a:srgbClr val="5A6469"/>
                </a:solidFill>
                <a:latin typeface="Calibri"/>
              </a:rPr>
              <a:t>[r32] Inaba Y et al. J Arthroplasty. 2011. doi:10.1016/j.arth.2011.04.002</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Indicación</a:t>
                      </a:r>
                    </a:p>
                  </a:txBody>
                  <a:tcPr>
                    <a:solidFill>
                      <a:srgbClr val="0F5F6B"/>
                    </a:solidFill>
                  </a:tcPr>
                </a:tc>
                <a:tc>
                  <a:txBody>
                    <a:bodyPr/>
                    <a:lstStyle/>
                    <a:p>
                      <a:r>
                        <a:rPr sz="1400" b="1">
                          <a:solidFill>
                            <a:srgbClr val="FFFFFF"/>
                          </a:solidFill>
                          <a:latin typeface="Calibri"/>
                        </a:rPr>
                        <a:t>Lateral directo (Hardinge)</a:t>
                      </a:r>
                    </a:p>
                  </a:txBody>
                  <a:tcPr>
                    <a:solidFill>
                      <a:srgbClr val="0F5F6B"/>
                    </a:solidFill>
                  </a:tcPr>
                </a:tc>
                <a:tc>
                  <a:txBody>
                    <a:bodyPr/>
                    <a:lstStyle/>
                    <a:p>
                      <a:r>
                        <a:rPr sz="1400" b="1">
                          <a:solidFill>
                            <a:srgbClr val="FFFFFF"/>
                          </a:solidFill>
                          <a:latin typeface="Calibri"/>
                        </a:rPr>
                        <a:t>Anterolateral (Watson-Jones)</a:t>
                      </a:r>
                    </a:p>
                  </a:txBody>
                  <a:tcPr>
                    <a:solidFill>
                      <a:srgbClr val="0F5F6B"/>
                    </a:solidFill>
                  </a:tcPr>
                </a:tc>
                <a:tc>
                  <a:txBody>
                    <a:bodyPr/>
                    <a:lstStyle/>
                    <a:p>
                      <a:r>
                        <a:rPr sz="1400" b="1">
                          <a:solidFill>
                            <a:srgbClr val="FFFFFF"/>
                          </a:solidFill>
                          <a:latin typeface="Calibri"/>
                        </a:rPr>
                        <a:t>Qué respalda</a:t>
                      </a:r>
                    </a:p>
                  </a:txBody>
                  <a:tcPr>
                    <a:solidFill>
                      <a:srgbClr val="0F5F6B"/>
                    </a:solidFill>
                  </a:tcPr>
                </a:tc>
              </a:tr>
              <a:tr h="457200">
                <a:tc>
                  <a:txBody>
                    <a:bodyPr/>
                    <a:lstStyle/>
                    <a:p>
                      <a:r>
                        <a:rPr sz="1400">
                          <a:solidFill>
                            <a:srgbClr val="263238"/>
                          </a:solidFill>
                          <a:latin typeface="Calibri"/>
                        </a:rPr>
                        <a:t>Hemiartroplastia por fractura del cuello</a:t>
                      </a:r>
                    </a:p>
                  </a:txBody>
                  <a:tcPr>
                    <a:solidFill>
                      <a:srgbClr val="EEF3F4"/>
                    </a:solidFill>
                  </a:tcPr>
                </a:tc>
                <a:tc>
                  <a:txBody>
                    <a:bodyPr/>
                    <a:lstStyle/>
                    <a:p>
                      <a:r>
                        <a:rPr sz="1400">
                          <a:solidFill>
                            <a:srgbClr val="263238"/>
                          </a:solidFill>
                          <a:latin typeface="Calibri"/>
                        </a:rPr>
                        <a:t>Uso frecuente; luxación 2,7 % frente a 7,2 % del posterior en 25678 pacientes [r3]</a:t>
                      </a:r>
                    </a:p>
                  </a:txBody>
                  <a:tcPr>
                    <a:solidFill>
                      <a:srgbClr val="EEF3F4"/>
                    </a:solidFill>
                  </a:tcPr>
                </a:tc>
                <a:tc>
                  <a:txBody>
                    <a:bodyPr/>
                    <a:lstStyle/>
                    <a:p>
                      <a:r>
                        <a:rPr sz="1400">
                          <a:solidFill>
                            <a:srgbClr val="263238"/>
                          </a:solidFill>
                          <a:latin typeface="Calibri"/>
                        </a:rPr>
                        <a:t>Trendelenburg en 1,8 % frente a 20 % con lateral directo, 150 pacientes [r2]</a:t>
                      </a:r>
                    </a:p>
                  </a:txBody>
                  <a:tcPr>
                    <a:solidFill>
                      <a:srgbClr val="EEF3F4"/>
                    </a:solidFill>
                  </a:tcPr>
                </a:tc>
                <a:tc>
                  <a:txBody>
                    <a:bodyPr/>
                    <a:lstStyle/>
                    <a:p>
                      <a:r>
                        <a:rPr sz="1400">
                          <a:solidFill>
                            <a:srgbClr val="263238"/>
                          </a:solidFill>
                          <a:latin typeface="Calibri"/>
                        </a:rPr>
                        <a:t>Cochrane 2025: evidencia insuficiente para elegir entre abordajes [r9]</a:t>
                      </a:r>
                    </a:p>
                  </a:txBody>
                  <a:tcPr>
                    <a:solidFill>
                      <a:srgbClr val="EEF3F4"/>
                    </a:solidFill>
                  </a:tcPr>
                </a:tc>
              </a:tr>
              <a:tr h="457200">
                <a:tc>
                  <a:txBody>
                    <a:bodyPr/>
                    <a:lstStyle/>
                    <a:p>
                      <a:r>
                        <a:rPr sz="1400">
                          <a:solidFill>
                            <a:srgbClr val="263238"/>
                          </a:solidFill>
                          <a:latin typeface="Calibri"/>
                        </a:rPr>
                        <a:t>Prótesis total por artrosis</a:t>
                      </a:r>
                    </a:p>
                  </a:txBody>
                  <a:tcPr>
                    <a:solidFill>
                      <a:srgbClr val="FFFFFF"/>
                    </a:solidFill>
                  </a:tcPr>
                </a:tc>
                <a:tc>
                  <a:txBody>
                    <a:bodyPr/>
                    <a:lstStyle/>
                    <a:p>
                      <a:r>
                        <a:rPr sz="1400">
                          <a:solidFill>
                            <a:srgbClr val="263238"/>
                          </a:solidFill>
                          <a:latin typeface="Calibri"/>
                        </a:rPr>
                        <a:t>La AO la considera excelente en prótesis primaria sin complicaciones [r4]</a:t>
                      </a:r>
                    </a:p>
                  </a:txBody>
                  <a:tcPr>
                    <a:solidFill>
                      <a:srgbClr val="FFFFFF"/>
                    </a:solidFill>
                  </a:tcPr>
                </a:tc>
                <a:tc>
                  <a:txBody>
                    <a:bodyPr/>
                    <a:lstStyle/>
                    <a:p>
                      <a:r>
                        <a:rPr sz="1400">
                          <a:solidFill>
                            <a:srgbClr val="263238"/>
                          </a:solidFill>
                          <a:latin typeface="Calibri"/>
                        </a:rPr>
                        <a:t>Anterolateral mínimamente invasivo: fuerza de abducción mejor a las 6 semanas y sin diferencias en puntuaciones al año [r32]</a:t>
                      </a:r>
                    </a:p>
                  </a:txBody>
                  <a:tcPr>
                    <a:solidFill>
                      <a:srgbClr val="FFFFFF"/>
                    </a:solidFill>
                  </a:tcPr>
                </a:tc>
                <a:tc>
                  <a:txBody>
                    <a:bodyPr/>
                    <a:lstStyle/>
                    <a:p>
                      <a:r>
                        <a:rPr sz="1400">
                          <a:solidFill>
                            <a:srgbClr val="263238"/>
                          </a:solidFill>
                          <a:latin typeface="Calibri"/>
                        </a:rPr>
                        <a:t>Redes de ECA: las complicaciones no difieren entre abordajes [r33]</a:t>
                      </a:r>
                    </a:p>
                  </a:txBody>
                  <a:tcPr>
                    <a:solidFill>
                      <a:srgbClr val="FFFFFF"/>
                    </a:solidFill>
                  </a:tcPr>
                </a:tc>
              </a:tr>
              <a:tr h="457200">
                <a:tc>
                  <a:txBody>
                    <a:bodyPr/>
                    <a:lstStyle/>
                    <a:p>
                      <a:r>
                        <a:rPr sz="1400">
                          <a:solidFill>
                            <a:srgbClr val="263238"/>
                          </a:solidFill>
                          <a:latin typeface="Calibri"/>
                        </a:rPr>
                        <a:t>Reducción abierta de fractura del cuello (adulto joven)</a:t>
                      </a:r>
                    </a:p>
                  </a:txBody>
                  <a:tcPr>
                    <a:solidFill>
                      <a:srgbClr val="EEF3F4"/>
                    </a:solidFill>
                  </a:tcPr>
                </a:tc>
                <a:tc>
                  <a:txBody>
                    <a:bodyPr/>
                    <a:lstStyle/>
                    <a:p>
                      <a:r>
                        <a:rPr sz="1400">
                          <a:solidFill>
                            <a:srgbClr val="263238"/>
                          </a:solidFill>
                          <a:latin typeface="Calibri"/>
                        </a:rPr>
                        <a:t>Sin dato verificable en las fuentes abiertas</a:t>
                      </a:r>
                    </a:p>
                  </a:txBody>
                  <a:tcPr>
                    <a:solidFill>
                      <a:srgbClr val="EEF3F4"/>
                    </a:solidFill>
                  </a:tcPr>
                </a:tc>
                <a:tc>
                  <a:txBody>
                    <a:bodyPr/>
                    <a:lstStyle/>
                    <a:p>
                      <a:r>
                        <a:rPr sz="1400">
                          <a:solidFill>
                            <a:srgbClr val="263238"/>
                          </a:solidFill>
                          <a:latin typeface="Calibri"/>
                        </a:rPr>
                        <a:t>Reducción aceptable en 81 %, igual que con el Smith-Petersen modificado [r14]</a:t>
                      </a:r>
                    </a:p>
                  </a:txBody>
                  <a:tcPr>
                    <a:solidFill>
                      <a:srgbClr val="EEF3F4"/>
                    </a:solidFill>
                  </a:tcPr>
                </a:tc>
                <a:tc>
                  <a:txBody>
                    <a:bodyPr/>
                    <a:lstStyle/>
                    <a:p>
                      <a:r>
                        <a:rPr sz="1400">
                          <a:solidFill>
                            <a:srgbClr val="263238"/>
                          </a:solidFill>
                          <a:latin typeface="Calibri"/>
                        </a:rPr>
                        <a:t>Cohorte retrospectiva de 80 adultos [r14]</a:t>
                      </a:r>
                    </a:p>
                  </a:txBody>
                  <a:tcPr>
                    <a:solidFill>
                      <a:srgbClr val="EEF3F4"/>
                    </a:solidFill>
                  </a:tcPr>
                </a:tc>
              </a:tr>
              <a:tr h="457200">
                <a:tc>
                  <a:txBody>
                    <a:bodyPr/>
                    <a:lstStyle/>
                    <a:p>
                      <a:r>
                        <a:rPr sz="1400">
                          <a:solidFill>
                            <a:srgbClr val="263238"/>
                          </a:solidFill>
                          <a:latin typeface="Calibri"/>
                        </a:rPr>
                        <a:t>Fijación con tornillos o tornillo-placa deslizante</a:t>
                      </a:r>
                    </a:p>
                  </a:txBody>
                  <a:tcPr>
                    <a:solidFill>
                      <a:srgbClr val="FFFFFF"/>
                    </a:solidFill>
                  </a:tcPr>
                </a:tc>
                <a:tc>
                  <a:txBody>
                    <a:bodyPr/>
                    <a:lstStyle/>
                    <a:p>
                      <a:r>
                        <a:rPr sz="1400">
                          <a:solidFill>
                            <a:srgbClr val="263238"/>
                          </a:solidFill>
                          <a:latin typeface="Calibri"/>
                        </a:rPr>
                        <a:t>Sin dato verificable en las fuentes abiertas</a:t>
                      </a:r>
                    </a:p>
                  </a:txBody>
                  <a:tcPr>
                    <a:solidFill>
                      <a:srgbClr val="FFFFFF"/>
                    </a:solidFill>
                  </a:tcPr>
                </a:tc>
                <a:tc>
                  <a:txBody>
                    <a:bodyPr/>
                    <a:lstStyle/>
                    <a:p>
                      <a:r>
                        <a:rPr sz="1400">
                          <a:solidFill>
                            <a:srgbClr val="263238"/>
                          </a:solidFill>
                          <a:latin typeface="Calibri"/>
                        </a:rPr>
                        <a:t>La incisión se prolonga sobre el vasto lateral para colocar el implante [r6]</a:t>
                      </a:r>
                    </a:p>
                  </a:txBody>
                  <a:tcPr>
                    <a:solidFill>
                      <a:srgbClr val="FFFFFF"/>
                    </a:solidFill>
                  </a:tcPr>
                </a:tc>
                <a:tc>
                  <a:txBody>
                    <a:bodyPr/>
                    <a:lstStyle/>
                    <a:p>
                      <a:r>
                        <a:rPr sz="1400">
                          <a:solidFill>
                            <a:srgbClr val="263238"/>
                          </a:solidFill>
                          <a:latin typeface="Calibri"/>
                        </a:rPr>
                        <a:t>Descripción de la AO [r6]</a:t>
                      </a:r>
                    </a:p>
                  </a:txBody>
                  <a:tcPr>
                    <a:solidFill>
                      <a:srgbClr val="FFFFFF"/>
                    </a:solidFill>
                  </a:tcPr>
                </a:tc>
              </a:tr>
              <a:tr h="457200">
                <a:tc>
                  <a:txBody>
                    <a:bodyPr/>
                    <a:lstStyle/>
                    <a:p>
                      <a:r>
                        <a:rPr sz="1400">
                          <a:solidFill>
                            <a:srgbClr val="263238"/>
                          </a:solidFill>
                          <a:latin typeface="Calibri"/>
                        </a:rPr>
                        <a:t>Cirugía de revisión</a:t>
                      </a:r>
                    </a:p>
                  </a:txBody>
                  <a:tcPr>
                    <a:solidFill>
                      <a:srgbClr val="EEF3F4"/>
                    </a:solidFill>
                  </a:tcPr>
                </a:tc>
                <a:tc>
                  <a:txBody>
                    <a:bodyPr/>
                    <a:lstStyle/>
                    <a:p>
                      <a:r>
                        <a:rPr sz="1400">
                          <a:solidFill>
                            <a:srgbClr val="263238"/>
                          </a:solidFill>
                          <a:latin typeface="Calibri"/>
                        </a:rPr>
                        <a:t>Menos versátil que el posterior [r30]</a:t>
                      </a:r>
                    </a:p>
                  </a:txBody>
                  <a:tcPr>
                    <a:solidFill>
                      <a:srgbClr val="EEF3F4"/>
                    </a:solidFill>
                  </a:tcPr>
                </a:tc>
                <a:tc>
                  <a:txBody>
                    <a:bodyPr/>
                    <a:lstStyle/>
                    <a:p>
                      <a:r>
                        <a:rPr sz="1400">
                          <a:solidFill>
                            <a:srgbClr val="263238"/>
                          </a:solidFill>
                          <a:latin typeface="Calibri"/>
                        </a:rPr>
                        <a:t>Sin dato verificable en las fuentes abiertas</a:t>
                      </a:r>
                    </a:p>
                  </a:txBody>
                  <a:tcPr>
                    <a:solidFill>
                      <a:srgbClr val="EEF3F4"/>
                    </a:solidFill>
                  </a:tcPr>
                </a:tc>
                <a:tc>
                  <a:txBody>
                    <a:bodyPr/>
                    <a:lstStyle/>
                    <a:p>
                      <a:r>
                        <a:rPr sz="1400">
                          <a:solidFill>
                            <a:srgbClr val="263238"/>
                          </a:solidFill>
                          <a:latin typeface="Calibri"/>
                        </a:rPr>
                        <a:t>Revisión sistemática narrativa de 2026 [r30]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Lepri AC et al. Hip Int. 2020. doi:10.1177/1120700020966800</a:t>
            </a:r>
          </a:p>
          <a:p>
            <a:r>
              <a:rPr sz="800">
                <a:solidFill>
                  <a:srgbClr val="5A6469"/>
                </a:solidFill>
                <a:latin typeface="Calibri"/>
              </a:rPr>
              <a:t>[r4] Apivatthakakul T et al. En: AO Surgery Reference. 2026.</a:t>
            </a:r>
          </a:p>
          <a:p>
            <a:r>
              <a:rPr sz="800">
                <a:solidFill>
                  <a:srgbClr val="5A6469"/>
                </a:solidFill>
                <a:latin typeface="Calibri"/>
              </a:rPr>
              <a:t>[r5] Basarir K et al. Arch Orthop Trauma Surg. 2008. doi:10.1007/s00402-007-0449-x</a:t>
            </a:r>
          </a:p>
          <a:p>
            <a:r>
              <a:rPr sz="8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es apoyo de estudio: sirve para entender la secuencia y las estructuras en riesgo antes de entrar al quirófano con tu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Cerrar solo con puntos finos a partes blandas: la AO describe puntos gruesos, habitualmente transóseos, para reinsertar el colgajo [r4]; no hay comparaciones entre técnicas de cierre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Error medio de inclinación del cotilo con Watson-Jones modificado (RCT de 60 prótesis)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Takada R et al. Orthop Traumatol Surg Res. 2019. doi:10.1016/j.otsr.2019.05.004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Reparación del abductor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Apivatthakakul T et al. En: AO Surgery Reference. 2026.</a:t>
            </a:r>
          </a:p>
          <a:p>
            <a:r>
              <a:rPr sz="800">
                <a:solidFill>
                  <a:srgbClr val="5A6469"/>
                </a:solidFill>
                <a:latin typeface="Calibri"/>
              </a:rPr>
              <a:t>[r6] Apivatthakakul T et al. En: AO Surgery Reference. 2026.</a:t>
            </a:r>
          </a:p>
          <a:p>
            <a:r>
              <a:rPr sz="800">
                <a:solidFill>
                  <a:srgbClr val="5A6469"/>
                </a:solidFill>
                <a:latin typeface="Calibri"/>
              </a:rPr>
              <a:t>[r26] Baker AS et al. An electromyographic and clinical review. 1989. doi:10.1302/0301-620X.71B1.2915004</a:t>
            </a:r>
          </a:p>
          <a:p>
            <a:r>
              <a:rPr sz="800">
                <a:solidFill>
                  <a:srgbClr val="5A6469"/>
                </a:solidFill>
                <a:latin typeface="Calibri"/>
              </a:rPr>
              <a:t>[r28] Pearce AN et al. Orthop Clin North Am. 2022. doi:10.1016/j.ocl.2022.03.001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lateral directo se comporta como una osteotomía de tejidos blandos: se corta algo que luego hay que devolver a su sitio.</a:t>
            </a:r>
          </a:p>
          <a:p>
            <a:pPr marL="347472" indent="-347472">
              <a:spcAft>
                <a:spcPts val="1400"/>
              </a:spcAft>
              <a:buChar char="•"/>
            </a:pPr>
            <a:r>
              <a:rPr sz="2400">
                <a:solidFill>
                  <a:srgbClr val="263238"/>
                </a:solidFill>
                <a:latin typeface="Calibri"/>
              </a:rPr>
              <a:t>Por eso el cierre cuenta tanto como el acceso.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Reparación del abductor y cierre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Agarwala S et al. J Orthop Case Rep. 2018. PMID 30167407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Sus autores lo aplican en prótesis primaria y de revisión por vía lateral y sostienen que el paciente se moviliza y camina antes [r35].</a:t>
            </a:r>
          </a:p>
          <a:p>
            <a:pPr marL="347472" indent="-347472">
              <a:spcAft>
                <a:spcPts val="1400"/>
              </a:spcAft>
              <a:buChar char="•"/>
            </a:pPr>
            <a:r>
              <a:rPr sz="2400">
                <a:solidFill>
                  <a:srgbClr val="263238"/>
                </a:solidFill>
                <a:latin typeface="Calibri"/>
              </a:rPr>
              <a:t>Es una descripción, no un estudio comparativo.</a:t>
            </a:r>
          </a:p>
          <a:p>
            <a:pPr marL="347472" indent="-347472">
              <a:spcAft>
                <a:spcPts val="1400"/>
              </a:spcAft>
              <a:buChar char="•"/>
            </a:pPr>
            <a:r>
              <a:rPr sz="2400">
                <a:solidFill>
                  <a:srgbClr val="263238"/>
                </a:solidFill>
                <a:latin typeface="Calibri"/>
              </a:rPr>
              <a:t>Consolidación y función.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Reparación del abductor y cierre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Apivatthakakul T et al. En: AO Surgery Reference. 2026.</a:t>
            </a:r>
          </a:p>
          <a:p>
            <a:r>
              <a:rPr sz="800">
                <a:solidFill>
                  <a:srgbClr val="5A6469"/>
                </a:solidFill>
                <a:latin typeface="Calibri"/>
              </a:rPr>
              <a:t>[r6] Apivatthakakul T et al. En: AO Surgery Reference. 2026.</a:t>
            </a:r>
          </a:p>
          <a:p>
            <a:r>
              <a:rPr sz="800">
                <a:solidFill>
                  <a:srgbClr val="5A6469"/>
                </a:solidFill>
                <a:latin typeface="Calibri"/>
              </a:rPr>
              <a:t>[r26] Baker AS et al. An electromyographic and clinical review. 1989. doi:10.1302/0301-620X.71B1.2915004</a:t>
            </a:r>
          </a:p>
          <a:p>
            <a:r>
              <a:rPr sz="800">
                <a:solidFill>
                  <a:srgbClr val="5A6469"/>
                </a:solidFill>
                <a:latin typeface="Calibri"/>
              </a:rPr>
              <a:t>[r28] Pearce AN et al. Orthop Clin North Am. 2022. doi:10.1016/j.ocl.2022.03.001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dato verificable: no encontré comparaciones directas entre técnicas de reparación (túnel óseo frente a sutura a partes blandas, anclajes…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con el posterior y con el anterior directo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Jobory A et al. Acta Orthop. 2021. doi:10.1080/17453674.2021.1906517</a:t>
            </a:r>
          </a:p>
          <a:p>
            <a:r>
              <a:rPr sz="800">
                <a:solidFill>
                  <a:srgbClr val="5A6469"/>
                </a:solidFill>
                <a:latin typeface="Calibri"/>
              </a:rPr>
              <a:t>[r9] Morrell AT et al. Cochrane Database Syst Rev. 2025. doi:10.1002/14651858.CD016031</a:t>
            </a:r>
          </a:p>
          <a:p>
            <a:r>
              <a:rPr sz="800">
                <a:solidFill>
                  <a:srgbClr val="5A6469"/>
                </a:solidFill>
                <a:latin typeface="Calibri"/>
              </a:rPr>
              <a:t>[r10] Gusho C et al. JBJS Rev. 2024. doi:10.2106/JBJS.RVW.24.00067</a:t>
            </a:r>
          </a:p>
          <a:p>
            <a:r>
              <a:rPr sz="800">
                <a:solidFill>
                  <a:srgbClr val="5A6469"/>
                </a:solidFill>
                <a:latin typeface="Calibri"/>
              </a:rPr>
              <a:t>[r17] Mjaaland KE et al. 2017. doi:10.2106/JBJS.16.00494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Hemiartroplastia por fractura del cuello.</a:t>
            </a:r>
          </a:p>
          <a:p>
            <a:pPr marL="347472" indent="-347472">
              <a:spcAft>
                <a:spcPts val="1400"/>
              </a:spcAft>
              <a:buChar char="•"/>
            </a:pPr>
            <a:r>
              <a:rPr sz="2800">
                <a:solidFill>
                  <a:srgbClr val="263238"/>
                </a:solidFill>
                <a:latin typeface="Calibri"/>
              </a:rPr>
              <a:t>Es donde mejor se ve la ventaja del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tras hemiartroplastia por fractura de cuello: lateral frente 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Jobory A et al. Acta Orthop. 2021. doi:10.1080/17453674.2021.1906517</a:t>
            </a:r>
          </a:p>
          <a:p>
            <a:r>
              <a:rPr sz="1000">
                <a:solidFill>
                  <a:srgbClr val="5A6469"/>
                </a:solidFill>
                <a:latin typeface="Calibri"/>
              </a:rPr>
              <a:t>[r36] Svenøy S et al. Injury. 2017. doi:10.1016/j.injury.2017.03.024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riesgo del posterior frente al lateral directo (mayor que 1 = más riesgo con el posterior); las medidas no son idénticas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[r31] Hailer NP et al. 2012. doi:10.3109/17453674.2012.733919</a:t>
            </a:r>
          </a:p>
          <a:p>
            <a:r>
              <a:rPr sz="800">
                <a:solidFill>
                  <a:srgbClr val="5A6469"/>
                </a:solidFill>
                <a:latin typeface="Calibri"/>
              </a:rPr>
              <a:t>[r17] Mjaaland KE et al. 2017. doi:10.2106/JBJS.16.00494</a:t>
            </a:r>
          </a:p>
          <a:p>
            <a:r>
              <a:rPr sz="800">
                <a:solidFill>
                  <a:srgbClr val="5A6469"/>
                </a:solidFill>
                <a:latin typeface="Calibri"/>
              </a:rPr>
              <a:t>[r23] Rogmark C et al. Acta Orthop. 2014. doi:10.3109/17453674.2014.885356</a:t>
            </a:r>
          </a:p>
          <a:p>
            <a:r>
              <a:rPr sz="800">
                <a:solidFill>
                  <a:srgbClr val="5A6469"/>
                </a:solidFill>
                <a:latin typeface="Calibri"/>
              </a:rPr>
              <a:t>[r3] Jobory A et al. Acta Orthop. 2021. doi:10.1080/17453674.2021.1906517</a:t>
            </a:r>
          </a:p>
          <a:p>
            <a:r>
              <a:rPr sz="800">
                <a:solidFill>
                  <a:srgbClr val="5A6469"/>
                </a:solidFill>
                <a:latin typeface="Calibri"/>
              </a:rPr>
              <a:t>[r36] Svenøy S et al. Injury. 2017. doi:10.1016/j.injury.2017.03.024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Ugland TO et al. Bone Joint J. 2019. doi:10.1302/0301-620X.101B7.BJJ-2019-0035.R1</a:t>
            </a:r>
          </a:p>
          <a:p>
            <a:r>
              <a:rPr sz="800">
                <a:solidFill>
                  <a:srgbClr val="5A6469"/>
                </a:solidFill>
                <a:latin typeface="Calibri"/>
              </a:rPr>
              <a:t>[r6] Apivatthakakul T et al. En: AO Surgery Reference. 2026.</a:t>
            </a:r>
          </a:p>
          <a:p>
            <a:r>
              <a:rPr sz="800">
                <a:solidFill>
                  <a:srgbClr val="5A6469"/>
                </a:solidFill>
                <a:latin typeface="Calibri"/>
              </a:rPr>
              <a:t>[r8] Herzberg R et al. Eur J Orthop Surg Traumatol. 2024. doi:10.1007/s00590-024-03896-9</a:t>
            </a:r>
          </a:p>
          <a:p>
            <a:r>
              <a:rPr sz="800">
                <a:solidFill>
                  <a:srgbClr val="5A6469"/>
                </a:solidFill>
                <a:latin typeface="Calibri"/>
              </a:rPr>
              <a:t>[r9] Morrell AT et al. Cochrane Database Syst Rev. 2025. doi:10.1002/14651858.CD016031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precio central del lateral directo.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Trendelenburg positivo al año tras hemiartroplastia por fractura de cuello (ECA, 150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Ugland TO et al. Bone Joint J. 2019. doi:10.1302/0301-620X.101B7.BJJ-2019-0035.R1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Osificación heterotópica según abordaje en prótesis total (revisión de 26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Herzberg R et al. Eur J Orthop Surg Traumatol. 2024. doi:10.1007/s00590-024-03896-9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y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Ugland TO et al. Bone Joint J. 2019. doi:10.1302/0301-620X.101B7.BJJ-2019-0035.R1</a:t>
            </a:r>
          </a:p>
          <a:p>
            <a:r>
              <a:rPr sz="800">
                <a:solidFill>
                  <a:srgbClr val="5A6469"/>
                </a:solidFill>
                <a:latin typeface="Calibri"/>
              </a:rPr>
              <a:t>[r9] Morrell AT et al. Cochrane Database Syst Rev. 2025. doi:10.1002/14651858.CD016031</a:t>
            </a:r>
          </a:p>
          <a:p>
            <a:r>
              <a:rPr sz="800">
                <a:solidFill>
                  <a:srgbClr val="5A6469"/>
                </a:solidFill>
                <a:latin typeface="Calibri"/>
              </a:rPr>
              <a:t>[r17] Mjaaland KE et al. 2017. doi:10.2106/JBJS.16.00494</a:t>
            </a:r>
          </a:p>
          <a:p>
            <a:r>
              <a:rPr sz="800">
                <a:solidFill>
                  <a:srgbClr val="5A6469"/>
                </a:solidFill>
                <a:latin typeface="Calibri"/>
              </a:rPr>
              <a:t>[r32] Inaba Y et al. J Arthroplasty. 2011. doi:10.1016/j.arth.2011.04.002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medio plazo, las diferencias funcionales entre abordajes son pequeñas y la evidencia es de calidad variable.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Mejoría del puntaje de cadera frente al lateral directo, por abordaje (diferencia de medias, red de 63 ECA)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Yan L et al. JAMA Netw Open. 2023. doi:10.1001/jamanetworkopen.2022.53942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Puntaje de Harris a los 6 años (cohorte de 296 prótesis totales)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van Erp JHJ et al. Arch Orthop Trauma Surg. 2021. doi:10.1007/s00402-021-03783-6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Ugland TO et al. Bone Joint J. 2019. doi:10.1302/0301-620X.101B7.BJJ-2019-0035.R1</a:t>
            </a:r>
          </a:p>
          <a:p>
            <a:r>
              <a:rPr sz="800">
                <a:solidFill>
                  <a:srgbClr val="5A6469"/>
                </a:solidFill>
                <a:latin typeface="Calibri"/>
              </a:rPr>
              <a:t>[r13] Picado CH et al. Clin Orthop Relat Res. 2007. doi:10.1097/01.blo.0000238805.87411.e8</a:t>
            </a:r>
          </a:p>
          <a:p>
            <a:r>
              <a:rPr sz="800">
                <a:solidFill>
                  <a:srgbClr val="5A6469"/>
                </a:solidFill>
                <a:latin typeface="Calibri"/>
              </a:rPr>
              <a:t>[r15] Ramesh M et al. J Bone Joint Surg Br. 1996. doi:10.1302/0301-620x78b6.1289</a:t>
            </a:r>
          </a:p>
          <a:p>
            <a:r>
              <a:rPr sz="800">
                <a:solidFill>
                  <a:srgbClr val="5A6469"/>
                </a:solidFill>
                <a:latin typeface="Calibri"/>
              </a:rPr>
              <a:t>[r32] Inaba Y et al. J Arthroplasty. 2011. doi:10.1016/j.arth.2011.04.002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encontré en fuentes abiertas ensayos que comparen protocolos de rehabilitación específicos para el lateral directo o el anterolateral: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Xie L et al. BMC Musculoskelet Disord. 2025. doi:10.1186/s12891-025-09277-5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protocolo exacto lo fija tu tutor.</a:t>
            </a:r>
          </a:p>
          <a:p>
            <a:pPr marL="347472" indent="-347472">
              <a:spcAft>
                <a:spcPts val="1400"/>
              </a:spcAft>
              <a:buChar char="•"/>
            </a:pPr>
            <a:r>
              <a:rPr sz="2400">
                <a:solidFill>
                  <a:srgbClr val="263238"/>
                </a:solidFill>
                <a:latin typeface="Calibri"/>
              </a:rPr>
              <a:t>Prevención de osificación.</a:t>
            </a:r>
          </a:p>
          <a:p>
            <a:pPr marL="347472" indent="-347472">
              <a:spcAft>
                <a:spcPts val="1400"/>
              </a:spcAft>
              <a:buChar char="•"/>
            </a:pPr>
            <a:r>
              <a:rPr sz="2400">
                <a:solidFill>
                  <a:srgbClr val="263238"/>
                </a:solidFill>
                <a:latin typeface="Calibri"/>
              </a:rPr>
              <a:t>Ver «Complicaciones»: la red de ECA sugiere antiinflamatorios con eficacia comparable; la decisión se toma con el equipo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sociedades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Lepri AC et al. Hip Int. 2020. doi:10.1177/1120700020966800</a:t>
            </a:r>
          </a:p>
          <a:p>
            <a:r>
              <a:rPr sz="800">
                <a:solidFill>
                  <a:srgbClr val="5A6469"/>
                </a:solidFill>
                <a:latin typeface="Calibri"/>
              </a:rPr>
              <a:t>[r9] Morrell AT et al. Cochrane Database Syst Rev. 2025. doi:10.1002/14651858.CD016031</a:t>
            </a:r>
          </a:p>
          <a:p>
            <a:r>
              <a:rPr sz="800">
                <a:solidFill>
                  <a:srgbClr val="5A6469"/>
                </a:solidFill>
                <a:latin typeface="Calibri"/>
              </a:rPr>
              <a:t>[r11] American Academy of Orthopaedic Surgeons. Rosemont (IL): AAOS;. 2021.</a:t>
            </a:r>
          </a:p>
          <a:p>
            <a:r>
              <a:rPr sz="800">
                <a:solidFill>
                  <a:srgbClr val="5A6469"/>
                </a:solidFill>
                <a:latin typeface="Calibri"/>
              </a:rPr>
              <a:t>[r12] National Institute for Health and Care Excellence.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guías vigentes no se ponen de acuerdo, y conviene que lo sepas antes de un tema libre o de una discusión con tu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sociedades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Morrell AT et al. Cochrane Database Syst Rev. 2025. doi:10.1002/14651858.CD016031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revisión Cochrane de 2025 concluye que la evidencia no alcanza para decidir entre anterior, lateral o posterior en hemiartroplastia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dice cada fuente sobre el abordaje en hemiartroplastia por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American Academy of Orthopaedic Surgeons. Rosemont (IL): AAOS;. 2021.</a:t>
            </a:r>
          </a:p>
          <a:p>
            <a:r>
              <a:rPr sz="1000">
                <a:solidFill>
                  <a:srgbClr val="5A6469"/>
                </a:solidFill>
                <a:latin typeface="Calibri"/>
              </a:rPr>
              <a:t>[r12] National Institute for Health and Care Excellence. 2011.</a:t>
            </a:r>
          </a:p>
          <a:p>
            <a:r>
              <a:rPr sz="1000">
                <a:solidFill>
                  <a:srgbClr val="5A6469"/>
                </a:solidFill>
                <a:latin typeface="Calibri"/>
              </a:rPr>
              <a:t>[r9] Morrell AT et al. Cochrane Database Syst Rev. 2025. doi:10.1002/14651858.CD016031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Año</a:t>
                      </a:r>
                    </a:p>
                  </a:txBody>
                  <a:tcPr>
                    <a:solidFill>
                      <a:srgbClr val="0F5F6B"/>
                    </a:solidFill>
                  </a:tcPr>
                </a:tc>
                <a:tc>
                  <a:txBody>
                    <a:bodyPr/>
                    <a:lstStyle/>
                    <a:p>
                      <a:r>
                        <a:rPr sz="1600" b="1">
                          <a:solidFill>
                            <a:srgbClr val="FFFFFF"/>
                          </a:solidFill>
                          <a:latin typeface="Calibri"/>
                        </a:rPr>
                        <a:t>Mensaje</a:t>
                      </a:r>
                    </a:p>
                  </a:txBody>
                  <a:tcPr>
                    <a:solidFill>
                      <a:srgbClr val="0F5F6B"/>
                    </a:solidFill>
                  </a:tcPr>
                </a:tc>
              </a:tr>
              <a:tr h="457200">
                <a:tc>
                  <a:txBody>
                    <a:bodyPr/>
                    <a:lstStyle/>
                    <a:p>
                      <a:r>
                        <a:rPr sz="1600">
                          <a:solidFill>
                            <a:srgbClr val="263238"/>
                          </a:solidFill>
                          <a:latin typeface="Calibri"/>
                        </a:rPr>
                        <a:t>AAOS, guía de fractura de cadera en adultos mayores</a:t>
                      </a:r>
                    </a:p>
                  </a:txBody>
                  <a:tcPr>
                    <a:solidFill>
                      <a:srgbClr val="EEF3F4"/>
                    </a:solidFill>
                  </a:tcPr>
                </a:tc>
                <a:tc>
                  <a:txBody>
                    <a:bodyPr/>
                    <a:lstStyle/>
                    <a:p>
                      <a:r>
                        <a:rPr sz="1600">
                          <a:solidFill>
                            <a:srgbClr val="263238"/>
                          </a:solidFill>
                          <a:latin typeface="Calibri"/>
                        </a:rPr>
                        <a:t>2021</a:t>
                      </a:r>
                    </a:p>
                  </a:txBody>
                  <a:tcPr>
                    <a:solidFill>
                      <a:srgbClr val="EEF3F4"/>
                    </a:solidFill>
                  </a:tcPr>
                </a:tc>
                <a:tc>
                  <a:txBody>
                    <a:bodyPr/>
                    <a:lstStyle/>
                    <a:p>
                      <a:r>
                        <a:rPr sz="1600">
                          <a:solidFill>
                            <a:srgbClr val="263238"/>
                          </a:solidFill>
                          <a:latin typeface="Calibri"/>
                        </a:rPr>
                        <a:t>La evidencia no muestra un abordaje favorito; calidad moderada, fuerza moderada [r11]</a:t>
                      </a:r>
                    </a:p>
                  </a:txBody>
                  <a:tcPr>
                    <a:solidFill>
                      <a:srgbClr val="EEF3F4"/>
                    </a:solidFill>
                  </a:tcPr>
                </a:tc>
              </a:tr>
              <a:tr h="457200">
                <a:tc>
                  <a:txBody>
                    <a:bodyPr/>
                    <a:lstStyle/>
                    <a:p>
                      <a:r>
                        <a:rPr sz="1600">
                          <a:solidFill>
                            <a:srgbClr val="263238"/>
                          </a:solidFill>
                          <a:latin typeface="Calibri"/>
                        </a:rPr>
                        <a:t>NICE CG124</a:t>
                      </a:r>
                    </a:p>
                  </a:txBody>
                  <a:tcPr>
                    <a:solidFill>
                      <a:srgbClr val="FFFFFF"/>
                    </a:solidFill>
                  </a:tcPr>
                </a:tc>
                <a:tc>
                  <a:txBody>
                    <a:bodyPr/>
                    <a:lstStyle/>
                    <a:p>
                      <a:r>
                        <a:rPr sz="1600">
                          <a:solidFill>
                            <a:srgbClr val="263238"/>
                          </a:solidFill>
                          <a:latin typeface="Calibri"/>
                        </a:rPr>
                        <a:t>2011, actualizada en 2023</a:t>
                      </a:r>
                    </a:p>
                  </a:txBody>
                  <a:tcPr>
                    <a:solidFill>
                      <a:srgbClr val="FFFFFF"/>
                    </a:solidFill>
                  </a:tcPr>
                </a:tc>
                <a:tc>
                  <a:txBody>
                    <a:bodyPr/>
                    <a:lstStyle/>
                    <a:p>
                      <a:r>
                        <a:rPr sz="1600">
                          <a:solidFill>
                            <a:srgbClr val="263238"/>
                          </a:solidFill>
                          <a:latin typeface="Calibri"/>
                        </a:rPr>
                        <a:t>Considerar el anterolateral en vez del posterior [r12]</a:t>
                      </a:r>
                    </a:p>
                  </a:txBody>
                  <a:tcPr>
                    <a:solidFill>
                      <a:srgbClr val="FFFFFF"/>
                    </a:solidFill>
                  </a:tcPr>
                </a:tc>
              </a:tr>
              <a:tr h="457200">
                <a:tc>
                  <a:txBody>
                    <a:bodyPr/>
                    <a:lstStyle/>
                    <a:p>
                      <a:r>
                        <a:rPr sz="1600">
                          <a:solidFill>
                            <a:srgbClr val="263238"/>
                          </a:solidFill>
                          <a:latin typeface="Calibri"/>
                        </a:rPr>
                        <a:t>Cochrane, Morrell y colaboradores</a:t>
                      </a:r>
                    </a:p>
                  </a:txBody>
                  <a:tcPr>
                    <a:solidFill>
                      <a:srgbClr val="EEF3F4"/>
                    </a:solidFill>
                  </a:tcPr>
                </a:tc>
                <a:tc>
                  <a:txBody>
                    <a:bodyPr/>
                    <a:lstStyle/>
                    <a:p>
                      <a:r>
                        <a:rPr sz="1600">
                          <a:solidFill>
                            <a:srgbClr val="263238"/>
                          </a:solidFill>
                          <a:latin typeface="Calibri"/>
                        </a:rPr>
                        <a:t>2025</a:t>
                      </a:r>
                    </a:p>
                  </a:txBody>
                  <a:tcPr>
                    <a:solidFill>
                      <a:srgbClr val="EEF3F4"/>
                    </a:solidFill>
                  </a:tcPr>
                </a:tc>
                <a:tc>
                  <a:txBody>
                    <a:bodyPr/>
                    <a:lstStyle/>
                    <a:p>
                      <a:r>
                        <a:rPr sz="1600">
                          <a:solidFill>
                            <a:srgbClr val="263238"/>
                          </a:solidFill>
                          <a:latin typeface="Calibri"/>
                        </a:rPr>
                        <a:t>Evidencia insuficiente para elegir entre anterior, lateral o posterior [r9]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a:p>
            <a:r>
              <a:rPr sz="1000">
                <a:solidFill>
                  <a:srgbClr val="5A6469"/>
                </a:solidFill>
                <a:latin typeface="Calibri"/>
              </a:rPr>
              <a:t>[r1] Lepri AC et al. Hip Int. 2020. doi:10.1177/1120700020966800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nombre no basta, importa el plano: lateral directo libera el tercio anterior de los glúteos medio y menor… [r4] [r6]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Picado CH et al. Clin Orthop Relat Res. 2007. doi:10.1097/01.blo.0000238805.87411.e8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Registra antes de operar el signo de Trendelenburg y la fuerza de abducción: en una serie de 40 pacientes, 20 (50 %) ya lo tenían positivo antes de la prótesis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Apivatthakakul T et al. En: AO Surgery Reference. 2026.</a:t>
            </a:r>
          </a:p>
          <a:p>
            <a:r>
              <a:rPr sz="800">
                <a:solidFill>
                  <a:srgbClr val="5A6469"/>
                </a:solidFill>
                <a:latin typeface="Calibri"/>
              </a:rPr>
              <a:t>[r6] Apivatthakakul T et al. En: AO Surgery Reference. 2026.</a:t>
            </a:r>
          </a:p>
          <a:p>
            <a:r>
              <a:rPr sz="800">
                <a:solidFill>
                  <a:srgbClr val="5A6469"/>
                </a:solidFill>
                <a:latin typeface="Calibri"/>
              </a:rPr>
              <a:t>[r1] Lepri AC et al. Hip Int. 2020. doi:10.1177/1120700020966800</a:t>
            </a:r>
          </a:p>
          <a:p>
            <a:r>
              <a:rPr sz="800">
                <a:solidFill>
                  <a:srgbClr val="5A6469"/>
                </a:solidFill>
                <a:latin typeface="Calibri"/>
              </a:rPr>
              <a:t>[r3] Jobory A et al. Acta Orthop. 2021. doi:10.1080/17453674.2021.1906517</a:t>
            </a:r>
          </a:p>
          <a:p>
            <a:r>
              <a:rPr sz="800">
                <a:solidFill>
                  <a:srgbClr val="5A6469"/>
                </a:solidFill>
                <a:latin typeface="Calibri"/>
              </a:rPr>
              <a:t>[r2] Ugland TO et al. Bone Joint J. 2019. doi:10.1302/0301-620X.101B7.BJJ-2019-0035.R1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Hardinge cruza el glúteo medio y Watson-Jones pasa por su lado; comprueba el plano antes de aceptar una cifra [r4][r6][r1].</a:t>
            </a:r>
          </a:p>
          <a:p>
            <a:pPr marL="347472" indent="-347472">
              <a:spcAft>
                <a:spcPts val="1400"/>
              </a:spcAft>
              <a:buChar char="•"/>
            </a:pPr>
            <a:r>
              <a:rPr sz="2400">
                <a:solidFill>
                  <a:srgbClr val="263238"/>
                </a:solidFill>
                <a:latin typeface="Calibri"/>
              </a:rPr>
              <a:t>El lateral directo estabiliza más que el posterior, pero cobra el abductor [r3][r2].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Hardinge · lateral directo · transglúteo · Watson-Jones · anterolateral · Bauer · Frndak · glúteo medio · glúteo menor · tensor de la fascia lata · nervio glúteo superior · signo de Trendelenburg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Apivatthakakul T et al. En: AO Surgery Reference. 2026.</a:t>
            </a:r>
          </a:p>
          <a:p>
            <a:r>
              <a:rPr sz="1000">
                <a:solidFill>
                  <a:srgbClr val="5A6469"/>
                </a:solidFill>
                <a:latin typeface="Calibri"/>
              </a:rPr>
              <a:t>[r6]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Hardinge cruza el glúteo medio; Watson-Jones pasa entre glúteo medio y tensor de la fascia lata [r4][r6].</a:t>
            </a:r>
          </a:p>
          <a:p>
            <a:pPr marL="347472" indent="-347472">
              <a:spcAft>
                <a:spcPts val="1400"/>
              </a:spcAft>
              <a:buChar char="•"/>
            </a:pPr>
            <a:r>
              <a:rPr sz="2400">
                <a:solidFill>
                  <a:srgbClr val="263238"/>
                </a:solidFill>
                <a:latin typeface="Calibri"/>
              </a:rPr>
              <a:t>El nervio glúteo superior cruza a 3-5 cm sobre la punta del trocánter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de cuello en una paciente de 80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American Academy of Orthopaedic Surgeons. Rosemont (IL): AAOS;. 2021.</a:t>
            </a:r>
          </a:p>
          <a:p>
            <a:r>
              <a:rPr sz="1000">
                <a:solidFill>
                  <a:srgbClr val="5A6469"/>
                </a:solidFill>
                <a:latin typeface="Calibri"/>
              </a:rPr>
              <a:t>[r12] National Institute for Health and Care Excellence.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80 años, independiente para caminar con bastón, con demencia leve y fractura desplazada del cuello femoral.</a:t>
            </a:r>
          </a:p>
          <a:p>
            <a:pPr marL="347472" indent="-347472">
              <a:spcAft>
                <a:spcPts val="1400"/>
              </a:spcAft>
              <a:buChar char="•"/>
            </a:pPr>
            <a:r>
              <a:rPr sz="2400">
                <a:solidFill>
                  <a:srgbClr val="263238"/>
                </a:solidFill>
                <a:latin typeface="Calibri"/>
              </a:rPr>
              <a:t>Se planifica una hemiartroplastia cementada, como recomiendan AAOS y NICE [r11][r12].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riesgo concreto pesa más en esta paciente, la luxación o la cojera?</a:t>
            </a:r>
          </a:p>
          <a:p>
            <a:pPr marL="347472" indent="-347472">
              <a:spcAft>
                <a:spcPts val="1400"/>
              </a:spcAft>
              <a:buChar char="•"/>
            </a:pPr>
            <a:r>
              <a:rPr sz="2400">
                <a:solidFill>
                  <a:srgbClr val="263238"/>
                </a:solidFill>
                <a:latin typeface="Calibri"/>
              </a:rPr>
              <a:t>2. ¿Qué abordajes tienen menos luxación que el posterior y cuál cobra más el abductor?</a:t>
            </a:r>
          </a:p>
          <a:p>
            <a:pPr marL="347472" indent="-347472">
              <a:spcAft>
                <a:spcPts val="1400"/>
              </a:spcAft>
              <a:buChar char="•"/>
            </a:pPr>
            <a:r>
              <a:rPr sz="2400">
                <a:solidFill>
                  <a:srgbClr val="263238"/>
                </a:solidFill>
                <a:latin typeface="Calibri"/>
              </a:rPr>
              <a:t>3. ¿Qué le dirías a la familia sobre la marcha después de la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Hailer NP et al. 2012. doi:10.3109/17453674.2012.733919</a:t>
            </a:r>
          </a:p>
          <a:p>
            <a:r>
              <a:rPr sz="1000">
                <a:solidFill>
                  <a:srgbClr val="5A6469"/>
                </a:solidFill>
                <a:latin typeface="Calibri"/>
              </a:rPr>
              <a:t>[r3] Jobory A et al. Acta Orthop. 2021. doi:10.1080/17453674.2021.1906517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 cuello y la demencia aumentan el riesgo de luxación: en prótesis total, la fractura de cuello elevó la revisión por luxación (RR 3,9)… [r31]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Lepri AC, Villano M, Matassi F, Carulli C, Innocenti M, Civinini R. "Anterolateral" approach to the hip: a systematic review of the correct definition of terms. Hip Int 2020;30(2_suppl):13-19. doi:10.1177/1120700020966800 https://doi.org/10.1177/1120700020966800</a:t>
            </a:r>
          </a:p>
          <a:p>
            <a:pPr>
              <a:spcAft>
                <a:spcPts val="800"/>
              </a:spcAft>
            </a:pPr>
            <a:r>
              <a:rPr sz="1200">
                <a:solidFill>
                  <a:srgbClr val="263238"/>
                </a:solidFill>
                <a:latin typeface="Calibri"/>
              </a:rPr>
              <a:t>[r2] Ugland TO, Haugeberg G, Svenningsen S, Ugland SH, Berg ØH, Pripp AH, et al. High risk of positive Trendelenburg test after using the direct lateral approach to the hip compared with the anterolateral approach: a single-centre, randomized trial in patients with femoral neck fracture. Bone Joint J 2019;101-B(7):793-799. doi:10.1302/0301-620X.101B7.BJJ-2019-0035.R1 https://doi.org/10.1302/0301-620X.101B7.BJJ-2019-0035.R1</a:t>
            </a:r>
          </a:p>
          <a:p>
            <a:pPr>
              <a:spcAft>
                <a:spcPts val="800"/>
              </a:spcAft>
            </a:pPr>
            <a:r>
              <a:rPr sz="1200">
                <a:solidFill>
                  <a:srgbClr val="263238"/>
                </a:solidFill>
                <a:latin typeface="Calibri"/>
              </a:rPr>
              <a:t>[r3] Jobory A, Kärrholm J, Hansson S, Åkesson K, Rogmark C. Dislocation of hemiarthroplasty after hip fracture is common and the risk is increased with posterior approach: result from a national cohort of 25,678 individuals in the Swedish Hip Arthroplasty Register. Acta Orthop 2021;92(4):413-418. doi:10.1080/17453674.2021.1906517 https://doi.org/10.1080/17453674.2021.1906517</a:t>
            </a:r>
          </a:p>
          <a:p>
            <a:pPr>
              <a:spcAft>
                <a:spcPts val="800"/>
              </a:spcAft>
            </a:pPr>
            <a:r>
              <a:rPr sz="1200">
                <a:solidFill>
                  <a:srgbClr val="263238"/>
                </a:solidFill>
                <a:latin typeface="Calibri"/>
              </a:rPr>
              <a:t>[r4] Apivatthakakul T, Oh JK. Direct lateral approach to the proximal femur [Internet]. En: AO Surgery Reference. Davos: AO Foundation [consultado 2026 oct 12]. Disponible en: https://surgeryreference.aofoundation.org/orthopedic-trauma/adult-trauma/proximal-femur/approach/direct-lateral-approach https://surgeryreference.aofoundation.org/orthopedic-trauma/adult-trauma/proximal-femur/approach/direct-lateral-approach</a:t>
            </a:r>
          </a:p>
          <a:p>
            <a:pPr>
              <a:spcAft>
                <a:spcPts val="800"/>
              </a:spcAft>
            </a:pPr>
            <a:r>
              <a:rPr sz="1200">
                <a:solidFill>
                  <a:srgbClr val="263238"/>
                </a:solidFill>
                <a:latin typeface="Calibri"/>
              </a:rPr>
              <a:t>[r5] Basarir K, Ozsoy MH, Erdemli B, Bayramoglu A, Tuccar E, Dincel VE. The safe distance for the superior gluteal nerve in direct lateral approach to the hip and its relation with the femoral length: a cadaver study. Arch Orthop Trauma Surg 2008;128(7):645-50. doi:10.1007/s00402-007-0449-x https://doi.org/10.1007/s00402-007-0449-x</a:t>
            </a:r>
          </a:p>
          <a:p>
            <a:pPr>
              <a:spcAft>
                <a:spcPts val="800"/>
              </a:spcAft>
            </a:pPr>
            <a:r>
              <a:rPr sz="1200">
                <a:solidFill>
                  <a:srgbClr val="263238"/>
                </a:solidFill>
                <a:latin typeface="Calibri"/>
              </a:rPr>
              <a:t>[r6] Apivatthakakul T, Oh JK. Anterolateral approach (Watson-Jones) to the proximal femur [Internet]. En: AO Surgery Reference. Davos: AO Foundation [consultado 2026 oct 12]. Disponible en: https://surgeryreference.aofoundation.org/orthopedic-trauma/adult-trauma/proximal-femur/approach/anterolateral-approach-watson-jones https://surgeryreference.aofoundation.org/orthopedic-trauma/adult-trauma/proximal-femur/approach/anterolateral-approach-watson-jones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Jacobs LG, Buxton RA. The course of the superior gluteal nerve in the lateral approach to the hip. J Bone Joint Surg Am 1989;71(8):1239-43 https://pubmed.ncbi.nlm.nih.gov/2777853/</a:t>
            </a:r>
          </a:p>
          <a:p>
            <a:pPr>
              <a:spcAft>
                <a:spcPts val="800"/>
              </a:spcAft>
            </a:pPr>
            <a:r>
              <a:rPr sz="1200">
                <a:solidFill>
                  <a:srgbClr val="263238"/>
                </a:solidFill>
                <a:latin typeface="Calibri"/>
              </a:rPr>
              <a:t>[r8] Herzberg R, Tracey OC, Tahvilian S, Baksh N, Zikria B, Naziri Q. Incidence of heterotopic ossification following total hip arthroplasty by approach: a systematic review. Eur J Orthop Surg Traumatol 2024;34(4):2089-2098. doi:10.1007/s00590-024-03896-9 https://doi.org/10.1007/s00590-024-03896-9</a:t>
            </a:r>
          </a:p>
          <a:p>
            <a:pPr>
              <a:spcAft>
                <a:spcPts val="800"/>
              </a:spcAft>
            </a:pPr>
            <a:r>
              <a:rPr sz="1200">
                <a:solidFill>
                  <a:srgbClr val="263238"/>
                </a:solidFill>
                <a:latin typeface="Calibri"/>
              </a:rPr>
              <a:t>[r9] Morrell AT, Lindsay SE, Schabel K, Parker MJ, Griffin XL. Surgical approaches for inserting hemiarthroplasty of the hip in people with hip fractures. Cochrane Database Syst Rev 2025;6(6):CD016031. doi:10.1002/14651858.CD016031 https://doi.org/10.1002/14651858.CD016031</a:t>
            </a:r>
          </a:p>
          <a:p>
            <a:pPr>
              <a:spcAft>
                <a:spcPts val="800"/>
              </a:spcAft>
            </a:pPr>
            <a:r>
              <a:rPr sz="1200">
                <a:solidFill>
                  <a:srgbClr val="263238"/>
                </a:solidFill>
                <a:latin typeface="Calibri"/>
              </a:rPr>
              <a:t>[r10] Gusho C, Hoskins W, Ghanem E. A Comparison of Surgical Approaches for Hip Hemiarthroplasty Performed for the Treatment of Femoral Neck Fracture: A Systematic Review and Network Meta-analysis of Randomized Controlled Trials. JBJS Rev 2024;12(6). doi:10.2106/JBJS.RVW.24.00067 https://doi.org/10.2106/JBJS.RVW.24.00067</a:t>
            </a:r>
          </a:p>
          <a:p>
            <a:pPr>
              <a:spcAft>
                <a:spcPts val="800"/>
              </a:spcAft>
            </a:pPr>
            <a:r>
              <a:rPr sz="1200">
                <a:solidFill>
                  <a:srgbClr val="263238"/>
                </a:solidFill>
                <a:latin typeface="Calibri"/>
              </a:rPr>
              <a:t>[r11] American Academy of Orthopaedic Surgeons. Management of Hip Fractures in Older Adults: Evidence-Based Clinical Practice Guideline [Internet]. Rosemont (IL): AAOS; 2021 dic 3 [consultado 2026 oct 12]. Disponible en: https://www.aaos.org/hipfxcpg https://www.aaos.org/hipfxcpg</a:t>
            </a:r>
          </a:p>
          <a:p>
            <a:pPr>
              <a:spcAft>
                <a:spcPts val="800"/>
              </a:spcAft>
            </a:pPr>
            <a:r>
              <a:rPr sz="1200">
                <a:solidFill>
                  <a:srgbClr val="263238"/>
                </a:solidFill>
                <a:latin typeface="Calibri"/>
              </a:rPr>
              <a:t>[r12] National Institute for Health and Care Excellence. Hip fracture: management (NICE guideline CG124) [Internet]. Londres: NICE; 2011 [actualizada 2023 ene 6; consultado 2026 oct 12]. Disponible en: https://www.nice.org.uk/guidance/cg124 https://www.nice.org.uk/guidance/cg124/chapter/Recommendations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Picado CH, Garcia FL, Marques W. Damage to the superior gluteal nerve after direct lateral approach to the hip. Clin Orthop Relat Res 2007;455:209-11. doi:10.1097/01.blo.0000238805.87411.e8 https://doi.org/10.1097/01.blo.0000238805.87411.e8</a:t>
            </a:r>
          </a:p>
          <a:p>
            <a:pPr>
              <a:spcAft>
                <a:spcPts val="800"/>
              </a:spcAft>
            </a:pPr>
            <a:r>
              <a:rPr sz="1200">
                <a:solidFill>
                  <a:srgbClr val="263238"/>
                </a:solidFill>
                <a:latin typeface="Calibri"/>
              </a:rPr>
              <a:t>[r14] Patterson JT, Ishii K, Tornetta P, Leighton RK, Friess DM, Jones CB, et al. Smith-Petersen Versus Watson-Jones Approach Does Not Affect Quality of Open Reduction of Femoral Neck Fracture. J Orthop Trauma 2021;35(10):517-522. doi:10.1097/BOT.0000000000002068 https://doi.org/10.1097/BOT.0000000000002068</a:t>
            </a:r>
          </a:p>
          <a:p>
            <a:pPr>
              <a:spcAft>
                <a:spcPts val="800"/>
              </a:spcAft>
            </a:pPr>
            <a:r>
              <a:rPr sz="1200">
                <a:solidFill>
                  <a:srgbClr val="263238"/>
                </a:solidFill>
                <a:latin typeface="Calibri"/>
              </a:rPr>
              <a:t>[r15] Ramesh M, O'Byrne JM, McCarthy N, Jarvis A, Mahalingham K, Cashman WF. Damage to the superior gluteal nerve after the Hardinge approach to the hip. J Bone Joint Surg Br 1996;78(6):903-6. doi:10.1302/0301-620x78b6.1289 https://doi.org/10.1302/0301-620x78b6.1289</a:t>
            </a:r>
          </a:p>
          <a:p>
            <a:pPr>
              <a:spcAft>
                <a:spcPts val="800"/>
              </a:spcAft>
            </a:pPr>
            <a:r>
              <a:rPr sz="1200">
                <a:solidFill>
                  <a:srgbClr val="263238"/>
                </a:solidFill>
                <a:latin typeface="Calibri"/>
              </a:rPr>
              <a:t>[r16] Pfirrmann CW, Notzli HP, Dora C, Hodler J, Zanetti M. Abductor tendons and muscles assessed at MR imaging after total hip arthroplasty in asymptomatic and symptomatic patients. Radiology 2005;235(3):969-76. doi:10.1148/radiol.2353040403 https://doi.org/10.1148/radiol.2353040403</a:t>
            </a:r>
          </a:p>
          <a:p>
            <a:pPr>
              <a:spcAft>
                <a:spcPts val="800"/>
              </a:spcAft>
            </a:pPr>
            <a:r>
              <a:rPr sz="1200">
                <a:solidFill>
                  <a:srgbClr val="263238"/>
                </a:solidFill>
                <a:latin typeface="Calibri"/>
              </a:rPr>
              <a:t>[r17] Mjaaland KE, Svenningsen S, Fenstad AM, Havelin LI, Furnes O, Nordsletten L. Implant Survival After Minimally Invasive Anterior or Anterolateral Vs. Conventional Posterior or Direct Lateral Approach: An Analysis of 21,860 Total Hip Arthroplasties from the Norwegian Arthroplasty Register (2008 to 2013). J Bone Joint Surg Am 2017;99(10):840-847. doi:10.2106/JBJS.16.00494 https://doi.org/10.2106/JBJS.16.00494</a:t>
            </a:r>
          </a:p>
          <a:p>
            <a:pPr>
              <a:spcAft>
                <a:spcPts val="800"/>
              </a:spcAft>
            </a:pPr>
            <a:r>
              <a:rPr sz="1200">
                <a:solidFill>
                  <a:srgbClr val="263238"/>
                </a:solidFill>
                <a:latin typeface="Calibri"/>
              </a:rPr>
              <a:t>[r18] Takada R, Jinno T, Miyatake K, Hirao M, Yoshii T, Okawa A. Incidence of tensor fascia lata muscle atrophy after using the modified Watson-Jones anterolateral approach in total hip arthroplasty. Eur J Orthop Surg Traumatol 2021;31(3):533-540. doi:10.1007/s00590-020-02806-z https://doi.org/10.1007/s00590-020-02806-z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Giakas AM, Hohmann AL, Boyajieff E, Sellig M, Lonner JH. Fragility of Statistical Differences Between Surgical Approaches in Total Hip Arthroplasty. Orthopedics 2025;48(3):166-173. doi:10.3928/01477447-20250401-01 https://doi.org/10.3928/01477447-20250401-01</a:t>
            </a:r>
          </a:p>
          <a:p>
            <a:pPr>
              <a:spcAft>
                <a:spcPts val="800"/>
              </a:spcAft>
            </a:pPr>
            <a:r>
              <a:rPr sz="1200">
                <a:solidFill>
                  <a:srgbClr val="263238"/>
                </a:solidFill>
                <a:latin typeface="Calibri"/>
              </a:rPr>
              <a:t>[r20] Ince A, Kemper M, Waschke J, Hendrich C. Minimally invasive anterolateral approach to the hip: risk to the superior gluteal nerve. Acta Orthop 2007;78(1):86-9. doi:10.1080/17453670610013466 https://doi.org/10.1080/17453670610013466</a:t>
            </a:r>
          </a:p>
          <a:p>
            <a:pPr>
              <a:spcAft>
                <a:spcPts val="800"/>
              </a:spcAft>
            </a:pPr>
            <a:r>
              <a:rPr sz="1200">
                <a:solidFill>
                  <a:srgbClr val="263238"/>
                </a:solidFill>
                <a:latin typeface="Calibri"/>
              </a:rPr>
              <a:t>[r21] Apaydin N, Kendir S, Loukas M, Tubbs RS, Bozkurt M. Surgical anatomy of the superior gluteal nerve and landmarks for its localization during minimally invasive approaches to the hip. Clin Anat 2013;26(5):614-20. doi:10.1002/ca.22057 https://doi.org/10.1002/ca.22057</a:t>
            </a:r>
          </a:p>
          <a:p>
            <a:pPr>
              <a:spcAft>
                <a:spcPts val="800"/>
              </a:spcAft>
            </a:pPr>
            <a:r>
              <a:rPr sz="1200">
                <a:solidFill>
                  <a:srgbClr val="263238"/>
                </a:solidFill>
                <a:latin typeface="Calibri"/>
              </a:rPr>
              <a:t>[r22] Müller M, Tohtz S, Springer I, Dewey M, Perka C. Randomized controlled trial of abductor muscle damage in relation to the surgical approach for primary total hip replacement: minimally invasive anterolateral versus modified direct lateral approach. Arch Orthop Trauma Surg 2011;131(2):179-89. doi:10.1007/s00402-010-1117-0 https://doi.org/10.1007/s00402-010-1117-0</a:t>
            </a:r>
          </a:p>
          <a:p>
            <a:pPr>
              <a:spcAft>
                <a:spcPts val="800"/>
              </a:spcAft>
            </a:pPr>
            <a:r>
              <a:rPr sz="1200">
                <a:solidFill>
                  <a:srgbClr val="263238"/>
                </a:solidFill>
                <a:latin typeface="Calibri"/>
              </a:rPr>
              <a:t>[r23] Rogmark C, Fenstad AM, Leonardsson O, Engesæter LB, Kärrholm J, Furnes O, et al. Posterior approach and uncemented stems increases the risk of reoperation after hemiarthroplasties in elderly hip fracture patients. Acta Orthop 2014;85(1):18-25. doi:10.3109/17453674.2014.885356 https://doi.org/10.3109/17453674.2014.885356</a:t>
            </a:r>
          </a:p>
          <a:p>
            <a:pPr>
              <a:spcAft>
                <a:spcPts val="800"/>
              </a:spcAft>
            </a:pPr>
            <a:r>
              <a:rPr sz="1200">
                <a:solidFill>
                  <a:srgbClr val="263238"/>
                </a:solidFill>
                <a:latin typeface="Calibri"/>
              </a:rPr>
              <a:t>[r24] Piponov H, Osmani FA, Parekh A, Brooker JM, Abraham E, Hussain AK, et al. A novel method for predicting superior gluteal nerve safe zones in the lateral approach to the hip. Clin Anat 2021;34(4):522-526. doi:10.1002/ca.23584 https://doi.org/10.1002/ca.23584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Takada R, Jinno T, Miyatake K, Hirao M, Yagishita K, Yoshii T, et al. Supine versus lateral position for accurate positioning of acetabular cup in total hip arthroplasty using the modified Watson-Jones approach: A randomized single-blind controlled trial. Orthop Traumatol Surg Res 2019;105(5):915-922. doi:10.1016/j.otsr.2019.05.004 https://doi.org/10.1016/j.otsr.2019.05.004</a:t>
            </a:r>
          </a:p>
          <a:p>
            <a:pPr>
              <a:spcAft>
                <a:spcPts val="800"/>
              </a:spcAft>
            </a:pPr>
            <a:r>
              <a:rPr sz="1200">
                <a:solidFill>
                  <a:srgbClr val="263238"/>
                </a:solidFill>
                <a:latin typeface="Calibri"/>
              </a:rPr>
              <a:t>[r26] Baker AS, Bitounis VC. Abductor function after total hip replacement. An electromyographic and clinical review. J Bone Joint Surg Br 1989;71(1):47-50. doi:10.1302/0301-620X.71B1.2915004 https://doi.org/10.1302/0301-620X.71B1.2915004</a:t>
            </a:r>
          </a:p>
          <a:p>
            <a:pPr>
              <a:spcAft>
                <a:spcPts val="800"/>
              </a:spcAft>
            </a:pPr>
            <a:r>
              <a:rPr sz="1200">
                <a:solidFill>
                  <a:srgbClr val="263238"/>
                </a:solidFill>
                <a:latin typeface="Calibri"/>
              </a:rPr>
              <a:t>[r27] Lequesne M, Mathieu P, Vuillemin-Bodaghi V, Bard H, Djian P. Gluteal tendinopathy in refractory greater trochanter pain syndrome: diagnostic value of two clinical tests. Arthritis Rheum 2008;59(2):241-6. doi:10.1002/art.23354 https://doi.org/10.1002/art.23354</a:t>
            </a:r>
          </a:p>
          <a:p>
            <a:pPr>
              <a:spcAft>
                <a:spcPts val="800"/>
              </a:spcAft>
            </a:pPr>
            <a:r>
              <a:rPr sz="1200">
                <a:solidFill>
                  <a:srgbClr val="263238"/>
                </a:solidFill>
                <a:latin typeface="Calibri"/>
              </a:rPr>
              <a:t>[r28] Pearce AN, Stambough JB, Mears SC, Barnes CL, Stronach BM. Diagnosis and Treatment Options of Abductor Insufficiency After Total Hip Replacement. Orthop Clin North Am 2022;53(3):255-265. doi:10.1016/j.ocl.2022.03.001 https://doi.org/10.1016/j.ocl.2022.03.001</a:t>
            </a:r>
          </a:p>
          <a:p>
            <a:pPr>
              <a:spcAft>
                <a:spcPts val="800"/>
              </a:spcAft>
            </a:pPr>
            <a:r>
              <a:rPr sz="1200">
                <a:solidFill>
                  <a:srgbClr val="263238"/>
                </a:solidFill>
                <a:latin typeface="Calibri"/>
              </a:rPr>
              <a:t>[r29] Westacott DJ, Minns JI, Foguet P. The diagnostic accuracy of magnetic resonance imaging and ultrasonography in gluteal tendon tears--a systematic review. Hip Int 2011;21(6):637-45. doi:10.5301/HIP.2011.8759 https://doi.org/10.5301/HIP.2011.8759</a:t>
            </a:r>
          </a:p>
          <a:p>
            <a:pPr>
              <a:spcAft>
                <a:spcPts val="800"/>
              </a:spcAft>
            </a:pPr>
            <a:r>
              <a:rPr sz="1200">
                <a:solidFill>
                  <a:srgbClr val="263238"/>
                </a:solidFill>
                <a:latin typeface="Calibri"/>
              </a:rPr>
              <a:t>[r30] Dimitriu AL, Popescu EG, Roman MG, Georgescu EC, Ene R, Ene D. Comparative analysis of surgical approaches in total hip arthroplasty: a systematic review of comparative outcomes including primary and revision cases. J Orthop Surg Res 2026;21(1):116. doi:10.1186/s13018-025-06629-8 https://doi.org/10.1186/s13018-025-06629-8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Hailer NP, Weiss RJ, Stark A, Kärrholm J. The risk of revision due to dislocation after total hip arthroplasty depends on surgical approach, femoral head size, sex, and primary diagnosis. An analysis of 78,098 operations in the Swedish Hip Arthroplasty Register. Acta Orthop 2012;83(5):442-8. doi:10.3109/17453674.2012.733919 https://doi.org/10.3109/17453674.2012.733919</a:t>
            </a:r>
          </a:p>
          <a:p>
            <a:pPr>
              <a:spcAft>
                <a:spcPts val="800"/>
              </a:spcAft>
            </a:pPr>
            <a:r>
              <a:rPr sz="1200">
                <a:solidFill>
                  <a:srgbClr val="263238"/>
                </a:solidFill>
                <a:latin typeface="Calibri"/>
              </a:rPr>
              <a:t>[r32] Inaba Y, Kobayashi N, Yukizawa Y, Ishida T, Iwamoto N, Saito T. Little clinical advantage of modified Watson-Jones approach over modified mini-incision direct lateral approach in primary total hip arthroplasty. J Arthroplasty 2011;26(7):1117-22. doi:10.1016/j.arth.2011.04.002 https://doi.org/10.1016/j.arth.2011.04.002</a:t>
            </a:r>
          </a:p>
          <a:p>
            <a:pPr>
              <a:spcAft>
                <a:spcPts val="800"/>
              </a:spcAft>
            </a:pPr>
            <a:r>
              <a:rPr sz="1200">
                <a:solidFill>
                  <a:srgbClr val="263238"/>
                </a:solidFill>
                <a:latin typeface="Calibri"/>
              </a:rPr>
              <a:t>[r33] Yan L, Ge L, Dong S, Saluja K, Li D, Reddy KS, et al. Evaluation of Comparative Efficacy and Safety of Surgical Approaches for Total Hip Arthroplasty: A Systematic Review and Network Meta-analysis. JAMA Netw Open 2023;6(1):e2253942. doi:10.1001/jamanetworkopen.2022.53942 https://doi.org/10.1001/jamanetworkopen.2022.53942</a:t>
            </a:r>
          </a:p>
          <a:p>
            <a:pPr>
              <a:spcAft>
                <a:spcPts val="800"/>
              </a:spcAft>
            </a:pPr>
            <a:r>
              <a:rPr sz="1200">
                <a:solidFill>
                  <a:srgbClr val="263238"/>
                </a:solidFill>
                <a:latin typeface="Calibri"/>
              </a:rPr>
              <a:t>[r34] Van Roekel N, Lutnick E, Pavlesen S, Henry M, Haider MN, Phillips M. Perioperative Femur Fractures in muscle sparing anterolateral - Modified Watson-Jones approach to primary total hip arthroplasty: A retrospective cohort study. J Clin Orthop Trauma 2024;59:102828. doi:10.1016/j.jcot.2024.102828 https://doi.org/10.1016/j.jcot.2024.102828</a:t>
            </a:r>
          </a:p>
          <a:p>
            <a:pPr>
              <a:spcAft>
                <a:spcPts val="800"/>
              </a:spcAft>
            </a:pPr>
            <a:r>
              <a:rPr sz="1200">
                <a:solidFill>
                  <a:srgbClr val="263238"/>
                </a:solidFill>
                <a:latin typeface="Calibri"/>
              </a:rPr>
              <a:t>[r35] Agarwala S, Jagani N. Osteotendinous Suturing for Anchorage of Hip Abductor Mechanism in Total Hip Arthroplasty through a Lateral Approach: A Technical Note. J Orthop Case Rep 2018;8(2):26-29 https://pubmed.ncbi.nlm.nih.gov/30167407/</a:t>
            </a:r>
          </a:p>
          <a:p>
            <a:pPr>
              <a:spcAft>
                <a:spcPts val="800"/>
              </a:spcAft>
            </a:pPr>
            <a:r>
              <a:rPr sz="1200">
                <a:solidFill>
                  <a:srgbClr val="263238"/>
                </a:solidFill>
                <a:latin typeface="Calibri"/>
              </a:rPr>
              <a:t>[r36] Svenøy S, Westberg M, Figved W, Valland H, Brun OC, Wangen H, et al. Posterior versus lateral approach for hemiarthroplasty after femoral neck fracture: Early complications in a prospective cohort of 583 patients. Injury 2017;48(7):1565-1569. doi:10.1016/j.injury.2017.03.024 https://doi.org/10.1016/j.injury.2017.03.024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Docter S, Philpott HT, Godkin L, Bryant D, Somerville L, Jennings M, et al. Comparison of intra and post-operative complication rates among surgical approaches in Total Hip Arthroplasty: A systematic review and meta-analysis. J Orthop 2020;20:310-325. doi:10.1016/j.jor.2020.05.008 https://doi.org/10.1016/j.jor.2020.05.008</a:t>
            </a:r>
          </a:p>
          <a:p>
            <a:pPr>
              <a:spcAft>
                <a:spcPts val="800"/>
              </a:spcAft>
            </a:pPr>
            <a:r>
              <a:rPr sz="1200">
                <a:solidFill>
                  <a:srgbClr val="263238"/>
                </a:solidFill>
                <a:latin typeface="Calibri"/>
              </a:rPr>
              <a:t>[r38] Berstock JR, Blom AW, Beswick AD. A systematic review and meta-analysis of complications following the posterior and lateral surgical approaches to total hip arthroplasty. Ann R Coll Surg Engl 2015;97(1):11-6. doi:10.1308/003588414X13946184904008 https://doi.org/10.1308/003588414X13946184904008</a:t>
            </a:r>
          </a:p>
          <a:p>
            <a:pPr>
              <a:spcAft>
                <a:spcPts val="800"/>
              </a:spcAft>
            </a:pPr>
            <a:r>
              <a:rPr sz="1200">
                <a:solidFill>
                  <a:srgbClr val="263238"/>
                </a:solidFill>
                <a:latin typeface="Calibri"/>
              </a:rPr>
              <a:t>[r39] Ang JJM, Onggo JR, Stokes CM, Ambikaipalan A. Comparing direct anterior approach versus posterior approach or lateral approach in total hip arthroplasty: a systematic review and meta-analysis. Eur J Orthop Surg Traumatol 2023;33(7):2773-2792. doi:10.1007/s00590-023-03528-8 https://doi.org/10.1007/s00590-023-03528-8</a:t>
            </a:r>
          </a:p>
          <a:p>
            <a:pPr>
              <a:spcAft>
                <a:spcPts val="800"/>
              </a:spcAft>
            </a:pPr>
            <a:r>
              <a:rPr sz="1200">
                <a:solidFill>
                  <a:srgbClr val="263238"/>
                </a:solidFill>
                <a:latin typeface="Calibri"/>
              </a:rPr>
              <a:t>[r40] Gazendam A, Bozzo A, Ekhtiari S, Kruse C, Hiasat N, Tushinski D, et al. Short-term outcomes vary by surgical approach in total hip arthroplasty: a network meta-analysis. Arch Orthop Trauma Surg 2022;142(10):2893-2902. doi:10.1007/s00402-021-04131-4 https://doi.org/10.1007/s00402-021-04131-4</a:t>
            </a:r>
          </a:p>
          <a:p>
            <a:pPr>
              <a:spcAft>
                <a:spcPts val="800"/>
              </a:spcAft>
            </a:pPr>
            <a:r>
              <a:rPr sz="1200">
                <a:solidFill>
                  <a:srgbClr val="263238"/>
                </a:solidFill>
                <a:latin typeface="Calibri"/>
              </a:rPr>
              <a:t>[r41] Miller LE, Gondusky JS, Kamath AF, Boettner F, Wright J, Bhattacharyya S. Influence of surgical approach on complication risk in primary total hip arthroplasty. Acta Orthop 2018;89(3):289-294. doi:10.1080/17453674.2018.1438694 https://doi.org/10.1080/17453674.2018.1438694</a:t>
            </a:r>
          </a:p>
          <a:p>
            <a:pPr>
              <a:spcAft>
                <a:spcPts val="800"/>
              </a:spcAft>
            </a:pPr>
            <a:r>
              <a:rPr sz="1200">
                <a:solidFill>
                  <a:srgbClr val="263238"/>
                </a:solidFill>
                <a:latin typeface="Calibri"/>
              </a:rPr>
              <a:t>[r42] van Erp JHJ, Massier JRA, Truijen S, Bekkers JEJ, Snijders TE, de Gast A. Heterotopic ossification in primary total hip arthroplasty using the posterolateral compared to the direct lateral approach. Arch Orthop Trauma Surg 2021;141(7):1253-1259. doi:10.1007/s00402-021-03783-6 https://doi.org/10.1007/s00402-021-03783-6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Tellefsen RA, Ugland T, Bjørndal MM, Ugland S, Pripp AH, Nordsletten L. Increased risk of high-grade heterotopic ossification using direct lateral approach versus a muscle-sparing anterolateral approach to the hip: radiological results from a randomised trial in patients with a femoral neck fracture treated with hemiarthroplasty. Hip Int 2023;33(4):789-796. doi:10.1177/11207000221097639 https://doi.org/10.1177/11207000221097639</a:t>
            </a:r>
          </a:p>
          <a:p>
            <a:pPr>
              <a:spcAft>
                <a:spcPts val="800"/>
              </a:spcAft>
            </a:pPr>
            <a:r>
              <a:rPr sz="1200">
                <a:solidFill>
                  <a:srgbClr val="263238"/>
                </a:solidFill>
                <a:latin typeface="Calibri"/>
              </a:rPr>
              <a:t>[r44] Xie L, Li Z, Huang Y, Du X, Chen X. Prophylactic effects of non-steroidal anti-inflammatory drugs on heterotopic ossification after total hip arthroplasty: a Bayesian network meta-analysis of randomized controlled trials using cumulative logistic regression. BMC Musculoskelet Disord 2025;26(1):1039. doi:10.1186/s12891-025-09277-5 https://doi.org/10.1186/s12891-025-09277-5</a:t>
            </a:r>
          </a:p>
          <a:p>
            <a:pPr>
              <a:spcAft>
                <a:spcPts val="800"/>
              </a:spcAft>
            </a:pPr>
            <a:r>
              <a:rPr sz="1200">
                <a:solidFill>
                  <a:srgbClr val="263238"/>
                </a:solidFill>
                <a:latin typeface="Calibri"/>
              </a:rPr>
              <a:t>[r45] Saxer F, Studer P, Jakob M, Suhm N, Rosenthal R, Dell-Kuster S, et al. Minimally invasive anterior muscle-sparing versus a transgluteal approach for hemiarthroplasty in femoral neck fractures-a prospective randomised controlled trial including 190 elderly patients. BMC Geriatr 2018;18(1):222. doi:10.1186/s12877-018-0898-9 https://doi.org/10.1186/s12877-018-0898-9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Lateral directo y anterolateral de la cadera: el mismo trocánter, dos precios distintos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