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fracturas</c:v>
                </c:pt>
              </c:strCache>
            </c:strRef>
          </c:tx>
          <c:spPr>
            <a:solidFill>
              <a:srgbClr val="0F5F6B"/>
            </a:solidFill>
          </c:spPr>
          <c:cat>
            <c:strRef>
              <c:f>Sheet1!$A$2:$A$3</c:f>
              <c:strCache>
                <c:ptCount val="2"/>
                <c:pt idx="0">
                  <c:v>Cabeza radial</c:v>
                </c:pt>
                <c:pt idx="1">
                  <c:v>Cuello radial</c:v>
                </c:pt>
              </c:strCache>
            </c:strRef>
          </c:cat>
          <c:val>
            <c:numRef>
              <c:f>Sheet1!$B$2:$B$3</c:f>
              <c:numCache>
                <c:formatCode>General</c:formatCode>
                <c:ptCount val="2"/>
                <c:pt idx="0">
                  <c:v>199</c:v>
                </c:pt>
                <c:pt idx="1">
                  <c:v>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fracturas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codos</c:v>
                </c:pt>
              </c:strCache>
            </c:strRef>
          </c:tx>
          <c:spPr>
            <a:solidFill>
              <a:srgbClr val="0F5F6B"/>
            </a:solidFill>
          </c:spPr>
          <c:cat>
            <c:strRef>
              <c:f>Sheet1!$A$2:$A$6</c:f>
              <c:strCache>
                <c:ptCount val="5"/>
                <c:pt idx="0">
                  <c:v>Fractura de coronoides</c:v>
                </c:pt>
                <c:pt idx="1">
                  <c:v>Lesión de ambos colaterales</c:v>
                </c:pt>
                <c:pt idx="2">
                  <c:v>Fragmentos osteocondrales sueltos</c:v>
                </c:pt>
                <c:pt idx="3">
                  <c:v>Lesión del capitellum</c:v>
                </c:pt>
                <c:pt idx="4">
                  <c:v>Lesión del ligamento colateral lateral</c:v>
                </c:pt>
              </c:strCache>
            </c:strRef>
          </c:cat>
          <c:val>
            <c:numRef>
              <c:f>Sheet1!$B$2:$B$6</c:f>
              <c:numCache>
                <c:formatCode>General</c:formatCode>
                <c:ptCount val="5"/>
                <c:pt idx="0">
                  <c:v>1</c:v>
                </c:pt>
                <c:pt idx="1">
                  <c:v>1</c:v>
                </c:pt>
                <c:pt idx="2">
                  <c:v>2</c:v>
                </c:pt>
                <c:pt idx="3">
                  <c:v>16</c:v>
                </c:pt>
                <c:pt idx="4">
                  <c:v>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codos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cm</c:v>
                </c:pt>
              </c:strCache>
            </c:strRef>
          </c:tx>
          <c:spPr>
            <a:ln w="38100">
              <a:solidFill>
                <a:srgbClr val="0F5F6B"/>
              </a:solidFill>
            </a:ln>
          </c:spPr>
          <c:marker>
            <c:spPr>
              <a:solidFill>
                <a:srgbClr val="0F5F6B"/>
              </a:solidFill>
            </c:spPr>
          </c:marker>
          <c:cat>
            <c:strRef>
              <c:f>Sheet1!$A$2:$A$4</c:f>
              <c:strCache>
                <c:ptCount val="3"/>
                <c:pt idx="0">
                  <c:v>Supinación</c:v>
                </c:pt>
                <c:pt idx="1">
                  <c:v>Neutro</c:v>
                </c:pt>
                <c:pt idx="2">
                  <c:v>Pronación</c:v>
                </c:pt>
              </c:strCache>
            </c:strRef>
          </c:cat>
          <c:val>
            <c:numRef>
              <c:f>Sheet1!$B$2:$B$4</c:f>
              <c:numCache>
                <c:formatCode>General</c:formatCode>
                <c:ptCount val="3"/>
                <c:pt idx="0">
                  <c:v>3.2</c:v>
                </c:pt>
                <c:pt idx="1">
                  <c:v>4.2</c:v>
                </c:pt>
                <c:pt idx="2">
                  <c:v>5.6</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in val="0.0"/>
        </c:scaling>
        <c:delete val="0"/>
        <c:axPos val="l"/>
        <c:majorGridlines>
          <c:spPr>
            <a:ln>
              <a:solidFill>
                <a:srgbClr val="D6DBDE"/>
              </a:solidFill>
            </a:ln>
          </c:spPr>
        </c:majorGridlines>
        <c:title>
          <c:tx>
            <c:rich>
              <a:bodyPr/>
              <a:lstStyle/>
              <a:p>
                <a:r>
                  <a:rPr sz="1200"/>
                  <a:t>cm</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Supinación</c:v>
                </c:pt>
                <c:pt idx="1">
                  <c:v>Pronación</c:v>
                </c:pt>
              </c:strCache>
            </c:strRef>
          </c:cat>
          <c:val>
            <c:numRef>
              <c:f>Sheet1!$B$2:$B$3</c:f>
              <c:numCache>
                <c:formatCode>General</c:formatCode>
                <c:ptCount val="2"/>
                <c:pt idx="0">
                  <c:v>33.4</c:v>
                </c:pt>
                <c:pt idx="1">
                  <c:v>52.0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mm²</c:v>
                </c:pt>
              </c:strCache>
            </c:strRef>
          </c:tx>
          <c:spPr>
            <a:solidFill>
              <a:srgbClr val="0F5F6B"/>
            </a:solidFill>
          </c:spPr>
          <c:cat>
            <c:strRef>
              <c:f>Sheet1!$A$2:$A$4</c:f>
              <c:strCache>
                <c:ptCount val="3"/>
                <c:pt idx="0">
                  <c:v>Kocher, ligamento conservado</c:v>
                </c:pt>
                <c:pt idx="1">
                  <c:v>Kocher, ligamento incidido</c:v>
                </c:pt>
                <c:pt idx="2">
                  <c:v>Kaplan, ligamento conservado</c:v>
                </c:pt>
              </c:strCache>
            </c:strRef>
          </c:cat>
          <c:val>
            <c:numRef>
              <c:f>Sheet1!$B$2:$B$4</c:f>
              <c:numCache>
                <c:formatCode>General</c:formatCode>
                <c:ptCount val="3"/>
                <c:pt idx="0">
                  <c:v>136.2</c:v>
                </c:pt>
                <c:pt idx="1">
                  <c:v>456.1</c:v>
                </c:pt>
                <c:pt idx="2">
                  <c:v>616.6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mm²</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Pivot shift lateral</c:v>
                </c:pt>
                <c:pt idx="1">
                  <c:v>Subluxación radiocapitelar posterior</c:v>
                </c:pt>
              </c:strCache>
            </c:strRef>
          </c:cat>
          <c:val>
            <c:numRef>
              <c:f>Sheet1!$B$2:$B$3</c:f>
              <c:numCache>
                <c:formatCode>General</c:formatCode>
                <c:ptCount val="2"/>
                <c:pt idx="0">
                  <c:v>50</c:v>
                </c:pt>
                <c:pt idx="1">
                  <c:v>75</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Pivot shift lateral</c:v>
                </c:pt>
                <c:pt idx="1">
                  <c:v>Subluxación radiocapitelar posterior</c:v>
                </c:pt>
              </c:strCache>
            </c:strRef>
          </c:cat>
          <c:val>
            <c:numRef>
              <c:f>Sheet1!$C$2:$C$3</c:f>
              <c:numCache>
                <c:formatCode>General</c:formatCode>
                <c:ptCount val="2"/>
                <c:pt idx="0">
                  <c:v>85</c:v>
                </c:pt>
                <c:pt idx="1">
                  <c:v>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Cirujano 1</c:v>
                </c:pt>
                <c:pt idx="1">
                  <c:v>Cirujano 2</c:v>
                </c:pt>
                <c:pt idx="2">
                  <c:v>Radiólogos de origen</c:v>
                </c:pt>
                <c:pt idx="3">
                  <c:v>Consenso de los dos cirujanos</c:v>
                </c:pt>
              </c:strCache>
            </c:strRef>
          </c:cat>
          <c:val>
            <c:numRef>
              <c:f>Sheet1!$B$2:$B$5</c:f>
              <c:numCache>
                <c:formatCode>General</c:formatCode>
                <c:ptCount val="4"/>
                <c:pt idx="0">
                  <c:v>90.9</c:v>
                </c:pt>
                <c:pt idx="1">
                  <c:v>90.9</c:v>
                </c:pt>
                <c:pt idx="2">
                  <c:v>72.7</c:v>
                </c:pt>
                <c:pt idx="3">
                  <c:v>100</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Cirujano 1</c:v>
                </c:pt>
                <c:pt idx="1">
                  <c:v>Cirujano 2</c:v>
                </c:pt>
                <c:pt idx="2">
                  <c:v>Radiólogos de origen</c:v>
                </c:pt>
                <c:pt idx="3">
                  <c:v>Consenso de los dos cirujanos</c:v>
                </c:pt>
              </c:strCache>
            </c:strRef>
          </c:cat>
          <c:val>
            <c:numRef>
              <c:f>Sheet1!$C$2:$C$5</c:f>
              <c:numCache>
                <c:formatCode>General</c:formatCode>
                <c:ptCount val="4"/>
                <c:pt idx="0">
                  <c:v>81.3</c:v>
                </c:pt>
                <c:pt idx="1">
                  <c:v>91.6</c:v>
                </c:pt>
                <c:pt idx="2">
                  <c:v>97.9</c:v>
                </c:pt>
                <c:pt idx="3">
                  <c:v>95.8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Prótesis de cabeza radial</c:v>
                </c:pt>
                <c:pt idx="1">
                  <c:v>Fijación</c:v>
                </c:pt>
              </c:strCache>
            </c:strRef>
          </c:cat>
          <c:val>
            <c:numRef>
              <c:f>Sheet1!$B$2:$B$3</c:f>
              <c:numCache>
                <c:formatCode>General</c:formatCode>
                <c:ptCount val="2"/>
                <c:pt idx="0">
                  <c:v>92.1</c:v>
                </c:pt>
                <c:pt idx="1">
                  <c:v>72.4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Prótesis de cabeza radial</c:v>
                </c:pt>
                <c:pt idx="1">
                  <c:v>Fijación</c:v>
                </c:pt>
              </c:strCache>
            </c:strRef>
          </c:cat>
          <c:val>
            <c:numRef>
              <c:f>Sheet1!$B$2:$B$3</c:f>
              <c:numCache>
                <c:formatCode>General</c:formatCode>
                <c:ptCount val="2"/>
                <c:pt idx="0">
                  <c:v>16.7</c:v>
                </c:pt>
                <c:pt idx="1">
                  <c:v>48.4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Sheet1!$A$2:$A$5</c:f>
              <c:strCache>
                <c:ptCount val="4"/>
                <c:pt idx="0">
                  <c:v>Zona segura proximal mínima en supinación</c:v>
                </c:pt>
                <c:pt idx="1">
                  <c:v>Zona segura proximal mínima en pronación</c:v>
                </c:pt>
                <c:pt idx="2">
                  <c:v>NIP no hallado a menos de esta distancia del epicóndilo lateral</c:v>
                </c:pt>
                <c:pt idx="3">
                  <c:v>NIP no hallado a menos de esta distancia de la articulación radiocapitelar (cualquier vía y posición)</c:v>
                </c:pt>
              </c:strCache>
            </c:strRef>
          </c:cat>
          <c:val>
            <c:numRef>
              <c:f>Sheet1!$B$2:$B$5</c:f>
              <c:numCache>
                <c:formatCode>General</c:formatCode>
                <c:ptCount val="4"/>
                <c:pt idx="0">
                  <c:v>22</c:v>
                </c:pt>
                <c:pt idx="1">
                  <c:v>38</c:v>
                </c:pt>
                <c:pt idx="2">
                  <c:v>39</c:v>
                </c:pt>
                <c:pt idx="3">
                  <c:v>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Sheet1!$A$2:$A$5</c:f>
              <c:strCache>
                <c:ptCount val="4"/>
                <c:pt idx="0">
                  <c:v>EDC split, pronación</c:v>
                </c:pt>
                <c:pt idx="1">
                  <c:v>EDC split, supinación</c:v>
                </c:pt>
                <c:pt idx="2">
                  <c:v>Kaplan, pronación</c:v>
                </c:pt>
                <c:pt idx="3">
                  <c:v>Kaplan, supinación</c:v>
                </c:pt>
              </c:strCache>
            </c:strRef>
          </c:cat>
          <c:val>
            <c:numRef>
              <c:f>Sheet1!$B$2:$B$5</c:f>
              <c:numCache>
                <c:formatCode>General</c:formatCode>
                <c:ptCount val="4"/>
                <c:pt idx="0">
                  <c:v>51.1</c:v>
                </c:pt>
                <c:pt idx="1">
                  <c:v>39.3</c:v>
                </c:pt>
                <c:pt idx="2">
                  <c:v>44.2</c:v>
                </c:pt>
                <c:pt idx="3">
                  <c:v>34.7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Kocher (cualquier posición, tope)</c:v>
                </c:pt>
                <c:pt idx="1">
                  <c:v>Kaplan, neutro</c:v>
                </c:pt>
                <c:pt idx="2">
                  <c:v>Kaplan, pronación</c:v>
                </c:pt>
                <c:pt idx="3">
                  <c:v>Kaplan, supinación</c:v>
                </c:pt>
              </c:strCache>
            </c:strRef>
          </c:cat>
          <c:val>
            <c:numRef>
              <c:f>Sheet1!$B$2:$B$5</c:f>
              <c:numCache>
                <c:formatCode>General</c:formatCode>
                <c:ptCount val="4"/>
                <c:pt idx="0">
                  <c:v>0.1</c:v>
                </c:pt>
                <c:pt idx="1">
                  <c:v>3.87</c:v>
                </c:pt>
                <c:pt idx="2">
                  <c:v>4.41</c:v>
                </c:pt>
                <c:pt idx="3">
                  <c:v>4.51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Artrosis</c:v>
                </c:pt>
                <c:pt idx="1">
                  <c:v>Osificación heterotópica</c:v>
                </c:pt>
                <c:pt idx="2">
                  <c:v>Reoperación por complicaciones</c:v>
                </c:pt>
              </c:strCache>
            </c:strRef>
          </c:cat>
          <c:val>
            <c:numRef>
              <c:f>Sheet1!$B$2:$B$4</c:f>
              <c:numCache>
                <c:formatCode>General</c:formatCode>
                <c:ptCount val="3"/>
                <c:pt idx="0">
                  <c:v>11.2</c:v>
                </c:pt>
                <c:pt idx="1">
                  <c:v>12.5</c:v>
                </c:pt>
                <c:pt idx="2">
                  <c:v>22.4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Infección</c:v>
                </c:pt>
                <c:pt idx="1">
                  <c:v>Inestabilidad</c:v>
                </c:pt>
                <c:pt idx="2">
                  <c:v>Exceso de relleno (overstuffing)</c:v>
                </c:pt>
                <c:pt idx="3">
                  <c:v>Aflojamiento</c:v>
                </c:pt>
                <c:pt idx="4">
                  <c:v>Dolor</c:v>
                </c:pt>
                <c:pt idx="5">
                  <c:v>Rigidez y pérdida de movimiento</c:v>
                </c:pt>
                <c:pt idx="6">
                  <c:v>Resecar osificación heterotópica</c:v>
                </c:pt>
              </c:strCache>
            </c:strRef>
          </c:cat>
          <c:val>
            <c:numRef>
              <c:f>Sheet1!$B$2:$B$8</c:f>
              <c:numCache>
                <c:formatCode>General</c:formatCode>
                <c:ptCount val="7"/>
                <c:pt idx="0">
                  <c:v>8</c:v>
                </c:pt>
                <c:pt idx="1">
                  <c:v>12</c:v>
                </c:pt>
                <c:pt idx="2">
                  <c:v>13</c:v>
                </c:pt>
                <c:pt idx="3">
                  <c:v>16</c:v>
                </c:pt>
                <c:pt idx="4">
                  <c:v>19</c:v>
                </c:pt>
                <c:pt idx="5">
                  <c:v>42</c:v>
                </c:pt>
                <c:pt idx="6">
                  <c:v>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Ancóneo (19 pacientes)</c:v>
                </c:pt>
                <c:pt idx="1">
                  <c:v>EDC split (13 pacientes)</c:v>
                </c:pt>
              </c:strCache>
            </c:strRef>
          </c:cat>
          <c:val>
            <c:numRef>
              <c:f>Sheet1!$B$2:$B$3</c:f>
              <c:numCache>
                <c:formatCode>General</c:formatCode>
                <c:ptCount val="2"/>
                <c:pt idx="0">
                  <c:v>9.1</c:v>
                </c:pt>
                <c:pt idx="1">
                  <c:v>12.8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grados</c:v>
                </c:pt>
              </c:strCache>
            </c:strRef>
          </c:tx>
          <c:spPr>
            <a:solidFill>
              <a:srgbClr val="0F5F6B"/>
            </a:solidFill>
          </c:spPr>
          <c:cat>
            <c:strRef>
              <c:f>Sheet1!$A$2:$A$5</c:f>
              <c:strCache>
                <c:ptCount val="4"/>
                <c:pt idx="0">
                  <c:v>Boyd, supinación</c:v>
                </c:pt>
                <c:pt idx="1">
                  <c:v>Boyd, pronación</c:v>
                </c:pt>
                <c:pt idx="2">
                  <c:v>Ancóneo, supinación</c:v>
                </c:pt>
                <c:pt idx="3">
                  <c:v>Ancóneo, pronación</c:v>
                </c:pt>
              </c:strCache>
            </c:strRef>
          </c:cat>
          <c:val>
            <c:numRef>
              <c:f>Sheet1!$B$2:$B$5</c:f>
              <c:numCache>
                <c:formatCode>General</c:formatCode>
                <c:ptCount val="4"/>
                <c:pt idx="0">
                  <c:v>53</c:v>
                </c:pt>
                <c:pt idx="1">
                  <c:v>66</c:v>
                </c:pt>
                <c:pt idx="2">
                  <c:v>86</c:v>
                </c:pt>
                <c:pt idx="3">
                  <c:v>88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lateral del codo (Kocher y Kaplan).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cómo se llama y para qué sirve; Epidemiología: a quién se le opera por el lado externo; Anatomía quirúrgica: planos, ligamento y nervio; Variantes: Kocher, Kaplan, EDC split y otras entradas laterales; Biomecánica: qué sostiene el lado externo del codo; Clasificación: Mason y lo que sí decide la vía; Diagnóstico: qué decidir antes de entrar por el lado externo; Examen físico: maniobras de inestabilidad y su rendimiento; Imágenes: radiografía, TC, resonancia y fluoroscopia; Algoritmo: elegir la entrada lateral; Indicaciones: cuándo el lateral es la vía; Tratamiento: cuándo operar y qué dicen los estudios comparativos; Técnica: posición, planos, estructuras en riesgo y comprobación; Comparación de intervalos con cifras; Extensión del abordaje y combinaciones; Cierre y reparación: lo que se cierra importa; Complicaciones: tasas, nervio e inestabilidad iatrogénica; Pronóstico: qué esperar según la serie; Rehabilitación: proteger el ligamento sin rigidizar el codo; Errores frecuentes del residente; Guías y vacíos de evidencia. Estructura sugerida por el autor para diez minutos: Lámina 1 (0:30): Título, objetivo y aviso: material educativo; no sustituye al juicio clínico, a las guías institucionales ni a la supervisión del tutor. Lámina 2 (1:00): La familia de abordajes laterales: Kocher, Kaplan, apertura del EDC y, como alternativa posterior, Boyd [r1][r6][r24][r25]. Lámina 3 (1:00): La anatomía que decide: planos musculares, LUCL en la cresta del supinador y nervio interóseo posterior en el supinador [r1][r8][r9]. Lámina 4 (1:30): Cuánto se ve en cadáver: Kaplan 616,6 mm² frente a Kocher 136,2 mm², y mitad anterior de la cabeza 100 % con EDC split frente a 68 % [r20][r21]. Lámina 5 (1:30): Lo que se arriesga: LUCL (10 de 10 inestables con Kocher y 0 de 10 con EDC split; cajón positivo en 15 de 20) y nervio (tensión de 3,87 % a 4,51 % con Kaplan) [r12][r19][r22]. Lámina 6 (1:00): Pronación y sus límites: zona segura proximal de 52,0 mm frente a 33,4 mm, y trauma que cambia el mapa [r14][r15]. Lámina 7 (1:30): Técnica en gestos: posición, incisión, plano, pronación, cápsula por delante del ecuador, sin separador en el cuello [r1][r3][r6][r7]. Lámina 8 (1:00): Extender y combinar: origen extensor, osteotomía del epicóndilo, coronoides y vía anteromedial [r1][r27][r39]. Lámina 9 (0:30): Cierre por capas, reinserción del LUCL y movilización: el cierre no devuelve la estabilidad previa [r2][r22][r42]. Lámina 10 (0:30): Mensajes para llevar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abordaje lateral del codo no es una sola vía sino una familia de entradas al lado externo de la articulación: Kocher (entre ancóneo y extensor cubital del carpo), Kaplan (entre extensor radial corto del carpo y extensor común de los dedos), la apertura del propio extensor común (EDC split) y, como alternativa posterior, Boyd (fuente: Kloen P y colaboradores, 2026) (fuente: Berdusco R y colaboradores, 2015) (fuente: Heifner JJ y colaboradores, 2024) (fuente: Robinson PM y colaboradores, 2016). Sirve para llegar a la cabeza radial, al cóndilo humeral (capitellum), al complejo ligamentario lateral y, ampliando la vía o sumando otra, a la punta del coronoides (fuente: Kloen P y colaboradores, 2026) (fuente: Hoyen H y colaboradores, 2026) (fuente: Hausman MR y colaboradores, 2026) (fuente: Watts AC, 2019). Lo que cambia entre intervalos es qué estructura arriesgas: el Kocher pasa por donde se inserta el LUCL y el Kaplan se acerca al nervio interóseo posterior (fuente: Heifner JJ y colaboradores, 2024) (fuente: Bellato E y colaboradores, 2021) (fuente: Sangkamard K y colaboradores, 2026). En cadáver, el Kaplan dejó ver 616,6 mm² de cabeza radial, cuello y coronoides con el ligamento conservado, frente a 136,2 mm² del Kocher (fuente: Barnes LF y colaboradores, 2019); en otro estudio, 10 de 10 codos abordados por Kocher quedaron inestables al pivot shift y 0 de 10 por EDC split (fuente: Daniels SD y colaboradores, 2023). Pronar el antebrazo aleja el nervio interóseo posterior de la zona de trabajo (fuente: Kloen P y colaboradores, 2026) (fuente: Diliberti T y colaboradores, 2000) (fuente: Calfee RP y colaboradores, 2011); en 18 cadáveres el nervio no apareció a menos de 26 mm de la articulación radiocapitelar con ninguna vía ni posición (fuente: Chan 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cómo se llama y para qué sirve. "Abordaje lateral del codo" agrupa varias entradas por el lado externo de la articulación (fuente: Cheung EV y colaboradores, 2009) (fuente: Hausman MR y colaboradores, 2026). Las clásicas parten de una incisión lateral sobre el epicóndilo o el cóndilo, y lo que las distingue es el plano muscular que abren (fuente: Kloen P y colaboradores, 2026) (fuente: Berdusco R y colaboradores, 2015); Boyd y la vía del ancóneo, en cambio, usan una incisión posterior (fuente: Ayala AE y colaboradores, 2023) (fuente: Sathy A y colaboradores, 2026). Kocher. Pasa entre el ancóneo y el extensor cubital del carpo (ECU) y es un intervalo más posterior que el de Kaplan (fuente: Kloen P y colaboradores, 2026). Por él se llega a la articulación a través de la inserción cubital del LUCL, el ligamento colateral cubital lateral (fuente: Heifner JJ y colaboradores, 2024). Kaplan. Pasa entre el extensor radial corto del carpo (ECRB) y el extensor común de los dedos (EDC) (fuente: Kloen P y colaboradores, 2026). Se llega a la articulación por el ligamento anular (fuente: Heifner JJ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Apertura del EDC (EDC split). La guía es la línea media de la cabeza radial: ahí se abre el tendón común a lo largo de sus fibras y se levanta del hueso en dirección anterior y proximal (fuente: Adams JE y colaboradores, 2017). La literatura la trata como una tercera opción, junto con Kocher y Kaplan (fuente: Berdusco R y colaboradores, 2015) (fuente: Robinson PM y colaboradores, 2016). Boyd. Con una sola incisión posterior llega a la vez al radio y al cúbito proximales; para eso se despega el ancóneo por su lado lateral y se suelta el complejo ligamentario externo (fuente: Ayala AE y colaboradores, 2023). Existe una versión modificada que repara los ligamentos por vía transósea (fuente: Robinson PM y colaboradores, 2016). Sirve para tratar lo que está en el lado externo del codo: la cabeza radial, ya sea para fijarla, resecarla o reemplazarla (fuente: Adams JE y colaboradores, 2017); el cóndilo humeral (capitellum) y la columna lateral (fuente: Hoyen H y colaboradores, 2026); el complejo ligamentario lateral (fuente: Watts AC, 2019); y, con extensión o con una segunda vía, la punta del coronoides (fuente: Kloen P y colaboradores, 2026) (fuente: Hausman MR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elección es un intercambio de riesgos. Cuanto más posterior es el plano, más se acerca al LUCL (fuente: Kloen P y colaboradores, 2026) (fuente: Bellato E y colaboradores, 2021); cuanto más anterior, más se acerca al nervio interóseo posterior (NIP) (fuente: Heifner JJ y colaboradores, 2024) (fuente: Sangkamard K y colaboradores, 2026). Por eso la pregunta útil no es cuál es el mejor abordaje sino qué necesitas ver y qué estructura aceptas arriesgar. El resto del capítulo ordena esa decisión con datos de cadáver y de clínica. Con esto cerramos definición: qué es, cómo se llama y para qué sirve. Sigamos con epidemiología: a quién se le opera por el lado externo.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a quién se le opera por el lado externo. La fractura de la cabeza radial es la fractura de codo más común en el adulto; su incidencia estimada es de 2,5 a 2,8 por 10.000 habitantes al año (fuente: van der Windt AE y colaboradores, 2024). En un año de registro prospectivo hubo 285 fracturas de cabeza (199) y de cuello (86) del radio, con mediana de edad de 43 años y sin predominio de sexo (fuente: Duckworth AD y colaboradores, 2012). La edad cambia con el sexo: en mujeres el promedio va de 50 a 60 años y en varones de 30 a 40 (fuente: van der Windt AE y colaboradores, 2024). La revisión lo atribuye a osteoporosis en las mujeres mayores y a trauma de más energía en los varones (fuente: van der Windt AE y colaboradores, 2024). La lesión acompañante decide más que la fractura misma. En la revisión, 39 % de 333 pacientes con fractura de cabeza radial tenían una lesión asociada, y las series con resonancia hablan de 76 % a 92 %, sobre todo del ligamento colateral lateral y del capitellum (fuente: van der Windt AE y colaboradores, 2024). En 42 codos estudiados con resonancia a los 7 días en promedio, 24 tenían lesión del ligamento colateral lateral y 16 del capitellum; a los 13,3 meses de promedio, la mayoría no daba síntomas (fuente: Kaas L y colaboradores, 2011). Lectura práctica: el ligamento lateral suele estar dañado, pero eso no obliga a operarlo; lo que sí obliga es a elegir una vía que no agregue daño y a revisar la estabilidad al terminar (fuente: Bellato E y colaboradores, 2021) (fuente: Daniels SD y colaboradores, 2023) (fuente: Kaas L y colaboradores, 2011). El tratamiento quirúrgico de estas fracturas y del trauma complejo del codo va en aumento (fuente: Heifner JJ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del radio proximal en un año (registro prospectivo)» muestra lo siguiente. Cabeza radial: 199 fracturas (fuente: Duckworth AD y colaboradores, 2012). Cuello radial: 86 fracturas (fuente: Duckworth AD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«Hallazgos de resonancia en 42 codos con fractura de cabeza radial» muestra lo siguiente. Lesión del ligamento colateral lateral: 24 codos (fuente: Kaas L y colaboradores, 2011). Lesión del capitellum: 16 codos (fuente: Kaas L y colaboradores, 2011). Fragmentos osteocondrales sueltos: 2 codos (fuente: Kaas L y colaboradores, 2011). Lesión de ambos colaterales: 1 codos (fuente: Kaas L y colaboradores, 2011). Fractura de coronoides: 1 codos (fuente: Kaas L y colaboradores, 2011). Con esto cerramos epidemiología: a quién se le opera por el lado externo. Sigamos con anatomía quirúrgica: planos, ligamento y nervio.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planos, ligamento y nervio. Del epicóndilo lateral salen los extensores. De posterior a anterior se ordenan así: ancóneo, extensor cubital del carpo (ECU), extensor común de los dedos (EDC) y los radiales largo y corto del carpo; todos los inerva el nervio radial (fuente: Heifner JJ y colaboradores, 2024). Los dos intervalos clásicos son los dos "huecos" entre vecinos: Kocher entre ancóneo y ECU, Kaplan entre ECRB y EDC (fuente: Kloen P y colaboradores, 2026). El complejo lo forman el ligamento anular, el ligamento colateral radial y el LUCL (fuente: Heifner JJ y colaboradores, 2024). En una disección de 81 miembros, el LUCL resultó ser la rama posterior del colateral radial más que un ligamento aparte; no es isométrico, se alarga con la flexión y se inserta junto al anular en la cresta del supinador con 3 tipos de inserción (fuente: Hackl M y colaboradores, 2016). Un estudio posterior en 24 codos propone que el complejo lateral es en realidad una membrana cápsulo-aponeurótica (aponeurosis del supinador fundida con la cápsula) de 4,8 mm de grosor, frente a 1,3 mm de la cápsula anterior y 2,5 mm de la posterior; su parte más posterior, unida a las aponeurosis del EDC y del ECU, es lo que suele llamarse LUCL, que no existiría como ligamento aparte (fuente: Fukai A y colaboradores, 2022). Para el cirujano la consecuencia es la misma en ambos relatos: esa región posterior es la que sufre cuando el corte cae demasiado atrás (fuente: Fukai A y colaboradores, 2022) (fuente: Bellato E y colaboradores, 2021). En 20 cadáveres se identificó un LUCL discreto en 16, y el intervalo de Kocher quedó en promedio 2,3 mm por detrás de su inserción cubital, de modo que el ligamento suele estar justo debajo de la línea de apertura (fuente: Bellato E y colaboradores, 2021). A la altura de la cabeza radial, el nervio radial se divide en rama superficial y profunda (fuente: Hoyen H y colaboradores, 2026). La rama profunda se mete en el supinador y, desde delante, rodea el radio: pasa por su cara posterior unos tres traveses de dedo por debajo de la cabeza (fuente: Kloen P y colaboradores, 2026). El borde proximal del supinador forma en muchos adultos la arcada de Frohse (prevalencia combinada de 66 %), con unos 23,22 mm de largo y 0,67 mm de grosor (fuente: Benes M y colaboradores, 2021). Por delante, el radial pasa sobre la porción anterolateral de la cápsula, de modo que una capsulotomía demasiado anterior lo pone en riesgo (fuente: Kloen P y colaboradores, 2026). El nervio se mueve con la rotación. Con el antebrazo en neutro cruza el eje del radio a 4,2 cm de la articulación radiocapitelar, en pronación a 5,6 cm y en supinación a 3,2 cm (fuente: Calfee RP y colaboradores, 2011). Con la vía posterolateral, la zona segura proximal fue en promedio de 52,0 mm en pronación (mínimo 38 mm) y de 33,4 mm en supinación (mínimo 22 mm) (fuente: Diliberti T y colaboradores, 2000). Los estudios no coinciden en el tamaño del beneficio. En 50 miembros, la distancia entre la cabeza radial y la salida del nervio por el supinador fue de 62,7 mm en pronación y 60,3 mm en supinación; la diferencia fue significativa pero pequeña (fuente: Hohenberger GM y colaboradores, 2018). En cambio, mirando el nervio desde dentro de la articulación con artroscopia, la distancia a la cabeza radial fue mayor en supinación; el nervio cruza la línea media de la cabeza al rotar el antebrazo, medial en pronación y lateral en supinación (fuente: Arrigoni P y colaboradores, 2019). Regla de trabajo: la pronación ayuda en las exposiciones extraarticulares laterales; para el trabajo intraarticular anterior, la supinación gana distancia (fuente: Diliberti T y colaboradores, 2000) (fuente: Arrigoni P y colaboradores, 2019). La regla de la pronación se debilita si el hueso o el codo están lesionados. Tras una osteotomía diafisaria del radio proximal, el cambio de posición del nervio entre supinación y pronación cayó de 2,13 cm a 0,24 cm; y tras resecar la cabeza con una lesión tipo Essex-Lopresti simulada, el nervio migró hacia proximal en todas las posiciones (fuente: Calfee RP y colaboradores, 2011). Por eso, en el radio proximal traumatizado conviene ver y proteger el nervio y no confiar solo en la rotación (fuente: Calfee RP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del cruce del NIP desde la articulación radiocapitelar según la rotación (Calfee)» muestra lo siguiente. Supinación: 3.2 cm (fuente: Calfee RP y colaboradores, 2011). Neutro: 4.2 cm (fuente: Calfee RP y colaboradores, 2011). Pronación: 5.6 cm (fuente: Calfee RP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«Zona segura proximal del radio por vía posterolateral (Diliberti)» muestra lo siguiente. Supinación: 33.4 mm (fuente: Diliberti T y colaboradores, 2000). Pronación: 52 mm (fuente: Diliberti T y colaboradores, 2000). En el documento Word de este tema encontrarás además: Estructuras que mandan en la vía lateral; Dónde cruza el NIP según la rotación del antebrazo. Con esto cerramos anatomía quirúrgica: planos, ligamento y nervio. Sigamos con variantes: kocher, kaplan, edc split y otras entradas laterales.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kocher, kaplan, edc split y otras entradas laterales. Kocher modificado y extendido. El plano es ancóneo-ECU, con la cápsula abierta por delante del LUCL; si falta vista, la versión extendida suelta del epicóndilo todo el origen común de los extensores y lo rebate hacia anterior (fuente: Berdusco R y colaboradores, 2015). Es la entrada más usada para la cabeza radial (fuente: Desloges W y colaboradores, 2014). Kaplan. Se abre entre ECRB y EDC y se entra por el ligamento anular (fuente: Kloen P y colaboradores, 2026) (fuente: Heifner JJ y colaboradores, 2024). Con el ligamento colateral conservado, dejó ver 616,6 mm² de superficie contra 136,2 mm² del Kocher en 10 cadáveres (fuente: Barnes LF y colaboradores, 2019). EDC split. La piel se abre en 5 a 6 cm; la apertura del tendón empieza en el epicóndilo y no pasa de 20 mm por debajo de la articulación radiocapitelar, y la capsulotomía queda anterior al ecuador del capitellum (fuente: Berdusco R y colaboradores, 2015). En 6 cadáveres por vía, mostró la mitad anterior de la cabeza radial por completo (mediana 100 %) frente a 68 % del Kocher modificado (fuente: Desloges W y colaboradores, 2014). Ancóneo. Con una incisión posterior se refleja el ancóneo hacia proximal y se abre la cápsula por detrás y en paralelo al LUCL; en 19 pacientes no hubo PLRI ni lesión del NIP, pero es una serie corta y sin comparación (fuente: Sathy A y colaboradores, 2026). Abordaje del supinador. Combina el intervalo de Kocher con un Kaplan limitado, corta el ECU en transversal para conectar ambos y levanta el supinador como una sola unidad, que además protege al nervio; hasta ahora se describe con un solo caso (fuente: Heifner JJ y colaboradores, 2024). Boyd. Entrada posterior que levanta el ancóneo y libera el complejo lateral; en 44 pacientes no hubo sinostosis radiocubital (fuente: Ayala AE y colaboradores, 2023). Osteotomía del epicóndilo lateral. Si el ligamento lateral está íntegro y se quiere más vista, se osteotomiza el epicóndilo; fijarlo es difícil por lo pequeño del fragmento (fuente: Kloen P y colaboradores, 2026). En 8 miembros de cadáver por vía dejó ver todo el capitellum (proporción 1,0), frente a 0,3 con la osteotomía del olécranon (fuente: Li J y colaboradores, 2022). En cadáver, el Kaplan y el EDC split dan más vista del cuadrante anterior de la cabeza radial que el Kocher, que protege mejor al nervio (fuente: Sangkamard K y colaboradores, 2026) (fuente: Barnes LF y colaboradores, 2019) (fuente: Desloges W y colaboradores, 2014). En otros estudios en cadáver, el Kocher se asocia con inestabilidad posterolateral inducida y con violación del LUCL (fuente: Bellato E y colaboradores, 2021) (fuente: Daniels SD y colaboradores, 2023). En la búsqueda de este capítulo no apareció un estudio clínico que compare los tres intervalos; lo disponible son series y cadáveres (fuente: Han F y colaboradores, 2016) (fuente: Carbonell-Escobar R y colaboradores, 2020), de modo que la elección se apoya en el tipo de lesión y en lo que quieres evitar.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«Superficie de cabeza radial, cuello y coronoides visible en 10 cadáveres» muestra lo siguiente. Kaplan, ligamento conservado: 616.6 mm² (fuente: Barnes LF y colaboradores, 2019). Kocher, ligamento incidido: 456.1 mm² (fuente: Barnes LF y colaboradores, 2019). Kocher, ligamento conservado: 136.2 mm² (fuente: Barnes LF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«Comparación de las entradas laterales» tiene 5 columnas: Entrada, Plano, Qué ves (cadáver), Qué arriesgas, Cuándo se usa. Fila 1: Entrada, Kocher / Kocher modificado; Plano, Ancóneo - ECU (fuente: Kloen P y colaboradores, 2026); Qué ves (cadáver), 136,2 mm² con ligamento conservado y 456,1 mm² con ligamento incidido (fuente: Barnes LF y colaboradores, 2019); 68 % de la mitad anterior de la cabeza radial (fuente: Desloges W y colaboradores, 2014); Qué arriesgas, LUCL: cajón posterolateral positivo en 15 de 20 cadáveres (fuente: Bellato E y colaboradores, 2021); PLRI en 10 de 10 (fuente: Daniels SD y colaboradores, 2023); Cuándo se usa, La entrada más usada (fuente: Desloges W y colaboradores, 2014); razonable cuando el ligamento lateral ya está roto y se va a reparar (opinión experta). Fila 2: Entrada, Kaplan; Plano, ECRB - EDC (fuente: Kloen P y colaboradores, 2026); Qué ves (cadáver), 616,6 mm² con ligamento conservado (fuente: Barnes LF y colaboradores, 2019); Qué arriesgas, NIP: deformación de 3,87 % a 4,51 % de la longitud del nervio contra menos de 0,1 % del Kocher (fuente: Sangkamard K y colaboradores, 2026); Cuándo se usa, Buena vista de cabeza radial y coronoides si se extiende (fuente: Barnes LF y colaboradores, 2019). Fila 3: Entrada, EDC split; Plano, Dentro del EDC (fuente: Adams JE y colaboradores, 2017); Qué ves (cadáver), Mitad anterior de la cabeza radial: mediana 100 % (fuente: Desloges W y colaboradores, 2014); Qué arriesgas, PLRI en 0 de 10 cadáveres (fuente: Daniels SD y colaboradores, 2023); NIP a mayor distancia que en el Kaplan (fuente: Chan J y colaboradores, 2024); Cuándo se usa, Fractura aislada de cabeza radial, sin inestabilidad del codo por lesión del LUCL (fuente: Adams JE y colaboradores, 2017). Fila 4: Entrada, Boyd; Plano, Ancóneo levantado desde lateral, vía posterior (fuente: Ayala AE y colaboradores, 2023); Qué ves (cadáver), Acceso a radio y cúbito proximales por una incisión (fuente: Robinson PM y colaboradores, 2016); Qué arriesgas, Sinostosis e inestabilidad históricas; en 44 pacientes, 0 sinostosis y 1 inestabilidad (fuente: Ayala AE y colaboradores, 2023); Cuándo se usa, Fractura-luxación compleja o Monteggia (fuente: Ayala AE y colaboradores, 2023). Fila 5: Entrada, Ancóneo; Plano, Ancóneo levantado desde atrás (fuente: Sathy A y colaboradores, 2026); Qué ves (cadáver), Vista de cabeza radial, cúbito proximal y articulación húmerocubital (fuente: Sathy A y colaboradores, 2026); Qué arriesgas, 19 pacientes sin PLRI ni lesión del NIP, serie corta (fuente: Sathy A y colaboradores, 2026); Cuándo se usa, Trauma lateral complejo (fuente: Sathy A y colaboradores, 2026). (fuente: Kloen P y colaboradores, 2026) (fuente: Adams JE y colaboradores, 2017) (fuente: Bellato E y colaboradores, 2021) (fuente: Chan J y colaboradores, 2024) (fuente: Sangkamard K y colaboradores, 2026) (fuente: Barnes LF y colaboradores, 2019) (fuente: Desloges W y colaboradores, 2014) (fuente: Daniels SD y colaboradores, 2023) (fuente: Robinson PM y colaboradores, 2016) (fuente: Ayala AE y colaboradores, 2023) (fuente: Sathy A y colaboradores, 2026). Con esto cerramos variantes: kocher, kaplan, edc split y otras entradas laterales. Sigamos con biomecánica: qué sostiene el lado externo del codo.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qué sostiene el lado externo del codo. La cabeza radial es un estabilizador secundario del codo en casi todas las direcciones. Por la articulación radiohumeral pasa alrededor de 60 % de la carga, y esa fracción crece con el codo extendido y el antebrazo pronado (fuente: van der Windt AE y colaboradores, 2024). Su papel cambia según lo que la acompañe: con colaterales y partes blandas del antebrazo íntegros, resecarla es tolerable; una lesión de la membrana interósea, de la radiocubital distal o de cualquiera de los colaterales la vuelve indispensable para la función del codo (fuente: van der Windt AE y colaboradores, 2024). En 10 cadáveres, seccionar el colateral lateral produjo una laxidad máxima de 11,8 grados en varo forzado y de 20,6 grados en rotación externa forzada, ambas a 110 grados de flexión; el desplazamiento posterior máximo de la cabeza radial, medido entre 80 y 100 grados de flexión, fue de 5,7 mm y 8,1 mm respectivamente (fuente: Olsen BS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estabilidad humerocubital no dependió de la rotación del antebrazo (fuente: Olsen BS y colaboradores, 1996). Las fibras posteriores (LUCL) se tensan con la flexión y las anteriores se aflojan (fuente: Hackl M y colaboradores, 2016). Pronar tiene además un efecto dinámico: según el mismo estudio, la acción conjunta de supinador, ancóneo y bíceps vuelve al codo más resistente a la rotación posterolateral (fuente: Hackl M y colaboradores, 2016). Abrir el intervalo no es neutro. En 10 pares de cadáveres (20 especímenes), los 10 abordados por Kocher quedaron inestables al pivot shift, y la radiografía lateral con el codo a 30 grados de flexión mostró un aumento del desplazamiento radiocapitelar (media de 8,46 mm tras la disección); con el EDC split no hubo diferencias (fuente: Daniels SD y colaboradores, 2023). Tras reparar el intervalo, el desplazamiento (media de 6,43 mm) siguió por encima del valor previo (2,26 mm), es decir, el cierre no devolvió la estabilidad del codo intacto (fuente: Daniels SD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mismo mecanismo explica un hecho clínico: en 7 de 42 pacientes (17 %) evaluados por molestias del codo o del antebrazo después de resecar la cabeza radial, el problema era una inestabilidad posterolateral por LUCL insuficiente, y todos tenían pivot shift positivo (fuente: Hall JA y colaboradores, 2005). La muestra la formaron pacientes que consultaron por síntomas, de modo que la cifra no estima la frecuencia en todos los resecados (fuente: Hall JA y colaboradores, 2005). Con esto cerramos biomecánica: qué sostiene el lado externo del codo. Sigamos con clasificación: mason y lo que sí decide la vía.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mason y lo que sí decide la vía. La clasificación de Mason (1954) sigue siendo la más citada para la cabeza radial (fuente: van der Windt AE y colaboradores, 2024). El tipo I es una fisura o una fractura marginal sin desplazar; el II, un fragmento marginal desplazado; el III, una fractura conminuta que compromete toda la cabeza. Johnston añadió en 1962 el tipo IV, que suma luxación del codo (fuente: van der Windt AE y colaboradores, 2024). Broberg y Morrey pidieron que una fractura parcial comprometa al menos 30 % de la superficie articular y se desplace 2 mm o más para llamarla desplazada (fuente: van der Windt AE y colaboradores, 2024). Hotchkiss redefinió el tipo II como reconstruible con bloqueo mecánico y el III como no reconstruible (fuente: van der Windt AE y colaboradores, 2024). Van Riet agregó sufijos para lo asociado: coronoides, olécranon, ligamento lateral, ligamento medial y articulación radiocubital distal (fuente: van der Windt AE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Sirve para hablar el mismo idioma, pero la concordancia es limitada: con TC tridimensional fue moderada y con TC bidimensional, justa entre 85 cirujanos que clasificaron 12 fracturas (fuente: Guitton TG y colaboradores, 2011). Tampoco dice sola qué hacer (fuente: van der Windt AE y colaboradores, 2024). La decisión se apoya en tres cosas: si hay bloqueo mecánico de la rotación, si hay conminución y si hay lesiones asociadas (fuente: van der Windt AE y colaboradores, 2024) (fuente: Ruchelsman DE y colaboradores, 2013). Para el abordaje lateral, el dato útil es otro: dónde está el fragmento. La mayoría de las fracturas desplazadas ocupa el cuadrante anterolateral (98 %) y una minoría el posteromedial (15 %), según la revisión de van der Windt (fuente: van der Windt AE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«Mason y modificaciones: qué cambia en la decisión» tiene 3 columnas: Tipo, Descripción, Lectura para la decisión. Fila 1: Tipo, I; Descripción, Fisura o fractura marginal sin desplazar (fuente: van der Windt AE y colaboradores, 2024); Lectura para la decisión, Tratamiento no operatorio con movilización precoz (fuente: van der Windt AE y colaboradores, 2024). Fila 2: Tipo, II; Descripción, Fragmento marginal desplazado; Broberg y Morrey: al menos 30 % de la superficie y 2 mm (fuente: van der Windt AE y colaboradores, 2024); Lectura para la decisión, El desplazamiento de más de 2 mm sin bloqueo de la rotación no es una indicación clara de cirugía (fuente: van der Windt AE y colaboradores, 2024); la fijación solo si se logra reducción anatómica, congruencia y movilización precoz (fuente: Ruchelsman DE y colaboradores, 2013). Fila 3: Tipo, III; Descripción, Conminución de toda la cabeza (fuente: van der Windt AE y colaboradores, 2024); Lectura para la decisión, La conminución suele considerarse indicación quirúrgica (fuente: van der Windt AE y colaboradores, 2024); con más de 3 fragmentos se prefiere prótesis (fuente: Ruchelsman DE y colaboradores, 2013). Fila 4: Tipo, IV; Descripción, Cualquier patrón con luxación del codo (fuente: van der Windt AE y colaboradores, 2024); Lectura para la decisión, Obliga a buscar coronoides y ligamentos; el patrón completo cambia la vía (fuente: van der Windt AE y colaboradores, 2024). (fuente: van der Windt AE y colaboradores, 2024) (fuente: Ruchelsman DE y colaboradores, 2013). Con esto cerramos clasificación: mason y lo que sí decide la vía. Sigamos con diagnóstico: qué decidir antes de entrar por el lado externo.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qué decidir antes de entrar por el lado externo. La cabeza radial se rompe al golpear contra el capitellum; lo típico es que ocurra en una caída sobre la mano extendida con el antebrazo pronado, que manda carga por el eje del antebrazo junto con valgo o rotación (fuente: van der Windt AE y colaboradores, 2024). Por eso conviene buscar también lesión del capitellum: en la resonancia de 42 codos con fractura de cabeza radial, 16 la tenían (fuente: Kaas L y colaboradores, 2011). Antes de elegir el intervalo conviene responder cuatro preguntas: qué parte de la cabeza está rota, si hay bloqueo mecánico, si el ligamento lateral y el coronoides están comprometidos y si hay riesgo de inestabilidad longitudinal (fuente: van der Windt AE y colaboradores, 2024) (fuente: Ruchelsman DE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dos últimas son las que más cambian la vía. La resonancia de rutina no es necesaria en toda fractura de cabeza radial, porque la mayoría de las lesiones que muestra no da síntomas a corto plazo (fuente: Kaas L y colaboradores, 2011). La TC con reconstrucción tridimensional mejora la concordancia al clasificar, y también al reconocer fragmentos demasiado pequeños para fijar, impactación central y más de tres fragmentos (fuente: Guitton TG y colaboradores, 2011). Durante la cirugía hay dos comprobaciones que cierran el diagnóstico: la movilidad y la posición del implante con fluoroscopia, y el empuje-tracción del radio bajo fluoroscopia, que detecta la inestabilidad longitudinal de una lesión tipo Essex-Lopresti (fuente: Adams JE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ligamento lateral, la técnica de reparación propone un estrés en varo con el antebrazo en pronación bajo fluoroscopia (fuente: Watts AC, 2019). Con esto cerramos diagnóstico: qué decidir antes de entrar por el lado externo. Sigamos con examen físico: maniobras de inestabilidad y su rendimiento.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maniobras de inestabilidad y su rendimiento. Antes y después de abrir el lado externo importa saber si el codo es estable en el plano posterolateral. La prueba clásica es el pivot shift lateral de O'Driscoll. El examinador parte del codo extendido y lo va flexionando sin soltar tres fuerzas: supinación del antebrazo, valgo y compresión axial; en el codo inestable la articulación se subluxa al empezar a flexionar y, pasado cierto ángulo, se reduce de golpe de forma palpable y visible (fuente: O'Driscoll SW y colaboradores, 1991). En la serie original de 5 pacientes, esa reducción súbita aparecía al superar unos 40 grados de flexión (fuente: O'Driscoll SW y colaboradores, 1991). La prueba tiene un problema: es difícil de ejecutar y el paciente despierto la tolera mal (fuente: Goldin AN y colaboradores, 2025). En 10 cadáveres abordados por Kocher, 5 con el origen del ligamento lateral liberado, el pivot shift tuvo una sensibilidad de 50 % y una especificidad de 85 %; una maniobra nueva (subluxación radiocapitelar posterior) alcanzó 75 % y 80 %; la exactitud global fue de 67,5 % para el pivot shift y de 77,5 % para la maniobra nueva (fuente: Goldin AN y colaboradores, 2025). Fue un estudio en cadáver y con examinadores cegados, de modo que sirve para dimensionar el rendimiento y no para tomar decisiones clínicas por sí solo (fuente: Goldin AN y colaboradores, 2025). Cuando el diagnóstico es tardío, la prueba sigue siendo útil: en 7 pacientes con inestabilidad tras resecar la cabeza radial, todos tenían pivot shift positivo (fuente: Hall JA y colaboradores, 2005). La radiografía lateral con el brazo colgando (hanging arm) no detectó la inestabilidad inducida por el Kocher en cadáver (fuente: Daniels SD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«Pivot shift y maniobra de subluxación radiocapitelar posterior en cadáver» muestra lo siguiente. Pivot shift lateral: sensibilidad 50 por ciento y especificidad 85 por ciento (fuente: Goldin AN y colaboradores, 2025). Subluxación radiocapitelar posterior: sensibilidad 75 por ciento y especificidad 80 por ciento (fuente: Goldin AN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«Maniobras y su rendimiento» tiene 3 columnas: Maniobra, Cómo se hace, Sensibilidad y especificidad / hallazgo. Fila 1: Maniobra, Pivot shift lateral (O'Driscoll); Cómo se hace, Supinación, valgo y carga axial al flexionar desde la extensión (fuente: O'Driscoll SW y colaboradores, 1991); Sensibilidad y especificidad / hallazgo, Sensibilidad 50 % y especificidad 85 % en cadáver tras Kocher (fuente: Goldin AN y colaboradores, 2025); positivo en 7 de 7 pacientes con inestabilidad tras resecar la cabeza radial (fuente: Hall JA y colaboradores, 2005). Fila 2: Maniobra, Subluxación radiocapitelar posterior; Cómo se hace, Maniobra nueva propuesta por Goldin y colaboradores para facilitar el examen (fuente: Goldin AN y colaboradores, 2025); Sensibilidad y especificidad / hallazgo, Sensibilidad 75 % y especificidad 80 % en cadáver (fuente: Goldin AN y colaboradores, 2025). Fila 3: Maniobra, Brazo colgante (hanging arm) en radiografía; Cómo se hace, Radiografía con el codo extendido y el brazo colgando (fuente: Daniels SD y colaboradores, 2023); Sensibilidad y especificidad / hallazgo, No detectó la inestabilidad inducida por el Kocher (fuente: Daniels SD y colaboradores, 2023). Fila 4: Maniobra, Examen del nervio interóseo posterior; Cómo se hace, Extensión de dedos y pulgar, desviación radial al extender la muñeca (práctica habitual / opinión experta); Sensibilidad y especificidad / hallazgo, Línea de base para distinguir lesión previa de lesión quirúrgica; en la serie de Carbonell-Escobar todos estaban intactos (fuente: Carbonell-Escobar R y colaboradores, 2020). (fuente: Daniels SD y colaboradores, 2023) (fuente: O'Driscoll SW y colaboradores, 1991) (fuente: Hall JA y colaboradores, 2005) (fuente: Goldin AN y colaboradores, 2025) (fuente: Carbonell-Escobar R y colaboradores, 2020). Con esto cerramos examen físico: maniobras de inestabilidad y su rendimiento. Sigamos con imágenes: radiografía, tc, resonancia y fluoroscopia.</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tc, resonancia y fluoroscopia. Radiografías. Son el primer estudio para diagnosticar y clasificar con Mason (práctica habitual / opinión experta), aunque la concordancia entre cirujanos es limitada (fuente: Guitton TG y colaboradores, 2011). Una radiografía lateral con el brazo colgando no detectó la inestabilidad del codo abordado por Kocher (fuente: Daniels SD y colaboradores, 2023). Tomografía. La reconstrucción tridimensional mejoró de forma significativa la concordancia: pasó de justa a moderada; también mejoró la concordancia para reconocer fragmentos demasiado pequeños para fijar, impactación central y más de tres fragmentos (fuente: Guitton TG y colaboradores, 2011). Resonancia. Muestra con frecuencia lesiones asociadas, sobre todo del ligamento lateral, pero la mayoría no se acompañó de síntomas a los 13,3 meses (fuente: Kaas L y colaboradores, 2011). Para el desgarro completo del LUCL, en 59 pacientes con 11 desgarros confirmados en cirugía, el consenso de dos cirujanos de codo tuvo sensibilidad de 100 % y especificidad de 95,8 %, con valor predictivo negativo de 100 % y positivo de 84,6 %; la concordancia entre ellos fue moderada (fuente: Murphy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Fluoroscopia en cirugía. Permite confirmar la fijación, la resección o la posición del implante (fuente: Adams JE y colaboradores, 2017); con tracción sobre el cuello radial mientras se mira la muñeca con fluoroscopia (prueba de empuje-tracción) se detecta la inestabilidad longitudinal (fuente: Adams JE y colaboradores, 2017), y con estrés en varo y antebrazo en pronación se estima la apertura del lado lateral (fuente: Watts AC, 2019).</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«Resonancia para el desgarro del LUCL (59 pacientes, 11 desgarros)» muestra lo siguiente. Cirujano 1: sensibilidad 90.9 por ciento y especificidad 81.3 por ciento (fuente: Murphy A y colaboradores, 2025). Cirujano 2: sensibilidad 90.9 por ciento y especificidad 91.6 por ciento (fuente: Murphy A y colaboradores, 2025). Radiólogos de origen: sensibilidad 72.7 por ciento y especificidad 97.9 por ciento (fuente: Murphy A y colaboradores, 2025). Consenso de los dos cirujanos: sensibilidad 100 por ciento y especificidad 95.8 por ciento (fuente: Murphy A y colaboradores, 2025). Con esto cerramos imágenes: radiografía, tc, resonancia y fluoroscopia. Sigamos con algoritmo: elegir la entrada lateral.</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entrada lateral. Un camino razonable, pensado como ayuda de estudio. No sustituye al juicio del tutor ni al manual del implante, y la evidencia comparativa es de cadáver y de series, de modo que más de una salida es válida (fuente: Barnes LF y colaboradores, 2019) (fuente: Desloges W y colaboradores, 2014) (fuente: Daniels SD y colaboradores, 2023) (fuente: Han F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entre Kocher, Kaplan, EDC split, ampliaciones y entrada posterior» se lee de arriba hacia abajo. Se parte de: Lesión que exige entrar por el lado externo del codo: cabeza radial, cóndilo, ligamento lateral o coronoides. Se decide: ¿Hay luxación, inestabilidad o un LUCL claramente roto o avulsionado? Si la respuesta es sí, usa el plano que dejó el trauma (desgarro del extensor), explora el ligamento y planea repararlo al final (fuente: Kloen P y colaboradores, 2026) (fuente: Watts AC, 2019). Si la respuesta es no, ¿es una fractura aislada de cabeza radial, con codo estable?. Se hace: Usa el plano que dejó el trauma (desgarro del extensor), explora el ligamento y planea repararlo al final (fuente: Kloen P y colaboradores, 2026) (fuente: Watts AC, 2019). Se decide: ¿Es una fractura aislada de cabeza radial, con codo estable? Si la respuesta es sí, edc split o kaplan limitado, con el antebrazo en pronación y la cápsula por delante del ecuador de la cabeza (fuente: Berdusco R y colaboradores, 2015) (fuente: Adams JE y colaboradores, 2017) (fuente: Desloges W y colaboradores, 2014). Si la respuesta es no, ¿es una fractura-luxación compleja que pide ver radio y cúbito por una sola incisión?. Se hace: EDC split o Kaplan limitado, con el antebrazo en pronación y la cápsula por delante del ecuador de la cabeza (fuente: Berdusco R y colaboradores, 2015) (fuente: Adams JE y colaboradores, 2017) (fuente: Desloges W y colaboradores, 2014). Se decide: ¿Necesitas ver más de lo que da ese plano (capitellum, coronoides, columna lateral)? Si la respuesta es sí, amplía: despega el origen extensor, osteotomía del epicóndilo si el ligamento está íntegro, o suma una vía medial (fuente: Kloen P y colaboradores, 2026) (fuente: Berdusco R y colaboradores, 2015) (fuente: Meena MK y colaboradores, 2020). Si la respuesta es no, fija o reemplaza la cabeza radial: placa solo en el arco no articular y estabilidad revisada con fluoroscopia (fuente: Adams JE y colaboradores, 2017) (fuente: Smith GR y colaboradores, 1996). Se hace: Amplía: despega el origen extensor, osteotomía del epicóndilo si el ligamento está íntegro, o suma una vía medial (fuente: Kloen P y colaboradores, 2026) (fuente: Berdusco R y colaboradores, 2015) (fuente: Meena MK y colaboradores, 2020). Se decide: ¿Es una fractura-luxación compleja que pide ver radio y cúbito por una sola incisión? Si la respuesta es sí, considera una entrada posterior única: boyd o ancóneo (fuente: Robinson PM y colaboradores, 2016) (fuente: Ayala AE y colaboradores, 2023) (fuente: Sathy A y colaboradores, 2026). Si la respuesta es no, fija o reemplaza la cabeza radial: placa solo en el arco no articular y estabilidad revisada con fluoroscopia (fuente: Adams JE y colaboradores, 2017) (fuente: Smith GR y colaboradores, 1996). Se hace: Considera una entrada posterior única: Boyd o ancóneo (fuente: Robinson PM y colaboradores, 2016) (fuente: Ayala AE y colaboradores, 2023) (fuente: Sathy A y colaboradores, 2026). Se hace: Fija o reemplaza la cabeza radial: placa solo en el arco no articular y estabilidad revisada con fluoroscopia (fuente: Adams JE y colaboradores, 2017) (fuente: Smith GR y colaboradores, 1996). Termina en: Cierra por capas, reinserta el LUCL o el epicóndilo y moviliza pronto (fuente: Hoyen H y colaboradores, 2026) (fuente: Watts AC, 2019). Con esto cerramos algoritmo: elegir la entrada lateral. Sigamos con indicaciones: cuándo el lateral es la vía.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cuándo el lateral es la vía. Cada indicación pide algo distinto a la vía: ver la cabeza, ver el cóndilo, alcanzar el ligamento o llegar al coronoides. La tabla resume qué ofrece la entrada lateral y dónde se queda corta.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«Indicaciones de la entrada lateral y su límite» tiene 3 columnas: Indicación, Por qué la vía lateral, Dónde se queda corta o qué vigilar. Fila 1: Indicación, Fractura de cabeza radial; Por qué la vía lateral, Da acceso directo a la cabeza para fijarla, resecarla o reemplazarla (fuente: Adams JE y colaboradores, 2017); Dónde se queda corta o qué vigilar, Fijar solo si se logra reducción anatómica y movilización precoz; con más de 3 fragmentos se prefiere prótesis (fuente: Ruchelsman DE y colaboradores, 2013). Fila 2: Indicación, Fractura del capitellum (cizallamiento coronal); Por qué la vía lateral, La AO la indica para fracturas del cóndilo lateral, avulsiones del epicóndilo y cizallamientos del capitellum o la tróclea (fuente: Hoyen H y colaboradores, 2026); Dónde se queda corta o qué vigilar, Si la fractura compromete la parte medial de la tróclea, los autores de un ECA con 26 pacientes recomiendan la vía anterolateral, que además fue más corta (fuente: Yu T y colaboradores, 2019). Fila 3: Indicación, Reparación del complejo ligamentario lateral; Por qué la vía lateral, En la técnica descrita, una incisión lateral de 5 cm centrada en el epicóndilo permite anclar el LUCL (fuente: Watts AC, 2019); Dónde se queda corta o qué vigilar, La técnica propone reparar si en fluoroscopia con varo y pronación la articulación se abre más de 10 grados (fuente: Watts AC, 2019). Fila 4: Indicación, Artroplastia de cabeza radial; Por qué la vía lateral, Se necesita cabeza y cuello radiales a la vista para el corte y el implante (fuente: Adams JE y colaboradores, 2017); Dónde se queda corta o qué vigilar, En 62 pacientes con prótesis, 55 por Kocher y 7 por Kaplan; los autores señalan como factores de riesgo neurológico la retracción del cuello radial por delante y el torniquete prolongado (fuente: Carbonell-Escobar R y colaboradores, 2020). Fila 5: Indicación, Acceso al coronoides en lesiones combinadas; Por qué la vía lateral, La vía lateral alcanza la punta del coronoides (fuente: Kloen P y colaboradores, 2026); con el Kaplan extendido proximal se vieron 197,8 mm² de coronoides (fuente: Barnes LF y colaboradores, 2019); Dónde se queda corta o qué vigilar, En la tríada terrible, sumar una vía anteromedial dio más arco de movimiento y rotación que la lateral sola (fuente: Meena MK y colaboradores, 2020). (fuente: Kloen P y colaboradores, 2026) (fuente: Hoyen H y colaboradores, 2026) (fuente: Adams JE y colaboradores, 2017) (fuente: Barnes LF y colaboradores, 2019) (fuente: Ruchelsman DE y colaboradores, 2013) (fuente: Meena MK y colaboradores, 2020) (fuente: Yu T y colaboradores, 2019) (fuente: Watts AC, 2019) (fuente: Carbonell-Escobar R y colaboradores, 2020). Con esto cerramos indicaciones: cuándo el lateral es la vía. Sigamos con tratamiento: cuándo operar y qué dicen los estudios comparativos.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cuándo operar y qué dicen los estudios comparativos. Las fracturas sin desplazar o con desplazamiento mínimo se tratan sin cirugía y con movilización precoz (fuente: van der Windt AE y colaboradores, 2024). Un desplazamiento de más de 2 mm sin bloqueo de la rotación no es una indicación clara de cirugía; el bloqueo mecánico sí lo es, y la conminución suele considerarse indicación (fuente: van der Windt AE y colaboradores, 2024). Fijar tiene sentido cuando se puede reconstruir la cabeza de forma anatómica, con superficie congruente y un montaje que permita mover pronto; sin esas tres condiciones aumentan el fallo temprano del montaje, la pseudoartrosis y la pérdida de movimiento y de estabilidad (fuente: Ruchelsman DE y colaboradores, 2013). La revisión Cochrane incluyó 3 ensayos con 251 participantes, todos con riesgo alto de sesgo de desempeño (fuente: Gao Y y colaboradores, 2013). Dos de ellos compararon prótesis con fijación para Mason III: la prótesis obtuvo mejor puntaje de Broberg y Morrey (92,1 frente a 72,4, dato de 1 ensayo con 45 participantes), más resultados buenos o excelentes (33 de 36 frente a 16 de 31) y menos eventos adversos (6 de 36 frente a 15 de 31) (fuente: Gao Y y colaboradores, 2013). Los autores concluyeron que solo se pueden sacar conclusiones tentativas y que la evidencia es de baja calidad (fuente: Gao Y y colaboradores, 2013). Un metaanálisis de 4 estudios con 470 pacientes comparó la vía lateral sola con la lateral más anteromedial; la combinada tuvo más arco de movimiento (diferencia media de 14,21 grados) y más rotación del antebrazo (18,88 grados), con más tiempo quirúrgico; sobre este último dato el resumen se contradice (no significativo en los resultados, significativo en la conclusión) (fuente: Meena MK y colaboradores, 2020). Los autores reportan también un puntaje de Mayo mayor con la combinada, pero el intervalo de confianza que publican incluye el cero (de -7,23 a 0,62), así que esa ventaja no está probada (fuente: Meena MK y colaboradores, 2020). En 16 estudios con 312 pacientes con tríada terrible, el puntaje de Mayo promedio estuvo entre 78 y 95 (fuente: Chen HW y colaboradores, 2014). En un ECA con 26 pacientes con cizallamiento coronal aislado, la vía anterolateral fue más corta que la lateral y los resultados de movimiento y de Mayo no difirieron; una parálisis incompleta del NIP en el grupo anterolateral se resolvió en 4 semanas (fuente: Yu T y colaboradores, 2019). En una revisión de 45 estudios y 899 pacientes, no hay datos comparativos suficientes para recomendar una vía sobre otra (fuente: Fisher KJ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«Prótesis frente a fijación en Mason III: puntaje de Broberg y Morrey (1 ensayo, 45 participantes)» muestra lo siguiente. Prótesis de cabeza radial: 92.1 puntos (fuente: Gao Y y colaboradores, 2013). Fijación: 72.4 puntos (fuente: Gao Y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«Prótesis frente a fijación en Mason III: eventos adversos (calculado de 6 de 36 y 15 de 31)» muestra lo siguiente. Prótesis de cabeza radial: 16.7 por ciento (fuente: Gao Y y colaboradores, 2013). Fijación: 48.4 por ciento (fuente: Gao Y y colaboradores, 2013). En el documento Word de este tema encontrarás además: Ventaja de la vía combinada sobre la lateral sola en la tríada terrible; Comparaciones que sostienen la elección. Con esto cerramos tratamiento: cuándo operar y qué dicen los estudios comparativos. Sigamos con técnica: posición, planos, estructuras en riesgo y comprobación.</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posición, planos, estructuras en riesgo y comprobación. La técnica tiene dos mitades. La primera es llegar a la articulación sin romper lo que la protege, el LUCL y el nervio. La segunda es hacer lo que el caso pida (fijar, reemplazar, reparar) y cerrar de modo que el codo quede estable (fuente: Kloen P y colaboradores, 2026) (fuente: Berdusco R y colaboradores, 2015) (fuente: Watts AC, 2019). Esto es apoyo de estudio: no sustituye al tutor ni al manual del implante. Decúbito supino y brazo abducido, apoyado en una mesa de mano radiolúcida; el codo queda en unos 90 grados de flexión, o en lo que el apoyabrazos admita (fuente: Kloen P y colaboradores, 2026). Dos detalles protegen el plexo braquial: que el hombro quede bien sostenido y que la mesa de mano esté a la misma altura que la de operaciones (fuente: Kloen P y colaboradores, 2026). La AO prefiere anestesia general: la regional es posible, pero la cirugía puede durar más de lo previsto (fuente: Kloen P y colaboradores, 2026). El torniquete es opcional; un tiempo prolongado se identificó como factor de riesgo de complicaciones neurológicas (fuente: Kloen P y colaboradores, 2026) (fuente: Carbonell-Escobar R y colaboradores, 2020). Esta posición da buen acceso lateral y acceso medial limitado: si se prevé reparar coronoides u olécranon, la AO sugiere una incisión posterior más extensible (fuente: Kloen P y colaboradores, 2026). Para la AO, la referencia es el cóndilo lateral, que se palpa entre dos dedos con el codo a 90 grados; sobre su centro va una incisión recta, corta al principio (6 a 8 cm) y ampliable hacia arriba o hacia abajo (fuente: Kloen P y colaboradores, 2026). Con la apertura del EDC se usa una incisión oblicua de 5 a 6 cm hacia el tubérculo de Lister (fuente: Berdusco R y colaboradores, 2015); con el Kocher, la incisión mide 7 cm, arranca en el epicóndilo, cruza el centro de la cabeza radial y apunta al borde posterior del vientre del ECU (fuente: Berdusco R y colaboradores, 2015). Se levantan colgajos hasta ver la fascia de los extensores (fuente: Kloen P y colaboradores, 2026). Entre el Kocher y el Kaplan cambia lo que arriesgas. El Kocher pasa más atrás y se acerca al complejo ligamentario lateral; el Kaplan queda por delante y se acerca al nervio (fuente: Kloen P y colaboradores, 2026) (fuente: Heifner JJ y colaboradores, 2024). Por eso el gesto que más protege es el mismo en ambos: antebrazo en pronación, ningún separador alrededor del cuello radial y sin disección distal al ligamento anular (fuente: Kloen P y colaboradores, 2026). Revisa la movilidad, la rotación completa y la posición del implante con fluoroscopia, y, si dudas de la estabilidad longitudinal, haz el empuje-tracción bajo fluoroscopia con tracción en el cuello radial (fuente: Adams JE y colaboradores, 2017). Si sospechas inestabilidad posterolateral, revisa el estrés en varo con el antebrazo en pronación (fuente: Watts AC, 2019).</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«Distancias de referencia para disecar sin tocar el nervio (cadáver)» muestra lo siguiente. NIP no hallado a menos de esta distancia de la articulación radiocapitelar (cualquier vía y posición): 26 mm (fuente: Chan J y colaboradores, 2024). NIP no hallado a menos de esta distancia del epicóndilo lateral: 39 mm (fuente: Chan J y colaboradores, 2024). Zona segura proximal mínima en pronación: 38 mm (fuente: Diliberti T y colaboradores, 2000). Zona segura proximal mínima en supinación: 22 mm (fuente: Diliberti T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en riesgo en la vía lateral y cómo evitarlas» tiene 3 columnas: Estructura, Cuándo se lesiona, Cómo se evita. Fila 1: Estructura, Nervio interóseo posterior; Cuándo se lesiona, Separador en el cuello radial, tracción fuerte o disección distal al anular (fuente: Kloen P y colaboradores, 2026); 2 parálisis completas en 62 pacientes con prótesis (fuente: Carbonell-Escobar R y colaboradores, 2020); Cómo se evita, Pronación; ningún separador alrededor del cuello; identificarlo si se usa placa distal (fuente: Kloen P y colaboradores, 2026) (fuente: Adams JE y colaboradores, 2017). Fila 2: Estructura, Nervio radial por delante; Cuándo se lesiona, Capsulotomía demasiado anterior o separadores palanca por delante de la cabeza (fuente: Kloen P y colaboradores, 2026) (fuente: Hoyen H y colaboradores, 2026); Cómo se evita, Capsulotomía por delante del ecuador pero sin irse demasiado anterior (fuente: Kloen P y colaboradores, 2026) (fuente: Berdusco R y colaboradores, 2015); evitar separadores palanca y la tracción prolongada por delante (fuente: Hoyen H y colaboradores, 2026). Fila 3: Estructura, LUCL; Cuándo se lesiona, Incisión del Kocher demasiado posterior: cajón posterolateral positivo en 15 de 20 cadáveres (fuente: Bellato E y colaboradores, 2021); Cómo se evita, Capsulotomía por delante del LUCL; o EDC split; reparar si se avulsiona (fuente: Berdusco R y colaboradores, 2015) (fuente: Daniels SD y colaboradores, 2023) (fuente: Watts AC, 2019). Fila 4: Estructura, Ligamento anular; Cuándo se lesiona, Se divide al entrar (fuente: Kloen P y colaboradores, 2026); Cómo se evita, Dividirlo en línea con el intervalo y repararlo si se pierde (práctica habitual / opinión experta). Fila 5: Estructura, Articulación radiocubital proximal; Cuándo se lesiona, Placa o tornillos fuera del arco que no articula con el cúbito (fuente: Smith GR y colaboradores, 1996); Cómo se evita, Ubicar el arco con marcas en neutro, supinación y pronación (fuente: Smith GR y colaboradores, 1996). (fuente: Kloen P y colaboradores, 2026) (fuente: Hoyen H y colaboradores, 2026) (fuente: Berdusco R y colaboradores, 2015) (fuente: Adams JE y colaboradores, 2017) (fuente: Bellato E y colaboradores, 2021) (fuente: Daniels SD y colaboradores, 2023) (fuente: Watts AC, 2019) (fuente: Smith GR y colaboradores, 1996) (fuente: Carbonell-Escobar R y colaboradores, 2020). Con esto cerramos técnica: posición, planos, estructuras en riesgo y comprobación. Sigamos con comparación de intervalos con cifras.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de intervalos con cifras. Las comparaciones directas son de cadáver y miden tres cosas: cuánto se ve, qué tan cerca queda el nervio y cuánto se desestabiliza el codo (fuente: Bellato E y colaboradores, 2021) (fuente: Chan J y colaboradores, 2024) (fuente: Sangkamard K y colaboradores, 2026) (fuente: Barnes LF y colaboradores, 2019) (fuente: Desloges W y colaboradores, 2014) (fuente: Daniels SD y colaboradores, 2023). Cuánto se ve. El Kaplan dejó ver 616,6 mm² de cabeza, cuello y coronoides con el ligamento conservado, frente a 136,2 mm² del Kocher; el Kocher con el ligamento incidido llegó a 456,1 mm² (fuente: Barnes LF y colaboradores, 2019). La apertura del EDC mostró toda la mitad anterior de la cabeza (mediana 100 %) frente a 68 % del Kocher modificado (fuente: Desloges W y colaboradores, 2014). Con las versiones extendidas, ambos dieron una visión comparable del húmero distal, el capitellum, la cabeza radial y el coronoides (fuente: Desloges W y colaboradores, 2014). Cuán cerca queda el nervio. En 18 cadáveres, el nervio no estuvo en el intervalo de Kocher, y en el Kaplan quedó más cerca que en el EDC split (fuente: Chan J y colaboradores, 2024). Con el antebrazo en supinación, la distancia de la articulación radiocapitelar al nervio fue de 34,7 mm en el Kaplan y 39,3 mm en el EDC split; en pronación, 44,2 mm y 51,1 mm (fuente: Chan J y colaboradores, 2024). Cuánta tensión recibe el nervio. En 14 cadáveres, el Kaplan estándar produjo una tensión del nervio de 3,87 % en neutro, 4,51 % en supinación y 4,41 % en pronación, y el Kocher menos de 0,1 % en todas las posiciones; el Kaplan extendido casi duplicó esos valores sin llegar a la significación, y al sumar Kaplan extendido y LUCL insuficiente la tensión varió de 0,01 % a 46,80 % (fuente: Sangkamard K y colaboradores, 2026). No hubo diferencia entre las posiciones del antebrazo (fuente: Sangkamard K y colaboradores, 2026). Cuánta inestabilidad produce. Con el Kocher, 10 de 10 codos quedaron inestables al pivot shift y 0 de 10 con el EDC split (fuente: Daniels SD y colaboradores, 2023); en otro estudio, el cajón posterolateral fue positivo en 15 de 20 cadáveres tras abrir el intervalo (fuente: Bellato E y colaboradores, 2021). Las series son pequeñas y sin comparación directa. Con el EDC split en 13 pacientes con fractura de cabeza radial, el puntaje de Mayo promedio fue de 90, sin lesión del nervio ni de los ligamentos (fuente: Han F y colaboradores, 2016). En 62 pacientes con prótesis, la mayoría por Kocher (55) y una minoría por Kaplan (7), hubo 2 parálisis completas del nervio interóseo posterior que se recuperaron (fuente: Carbonell-Escobar R y colaboradores, 2020). Con Boyd, en 44 pacientes, no hubo sinostosis (fuente: Ayala AE y colaboradores, 2023); con la vía del ancóneo, en 19 pacientes, tampoco hubo PLRI ni lesión del nervio (fuente: Sathy A y colaboradores, 2026). El Kocher protege el nervio y paga con el ligamento; el Kaplan da más vista y paga con el nervio; la apertura del EDC se ubica en el punto medio y protege el ligamento a cambio de una exposición más centrada en la mitad anterior (fuente: Chan J y colaboradores, 2024) (fuente: Desloges W y colaboradores, 2014) (fuente: Daniels SD y colaboradores, 2023). Los números son de estudios pequeños: no los uses como regla, úsalos para entender el intercambio (fuente: Chan J y colaboradores, 2024) (fuente: Sangkamard K y colaboradores, 2026) (fuente: Daniels SD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 la articulación radiocapitelar al NIP por vía y rotación» muestra lo siguiente. Kaplan, supinación: 34.7 mm (fuente: Chan J y colaboradores, 2024). Kaplan, pronación: 44.2 mm (fuente: Chan J y colaboradores, 2024). EDC split, supinación: 39.3 mm (fuente: Chan J y colaboradores, 2024). EDC split, pronación: 51.1 mm (fuente: Chan 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«Tensión mediana del NIP durante la exposición (Kocher: tope reportado, menos de 0,1)» muestra lo siguiente. Kocher (cualquier posición, tope): 0.1 por ciento (fuente: Sangkamard K y colaboradores, 2026). Kaplan, neutro: 3.9 por ciento (fuente: Sangkamard K y colaboradores, 2026). Kaplan, pronación: 4.4 por ciento (fuente: Sangkamard K y colaboradores, 2026). Kaplan, supinación: 4.5 por ciento (fuente: Sangkamard K y colaboradores, 2026). En el documento Word de este tema encontrarás además: Codos inestables al pivot shift tras la disección (de 10 por grupo); Desplazamiento radiocapitelar en la radiografía lateral tras el Kocher; Cifras clave por intervalo (cadáver). Con esto cerramos comparación de intervalos con cifras. Sigamos con extensión del abordaje y combinaciones.</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extensión del abordaje y combinaciones. Cuando el plano elegido no alcanza, hay cuatro maneras de ganar vista. Cada una tiene un precio, y conviene decidirla antes de cortar. Subir por la columna lateral. Hacia arriba, la incisión sigue la cresta supracondílea con el nervio radial como límite, y el plano profundo se levanta pegado al hueso (subperióstico) (fuente: Hoyen H y colaboradores, 2026). Despegar el origen extensor. Las dos vías tienen versión extendida: en el Kocher se suelta todo el origen común y se rebate hacia anterior; en el EDC split basta con desinsertar del epicóndilo el ECRB y la mitad anterior del EDC (fuente: Berdusco R y colaboradores, 2015). Con las dos extendidas, la visión del húmero distal, el capitellum, la cabeza radial y el coronoides fue comparable en cadáver (fuente: Desloges W y colaboradores, 2014). Ir hacia el coronoides. Para verlo desde lateral hay que liberar dos inserciones, la del ECRB en la cresta supracondílea y la del braquial en la cara anterior del húmero, y seguir hacia distal hasta abrir la articulación (fuente: Kloen P y colaboradores, 2026). Con un Kaplan extendido hacia proximal, el coronoides visible fue de 197,8 mm² (fuente: Barnes LF y colaboradores, 2019). Osteotomía del epicóndilo lateral. Es una opción cuando el colateral está sano y falta vista de cabeza y cuello radiales. El problema es la fijación: un fragmento chico y metafisario sujeta mal un tornillo, y la AO propone como alternativa un cerclaje que se apoya en el origen muscular (fuente: Kloen P y colaboradores, 2026). En 8 cadáveres expuso la totalidad del capitellum (1,0) frente a 0,3 con la osteotomía del olécranon, aunque expuso menos la tróclea posterior (0,5 frente a 1,0) (fuente: Li J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las fracturas complejas de capitellum o tróclea, la AO amplía de tres formas posibles: osteotomizar el epicóndilo, desinsertar el colateral lateral del húmero o usar el fragmento de epicóndilo que la propia fractura suele traer. Cualquiera de ellas deja subluxar el húmero distal y abrir la articulación como un libro, con bisagra en el colateral medial sano; el precio es que el ligamento o el epicóndilo tienen que repararse al final para que no aparezca inestabilidad posterolateral (fuente: Hoyen H y colaboradores, 2026). Por distal el límite es el nervio: en la vía lateral, el NIP salió del supinador entre 45 y 84,1 mm de la punta de la cabeza radial, de modo que al extender hacia distal hay que ir con cuidado a esa altura (fuente: Hohenberger GM y colaboradores, 2018). En la tríada terrible, la vía lateral sola frente a la lateral más anteromedial dio menos arco de movimiento y de rotación, pero con menos tiempo quirúrgico (fuente: Meena MK y colaboradores, 2020). Si el patrón es una fractura-luxación que pide ver radio y cúbito por la misma incisión, una entrada posterior única (Boyd o ancóneo) evita dos abordajes (fuente: Robinson PM y colaboradores, 2016) (fuente: Ayala AE y colaboradores, 2023) (fuente: Sathy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«Cómo ampliar y qué cuesta» tiene 3 columnas: Maniobra, Qué se gana, Qué cuesta. Fila 1: Maniobra, Prolongar por la cresta supracondílea; Qué se gana, Columna lateral y cóndilo (fuente: Hoyen H y colaboradores, 2026); Qué cuesta, Acercarse al nervio radial (fuente: Hoyen H y colaboradores, 2026). Fila 2: Maniobra, Despegar el origen extensor; Qué se gana, Visión comparable de húmero distal, capitellum, cabeza radial y coronoides (fuente: Desloges W y colaboradores, 2014); Qué cuesta, Más disección y reinserción posterior (fuente: Berdusco R y colaboradores, 2015). Fila 3: Maniobra, Osteotomía del epicóndilo lateral; Qué se gana, Capitellum completo (1,0) en cadáver (fuente: Li J y colaboradores, 2022); Qué cuesta, Fijación difícil por el tamaño del fragmento (fuente: Kloen P y colaboradores, 2026). Fila 4: Maniobra, Reflejar la inserción humeral del ligamento; Qué se gana, Luxar el húmero y abrir la articulación en las fracturas complejas (fuente: Hoyen H y colaboradores, 2026); Qué cuesta, Obliga a reparar el ligamento o el epicóndilo (fuente: Hoyen H y colaboradores, 2026). Fila 5: Maniobra, Sumar una vía anteromedial; Qué se gana, Más arco y más rotación en la tríada terrible (fuente: Meena MK y colaboradores, 2020); Qué cuesta, Más tiempo quirúrgico (fuente: Meena MK y colaboradores, 2020). (fuente: Kloen P y colaboradores, 2026) (fuente: Hoyen H y colaboradores, 2026) (fuente: Berdusco R y colaboradores, 2015) (fuente: Desloges W y colaboradores, 2014) (fuente: Li J y colaboradores, 2022) (fuente: Meena MK y colaboradores, 2020). Con esto cerramos extensión del abordaje y combinaciones. Sigamos con cierre y reparación: lo que se cierra importa.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cierre y reparación: lo que se cierra importa. Por capas. Se reaproximan cápsula y ligamento, luego el extensor y la fascia, y al final la piel; la AO indica cierre por capas (fuente: Kloen P y colaboradores, 2026) y la técnica de la apertura del EDC lo describe con sutura interrumpida (fuente: Berdusco R y colaboradores, 2015). En la vía del supinador, el orden fue: intervalo de Kaplan, ECU y por último el intervalo de Kocher (fuente: Heifner JJ y colaboradores, 2024). Reparar lo que se cortó o se soltó. La AO considera esencial reparar el ligamento colateral o el epicóndilo al final para evitar la inestabilidad posterolateral (fuente: Hoyen H y colaboradores, 2026). En la técnica de reparación primaria, el LUCL se toma con un punto continuo de sutura trenzada y se fija al epicóndilo con un ancla; con los mismos hilos del ancla se repara después el origen extensor (fuente: Watts AC, 2019).</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Comprobar la estabilidad. Después se revisa el lado medial: con el antebrazo supinado se aplica valgo con el codo extendido y luego a 30 grados de flexión; una apertura medial mayor de 10 grados lleva a reparar también ese lado (fuente: Watts AC, 2019). Cerrar y reparar no es lo mismo que devolver la estabilidad. En cadáver, el desplazamiento radiocapitelar siguió por encima del valor previo (6,43 mm frente a 2,26 mm) después de reparar el intervalo de Kocher (fuente: Daniels SD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cuando se puede, es preferible evitar el daño con un plano que respete el LUCL, y no depender de la reparación como único remedio (fuente: Daniels SD y colaboradores, 2023). Con esto cerramos cierre y reparación: lo que se cierra importa. Sigamos con complicaciones: tasas, nervio e inestabilidad iatrogénica.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tasas, nervio e inestabilidad iatrogénica. La parálisis del NIP es rara pero marca al residente. En 62 pacientes con prótesis de cabeza radial (55 por Kocher y 7 por Kaplan), 2 tuvieron parálisis completa del NIP y recuperaron la función de la mano a los 2 meses; 9 refirieron síntomas cubitales, 6 inmediatos y 3 tardíos (fuente: Carbonell-Escobar R y colaboradores, 2020). Los factores de riesgo neurológico fueron la retracción del cuello radial por delante, el torniquete prolongado y la fijación asociada de coronoides u olécranon (fuente: Carbonell-Escobar R y colaboradores, 2020). Con el EDC split no hubo lesión del NIP en 13 pacientes (fuente: Han F y colaboradores, 2016), con el ancóneo tampoco en 19 (fuente: Sathy A y colaboradores, 2026), y con Boyd hubo neuropatía en 5 de 44 pacientes, 4 cubitales (fuente: Ayala AE y colaboradores, 2023). El Kocher es el abordaje que mejor ilustra este riesgo: 10 de 10 codos inestables al pivot shift en cadáver, frente a 0 de 10 con el EDC split (fuente: Daniels SD y colaboradores, 2023); cajón posterolateral positivo en 15 de 20 cadáveres (fuente: Bellato E y colaboradores, 2021). Tras reparar el intervalo, la inestabilidad radiográfica no volvió al valor previo (fuente: Daniels SD y colaboradores, 2023). En la práctica, la lesión del LUCL puede pasar inadvertida hasta años después, como en los 7 de 42 pacientes con inestabilidad tras la resección de la cabeza radial (fuente: Hall JA y colaboradores, 2005). Tras tratar una tríada terrible, la reoperación por complicaciones fue de 22,4 % (70 de 312), la osificación heterotópica de 12,5 % y la artrosis de 11,2 % (fuente: Chen HW y colaboradores, 2014). En 30 estudios con 1.017 pacientes, la tasa agrupada de retiro o revisión de la prótesis de cabeza radial fue de 10,0 % (intervalo de confianza 7,3 a 13,6), sobre todo por osificación heterotópica y rigidez (fuente: Kachooei AR y colaboradores, 2018). En los cizallamientos coronales del húmero distal, la reoperación fue de 13,8 % y la artritis postraumática de 21,2 % (fuente: Fisher KJ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tratar la tríada terrible (16 estudios, 312 pacientes)» muestra lo siguiente. Reoperación por complicaciones: 22.4 por ciento (fuente: Chen HW y colaboradores, 2014). Osificación heterotópica: 12.5 por ciento (fuente: Chen HW y colaboradores, 2014). Artrosis: 11.2 por ciento (fuente: Chen HW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«Motivos de retiro o revisión de prótesis de cabeza radial (la suma pasa de 100 % porque cada caso puede tener varios)» muestra lo siguiente. Resecar osificación heterotópica: 47 por ciento (fuente: Kachooei AR y colaboradores, 2018). Rigidez y pérdida de movimiento: 42 por ciento (fuente: Kachooei AR y colaboradores, 2018). Dolor: 19 por ciento (fuente: Kachooei AR y colaboradores, 2018). Aflojamiento: 16 por ciento (fuente: Kachooei AR y colaboradores, 2018). Exceso de relleno (overstuffing): 13 por ciento (fuente: Kachooei AR y colaboradores, 2018). Inestabilidad: 12 por ciento (fuente: Kachooei AR y colaboradores, 2018). Infección: 8 por ciento (fuente: Kachooei AR y colaboradores, 2018). En el documento Word de este tema encontrarás además: Complicaciones tras fijar cizallamientos coronales del húmero distal (45 estudios, 899 pacientes); Complicaciones y su magnitud. Con esto cerramos complicaciones: tasas, nervio e inestabilidad iatrogénica. Sigamos con pronóstico: qué esperar según la serie.</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esperar según la serie. Es probable que el pronóstico dependa más de la lesión que de la vía (opinión experta), y los números salen de series que no son comparables entre sí. Úsalos como orden de magnitud (fuente: Han F y colaboradores, 2016) (fuente: Ayala AE y colaboradores, 2023) (fuente: Sathy A y colaboradores, 2026) (fuente: Chen HW y colaboradores, 2014). Tríada terrible. En 16 estudios con 312 pacientes, el puntaje de Mayo promedio estuvo entre 78 y 95, el de Broberg y Morrey entre 76 y 90, y el DASH entre 9 y 31 (fuente: Chen HW y colaboradores, 2014). Fractura de cabeza radial por EDC split. En 13 pacientes, 10 con fijación y 3 con prótesis, el puntaje de Mayo promedio fue de 90 (rango de 80 a 100), el ASES de 89,6 y el DASH de 12,8 (fuente: Han F y colaboradores, 2016). Ancóneo. En 19 pacientes, con seguimiento de 11,9 meses, el arco de flexoextensión medio fue de 112 grados, el arco de rotación de 174 grados y el DASH de 9,1 (fuente: Sathy A y colaboradores, 2026). Boyd. En 44 pacientes, con seguimiento de 8 meses, la supinación promedio fue de 53 grados y la pronación de 66 grados; el seguimiento es corto (fuente: Ayala AE y colaboradores, 2023). Prótesis frente a fijación. En Mason III, la prótesis obtuvo mejor puntaje de Broberg y Morrey (92,1 frente a 72,4) en el seguimiento corto de 1 ensayo con 45 participantes (fuente: Gao Y y colaboradores, 2013). Lo que sí se puede decir es que la gran mayoría de los pacientes recupera por completo la función del nervio (fuente: Carbonell-Escobar R y colaboradores, 2020), y que la pérdida de movimiento, sobre todo de la rotación con placa y de la extensión terminal, es un problema descrito (fuente: Adams JE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«DASH medio en dos series (menor es mejor; poblaciones distintas)» muestra lo siguiente. Ancóneo (19 pacientes): 9.1 puntos (fuente: Sathy A y colaboradores, 2026). EDC split (13 pacientes): 12.8 puntos (fuente: Han F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«Rotación final del antebrazo (series distintas, seguimiento corto)» muestra lo siguiente. Boyd, supinación: 53 grados (fuente: Ayala AE y colaboradores, 2023). Boyd, pronación: 66 grados (fuente: Ayala AE y colaboradores, 2023). Ancóneo, supinación: 86 grados (fuente: Sathy A y colaboradores, 2026). Ancóneo, pronación: 88 grados (fuente: Sathy A y colaboradores, 2026). Con esto cerramos pronóstico: qué esperar según la serie. Sigamos con rehabilitación: proteger el ligamento sin rigidizar el codo.</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proteger el ligamento sin rigidizar el codo. La meta es doble: dejar que cicatrice lo reparado y evitar la rigidez. La evidencia es de protocolos de un solo centro, así que sirve como ejemplo y no como regla (fuente: Sathy A y colaboradores, 2026) (fuente: Watts AC, 2019). Un ejemplo publicado, con la vía del ancóneo, separa dos situaciones: Codo estable al terminar la cirugía: movilidad activa sin restricción y terapia ocupacional antes de cumplir la primera semana (fuente: Sathy A y colaboradores, 2026). Codo que llegó o quedó inestable: cerca de una semana de férula con el codo a 90 grados; después, flexión activa a partir del punto en que se vuelve inestable, y la extensión se gana poco a poco con una ortesis articulada (fuente: Sathy A y colaboradores, 2026). La pronosupinación se trabaja con el brazo pegado al cuerpo y el codo a 90 grados (fuente: Sathy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todos: sin restricciones, por lo general, entre la semana 4 y la 6; la carga de peso espera unas 6 semanas (fuente: Sathy A y colaboradores, 2026). En el caso descrito del abordaje del supinador, el brazo quedó en una férula 5 días antes de empezar movimiento progresivo (fuente: Heifner JJ y colaboradores, 2024). En la reparación primaria del LUCL se indican ejercicios de elevación del brazo desde el inicio (fuente: Watts AC, 2019). Un detalle anatómico orienta la práctica: al pronar, la contracción conjunta de supinador, ancóneo y bíceps protege al codo frente a la rotación posterolateral (fuente: Hackl M y colaboradores, 2016); por eso, tras reparar el ligamento lateral, parece razonable ejercitar la rotación con el antebrazo en pronación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se usó placa, hay que avisar que la pérdida de rotación es frecuente y que el retiro del implante suele ser necesario (fuente: Adams JE y colaboradores, 2017). Con esto cerramos rehabilitación: proteger el ligamento sin rigidizar el codo. Sigamos con errores frecuentes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errores frecuentes del residente. La lista sale de los riesgos descritos en este capítulo. Cada error tiene una causa anatómica y un gesto que lo evita.</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«Errores, causa y cómo evitarlos» tiene 3 columnas: Error, Por qué ocurre, Cómo evitarlo. Fila 1: Error, Operar con el antebrazo en supinación; Por qué ocurre, En supinación el nervio queda más cerca: la zona segura proximal baja de 52,0 mm a 33,4 mm (fuente: Diliberti T y colaboradores, 2000); Cómo evitarlo, Pronación completa antes de profundizar (fuente: Kloen P y colaboradores, 2026). Fila 2: Error, Poner un separador alrededor del cuello radial; Por qué ocurre, El NIP está en el supinador, a tres traveses de dedo de la cabeza (fuente: Kloen P y colaboradores, 2026); Cómo evitarlo, Ningún separador en el cuello y sin tracción prolongada por delante (fuente: Kloen P y colaboradores, 2026) (fuente: Hoyen H y colaboradores, 2026). Fila 3: Error, Disecar distal al ligamento anular; Por qué ocurre, Se entra al plano del NIP dentro del supinador (fuente: Kloen P y colaboradores, 2026); Cómo evitarlo, Detenerse en el anular; si hay que seguir, ubicar el nervio (fuente: Kloen P y colaboradores, 2026) (fuente: Adams JE y colaboradores, 2017). Fila 4: Error, Capsulotomía demasiado anterior; Por qué ocurre, El radial pasa sobre la cápsula anterolateral (fuente: Kloen P y colaboradores, 2026); Cómo evitarlo, Por delante del ecuador, sin irse más anterior (fuente: Kloen P y colaboradores, 2026) (fuente: Berdusco R y colaboradores, 2015). Fila 5: Error, Abrir el Kocher sin buscar el LUCL; Por qué ocurre, El intervalo queda por detrás de la inserción del ligamento en promedio 2,3 mm (fuente: Bellato E y colaboradores, 2021); Cómo evitarlo, Capsulotomía por delante del LUCL; considerar EDC split (fuente: Berdusco R y colaboradores, 2015) (fuente: Daniels SD y colaboradores, 2023). Fila 6: Error, No reparar el origen del LUCL; Por qué ocurre, La avulsión queda sin anclaje y el codo puede subluxar (fuente: Hoyen H y colaboradores, 2026); Cómo evitarlo, Reinsertar con ancla y reparar el extensor (fuente: Watts AC, 2019). Fila 7: Error, Placa fuera del arco no articular; Por qué ocurre, Invade la articulación con el cúbito (fuente: Smith GR y colaboradores, 1996); además, la placa suele restar rotación (fuente: Adams JE y colaboradores, 2017); Cómo evitarlo, Marcar el arco con la rotación del antebrazo (fuente: Smith GR y colaboradores, 1996). Fila 8: Error, Confiar en la pronación en un radio traumatizado; Por qué ocurre, Tras osteotomía diafisaria la rotación casi no mueve el nervio, y tras resecar la cabeza migra hacia proximal (fuente: Calfee RP y colaboradores, 2011); Cómo evitarlo, Ver y proteger el nervio en el radio proximal lesionado (fuente: Calfee RP y colaboradores, 2011). Fila 9: Error, Confiar en el brazo colgante; Por qué ocurre, No detectó la inestabilidad inducida por el Kocher en cadáver (fuente: Daniels SD y colaboradores, 2023); Cómo evitarlo, Examinar con pivot shift bajo anestesia y fluoroscopia (opinión experta) (fuente: Daniels SD y colaboradores, 2023) (fuente: Goldin AN y colaboradores, 2025). Fila 10: Error, Torniquete prolongado y retracción fuerte; Por qué ocurre, Factores de riesgo de complicaciones neurológicas (fuente: Carbonell-Escobar R y colaboradores, 2020); Cómo evitarlo, Acortar el tiempo isquémico y retraer con suavidad (fuente: Carbonell-Escobar R y colaboradores, 2020). Fila 11: Error, No planear el coronoides; Por qué ocurre, La vía lateral no basta para todo; la combinada ganó arco con más tiempo quirúrgico (fuente: Meena MK y colaboradores, 2020); Cómo evitarlo, Decidir antes si se necesitará una segunda vía (fuente: Meena MK y colaboradores, 2020). (fuente: Kloen P y colaboradores, 2026) (fuente: Hoyen H y colaboradores, 2026) (fuente: Berdusco R y colaboradores, 2015) (fuente: Adams JE y colaboradores, 2017) (fuente: Bellato E y colaboradores, 2021) (fuente: Diliberti T y colaboradores, 2000) (fuente: Calfee RP y colaboradores, 2011) (fuente: Daniels SD y colaboradores, 2023) (fuente: Goldin AN y colaboradores, 2025) (fuente: Meena MK y colaboradores, 2020) (fuente: Watts AC, 2019) (fuente: Smith GR y colaboradores, 1996) (fuente: Carbonell-Escobar R y colaboradores, 2020). La tabla completa tiene más filas: están en el documento Word. Con esto cerramos errores frecuentes del residente. Sigamos con guías y vacíos de evidencia.</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vacíos de evidencia. Este capítulo se apoya en estudios de cadáver, series cortas y revisiones de baja calidad. Conviene saber qué no está probado. En la búsqueda de este capítulo no apareció un ensayo ni un estudio clínico comparativo que enfrente Kocher, Kaplan y EDC split en función, estabilidad y lesión del nervio: sin dato verificable. Las medidas de distancia del nervio usan puntos de referencia distintos (articulación radiocapitelar, epicóndilo, punta de la cabeza radial), por lo que no son intercambiables (fuente: Diliberti T y colaboradores, 2000) (fuente: Calfee RP y colaboradores, 2011) (fuente: Hohenberger GM y colaboradores, 2018) (fuente: Chan 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cuatro estudios de cadáver que comparan intervalos usaron de 10 a 20 especímenes, sin dolor ni defensa muscular (fuente: Chan J y colaboradores, 2024) (fuente: Sangkamard K y colaboradores, 2026) (fuente: Barnes LF y colaboradores, 2019) (fuente: Daniels SD y colaboradores, 2023). El Boyd, el ancóneo y el supinador se apoyan en series sin control o en un caso (fuente: Heifner JJ y colaboradores, 2024) (fuente: Ayala AE y colaboradores, 2023) (fuente: Sathy A y colaboradores, 2026). Prótesis frente a fijación se apoya en 2 ensayos, dentro de una revisión que califica la evidencia como de baja calidad (fuente: Gao Y y colaboradores, 2013). No encontré una guía específica de AAOS, NICE o BOAST sobre el abordaje lateral del codo: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«Fuentes que orientan la decisión» tiene 3 columnas: Fuente, Qué dice, Para qué sirve. Fila 1: Fuente, Cochrane 2013, cabeza radial; Qué dice, Solo conclusiones tentativas; evidencia de baja calidad (fuente: Gao Y y colaboradores, 2013); Para qué sirve, Saber que la elección entre fijar y reemplazar se apoya en poco. Fila 2: Fuente, AO Surgery Reference; Qué dice, Describe el abordaje lateral del antebrazo proximal y del húmero distal (fuente: Kloen P y colaboradores, 2026) (fuente: Hoyen H y colaboradores, 2026); Para qué sirve, Lectura técnica recomendada (no se reproduce). Fila 3: Fuente, Revisión JAAOS 2026; Qué dice, Resume Kocher, Kaplan y las extensiones con liberación del LUCL (fuente: Hausman MR y colaboradores, 2026); Para qué sirve, Panorama actual de los abordajes del codo. (fuente: Kloen P y colaboradores, 2026) (fuente: Hoyen H y colaboradores, 2026) (fuente: Hausman MR y colaboradores, 2026) (fuente: Gao Y y colaboradores, 2013). Con esto cerramos guías y vacíos de evidencia.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Elige el intervalo por lo que necesitas ver y lo que aceptas arriesgar: el Kocher arriesga el LUCL, el Kaplan arriesga el nervio interóseo posterior y la apertura del EDC queda en medio (fuente: Berdusco R y colaboradores, 2015) (fuente: Bellato E y colaboradores, 2021) (fuente: Chan J y colaboradores, 2024) (fuente: Desloges W y colaboradores, 2014). Antebrazo en pronación, ningún separador alrededor del cuello radial y nada de disección distal al ligamento anular: así se protege el nervio (fuente: Kloen P y colaboradores, 2026) (fuente: Diliberti T y colaboradores, 2000). La cápsula se abre por delante del ecuador de la cabeza radial y del LUCL, y todo lo que se corta se repara por planos al final (fuente: Hoyen H y colaboradores, 2026) (fuente: Berdusco R y colaboradores, 2015) (fuente: Watts AC, 2019). Si la vía lateral no alcanza (coronoides, columna medial), se amplía o se combina con otra; no se fuerza con separadores (fuente: Kloen P y colaboradores, 2026) (fuente: Hausman MR y colaboradores, 2026) (fuente: Meena MK y colaboradores, 2020). La placa en la cabeza radial va en el arco que no articula con el cúbito (unos 110 grados en el estudio de Smith y Hotchkiss), que se ubica rotando el antebrazo (fuente: Smith GR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La fractura de cabeza radial a menudo viene acompañada: en la resonancia, 24 de 42 codos tenían lesión del ligamento colateral lateral (fuente: Kaas L y colaboradores, 2011); busca ligamento, cóndilo y coronoides antes de elegir la vía. Ubica el epicóndilo lateral y la cabeza radial antes de cortar; la incisión del EDC split se orienta hacia el tubérculo de Lister (fuente: Berdusco R y colaboradores, 2015). Si el ligamento ya está roto, el desgarro traumático del extensor suele indicar el plano: úsalo en lugar de buscar un intervalo exacto (fuente: Kloen P y colaboradores, 2026). Un Kocher abierto con bisturí puede seccionar el LUCL sin que lo notes: en cadáver, el cajón posterolateral fue positivo en 15 de 20 codos tras la incisión (fuente: Bellato E y colaboradores, 2021). Cierra por capas y reinserta el origen del ligamento lateral o el epicóndilo: eso previene la inestabilidad posterolateral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intervalo es un intercambio: Kocher arriesga el LUCL, Kaplan arriesga el nervio, y el EDC split se ubica en medio (fuente: Bellato E y colaboradores, 2021) (fuente: Chan J y colaboradores, 2024) (fuente: Sangkamard K y colaboradores, 2026) (fuente: Daniels SD y colaboradores, 2023). Pronación, ningún separador en el cuello radial y nada de disección distal al anular son los tres gestos que protegen el nervio (fuente: Kloen P y colaboradores, 2026). Reparar el ligamento y el origen extensor es obligatorio al cerrar, pero no garantiza la estabilidad previa; evitar el daño vale más (fuente: Hoyen H y colaboradores, 2026) (fuente: Daniels SD y colaboradores, 2023). La evidencia es de cadáver y series: úsala para entender el intercambio, no como regla absoluta (fuente: Chan J y colaboradores, 2024) (fuente: Sangkamard K y colaboradores, 2026) (fuente: Daniels SD y colaboradores, 2023). Si el lateral no alcanza, amplía o combina antes de forzar separadores (fuente: Kloen P y colaboradores, 2026) (fuente: Meena MK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lateral del codo · abordaje de Kocher · abordaje de Kaplan · EDC split · apertura del extensor común · intervalo ancóneo extensor cubital · nervio interóseo posterior · LUCL · ligamento colateral cubital lateral · inestabilidad posterolateral · pivot shift lateral · fractura de cabeza radial · clasificación de Mason · artroplastia de cabeza radial · zona segura de la cabeza radial · fractura del capitellum · tríada terrible del codo · coronoides · abordaje de Boyd · osteotomía del epicóndilo lateral · arcada de Frohse · ligamento anular · pronación del antebrazo · complejo ligamentario lateral · Kocher modificado.</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Kocher: entre ancóneo y extensor cubital del carpo; cuidado con el LUCL (fuente: Kloen P y colaboradores, 2026) (fuente: Bellato E y colaboradores, 2021). Kaplan: entre extensor radial corto y EDC; cuidado con el nervio interóseo posterior (fuente: Kloen P y colaboradores, 2026) (fuente: Sangkamard K y colaboradores, 2026). Pronación aleja el nervio; ningún separador en el cuello radial (fuente: Kloen P y colaboradores, 2026) (fuente: Diliberti T y colaboradores, 2000). En cadáver: Kocher dejó 10 de 10 codos inestables; EDC split, 0 de 10 (fuente: Daniels SD y colaboradores, 2023). Kaplan expuso 616,6 mm² frente a 136,2 mm² del Kocher con ligamento conservado (fuente: Barnes LF y colaboradores, 2019). Placa de cabeza radial: solo en el arco no articular, de unos 110 grados (fuente: Smith GR y colaboradores, 1996). Cierra por capas y reinserta LUCL o epicóndilo (fuente: Hoyen H y colaboradores, 2026). La vía lateral no ve todo el coronoides: amplía o combina (fuente: Hausman MR y colaboradores, 2026) (fuente: Meena MK y colaboradores, 2020). Si el trauma ya abrió un plano, úsalo (fuente: Kloen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52 años, diestra, que cae de su propia altura sobre la mano extendida y llega con dolor lateral en el codo derecho y bloqueo de la pronosupinación. Piel cerrada; extiende los dedos y el pulgar con normalidad. La TC muestra una fractura de cabeza radial con 4 fragmentos, sin fractura de coronoides ni del capitellum. Bajo anestesia, el codo subluxa al pivot shift. Quiere saber cómo la van a operar y si le quedará rígido.</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estudios y qué anotación del nervio harías antes de operar?. ¿Fijas o reemplazas la cabeza radial, y por qué?. ¿Qué abordaje eliges y qué planeas hacer con el ligamento?. ¿Qué gestos protegen el nervio?. ¿Cómo cierras y qué rehabilitación indicas?.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Antes de operar se documenta el estado del nervio interóseo posterior y del cubital, para poder distinguir después una lesión previa de una quirúrgica (práctica habitual; en la serie de Carbonell-Escobar todos los pacientes llegaron sin déficit (fuente: Carbonell-Escobar R y colaboradores, 2020)). Con más de 3 fragmentos y un codo inestable, la prótesis de cabeza radial es la opción preferida y no la fijación (fuente: Ruchelsman DE y colaboradores, 2013); la evidencia comparativa es de baja calidad y solo permite conclusiones tentativas (fuente: Gao Y y colaboradores, 2013). Como hay inestabilidad, el LUCL probablemente está roto: el desgarro traumático del extensor orienta el plano y se planea reparar el ligamento con ancla al final (fuente: Kloen P y colaboradores, 2026) (fuente: Watts AC, 2019). Si el codo hubiera sido estable y el ligamento íntegro, el EDC split sería una opción razonable por su menor riesgo para el LUCL (fuente: Adams JE y colaboradores, 2017) (fuente: Desloges W y colaboradores, 2014). Para el nervio: pronación completa, ningún separador alrededor del cuello radial, sin disección distal al anular y torniquete corto (fuente: Kloen P y colaboradores, 2026) (fuente: Carbonell-Escobar R y colaboradores, 2020). Cierre por capas, reinserción del ligamento o del epicóndilo y comprobación de estabilidad con fluoroscopia (fuente: Hoyen H y colaboradores, 2026) (fuente: Adams JE y colaboradores, 2017) (fuente: Watts AC, 2019). Rehabilitación: según la estabilidad lograda; en un protocolo de ejemplo, movimiento activo en la primera semana en codos estables y férula de cerca de una semana en inestables (fuente: Sathy A y colaboradores, 2026). Se le explica que la parálisis del nervio es poco frecuente y que, en la mayoría, se recupera (fuente: Carbonell-Escobar R y colaboradores, 2020). Con inestabilidad, el LUCL es parte del problema y de la solución: se usa el plano que dejó el trauma y se repara al cerrar (fuente: Kloen P y colaboradores, 2026) (fuente: Watts AC, 2019).</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chart" Target="../charts/char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chart" Target="../charts/char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chart" Target="../charts/char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lateral del codo: qué ver, qué arriesgar y cómo cerrar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abordajes-miembro-superior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cómo se llama y para qué sirve</a:t>
            </a:r>
          </a:p>
          <a:p>
            <a:pPr marL="347472" indent="-347472">
              <a:spcAft>
                <a:spcPts val="1400"/>
              </a:spcAft>
              <a:buChar char="•"/>
            </a:pPr>
            <a:r>
              <a:rPr sz="2200">
                <a:solidFill>
                  <a:srgbClr val="263238"/>
                </a:solidFill>
                <a:latin typeface="Calibri"/>
              </a:rPr>
              <a:t>2. Epidemiología: a quién se le opera por el lado externo</a:t>
            </a:r>
          </a:p>
          <a:p>
            <a:pPr marL="347472" indent="-347472">
              <a:spcAft>
                <a:spcPts val="1400"/>
              </a:spcAft>
              <a:buChar char="•"/>
            </a:pPr>
            <a:r>
              <a:rPr sz="2200">
                <a:solidFill>
                  <a:srgbClr val="263238"/>
                </a:solidFill>
                <a:latin typeface="Calibri"/>
              </a:rPr>
              <a:t>3. Anatomía quirúrgica: planos, ligamento y nervio</a:t>
            </a:r>
          </a:p>
          <a:p>
            <a:pPr marL="347472" indent="-347472">
              <a:spcAft>
                <a:spcPts val="1400"/>
              </a:spcAft>
              <a:buChar char="•"/>
            </a:pPr>
            <a:r>
              <a:rPr sz="2200">
                <a:solidFill>
                  <a:srgbClr val="263238"/>
                </a:solidFill>
                <a:latin typeface="Calibri"/>
              </a:rPr>
              <a:t>4. Variantes: Kocher, Kaplan, EDC split y otras entradas laterales</a:t>
            </a:r>
          </a:p>
          <a:p>
            <a:pPr marL="347472" indent="-347472">
              <a:spcAft>
                <a:spcPts val="1400"/>
              </a:spcAft>
              <a:buChar char="•"/>
            </a:pPr>
            <a:r>
              <a:rPr sz="2200">
                <a:solidFill>
                  <a:srgbClr val="263238"/>
                </a:solidFill>
                <a:latin typeface="Calibri"/>
              </a:rPr>
              <a:t>5. Biomecánica: qué sostiene el lado externo del codo</a:t>
            </a:r>
          </a:p>
          <a:p>
            <a:pPr marL="347472" indent="-347472">
              <a:spcAft>
                <a:spcPts val="1400"/>
              </a:spcAft>
              <a:buChar char="•"/>
            </a:pPr>
            <a:r>
              <a:rPr sz="2200">
                <a:solidFill>
                  <a:srgbClr val="263238"/>
                </a:solidFill>
                <a:latin typeface="Calibri"/>
              </a:rPr>
              <a:t>6. Clasificación: Mason y lo que sí decide la vía</a:t>
            </a:r>
          </a:p>
          <a:p>
            <a:pPr marL="347472" indent="-347472">
              <a:spcAft>
                <a:spcPts val="1400"/>
              </a:spcAft>
              <a:buChar char="•"/>
            </a:pPr>
            <a:r>
              <a:rPr sz="2200">
                <a:solidFill>
                  <a:srgbClr val="263238"/>
                </a:solidFill>
                <a:latin typeface="Calibri"/>
              </a:rPr>
              <a:t>7. Diagnóstico: qué decidir antes de entrar por el lado externo</a:t>
            </a:r>
          </a:p>
          <a:p>
            <a:pPr marL="347472" indent="-347472">
              <a:spcAft>
                <a:spcPts val="1400"/>
              </a:spcAft>
              <a:buChar char="•"/>
            </a:pPr>
            <a:r>
              <a:rPr sz="2200">
                <a:solidFill>
                  <a:srgbClr val="263238"/>
                </a:solidFill>
                <a:latin typeface="Calibri"/>
              </a:rPr>
              <a:t>8. Examen físico: maniobras de inestabilidad y su rendimiento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radiografía, TC, resonancia y fluoroscopia</a:t>
            </a:r>
          </a:p>
          <a:p>
            <a:pPr marL="347472" indent="-347472">
              <a:spcAft>
                <a:spcPts val="1400"/>
              </a:spcAft>
              <a:buChar char="•"/>
            </a:pPr>
            <a:r>
              <a:rPr sz="2200">
                <a:solidFill>
                  <a:srgbClr val="263238"/>
                </a:solidFill>
                <a:latin typeface="Calibri"/>
              </a:rPr>
              <a:t>10. Algoritmo: elegir la entrada lateral</a:t>
            </a:r>
          </a:p>
          <a:p>
            <a:pPr marL="347472" indent="-347472">
              <a:spcAft>
                <a:spcPts val="1400"/>
              </a:spcAft>
              <a:buChar char="•"/>
            </a:pPr>
            <a:r>
              <a:rPr sz="2200">
                <a:solidFill>
                  <a:srgbClr val="263238"/>
                </a:solidFill>
                <a:latin typeface="Calibri"/>
              </a:rPr>
              <a:t>11. Indicaciones: cuándo el lateral es la vía</a:t>
            </a:r>
          </a:p>
          <a:p>
            <a:pPr marL="347472" indent="-347472">
              <a:spcAft>
                <a:spcPts val="1400"/>
              </a:spcAft>
              <a:buChar char="•"/>
            </a:pPr>
            <a:r>
              <a:rPr sz="2200">
                <a:solidFill>
                  <a:srgbClr val="263238"/>
                </a:solidFill>
                <a:latin typeface="Calibri"/>
              </a:rPr>
              <a:t>12. Tratamiento: cuándo operar y qué dicen los estudios comparativos</a:t>
            </a:r>
          </a:p>
          <a:p>
            <a:pPr marL="347472" indent="-347472">
              <a:spcAft>
                <a:spcPts val="1400"/>
              </a:spcAft>
              <a:buChar char="•"/>
            </a:pPr>
            <a:r>
              <a:rPr sz="2200">
                <a:solidFill>
                  <a:srgbClr val="263238"/>
                </a:solidFill>
                <a:latin typeface="Calibri"/>
              </a:rPr>
              <a:t>13. Técnica: posición, planos, estructuras en riesgo y comprobación</a:t>
            </a:r>
          </a:p>
          <a:p>
            <a:pPr marL="347472" indent="-347472">
              <a:spcAft>
                <a:spcPts val="1400"/>
              </a:spcAft>
              <a:buChar char="•"/>
            </a:pPr>
            <a:r>
              <a:rPr sz="2200">
                <a:solidFill>
                  <a:srgbClr val="263238"/>
                </a:solidFill>
                <a:latin typeface="Calibri"/>
              </a:rPr>
              <a:t>14. Comparación de intervalos con cifras</a:t>
            </a:r>
          </a:p>
          <a:p>
            <a:pPr marL="347472" indent="-347472">
              <a:spcAft>
                <a:spcPts val="1400"/>
              </a:spcAft>
              <a:buChar char="•"/>
            </a:pPr>
            <a:r>
              <a:rPr sz="2200">
                <a:solidFill>
                  <a:srgbClr val="263238"/>
                </a:solidFill>
                <a:latin typeface="Calibri"/>
              </a:rPr>
              <a:t>15. Extensión del abordaje y combinaciones</a:t>
            </a:r>
          </a:p>
          <a:p>
            <a:pPr marL="347472" indent="-347472">
              <a:spcAft>
                <a:spcPts val="1400"/>
              </a:spcAft>
              <a:buChar char="•"/>
            </a:pPr>
            <a:r>
              <a:rPr sz="2200">
                <a:solidFill>
                  <a:srgbClr val="263238"/>
                </a:solidFill>
                <a:latin typeface="Calibri"/>
              </a:rPr>
              <a:t>16. Cierre y reparación: lo que se cierra importa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[r6] Berdusco R et al. JBJS Essent Surg Tech. 2015. doi:10.2106/JBJS.ST.N.00048</a:t>
            </a:r>
          </a:p>
          <a:p>
            <a:r>
              <a:rPr sz="800">
                <a:solidFill>
                  <a:srgbClr val="5A6469"/>
                </a:solidFill>
                <a:latin typeface="Calibri"/>
              </a:rPr>
              <a:t>[r8] Heifner JJ et al. JSES Rev Rep Tech. 2024. doi:10.1016/j.xrrt.2024.06.004</a:t>
            </a:r>
          </a:p>
          <a:p>
            <a:r>
              <a:rPr sz="800">
                <a:solidFill>
                  <a:srgbClr val="5A6469"/>
                </a:solidFill>
                <a:latin typeface="Calibri"/>
              </a:rPr>
              <a:t>[r24] Robinson PM et al. Tech Hand Up Extrem Surg. 2016. doi:10.1097/BTH.0000000000000112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lateral del codo no es una sola vía sino una familia de entradas al lado externo de la articulación: Kocher (entre ancóneo y extensor cubital del carpo)… [r1] [r6] [r8]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cómo se llama y para qué sirve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Cheung EV et al. J Am Acad Orthop Surg. 2009. doi:10.5435/00124635-200905000-00007</a:t>
            </a:r>
          </a:p>
          <a:p>
            <a:r>
              <a:rPr sz="1000">
                <a:solidFill>
                  <a:srgbClr val="5A6469"/>
                </a:solidFill>
                <a:latin typeface="Calibri"/>
              </a:rPr>
              <a:t>[r5] Hausman MR et al. J Am Acad Orthop Surg. 2026. doi:10.5435/JAAOS-D-24-01292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"Abordaje lateral del codo" agrupa varias entradas por el lado externo de la articulación [r4][r5].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cómo se llama y para qué sirve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Adams JE et al. JBJS Essent Surg Tech. 2017. doi:10.2106/JBJS.ST.15.00073</a:t>
            </a:r>
          </a:p>
          <a:p>
            <a:r>
              <a:rPr sz="1000">
                <a:solidFill>
                  <a:srgbClr val="5A6469"/>
                </a:solidFill>
                <a:latin typeface="Calibri"/>
              </a:rPr>
              <a:t>[r6] Berdusco R et al. JBJS Essent Surg Tech. 2015. doi:10.2106/JBJS.ST.N.00048</a:t>
            </a:r>
          </a:p>
          <a:p>
            <a:r>
              <a:rPr sz="1000">
                <a:solidFill>
                  <a:srgbClr val="5A6469"/>
                </a:solidFill>
                <a:latin typeface="Calibri"/>
              </a:rPr>
              <a:t>[r24] Robinson PM et al. Tech Hand Up Extrem Surg. 2016. doi:10.1097/BTH.0000000000000112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Apertura del EDC (EDC split). La guía es la línea media de la cabeza radial… [r7] [r6]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cómo se llama y para qué sirve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[r12] Bellato E et al. J Hand Surg Am. 2021. doi:10.1016/j.jhsa.2020.09.013</a:t>
            </a:r>
          </a:p>
          <a:p>
            <a:r>
              <a:rPr sz="800">
                <a:solidFill>
                  <a:srgbClr val="5A6469"/>
                </a:solidFill>
                <a:latin typeface="Calibri"/>
              </a:rPr>
              <a:t>[r8] Heifner JJ et al. JSES Rev Rep Tech. 2024. doi:10.1016/j.xrrt.2024.06.004</a:t>
            </a:r>
          </a:p>
          <a:p>
            <a:r>
              <a:rPr sz="800">
                <a:solidFill>
                  <a:srgbClr val="5A6469"/>
                </a:solidFill>
                <a:latin typeface="Calibri"/>
              </a:rPr>
              <a:t>[r19] Sangkamard K et al. J Shoulder Elbow Surg. 2026. doi:10.1016/j.jse.2025.06.028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elección es un intercambio de riesgos.</a:t>
            </a:r>
          </a:p>
          <a:p>
            <a:pPr marL="347472" indent="-347472">
              <a:spcAft>
                <a:spcPts val="1400"/>
              </a:spcAft>
              <a:buChar char="•"/>
            </a:pPr>
            <a:r>
              <a:rPr sz="2400">
                <a:solidFill>
                  <a:srgbClr val="263238"/>
                </a:solidFill>
                <a:latin typeface="Calibri"/>
              </a:rPr>
              <a:t>Cuanto más posterior es el plano, más se acerca al LUCL [r1][r12]; cuanto más anterior, más se acerca al nervio interóseo posterior (NIP) [r8][r19].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a quién se le opera por el lado externo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van der Windt AE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 la cabeza radial es la fractura de codo más común en el adulto; su incidencia estimada es de 2,5 a 2,8 por 10.000 habitantes al año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del radio proximal en un año (registro prospectivo)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Duckworth AD et al. J Hand Surg Am. 2012. doi:10.1016/j.jhsa.2011.09.034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Hallazgos de resonancia en 42 codos con fractura de cabeza radial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Kaas L et al. J Shoulder Elbow Surg. 2011. doi:10.1016/j.jse.2011.06.011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planos, ligamento y nervio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[r7] Adams JE et al. JBJS Essent Surg Tech. 2017. doi:10.2106/JBJS.ST.15.00073</a:t>
            </a:r>
          </a:p>
          <a:p>
            <a:r>
              <a:rPr sz="800">
                <a:solidFill>
                  <a:srgbClr val="5A6469"/>
                </a:solidFill>
                <a:latin typeface="Calibri"/>
              </a:rPr>
              <a:t>[r8] Heifner JJ et al. JSES Rev Rep Tech. 2024. doi:10.1016/j.xrrt.2024.06.004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Del epicóndilo lateral salen los extensores.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del cruce del NIP desde la articulación radiocapitelar según la rotación (Calfee)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Calfee RP et al. J Bone Joint Surg Am. 2011. doi:10.2106/JBJS.I.01242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Zona segura proximal del radio por vía posterolateral (Diliberti)</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Diliberti T et al. J Bone Joint Surg Am. 2000. doi:10.2106/00004623-200006000-00007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Kocher, Kaplan, EDC split y otras entradas laterales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Berdusco R et al. JBJS Essent Surg Tech. 2015. doi:10.2106/JBJS.ST.N.00048</a:t>
            </a:r>
          </a:p>
          <a:p>
            <a:r>
              <a:rPr sz="1000">
                <a:solidFill>
                  <a:srgbClr val="5A6469"/>
                </a:solidFill>
                <a:latin typeface="Calibri"/>
              </a:rPr>
              <a:t>[r21] Desloges W et al. J Bone Joint Surg Am. 2014. doi:10.2106/JBJS.M.00001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Kocher modificado y extendido. El plano es ancóneo-ECU, con la cápsula abierta por delante del LUCL; si falta vista… [r6]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Superficie de cabeza radial, cuello y coronoides visible en 10 cadáveres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Barnes LF et al. Hand (N Y). 2019. doi:10.1177/1558944717745662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Comparación de las entradas laterales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[r7] Adams JE et al. JBJS Essent Surg Tech. 2017. doi:10.2106/JBJS.ST.15.00073</a:t>
            </a:r>
          </a:p>
          <a:p>
            <a:r>
              <a:rPr sz="800">
                <a:solidFill>
                  <a:srgbClr val="5A6469"/>
                </a:solidFill>
                <a:latin typeface="Calibri"/>
              </a:rPr>
              <a:t>[r12] Bellato E et al. J Hand Surg Am. 2021. doi:10.1016/j.jhsa.2020.09.013</a:t>
            </a:r>
          </a:p>
          <a:p>
            <a:r>
              <a:rPr sz="800">
                <a:solidFill>
                  <a:srgbClr val="5A6469"/>
                </a:solidFill>
                <a:latin typeface="Calibri"/>
              </a:rPr>
              <a:t>[r17] Chan J et al. J Shoulder Elbow Surg. 2024. doi:10.1016/j.jse.2023.08.019</a:t>
            </a:r>
          </a:p>
          <a:p>
            <a:r>
              <a:rPr sz="800">
                <a:solidFill>
                  <a:srgbClr val="5A6469"/>
                </a:solidFill>
                <a:latin typeface="Calibri"/>
              </a:rPr>
              <a:t>[r19] Sangkamard K et al. J Shoulder Elbow Surg. 2026. doi:10.1016/j.jse.2025.06.028</a:t>
            </a:r>
          </a:p>
          <a:p>
            <a:r>
              <a:rPr sz="800">
                <a:solidFill>
                  <a:srgbClr val="5A6469"/>
                </a:solidFill>
                <a:latin typeface="Calibri"/>
              </a:rPr>
              <a:t>(+6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Entrada</a:t>
                      </a:r>
                    </a:p>
                  </a:txBody>
                  <a:tcPr>
                    <a:solidFill>
                      <a:srgbClr val="0F5F6B"/>
                    </a:solidFill>
                  </a:tcPr>
                </a:tc>
                <a:tc>
                  <a:txBody>
                    <a:bodyPr/>
                    <a:lstStyle/>
                    <a:p>
                      <a:r>
                        <a:rPr sz="1400" b="1">
                          <a:solidFill>
                            <a:srgbClr val="FFFFFF"/>
                          </a:solidFill>
                          <a:latin typeface="Calibri"/>
                        </a:rPr>
                        <a:t>Plano</a:t>
                      </a:r>
                    </a:p>
                  </a:txBody>
                  <a:tcPr>
                    <a:solidFill>
                      <a:srgbClr val="0F5F6B"/>
                    </a:solidFill>
                  </a:tcPr>
                </a:tc>
                <a:tc>
                  <a:txBody>
                    <a:bodyPr/>
                    <a:lstStyle/>
                    <a:p>
                      <a:r>
                        <a:rPr sz="1400" b="1">
                          <a:solidFill>
                            <a:srgbClr val="FFFFFF"/>
                          </a:solidFill>
                          <a:latin typeface="Calibri"/>
                        </a:rPr>
                        <a:t>Qué ves (cadáver)</a:t>
                      </a:r>
                    </a:p>
                  </a:txBody>
                  <a:tcPr>
                    <a:solidFill>
                      <a:srgbClr val="0F5F6B"/>
                    </a:solidFill>
                  </a:tcPr>
                </a:tc>
                <a:tc>
                  <a:txBody>
                    <a:bodyPr/>
                    <a:lstStyle/>
                    <a:p>
                      <a:r>
                        <a:rPr sz="1400" b="1">
                          <a:solidFill>
                            <a:srgbClr val="FFFFFF"/>
                          </a:solidFill>
                          <a:latin typeface="Calibri"/>
                        </a:rPr>
                        <a:t>Qué arriesgas</a:t>
                      </a:r>
                    </a:p>
                  </a:txBody>
                  <a:tcPr>
                    <a:solidFill>
                      <a:srgbClr val="0F5F6B"/>
                    </a:solidFill>
                  </a:tcPr>
                </a:tc>
                <a:tc>
                  <a:txBody>
                    <a:bodyPr/>
                    <a:lstStyle/>
                    <a:p>
                      <a:r>
                        <a:rPr sz="1400" b="1">
                          <a:solidFill>
                            <a:srgbClr val="FFFFFF"/>
                          </a:solidFill>
                          <a:latin typeface="Calibri"/>
                        </a:rPr>
                        <a:t>Cuándo se usa</a:t>
                      </a:r>
                    </a:p>
                  </a:txBody>
                  <a:tcPr>
                    <a:solidFill>
                      <a:srgbClr val="0F5F6B"/>
                    </a:solidFill>
                  </a:tcPr>
                </a:tc>
              </a:tr>
              <a:tr h="457200">
                <a:tc>
                  <a:txBody>
                    <a:bodyPr/>
                    <a:lstStyle/>
                    <a:p>
                      <a:r>
                        <a:rPr sz="1400">
                          <a:solidFill>
                            <a:srgbClr val="263238"/>
                          </a:solidFill>
                          <a:latin typeface="Calibri"/>
                        </a:rPr>
                        <a:t>Kocher / Kocher modificado</a:t>
                      </a:r>
                    </a:p>
                  </a:txBody>
                  <a:tcPr>
                    <a:solidFill>
                      <a:srgbClr val="EEF3F4"/>
                    </a:solidFill>
                  </a:tcPr>
                </a:tc>
                <a:tc>
                  <a:txBody>
                    <a:bodyPr/>
                    <a:lstStyle/>
                    <a:p>
                      <a:r>
                        <a:rPr sz="1400">
                          <a:solidFill>
                            <a:srgbClr val="263238"/>
                          </a:solidFill>
                          <a:latin typeface="Calibri"/>
                        </a:rPr>
                        <a:t>Ancóneo - ECU [r1]</a:t>
                      </a:r>
                    </a:p>
                  </a:txBody>
                  <a:tcPr>
                    <a:solidFill>
                      <a:srgbClr val="EEF3F4"/>
                    </a:solidFill>
                  </a:tcPr>
                </a:tc>
                <a:tc>
                  <a:txBody>
                    <a:bodyPr/>
                    <a:lstStyle/>
                    <a:p>
                      <a:r>
                        <a:rPr sz="1400">
                          <a:solidFill>
                            <a:srgbClr val="263238"/>
                          </a:solidFill>
                          <a:latin typeface="Calibri"/>
                        </a:rPr>
                        <a:t>136,2 mm² con ligamento conservado y 456,1 mm² con ligamento incidido [r20]; 68 % de la mitad anterior de la cabeza radial [r21]</a:t>
                      </a:r>
                    </a:p>
                  </a:txBody>
                  <a:tcPr>
                    <a:solidFill>
                      <a:srgbClr val="EEF3F4"/>
                    </a:solidFill>
                  </a:tcPr>
                </a:tc>
                <a:tc>
                  <a:txBody>
                    <a:bodyPr/>
                    <a:lstStyle/>
                    <a:p>
                      <a:r>
                        <a:rPr sz="1400">
                          <a:solidFill>
                            <a:srgbClr val="263238"/>
                          </a:solidFill>
                          <a:latin typeface="Calibri"/>
                        </a:rPr>
                        <a:t>LUCL: cajón posterolateral positivo en 15 de 20 cadáveres [r12]; PLRI en 10 de 10 [r22]</a:t>
                      </a:r>
                    </a:p>
                  </a:txBody>
                  <a:tcPr>
                    <a:solidFill>
                      <a:srgbClr val="EEF3F4"/>
                    </a:solidFill>
                  </a:tcPr>
                </a:tc>
                <a:tc>
                  <a:txBody>
                    <a:bodyPr/>
                    <a:lstStyle/>
                    <a:p>
                      <a:r>
                        <a:rPr sz="1400">
                          <a:solidFill>
                            <a:srgbClr val="263238"/>
                          </a:solidFill>
                          <a:latin typeface="Calibri"/>
                        </a:rPr>
                        <a:t>La entrada más usada [r21]; razonable cuando el ligamento lateral ya está roto y se va a reparar (opinión experta)</a:t>
                      </a:r>
                    </a:p>
                  </a:txBody>
                  <a:tcPr>
                    <a:solidFill>
                      <a:srgbClr val="EEF3F4"/>
                    </a:solidFill>
                  </a:tcPr>
                </a:tc>
              </a:tr>
              <a:tr h="457200">
                <a:tc>
                  <a:txBody>
                    <a:bodyPr/>
                    <a:lstStyle/>
                    <a:p>
                      <a:r>
                        <a:rPr sz="1400">
                          <a:solidFill>
                            <a:srgbClr val="263238"/>
                          </a:solidFill>
                          <a:latin typeface="Calibri"/>
                        </a:rPr>
                        <a:t>Kaplan</a:t>
                      </a:r>
                    </a:p>
                  </a:txBody>
                  <a:tcPr>
                    <a:solidFill>
                      <a:srgbClr val="FFFFFF"/>
                    </a:solidFill>
                  </a:tcPr>
                </a:tc>
                <a:tc>
                  <a:txBody>
                    <a:bodyPr/>
                    <a:lstStyle/>
                    <a:p>
                      <a:r>
                        <a:rPr sz="1400">
                          <a:solidFill>
                            <a:srgbClr val="263238"/>
                          </a:solidFill>
                          <a:latin typeface="Calibri"/>
                        </a:rPr>
                        <a:t>ECRB - EDC [r1]</a:t>
                      </a:r>
                    </a:p>
                  </a:txBody>
                  <a:tcPr>
                    <a:solidFill>
                      <a:srgbClr val="FFFFFF"/>
                    </a:solidFill>
                  </a:tcPr>
                </a:tc>
                <a:tc>
                  <a:txBody>
                    <a:bodyPr/>
                    <a:lstStyle/>
                    <a:p>
                      <a:r>
                        <a:rPr sz="1400">
                          <a:solidFill>
                            <a:srgbClr val="263238"/>
                          </a:solidFill>
                          <a:latin typeface="Calibri"/>
                        </a:rPr>
                        <a:t>616,6 mm² con ligamento conservado [r20]</a:t>
                      </a:r>
                    </a:p>
                  </a:txBody>
                  <a:tcPr>
                    <a:solidFill>
                      <a:srgbClr val="FFFFFF"/>
                    </a:solidFill>
                  </a:tcPr>
                </a:tc>
                <a:tc>
                  <a:txBody>
                    <a:bodyPr/>
                    <a:lstStyle/>
                    <a:p>
                      <a:r>
                        <a:rPr sz="1400">
                          <a:solidFill>
                            <a:srgbClr val="263238"/>
                          </a:solidFill>
                          <a:latin typeface="Calibri"/>
                        </a:rPr>
                        <a:t>NIP: deformación de 3,87 % a 4,51 % de la longitud del nervio contra menos de 0,1 % del Kocher [r19]</a:t>
                      </a:r>
                    </a:p>
                  </a:txBody>
                  <a:tcPr>
                    <a:solidFill>
                      <a:srgbClr val="FFFFFF"/>
                    </a:solidFill>
                  </a:tcPr>
                </a:tc>
                <a:tc>
                  <a:txBody>
                    <a:bodyPr/>
                    <a:lstStyle/>
                    <a:p>
                      <a:r>
                        <a:rPr sz="1400">
                          <a:solidFill>
                            <a:srgbClr val="263238"/>
                          </a:solidFill>
                          <a:latin typeface="Calibri"/>
                        </a:rPr>
                        <a:t>Buena vista de cabeza radial y coronoides si se extiende [r20]</a:t>
                      </a:r>
                    </a:p>
                  </a:txBody>
                  <a:tcPr>
                    <a:solidFill>
                      <a:srgbClr val="FFFFFF"/>
                    </a:solidFill>
                  </a:tcPr>
                </a:tc>
              </a:tr>
              <a:tr h="457200">
                <a:tc>
                  <a:txBody>
                    <a:bodyPr/>
                    <a:lstStyle/>
                    <a:p>
                      <a:r>
                        <a:rPr sz="1400">
                          <a:solidFill>
                            <a:srgbClr val="263238"/>
                          </a:solidFill>
                          <a:latin typeface="Calibri"/>
                        </a:rPr>
                        <a:t>EDC split</a:t>
                      </a:r>
                    </a:p>
                  </a:txBody>
                  <a:tcPr>
                    <a:solidFill>
                      <a:srgbClr val="EEF3F4"/>
                    </a:solidFill>
                  </a:tcPr>
                </a:tc>
                <a:tc>
                  <a:txBody>
                    <a:bodyPr/>
                    <a:lstStyle/>
                    <a:p>
                      <a:r>
                        <a:rPr sz="1400">
                          <a:solidFill>
                            <a:srgbClr val="263238"/>
                          </a:solidFill>
                          <a:latin typeface="Calibri"/>
                        </a:rPr>
                        <a:t>Dentro del EDC [r7]</a:t>
                      </a:r>
                    </a:p>
                  </a:txBody>
                  <a:tcPr>
                    <a:solidFill>
                      <a:srgbClr val="EEF3F4"/>
                    </a:solidFill>
                  </a:tcPr>
                </a:tc>
                <a:tc>
                  <a:txBody>
                    <a:bodyPr/>
                    <a:lstStyle/>
                    <a:p>
                      <a:r>
                        <a:rPr sz="1400">
                          <a:solidFill>
                            <a:srgbClr val="263238"/>
                          </a:solidFill>
                          <a:latin typeface="Calibri"/>
                        </a:rPr>
                        <a:t>Mitad anterior de la cabeza radial: mediana 100 % [r21]</a:t>
                      </a:r>
                    </a:p>
                  </a:txBody>
                  <a:tcPr>
                    <a:solidFill>
                      <a:srgbClr val="EEF3F4"/>
                    </a:solidFill>
                  </a:tcPr>
                </a:tc>
                <a:tc>
                  <a:txBody>
                    <a:bodyPr/>
                    <a:lstStyle/>
                    <a:p>
                      <a:r>
                        <a:rPr sz="1400">
                          <a:solidFill>
                            <a:srgbClr val="263238"/>
                          </a:solidFill>
                          <a:latin typeface="Calibri"/>
                        </a:rPr>
                        <a:t>PLRI en 0 de 10 cadáveres [r22]; NIP a mayor distancia que en el Kaplan [r17]</a:t>
                      </a:r>
                    </a:p>
                  </a:txBody>
                  <a:tcPr>
                    <a:solidFill>
                      <a:srgbClr val="EEF3F4"/>
                    </a:solidFill>
                  </a:tcPr>
                </a:tc>
                <a:tc>
                  <a:txBody>
                    <a:bodyPr/>
                    <a:lstStyle/>
                    <a:p>
                      <a:r>
                        <a:rPr sz="1400">
                          <a:solidFill>
                            <a:srgbClr val="263238"/>
                          </a:solidFill>
                          <a:latin typeface="Calibri"/>
                        </a:rPr>
                        <a:t>Fractura aislada de cabeza radial, sin inestabilidad del codo por lesión del LUCL [r7]</a:t>
                      </a:r>
                    </a:p>
                  </a:txBody>
                  <a:tcPr>
                    <a:solidFill>
                      <a:srgbClr val="EEF3F4"/>
                    </a:solidFill>
                  </a:tcPr>
                </a:tc>
              </a:tr>
              <a:tr h="457200">
                <a:tc>
                  <a:txBody>
                    <a:bodyPr/>
                    <a:lstStyle/>
                    <a:p>
                      <a:r>
                        <a:rPr sz="1400">
                          <a:solidFill>
                            <a:srgbClr val="263238"/>
                          </a:solidFill>
                          <a:latin typeface="Calibri"/>
                        </a:rPr>
                        <a:t>Boyd</a:t>
                      </a:r>
                    </a:p>
                  </a:txBody>
                  <a:tcPr>
                    <a:solidFill>
                      <a:srgbClr val="FFFFFF"/>
                    </a:solidFill>
                  </a:tcPr>
                </a:tc>
                <a:tc>
                  <a:txBody>
                    <a:bodyPr/>
                    <a:lstStyle/>
                    <a:p>
                      <a:r>
                        <a:rPr sz="1400">
                          <a:solidFill>
                            <a:srgbClr val="263238"/>
                          </a:solidFill>
                          <a:latin typeface="Calibri"/>
                        </a:rPr>
                        <a:t>Ancóneo levantado desde lateral, vía posterior [r25]</a:t>
                      </a:r>
                    </a:p>
                  </a:txBody>
                  <a:tcPr>
                    <a:solidFill>
                      <a:srgbClr val="FFFFFF"/>
                    </a:solidFill>
                  </a:tcPr>
                </a:tc>
                <a:tc>
                  <a:txBody>
                    <a:bodyPr/>
                    <a:lstStyle/>
                    <a:p>
                      <a:r>
                        <a:rPr sz="1400">
                          <a:solidFill>
                            <a:srgbClr val="263238"/>
                          </a:solidFill>
                          <a:latin typeface="Calibri"/>
                        </a:rPr>
                        <a:t>Acceso a radio y cúbito proximales por una incisión [r24]</a:t>
                      </a:r>
                    </a:p>
                  </a:txBody>
                  <a:tcPr>
                    <a:solidFill>
                      <a:srgbClr val="FFFFFF"/>
                    </a:solidFill>
                  </a:tcPr>
                </a:tc>
                <a:tc>
                  <a:txBody>
                    <a:bodyPr/>
                    <a:lstStyle/>
                    <a:p>
                      <a:r>
                        <a:rPr sz="1400">
                          <a:solidFill>
                            <a:srgbClr val="263238"/>
                          </a:solidFill>
                          <a:latin typeface="Calibri"/>
                        </a:rPr>
                        <a:t>Sinostosis e inestabilidad históricas; en 44 pacientes, 0 sinostosis y 1 inestabilidad [r25]</a:t>
                      </a:r>
                    </a:p>
                  </a:txBody>
                  <a:tcPr>
                    <a:solidFill>
                      <a:srgbClr val="FFFFFF"/>
                    </a:solidFill>
                  </a:tcPr>
                </a:tc>
                <a:tc>
                  <a:txBody>
                    <a:bodyPr/>
                    <a:lstStyle/>
                    <a:p>
                      <a:r>
                        <a:rPr sz="1400">
                          <a:solidFill>
                            <a:srgbClr val="263238"/>
                          </a:solidFill>
                          <a:latin typeface="Calibri"/>
                        </a:rPr>
                        <a:t>Fractura-luxación compleja o Monteggia [r25]</a:t>
                      </a:r>
                    </a:p>
                  </a:txBody>
                  <a:tcPr>
                    <a:solidFill>
                      <a:srgbClr val="FFFFFF"/>
                    </a:solidFill>
                  </a:tcPr>
                </a:tc>
              </a:tr>
              <a:tr h="457200">
                <a:tc>
                  <a:txBody>
                    <a:bodyPr/>
                    <a:lstStyle/>
                    <a:p>
                      <a:r>
                        <a:rPr sz="1400">
                          <a:solidFill>
                            <a:srgbClr val="263238"/>
                          </a:solidFill>
                          <a:latin typeface="Calibri"/>
                        </a:rPr>
                        <a:t>Ancóneo</a:t>
                      </a:r>
                    </a:p>
                  </a:txBody>
                  <a:tcPr>
                    <a:solidFill>
                      <a:srgbClr val="EEF3F4"/>
                    </a:solidFill>
                  </a:tcPr>
                </a:tc>
                <a:tc>
                  <a:txBody>
                    <a:bodyPr/>
                    <a:lstStyle/>
                    <a:p>
                      <a:r>
                        <a:rPr sz="1400">
                          <a:solidFill>
                            <a:srgbClr val="263238"/>
                          </a:solidFill>
                          <a:latin typeface="Calibri"/>
                        </a:rPr>
                        <a:t>Ancóneo levantado desde atrás [r26]</a:t>
                      </a:r>
                    </a:p>
                  </a:txBody>
                  <a:tcPr>
                    <a:solidFill>
                      <a:srgbClr val="EEF3F4"/>
                    </a:solidFill>
                  </a:tcPr>
                </a:tc>
                <a:tc>
                  <a:txBody>
                    <a:bodyPr/>
                    <a:lstStyle/>
                    <a:p>
                      <a:r>
                        <a:rPr sz="1400">
                          <a:solidFill>
                            <a:srgbClr val="263238"/>
                          </a:solidFill>
                          <a:latin typeface="Calibri"/>
                        </a:rPr>
                        <a:t>Vista de cabeza radial, cúbito proximal y articulación húmerocubital [r26]</a:t>
                      </a:r>
                    </a:p>
                  </a:txBody>
                  <a:tcPr>
                    <a:solidFill>
                      <a:srgbClr val="EEF3F4"/>
                    </a:solidFill>
                  </a:tcPr>
                </a:tc>
                <a:tc>
                  <a:txBody>
                    <a:bodyPr/>
                    <a:lstStyle/>
                    <a:p>
                      <a:r>
                        <a:rPr sz="1400">
                          <a:solidFill>
                            <a:srgbClr val="263238"/>
                          </a:solidFill>
                          <a:latin typeface="Calibri"/>
                        </a:rPr>
                        <a:t>19 pacientes sin PLRI ni lesión del NIP, serie corta [r26]</a:t>
                      </a:r>
                    </a:p>
                  </a:txBody>
                  <a:tcPr>
                    <a:solidFill>
                      <a:srgbClr val="EEF3F4"/>
                    </a:solidFill>
                  </a:tcPr>
                </a:tc>
                <a:tc>
                  <a:txBody>
                    <a:bodyPr/>
                    <a:lstStyle/>
                    <a:p>
                      <a:r>
                        <a:rPr sz="1400">
                          <a:solidFill>
                            <a:srgbClr val="263238"/>
                          </a:solidFill>
                          <a:latin typeface="Calibri"/>
                        </a:rPr>
                        <a:t>Trauma lateral complejo [r26]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qué sostiene el lado externo del codo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Hackl M et al. Arch Orthop Trauma Surg. 2016. doi:10.1007/s00402-016-2479-8</a:t>
            </a:r>
          </a:p>
          <a:p>
            <a:r>
              <a:rPr sz="800">
                <a:solidFill>
                  <a:srgbClr val="5A6469"/>
                </a:solidFill>
                <a:latin typeface="Calibri"/>
              </a:rPr>
              <a:t>[r11] Olsen BS et al. J Shoulder Elbow Surg. 1996. doi:10.1016/s1058-2746(96)80004-8</a:t>
            </a:r>
          </a:p>
          <a:p>
            <a:r>
              <a:rPr sz="800">
                <a:solidFill>
                  <a:srgbClr val="5A6469"/>
                </a:solidFill>
                <a:latin typeface="Calibri"/>
              </a:rPr>
              <a:t>[r22] Daniels SD et al. J Bone Joint Surg Am. 2023. doi:10.2106/JBJS.23.00199</a:t>
            </a:r>
          </a:p>
          <a:p>
            <a:r>
              <a:rPr sz="800">
                <a:solidFill>
                  <a:srgbClr val="5A6469"/>
                </a:solidFill>
                <a:latin typeface="Calibri"/>
              </a:rPr>
              <a:t>[r29] van der Windt AE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cabeza radial es un estabilizador secundario del codo en casi todas las direcciones.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qué sostiene el lado externo del codo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Olsen BS et al. J Shoulder Elbow Surg. 1996. doi:10.1016/s1058-2746(96)80004-8</a:t>
            </a:r>
          </a:p>
          <a:p>
            <a:r>
              <a:rPr sz="1000">
                <a:solidFill>
                  <a:srgbClr val="5A6469"/>
                </a:solidFill>
                <a:latin typeface="Calibri"/>
              </a:rPr>
              <a:t>[r9] Hackl M et al. Arch Orthop Trauma Surg. 2016. doi:10.1007/s00402-016-2479-8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estabilidad humerocubital no dependió de la rotación del antebrazo [r11].</a:t>
            </a:r>
          </a:p>
          <a:p>
            <a:pPr marL="347472" indent="-347472">
              <a:spcAft>
                <a:spcPts val="1400"/>
              </a:spcAft>
              <a:buChar char="•"/>
            </a:pPr>
            <a:r>
              <a:rPr sz="2400">
                <a:solidFill>
                  <a:srgbClr val="263238"/>
                </a:solidFill>
                <a:latin typeface="Calibri"/>
              </a:rPr>
              <a:t>Las fibras posteriores (LUCL) se tensan con la flexión y las anteriores se aflojan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qué sostiene el lado externo del codo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Hall JA et al. J Bone Joint Surg Am. 2005. doi:10.2106/JBJS.D.02829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mismo mecanismo explica un hecho clínico: en 7 de 42 pacientes (17 %) evaluados por molestias del codo o del antebrazo después de resecar la cabeza radial…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Mason y lo que sí decide la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van der Windt AE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clasificación de Mason (1954) sigue siendo la más citada para la cabeza radial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Mason y lo que sí decide la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Guitton TG et al. J Bone Joint Surg Am. 2011. doi:10.2106/JBJS.J.00711</a:t>
            </a:r>
          </a:p>
          <a:p>
            <a:r>
              <a:rPr sz="1000">
                <a:solidFill>
                  <a:srgbClr val="5A6469"/>
                </a:solidFill>
                <a:latin typeface="Calibri"/>
              </a:rPr>
              <a:t>[r29] van der Windt AE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Sirve para hablar el mismo idioma, pero la concordancia es limitada: con TC tridimensional fue moderada y con TC bidimensional, justa entre 85 cirujanos que clasificaron 12 fracturas [r30].</a:t>
            </a:r>
          </a:p>
          <a:p>
            <a:pPr marL="347472" indent="-347472">
              <a:spcAft>
                <a:spcPts val="1400"/>
              </a:spcAft>
              <a:buChar char="•"/>
            </a:pPr>
            <a:r>
              <a:rPr sz="2400">
                <a:solidFill>
                  <a:srgbClr val="263238"/>
                </a:solidFill>
                <a:latin typeface="Calibri"/>
              </a:rPr>
              <a:t>Tampoco dice sola qué hacer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Mason y modificaciones: qué cambia en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van der Windt AE et al. 2024. doi:10.1530/EOR-24-0035</a:t>
            </a:r>
          </a:p>
          <a:p>
            <a:r>
              <a:rPr sz="1000">
                <a:solidFill>
                  <a:srgbClr val="5A6469"/>
                </a:solidFill>
                <a:latin typeface="Calibri"/>
              </a:rPr>
              <a:t>[r37] Ruchelsman DE et al. J Bone Joint Surg Am. 2013. doi:10.2106/JBJS.J.01989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a:t>
                      </a:r>
                    </a:p>
                  </a:txBody>
                  <a:tcPr>
                    <a:solidFill>
                      <a:srgbClr val="0F5F6B"/>
                    </a:solidFill>
                  </a:tcPr>
                </a:tc>
                <a:tc>
                  <a:txBody>
                    <a:bodyPr/>
                    <a:lstStyle/>
                    <a:p>
                      <a:r>
                        <a:rPr sz="1600" b="1">
                          <a:solidFill>
                            <a:srgbClr val="FFFFFF"/>
                          </a:solidFill>
                          <a:latin typeface="Calibri"/>
                        </a:rPr>
                        <a:t>Descripción</a:t>
                      </a:r>
                    </a:p>
                  </a:txBody>
                  <a:tcPr>
                    <a:solidFill>
                      <a:srgbClr val="0F5F6B"/>
                    </a:solidFill>
                  </a:tcPr>
                </a:tc>
                <a:tc>
                  <a:txBody>
                    <a:bodyPr/>
                    <a:lstStyle/>
                    <a:p>
                      <a:r>
                        <a:rPr sz="1600" b="1">
                          <a:solidFill>
                            <a:srgbClr val="FFFFFF"/>
                          </a:solidFill>
                          <a:latin typeface="Calibri"/>
                        </a:rPr>
                        <a:t>Lectura para la decisión</a:t>
                      </a:r>
                    </a:p>
                  </a:txBody>
                  <a:tcPr>
                    <a:solidFill>
                      <a:srgbClr val="0F5F6B"/>
                    </a:solidFill>
                  </a:tcPr>
                </a:tc>
              </a:tr>
              <a:tr h="457200">
                <a:tc>
                  <a:txBody>
                    <a:bodyPr/>
                    <a:lstStyle/>
                    <a:p>
                      <a:r>
                        <a:rPr sz="1600">
                          <a:solidFill>
                            <a:srgbClr val="263238"/>
                          </a:solidFill>
                          <a:latin typeface="Calibri"/>
                        </a:rPr>
                        <a:t>I</a:t>
                      </a:r>
                    </a:p>
                  </a:txBody>
                  <a:tcPr>
                    <a:solidFill>
                      <a:srgbClr val="EEF3F4"/>
                    </a:solidFill>
                  </a:tcPr>
                </a:tc>
                <a:tc>
                  <a:txBody>
                    <a:bodyPr/>
                    <a:lstStyle/>
                    <a:p>
                      <a:r>
                        <a:rPr sz="1600">
                          <a:solidFill>
                            <a:srgbClr val="263238"/>
                          </a:solidFill>
                          <a:latin typeface="Calibri"/>
                        </a:rPr>
                        <a:t>Fisura o fractura marginal sin desplazar [r29]</a:t>
                      </a:r>
                    </a:p>
                  </a:txBody>
                  <a:tcPr>
                    <a:solidFill>
                      <a:srgbClr val="EEF3F4"/>
                    </a:solidFill>
                  </a:tcPr>
                </a:tc>
                <a:tc>
                  <a:txBody>
                    <a:bodyPr/>
                    <a:lstStyle/>
                    <a:p>
                      <a:r>
                        <a:rPr sz="1600">
                          <a:solidFill>
                            <a:srgbClr val="263238"/>
                          </a:solidFill>
                          <a:latin typeface="Calibri"/>
                        </a:rPr>
                        <a:t>Tratamiento no operatorio con movilización precoz [r29]</a:t>
                      </a:r>
                    </a:p>
                  </a:txBody>
                  <a:tcPr>
                    <a:solidFill>
                      <a:srgbClr val="EEF3F4"/>
                    </a:solidFill>
                  </a:tcPr>
                </a:tc>
              </a:tr>
              <a:tr h="457200">
                <a:tc>
                  <a:txBody>
                    <a:bodyPr/>
                    <a:lstStyle/>
                    <a:p>
                      <a:r>
                        <a:rPr sz="1600">
                          <a:solidFill>
                            <a:srgbClr val="263238"/>
                          </a:solidFill>
                          <a:latin typeface="Calibri"/>
                        </a:rPr>
                        <a:t>II</a:t>
                      </a:r>
                    </a:p>
                  </a:txBody>
                  <a:tcPr>
                    <a:solidFill>
                      <a:srgbClr val="FFFFFF"/>
                    </a:solidFill>
                  </a:tcPr>
                </a:tc>
                <a:tc>
                  <a:txBody>
                    <a:bodyPr/>
                    <a:lstStyle/>
                    <a:p>
                      <a:r>
                        <a:rPr sz="1600">
                          <a:solidFill>
                            <a:srgbClr val="263238"/>
                          </a:solidFill>
                          <a:latin typeface="Calibri"/>
                        </a:rPr>
                        <a:t>Fragmento marginal desplazado; Broberg y Morrey: al menos 30 % de la superficie y 2 mm [r29]</a:t>
                      </a:r>
                    </a:p>
                  </a:txBody>
                  <a:tcPr>
                    <a:solidFill>
                      <a:srgbClr val="FFFFFF"/>
                    </a:solidFill>
                  </a:tcPr>
                </a:tc>
                <a:tc>
                  <a:txBody>
                    <a:bodyPr/>
                    <a:lstStyle/>
                    <a:p>
                      <a:r>
                        <a:rPr sz="1600">
                          <a:solidFill>
                            <a:srgbClr val="263238"/>
                          </a:solidFill>
                          <a:latin typeface="Calibri"/>
                        </a:rPr>
                        <a:t>El desplazamiento de más de 2 mm sin bloqueo de la rotación no es una indicación clara de cirugía [r29]; la fijación solo si se logra reducción anatómica, congruencia y movilización precoz [r37]</a:t>
                      </a:r>
                    </a:p>
                  </a:txBody>
                  <a:tcPr>
                    <a:solidFill>
                      <a:srgbClr val="FFFFFF"/>
                    </a:solidFill>
                  </a:tcPr>
                </a:tc>
              </a:tr>
              <a:tr h="457200">
                <a:tc>
                  <a:txBody>
                    <a:bodyPr/>
                    <a:lstStyle/>
                    <a:p>
                      <a:r>
                        <a:rPr sz="1600">
                          <a:solidFill>
                            <a:srgbClr val="263238"/>
                          </a:solidFill>
                          <a:latin typeface="Calibri"/>
                        </a:rPr>
                        <a:t>III</a:t>
                      </a:r>
                    </a:p>
                  </a:txBody>
                  <a:tcPr>
                    <a:solidFill>
                      <a:srgbClr val="EEF3F4"/>
                    </a:solidFill>
                  </a:tcPr>
                </a:tc>
                <a:tc>
                  <a:txBody>
                    <a:bodyPr/>
                    <a:lstStyle/>
                    <a:p>
                      <a:r>
                        <a:rPr sz="1600">
                          <a:solidFill>
                            <a:srgbClr val="263238"/>
                          </a:solidFill>
                          <a:latin typeface="Calibri"/>
                        </a:rPr>
                        <a:t>Conminución de toda la cabeza [r29]</a:t>
                      </a:r>
                    </a:p>
                  </a:txBody>
                  <a:tcPr>
                    <a:solidFill>
                      <a:srgbClr val="EEF3F4"/>
                    </a:solidFill>
                  </a:tcPr>
                </a:tc>
                <a:tc>
                  <a:txBody>
                    <a:bodyPr/>
                    <a:lstStyle/>
                    <a:p>
                      <a:r>
                        <a:rPr sz="1600">
                          <a:solidFill>
                            <a:srgbClr val="263238"/>
                          </a:solidFill>
                          <a:latin typeface="Calibri"/>
                        </a:rPr>
                        <a:t>La conminución suele considerarse indicación quirúrgica [r29]; con más de 3 fragmentos se prefiere prótesis [r37]</a:t>
                      </a:r>
                    </a:p>
                  </a:txBody>
                  <a:tcPr>
                    <a:solidFill>
                      <a:srgbClr val="EEF3F4"/>
                    </a:solidFill>
                  </a:tcPr>
                </a:tc>
              </a:tr>
              <a:tr h="457200">
                <a:tc>
                  <a:txBody>
                    <a:bodyPr/>
                    <a:lstStyle/>
                    <a:p>
                      <a:r>
                        <a:rPr sz="1600">
                          <a:solidFill>
                            <a:srgbClr val="263238"/>
                          </a:solidFill>
                          <a:latin typeface="Calibri"/>
                        </a:rPr>
                        <a:t>IV</a:t>
                      </a:r>
                    </a:p>
                  </a:txBody>
                  <a:tcPr>
                    <a:solidFill>
                      <a:srgbClr val="FFFFFF"/>
                    </a:solidFill>
                  </a:tcPr>
                </a:tc>
                <a:tc>
                  <a:txBody>
                    <a:bodyPr/>
                    <a:lstStyle/>
                    <a:p>
                      <a:r>
                        <a:rPr sz="1600">
                          <a:solidFill>
                            <a:srgbClr val="263238"/>
                          </a:solidFill>
                          <a:latin typeface="Calibri"/>
                        </a:rPr>
                        <a:t>Cualquier patrón con luxación del codo [r29]</a:t>
                      </a:r>
                    </a:p>
                  </a:txBody>
                  <a:tcPr>
                    <a:solidFill>
                      <a:srgbClr val="FFFFFF"/>
                    </a:solidFill>
                  </a:tcPr>
                </a:tc>
                <a:tc>
                  <a:txBody>
                    <a:bodyPr/>
                    <a:lstStyle/>
                    <a:p>
                      <a:r>
                        <a:rPr sz="1600">
                          <a:solidFill>
                            <a:srgbClr val="263238"/>
                          </a:solidFill>
                          <a:latin typeface="Calibri"/>
                        </a:rPr>
                        <a:t>Obliga a buscar coronoides y ligamentos; el patrón completo cambia la vía [r29]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qué decidir antes de entrar por el lado externo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van der Windt AE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cabeza radial se rompe al golpear contra el capitellum; lo típico es que ocurra en una caída sobre la mano extendida con el antebrazo pronado…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qué decidir antes de entrar por el lado externo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[r6] Berdusco R et al. JBJS Essent Surg Tech. 2015. doi:10.2106/JBJS.ST.N.00048</a:t>
            </a:r>
          </a:p>
          <a:p>
            <a:r>
              <a:rPr sz="800">
                <a:solidFill>
                  <a:srgbClr val="5A6469"/>
                </a:solidFill>
                <a:latin typeface="Calibri"/>
              </a:rPr>
              <a:t>[r7] Adams JE et al. JBJS Essent Surg Tech. 2017. doi:10.2106/JBJS.ST.15.00073</a:t>
            </a:r>
          </a:p>
          <a:p>
            <a:r>
              <a:rPr sz="800">
                <a:solidFill>
                  <a:srgbClr val="5A6469"/>
                </a:solidFill>
                <a:latin typeface="Calibri"/>
              </a:rPr>
              <a:t>[r24] Robinson PM et al. Tech Hand Up Extrem Surg. 2016. doi:10.1097/BTH.0000000000000112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dos últimas son las que más cambian la vía.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qué decidir antes de entrar por el lado externo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Watts AC. JBJS Essent Surg Tech. 2019. doi:10.2106/JBJS.ST.16.00097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el ligamento lateral, la técnica de reparación propone un estrés en varo con el antebrazo en pronación bajo fluoroscopia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maniobras de inestabilidad y su rendimiento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[r22] Daniels SD et al. J Bone Joint Surg Am. 2023. doi:10.2106/JBJS.23.00199</a:t>
            </a:r>
          </a:p>
          <a:p>
            <a:r>
              <a:rPr sz="800">
                <a:solidFill>
                  <a:srgbClr val="5A6469"/>
                </a:solidFill>
                <a:latin typeface="Calibri"/>
              </a:rPr>
              <a:t>[r32] O'Driscoll SW et al. J Bone Joint Surg Am. 1991. PMID 2002081</a:t>
            </a:r>
          </a:p>
          <a:p>
            <a:r>
              <a:rPr sz="800">
                <a:solidFill>
                  <a:srgbClr val="5A6469"/>
                </a:solidFill>
                <a:latin typeface="Calibri"/>
              </a:rPr>
              <a:t>[r33] Hall JA et al. J Bone Joint Surg Am. 2005. doi:10.2106/JBJS.D.02829</a:t>
            </a:r>
          </a:p>
          <a:p>
            <a:r>
              <a:rPr sz="800">
                <a:solidFill>
                  <a:srgbClr val="5A6469"/>
                </a:solidFill>
                <a:latin typeface="Calibri"/>
              </a:rPr>
              <a:t>[r34] Goldin AN et al. Hand (N Y). 2025. doi:10.1177/15589447231185585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y después de abrir el lado externo importa saber si el codo es estable en el plano posterolateral.</a:t>
            </a:r>
          </a:p>
          <a:p>
            <a:pPr marL="347472" indent="-347472">
              <a:spcAft>
                <a:spcPts val="1400"/>
              </a:spcAft>
              <a:buChar char="•"/>
            </a:pPr>
            <a:r>
              <a:rPr sz="2400">
                <a:solidFill>
                  <a:srgbClr val="263238"/>
                </a:solidFill>
                <a:latin typeface="Calibri"/>
              </a:rPr>
              <a:t>La prueba clásica es el pivot shift lateral de O'Driscoll.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Pivot shift y maniobra de subluxación radiocapitelar posterior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Goldin AN et al. Hand (N Y). 2025. doi:10.1177/15589447231185585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Maniobras y su rendimiento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[r22] Daniels SD et al. J Bone Joint Surg Am. 2023. doi:10.2106/JBJS.23.00199</a:t>
            </a:r>
          </a:p>
          <a:p>
            <a:r>
              <a:rPr sz="800">
                <a:solidFill>
                  <a:srgbClr val="5A6469"/>
                </a:solidFill>
                <a:latin typeface="Calibri"/>
              </a:rPr>
              <a:t>[r32] O'Driscoll SW et al. J Bone Joint Surg Am. 1991. PMID 2002081</a:t>
            </a:r>
          </a:p>
          <a:p>
            <a:r>
              <a:rPr sz="800">
                <a:solidFill>
                  <a:srgbClr val="5A6469"/>
                </a:solidFill>
                <a:latin typeface="Calibri"/>
              </a:rPr>
              <a:t>[r33] Hall JA et al. J Bone Joint Surg Am. 2005. doi:10.2106/JBJS.D.02829</a:t>
            </a:r>
          </a:p>
          <a:p>
            <a:r>
              <a:rPr sz="800">
                <a:solidFill>
                  <a:srgbClr val="5A6469"/>
                </a:solidFill>
                <a:latin typeface="Calibri"/>
              </a:rPr>
              <a:t>[r34] Goldin AN et al. Hand (N Y). 2025. doi:10.1177/15589447231185585</a:t>
            </a:r>
          </a:p>
          <a:p>
            <a:r>
              <a:rPr sz="800">
                <a:solidFill>
                  <a:srgbClr val="5A6469"/>
                </a:solidFill>
                <a:latin typeface="Calibri"/>
              </a:rPr>
              <a:t>[r44] Carbonell-Escobar R et al. J Shoulder Elbow Surg. 2020. doi:10.1016/j.jse.2020.01.086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Maniobra</a:t>
                      </a:r>
                    </a:p>
                  </a:txBody>
                  <a:tcPr>
                    <a:solidFill>
                      <a:srgbClr val="0F5F6B"/>
                    </a:solidFill>
                  </a:tcPr>
                </a:tc>
                <a:tc>
                  <a:txBody>
                    <a:bodyPr/>
                    <a:lstStyle/>
                    <a:p>
                      <a:r>
                        <a:rPr sz="1600" b="1">
                          <a:solidFill>
                            <a:srgbClr val="FFFFFF"/>
                          </a:solidFill>
                          <a:latin typeface="Calibri"/>
                        </a:rPr>
                        <a:t>Cómo se hace</a:t>
                      </a:r>
                    </a:p>
                  </a:txBody>
                  <a:tcPr>
                    <a:solidFill>
                      <a:srgbClr val="0F5F6B"/>
                    </a:solidFill>
                  </a:tcPr>
                </a:tc>
                <a:tc>
                  <a:txBody>
                    <a:bodyPr/>
                    <a:lstStyle/>
                    <a:p>
                      <a:r>
                        <a:rPr sz="1600" b="1">
                          <a:solidFill>
                            <a:srgbClr val="FFFFFF"/>
                          </a:solidFill>
                          <a:latin typeface="Calibri"/>
                        </a:rPr>
                        <a:t>Sensibilidad y especificidad / hallazgo</a:t>
                      </a:r>
                    </a:p>
                  </a:txBody>
                  <a:tcPr>
                    <a:solidFill>
                      <a:srgbClr val="0F5F6B"/>
                    </a:solidFill>
                  </a:tcPr>
                </a:tc>
              </a:tr>
              <a:tr h="457200">
                <a:tc>
                  <a:txBody>
                    <a:bodyPr/>
                    <a:lstStyle/>
                    <a:p>
                      <a:r>
                        <a:rPr sz="1600">
                          <a:solidFill>
                            <a:srgbClr val="263238"/>
                          </a:solidFill>
                          <a:latin typeface="Calibri"/>
                        </a:rPr>
                        <a:t>Pivot shift lateral (O'Driscoll)</a:t>
                      </a:r>
                    </a:p>
                  </a:txBody>
                  <a:tcPr>
                    <a:solidFill>
                      <a:srgbClr val="EEF3F4"/>
                    </a:solidFill>
                  </a:tcPr>
                </a:tc>
                <a:tc>
                  <a:txBody>
                    <a:bodyPr/>
                    <a:lstStyle/>
                    <a:p>
                      <a:r>
                        <a:rPr sz="1600">
                          <a:solidFill>
                            <a:srgbClr val="263238"/>
                          </a:solidFill>
                          <a:latin typeface="Calibri"/>
                        </a:rPr>
                        <a:t>Supinación, valgo y carga axial al flexionar desde la extensión [r32]</a:t>
                      </a:r>
                    </a:p>
                  </a:txBody>
                  <a:tcPr>
                    <a:solidFill>
                      <a:srgbClr val="EEF3F4"/>
                    </a:solidFill>
                  </a:tcPr>
                </a:tc>
                <a:tc>
                  <a:txBody>
                    <a:bodyPr/>
                    <a:lstStyle/>
                    <a:p>
                      <a:r>
                        <a:rPr sz="1600">
                          <a:solidFill>
                            <a:srgbClr val="263238"/>
                          </a:solidFill>
                          <a:latin typeface="Calibri"/>
                        </a:rPr>
                        <a:t>Sensibilidad 50 % y especificidad 85 % en cadáver tras Kocher [r34]; positivo en 7 de 7 pacientes con inestabilidad tras resecar la cabeza radial [r33]</a:t>
                      </a:r>
                    </a:p>
                  </a:txBody>
                  <a:tcPr>
                    <a:solidFill>
                      <a:srgbClr val="EEF3F4"/>
                    </a:solidFill>
                  </a:tcPr>
                </a:tc>
              </a:tr>
              <a:tr h="457200">
                <a:tc>
                  <a:txBody>
                    <a:bodyPr/>
                    <a:lstStyle/>
                    <a:p>
                      <a:r>
                        <a:rPr sz="1600">
                          <a:solidFill>
                            <a:srgbClr val="263238"/>
                          </a:solidFill>
                          <a:latin typeface="Calibri"/>
                        </a:rPr>
                        <a:t>Subluxación radiocapitelar posterior</a:t>
                      </a:r>
                    </a:p>
                  </a:txBody>
                  <a:tcPr>
                    <a:solidFill>
                      <a:srgbClr val="FFFFFF"/>
                    </a:solidFill>
                  </a:tcPr>
                </a:tc>
                <a:tc>
                  <a:txBody>
                    <a:bodyPr/>
                    <a:lstStyle/>
                    <a:p>
                      <a:r>
                        <a:rPr sz="1600">
                          <a:solidFill>
                            <a:srgbClr val="263238"/>
                          </a:solidFill>
                          <a:latin typeface="Calibri"/>
                        </a:rPr>
                        <a:t>Maniobra nueva propuesta por Goldin y colaboradores para facilitar el examen [r34]</a:t>
                      </a:r>
                    </a:p>
                  </a:txBody>
                  <a:tcPr>
                    <a:solidFill>
                      <a:srgbClr val="FFFFFF"/>
                    </a:solidFill>
                  </a:tcPr>
                </a:tc>
                <a:tc>
                  <a:txBody>
                    <a:bodyPr/>
                    <a:lstStyle/>
                    <a:p>
                      <a:r>
                        <a:rPr sz="1600">
                          <a:solidFill>
                            <a:srgbClr val="263238"/>
                          </a:solidFill>
                          <a:latin typeface="Calibri"/>
                        </a:rPr>
                        <a:t>Sensibilidad 75 % y especificidad 80 % en cadáver [r34]</a:t>
                      </a:r>
                    </a:p>
                  </a:txBody>
                  <a:tcPr>
                    <a:solidFill>
                      <a:srgbClr val="FFFFFF"/>
                    </a:solidFill>
                  </a:tcPr>
                </a:tc>
              </a:tr>
              <a:tr h="457200">
                <a:tc>
                  <a:txBody>
                    <a:bodyPr/>
                    <a:lstStyle/>
                    <a:p>
                      <a:r>
                        <a:rPr sz="1600">
                          <a:solidFill>
                            <a:srgbClr val="263238"/>
                          </a:solidFill>
                          <a:latin typeface="Calibri"/>
                        </a:rPr>
                        <a:t>Brazo colgante (hanging arm) en radiografía</a:t>
                      </a:r>
                    </a:p>
                  </a:txBody>
                  <a:tcPr>
                    <a:solidFill>
                      <a:srgbClr val="EEF3F4"/>
                    </a:solidFill>
                  </a:tcPr>
                </a:tc>
                <a:tc>
                  <a:txBody>
                    <a:bodyPr/>
                    <a:lstStyle/>
                    <a:p>
                      <a:r>
                        <a:rPr sz="1600">
                          <a:solidFill>
                            <a:srgbClr val="263238"/>
                          </a:solidFill>
                          <a:latin typeface="Calibri"/>
                        </a:rPr>
                        <a:t>Radiografía con el codo extendido y el brazo colgando [r22]</a:t>
                      </a:r>
                    </a:p>
                  </a:txBody>
                  <a:tcPr>
                    <a:solidFill>
                      <a:srgbClr val="EEF3F4"/>
                    </a:solidFill>
                  </a:tcPr>
                </a:tc>
                <a:tc>
                  <a:txBody>
                    <a:bodyPr/>
                    <a:lstStyle/>
                    <a:p>
                      <a:r>
                        <a:rPr sz="1600">
                          <a:solidFill>
                            <a:srgbClr val="263238"/>
                          </a:solidFill>
                          <a:latin typeface="Calibri"/>
                        </a:rPr>
                        <a:t>No detectó la inestabilidad inducida por el Kocher [r22]</a:t>
                      </a:r>
                    </a:p>
                  </a:txBody>
                  <a:tcPr>
                    <a:solidFill>
                      <a:srgbClr val="EEF3F4"/>
                    </a:solidFill>
                  </a:tcPr>
                </a:tc>
              </a:tr>
              <a:tr h="457200">
                <a:tc>
                  <a:txBody>
                    <a:bodyPr/>
                    <a:lstStyle/>
                    <a:p>
                      <a:r>
                        <a:rPr sz="1600">
                          <a:solidFill>
                            <a:srgbClr val="263238"/>
                          </a:solidFill>
                          <a:latin typeface="Calibri"/>
                        </a:rPr>
                        <a:t>Examen del nervio interóseo posterior</a:t>
                      </a:r>
                    </a:p>
                  </a:txBody>
                  <a:tcPr>
                    <a:solidFill>
                      <a:srgbClr val="FFFFFF"/>
                    </a:solidFill>
                  </a:tcPr>
                </a:tc>
                <a:tc>
                  <a:txBody>
                    <a:bodyPr/>
                    <a:lstStyle/>
                    <a:p>
                      <a:r>
                        <a:rPr sz="1600">
                          <a:solidFill>
                            <a:srgbClr val="263238"/>
                          </a:solidFill>
                          <a:latin typeface="Calibri"/>
                        </a:rPr>
                        <a:t>Extensión de dedos y pulgar, desviación radial al extender la muñeca (práctica habitual / opinión experta)</a:t>
                      </a:r>
                    </a:p>
                  </a:txBody>
                  <a:tcPr>
                    <a:solidFill>
                      <a:srgbClr val="FFFFFF"/>
                    </a:solidFill>
                  </a:tcPr>
                </a:tc>
                <a:tc>
                  <a:txBody>
                    <a:bodyPr/>
                    <a:lstStyle/>
                    <a:p>
                      <a:r>
                        <a:rPr sz="1600">
                          <a:solidFill>
                            <a:srgbClr val="263238"/>
                          </a:solidFill>
                          <a:latin typeface="Calibri"/>
                        </a:rPr>
                        <a:t>Línea de base para distinguir lesión previa de lesión quirúrgica; en la serie de Carbonell-Escobar todos estaban intactos [r44]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TC, resonancia y fluoroscopia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Guitton TG et al. J Bone Joint Surg Am. 2011. doi:10.2106/JBJS.J.00711</a:t>
            </a:r>
          </a:p>
          <a:p>
            <a:r>
              <a:rPr sz="1000">
                <a:solidFill>
                  <a:srgbClr val="5A6469"/>
                </a:solidFill>
                <a:latin typeface="Calibri"/>
              </a:rPr>
              <a:t>[r22] Daniels SD et al. J Bone Joint Surg Am. 2023. doi:10.2106/JBJS.23.00199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Radiografías. Son el primer estudio para diagnosticar y clasificar con Mason (práctica habitual / opinión experta)… [r30]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radiografía, TC, resonancia y fluoroscopia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Adams JE et al. JBJS Essent Surg Tech. 2017. doi:10.2106/JBJS.ST.15.00073</a:t>
            </a:r>
          </a:p>
          <a:p>
            <a:r>
              <a:rPr sz="1000">
                <a:solidFill>
                  <a:srgbClr val="5A6469"/>
                </a:solidFill>
                <a:latin typeface="Calibri"/>
              </a:rPr>
              <a:t>[r42] Watts AC. JBJS Essent Surg Tech. 2019. doi:10.2106/JBJS.ST.16.00097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Fluoroscopia en cirugía. Permite confirmar la fijación, la resección o la posición del implante… [r7]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Resonancia para el desgarro del LUCL (59 pacientes, 11 desgarros)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Murphy A et al. J Surg Orthop Adv. 2025. PMID 41379508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entrada 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[r6] Berdusco R et al. JBJS Essent Surg Tech. 2015. doi:10.2106/JBJS.ST.N.00048</a:t>
            </a:r>
          </a:p>
          <a:p>
            <a:r>
              <a:rPr sz="800">
                <a:solidFill>
                  <a:srgbClr val="5A6469"/>
                </a:solidFill>
                <a:latin typeface="Calibri"/>
              </a:rPr>
              <a:t>[r7] Adams JE et al. JBJS Essent Surg Tech. 2017. doi:10.2106/JBJS.ST.15.00073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camino razonable, pensado como ayuda de estudio.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Elegir entre Kocher, Kaplan, EDC split, ampliaciones y entrada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[r42] Watts AC. JBJS Essent Surg Tech. 2019. doi:10.2106/JBJS.ST.16.00097</a:t>
            </a:r>
          </a:p>
          <a:p>
            <a:r>
              <a:rPr sz="800">
                <a:solidFill>
                  <a:srgbClr val="5A6469"/>
                </a:solidFill>
                <a:latin typeface="Calibri"/>
              </a:rPr>
              <a:t>[r6] Berdusco R et al. JBJS Essent Surg Tech. 2015. doi:10.2106/JBJS.ST.N.00048</a:t>
            </a:r>
          </a:p>
          <a:p>
            <a:r>
              <a:rPr sz="800">
                <a:solidFill>
                  <a:srgbClr val="5A6469"/>
                </a:solidFill>
                <a:latin typeface="Calibri"/>
              </a:rPr>
              <a:t>[r7] Adams JE et al. JBJS Essent Surg Tech. 2017. doi:10.2106/JBJS.ST.15.00073</a:t>
            </a:r>
          </a:p>
          <a:p>
            <a:r>
              <a:rPr sz="800">
                <a:solidFill>
                  <a:srgbClr val="5A6469"/>
                </a:solidFill>
                <a:latin typeface="Calibri"/>
              </a:rPr>
              <a:t>[r21] Desloges W et al. J Bone Joint Surg Am. 2014. doi:10.2106/JBJS.M.00001</a:t>
            </a:r>
          </a:p>
          <a:p>
            <a:r>
              <a:rPr sz="800">
                <a:solidFill>
                  <a:srgbClr val="5A6469"/>
                </a:solidFill>
                <a:latin typeface="Calibri"/>
              </a:rPr>
              <a:t>(+6 referencias más en las láminas finales)</a:t>
            </a:r>
          </a:p>
        </p:txBody>
      </p:sp>
      <p:sp>
        <p:nvSpPr>
          <p:cNvPr id="6" name="Rounded Rectangle 5"/>
          <p:cNvSpPr/>
          <p:nvPr/>
        </p:nvSpPr>
        <p:spPr>
          <a:xfrm>
            <a:off x="4754880" y="1508760"/>
            <a:ext cx="2743200" cy="36200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Lesión que exige entrar por el lado externo del codo: cabeza radial, cóndilo, ligamento lateral o coronoides</a:t>
            </a:r>
          </a:p>
        </p:txBody>
      </p:sp>
      <p:sp>
        <p:nvSpPr>
          <p:cNvPr id="7" name="Decision 6"/>
          <p:cNvSpPr/>
          <p:nvPr/>
        </p:nvSpPr>
        <p:spPr>
          <a:xfrm>
            <a:off x="4572000" y="1980491"/>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luxación, inestabilidad o un LUCL claramente roto o avulsionado?</a:t>
            </a:r>
          </a:p>
        </p:txBody>
      </p:sp>
      <p:sp>
        <p:nvSpPr>
          <p:cNvPr id="8" name="Rectangle 7"/>
          <p:cNvSpPr/>
          <p:nvPr/>
        </p:nvSpPr>
        <p:spPr>
          <a:xfrm>
            <a:off x="2987040" y="2644902"/>
            <a:ext cx="2743200" cy="5546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Usa el plano que dejó el trauma (desgarro del extensor), explora el ligamento y planea repararlo al final [r1][r42]</a:t>
            </a:r>
          </a:p>
        </p:txBody>
      </p:sp>
      <p:sp>
        <p:nvSpPr>
          <p:cNvPr id="9" name="Decision 8"/>
          <p:cNvSpPr/>
          <p:nvPr/>
        </p:nvSpPr>
        <p:spPr>
          <a:xfrm>
            <a:off x="6339839" y="2644902"/>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una fractura aislada de cabeza radial, con codo estable?</a:t>
            </a:r>
          </a:p>
        </p:txBody>
      </p:sp>
      <p:sp>
        <p:nvSpPr>
          <p:cNvPr id="10" name="Rectangle 9"/>
          <p:cNvSpPr/>
          <p:nvPr/>
        </p:nvSpPr>
        <p:spPr>
          <a:xfrm>
            <a:off x="2987040" y="3309312"/>
            <a:ext cx="2743200" cy="5546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EDC split o Kaplan limitado, con el antebrazo en pronación y la cápsula por delante del ecuador de la cabeza [r6][r7][r21]</a:t>
            </a:r>
          </a:p>
        </p:txBody>
      </p:sp>
      <p:sp>
        <p:nvSpPr>
          <p:cNvPr id="11" name="Decision 10"/>
          <p:cNvSpPr/>
          <p:nvPr/>
        </p:nvSpPr>
        <p:spPr>
          <a:xfrm>
            <a:off x="6339839" y="3309312"/>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una fractura-luxación compleja que pide ver radio y cúbito por una sola incisión?</a:t>
            </a:r>
          </a:p>
        </p:txBody>
      </p:sp>
      <p:sp>
        <p:nvSpPr>
          <p:cNvPr id="12" name="Decision 11"/>
          <p:cNvSpPr/>
          <p:nvPr/>
        </p:nvSpPr>
        <p:spPr>
          <a:xfrm>
            <a:off x="2804160" y="3973723"/>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¿Necesitas ver más de lo que da ese plano (capitellum, coronoides, columna lateral)?</a:t>
            </a:r>
          </a:p>
        </p:txBody>
      </p:sp>
      <p:sp>
        <p:nvSpPr>
          <p:cNvPr id="13" name="Rectangle 12"/>
          <p:cNvSpPr/>
          <p:nvPr/>
        </p:nvSpPr>
        <p:spPr>
          <a:xfrm>
            <a:off x="6522720" y="3973723"/>
            <a:ext cx="2743200" cy="5546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 una entrada posterior única: Boyd o ancóneo [r24][r25][r26]</a:t>
            </a:r>
          </a:p>
        </p:txBody>
      </p:sp>
      <p:sp>
        <p:nvSpPr>
          <p:cNvPr id="14" name="Rectangle 13"/>
          <p:cNvSpPr/>
          <p:nvPr/>
        </p:nvSpPr>
        <p:spPr>
          <a:xfrm>
            <a:off x="4754880" y="4638133"/>
            <a:ext cx="2743200" cy="36200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Amplía: despega el origen extensor, osteotomía del epicóndilo si el ligamento está íntegro, o suma una vía medial [r1][r6][r39]</a:t>
            </a:r>
          </a:p>
        </p:txBody>
      </p:sp>
      <p:sp>
        <p:nvSpPr>
          <p:cNvPr id="15" name="Rectangle 14"/>
          <p:cNvSpPr/>
          <p:nvPr/>
        </p:nvSpPr>
        <p:spPr>
          <a:xfrm>
            <a:off x="4754880" y="5109865"/>
            <a:ext cx="2743200" cy="36200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 o reemplaza la cabeza radial: placa solo en el arco no articular y estabilidad revisada con fluoroscopia [r7][r43]</a:t>
            </a:r>
          </a:p>
        </p:txBody>
      </p:sp>
      <p:sp>
        <p:nvSpPr>
          <p:cNvPr id="16" name="Rounded Rectangle 15"/>
          <p:cNvSpPr/>
          <p:nvPr/>
        </p:nvSpPr>
        <p:spPr>
          <a:xfrm>
            <a:off x="4754880" y="5581596"/>
            <a:ext cx="2743200" cy="36200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Cierra por capas, reinserta el LUCL o el epicóndilo y moviliza pronto [r2][r42]</a:t>
            </a:r>
          </a:p>
        </p:txBody>
      </p:sp>
      <p:cxnSp>
        <p:nvCxnSpPr>
          <p:cNvPr id="17" name="Connector 16"/>
          <p:cNvCxnSpPr>
            <a:stCxn id="6" idx="2"/>
            <a:endCxn id="7" idx="0"/>
          </p:cNvCxnSpPr>
          <p:nvPr/>
        </p:nvCxnSpPr>
        <p:spPr>
          <a:xfrm flipH="1">
            <a:off x="6126480" y="187076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4358640" y="253517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004816" y="252785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0" name="Connector 19"/>
          <p:cNvCxnSpPr>
            <a:stCxn id="7" idx="2"/>
            <a:endCxn id="9" idx="0"/>
          </p:cNvCxnSpPr>
          <p:nvPr/>
        </p:nvCxnSpPr>
        <p:spPr>
          <a:xfrm>
            <a:off x="6126480" y="2535173"/>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7" y="252785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8" idx="2"/>
            <a:endCxn id="12" idx="0"/>
          </p:cNvCxnSpPr>
          <p:nvPr/>
        </p:nvCxnSpPr>
        <p:spPr>
          <a:xfrm flipH="1">
            <a:off x="4358640" y="3199584"/>
            <a:ext cx="0" cy="77413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9" idx="2"/>
            <a:endCxn id="10" idx="0"/>
          </p:cNvCxnSpPr>
          <p:nvPr/>
        </p:nvCxnSpPr>
        <p:spPr>
          <a:xfrm flipH="1">
            <a:off x="4358640" y="3199584"/>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53911" y="319226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9" idx="2"/>
            <a:endCxn id="11" idx="0"/>
          </p:cNvCxnSpPr>
          <p:nvPr/>
        </p:nvCxnSpPr>
        <p:spPr>
          <a:xfrm flipH="1">
            <a:off x="7894319" y="319958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949183" y="319226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10" idx="2"/>
            <a:endCxn id="12" idx="0"/>
          </p:cNvCxnSpPr>
          <p:nvPr/>
        </p:nvCxnSpPr>
        <p:spPr>
          <a:xfrm flipH="1">
            <a:off x="4358640" y="386399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2" idx="2"/>
            <a:endCxn id="14" idx="0"/>
          </p:cNvCxnSpPr>
          <p:nvPr/>
        </p:nvCxnSpPr>
        <p:spPr>
          <a:xfrm>
            <a:off x="4358640" y="452840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032248" y="452108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2" idx="2"/>
            <a:endCxn id="15" idx="0"/>
          </p:cNvCxnSpPr>
          <p:nvPr/>
        </p:nvCxnSpPr>
        <p:spPr>
          <a:xfrm>
            <a:off x="4358640" y="4528405"/>
            <a:ext cx="1767840" cy="58146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032248" y="468619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4" idx="2"/>
            <a:endCxn id="15" idx="0"/>
          </p:cNvCxnSpPr>
          <p:nvPr/>
        </p:nvCxnSpPr>
        <p:spPr>
          <a:xfrm flipH="1">
            <a:off x="6126480" y="500013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1" idx="2"/>
            <a:endCxn id="13" idx="0"/>
          </p:cNvCxnSpPr>
          <p:nvPr/>
        </p:nvCxnSpPr>
        <p:spPr>
          <a:xfrm>
            <a:off x="7894319" y="3863994"/>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949183" y="385667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1" idx="2"/>
            <a:endCxn id="15" idx="0"/>
          </p:cNvCxnSpPr>
          <p:nvPr/>
        </p:nvCxnSpPr>
        <p:spPr>
          <a:xfrm flipH="1">
            <a:off x="6126480" y="3863994"/>
            <a:ext cx="1767839" cy="124587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772655" y="425432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3" idx="2"/>
            <a:endCxn id="15" idx="0"/>
          </p:cNvCxnSpPr>
          <p:nvPr/>
        </p:nvCxnSpPr>
        <p:spPr>
          <a:xfrm flipH="1">
            <a:off x="6126480" y="4528405"/>
            <a:ext cx="1767840" cy="58146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5" idx="2"/>
            <a:endCxn id="16" idx="0"/>
          </p:cNvCxnSpPr>
          <p:nvPr/>
        </p:nvCxnSpPr>
        <p:spPr>
          <a:xfrm flipH="1">
            <a:off x="6126480" y="547186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cuándo el lateral es la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[r7] Adams JE et al. JBJS Essent Surg Tech. 2017. doi:10.2106/JBJS.ST.15.00073</a:t>
            </a:r>
          </a:p>
          <a:p>
            <a:r>
              <a:rPr sz="800">
                <a:solidFill>
                  <a:srgbClr val="5A6469"/>
                </a:solidFill>
                <a:latin typeface="Calibri"/>
              </a:rPr>
              <a:t>[r20] Barnes LF et al. Hand (N Y). 2019. doi:10.1177/1558944717745662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indicación pide algo distinto a la vía: ver la cabeza, ver el cóndilo, alcanzar el ligamento o llegar al coronoides.</a:t>
            </a:r>
          </a:p>
          <a:p>
            <a:pPr marL="347472" indent="-347472">
              <a:spcAft>
                <a:spcPts val="1400"/>
              </a:spcAft>
              <a:buChar char="•"/>
            </a:pPr>
            <a:r>
              <a:rPr sz="2400">
                <a:solidFill>
                  <a:srgbClr val="263238"/>
                </a:solidFill>
                <a:latin typeface="Calibri"/>
              </a:rPr>
              <a:t>La tabla resume qué ofrece la entrada lateral y dónde se queda corta.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de la entrada lateral y su límite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[r7] Adams JE et al. JBJS Essent Surg Tech. 2017. doi:10.2106/JBJS.ST.15.00073</a:t>
            </a:r>
          </a:p>
          <a:p>
            <a:r>
              <a:rPr sz="800">
                <a:solidFill>
                  <a:srgbClr val="5A6469"/>
                </a:solidFill>
                <a:latin typeface="Calibri"/>
              </a:rPr>
              <a:t>[r20] Barnes LF et al. Hand (N Y). 2019. doi:10.1177/1558944717745662</a:t>
            </a:r>
          </a:p>
          <a:p>
            <a:r>
              <a:rPr sz="800">
                <a:solidFill>
                  <a:srgbClr val="5A6469"/>
                </a:solidFill>
                <a:latin typeface="Calibri"/>
              </a:rPr>
              <a:t>[r37] Ruchelsman DE et al. J Bone Joint Surg Am. 2013. doi:10.2106/JBJS.J.01989</a:t>
            </a:r>
          </a:p>
          <a:p>
            <a:r>
              <a:rPr sz="800">
                <a:solidFill>
                  <a:srgbClr val="5A6469"/>
                </a:solidFill>
                <a:latin typeface="Calibri"/>
              </a:rPr>
              <a:t>(+4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Indicación</a:t>
                      </a:r>
                    </a:p>
                  </a:txBody>
                  <a:tcPr>
                    <a:solidFill>
                      <a:srgbClr val="0F5F6B"/>
                    </a:solidFill>
                  </a:tcPr>
                </a:tc>
                <a:tc>
                  <a:txBody>
                    <a:bodyPr/>
                    <a:lstStyle/>
                    <a:p>
                      <a:r>
                        <a:rPr sz="1600" b="1">
                          <a:solidFill>
                            <a:srgbClr val="FFFFFF"/>
                          </a:solidFill>
                          <a:latin typeface="Calibri"/>
                        </a:rPr>
                        <a:t>Por qué la vía lateral</a:t>
                      </a:r>
                    </a:p>
                  </a:txBody>
                  <a:tcPr>
                    <a:solidFill>
                      <a:srgbClr val="0F5F6B"/>
                    </a:solidFill>
                  </a:tcPr>
                </a:tc>
                <a:tc>
                  <a:txBody>
                    <a:bodyPr/>
                    <a:lstStyle/>
                    <a:p>
                      <a:r>
                        <a:rPr sz="1600" b="1">
                          <a:solidFill>
                            <a:srgbClr val="FFFFFF"/>
                          </a:solidFill>
                          <a:latin typeface="Calibri"/>
                        </a:rPr>
                        <a:t>Dónde se queda corta o qué vigilar</a:t>
                      </a:r>
                    </a:p>
                  </a:txBody>
                  <a:tcPr>
                    <a:solidFill>
                      <a:srgbClr val="0F5F6B"/>
                    </a:solidFill>
                  </a:tcPr>
                </a:tc>
              </a:tr>
              <a:tr h="457200">
                <a:tc>
                  <a:txBody>
                    <a:bodyPr/>
                    <a:lstStyle/>
                    <a:p>
                      <a:r>
                        <a:rPr sz="1600">
                          <a:solidFill>
                            <a:srgbClr val="263238"/>
                          </a:solidFill>
                          <a:latin typeface="Calibri"/>
                        </a:rPr>
                        <a:t>Fractura de cabeza radial</a:t>
                      </a:r>
                    </a:p>
                  </a:txBody>
                  <a:tcPr>
                    <a:solidFill>
                      <a:srgbClr val="EEF3F4"/>
                    </a:solidFill>
                  </a:tcPr>
                </a:tc>
                <a:tc>
                  <a:txBody>
                    <a:bodyPr/>
                    <a:lstStyle/>
                    <a:p>
                      <a:r>
                        <a:rPr sz="1600">
                          <a:solidFill>
                            <a:srgbClr val="263238"/>
                          </a:solidFill>
                          <a:latin typeface="Calibri"/>
                        </a:rPr>
                        <a:t>Da acceso directo a la cabeza para fijarla, resecarla o reemplazarla [r7]</a:t>
                      </a:r>
                    </a:p>
                  </a:txBody>
                  <a:tcPr>
                    <a:solidFill>
                      <a:srgbClr val="EEF3F4"/>
                    </a:solidFill>
                  </a:tcPr>
                </a:tc>
                <a:tc>
                  <a:txBody>
                    <a:bodyPr/>
                    <a:lstStyle/>
                    <a:p>
                      <a:r>
                        <a:rPr sz="1600">
                          <a:solidFill>
                            <a:srgbClr val="263238"/>
                          </a:solidFill>
                          <a:latin typeface="Calibri"/>
                        </a:rPr>
                        <a:t>Fijar solo si se logra reducción anatómica y movilización precoz; con más de 3 fragmentos se prefiere prótesis [r37]</a:t>
                      </a:r>
                    </a:p>
                  </a:txBody>
                  <a:tcPr>
                    <a:solidFill>
                      <a:srgbClr val="EEF3F4"/>
                    </a:solidFill>
                  </a:tcPr>
                </a:tc>
              </a:tr>
              <a:tr h="457200">
                <a:tc>
                  <a:txBody>
                    <a:bodyPr/>
                    <a:lstStyle/>
                    <a:p>
                      <a:r>
                        <a:rPr sz="1600">
                          <a:solidFill>
                            <a:srgbClr val="263238"/>
                          </a:solidFill>
                          <a:latin typeface="Calibri"/>
                        </a:rPr>
                        <a:t>Fractura del capitellum (cizallamiento coronal)</a:t>
                      </a:r>
                    </a:p>
                  </a:txBody>
                  <a:tcPr>
                    <a:solidFill>
                      <a:srgbClr val="FFFFFF"/>
                    </a:solidFill>
                  </a:tcPr>
                </a:tc>
                <a:tc>
                  <a:txBody>
                    <a:bodyPr/>
                    <a:lstStyle/>
                    <a:p>
                      <a:r>
                        <a:rPr sz="1600">
                          <a:solidFill>
                            <a:srgbClr val="263238"/>
                          </a:solidFill>
                          <a:latin typeface="Calibri"/>
                        </a:rPr>
                        <a:t>La AO la indica para fracturas del cóndilo lateral, avulsiones del epicóndilo y cizallamientos del capitellum o la tróclea [r2]</a:t>
                      </a:r>
                    </a:p>
                  </a:txBody>
                  <a:tcPr>
                    <a:solidFill>
                      <a:srgbClr val="FFFFFF"/>
                    </a:solidFill>
                  </a:tcPr>
                </a:tc>
                <a:tc>
                  <a:txBody>
                    <a:bodyPr/>
                    <a:lstStyle/>
                    <a:p>
                      <a:r>
                        <a:rPr sz="1600">
                          <a:solidFill>
                            <a:srgbClr val="263238"/>
                          </a:solidFill>
                          <a:latin typeface="Calibri"/>
                        </a:rPr>
                        <a:t>Si la fractura compromete la parte medial de la tróclea, los autores de un ECA con 26 pacientes recomiendan la vía anterolateral, que además fue más corta [r40]</a:t>
                      </a:r>
                    </a:p>
                  </a:txBody>
                  <a:tcPr>
                    <a:solidFill>
                      <a:srgbClr val="FFFFFF"/>
                    </a:solidFill>
                  </a:tcPr>
                </a:tc>
              </a:tr>
              <a:tr h="457200">
                <a:tc>
                  <a:txBody>
                    <a:bodyPr/>
                    <a:lstStyle/>
                    <a:p>
                      <a:r>
                        <a:rPr sz="1600">
                          <a:solidFill>
                            <a:srgbClr val="263238"/>
                          </a:solidFill>
                          <a:latin typeface="Calibri"/>
                        </a:rPr>
                        <a:t>Reparación del complejo ligamentario lateral</a:t>
                      </a:r>
                    </a:p>
                  </a:txBody>
                  <a:tcPr>
                    <a:solidFill>
                      <a:srgbClr val="EEF3F4"/>
                    </a:solidFill>
                  </a:tcPr>
                </a:tc>
                <a:tc>
                  <a:txBody>
                    <a:bodyPr/>
                    <a:lstStyle/>
                    <a:p>
                      <a:r>
                        <a:rPr sz="1600">
                          <a:solidFill>
                            <a:srgbClr val="263238"/>
                          </a:solidFill>
                          <a:latin typeface="Calibri"/>
                        </a:rPr>
                        <a:t>En la técnica descrita, una incisión lateral de 5 cm centrada en el epicóndilo permite anclar el LUCL [r42]</a:t>
                      </a:r>
                    </a:p>
                  </a:txBody>
                  <a:tcPr>
                    <a:solidFill>
                      <a:srgbClr val="EEF3F4"/>
                    </a:solidFill>
                  </a:tcPr>
                </a:tc>
                <a:tc>
                  <a:txBody>
                    <a:bodyPr/>
                    <a:lstStyle/>
                    <a:p>
                      <a:r>
                        <a:rPr sz="1600">
                          <a:solidFill>
                            <a:srgbClr val="263238"/>
                          </a:solidFill>
                          <a:latin typeface="Calibri"/>
                        </a:rPr>
                        <a:t>La técnica propone reparar si en fluoroscopia con varo y pronación la articulación se abre más de 10 grados [r42]</a:t>
                      </a:r>
                    </a:p>
                  </a:txBody>
                  <a:tcPr>
                    <a:solidFill>
                      <a:srgbClr val="EEF3F4"/>
                    </a:solidFill>
                  </a:tcPr>
                </a:tc>
              </a:tr>
              <a:tr h="457200">
                <a:tc>
                  <a:txBody>
                    <a:bodyPr/>
                    <a:lstStyle/>
                    <a:p>
                      <a:r>
                        <a:rPr sz="1600">
                          <a:solidFill>
                            <a:srgbClr val="263238"/>
                          </a:solidFill>
                          <a:latin typeface="Calibri"/>
                        </a:rPr>
                        <a:t>Artroplastia de cabeza radial</a:t>
                      </a:r>
                    </a:p>
                  </a:txBody>
                  <a:tcPr>
                    <a:solidFill>
                      <a:srgbClr val="FFFFFF"/>
                    </a:solidFill>
                  </a:tcPr>
                </a:tc>
                <a:tc>
                  <a:txBody>
                    <a:bodyPr/>
                    <a:lstStyle/>
                    <a:p>
                      <a:r>
                        <a:rPr sz="1600">
                          <a:solidFill>
                            <a:srgbClr val="263238"/>
                          </a:solidFill>
                          <a:latin typeface="Calibri"/>
                        </a:rPr>
                        <a:t>Se necesita cabeza y cuello radiales a la vista para el corte y el implante [r7]</a:t>
                      </a:r>
                    </a:p>
                  </a:txBody>
                  <a:tcPr>
                    <a:solidFill>
                      <a:srgbClr val="FFFFFF"/>
                    </a:solidFill>
                  </a:tcPr>
                </a:tc>
                <a:tc>
                  <a:txBody>
                    <a:bodyPr/>
                    <a:lstStyle/>
                    <a:p>
                      <a:r>
                        <a:rPr sz="1600">
                          <a:solidFill>
                            <a:srgbClr val="263238"/>
                          </a:solidFill>
                          <a:latin typeface="Calibri"/>
                        </a:rPr>
                        <a:t>En 62 pacientes con prótesis, 55 por Kocher y 7 por Kaplan; los autores señalan como factores de riesgo neurológico la retracción del cuello radial por delante y el torniquete prolongado [r44]</a:t>
                      </a:r>
                    </a:p>
                  </a:txBody>
                  <a:tcPr>
                    <a:solidFill>
                      <a:srgbClr val="FFFFFF"/>
                    </a:solidFill>
                  </a:tcPr>
                </a:tc>
              </a:tr>
              <a:tr h="457200">
                <a:tc>
                  <a:txBody>
                    <a:bodyPr/>
                    <a:lstStyle/>
                    <a:p>
                      <a:r>
                        <a:rPr sz="1600">
                          <a:solidFill>
                            <a:srgbClr val="263238"/>
                          </a:solidFill>
                          <a:latin typeface="Calibri"/>
                        </a:rPr>
                        <a:t>Acceso al coronoides en lesiones combinadas</a:t>
                      </a:r>
                    </a:p>
                  </a:txBody>
                  <a:tcPr>
                    <a:solidFill>
                      <a:srgbClr val="EEF3F4"/>
                    </a:solidFill>
                  </a:tcPr>
                </a:tc>
                <a:tc>
                  <a:txBody>
                    <a:bodyPr/>
                    <a:lstStyle/>
                    <a:p>
                      <a:r>
                        <a:rPr sz="1600">
                          <a:solidFill>
                            <a:srgbClr val="263238"/>
                          </a:solidFill>
                          <a:latin typeface="Calibri"/>
                        </a:rPr>
                        <a:t>La vía lateral alcanza la punta del coronoides [r1]; con el Kaplan extendido proximal se vieron 197,8 mm² de coronoides [r20]</a:t>
                      </a:r>
                    </a:p>
                  </a:txBody>
                  <a:tcPr>
                    <a:solidFill>
                      <a:srgbClr val="EEF3F4"/>
                    </a:solidFill>
                  </a:tcPr>
                </a:tc>
                <a:tc>
                  <a:txBody>
                    <a:bodyPr/>
                    <a:lstStyle/>
                    <a:p>
                      <a:r>
                        <a:rPr sz="1600">
                          <a:solidFill>
                            <a:srgbClr val="263238"/>
                          </a:solidFill>
                          <a:latin typeface="Calibri"/>
                        </a:rPr>
                        <a:t>En la tríada terrible, sumar una vía anteromedial dio más arco de movimiento y rotación que la lateral sola [r39]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cuándo operar y qué dicen los estudios comparativos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van der Windt AE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fracturas sin desplazar o con desplazamiento mínimo se tratan sin cirugía y con movilización precoz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Prótesis frente a fijación en Mason III: puntaje de Broberg y Morrey (1 ensayo, 45 participantes)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Gao Y et al. Cochrane Database Syst Rev. 2013. doi:10.1002/14651858.CD008987.pub2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Prótesis frente a fijación en Mason III: eventos adversos (calculado de 6 de 36 y 15 de 31)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Gao Y et al. Cochrane Database Syst Rev. 2013. doi:10.1002/14651858.CD008987.pub2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posición, planos, estructuras en riesgo y comprobación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[r3] Kloen P et al. En: AO Surgery Reference. 2026.</a:t>
            </a:r>
          </a:p>
          <a:p>
            <a:r>
              <a:rPr sz="800">
                <a:solidFill>
                  <a:srgbClr val="5A6469"/>
                </a:solidFill>
                <a:latin typeface="Calibri"/>
              </a:rPr>
              <a:t>[r6] Berdusco R et al. JBJS Essent Surg Tech. 2015. doi:10.2106/JBJS.ST.N.00048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técnica tiene dos mitades.</a:t>
            </a:r>
          </a:p>
          <a:p>
            <a:pPr marL="347472" indent="-347472">
              <a:spcAft>
                <a:spcPts val="1400"/>
              </a:spcAft>
              <a:buChar char="•"/>
            </a:pPr>
            <a:r>
              <a:rPr sz="2400">
                <a:solidFill>
                  <a:srgbClr val="263238"/>
                </a:solidFill>
                <a:latin typeface="Calibri"/>
              </a:rPr>
              <a:t>La primera es llegar a la articulación sin romper lo que la protege, el LUCL y el nervio.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Distancias de referencia para disecar sin tocar el nervio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Chan J et al. J Shoulder Elbow Surg. 2024. doi:10.1016/j.jse.2023.08.019</a:t>
            </a:r>
          </a:p>
          <a:p>
            <a:r>
              <a:rPr sz="1000">
                <a:solidFill>
                  <a:srgbClr val="5A6469"/>
                </a:solidFill>
                <a:latin typeface="Calibri"/>
              </a:rPr>
              <a:t>[r14] Diliberti T et al. J Bone Joint Surg Am. 2000. doi:10.2106/00004623-200006000-00007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Estructuras en riesgo en la vía lateral y cómo evitarlas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[r6] Berdusco R et al. JBJS Essent Surg Tech. 2015. doi:10.2106/JBJS.ST.N.00048</a:t>
            </a:r>
          </a:p>
          <a:p>
            <a:r>
              <a:rPr sz="800">
                <a:solidFill>
                  <a:srgbClr val="5A6469"/>
                </a:solidFill>
                <a:latin typeface="Calibri"/>
              </a:rPr>
              <a:t>[r7] Adams JE et al. JBJS Essent Surg Tech. 2017. doi:10.2106/JBJS.ST.15.00073</a:t>
            </a:r>
          </a:p>
          <a:p>
            <a:r>
              <a:rPr sz="800">
                <a:solidFill>
                  <a:srgbClr val="5A6469"/>
                </a:solidFill>
                <a:latin typeface="Calibri"/>
              </a:rPr>
              <a:t>[r12] Bellato E et al. J Hand Surg Am. 2021. doi:10.1016/j.jhsa.2020.09.013</a:t>
            </a:r>
          </a:p>
          <a:p>
            <a:r>
              <a:rPr sz="800">
                <a:solidFill>
                  <a:srgbClr val="5A6469"/>
                </a:solidFill>
                <a:latin typeface="Calibri"/>
              </a:rPr>
              <a:t>(+4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Cuándo se lesiona</a:t>
                      </a:r>
                    </a:p>
                  </a:txBody>
                  <a:tcPr>
                    <a:solidFill>
                      <a:srgbClr val="0F5F6B"/>
                    </a:solidFill>
                  </a:tcPr>
                </a:tc>
                <a:tc>
                  <a:txBody>
                    <a:bodyPr/>
                    <a:lstStyle/>
                    <a:p>
                      <a:r>
                        <a:rPr sz="1600" b="1">
                          <a:solidFill>
                            <a:srgbClr val="FFFFFF"/>
                          </a:solidFill>
                          <a:latin typeface="Calibri"/>
                        </a:rPr>
                        <a:t>Cómo se evita</a:t>
                      </a:r>
                    </a:p>
                  </a:txBody>
                  <a:tcPr>
                    <a:solidFill>
                      <a:srgbClr val="0F5F6B"/>
                    </a:solidFill>
                  </a:tcPr>
                </a:tc>
              </a:tr>
              <a:tr h="457200">
                <a:tc>
                  <a:txBody>
                    <a:bodyPr/>
                    <a:lstStyle/>
                    <a:p>
                      <a:r>
                        <a:rPr sz="1600">
                          <a:solidFill>
                            <a:srgbClr val="263238"/>
                          </a:solidFill>
                          <a:latin typeface="Calibri"/>
                        </a:rPr>
                        <a:t>Nervio interóseo posterior</a:t>
                      </a:r>
                    </a:p>
                  </a:txBody>
                  <a:tcPr>
                    <a:solidFill>
                      <a:srgbClr val="EEF3F4"/>
                    </a:solidFill>
                  </a:tcPr>
                </a:tc>
                <a:tc>
                  <a:txBody>
                    <a:bodyPr/>
                    <a:lstStyle/>
                    <a:p>
                      <a:r>
                        <a:rPr sz="1600">
                          <a:solidFill>
                            <a:srgbClr val="263238"/>
                          </a:solidFill>
                          <a:latin typeface="Calibri"/>
                        </a:rPr>
                        <a:t>Separador en el cuello radial, tracción fuerte o disección distal al anular [r1]; 2 parálisis completas en 62 pacientes con prótesis [r44]</a:t>
                      </a:r>
                    </a:p>
                  </a:txBody>
                  <a:tcPr>
                    <a:solidFill>
                      <a:srgbClr val="EEF3F4"/>
                    </a:solidFill>
                  </a:tcPr>
                </a:tc>
                <a:tc>
                  <a:txBody>
                    <a:bodyPr/>
                    <a:lstStyle/>
                    <a:p>
                      <a:r>
                        <a:rPr sz="1600">
                          <a:solidFill>
                            <a:srgbClr val="263238"/>
                          </a:solidFill>
                          <a:latin typeface="Calibri"/>
                        </a:rPr>
                        <a:t>Pronación; ningún separador alrededor del cuello; identificarlo si se usa placa distal [r1][r7]</a:t>
                      </a:r>
                    </a:p>
                  </a:txBody>
                  <a:tcPr>
                    <a:solidFill>
                      <a:srgbClr val="EEF3F4"/>
                    </a:solidFill>
                  </a:tcPr>
                </a:tc>
              </a:tr>
              <a:tr h="457200">
                <a:tc>
                  <a:txBody>
                    <a:bodyPr/>
                    <a:lstStyle/>
                    <a:p>
                      <a:r>
                        <a:rPr sz="1600">
                          <a:solidFill>
                            <a:srgbClr val="263238"/>
                          </a:solidFill>
                          <a:latin typeface="Calibri"/>
                        </a:rPr>
                        <a:t>Nervio radial por delante</a:t>
                      </a:r>
                    </a:p>
                  </a:txBody>
                  <a:tcPr>
                    <a:solidFill>
                      <a:srgbClr val="FFFFFF"/>
                    </a:solidFill>
                  </a:tcPr>
                </a:tc>
                <a:tc>
                  <a:txBody>
                    <a:bodyPr/>
                    <a:lstStyle/>
                    <a:p>
                      <a:r>
                        <a:rPr sz="1600">
                          <a:solidFill>
                            <a:srgbClr val="263238"/>
                          </a:solidFill>
                          <a:latin typeface="Calibri"/>
                        </a:rPr>
                        <a:t>Capsulotomía demasiado anterior o separadores palanca por delante de la cabeza [r1][r2]</a:t>
                      </a:r>
                    </a:p>
                  </a:txBody>
                  <a:tcPr>
                    <a:solidFill>
                      <a:srgbClr val="FFFFFF"/>
                    </a:solidFill>
                  </a:tcPr>
                </a:tc>
                <a:tc>
                  <a:txBody>
                    <a:bodyPr/>
                    <a:lstStyle/>
                    <a:p>
                      <a:r>
                        <a:rPr sz="1600">
                          <a:solidFill>
                            <a:srgbClr val="263238"/>
                          </a:solidFill>
                          <a:latin typeface="Calibri"/>
                        </a:rPr>
                        <a:t>Capsulotomía por delante del ecuador pero sin irse demasiado anterior [r1][r6]; evitar separadores palanca y la tracción prolongada por delante [r2]</a:t>
                      </a:r>
                    </a:p>
                  </a:txBody>
                  <a:tcPr>
                    <a:solidFill>
                      <a:srgbClr val="FFFFFF"/>
                    </a:solidFill>
                  </a:tcPr>
                </a:tc>
              </a:tr>
              <a:tr h="457200">
                <a:tc>
                  <a:txBody>
                    <a:bodyPr/>
                    <a:lstStyle/>
                    <a:p>
                      <a:r>
                        <a:rPr sz="1600">
                          <a:solidFill>
                            <a:srgbClr val="263238"/>
                          </a:solidFill>
                          <a:latin typeface="Calibri"/>
                        </a:rPr>
                        <a:t>LUCL</a:t>
                      </a:r>
                    </a:p>
                  </a:txBody>
                  <a:tcPr>
                    <a:solidFill>
                      <a:srgbClr val="EEF3F4"/>
                    </a:solidFill>
                  </a:tcPr>
                </a:tc>
                <a:tc>
                  <a:txBody>
                    <a:bodyPr/>
                    <a:lstStyle/>
                    <a:p>
                      <a:r>
                        <a:rPr sz="1600">
                          <a:solidFill>
                            <a:srgbClr val="263238"/>
                          </a:solidFill>
                          <a:latin typeface="Calibri"/>
                        </a:rPr>
                        <a:t>Incisión del Kocher demasiado posterior: cajón posterolateral positivo en 15 de 20 cadáveres [r12]</a:t>
                      </a:r>
                    </a:p>
                  </a:txBody>
                  <a:tcPr>
                    <a:solidFill>
                      <a:srgbClr val="EEF3F4"/>
                    </a:solidFill>
                  </a:tcPr>
                </a:tc>
                <a:tc>
                  <a:txBody>
                    <a:bodyPr/>
                    <a:lstStyle/>
                    <a:p>
                      <a:r>
                        <a:rPr sz="1600">
                          <a:solidFill>
                            <a:srgbClr val="263238"/>
                          </a:solidFill>
                          <a:latin typeface="Calibri"/>
                        </a:rPr>
                        <a:t>Capsulotomía por delante del LUCL; o EDC split; reparar si se avulsiona [r6][r22][r42]</a:t>
                      </a:r>
                    </a:p>
                  </a:txBody>
                  <a:tcPr>
                    <a:solidFill>
                      <a:srgbClr val="EEF3F4"/>
                    </a:solidFill>
                  </a:tcPr>
                </a:tc>
              </a:tr>
              <a:tr h="457200">
                <a:tc>
                  <a:txBody>
                    <a:bodyPr/>
                    <a:lstStyle/>
                    <a:p>
                      <a:r>
                        <a:rPr sz="1600">
                          <a:solidFill>
                            <a:srgbClr val="263238"/>
                          </a:solidFill>
                          <a:latin typeface="Calibri"/>
                        </a:rPr>
                        <a:t>Ligamento anular</a:t>
                      </a:r>
                    </a:p>
                  </a:txBody>
                  <a:tcPr>
                    <a:solidFill>
                      <a:srgbClr val="FFFFFF"/>
                    </a:solidFill>
                  </a:tcPr>
                </a:tc>
                <a:tc>
                  <a:txBody>
                    <a:bodyPr/>
                    <a:lstStyle/>
                    <a:p>
                      <a:r>
                        <a:rPr sz="1600">
                          <a:solidFill>
                            <a:srgbClr val="263238"/>
                          </a:solidFill>
                          <a:latin typeface="Calibri"/>
                        </a:rPr>
                        <a:t>Se divide al entrar [r1]</a:t>
                      </a:r>
                    </a:p>
                  </a:txBody>
                  <a:tcPr>
                    <a:solidFill>
                      <a:srgbClr val="FFFFFF"/>
                    </a:solidFill>
                  </a:tcPr>
                </a:tc>
                <a:tc>
                  <a:txBody>
                    <a:bodyPr/>
                    <a:lstStyle/>
                    <a:p>
                      <a:r>
                        <a:rPr sz="1600">
                          <a:solidFill>
                            <a:srgbClr val="263238"/>
                          </a:solidFill>
                          <a:latin typeface="Calibri"/>
                        </a:rPr>
                        <a:t>Dividirlo en línea con el intervalo y repararlo si se pierde (práctica habitual / opinión experta)</a:t>
                      </a:r>
                    </a:p>
                  </a:txBody>
                  <a:tcPr>
                    <a:solidFill>
                      <a:srgbClr val="FFFFFF"/>
                    </a:solidFill>
                  </a:tcPr>
                </a:tc>
              </a:tr>
              <a:tr h="457200">
                <a:tc>
                  <a:txBody>
                    <a:bodyPr/>
                    <a:lstStyle/>
                    <a:p>
                      <a:r>
                        <a:rPr sz="1600">
                          <a:solidFill>
                            <a:srgbClr val="263238"/>
                          </a:solidFill>
                          <a:latin typeface="Calibri"/>
                        </a:rPr>
                        <a:t>Articulación radiocubital proximal</a:t>
                      </a:r>
                    </a:p>
                  </a:txBody>
                  <a:tcPr>
                    <a:solidFill>
                      <a:srgbClr val="EEF3F4"/>
                    </a:solidFill>
                  </a:tcPr>
                </a:tc>
                <a:tc>
                  <a:txBody>
                    <a:bodyPr/>
                    <a:lstStyle/>
                    <a:p>
                      <a:r>
                        <a:rPr sz="1600">
                          <a:solidFill>
                            <a:srgbClr val="263238"/>
                          </a:solidFill>
                          <a:latin typeface="Calibri"/>
                        </a:rPr>
                        <a:t>Placa o tornillos fuera del arco que no articula con el cúbito [r43]</a:t>
                      </a:r>
                    </a:p>
                  </a:txBody>
                  <a:tcPr>
                    <a:solidFill>
                      <a:srgbClr val="EEF3F4"/>
                    </a:solidFill>
                  </a:tcPr>
                </a:tc>
                <a:tc>
                  <a:txBody>
                    <a:bodyPr/>
                    <a:lstStyle/>
                    <a:p>
                      <a:r>
                        <a:rPr sz="1600">
                          <a:solidFill>
                            <a:srgbClr val="263238"/>
                          </a:solidFill>
                          <a:latin typeface="Calibri"/>
                        </a:rPr>
                        <a:t>Ubicar el arco con marcas en neutro, supinación y pronación [r43]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Comparación de intervalos con cifras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Bellato E et al. J Hand Surg Am. 2021. doi:10.1016/j.jhsa.2020.09.013</a:t>
            </a:r>
          </a:p>
          <a:p>
            <a:r>
              <a:rPr sz="800">
                <a:solidFill>
                  <a:srgbClr val="5A6469"/>
                </a:solidFill>
                <a:latin typeface="Calibri"/>
              </a:rPr>
              <a:t>[r17] Chan J et al. J Shoulder Elbow Surg. 2024. doi:10.1016/j.jse.2023.08.019</a:t>
            </a:r>
          </a:p>
          <a:p>
            <a:r>
              <a:rPr sz="800">
                <a:solidFill>
                  <a:srgbClr val="5A6469"/>
                </a:solidFill>
                <a:latin typeface="Calibri"/>
              </a:rPr>
              <a:t>[r19] Sangkamard K et al. J Shoulder Elbow Surg. 2026. doi:10.1016/j.jse.2025.06.028</a:t>
            </a:r>
          </a:p>
          <a:p>
            <a:r>
              <a:rPr sz="800">
                <a:solidFill>
                  <a:srgbClr val="5A6469"/>
                </a:solidFill>
                <a:latin typeface="Calibri"/>
              </a:rPr>
              <a:t>[r20] Barnes LF et al. Hand (N Y). 2019. doi:10.1177/1558944717745662</a:t>
            </a:r>
          </a:p>
          <a:p>
            <a:r>
              <a:rPr sz="800">
                <a:solidFill>
                  <a:srgbClr val="5A6469"/>
                </a:solidFill>
                <a:latin typeface="Calibri"/>
              </a:rPr>
              <a:t>[r21] Desloges W et al. J Bone Joint Surg Am. 2014. doi:10.2106/JBJS.M.00001</a:t>
            </a:r>
          </a:p>
          <a:p>
            <a:r>
              <a:rPr sz="800">
                <a:solidFill>
                  <a:srgbClr val="5A6469"/>
                </a:solidFill>
                <a:latin typeface="Calibri"/>
              </a:rPr>
              <a:t>(+1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comparaciones directas son de cadáver y miden tres cosas: cuánto se ve, qué tan cerca queda el nervio y cuánto se desestabiliza el codo [r12][r17][r19][r20][r21][r22].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 la articulación radiocapitelar al NIP por vía y rotación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Chan J et al. J Shoulder Elbow Surg. 2024. doi:10.1016/j.jse.2023.08.019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Tensión mediana del NIP durante la exposición (Kocher: tope reportado, menos de 0,1)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Sangkamard K et al. J Shoulder Elbow Surg. 2026. doi:10.1016/j.jse.2025.06.028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Extensión del abordaje y combinaciones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[r6] Berdusco R et al. JBJS Essent Surg Tech. 2015. doi:10.2106/JBJS.ST.N.00048</a:t>
            </a:r>
          </a:p>
          <a:p>
            <a:r>
              <a:rPr sz="800">
                <a:solidFill>
                  <a:srgbClr val="5A6469"/>
                </a:solidFill>
                <a:latin typeface="Calibri"/>
              </a:rPr>
              <a:t>[r16] Hohenberger GM et al. Surg Radiol Anat. 2018. doi:10.1007/s00276-018-2004-6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el plano elegido no alcanza, hay cuatro maneras de ganar vista.</a:t>
            </a:r>
          </a:p>
          <a:p>
            <a:pPr marL="347472" indent="-347472">
              <a:spcAft>
                <a:spcPts val="1400"/>
              </a:spcAft>
              <a:buChar char="•"/>
            </a:pPr>
            <a:r>
              <a:rPr sz="2400">
                <a:solidFill>
                  <a:srgbClr val="263238"/>
                </a:solidFill>
                <a:latin typeface="Calibri"/>
              </a:rPr>
              <a:t>Cada una tiene un precio, y conviene decidirla antes de cortar.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Extensión del abordaje y combinaciones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[r6] Berdusco R et al. JBJS Essent Surg Tech. 2015. doi:10.2106/JBJS.ST.N.00048</a:t>
            </a:r>
          </a:p>
          <a:p>
            <a:r>
              <a:rPr sz="800">
                <a:solidFill>
                  <a:srgbClr val="5A6469"/>
                </a:solidFill>
                <a:latin typeface="Calibri"/>
              </a:rPr>
              <a:t>[r16] Hohenberger GM et al. Surg Radiol Anat. 2018. doi:10.1007/s00276-018-2004-6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las fracturas complejas de capitellum o tróclea, la AO amplía de tres formas posibles: osteotomizar el epicóndilo…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ampliar y qué cuesta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[r6] Berdusco R et al. JBJS Essent Surg Tech. 2015. doi:10.2106/JBJS.ST.N.00048</a:t>
            </a:r>
          </a:p>
          <a:p>
            <a:r>
              <a:rPr sz="800">
                <a:solidFill>
                  <a:srgbClr val="5A6469"/>
                </a:solidFill>
                <a:latin typeface="Calibri"/>
              </a:rPr>
              <a:t>[r21] Desloges W et al. J Bone Joint Surg Am. 2014. doi:10.2106/JBJS.M.00001</a:t>
            </a:r>
          </a:p>
          <a:p>
            <a:r>
              <a:rPr sz="800">
                <a:solidFill>
                  <a:srgbClr val="5A6469"/>
                </a:solidFill>
                <a:latin typeface="Calibri"/>
              </a:rPr>
              <a:t>[r27] Li J et al. olecranon osteotomy approach: an anatomic study of cadavers. 2022. doi:10.1016/j.jse.2022.04.022</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Maniobra</a:t>
                      </a:r>
                    </a:p>
                  </a:txBody>
                  <a:tcPr>
                    <a:solidFill>
                      <a:srgbClr val="0F5F6B"/>
                    </a:solidFill>
                  </a:tcPr>
                </a:tc>
                <a:tc>
                  <a:txBody>
                    <a:bodyPr/>
                    <a:lstStyle/>
                    <a:p>
                      <a:r>
                        <a:rPr sz="1600" b="1">
                          <a:solidFill>
                            <a:srgbClr val="FFFFFF"/>
                          </a:solidFill>
                          <a:latin typeface="Calibri"/>
                        </a:rPr>
                        <a:t>Qué se gana</a:t>
                      </a:r>
                    </a:p>
                  </a:txBody>
                  <a:tcPr>
                    <a:solidFill>
                      <a:srgbClr val="0F5F6B"/>
                    </a:solidFill>
                  </a:tcPr>
                </a:tc>
                <a:tc>
                  <a:txBody>
                    <a:bodyPr/>
                    <a:lstStyle/>
                    <a:p>
                      <a:r>
                        <a:rPr sz="1600" b="1">
                          <a:solidFill>
                            <a:srgbClr val="FFFFFF"/>
                          </a:solidFill>
                          <a:latin typeface="Calibri"/>
                        </a:rPr>
                        <a:t>Qué cuesta</a:t>
                      </a:r>
                    </a:p>
                  </a:txBody>
                  <a:tcPr>
                    <a:solidFill>
                      <a:srgbClr val="0F5F6B"/>
                    </a:solidFill>
                  </a:tcPr>
                </a:tc>
              </a:tr>
              <a:tr h="457200">
                <a:tc>
                  <a:txBody>
                    <a:bodyPr/>
                    <a:lstStyle/>
                    <a:p>
                      <a:r>
                        <a:rPr sz="1600">
                          <a:solidFill>
                            <a:srgbClr val="263238"/>
                          </a:solidFill>
                          <a:latin typeface="Calibri"/>
                        </a:rPr>
                        <a:t>Prolongar por la cresta supracondílea</a:t>
                      </a:r>
                    </a:p>
                  </a:txBody>
                  <a:tcPr>
                    <a:solidFill>
                      <a:srgbClr val="EEF3F4"/>
                    </a:solidFill>
                  </a:tcPr>
                </a:tc>
                <a:tc>
                  <a:txBody>
                    <a:bodyPr/>
                    <a:lstStyle/>
                    <a:p>
                      <a:r>
                        <a:rPr sz="1600">
                          <a:solidFill>
                            <a:srgbClr val="263238"/>
                          </a:solidFill>
                          <a:latin typeface="Calibri"/>
                        </a:rPr>
                        <a:t>Columna lateral y cóndilo [r2]</a:t>
                      </a:r>
                    </a:p>
                  </a:txBody>
                  <a:tcPr>
                    <a:solidFill>
                      <a:srgbClr val="EEF3F4"/>
                    </a:solidFill>
                  </a:tcPr>
                </a:tc>
                <a:tc>
                  <a:txBody>
                    <a:bodyPr/>
                    <a:lstStyle/>
                    <a:p>
                      <a:r>
                        <a:rPr sz="1600">
                          <a:solidFill>
                            <a:srgbClr val="263238"/>
                          </a:solidFill>
                          <a:latin typeface="Calibri"/>
                        </a:rPr>
                        <a:t>Acercarse al nervio radial [r2]</a:t>
                      </a:r>
                    </a:p>
                  </a:txBody>
                  <a:tcPr>
                    <a:solidFill>
                      <a:srgbClr val="EEF3F4"/>
                    </a:solidFill>
                  </a:tcPr>
                </a:tc>
              </a:tr>
              <a:tr h="457200">
                <a:tc>
                  <a:txBody>
                    <a:bodyPr/>
                    <a:lstStyle/>
                    <a:p>
                      <a:r>
                        <a:rPr sz="1600">
                          <a:solidFill>
                            <a:srgbClr val="263238"/>
                          </a:solidFill>
                          <a:latin typeface="Calibri"/>
                        </a:rPr>
                        <a:t>Despegar el origen extensor</a:t>
                      </a:r>
                    </a:p>
                  </a:txBody>
                  <a:tcPr>
                    <a:solidFill>
                      <a:srgbClr val="FFFFFF"/>
                    </a:solidFill>
                  </a:tcPr>
                </a:tc>
                <a:tc>
                  <a:txBody>
                    <a:bodyPr/>
                    <a:lstStyle/>
                    <a:p>
                      <a:r>
                        <a:rPr sz="1600">
                          <a:solidFill>
                            <a:srgbClr val="263238"/>
                          </a:solidFill>
                          <a:latin typeface="Calibri"/>
                        </a:rPr>
                        <a:t>Visión comparable de húmero distal, capitellum, cabeza radial y coronoides [r21]</a:t>
                      </a:r>
                    </a:p>
                  </a:txBody>
                  <a:tcPr>
                    <a:solidFill>
                      <a:srgbClr val="FFFFFF"/>
                    </a:solidFill>
                  </a:tcPr>
                </a:tc>
                <a:tc>
                  <a:txBody>
                    <a:bodyPr/>
                    <a:lstStyle/>
                    <a:p>
                      <a:r>
                        <a:rPr sz="1600">
                          <a:solidFill>
                            <a:srgbClr val="263238"/>
                          </a:solidFill>
                          <a:latin typeface="Calibri"/>
                        </a:rPr>
                        <a:t>Más disección y reinserción posterior [r6]</a:t>
                      </a:r>
                    </a:p>
                  </a:txBody>
                  <a:tcPr>
                    <a:solidFill>
                      <a:srgbClr val="FFFFFF"/>
                    </a:solidFill>
                  </a:tcPr>
                </a:tc>
              </a:tr>
              <a:tr h="457200">
                <a:tc>
                  <a:txBody>
                    <a:bodyPr/>
                    <a:lstStyle/>
                    <a:p>
                      <a:r>
                        <a:rPr sz="1600">
                          <a:solidFill>
                            <a:srgbClr val="263238"/>
                          </a:solidFill>
                          <a:latin typeface="Calibri"/>
                        </a:rPr>
                        <a:t>Osteotomía del epicóndilo lateral</a:t>
                      </a:r>
                    </a:p>
                  </a:txBody>
                  <a:tcPr>
                    <a:solidFill>
                      <a:srgbClr val="EEF3F4"/>
                    </a:solidFill>
                  </a:tcPr>
                </a:tc>
                <a:tc>
                  <a:txBody>
                    <a:bodyPr/>
                    <a:lstStyle/>
                    <a:p>
                      <a:r>
                        <a:rPr sz="1600">
                          <a:solidFill>
                            <a:srgbClr val="263238"/>
                          </a:solidFill>
                          <a:latin typeface="Calibri"/>
                        </a:rPr>
                        <a:t>Capitellum completo (1,0) en cadáver [r27]</a:t>
                      </a:r>
                    </a:p>
                  </a:txBody>
                  <a:tcPr>
                    <a:solidFill>
                      <a:srgbClr val="EEF3F4"/>
                    </a:solidFill>
                  </a:tcPr>
                </a:tc>
                <a:tc>
                  <a:txBody>
                    <a:bodyPr/>
                    <a:lstStyle/>
                    <a:p>
                      <a:r>
                        <a:rPr sz="1600">
                          <a:solidFill>
                            <a:srgbClr val="263238"/>
                          </a:solidFill>
                          <a:latin typeface="Calibri"/>
                        </a:rPr>
                        <a:t>Fijación difícil por el tamaño del fragmento [r1]</a:t>
                      </a:r>
                    </a:p>
                  </a:txBody>
                  <a:tcPr>
                    <a:solidFill>
                      <a:srgbClr val="EEF3F4"/>
                    </a:solidFill>
                  </a:tcPr>
                </a:tc>
              </a:tr>
              <a:tr h="457200">
                <a:tc>
                  <a:txBody>
                    <a:bodyPr/>
                    <a:lstStyle/>
                    <a:p>
                      <a:r>
                        <a:rPr sz="1600">
                          <a:solidFill>
                            <a:srgbClr val="263238"/>
                          </a:solidFill>
                          <a:latin typeface="Calibri"/>
                        </a:rPr>
                        <a:t>Reflejar la inserción humeral del ligamento</a:t>
                      </a:r>
                    </a:p>
                  </a:txBody>
                  <a:tcPr>
                    <a:solidFill>
                      <a:srgbClr val="FFFFFF"/>
                    </a:solidFill>
                  </a:tcPr>
                </a:tc>
                <a:tc>
                  <a:txBody>
                    <a:bodyPr/>
                    <a:lstStyle/>
                    <a:p>
                      <a:r>
                        <a:rPr sz="1600">
                          <a:solidFill>
                            <a:srgbClr val="263238"/>
                          </a:solidFill>
                          <a:latin typeface="Calibri"/>
                        </a:rPr>
                        <a:t>Luxar el húmero y abrir la articulación en las fracturas complejas [r2]</a:t>
                      </a:r>
                    </a:p>
                  </a:txBody>
                  <a:tcPr>
                    <a:solidFill>
                      <a:srgbClr val="FFFFFF"/>
                    </a:solidFill>
                  </a:tcPr>
                </a:tc>
                <a:tc>
                  <a:txBody>
                    <a:bodyPr/>
                    <a:lstStyle/>
                    <a:p>
                      <a:r>
                        <a:rPr sz="1600">
                          <a:solidFill>
                            <a:srgbClr val="263238"/>
                          </a:solidFill>
                          <a:latin typeface="Calibri"/>
                        </a:rPr>
                        <a:t>Obliga a reparar el ligamento o el epicóndilo [r2]</a:t>
                      </a:r>
                    </a:p>
                  </a:txBody>
                  <a:tcPr>
                    <a:solidFill>
                      <a:srgbClr val="FFFFFF"/>
                    </a:solidFill>
                  </a:tcPr>
                </a:tc>
              </a:tr>
              <a:tr h="457200">
                <a:tc>
                  <a:txBody>
                    <a:bodyPr/>
                    <a:lstStyle/>
                    <a:p>
                      <a:r>
                        <a:rPr sz="1600">
                          <a:solidFill>
                            <a:srgbClr val="263238"/>
                          </a:solidFill>
                          <a:latin typeface="Calibri"/>
                        </a:rPr>
                        <a:t>Sumar una vía anteromedial</a:t>
                      </a:r>
                    </a:p>
                  </a:txBody>
                  <a:tcPr>
                    <a:solidFill>
                      <a:srgbClr val="EEF3F4"/>
                    </a:solidFill>
                  </a:tcPr>
                </a:tc>
                <a:tc>
                  <a:txBody>
                    <a:bodyPr/>
                    <a:lstStyle/>
                    <a:p>
                      <a:r>
                        <a:rPr sz="1600">
                          <a:solidFill>
                            <a:srgbClr val="263238"/>
                          </a:solidFill>
                          <a:latin typeface="Calibri"/>
                        </a:rPr>
                        <a:t>Más arco y más rotación en la tríada terrible [r39]</a:t>
                      </a:r>
                    </a:p>
                  </a:txBody>
                  <a:tcPr>
                    <a:solidFill>
                      <a:srgbClr val="EEF3F4"/>
                    </a:solidFill>
                  </a:tcPr>
                </a:tc>
                <a:tc>
                  <a:txBody>
                    <a:bodyPr/>
                    <a:lstStyle/>
                    <a:p>
                      <a:r>
                        <a:rPr sz="1600">
                          <a:solidFill>
                            <a:srgbClr val="263238"/>
                          </a:solidFill>
                          <a:latin typeface="Calibri"/>
                        </a:rPr>
                        <a:t>Más tiempo quirúrgico [r39]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Cierre y reparación: lo que se cierra importa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Kloen P et al. En: AO Surgery Reference. 2026.</a:t>
            </a:r>
          </a:p>
          <a:p>
            <a:r>
              <a:rPr sz="1000">
                <a:solidFill>
                  <a:srgbClr val="5A6469"/>
                </a:solidFill>
                <a:latin typeface="Calibri"/>
              </a:rPr>
              <a:t>[r6] Berdusco R et al. JBJS Essent Surg Tech. 2015. doi:10.2106/JBJS.ST.N.00048</a:t>
            </a:r>
          </a:p>
          <a:p>
            <a:r>
              <a:rPr sz="1000">
                <a:solidFill>
                  <a:srgbClr val="5A6469"/>
                </a:solidFill>
                <a:latin typeface="Calibri"/>
              </a:rPr>
              <a:t>[r8] Heifner JJ et al. JSES Rev Rep Tech. 2024. doi:10.1016/j.xrrt.2024.06.004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capas. Se reaproximan cápsula y ligamento, luego el extensor y la fascia, y al final la piel… [r1] [r6]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79</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Cierre y reparación: lo que se cierra importa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Watts AC. JBJS Essent Surg Tech. 2019. doi:10.2106/JBJS.ST.16.00097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Comprobar la estabilidad. Después se revisa el lado medial: con el antebrazo supinado se aplica valgo con el codo extendido y luego a 30 grados de flexión…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Cierre y reparación: lo que se cierra importa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Daniels SD et al. J Bone Joint Surg Am. 2023. doi:10.2106/JBJS.23.00199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eso, cuando se puede, es preferible evitar el daño con un plano que respete el LUCL, y no depender de la reparación como único remedio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tasas, nervio e inestabilidad iatrogénica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[r6] Berdusco R et al. JBJS Essent Surg Tech. 2015. doi:10.2106/JBJS.ST.N.00048</a:t>
            </a:r>
          </a:p>
          <a:p>
            <a:r>
              <a:rPr sz="800">
                <a:solidFill>
                  <a:srgbClr val="5A6469"/>
                </a:solidFill>
                <a:latin typeface="Calibri"/>
              </a:rPr>
              <a:t>[r12] Bellato E et al. J Hand Surg Am. 2021. doi:10.1016/j.jhsa.2020.09.013</a:t>
            </a:r>
          </a:p>
          <a:p>
            <a:r>
              <a:rPr sz="800">
                <a:solidFill>
                  <a:srgbClr val="5A6469"/>
                </a:solidFill>
                <a:latin typeface="Calibri"/>
              </a:rPr>
              <a:t>[r22] Daniels SD et al. J Bone Joint Surg Am. 2023. doi:10.2106/JBJS.23.00199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parálisis del NIP es rara pero marca al residente.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tratar la tríada terrible (16 estudios, 312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Chen HW et al. PLoS One. 2014. doi:10.1371/journal.pone.0097476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79</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Motivos de retiro o revisión de prótesis de cabeza radial (la suma pasa de 100 % porque cada caso puede tener varios)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Kachooei AR et al. J Hand Surg Am. 2018. doi:10.1016/j.jhsa.2017.08.031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esperar según la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[r23] Han F et al. J Shoulder Elbow Surg. 2016. doi:10.1016/j.jse.2015.09.030</a:t>
            </a:r>
          </a:p>
          <a:p>
            <a:r>
              <a:rPr sz="800">
                <a:solidFill>
                  <a:srgbClr val="5A6469"/>
                </a:solidFill>
                <a:latin typeface="Calibri"/>
              </a:rPr>
              <a:t>[r25] Ayala AE et al. J Shoulder Elbow Surg. 2023. doi:10.1016/j.jse.2023.06.005</a:t>
            </a:r>
          </a:p>
          <a:p>
            <a:r>
              <a:rPr sz="800">
                <a:solidFill>
                  <a:srgbClr val="5A6469"/>
                </a:solidFill>
                <a:latin typeface="Calibri"/>
              </a:rPr>
              <a:t>[r26] Sathy A et al. JSES Rev Rep Tech. 2026. doi:10.1016/j.xrrt.2026.100857</a:t>
            </a:r>
          </a:p>
          <a:p>
            <a:r>
              <a:rPr sz="800">
                <a:solidFill>
                  <a:srgbClr val="5A6469"/>
                </a:solidFill>
                <a:latin typeface="Calibri"/>
              </a:rPr>
              <a:t>[r38] Chen HW et al. PLoS One. 2014. doi:10.1371/journal.pone.0097476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probable que el pronóstico dependa más de la lesión que de la vía (opinión experta), y los números salen de series que no son comparables entre sí.</a:t>
            </a:r>
          </a:p>
          <a:p>
            <a:pPr marL="347472" indent="-347472">
              <a:spcAft>
                <a:spcPts val="1400"/>
              </a:spcAft>
              <a:buChar char="•"/>
            </a:pPr>
            <a:r>
              <a:rPr sz="2400">
                <a:solidFill>
                  <a:srgbClr val="263238"/>
                </a:solidFill>
                <a:latin typeface="Calibri"/>
              </a:rPr>
              <a:t>Úsalos como orden de magnitud [r23][r25][r26][r38].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79</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DASH medio en dos series (menor es mejor; poblaciones distintas)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Sathy A et al. JSES Rev Rep Tech. 2026. doi:10.1016/j.xrrt.2026.100857</a:t>
            </a:r>
          </a:p>
          <a:p>
            <a:r>
              <a:rPr sz="1000">
                <a:solidFill>
                  <a:srgbClr val="5A6469"/>
                </a:solidFill>
                <a:latin typeface="Calibri"/>
              </a:rPr>
              <a:t>[r23] Han F et al. J Shoulder Elbow Surg. 2016. doi:10.1016/j.jse.2015.09.030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Rotación final del antebrazo (series distintas, seguimiento corto)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Ayala AE et al. J Shoulder Elbow Surg. 2023. doi:10.1016/j.jse.2023.06.005</a:t>
            </a:r>
          </a:p>
          <a:p>
            <a:r>
              <a:rPr sz="1000">
                <a:solidFill>
                  <a:srgbClr val="5A6469"/>
                </a:solidFill>
                <a:latin typeface="Calibri"/>
              </a:rPr>
              <a:t>[r26] Sathy A et al. JSES Rev Rep Tech. 2026. doi:10.1016/j.xrrt.2026.100857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proteger el ligamento sin rigidizar el codo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Sathy A et al. JSES Rev Rep Tech. 2026. doi:10.1016/j.xrrt.2026.100857</a:t>
            </a:r>
          </a:p>
          <a:p>
            <a:r>
              <a:rPr sz="1000">
                <a:solidFill>
                  <a:srgbClr val="5A6469"/>
                </a:solidFill>
                <a:latin typeface="Calibri"/>
              </a:rPr>
              <a:t>[r42] Watts AC. JBJS Essent Surg Tech. 2019. doi:10.2106/JBJS.ST.16.00097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meta es doble: dejar que cicatrice lo reparado y evitar la rigidez.</a:t>
            </a:r>
          </a:p>
          <a:p>
            <a:pPr marL="347472" indent="-347472">
              <a:spcAft>
                <a:spcPts val="1400"/>
              </a:spcAft>
              <a:buChar char="•"/>
            </a:pPr>
            <a:r>
              <a:rPr sz="2400">
                <a:solidFill>
                  <a:srgbClr val="263238"/>
                </a:solidFill>
                <a:latin typeface="Calibri"/>
              </a:rPr>
              <a:t>La evidencia es de protocolos de un solo centro, así que sirve como ejemplo y no como regla [r26][r42].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79</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proteger el ligamento sin rigidizar el codo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Sathy A et al. JSES Rev Rep Tech. 2026. doi:10.1016/j.xrrt.2026.100857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todos: sin restricciones, por lo general, entre la semana 4 y la 6; la carga de peso espera unas 6 semanas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79</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proteger el ligamento sin rigidizar el codo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Adams JE et al. JBJS Essent Surg Tech. 2017. doi:10.2106/JBJS.ST.15.00073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se usó placa, hay que avisar que la pérdida de rotación es frecuente y que el retiro del implante suele ser necesario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79</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[r6] Berdusco R et al. JBJS Essent Surg Tech. 2015. doi:10.2106/JBJS.ST.N.00048</a:t>
            </a:r>
          </a:p>
          <a:p>
            <a:r>
              <a:rPr sz="800">
                <a:solidFill>
                  <a:srgbClr val="5A6469"/>
                </a:solidFill>
                <a:latin typeface="Calibri"/>
              </a:rPr>
              <a:t>[r7] Adams JE et al. JBJS Essent Surg Tech. 2017. doi:10.2106/JBJS.ST.15.00073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lista sale de los riesgos descritos en este capítulo.</a:t>
            </a:r>
          </a:p>
          <a:p>
            <a:pPr marL="347472" indent="-347472">
              <a:spcAft>
                <a:spcPts val="1400"/>
              </a:spcAft>
              <a:buChar char="•"/>
            </a:pPr>
            <a:r>
              <a:rPr sz="2800">
                <a:solidFill>
                  <a:srgbClr val="263238"/>
                </a:solidFill>
                <a:latin typeface="Calibri"/>
              </a:rPr>
              <a:t>Cada error tiene una causa anatómica y un gesto que lo evita.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causa y cómo evitarlos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[r6] Berdusco R et al. JBJS Essent Surg Tech. 2015. doi:10.2106/JBJS.ST.N.00048</a:t>
            </a:r>
          </a:p>
          <a:p>
            <a:r>
              <a:rPr sz="800">
                <a:solidFill>
                  <a:srgbClr val="5A6469"/>
                </a:solidFill>
                <a:latin typeface="Calibri"/>
              </a:rPr>
              <a:t>[r7] Adams JE et al. JBJS Essent Surg Tech. 2017. doi:10.2106/JBJS.ST.15.00073</a:t>
            </a:r>
          </a:p>
          <a:p>
            <a:r>
              <a:rPr sz="800">
                <a:solidFill>
                  <a:srgbClr val="5A6469"/>
                </a:solidFill>
                <a:latin typeface="Calibri"/>
              </a:rPr>
              <a:t>[r12] Bellato E et al. J Hand Surg Am. 2021. doi:10.1016/j.jhsa.2020.09.013</a:t>
            </a:r>
          </a:p>
          <a:p>
            <a:r>
              <a:rPr sz="800">
                <a:solidFill>
                  <a:srgbClr val="5A6469"/>
                </a:solidFill>
                <a:latin typeface="Calibri"/>
              </a:rPr>
              <a:t>(+8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Error</a:t>
                      </a:r>
                    </a:p>
                  </a:txBody>
                  <a:tcPr>
                    <a:solidFill>
                      <a:srgbClr val="0F5F6B"/>
                    </a:solidFill>
                  </a:tcPr>
                </a:tc>
                <a:tc>
                  <a:txBody>
                    <a:bodyPr/>
                    <a:lstStyle/>
                    <a:p>
                      <a:r>
                        <a:rPr sz="1600" b="1">
                          <a:solidFill>
                            <a:srgbClr val="FFFFFF"/>
                          </a:solidFill>
                          <a:latin typeface="Calibri"/>
                        </a:rPr>
                        <a:t>Por qué ocurre</a:t>
                      </a:r>
                    </a:p>
                  </a:txBody>
                  <a:tcPr>
                    <a:solidFill>
                      <a:srgbClr val="0F5F6B"/>
                    </a:solidFill>
                  </a:tcPr>
                </a:tc>
                <a:tc>
                  <a:txBody>
                    <a:bodyPr/>
                    <a:lstStyle/>
                    <a:p>
                      <a:r>
                        <a:rPr sz="1600" b="1">
                          <a:solidFill>
                            <a:srgbClr val="FFFFFF"/>
                          </a:solidFill>
                          <a:latin typeface="Calibri"/>
                        </a:rPr>
                        <a:t>Cómo evitarlo</a:t>
                      </a:r>
                    </a:p>
                  </a:txBody>
                  <a:tcPr>
                    <a:solidFill>
                      <a:srgbClr val="0F5F6B"/>
                    </a:solidFill>
                  </a:tcPr>
                </a:tc>
              </a:tr>
              <a:tr h="457200">
                <a:tc>
                  <a:txBody>
                    <a:bodyPr/>
                    <a:lstStyle/>
                    <a:p>
                      <a:r>
                        <a:rPr sz="1600">
                          <a:solidFill>
                            <a:srgbClr val="263238"/>
                          </a:solidFill>
                          <a:latin typeface="Calibri"/>
                        </a:rPr>
                        <a:t>Operar con el antebrazo en supinación</a:t>
                      </a:r>
                    </a:p>
                  </a:txBody>
                  <a:tcPr>
                    <a:solidFill>
                      <a:srgbClr val="EEF3F4"/>
                    </a:solidFill>
                  </a:tcPr>
                </a:tc>
                <a:tc>
                  <a:txBody>
                    <a:bodyPr/>
                    <a:lstStyle/>
                    <a:p>
                      <a:r>
                        <a:rPr sz="1600">
                          <a:solidFill>
                            <a:srgbClr val="263238"/>
                          </a:solidFill>
                          <a:latin typeface="Calibri"/>
                        </a:rPr>
                        <a:t>En supinación el nervio queda más cerca: la zona segura proximal baja de 52,0 mm a 33,4 mm [r14]</a:t>
                      </a:r>
                    </a:p>
                  </a:txBody>
                  <a:tcPr>
                    <a:solidFill>
                      <a:srgbClr val="EEF3F4"/>
                    </a:solidFill>
                  </a:tcPr>
                </a:tc>
                <a:tc>
                  <a:txBody>
                    <a:bodyPr/>
                    <a:lstStyle/>
                    <a:p>
                      <a:r>
                        <a:rPr sz="1600">
                          <a:solidFill>
                            <a:srgbClr val="263238"/>
                          </a:solidFill>
                          <a:latin typeface="Calibri"/>
                        </a:rPr>
                        <a:t>Pronación completa antes de profundizar [r1]</a:t>
                      </a:r>
                    </a:p>
                  </a:txBody>
                  <a:tcPr>
                    <a:solidFill>
                      <a:srgbClr val="EEF3F4"/>
                    </a:solidFill>
                  </a:tcPr>
                </a:tc>
              </a:tr>
              <a:tr h="457200">
                <a:tc>
                  <a:txBody>
                    <a:bodyPr/>
                    <a:lstStyle/>
                    <a:p>
                      <a:r>
                        <a:rPr sz="1600">
                          <a:solidFill>
                            <a:srgbClr val="263238"/>
                          </a:solidFill>
                          <a:latin typeface="Calibri"/>
                        </a:rPr>
                        <a:t>Poner un separador alrededor del cuello radial</a:t>
                      </a:r>
                    </a:p>
                  </a:txBody>
                  <a:tcPr>
                    <a:solidFill>
                      <a:srgbClr val="FFFFFF"/>
                    </a:solidFill>
                  </a:tcPr>
                </a:tc>
                <a:tc>
                  <a:txBody>
                    <a:bodyPr/>
                    <a:lstStyle/>
                    <a:p>
                      <a:r>
                        <a:rPr sz="1600">
                          <a:solidFill>
                            <a:srgbClr val="263238"/>
                          </a:solidFill>
                          <a:latin typeface="Calibri"/>
                        </a:rPr>
                        <a:t>El NIP está en el supinador, a tres traveses de dedo de la cabeza [r1]</a:t>
                      </a:r>
                    </a:p>
                  </a:txBody>
                  <a:tcPr>
                    <a:solidFill>
                      <a:srgbClr val="FFFFFF"/>
                    </a:solidFill>
                  </a:tcPr>
                </a:tc>
                <a:tc>
                  <a:txBody>
                    <a:bodyPr/>
                    <a:lstStyle/>
                    <a:p>
                      <a:r>
                        <a:rPr sz="1600">
                          <a:solidFill>
                            <a:srgbClr val="263238"/>
                          </a:solidFill>
                          <a:latin typeface="Calibri"/>
                        </a:rPr>
                        <a:t>Ningún separador en el cuello y sin tracción prolongada por delante [r1][r2]</a:t>
                      </a:r>
                    </a:p>
                  </a:txBody>
                  <a:tcPr>
                    <a:solidFill>
                      <a:srgbClr val="FFFFFF"/>
                    </a:solidFill>
                  </a:tcPr>
                </a:tc>
              </a:tr>
              <a:tr h="457200">
                <a:tc>
                  <a:txBody>
                    <a:bodyPr/>
                    <a:lstStyle/>
                    <a:p>
                      <a:r>
                        <a:rPr sz="1600">
                          <a:solidFill>
                            <a:srgbClr val="263238"/>
                          </a:solidFill>
                          <a:latin typeface="Calibri"/>
                        </a:rPr>
                        <a:t>Disecar distal al ligamento anular</a:t>
                      </a:r>
                    </a:p>
                  </a:txBody>
                  <a:tcPr>
                    <a:solidFill>
                      <a:srgbClr val="EEF3F4"/>
                    </a:solidFill>
                  </a:tcPr>
                </a:tc>
                <a:tc>
                  <a:txBody>
                    <a:bodyPr/>
                    <a:lstStyle/>
                    <a:p>
                      <a:r>
                        <a:rPr sz="1600">
                          <a:solidFill>
                            <a:srgbClr val="263238"/>
                          </a:solidFill>
                          <a:latin typeface="Calibri"/>
                        </a:rPr>
                        <a:t>Se entra al plano del NIP dentro del supinador [r1]</a:t>
                      </a:r>
                    </a:p>
                  </a:txBody>
                  <a:tcPr>
                    <a:solidFill>
                      <a:srgbClr val="EEF3F4"/>
                    </a:solidFill>
                  </a:tcPr>
                </a:tc>
                <a:tc>
                  <a:txBody>
                    <a:bodyPr/>
                    <a:lstStyle/>
                    <a:p>
                      <a:r>
                        <a:rPr sz="1600">
                          <a:solidFill>
                            <a:srgbClr val="263238"/>
                          </a:solidFill>
                          <a:latin typeface="Calibri"/>
                        </a:rPr>
                        <a:t>Detenerse en el anular; si hay que seguir, ubicar el nervio [r1][r7]</a:t>
                      </a:r>
                    </a:p>
                  </a:txBody>
                  <a:tcPr>
                    <a:solidFill>
                      <a:srgbClr val="EEF3F4"/>
                    </a:solidFill>
                  </a:tcPr>
                </a:tc>
              </a:tr>
              <a:tr h="457200">
                <a:tc>
                  <a:txBody>
                    <a:bodyPr/>
                    <a:lstStyle/>
                    <a:p>
                      <a:r>
                        <a:rPr sz="1600">
                          <a:solidFill>
                            <a:srgbClr val="263238"/>
                          </a:solidFill>
                          <a:latin typeface="Calibri"/>
                        </a:rPr>
                        <a:t>Capsulotomía demasiado anterior</a:t>
                      </a:r>
                    </a:p>
                  </a:txBody>
                  <a:tcPr>
                    <a:solidFill>
                      <a:srgbClr val="FFFFFF"/>
                    </a:solidFill>
                  </a:tcPr>
                </a:tc>
                <a:tc>
                  <a:txBody>
                    <a:bodyPr/>
                    <a:lstStyle/>
                    <a:p>
                      <a:r>
                        <a:rPr sz="1600">
                          <a:solidFill>
                            <a:srgbClr val="263238"/>
                          </a:solidFill>
                          <a:latin typeface="Calibri"/>
                        </a:rPr>
                        <a:t>El radial pasa sobre la cápsula anterolateral [r1]</a:t>
                      </a:r>
                    </a:p>
                  </a:txBody>
                  <a:tcPr>
                    <a:solidFill>
                      <a:srgbClr val="FFFFFF"/>
                    </a:solidFill>
                  </a:tcPr>
                </a:tc>
                <a:tc>
                  <a:txBody>
                    <a:bodyPr/>
                    <a:lstStyle/>
                    <a:p>
                      <a:r>
                        <a:rPr sz="1600">
                          <a:solidFill>
                            <a:srgbClr val="263238"/>
                          </a:solidFill>
                          <a:latin typeface="Calibri"/>
                        </a:rPr>
                        <a:t>Por delante del ecuador, sin irse más anterior [r1][r6]</a:t>
                      </a:r>
                    </a:p>
                  </a:txBody>
                  <a:tcPr>
                    <a:solidFill>
                      <a:srgbClr val="FFFFFF"/>
                    </a:solidFill>
                  </a:tcPr>
                </a:tc>
              </a:tr>
              <a:tr h="457200">
                <a:tc>
                  <a:txBody>
                    <a:bodyPr/>
                    <a:lstStyle/>
                    <a:p>
                      <a:r>
                        <a:rPr sz="1600">
                          <a:solidFill>
                            <a:srgbClr val="263238"/>
                          </a:solidFill>
                          <a:latin typeface="Calibri"/>
                        </a:rPr>
                        <a:t>Abrir el Kocher sin buscar el LUCL</a:t>
                      </a:r>
                    </a:p>
                  </a:txBody>
                  <a:tcPr>
                    <a:solidFill>
                      <a:srgbClr val="EEF3F4"/>
                    </a:solidFill>
                  </a:tcPr>
                </a:tc>
                <a:tc>
                  <a:txBody>
                    <a:bodyPr/>
                    <a:lstStyle/>
                    <a:p>
                      <a:r>
                        <a:rPr sz="1600">
                          <a:solidFill>
                            <a:srgbClr val="263238"/>
                          </a:solidFill>
                          <a:latin typeface="Calibri"/>
                        </a:rPr>
                        <a:t>El intervalo queda por detrás de la inserción del ligamento en promedio 2,3 mm [r12]</a:t>
                      </a:r>
                    </a:p>
                  </a:txBody>
                  <a:tcPr>
                    <a:solidFill>
                      <a:srgbClr val="EEF3F4"/>
                    </a:solidFill>
                  </a:tcPr>
                </a:tc>
                <a:tc>
                  <a:txBody>
                    <a:bodyPr/>
                    <a:lstStyle/>
                    <a:p>
                      <a:r>
                        <a:rPr sz="1600">
                          <a:solidFill>
                            <a:srgbClr val="263238"/>
                          </a:solidFill>
                          <a:latin typeface="Calibri"/>
                        </a:rPr>
                        <a:t>Capsulotomía por delante del LUCL; considerar EDC split [r6][r22]</a:t>
                      </a:r>
                    </a:p>
                  </a:txBody>
                  <a:tcPr>
                    <a:solidFill>
                      <a:srgbClr val="EEF3F4"/>
                    </a:solidFill>
                  </a:tcPr>
                </a:tc>
              </a:tr>
              <a:tr h="457200">
                <a:tc>
                  <a:txBody>
                    <a:bodyPr/>
                    <a:lstStyle/>
                    <a:p>
                      <a:r>
                        <a:rPr sz="1600">
                          <a:solidFill>
                            <a:srgbClr val="263238"/>
                          </a:solidFill>
                          <a:latin typeface="Calibri"/>
                        </a:rPr>
                        <a:t>No reparar el origen del LUCL</a:t>
                      </a:r>
                    </a:p>
                  </a:txBody>
                  <a:tcPr>
                    <a:solidFill>
                      <a:srgbClr val="FFFFFF"/>
                    </a:solidFill>
                  </a:tcPr>
                </a:tc>
                <a:tc>
                  <a:txBody>
                    <a:bodyPr/>
                    <a:lstStyle/>
                    <a:p>
                      <a:r>
                        <a:rPr sz="1600">
                          <a:solidFill>
                            <a:srgbClr val="263238"/>
                          </a:solidFill>
                          <a:latin typeface="Calibri"/>
                        </a:rPr>
                        <a:t>La avulsión queda sin anclaje y el codo puede subluxar [r2]</a:t>
                      </a:r>
                    </a:p>
                  </a:txBody>
                  <a:tcPr>
                    <a:solidFill>
                      <a:srgbClr val="FFFFFF"/>
                    </a:solidFill>
                  </a:tcPr>
                </a:tc>
                <a:tc>
                  <a:txBody>
                    <a:bodyPr/>
                    <a:lstStyle/>
                    <a:p>
                      <a:r>
                        <a:rPr sz="1600">
                          <a:solidFill>
                            <a:srgbClr val="263238"/>
                          </a:solidFill>
                          <a:latin typeface="Calibri"/>
                        </a:rPr>
                        <a:t>Reinsertar con ancla y reparar el extensor [r42]</a:t>
                      </a:r>
                    </a:p>
                  </a:txBody>
                  <a:tcPr>
                    <a:solidFill>
                      <a:srgbClr val="FFFFFF"/>
                    </a:solidFill>
                  </a:tcPr>
                </a:tc>
              </a:tr>
              <a:tr h="457200">
                <a:tc>
                  <a:txBody>
                    <a:bodyPr/>
                    <a:lstStyle/>
                    <a:p>
                      <a:r>
                        <a:rPr sz="1600">
                          <a:solidFill>
                            <a:srgbClr val="263238"/>
                          </a:solidFill>
                          <a:latin typeface="Calibri"/>
                        </a:rPr>
                        <a:t>Placa fuera del arco no articular</a:t>
                      </a:r>
                    </a:p>
                  </a:txBody>
                  <a:tcPr>
                    <a:solidFill>
                      <a:srgbClr val="EEF3F4"/>
                    </a:solidFill>
                  </a:tcPr>
                </a:tc>
                <a:tc>
                  <a:txBody>
                    <a:bodyPr/>
                    <a:lstStyle/>
                    <a:p>
                      <a:r>
                        <a:rPr sz="1600">
                          <a:solidFill>
                            <a:srgbClr val="263238"/>
                          </a:solidFill>
                          <a:latin typeface="Calibri"/>
                        </a:rPr>
                        <a:t>Invade la articulación con el cúbito [r43]; además, la placa suele restar rotación [r7]</a:t>
                      </a:r>
                    </a:p>
                  </a:txBody>
                  <a:tcPr>
                    <a:solidFill>
                      <a:srgbClr val="EEF3F4"/>
                    </a:solidFill>
                  </a:tcPr>
                </a:tc>
                <a:tc>
                  <a:txBody>
                    <a:bodyPr/>
                    <a:lstStyle/>
                    <a:p>
                      <a:r>
                        <a:rPr sz="1600">
                          <a:solidFill>
                            <a:srgbClr val="263238"/>
                          </a:solidFill>
                          <a:latin typeface="Calibri"/>
                        </a:rPr>
                        <a:t>Marcar el arco con la rotación del antebrazo [r43]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79</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vacíos de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[r5] Hausman MR et al. J Am Acad Orthop Surg. 2026. doi:10.5435/JAAOS-D-24-01292</a:t>
            </a:r>
          </a:p>
          <a:p>
            <a:r>
              <a:rPr sz="800">
                <a:solidFill>
                  <a:srgbClr val="5A6469"/>
                </a:solidFill>
                <a:latin typeface="Calibri"/>
              </a:rPr>
              <a:t>[r8] Heifner JJ et al. JSES Rev Rep Tech. 2024. doi:10.1016/j.xrrt.2024.06.004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capítulo se apoya en estudios de cadáver, series cortas y revisiones de baja calidad.</a:t>
            </a:r>
          </a:p>
          <a:p>
            <a:pPr marL="347472" indent="-347472">
              <a:spcAft>
                <a:spcPts val="1400"/>
              </a:spcAft>
              <a:buChar char="•"/>
            </a:pPr>
            <a:r>
              <a:rPr sz="2800">
                <a:solidFill>
                  <a:srgbClr val="263238"/>
                </a:solidFill>
                <a:latin typeface="Calibri"/>
              </a:rPr>
              <a:t>Conviene saber qué no está probado.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vacíos de evidencia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Chan J et al. J Shoulder Elbow Surg. 2024. doi:10.1016/j.jse.2023.08.019</a:t>
            </a:r>
          </a:p>
          <a:p>
            <a:r>
              <a:rPr sz="800">
                <a:solidFill>
                  <a:srgbClr val="5A6469"/>
                </a:solidFill>
                <a:latin typeface="Calibri"/>
              </a:rPr>
              <a:t>[r19] Sangkamard K et al. J Shoulder Elbow Surg. 2026. doi:10.1016/j.jse.2025.06.028</a:t>
            </a:r>
          </a:p>
          <a:p>
            <a:r>
              <a:rPr sz="800">
                <a:solidFill>
                  <a:srgbClr val="5A6469"/>
                </a:solidFill>
                <a:latin typeface="Calibri"/>
              </a:rPr>
              <a:t>[r20] Barnes LF et al. Hand (N Y). 2019. doi:10.1177/1558944717745662</a:t>
            </a:r>
          </a:p>
          <a:p>
            <a:r>
              <a:rPr sz="800">
                <a:solidFill>
                  <a:srgbClr val="5A6469"/>
                </a:solidFill>
                <a:latin typeface="Calibri"/>
              </a:rPr>
              <a:t>[r22] Daniels SD et al. J Bone Joint Surg Am. 2023. doi:10.2106/JBJS.23.00199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cuatro estudios de cadáver que comparan intervalos usaron de 10 a 20 especímenes, sin dolor ni defensa muscular [r17][r19][r20][r22].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79</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Fuentes que orientan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Hoyen H et al. En: AO Surgery Reference. 2026.</a:t>
            </a:r>
          </a:p>
          <a:p>
            <a:r>
              <a:rPr sz="800">
                <a:solidFill>
                  <a:srgbClr val="5A6469"/>
                </a:solidFill>
                <a:latin typeface="Calibri"/>
              </a:rPr>
              <a:t>[r5] Hausman MR et al. J Am Acad Orthop Surg. 2026. doi:10.5435/JAAOS-D-24-01292</a:t>
            </a:r>
          </a:p>
          <a:p>
            <a:r>
              <a:rPr sz="800">
                <a:solidFill>
                  <a:srgbClr val="5A6469"/>
                </a:solidFill>
                <a:latin typeface="Calibri"/>
              </a:rPr>
              <a:t>[r36] Gao Y et al. Cochrane Database Syst Rev. 2013. doi:10.1002/14651858.CD008987.pub2</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Qué dice</a:t>
                      </a:r>
                    </a:p>
                  </a:txBody>
                  <a:tcPr>
                    <a:solidFill>
                      <a:srgbClr val="0F5F6B"/>
                    </a:solidFill>
                  </a:tcPr>
                </a:tc>
                <a:tc>
                  <a:txBody>
                    <a:bodyPr/>
                    <a:lstStyle/>
                    <a:p>
                      <a:r>
                        <a:rPr sz="1600" b="1">
                          <a:solidFill>
                            <a:srgbClr val="FFFFFF"/>
                          </a:solidFill>
                          <a:latin typeface="Calibri"/>
                        </a:rPr>
                        <a:t>Para qué sirve</a:t>
                      </a:r>
                    </a:p>
                  </a:txBody>
                  <a:tcPr>
                    <a:solidFill>
                      <a:srgbClr val="0F5F6B"/>
                    </a:solidFill>
                  </a:tcPr>
                </a:tc>
              </a:tr>
              <a:tr h="457200">
                <a:tc>
                  <a:txBody>
                    <a:bodyPr/>
                    <a:lstStyle/>
                    <a:p>
                      <a:r>
                        <a:rPr sz="1600">
                          <a:solidFill>
                            <a:srgbClr val="263238"/>
                          </a:solidFill>
                          <a:latin typeface="Calibri"/>
                        </a:rPr>
                        <a:t>Cochrane 2013, cabeza radial</a:t>
                      </a:r>
                    </a:p>
                  </a:txBody>
                  <a:tcPr>
                    <a:solidFill>
                      <a:srgbClr val="EEF3F4"/>
                    </a:solidFill>
                  </a:tcPr>
                </a:tc>
                <a:tc>
                  <a:txBody>
                    <a:bodyPr/>
                    <a:lstStyle/>
                    <a:p>
                      <a:r>
                        <a:rPr sz="1600">
                          <a:solidFill>
                            <a:srgbClr val="263238"/>
                          </a:solidFill>
                          <a:latin typeface="Calibri"/>
                        </a:rPr>
                        <a:t>Solo conclusiones tentativas; evidencia de baja calidad [r36]</a:t>
                      </a:r>
                    </a:p>
                  </a:txBody>
                  <a:tcPr>
                    <a:solidFill>
                      <a:srgbClr val="EEF3F4"/>
                    </a:solidFill>
                  </a:tcPr>
                </a:tc>
                <a:tc>
                  <a:txBody>
                    <a:bodyPr/>
                    <a:lstStyle/>
                    <a:p>
                      <a:r>
                        <a:rPr sz="1600">
                          <a:solidFill>
                            <a:srgbClr val="263238"/>
                          </a:solidFill>
                          <a:latin typeface="Calibri"/>
                        </a:rPr>
                        <a:t>Saber que la elección entre fijar y reemplazar se apoya en poco</a:t>
                      </a:r>
                    </a:p>
                  </a:txBody>
                  <a:tcPr>
                    <a:solidFill>
                      <a:srgbClr val="EEF3F4"/>
                    </a:solidFill>
                  </a:tcPr>
                </a:tc>
              </a:tr>
              <a:tr h="457200">
                <a:tc>
                  <a:txBody>
                    <a:bodyPr/>
                    <a:lstStyle/>
                    <a:p>
                      <a:r>
                        <a:rPr sz="1600">
                          <a:solidFill>
                            <a:srgbClr val="263238"/>
                          </a:solidFill>
                          <a:latin typeface="Calibri"/>
                        </a:rPr>
                        <a:t>AO Surgery Reference</a:t>
                      </a:r>
                    </a:p>
                  </a:txBody>
                  <a:tcPr>
                    <a:solidFill>
                      <a:srgbClr val="FFFFFF"/>
                    </a:solidFill>
                  </a:tcPr>
                </a:tc>
                <a:tc>
                  <a:txBody>
                    <a:bodyPr/>
                    <a:lstStyle/>
                    <a:p>
                      <a:r>
                        <a:rPr sz="1600">
                          <a:solidFill>
                            <a:srgbClr val="263238"/>
                          </a:solidFill>
                          <a:latin typeface="Calibri"/>
                        </a:rPr>
                        <a:t>Describe el abordaje lateral del antebrazo proximal y del húmero distal [r1][r2]</a:t>
                      </a:r>
                    </a:p>
                  </a:txBody>
                  <a:tcPr>
                    <a:solidFill>
                      <a:srgbClr val="FFFFFF"/>
                    </a:solidFill>
                  </a:tcPr>
                </a:tc>
                <a:tc>
                  <a:txBody>
                    <a:bodyPr/>
                    <a:lstStyle/>
                    <a:p>
                      <a:r>
                        <a:rPr sz="1600">
                          <a:solidFill>
                            <a:srgbClr val="263238"/>
                          </a:solidFill>
                          <a:latin typeface="Calibri"/>
                        </a:rPr>
                        <a:t>Lectura técnica recomendada (no se reproduce)</a:t>
                      </a:r>
                    </a:p>
                  </a:txBody>
                  <a:tcPr>
                    <a:solidFill>
                      <a:srgbClr val="FFFFFF"/>
                    </a:solidFill>
                  </a:tcPr>
                </a:tc>
              </a:tr>
              <a:tr h="457200">
                <a:tc>
                  <a:txBody>
                    <a:bodyPr/>
                    <a:lstStyle/>
                    <a:p>
                      <a:r>
                        <a:rPr sz="1600">
                          <a:solidFill>
                            <a:srgbClr val="263238"/>
                          </a:solidFill>
                          <a:latin typeface="Calibri"/>
                        </a:rPr>
                        <a:t>Revisión JAAOS 2026</a:t>
                      </a:r>
                    </a:p>
                  </a:txBody>
                  <a:tcPr>
                    <a:solidFill>
                      <a:srgbClr val="EEF3F4"/>
                    </a:solidFill>
                  </a:tcPr>
                </a:tc>
                <a:tc>
                  <a:txBody>
                    <a:bodyPr/>
                    <a:lstStyle/>
                    <a:p>
                      <a:r>
                        <a:rPr sz="1600">
                          <a:solidFill>
                            <a:srgbClr val="263238"/>
                          </a:solidFill>
                          <a:latin typeface="Calibri"/>
                        </a:rPr>
                        <a:t>Resume Kocher, Kaplan y las extensiones con liberación del LUCL [r5]</a:t>
                      </a:r>
                    </a:p>
                  </a:txBody>
                  <a:tcPr>
                    <a:solidFill>
                      <a:srgbClr val="EEF3F4"/>
                    </a:solidFill>
                  </a:tcPr>
                </a:tc>
                <a:tc>
                  <a:txBody>
                    <a:bodyPr/>
                    <a:lstStyle/>
                    <a:p>
                      <a:r>
                        <a:rPr sz="1600">
                          <a:solidFill>
                            <a:srgbClr val="263238"/>
                          </a:solidFill>
                          <a:latin typeface="Calibri"/>
                        </a:rPr>
                        <a:t>Panorama actual de los abordajes del codo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79</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Berdusco R et al. JBJS Essent Surg Tech. 2015. doi:10.2106/JBJS.ST.N.00048</a:t>
            </a:r>
          </a:p>
          <a:p>
            <a:r>
              <a:rPr sz="800">
                <a:solidFill>
                  <a:srgbClr val="5A6469"/>
                </a:solidFill>
                <a:latin typeface="Calibri"/>
              </a:rPr>
              <a:t>[r12] Bellato E et al. J Hand Surg Am. 2021. doi:10.1016/j.jhsa.2020.09.013</a:t>
            </a:r>
          </a:p>
          <a:p>
            <a:r>
              <a:rPr sz="800">
                <a:solidFill>
                  <a:srgbClr val="5A6469"/>
                </a:solidFill>
                <a:latin typeface="Calibri"/>
              </a:rPr>
              <a:t>[r17] Chan J et al. J Shoulder Elbow Surg. 2024. doi:10.1016/j.jse.2023.08.019</a:t>
            </a:r>
          </a:p>
          <a:p>
            <a:r>
              <a:rPr sz="800">
                <a:solidFill>
                  <a:srgbClr val="5A6469"/>
                </a:solidFill>
                <a:latin typeface="Calibri"/>
              </a:rPr>
              <a:t>[r21] Desloges W et al. J Bone Joint Surg Am. 2014. doi:10.2106/JBJS.M.00001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Elige el intervalo por lo que necesitas ver y lo que aceptas arriesgar: el Kocher arriesga el LUCL, el Kaplan arriesga el nervio interóseo posterior y la apertura del EDC queda en medio [r6][r12][r17][r21].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79</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Kaas L et al. J Shoulder Elbow Surg. 2011. doi:10.1016/j.jse.2011.06.011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 cabeza radial a menudo viene acompañada: en la resonancia, 24 de 42 codos tenían lesión del ligamento colateral lateral [r31]; busca ligamento, cóndilo y coronoides antes de elegir la vía.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Bellato E et al. J Hand Surg Am. 2021. doi:10.1016/j.jhsa.2020.09.013</a:t>
            </a:r>
          </a:p>
          <a:p>
            <a:r>
              <a:rPr sz="800">
                <a:solidFill>
                  <a:srgbClr val="5A6469"/>
                </a:solidFill>
                <a:latin typeface="Calibri"/>
              </a:rPr>
              <a:t>[r17] Chan J et al. J Shoulder Elbow Surg. 2024. doi:10.1016/j.jse.2023.08.019</a:t>
            </a:r>
          </a:p>
          <a:p>
            <a:r>
              <a:rPr sz="800">
                <a:solidFill>
                  <a:srgbClr val="5A6469"/>
                </a:solidFill>
                <a:latin typeface="Calibri"/>
              </a:rPr>
              <a:t>[r19] Sangkamard K et al. J Shoulder Elbow Surg. 2026. doi:10.1016/j.jse.2025.06.028</a:t>
            </a:r>
          </a:p>
          <a:p>
            <a:r>
              <a:rPr sz="800">
                <a:solidFill>
                  <a:srgbClr val="5A6469"/>
                </a:solidFill>
                <a:latin typeface="Calibri"/>
              </a:rPr>
              <a:t>[r22] Daniels SD et al. J Bone Joint Surg Am. 2023. doi:10.2106/JBJS.23.00199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intervalo es un intercambio: Kocher arriesga el LUCL, Kaplan arriesga el nervio, y el EDC split se ubica en medio [r12][r17][r19][r22].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lateral del codo · abordaje de Kocher · abordaje de Kaplan · EDC split · apertura del extensor común · intervalo ancóneo extensor cubital · nervio interóseo posterior · LUCL · ligamento colateral cubital…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79</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[r12] Bellato E et al. J Hand Surg Am. 2021. doi:10.1016/j.jhsa.2020.09.013</a:t>
            </a:r>
          </a:p>
          <a:p>
            <a:r>
              <a:rPr sz="800">
                <a:solidFill>
                  <a:srgbClr val="5A6469"/>
                </a:solidFill>
                <a:latin typeface="Calibri"/>
              </a:rPr>
              <a:t>[r19] Sangkamard K et al. J Shoulder Elbow Surg. 2026. doi:10.1016/j.jse.2025.06.028</a:t>
            </a:r>
          </a:p>
          <a:p>
            <a:r>
              <a:rPr sz="800">
                <a:solidFill>
                  <a:srgbClr val="5A6469"/>
                </a:solidFill>
                <a:latin typeface="Calibri"/>
              </a:rPr>
              <a:t>[r14] Diliberti T et al. J Bone Joint Surg Am. 2000. doi:10.2106/00004623-200006000-00007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Kocher: entre ancóneo y extensor cubital del carpo; cuidado con el LUCL [r1][r12].</a:t>
            </a:r>
          </a:p>
          <a:p>
            <a:pPr marL="347472" indent="-347472">
              <a:spcAft>
                <a:spcPts val="1400"/>
              </a:spcAft>
              <a:buChar char="•"/>
            </a:pPr>
            <a:r>
              <a:rPr sz="2400">
                <a:solidFill>
                  <a:srgbClr val="263238"/>
                </a:solidFill>
                <a:latin typeface="Calibri"/>
              </a:rPr>
              <a:t>Kaplan: entre extensor radial corto y EDC; cuidado con el nervio interóseo posterior [r1][r19].</a:t>
            </a:r>
          </a:p>
          <a:p>
            <a:pPr marL="347472" indent="-347472">
              <a:spcAft>
                <a:spcPts val="1400"/>
              </a:spcAft>
              <a:buChar char="•"/>
            </a:pPr>
            <a:r>
              <a:rPr sz="2400">
                <a:solidFill>
                  <a:srgbClr val="263238"/>
                </a:solidFill>
                <a:latin typeface="Calibri"/>
              </a:rPr>
              <a:t>Pronación aleja el nervio; ningún separador en el cuello radial [r1][r14].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79</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de cabeza radial con codo inestable en una mujer adulta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Mujer de 52 años, diestra, que cae de su propia altura sobre la mano extendida y llega con dolor lateral en el codo derecho y bloqueo de la pronosupinación.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79</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estudios y qué anotación del nervio harías antes de operar?</a:t>
            </a:r>
          </a:p>
          <a:p>
            <a:pPr marL="347472" indent="-347472">
              <a:spcAft>
                <a:spcPts val="1400"/>
              </a:spcAft>
              <a:buChar char="•"/>
            </a:pPr>
            <a:r>
              <a:rPr sz="2400">
                <a:solidFill>
                  <a:srgbClr val="263238"/>
                </a:solidFill>
                <a:latin typeface="Calibri"/>
              </a:rPr>
              <a:t>2. ¿Fijas o reemplazas la cabeza radial, y por qué?</a:t>
            </a:r>
          </a:p>
          <a:p>
            <a:pPr marL="347472" indent="-347472">
              <a:spcAft>
                <a:spcPts val="1400"/>
              </a:spcAft>
              <a:buChar char="•"/>
            </a:pPr>
            <a:r>
              <a:rPr sz="2400">
                <a:solidFill>
                  <a:srgbClr val="263238"/>
                </a:solidFill>
                <a:latin typeface="Calibri"/>
              </a:rPr>
              <a:t>3. ¿Qué abordaje eliges y qué planeas hacer con el ligamento?</a:t>
            </a:r>
          </a:p>
          <a:p>
            <a:pPr marL="347472" indent="-347472">
              <a:spcAft>
                <a:spcPts val="1400"/>
              </a:spcAft>
              <a:buChar char="•"/>
            </a:pPr>
            <a:r>
              <a:rPr sz="2400">
                <a:solidFill>
                  <a:srgbClr val="263238"/>
                </a:solidFill>
                <a:latin typeface="Calibri"/>
              </a:rPr>
              <a:t>4. ¿Qué gestos protegen el nervio?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79</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Carbonell-Escobar R et al. J Shoulder Elbow Surg. 2020. doi:10.1016/j.jse.2020.01.086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de operar se documenta el estado del nervio interóseo posterior y del cubital, para poder distinguir después una lesión previa de una quirúrgica (práctica habitual… [r44]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79</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Kloen P, Ring D. Lateral approach to the proximal forearm [Internet]. En: AO Surgery Reference. Davos: AO Foundation [consultado 2026 oct 12]. Disponible en: https://surgeryreference.aofoundation.org/orthopedic-trauma/adult-trauma/proximal-forearm/approach/lateral-approach https://surgeryreference.aofoundation.org/orthopedic-trauma/adult-trauma/proximal-forearm/approach/lateral-approach</a:t>
            </a:r>
          </a:p>
          <a:p>
            <a:pPr>
              <a:spcAft>
                <a:spcPts val="800"/>
              </a:spcAft>
            </a:pPr>
            <a:r>
              <a:rPr sz="1200">
                <a:solidFill>
                  <a:srgbClr val="263238"/>
                </a:solidFill>
                <a:latin typeface="Calibri"/>
              </a:rPr>
              <a:t>[r2] Hoyen H, Lambert S, Phadnis J. Lateral approach to the distal humerus [Internet]. En: AO Surgery Reference. Davos: AO Foundation [consultado 2026 oct 12]. Disponible en: https://surgeryreference.aofoundation.org/orthopedic-trauma/adult-trauma/distal-humerus/approach/lateral-approach https://surgeryreference.aofoundation.org/orthopedic-trauma/adult-trauma/distal-humerus/approach/lateral-approach</a:t>
            </a:r>
          </a:p>
          <a:p>
            <a:pPr>
              <a:spcAft>
                <a:spcPts val="800"/>
              </a:spcAft>
            </a:pPr>
            <a:r>
              <a:rPr sz="1200">
                <a:solidFill>
                  <a:srgbClr val="263238"/>
                </a:solidFill>
                <a:latin typeface="Calibri"/>
              </a:rPr>
              <a:t>[r3] Kloen P, Ring D. Supine for lateral access, proximal forearm [Internet]. En: AO Surgery Reference. Davos: AO Foundation [consultado 2026 oct 12]. Disponible en: https://surgeryreference.aofoundation.org/orthopedic-trauma/adult-trauma/proximal-forearm/preparation/supine-for-lateral-access https://surgeryreference.aofoundation.org/orthopedic-trauma/adult-trauma/proximal-forearm/preparation/supine-for-lateral-access</a:t>
            </a:r>
          </a:p>
          <a:p>
            <a:pPr>
              <a:spcAft>
                <a:spcPts val="800"/>
              </a:spcAft>
            </a:pPr>
            <a:r>
              <a:rPr sz="1200">
                <a:solidFill>
                  <a:srgbClr val="263238"/>
                </a:solidFill>
                <a:latin typeface="Calibri"/>
              </a:rPr>
              <a:t>[r4] Cheung EV, Steinmann SP. Surgical approaches to the elbow. J Am Acad Orthop Surg. 2009;17(5):325-33. https://doi.org/10.5435/00124635-200905000-00007</a:t>
            </a:r>
          </a:p>
          <a:p>
            <a:pPr>
              <a:spcAft>
                <a:spcPts val="800"/>
              </a:spcAft>
            </a:pPr>
            <a:r>
              <a:rPr sz="1200">
                <a:solidFill>
                  <a:srgbClr val="263238"/>
                </a:solidFill>
                <a:latin typeface="Calibri"/>
              </a:rPr>
              <a:t>[r5] Hausman MR, Kator JL, Kim JM. Surgical Approaches to the Elbow in Fixation of Traumatic Injuries. J Am Acad Orthop Surg. 2026;34(5):e676-e688. https://doi.org/10.5435/JAAOS-D-24-01292</a:t>
            </a:r>
          </a:p>
          <a:p>
            <a:pPr>
              <a:spcAft>
                <a:spcPts val="800"/>
              </a:spcAft>
            </a:pPr>
            <a:r>
              <a:rPr sz="1200">
                <a:solidFill>
                  <a:srgbClr val="263238"/>
                </a:solidFill>
                <a:latin typeface="Calibri"/>
              </a:rPr>
              <a:t>[r6] Berdusco R, Louati H, Desloges W, Papp SR, Pollock JW. Lateral Elbow Exposures: The Extensor Digitorum Communis Split Compared with the Kocher Approach. JBJS Essent Surg Tech. 2015;5(4):e30. https://doi.org/10.2106/JBJS.ST.N.00048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79</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Adams JE, Sems SA, Steinmann SP. Open Treatment of Radial Head Fractures. JBJS Essent Surg Tech. 2017;7(4):e35. https://doi.org/10.2106/JBJS.ST.15.00073</a:t>
            </a:r>
          </a:p>
          <a:p>
            <a:pPr>
              <a:spcAft>
                <a:spcPts val="800"/>
              </a:spcAft>
            </a:pPr>
            <a:r>
              <a:rPr sz="1200">
                <a:solidFill>
                  <a:srgbClr val="263238"/>
                </a:solidFill>
                <a:latin typeface="Calibri"/>
              </a:rPr>
              <a:t>[r8] Heifner JJ, Lacau GE, Vegas AT, Miki A, Mercer DM, Orbay JL. The supinator approach to the lateral elbow: a technique description and literature review. JSES Rev Rep Tech. 2024;4(4):750-756. https://doi.org/10.1016/j.xrrt.2024.06.004</a:t>
            </a:r>
          </a:p>
          <a:p>
            <a:pPr>
              <a:spcAft>
                <a:spcPts val="800"/>
              </a:spcAft>
            </a:pPr>
            <a:r>
              <a:rPr sz="1200">
                <a:solidFill>
                  <a:srgbClr val="263238"/>
                </a:solidFill>
                <a:latin typeface="Calibri"/>
              </a:rPr>
              <a:t>[r9] Hackl M, Bercher M, Wegmann K, Müller LP, Dargel J. Functional anatomy of the lateral collateral ligament of the elbow. Arch Orthop Trauma Surg. 2016;136(7):1031-7. https://doi.org/10.1007/s00402-016-2479-8</a:t>
            </a:r>
          </a:p>
          <a:p>
            <a:pPr>
              <a:spcAft>
                <a:spcPts val="800"/>
              </a:spcAft>
            </a:pPr>
            <a:r>
              <a:rPr sz="1200">
                <a:solidFill>
                  <a:srgbClr val="263238"/>
                </a:solidFill>
                <a:latin typeface="Calibri"/>
              </a:rPr>
              <a:t>[r10] Fukai A, Nimura A, Tsutsumi M, Fujishiro H, Fujita K, Imatani J, et al. Lateral Ulnar Collateral Ligament of the Elbow Joint: Reconsideration of Anatomy in Terms of Connection with Surrounding Fibrous Structures. J Bone Joint Surg Am. 2022;104(15):1370-1379. https://doi.org/10.2106/JBJS.21.01406</a:t>
            </a:r>
          </a:p>
          <a:p>
            <a:pPr>
              <a:spcAft>
                <a:spcPts val="800"/>
              </a:spcAft>
            </a:pPr>
            <a:r>
              <a:rPr sz="1200">
                <a:solidFill>
                  <a:srgbClr val="263238"/>
                </a:solidFill>
                <a:latin typeface="Calibri"/>
              </a:rPr>
              <a:t>[r11] Olsen BS, Vaesel MT, Søjbjerg JO, Helmig P, Sneppen O. Lateral collateral ligament of the elbow joint: anatomy and kinematics. J Shoulder Elbow Surg. 1996;5(2 Pt 1):103-12. https://doi.org/10.1016/s1058-2746(96)80004-8</a:t>
            </a:r>
          </a:p>
          <a:p>
            <a:pPr>
              <a:spcAft>
                <a:spcPts val="800"/>
              </a:spcAft>
            </a:pPr>
            <a:r>
              <a:rPr sz="1200">
                <a:solidFill>
                  <a:srgbClr val="263238"/>
                </a:solidFill>
                <a:latin typeface="Calibri"/>
              </a:rPr>
              <a:t>[r12] Bellato E, Castoldi F, Marmotti A, Greco V, Pautasso A, Blonna D. Relationship Between the Lateral Collateral Ligament of the Elbow and the Kocher Approach: A Cadaver Study. J Hand Surg Am. 2021;46(3):245.e1-245.e7. https://doi.org/10.1016/j.jhsa.2020.09.013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79</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Benes M, Kachlik D, Kunc V, Kunc V. The arcade of Frohse: a systematic review and meta-analysis. Surg Radiol Anat. 2021;43(5):703-711. https://doi.org/10.1007/s00276-021-02718-5</a:t>
            </a:r>
          </a:p>
          <a:p>
            <a:pPr>
              <a:spcAft>
                <a:spcPts val="800"/>
              </a:spcAft>
            </a:pPr>
            <a:r>
              <a:rPr sz="1200">
                <a:solidFill>
                  <a:srgbClr val="263238"/>
                </a:solidFill>
                <a:latin typeface="Calibri"/>
              </a:rPr>
              <a:t>[r14] Diliberti T, Botte MJ, Abrams RA. Anatomical considerations regarding the posterior interosseous nerve during posterolateral approaches to the proximal part of the radius. J Bone Joint Surg Am. 2000;82(6):809-13. https://doi.org/10.2106/00004623-200006000-00007</a:t>
            </a:r>
          </a:p>
          <a:p>
            <a:pPr>
              <a:spcAft>
                <a:spcPts val="800"/>
              </a:spcAft>
            </a:pPr>
            <a:r>
              <a:rPr sz="1200">
                <a:solidFill>
                  <a:srgbClr val="263238"/>
                </a:solidFill>
                <a:latin typeface="Calibri"/>
              </a:rPr>
              <a:t>[r15] Calfee RP, Wilson JM, Wong AH. Variations in the anatomic relations of the posterior interosseous nerve associated with proximal forearm trauma. J Bone Joint Surg Am. 2011;93(1):81-90. https://doi.org/10.2106/JBJS.I.01242</a:t>
            </a:r>
          </a:p>
          <a:p>
            <a:pPr>
              <a:spcAft>
                <a:spcPts val="800"/>
              </a:spcAft>
            </a:pPr>
            <a:r>
              <a:rPr sz="1200">
                <a:solidFill>
                  <a:srgbClr val="263238"/>
                </a:solidFill>
                <a:latin typeface="Calibri"/>
              </a:rPr>
              <a:t>[r16] Hohenberger GM, Schwarz AM, Maier MJ, Grechenig P, Dauwe J, Grechenig C, et al. Safe zone for the posterior interosseous nerve with regard to the lateral and posterior approaches to the proximal radius. Surg Radiol Anat. 2018;40(9):1025-1030. https://doi.org/10.1007/s00276-018-2004-6</a:t>
            </a:r>
          </a:p>
          <a:p>
            <a:pPr>
              <a:spcAft>
                <a:spcPts val="800"/>
              </a:spcAft>
            </a:pPr>
            <a:r>
              <a:rPr sz="1200">
                <a:solidFill>
                  <a:srgbClr val="263238"/>
                </a:solidFill>
                <a:latin typeface="Calibri"/>
              </a:rPr>
              <a:t>[r17] Chan J, Habis AA, Alzaben E, Bicknell RT, Daneshvar P. Location of the posterior interosseous nerve in relation to common lateral approaches to the elbow. J Shoulder Elbow Surg. 2024;33(2):381-388. https://doi.org/10.1016/j.jse.2023.08.019</a:t>
            </a:r>
          </a:p>
          <a:p>
            <a:pPr>
              <a:spcAft>
                <a:spcPts val="800"/>
              </a:spcAft>
            </a:pPr>
            <a:r>
              <a:rPr sz="1200">
                <a:solidFill>
                  <a:srgbClr val="263238"/>
                </a:solidFill>
                <a:latin typeface="Calibri"/>
              </a:rPr>
              <a:t>[r18] Arrigoni P, Cucchi D, Menon A, Guerra E, Nicoletti S, Colozza A, et al. The posterior interosseous nerve crosses the radial head midline and increases its distance from bony structures with supination of the forearm. J Shoulder Elbow Surg. 2019;28(2):365-370. https://doi.org/10.1016/j.jse.2018.08.019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79</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Sangkamard K, Limthongthang R, Laohaprasitiporn P, Vathana T, Monteerarat Y. Comparative evaluation of posterior interosseous nerve strain in lateral approach to radial head fixation: a cadaveric study. J Shoulder Elbow Surg. 2026;35(3):e505-e512. https://doi.org/10.1016/j.jse.2025.06.028</a:t>
            </a:r>
          </a:p>
          <a:p>
            <a:pPr>
              <a:spcAft>
                <a:spcPts val="800"/>
              </a:spcAft>
            </a:pPr>
            <a:r>
              <a:rPr sz="1200">
                <a:solidFill>
                  <a:srgbClr val="263238"/>
                </a:solidFill>
                <a:latin typeface="Calibri"/>
              </a:rPr>
              <a:t>[r20] Barnes LF, Lombardi J, Gardner TR, Strauch RJ, Rosenwasser MP. Comparison of Exposure in the Kaplan Versus the Kocher Approach in the Treatment of Radial Head Fractures. Hand (N Y). 2019;14(2):253-258. https://doi.org/10.1177/1558944717745662</a:t>
            </a:r>
          </a:p>
          <a:p>
            <a:pPr>
              <a:spcAft>
                <a:spcPts val="800"/>
              </a:spcAft>
            </a:pPr>
            <a:r>
              <a:rPr sz="1200">
                <a:solidFill>
                  <a:srgbClr val="263238"/>
                </a:solidFill>
                <a:latin typeface="Calibri"/>
              </a:rPr>
              <a:t>[r21] Desloges W, Louati H, Papp SR, Pollock JW. Objective analysis of lateral elbow exposure with the extensor digitorum communis split compared with the Kocher interval. J Bone Joint Surg Am. 2014;96(5):387-93. https://doi.org/10.2106/JBJS.M.00001</a:t>
            </a:r>
          </a:p>
          <a:p>
            <a:pPr>
              <a:spcAft>
                <a:spcPts val="800"/>
              </a:spcAft>
            </a:pPr>
            <a:r>
              <a:rPr sz="1200">
                <a:solidFill>
                  <a:srgbClr val="263238"/>
                </a:solidFill>
                <a:latin typeface="Calibri"/>
              </a:rPr>
              <a:t>[r22] Daniels SD, France TJ, Peek KJ, Tucker NJ, Baldini T, Catalano LW, et al. Posterolateral Rotatory Instability Develops Following the Modified Kocher Approach and Does Not Resolve Following Interval Repair. J Bone Joint Surg Am. 2023;105(20):1601-1610. https://doi.org/10.2106/JBJS.23.00199</a:t>
            </a:r>
          </a:p>
          <a:p>
            <a:pPr>
              <a:spcAft>
                <a:spcPts val="800"/>
              </a:spcAft>
            </a:pPr>
            <a:r>
              <a:rPr sz="1200">
                <a:solidFill>
                  <a:srgbClr val="263238"/>
                </a:solidFill>
                <a:latin typeface="Calibri"/>
              </a:rPr>
              <a:t>[r23] Han F, Teo AQ, Lim JC, Ruben M, Tan BH, Kumar VP. Outcomes using the extensor digitorum communis splitting approach for the treatment of radial head fractures. J Shoulder Elbow Surg. 2016;25(2):276-82. https://doi.org/10.1016/j.jse.2015.09.030</a:t>
            </a:r>
          </a:p>
          <a:p>
            <a:pPr>
              <a:spcAft>
                <a:spcPts val="800"/>
              </a:spcAft>
            </a:pPr>
            <a:r>
              <a:rPr sz="1200">
                <a:solidFill>
                  <a:srgbClr val="263238"/>
                </a:solidFill>
                <a:latin typeface="Calibri"/>
              </a:rPr>
              <a:t>[r24] Robinson PM, Li MK, Dattani R, Van Rensburg L. The Boyd Interval: A Modification for Use in the Management of Elbow Trauma. Tech Hand Up Extrem Surg. 2016;20(1):37-41. https://doi.org/10.1097/BTH.0000000000000112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79</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Ayala AE, Kim K, Romero BA, Kam GS. The Boyd approach: a valuable alternative to treating simple to complex elbow fractures and dislocations. J Shoulder Elbow Surg. 2023;32(12):2590-2598. https://doi.org/10.1016/j.jse.2023.06.005</a:t>
            </a:r>
          </a:p>
          <a:p>
            <a:pPr>
              <a:spcAft>
                <a:spcPts val="800"/>
              </a:spcAft>
            </a:pPr>
            <a:r>
              <a:rPr sz="1200">
                <a:solidFill>
                  <a:srgbClr val="263238"/>
                </a:solidFill>
                <a:latin typeface="Calibri"/>
              </a:rPr>
              <a:t>[r26] Sathy A, Andre JG. The anconeus approach is safe and effective for lateral elbow trauma: a consecutive case series of clinical and functional outcomes. JSES Rev Rep Tech. 2026;6(4):100857. https://doi.org/10.1016/j.xrrt.2026.100857</a:t>
            </a:r>
          </a:p>
          <a:p>
            <a:pPr>
              <a:spcAft>
                <a:spcPts val="800"/>
              </a:spcAft>
            </a:pPr>
            <a:r>
              <a:rPr sz="1200">
                <a:solidFill>
                  <a:srgbClr val="263238"/>
                </a:solidFill>
                <a:latin typeface="Calibri"/>
              </a:rPr>
              <a:t>[r27] Li J, Martin VT, Li DT, Su ZW, Wu YH, Gan JY, et al. Lateral epicondyle osteotomy approach vs. olecranon osteotomy approach: an anatomic study of cadavers. J Shoulder Elbow Surg. 2022;31(11):2339-2346. https://doi.org/10.1016/j.jse.2022.04.022</a:t>
            </a:r>
          </a:p>
          <a:p>
            <a:pPr>
              <a:spcAft>
                <a:spcPts val="800"/>
              </a:spcAft>
            </a:pPr>
            <a:r>
              <a:rPr sz="1200">
                <a:solidFill>
                  <a:srgbClr val="263238"/>
                </a:solidFill>
                <a:latin typeface="Calibri"/>
              </a:rPr>
              <a:t>[r28] Duckworth AD, Clement ND, Jenkins PJ, Aitken SA, Court-Brown CM, McQueen MM. The epidemiology of radial head and neck fractures. J Hand Surg Am. 2012;37(1):112-9. https://doi.org/10.1016/j.jhsa.2011.09.034</a:t>
            </a:r>
          </a:p>
          <a:p>
            <a:pPr>
              <a:spcAft>
                <a:spcPts val="800"/>
              </a:spcAft>
            </a:pPr>
            <a:r>
              <a:rPr sz="1200">
                <a:solidFill>
                  <a:srgbClr val="263238"/>
                </a:solidFill>
                <a:latin typeface="Calibri"/>
              </a:rPr>
              <a:t>[r29] van der Windt AE, Langenberg LC, Colaris JW, Eygendaal D. Which radial head fractures are best treated surgically? EFORT Open Rev. 2024;9(5):413-421. https://doi.org/10.1530/EOR-24-0035</a:t>
            </a:r>
          </a:p>
          <a:p>
            <a:pPr>
              <a:spcAft>
                <a:spcPts val="800"/>
              </a:spcAft>
            </a:pPr>
            <a:r>
              <a:rPr sz="1200">
                <a:solidFill>
                  <a:srgbClr val="263238"/>
                </a:solidFill>
                <a:latin typeface="Calibri"/>
              </a:rPr>
              <a:t>[r30] Guitton TG, Ring D. Interobserver reliability of radial head fracture classification: two-dimensional compared with three-dimensional CT. J Bone Joint Surg Am. 2011;93(21):2015-21. https://doi.org/10.2106/JBJS.J.00711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79</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Kaas L, van Riet RP, Turkenburg JL, Vroemen JP, van Dijk CN, Eygendaal D. Magnetic resonance imaging in radial head fractures: most associated injuries are not clinically relevant. J Shoulder Elbow Surg. 2011;20(8):1282-8. https://doi.org/10.1016/j.jse.2011.06.011</a:t>
            </a:r>
          </a:p>
          <a:p>
            <a:pPr>
              <a:spcAft>
                <a:spcPts val="800"/>
              </a:spcAft>
            </a:pPr>
            <a:r>
              <a:rPr sz="1200">
                <a:solidFill>
                  <a:srgbClr val="263238"/>
                </a:solidFill>
                <a:latin typeface="Calibri"/>
              </a:rPr>
              <a:t>[r32] O'Driscoll SW, Bell DF, Morrey BF. Posterolateral rotatory instability of the elbow. J Bone Joint Surg Am. 1991;73(3):440-6. https://pubmed.ncbi.nlm.nih.gov/2002081/</a:t>
            </a:r>
          </a:p>
          <a:p>
            <a:pPr>
              <a:spcAft>
                <a:spcPts val="800"/>
              </a:spcAft>
            </a:pPr>
            <a:r>
              <a:rPr sz="1200">
                <a:solidFill>
                  <a:srgbClr val="263238"/>
                </a:solidFill>
                <a:latin typeface="Calibri"/>
              </a:rPr>
              <a:t>[r33] Hall JA, McKee MD. Posterolateral rotatory instability of the elbow following radial head resection. J Bone Joint Surg Am. 2005;87(7):1571-9. https://doi.org/10.2106/JBJS.D.02829</a:t>
            </a:r>
          </a:p>
          <a:p>
            <a:pPr>
              <a:spcAft>
                <a:spcPts val="800"/>
              </a:spcAft>
            </a:pPr>
            <a:r>
              <a:rPr sz="1200">
                <a:solidFill>
                  <a:srgbClr val="263238"/>
                </a:solidFill>
                <a:latin typeface="Calibri"/>
              </a:rPr>
              <a:t>[r34] Goldin AN, Dwight KD, Hentzen ER, Leek BT, Hughes-Austin JM, Ward SR, et al. A Simple and Versatile Test for Elbow Posterolateral Rotatory Instability. Hand (N Y). 2025;20(1):37-42. https://doi.org/10.1177/15589447231185585</a:t>
            </a:r>
          </a:p>
          <a:p>
            <a:pPr>
              <a:spcAft>
                <a:spcPts val="800"/>
              </a:spcAft>
            </a:pPr>
            <a:r>
              <a:rPr sz="1200">
                <a:solidFill>
                  <a:srgbClr val="263238"/>
                </a:solidFill>
                <a:latin typeface="Calibri"/>
              </a:rPr>
              <a:t>[r35] Murphy A, Brolin T, Bernholt D, Azar F, Throckmorton T. Accuracy of MRI to Detect Lateral Ulnar Collateral Ligament Tears. J Surg Orthop Adv. 2025;34(4):185-187. https://pubmed.ncbi.nlm.nih.gov/41379508/</a:t>
            </a:r>
          </a:p>
          <a:p>
            <a:pPr>
              <a:spcAft>
                <a:spcPts val="800"/>
              </a:spcAft>
            </a:pPr>
            <a:r>
              <a:rPr sz="1200">
                <a:solidFill>
                  <a:srgbClr val="263238"/>
                </a:solidFill>
                <a:latin typeface="Calibri"/>
              </a:rPr>
              <a:t>[r36] Gao Y, Zhang W, Duan X, Yang J, Al-Qwbani M, Lv J, et al. Surgical interventions for treating radial head fractures in adults. Cochrane Database Syst Rev. 2013;2013(5):CD008987. https://doi.org/10.1002/14651858.CD008987.pub2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79</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Ruchelsman DE, Christoforou D, Jupiter JB. Fractures of the radial head and neck. J Bone Joint Surg Am. 2013;95(5):469-78. https://doi.org/10.2106/JBJS.J.01989</a:t>
            </a:r>
          </a:p>
          <a:p>
            <a:pPr>
              <a:spcAft>
                <a:spcPts val="800"/>
              </a:spcAft>
            </a:pPr>
            <a:r>
              <a:rPr sz="1200">
                <a:solidFill>
                  <a:srgbClr val="263238"/>
                </a:solidFill>
                <a:latin typeface="Calibri"/>
              </a:rPr>
              <a:t>[r38] Chen HW, Liu GD, Wu LJ. Complications of treating terrible triad injury of the elbow: a systematic review. PLoS One. 2014;9(5):e97476. https://doi.org/10.1371/journal.pone.0097476</a:t>
            </a:r>
          </a:p>
          <a:p>
            <a:pPr>
              <a:spcAft>
                <a:spcPts val="800"/>
              </a:spcAft>
            </a:pPr>
            <a:r>
              <a:rPr sz="1200">
                <a:solidFill>
                  <a:srgbClr val="263238"/>
                </a:solidFill>
                <a:latin typeface="Calibri"/>
              </a:rPr>
              <a:t>[r39] Meena MK, Singh K, Meena S, Kumbhare C, Chouhan D. Lateral Approach Versus Combined Lateral and Anteromedial Approach for Surgical Treatment of Terrible Triad of Elbow: A Meta-Analysis. Bull Emerg Trauma. 2020;8(1):4-9. https://doi.org/10.29252/beat-080102</a:t>
            </a:r>
          </a:p>
          <a:p>
            <a:pPr>
              <a:spcAft>
                <a:spcPts val="800"/>
              </a:spcAft>
            </a:pPr>
            <a:r>
              <a:rPr sz="1200">
                <a:solidFill>
                  <a:srgbClr val="263238"/>
                </a:solidFill>
                <a:latin typeface="Calibri"/>
              </a:rPr>
              <a:t>[r40] Yu T, Tao H, Xu F, Hu Y, Zhang C, Zhou G. Comparison of lateral approach versus anterolateral approach with Herbert screw fixation for isolated coronal shear fractures of humeral capitellum. J Orthop Surg Res. 2019;14(1):230. https://doi.org/10.1186/s13018-019-1261-3</a:t>
            </a:r>
          </a:p>
          <a:p>
            <a:pPr>
              <a:spcAft>
                <a:spcPts val="800"/>
              </a:spcAft>
            </a:pPr>
            <a:r>
              <a:rPr sz="1200">
                <a:solidFill>
                  <a:srgbClr val="263238"/>
                </a:solidFill>
                <a:latin typeface="Calibri"/>
              </a:rPr>
              <a:t>[r41] Fisher KJ, Livesey MG, Sax OC, Gilotra MN, O'Hara NN, Henn RF, et al. Are outcomes after fixation of distal humerus coronal shear fractures affected by surgical approach? A systematic review and meta-analysis. JSES Int. 2022;6(6):1054-1061. https://doi.org/10.1016/j.jseint.2022.08.011</a:t>
            </a:r>
          </a:p>
          <a:p>
            <a:pPr>
              <a:spcAft>
                <a:spcPts val="800"/>
              </a:spcAft>
            </a:pPr>
            <a:r>
              <a:rPr sz="1200">
                <a:solidFill>
                  <a:srgbClr val="263238"/>
                </a:solidFill>
                <a:latin typeface="Calibri"/>
              </a:rPr>
              <a:t>[r42] Watts AC. Primary Ligament Repair for Acute Elbow Dislocation. JBJS Essent Surg Tech. 2019;9(1):e8. https://doi.org/10.2106/JBJS.ST.16.00097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78 / 79</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Smith GR, Hotchkiss RN. Radial head and neck fractures: anatomic guidelines for proper placement of internal fixation. J Shoulder Elbow Surg. 1996;5(2 Pt 1):113-7. https://doi.org/10.1016/s1058-2746(96)80005-x</a:t>
            </a:r>
          </a:p>
          <a:p>
            <a:pPr>
              <a:spcAft>
                <a:spcPts val="800"/>
              </a:spcAft>
            </a:pPr>
            <a:r>
              <a:rPr sz="1200">
                <a:solidFill>
                  <a:srgbClr val="263238"/>
                </a:solidFill>
                <a:latin typeface="Calibri"/>
              </a:rPr>
              <a:t>[r44] Carbonell-Escobar R, Vaquero-Picado A, Barco R, Antuña S. Neurologic complications after surgical management of complex elbow trauma requiring radial head replacement. J Shoulder Elbow Surg. 2020;29(6):1282-1288. https://doi.org/10.1016/j.jse.2020.01.086</a:t>
            </a:r>
          </a:p>
          <a:p>
            <a:pPr>
              <a:spcAft>
                <a:spcPts val="800"/>
              </a:spcAft>
            </a:pPr>
            <a:r>
              <a:rPr sz="1200">
                <a:solidFill>
                  <a:srgbClr val="263238"/>
                </a:solidFill>
                <a:latin typeface="Calibri"/>
              </a:rPr>
              <a:t>[r45] Kachooei AR, Baradaran A, Ebrahimzadeh MH, van Dijk CN, Chen N. The Rate of Radial Head Prosthesis Removal or Revision: A Systematic Review and Meta-Analysis. J Hand Surg Am. 2018;43(1):39-53.e1. https://doi.org/10.1016/j.jhsa.2017.08.031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79 / 79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lateral del codo: qué ver, qué arriesgar y cómo cerrar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