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piernas</c:v>
                </c:pt>
              </c:strCache>
            </c:strRef>
          </c:tx>
          <c:spPr>
            <a:solidFill>
              <a:srgbClr val="0F5F6B"/>
            </a:solidFill>
          </c:spPr>
          <c:cat>
            <c:strRef>
              <c:f>Sheet1!$A$2:$A$6</c:f>
              <c:strCache>
                <c:ptCount val="5"/>
                <c:pt idx="0">
                  <c:v>2 perforantes</c:v>
                </c:pt>
                <c:pt idx="1">
                  <c:v>3 perforantes</c:v>
                </c:pt>
                <c:pt idx="2">
                  <c:v>4 perforantes</c:v>
                </c:pt>
                <c:pt idx="3">
                  <c:v>5 perforantes</c:v>
                </c:pt>
                <c:pt idx="4">
                  <c:v>6 o 7 perforantes</c:v>
                </c:pt>
              </c:strCache>
            </c:strRef>
          </c:cat>
          <c:val>
            <c:numRef>
              <c:f>Sheet1!$B$2:$B$6</c:f>
              <c:numCache>
                <c:formatCode>General</c:formatCode>
                <c:ptCount val="5"/>
                <c:pt idx="0">
                  <c:v>6</c:v>
                </c:pt>
                <c:pt idx="1">
                  <c:v>33.5</c:v>
                </c:pt>
                <c:pt idx="2">
                  <c:v>34.5</c:v>
                </c:pt>
                <c:pt idx="3">
                  <c:v>21</c:v>
                </c:pt>
                <c:pt idx="4">
                  <c:v>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piernas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Sheet1!$A$2:$A$4</c:f>
              <c:strCache>
                <c:ptCount val="3"/>
                <c:pt idx="0">
                  <c:v>Promedio en fracturas tratadas con éxito</c:v>
                </c:pt>
                <c:pt idx="1">
                  <c:v>Límite con el que no hubo salidas (120 tornillos)</c:v>
                </c:pt>
                <c:pt idx="2">
                  <c:v>Promedio en fracturas con salida del tornillo</c:v>
                </c:pt>
              </c:strCache>
            </c:strRef>
          </c:cat>
          <c:val>
            <c:numRef>
              <c:f>Sheet1!$B$2:$B$4</c:f>
              <c:numCache>
                <c:formatCode>General</c:formatCode>
                <c:ptCount val="3"/>
                <c:pt idx="0">
                  <c:v>24</c:v>
                </c:pt>
                <c:pt idx="1">
                  <c:v>25</c:v>
                </c:pt>
                <c:pt idx="2">
                  <c:v>38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RR (1 = sin diferencia)</c:v>
                </c:pt>
              </c:strCache>
            </c:strRef>
          </c:tx>
          <c:spPr>
            <a:solidFill>
              <a:srgbClr val="0F5F6B"/>
            </a:solidFill>
          </c:spPr>
          <c:cat>
            <c:strRef>
              <c:f>Sheet1!$A$2:$A$6</c:f>
              <c:strCache>
                <c:ptCount val="5"/>
                <c:pt idx="0">
                  <c:v>Fractura tardía por el implante</c:v>
                </c:pt>
                <c:pt idx="1">
                  <c:v>Fractura intraoperatoria por el implante</c:v>
                </c:pt>
                <c:pt idx="2">
                  <c:v>Reintervención no planificada</c:v>
                </c:pt>
                <c:pt idx="3">
                  <c:v>No unión</c:v>
                </c:pt>
                <c:pt idx="4">
                  <c:v>Infección superficial</c:v>
                </c:pt>
              </c:strCache>
            </c:strRef>
          </c:cat>
          <c:val>
            <c:numRef>
              <c:f>Sheet1!$B$2:$B$6</c:f>
              <c:numCache>
                <c:formatCode>General</c:formatCode>
                <c:ptCount val="5"/>
                <c:pt idx="0">
                  <c:v>3.62</c:v>
                </c:pt>
                <c:pt idx="1">
                  <c:v>2.94</c:v>
                </c:pt>
                <c:pt idx="2">
                  <c:v>1.15</c:v>
                </c:pt>
                <c:pt idx="3">
                  <c:v>0.55</c:v>
                </c:pt>
                <c:pt idx="4">
                  <c:v>0.71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RR (1 = sin diferencia)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fallos (en paréntesis, caderas tratadas)</c:v>
                </c:pt>
              </c:strCache>
            </c:strRef>
          </c:tx>
          <c:spPr>
            <a:solidFill>
              <a:srgbClr val="0F5F6B"/>
            </a:solidFill>
          </c:spPr>
          <c:cat>
            <c:strRef>
              <c:f>Sheet1!$A$2:$A$6</c:f>
              <c:strCache>
                <c:ptCount val="5"/>
                <c:pt idx="0">
                  <c:v>Tornillo deslizante (16)</c:v>
                </c:pt>
                <c:pt idx="1">
                  <c:v>Placa en ángulo (15)</c:v>
                </c:pt>
                <c:pt idx="2">
                  <c:v>Tornillo condíleo dinámico (10)</c:v>
                </c:pt>
                <c:pt idx="3">
                  <c:v>Clavo cefalomedular (3)</c:v>
                </c:pt>
                <c:pt idx="4">
                  <c:v>Tornillo intramedular de cadera (3)</c:v>
                </c:pt>
              </c:strCache>
            </c:strRef>
          </c:cat>
          <c:val>
            <c:numRef>
              <c:f>Sheet1!$B$2:$B$6</c:f>
              <c:numCache>
                <c:formatCode>General</c:formatCode>
                <c:ptCount val="5"/>
                <c:pt idx="0">
                  <c:v>9</c:v>
                </c:pt>
                <c:pt idx="1">
                  <c:v>2</c:v>
                </c:pt>
                <c:pt idx="2">
                  <c:v>3</c:v>
                </c:pt>
                <c:pt idx="3">
                  <c:v>1</c:v>
                </c:pt>
                <c:pt idx="4">
                  <c:v>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fallos (en paréntesis, caderas tratadas)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Consolidación, diáfisis</c:v>
                </c:pt>
                <c:pt idx="1">
                  <c:v>Consolidación, fémur distal</c:v>
                </c:pt>
                <c:pt idx="2">
                  <c:v>Reoperación, diáfisis</c:v>
                </c:pt>
                <c:pt idx="3">
                  <c:v>Reoperación, fémur distal</c:v>
                </c:pt>
                <c:pt idx="4">
                  <c:v>No unión, diáfisis</c:v>
                </c:pt>
                <c:pt idx="5">
                  <c:v>No unión, fémur distal</c:v>
                </c:pt>
              </c:strCache>
            </c:strRef>
          </c:cat>
          <c:val>
            <c:numRef>
              <c:f>Sheet1!$B$2:$B$7</c:f>
              <c:numCache>
                <c:formatCode>General</c:formatCode>
                <c:ptCount val="6"/>
                <c:pt idx="0">
                  <c:v>93.7</c:v>
                </c:pt>
                <c:pt idx="1">
                  <c:v>86.6</c:v>
                </c:pt>
                <c:pt idx="2">
                  <c:v>6.1</c:v>
                </c:pt>
                <c:pt idx="3">
                  <c:v>13.4</c:v>
                </c:pt>
                <c:pt idx="4">
                  <c:v>2.8</c:v>
                </c:pt>
                <c:pt idx="5">
                  <c:v>4.7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Placa biológica en fémur (19 estudios)</c:v>
                </c:pt>
                <c:pt idx="1">
                  <c:v>Osteotomía por no unión del cuello (32 pacientes)</c:v>
                </c:pt>
                <c:pt idx="2">
                  <c:v>No unión subtrocantérica revisada (21 pacientes)</c:v>
                </c:pt>
                <c:pt idx="3">
                  <c:v>Fémur distal, sin injerto (103 fracturas)</c:v>
                </c:pt>
                <c:pt idx="4">
                  <c:v>Diáfisis, consolidación global</c:v>
                </c:pt>
                <c:pt idx="5">
                  <c:v>Fémur distal, consolidación global</c:v>
                </c:pt>
              </c:strCache>
            </c:strRef>
          </c:cat>
          <c:val>
            <c:numRef>
              <c:f>Sheet1!$B$2:$B$7</c:f>
              <c:numCache>
                <c:formatCode>General</c:formatCode>
                <c:ptCount val="6"/>
                <c:pt idx="0">
                  <c:v>98.4</c:v>
                </c:pt>
                <c:pt idx="1">
                  <c:v>97</c:v>
                </c:pt>
                <c:pt idx="2">
                  <c:v>95</c:v>
                </c:pt>
                <c:pt idx="3">
                  <c:v>93</c:v>
                </c:pt>
                <c:pt idx="4">
                  <c:v>93.7</c:v>
                </c:pt>
                <c:pt idx="5">
                  <c:v>86.6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Abordaje lateral del fémur proximal y de la diáfisis.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Anatomía quirúrgica: capas, perforantes y estructuras en riesgo; Variantes y extensiones; Biología de la entrada: qué le cuesta al hueso; Algoritmo: elegir la ventana lateral y el implante; Indicaciones; Técnica paso a paso; Comparaciones: MIPO frente a abierto, placa frente a clavo, tornillo deslizante frente a clavo; Complicaciones; Pronóstico; Rehabilitación; Guías vigentes. Estructura sugerida por el autor para diez minutos: Lámina 1 (0:30): Título, objetivo y aviso: material educativo; no sustituye al juicio clínico, a las guías institucionales ni a la supervisión del tutor. Lámina 2 (1:00): La vía y sus capas: línea del trocánter mayor al epicóndilo lateral, fascia lata, vasto lateral y tabique; los grandes vasos y nervios no se exponen [r1]. Lámina 3 (1:15): Las perforantes: en 200 piernas había de 2 a 7 y pasaban a todos los niveles entre 14,0 y 36,5 cm sin zona segura [r2]; se ligan o coagulan [r1]. Lámina 4 (1:15): Biología: nutricias para los 2/3 internos y periostio para el tercio externo [r8]; en 10 cadáveres MIPO conservó perforantes y nutricias [r3], pero en 40 fracturas de diáfisis no mostró ventaja clínica clara [r4]. Lámina 5 (1:30): Técnica en pasos: planificación, fascia lata, vasto, tabique, perforantes, hueso extraperióstico, reducción y cierre [r1][r14]. Lámina 6 (1:00): Cadera: tornillo deslizante frente a clavo; AAOS, NICE y Cochrane [r6][r29][r12]; distancia punta-ápex de 25 mm o menos [r7]. Lámina 7 (1:15): Diáfisis y fémur distal: clavo como estándar [r8]; placa en situaciones seleccionadas, con consolidación de 98,4 % en la revisión de placa biológica [r32]; fémur distal con 86,6 % de consolidación [r24]. Lámina 8 (1:00): Complicaciones: rotación satisfactoria en 56,9 % tras MIPO [r5]; lesión perineal de 3,0 % con poste [r17]; lesión vascular por Hohmann o taladro [r21]. Lámina 9 (0:45): Novedades: placa-clavo en fémur distal [r46] y TAD entre 10 y 25 mm [r40]. Lámina 10 (0:30): Mensajes para llevarse y preguntas.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Es la entrada lateral al fémur para colocar placas y tornillos deslizantes: se abre la fascia lata, se levanta el vasto lateral del tabique intermuscular y se llega al hueso sin exponer los grandes vasos y nervios, que van por dentro y por detrás (fuente: Giannoudis PV y colaboradores, 2026). El peligro real son las arterias perforantes, no un nervio: en 200 piernas disecadas había de 2 a 7 por pierna y cruzaban junto al hueso a todos los niveles entre 14,0 y 36,5 cm bajo la espina ilíaca anterosuperior, sin zona segura (fuente: Pretterklieber B y colaboradores, 2020). Abierto o mínimamente invasivo es cambiar lo que ves por lo que preservas: en cadáver el lado MIPO de los 10 especímenes conservó perforantes y nutricias (fuente: Farouk O y colaboradores, 1999), pero en la diáfisis humana la placa submuscular no mostró ventaja clínica clara y hubo 6 malreducciones en 21 casos (fuente: Zlowodzki M y colaboradores, 2007); en el fémur distal la rotación fue satisfactoria en solo 56,9 % de 51 pacientes tras MIPO (fuente: Kim JW y colaboradores, 2017). En cadera, la ventana lateral limitada es la del tornillo deslizante: la AAOS lo acepta en fracturas estables (recomendación fuerte), pero en subtrocantéricas y de oblicuidad inversa pide clavo cefalomedular (fuente: American Academy of Orthopaedic Surgeons, 2021). Con tornillo deslizante, ninguno de 120 tornillos con distancia punta-ápex de 25 mm o menos se salió de la cabeza (fuente: Baumgaertner MR y colaboradores, 1995).</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El abordaje lateral del fémur es la puerta de entrada cuando hay que apoyar una placa o insertar un tornillo deslizante sobre la cara lateral del hueso. Se imagina una línea del trocánter mayor al epicóndilo lateral y se abre solo el tramo que pida la fractura (fuente: Giannoudis PV y colaboradores, 2026). Su seguridad es geométrica: el paquete vasculonervioso mayor corre por la cara medial y posteromedial del muslo, lejos de esta ruta, que nunca lo pone a la vista (fuente: Giannoudis PV y colaboradores, 2026). No es un abordaje entre dos músculos de inervación distinta, como un deltopectoral. Lo que se separa es el vasto lateral del tabique intermuscular lateral, y lo que se arriesga son las perforantes, no un nervio principal (enseñanza clásica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una familia de ventanas, no una sola. Ventana lateral limitada. Sirve para insertar el implante después de una reducción cerrada; el tornillo deslizante es el ejemplo clásico (fuente: Apivatthakakul T y colaboradores, 2026). Lateral abierta de la diáfisis. Se eleva el vasto del tabique para poner una placa a cielo abierto (fuente: Giannoudis PV y colaboradores, 2026). Ventanas mínimamente invasivas (MIO/MIPO). Una incisión corta sobre la misma línea, fibras del vasto separadas en lugar de elevadas y la placa deslizada por debajo del músculo (fuente: Giannoudis PV y colaboradores, 2026) (fuente: Gebhard F y colaboradores, 2026). Extensiones. Hacia proximal (origen del vasto, glúteo medio, trocánter) y hacia distal (cintilla iliotibial y ventana lateral del fémur distal) (fuente: Giannoudis PV y colaboradores, 2026) (fuente: Apivatthakakul T y colaboradores, 2026) (fuente: Gebhard F y colaboradores, 2026). Para qué se usa. Fracturas pertrocantéreas con tornillo deslizante o placa, fracturas subtrocantéricas, fracturas diafisarias con placa cuando el clavo no sirve, fracturas del fémur distal con placa lateral, osteotomías del fémur proximal y no uniones.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de indicaciones separa lo que tiene respaldo de lo que no. En este tema vas a ver, en orden: anatomía, variantes, biología de la irrigación, algoritmo, indicaciones, técnica paso a paso, comparaciones (MIPO frente a abierto; tornillo deslizante frente a clavo), complicaciones, pronóstico, rehabilitación y guías. Es material de estudio: no sustituye al tutor ni al manual del implante. Para las entradas laterales de la cadera (lateral directo y Watson-Jones) revisa el tema vecino «Abordajes anterolateral y lateral directo de la cadera». Con esto cerramos definición. Sigamos con anatomía quirúrgica: capas, perforantes y estructuras en riesgo.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capas, perforantes y estructuras en riesgo. Aprende las capas como una ruta: cada una es una decisión del bisturí. Piel y subcutáneo. La línea guía va del trocánter mayor al epicóndilo lateral (fuente: Giannoudis PV y colaboradores, 2026). Fascia lata. En el muslo lateral es la cintilla iliotibial. Se abre en línea con la piel y a favor de sus fibras (fuente: Giannoudis PV y colaboradores, 2026). Junto al trocánter, el tensor de la fascia lata va envuelto en un desdoblamiento de la fascia y ocupa el sector anterior; para no herirlo, el corte va posterior al músculo (fuente: Apivatthakakul T y colaboradores, 2026). Fascia propia del vasto lateral. Al abrirla aparece el músculo (fuente: Giannoudis PV y colaboradores, 2026). Vasto lateral. El trocánter es la frontera: por debajo manda el vasto lateral sobre la diáfisis y por encima, el glúteo medio (fuente: Apivatthakakul T y colaboradores, 2026). Tabique intermuscular lateral y línea áspera. Aquí se despega el músculo y por aquí entran las perforantes desde atrás (fuente: Giannoudis PV y colaboradores, 2026). La línea áspera es el engrosamiento cortical posterior donde se insertan los tabiques intermusculares (fuente: Denisiuk M y colaboradores, 2023). Periostio y hueso. Se llega por vía extraperióstica (fuente: Giannoudis PV y colaboradores, 2026). Por qué mandan las perforantes. Nacen de la femoral profunda y, camino de la cara posterior del muslo, se cuelan entre el hueso y los tendones de los aductores (fuente: Pretterklieber B y colaboradores, 2020); del lado lateral atraviesan el tabique de atrás hacia delante, pegadas al hueso (fuente: Giannoudis PV y colaboradores, 2026). En 100 especímenes (200 piernas) cada pierna tenía entre 2 y 7; lo más frecuente fueron 4 en 69 piernas (34,5 %) y 3 en 67 (33,5 %) (fuente: Pretterklieber B y colaboradores, 2020). Además, en 64 % de las piernas al menos una se dividía en 2-4 ramas antes de pasar atrás (fuente: Pretterklieber B y colaboradores, 2020), de modo que lo que ves en la mesa suele superar lo que dice el libro. Pasaron al muslo posterior a todos los niveles entre 14,0 y 36,5 cm desde la espina ilíaca anterosuperior (16-39 % de la longitud de la pierna) y los autores no identificaron ninguna zona segura (fuente: Pretterklieber B y colaboradores, 2020). La lección de técnica es sencilla: no calcules dónde están, búscalas cada vez (fuente: Giannoudis PV y colaboradores, 2026). Otras estructuras. Nervio ciático. Corre muy próximo a la diáfisis, y por eso, con su división peronea a la cabeza, es el nervio más expuesto cuando el fémur se fractura (fuente: Denisiuk M y colaboradores, 2023). En esta vía queda en el compartimento posterior: mantente sobre el hueso y no pongas retractores fuera de él (opinión experta). Arteria femoral profunda. En 44 angiografías por TC, su porción media estuvo a 13,8 mm de la cortical medial y correspondió a los orificios tercero y cuarto de la placa del tornillo deslizante (fuente: Mahmoud SSS y colaboradores, 2019). Por eso importa la profundidad del taladro. Nervio y vasos glúteos superiores. Cruzan 3-5 cm por encima de la punta del trocánter mayor (fuente: Apivatthakakul T y colaboradores, 2026). En 15 caderas de cadáver la distancia media del trocánter a la rama más baja fue 44 mm y en 3 fue menor de 30 mm, sin relación con el largo del fémur (fuente: Basarir K y colaboradores, 2008). Ramas motoras del vasto lateral. En 43 miembros de cadáver había de 2 a 7 (media 4) (fuente: Okada H y colaboradores, 2024). Dividir sus fibras de forma roma y corta, y no con cortes largos transversales, es una regla de prudencia (opinión experta). Arteria y vena geniculares laterales superiores. En la ventana distal hay que coagular sus ramas (fuente: Gebhard F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«Número de arterias perforantes por pierna (200 piernas disecadas)» muestra lo siguiente. 2 perforantes: 6 % de piernas (fuente: Pretterklieber B y colaboradores, 2020). 3 perforantes: 33.5 % de piernas (fuente: Pretterklieber B y colaboradores, 2020). 4 perforantes: 34.5 % de piernas (fuente: Pretterklieber B y colaboradores, 2020). 5 perforantes: 21 % de piernas (fuente: Pretterklieber B y colaboradores, 2020). 6 o 7 perforantes: 5 % de piernas (fuente: Pretterklieber B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en riesgo en el abordaje lateral del fémur» tiene 4 columnas: Estructura, Dónde está, Cómo se lesiona, Cómo se evita. Fila 1: Estructura, Perforantes de la femoral profunda; Dónde está, Atraviesan el tabique desde atrás y se pegan a la diáfisis (fuente: Giannoudis PV y colaboradores, 2026); Cómo se lesiona, Se desgarran al despegar el vasto; el cabo posterior se retrae al compartimento posterior y sangra de forma oculta (fuente: Giannoudis PV y colaboradores, 2026); Cómo se evita, Identificarlas, ligar las grandes y coagular las pequeñas (fuente: Giannoudis PV y colaboradores, 2026). Fila 2: Estructura, Arteria femoral profunda (cara medial del hueso); Dónde está, 13,8 mm de la cortical medial en su porción media; orificios 3 y 4 de la placa del tornillo deslizante (fuente: Mahmoud SSS y colaboradores, 2019); Cómo se lesiona, Taladro que sobrepasa la cortical medial o presión de Hohmann: hematoma masivo y pseudoaneurisma en 2 casos descritos (fuente: Manner M y colaboradores, 1999); Cómo se evita, Cuidar el taladro en los orificios 3 y 4 (fuente: Mahmoud SSS y colaboradores, 2019); separadores sin presión excesiva (opinión experta). Fila 3: Estructura, Nervio glúteo superior; Dónde está, 3-5 cm sobre la punta del trocánter mayor (fuente: Apivatthakakul T y colaboradores, 2026); menos de 30 mm en 3 de 15 caderas (fuente: Basarir K y colaboradores, 2008); Cómo se lesiona, Extensión proximal sobre el glúteo medio (fuente: Apivatthakakul T y colaboradores, 2026); Cómo se evita, No subir más de lo necesario por encima del trocánter (fuente: Apivatthakakul T y colaboradores, 2026). Fila 4: Estructura, Ramas motoras del vasto lateral; Dónde está, De 2 a 7 ramas, media de 4, en 43 miembros (fuente: Okada H y colaboradores, 2024); Cómo se lesiona, Cortes largos del vientre muscular (opinión experta); Cómo se evita, Separar las fibras de forma roma y corta (opinión experta). Fila 5: Estructura, Arteria y vena geniculares laterales superiores; Dónde está, Región distal lateral (fuente: Gebhard F y colaboradores, 2026); Cómo se lesiona, Exposición de la ventana distal (fuente: Gebhard F y colaboradores, 2026); Cómo se evita, Coagular sus ramas (fuente: Gebhard F y colaboradores, 2026). Fila 6: Estructura, Nervio ciático; Dónde está, Compartimento posterior, cerca del hueso (fuente: Denisiuk M y colaboradores, 2023); Cómo se lesiona, Ir por el borde posterior o retractores mal apoyados (opinión experta); Cómo se evita, Mantenerse sobre el hueso, extraperióstico (fuente: Giannoudis PV y colaboradores, 2026). Fila 7: Estructura, Periostio y línea áspera; Dónde está, Irrigación externa del hueso: tercio externo de la cortical (fuente: Denisiuk M y colaboradores, 2023); Cómo se lesiona, Despegar de más o ligar pegado al tabique (fuente: Grob K y colaboradores, 2015); Cómo se evita, Despegar solo la cara lateral y conservar periostio (fuente: Gebhard F y colaboradores, 2026). (fuente: Giannoudis PV y colaboradores, 2026) (fuente: Mahmoud SSS y colaboradores, 2019) (fuente: Manner M y colaboradores, 1999) (fuente: Apivatthakakul T y colaboradores, 2026) (fuente: Basarir K y colaboradores, 2008) (fuente: Okada H y colaboradores, 2024) (fuente: Gebhard F y colaboradores, 2026) (fuente: Denisiuk M y colaboradores, 2023) (fuente: Grob K y colaboradores, 2015) (fuente: Gebhard F y colaboradores, 2026). Con esto cerramos anatomía quirúrgica: capas, perforantes y estructuras en riesgo. Sigamos con variantes y extensiones.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y extensiones. Cada ventana responde a una pregunta distinta: ¿necesito ver el foco, o solo insertar el implante? ¿Puedo reducir indirectamente? La tabla ordena las variantes de la más corta a la más extensa.</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ventana abrir, para qué y qué detalle importa» tiene 4 columnas: Variante, Para qué, Cómo se traza, Detalle que importa. Fila 1: Variante, Lateral limitada (cadera); Para qué, Insertar tornillo deslizante u otros tornillos tras reducción cerrada (fuente: Apivatthakakul T y colaboradores, 2026); Cómo se traza, Centrada en el eje del cuello; con placa de 135° de dos orificios arranca unos centímetros sobre el trocánter y baja 10 cm (fuente: Apivatthakakul T y colaboradores, 2026); Detalle que importa, Exponer solo lo necesario; las primeras perforantes aparecen si se baja más de 5 cm bajo la cresta del vasto (fuente: Apivatthakakul T y colaboradores, 2026). Fila 2: Variante, Lateral abierta de la diáfisis; Para qué, Placa a cielo abierto; Cómo se traza, Línea trocánter mayor a epicóndilo lateral, largo según la fractura (fuente: Giannoudis PV y colaboradores, 2026); Detalle que importa, Elevar el vasto del tabique, ligar perforantes, hueso extraperióstico (fuente: Giannoudis PV y colaboradores, 2026). Fila 3: Variante, Extensión subtrocantérica; Para qué, Fracturas subtrocantéricas y placas largas; Cómo se traza, Incisión en L en el origen del vasto lateral; la rama vertical queda entre glúteo medio y vasto (fuente: Giannoudis PV y colaboradores, 2026) (fuente: Giannoudis PV y colaboradores, 2026); Detalle que importa, El músculo se retrae hacia anterior y se despega con periostótomo (fuente: Giannoudis PV y colaboradores, 2026). Fila 4: Variante, Extensión sobre el trocánter; Para qué, Placa estabilizadora trocantérica; Cómo se traza, Hacia arriba, sin cambiar de plano, hasta ver la cara proximal del trocánter y dónde se inserta el glúteo medio (fuente: Apivatthakakul T y colaboradores, 2026); Detalle que importa, El nervio glúteo superior limita arriba: 3-5 cm sobre la punta del trocánter (fuente: Apivatthakakul T y colaboradores, 2026). Fila 5: Variante, Extensión anterior hacia el cuello; Para qué, Acceso directo a una fractura del cuello; Cómo se traza, Se prolonga hacia proximal y anterior, entre glúteo medio y tensor de la fascia lata (fuente: Apivatthakakul T y colaboradores, 2026); Detalle que importa, Es el territorio del Watson-Jones (ver tema de cadera). Fila 6: Variante, Ventana MIO / MIPO de la diáfisis; Para qué, Placa submuscular con reducción indirecta; Cómo se traza, Incisión corta o en estoque sobre la misma línea; disección roma a través del vasto hasta el hueso (fuente: Giannoudis PV y colaboradores, 2026); Detalle que importa, Dos Hohmann, uno anterior y otro posterior, para exponer y ubicar la placa (fuente: Giannoudis PV y colaboradores, 2026). Fila 7: Variante, Lateral abierta del fémur distal; Para qué, Fracturas articulares simples y placa lateral; Cómo se traza, Piel desde el tubérculo de Gerdy curvada hacia proximal sobre el cóndilo; cintilla en una sola incisión (fuente: Gebhard F y colaboradores, 2026); Detalle que importa, Vasto con pocas fibras en los 8-10 cm distales; ligar perforantes; artrotomía sobre el tercio anterior del cóndilo si hay que ver la articulación (fuente: Gebhard F y colaboradores, 2026). Fila 8: Variante, MIPO del fémur distal; Para qué, Placa submuscular lateral; Cómo se traza, Versión corta de la vía lateral distal, más una ventana en la diáfisis media y tornillos por incisiones de 1,0-1,5 cm (fuente: Gebhard F y colaboradores, 2026); Detalle que importa, Vasto casi sin tocar; coagular ramas geniculares laterales superiores (fuente: Gebhard F y colaboradores, 2026). (fuente: Apivatthakakul T y colaboradores, 2026) (fuente: Giannoudis PV y colaboradores, 2026) (fuente: Giannoudis PV y colaboradores, 2026) (fuente: Apivatthakakul T y colaboradores, 2026) (fuente: Gebhard F y colaboradores, 2026) (fuente: Gebhard F y colaboradores, 2026). La tabla completa tiene más filas: están en el documento Word. Con esto cerramos variantes y extensiones. Sigamos con biología de la entrada: qué le cuesta al hueso.</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biología de la entrada: qué le cuesta al hueso. El fémur recibe sangre por dentro y por fuera. Las arterias nutricias, ramas de la femoral profunda, irrigan los 2/3 internos de la cortical y la médula; el periostio nutre el tercio externo (fuente: Denisiuk M y colaboradores, 2023). Una placa lateral convencional compromete sobre todo la irrigación externa, porque levantas músculo y periostio y ligas perforantes (razonamiento fisiológico / opinión experta). Qué dicen los cadáveres (sustituto, no desenlace clínico). Primera pregunta práctica: ¿ligar las perforantes le quita sangre al fémur? En 6 cadáveres, con ligadura por vía subvasta lateral en un lado y el otro como control, la respuesta fue que no: las anastomosis cubrieron el déficit tanto en el canal como en el periostio, a condición de que la ligadura no quedara pegada al tabique y de no dejar expuesta la línea áspera sin motivo (fuente: Grob K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Segunda pregunta: ¿MIPO cuida de verdad la irrigación? En 10 cadáveres frescos se comparó cada lado consigo mismo: placa lateral convencional en una pierna y MIPO por dos incisiones de 3 cm en la otra (fuente: Farouk O y colaboradores, 1999). Las perforantes y nutricias quedaron intactas en todas las piernas MIPO, mientras que la vía convencional las dañó en grado variable; la ventaja perióstica de MIPO se vio en los 10 cadáveres y la medular en 70 % (fuente: Farouk O y colaboradores, 1999). Otro estudio del mismo grupo, con otros implantes, apuntó en la misma dirección (fuente: Farouk O y colaboradores, 1998). Y en el paciente. La ventaja teórica no se vio con claridad en la diáfisis. En 40 fracturas diafisarias tratadas con placa, la submuscular no dio una ventaja clínica clara: costó más técnicamente y acumuló reducciones subóptimas (6 de 21, frente a 0 de 19 con placa abierta); en toda la serie hubo 2,5 % de no unión y 5 % de infección, las 2 infecciones en fracturas abiertas tipo III (fuente: Zlowodzki M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moraleja es doble: la biología importa, pero una fractura mal reducida consolida mal aunque la irrigación esté intacta (opinión experta). Rigidez de la construcción. En fémur distal con placa bloqueada lateral, una revisión de 8 estudios y 1380 fracturas relacionó la no unión con construcciones muy rígidas, tornillos todos bloqueados y placa de acero, y señaló además la reducción abierta, frente a MIPO, como posible factor; los autores advierten heterogeneidad entre estudios (fuente: Wang MT y colaboradores, 2019). En el fémur la placa lateral queda del lado de tensión (enseñanza clásica / opinión experta). Con esto cerramos biología de la entrada: qué le cuesta al hueso. Sigamos con algoritmo: elegir la ventana lateral y el implante.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elegir la ventana lateral y el implante. El algoritmo ordena la decisión por región y por objetivo. No sustituye el criterio del tutor ni la planificación de cada paciente; lo que no tiene estudio se rotula como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«Cómo decidir la ventana lateral del fémur» se lee de arriba hacia abajo. Se parte de: Vas a exponer el fémur por lateral: ¿qué región y qué objetivo. Se decide: ¿Fractura pertrocantérea o subtrocantérea? Si la respuesta es sí, ¿es subtrocantérea u oblicuidad inversa?. Si la respuesta es no, ¿diáfisis o fémur distal, y el clavo se puede y se debe usar?. Se decide: ¿Es subtrocantérea u oblicuidad inversa? Si la respuesta es sí, clavo cefalomedular recomendado (fuerte); la ventana lateral queda para revisión, no unión o placa elegida por el equipo (opinión experta) (fuente: American Academy of Orthopaedic Surgeons, 2021) (fuente: National Institute for Health and Care Excellence, 2011). Si la respuesta es no, ¿pertrocantérea estable con pared lateral gruesa?. Termina en: Clavo cefalomedular recomendado (fuerte); la ventana lateral queda para revisión, no unión o placa elegida por el equipo (opinión experta) (fuente: American Academy of Orthopaedic Surgeons, 2021) (fuente: National Institute for Health and Care Excellence, 2011). Se decide: ¿Pertrocantérea estable con pared lateral gruesa? Si la respuesta es sí, tornillo deslizante por ventana lateral limitada, o clavo: ambos recomendados; espera perforantes si bajas más allá de la cresta del vasto lateral (fuente: American Academy of Orthopaedic Surgeons, 2021) (fuente: Apivatthakakul T y colaboradores, 2026). Si la respuesta es no, inestable: dispositivo cefalomedular (fuente: American Academy of Orthopaedic Surgeons, 2021). pared lateral menor de 20,5 mm: no dejar solo dhs (fuente: Hsu CE y colaboradores, 2013). Se hace: Tornillo deslizante por ventana lateral limitada, o clavo: ambos recomendados; espera perforantes si bajas más allá de la cresta del vasto lateral (fuente: American Academy of Orthopaedic Surgeons, 2021) (fuente: Apivatthakakul T y colaboradores, 2026). Termina en: Inestable: dispositivo cefalomedular (fuente: American Academy of Orthopaedic Surgeons, 2021). Pared lateral menor de 20,5 mm: no dejar solo DHS (fuente: Hsu CE y colaboradores, 2013). Se decide: ¿Diáfisis o fémur distal, y el clavo se puede y se debe usar? Si la respuesta es sí, clavo intramedular: es la opción habitual cuando el paciente está estable desde el punto de vista fisiológico (fuente: Denisiuk M y colaboradores, 2023). Si la respuesta es no, ¿necesitas ver el foco o la articulación, o comprimir (articular, no unión, fractura simple)? (opinión experta). Termina en: Clavo intramedular: es la opción habitual cuando el paciente está estable desde el punto de vista fisiológico (fuente: Denisiuk M y colaboradores, 2023). Se decide: ¿Necesitas ver el foco o la articulación, o comprimir (articular, no unión, fractura simple)? (opinión experta)? Si la respuesta es sí, placa abierta: elevar el vasto del tabique, ligar perforantes y exponer solo lo necesario (fuente: Giannoudis PV y colaboradores, 2026) (fuente: Gebhard F y colaboradores, 2026). Si la respuesta es no, mipo: ventana corta, túnel submuscular y tornillos por incisiones de 1,0-1,5 cm; comparar longitud, alineación y rotación con el lado sano (fuente: Gebhard F y colaboradores, 2026) (fuente: Kim JW y colaboradores, 2017). Se hace: Placa abierta: elevar el vasto del tabique, ligar perforantes y exponer solo lo necesario (fuente: Giannoudis PV y colaboradores, 2026) (fuente: Gebhard F y colaboradores, 2026). Se hace: MIPO: ventana corta, túnel submuscular y tornillos por incisiones de 1,0-1,5 cm; comparar longitud, alineación y rotación con el lado sano (fuente: Gebhard F y colaboradores, 2026) (fuente: Kim JW y colaboradores, 2017). Termina en: Cierre por planos: vasto, fascia lata o cintilla, subcutáneo y piel (fuente: Giannoudis PV y colaboradores, 2026) (fuente: Gebhard F y colaboradores, 2026). Con esto cerramos algoritmo: elegir la ventana lateral y el implante. Sigamos con indicaciones.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indicaciones. Cada indicación tiene una evidencia distinta detrás. La tabla separa lo recomendado por guías de lo que solo tiene series. Definiciones que usa este tema. Región subtrocantérica: los primeros 5 cm distales al trocánter menor (fuente: Denisiuk M y colaboradores, 2023). Oblicuidad inversa: un patrón mecánicamente distinto de la intertrocantérica habitual, que en una serie fue el 2 % de las fracturas de cadera (fuente: Haidukewych GJ y colaboradores, 2001).</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Contraindicaciones relativas (práctica habitual / opinión experta): piel comprometida o infección en el trayecto de la incisión, fisiología que no tolera una cirugía larga (primero control de daños) y fracturas en las que una guía recomienda con claridad otro implante.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abordaje lateral para qué situación y con qué respaldo» tiene 4 columnas: Situación, ¿Se usa la vía lateral?, Qué recomiendan guías o la mejor evidencia, Con qué certeza. Fila 1: Situación, Pertrocantérea estable; ¿Se usa la vía lateral?, Sí: ventana lateral limitada para tornillo deslizante; Qué recomiendan guías o la mejor evidencia, AAOS: tornillo deslizante o dispositivo cefalomedular, ambos recomendados (fuente: American Academy of Orthopaedic Surgeons, 2021); NICE: extramedular preferido hasta el trocánter menor, salvo oblicuidad inversa (fuente: National Institute for Health and Care Excellence, 2011); Con qué certeza, Alta, recomendación fuerte (AAOS); Cochrane de 76 estudios y 10 979 participantes: resultados funcionales muy parecidos (fuente: Lewis SR y colaboradores, 2022). Fila 2: Situación, Pertrocantérea inestable; ¿Se usa la vía lateral?, Posible con tornillo deslizante (con o sin placa estabilizadora trocantérica), pero no es la primera opción; Qué recomiendan guías o la mejor evidencia, AAOS: dispositivo cefalomedular (fuente: American Academy of Orthopaedic Surgeons, 2021); Con qué certeza, Cohorte de 3230 pacientes: menor mortalidad a 12 meses con clavo y revisión de 4,04 % con tornillo deslizante solo; sin diferencia funcional (fuente: Tucker A y colaboradores, 2018). Fila 3: Situación, Oblicuidad inversa; ¿Se usa la vía lateral?, No suele ser buena indicación para tornillo deslizante; Qué recomiendan guías o la mejor evidencia, AAOS: dispositivo cefalomedular (fuente: American Academy of Orthopaedic Surgeons, 2021); Con qué certeza, Serie retrospectiva: falló 9 de 16 tornillos deslizantes y 2 de 15 placas en ángulo (fuente: Haidukewych GJ y colaboradores, 2001). Fila 4: Situación, Subtrocantérica; ¿Se usa la vía lateral?, Casos seleccionados y revisiones; extensión en L del vasto; Qué recomiendan guías o la mejor evidencia, AAOS y NICE: clavo (fuente: American Academy of Orthopaedic Surgeons, 2021) (fuente: National Institute for Health and Care Excellence, 2011); Con qué certeza, Serie de no uniones subtrocantéricas revisadas: 20 de 21 consolidaron (95 %) con clavos y placas en ángulo (fuente: Haidukewych GJ y colaboradores, 2004). Fila 5: Situación, Diáfisis; ¿Se usa la vía lateral?, Sí, con placa, cuando el clavo no puede o no debe usarse; Qué recomiendan guías o la mejor evidencia, El clavo es el tratamiento más frecuente en el paciente estable (fuente: Denisiuk M y colaboradores, 2023); Con qué certeza, MIPO en 36 fracturas cerradas sin indicación de clavo: 33 consolidaron (fuente: Apivatthakakul T y colaboradores, 2009); revisión de 19 estudios de placa biológica en todo el fémur (29 % diafisarias): consolidación de 98,4 % (fuente: Papakostidis C y colaboradores, 2006). Fila 6: Situación, No unión de diáfisis tras clavo; ¿Se usa la vía lateral?, Sí, placa aumentativa; Qué recomiendan guías o la mejor evidencia, Más consolidación con placa aumentativa que con recambio de clavo (OR 11,66) en 5 estudios y 506 pacientes (fuente: Jin YF y colaboradores, 2020); Con qué certeza, Certeza baja: los autores describen los 5 estudios como aleatorizados, pero al menos 3 de los citados se titulan cohorte retrospectiva (fuente: Jin YF y colaboradores, 2020). Fila 7: Situación, Fémur distal; ¿Se usa la vía lateral?, Sí: lateral abierta o MIPO; Qué recomiendan guías o la mejor evidencia, Sin diferencia entre placa y clavo en consolidación y reoperación (fuente: Koso RE y colaboradores, 2018); Con qué certeza, 103 fracturas con sistema de estabilización poco invasiva: 93 % consolidaron sin injerto (fuente: Kregor PJ y colaboradores, 2004). Fila 8: Situación, Osteotomía del fémur proximal; ¿Se usa la vía lateral?, Sí, con placa en ángulo o bloqueada; Qué recomiendan guías o la mejor evidencia, No unión del cuello femoral: osteotomía valguizante con placa en ángulo, consolidó 31 de 32 (97 %) (fuente: Yuan BJ y colaboradores, 2017); Con qué certeza, Niños con parálisis cerebral, 268 caderas: placa en ángulo y bloqueada sin diferencia de consolidación a los 3, 6 y 12 meses (fuente: Oladeji AK y colaboradores, 2023). Fila 9: Situación, Fractura periprotésica del fémur distal (sobre prótesis de rodilla); ¿Se usa la vía lateral?, Sí, placa lateral por vía convencional o mínimamente invasiva; Qué recomiendan guías o la mejor evidencia, No unión 1,7 % con vía mínimamente invasiva frente a 11,1 % con vía estándar, cohorte observacional multicéntrica (fuente: Le Baron M y colaboradores, 2024); Con qué certeza, Metaanálisis 2026 de 13 estudios retrospectivos: placa y clavo comparables en revisión y no unión (fuente: Subramanian T y colaboradores, 2026). (fuente: American Academy of Orthopaedic Surgeons, 2021) (fuente: National Institute for Health and Care Excellence, 2011) (fuente: Lewis SR y colaboradores, 2022) (fuente: Tucker A y colaboradores, 2018) (fuente: Haidukewych GJ y colaboradores, 2001) (fuente: Haidukewych GJ y colaboradores, 2004) (fuente: Denisiuk M y colaboradores, 2023) (fuente: Apivatthakakul T y colaboradores, 2009) (fuente: Papakostidis C y colaboradores, 2006) (fuente: Jin YF y colaboradores, 2020) (fuente: Koso RE y colaboradores, 2018) (fuente: Kregor PJ y colaboradores, 2004) (fuente: Yuan BJ y colaboradores, 2017) (fuente: Oladeji AK y colaboradores, 2023) (fuente: Le Baron M y colaboradores, 2024) (fuente: Subramanian T y colaboradores, 2026). La tabla completa tiene más filas: están en el documento Word. Con esto cerramos indicaciones. Sigamos con técnica paso a paso.</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paso a paso. Tres ideas ordenan todos los pasos. Primera, entras por un plano sin nervios mayores y te quedas sobre el hueso (fuente: Giannoudis PV y colaboradores, 2026). Segunda, las perforantes se buscan; no se esperan (fuente: Pretterklieber B y colaboradores, 2020). Tercera, la incisión se dibuja a la medida del implante y no al revés (fuente: Apivatthakakul T y colaboradores, 2026). La secuencia sigue el abordaje abierto de la diáfisis; las variantes de cadera y de fémur distal se indican en cada paso. Lo que no tiene estudio detrás se rotula (práctica habitual / opinión experta). Errores frecuentes del residente. No buscar las perforantes y confiar en que «por aquí no hay»: pasan a todos los niveles entre 14,0 y 36,5 cm de la espina ilíaca (fuente: Pretterklieber B y colaboradores, 2020). Hacer demasiado pequeña la incisión para los tornillos percutáneos (fuente: Gebhard F y colaboradores, 2026). Fijar la MIPO sin comparar rotación con el lado sano (fuente: Kim JW y colaboradores, 2017). Insistir varias veces con la guía del cuello: debilita la cortical lateral (fuente: Shih Y y colaboradores, 2022). Poste perineal sin acolchar (fuente: Attenasio A y colaboradores, 2023). Taladrar profundo en los orificios 3 y 4 sin pensar en la arteria femoral profunda (fuente: Mahmoud SSS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punta-ápex y salida del tornillo en 198 fracturas pertrocantéreas» muestra lo siguiente. Promedio en fracturas tratadas con éxito: 24 mm (fuente: Baumgaertner MR y colaboradores, 1995). Límite con el que no hubo salidas (120 tornillos): 25 mm (fuente: Baumgaertner MR y colaboradores, 1995). Promedio en fracturas con salida del tornillo: 38 mm (fuente: Baumgaertner MR y colaboradores, 1995).</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«Posición y mesa: qué ganas y qué cuidas» tiene 4 columnas: Opción, Cuándo se usa, Qué ganas, Qué cuidas. Fila 1: Opción, Supino en mesa radiolúcida plana, con la pierna libre; Cuándo se usa, Placas de diáfisis y de fémur distal (práctica habitual / opinión experta); Qué ganas, Puedes comparar longitud y rotación con la pierna sana (práctica habitual / opinión experta); Qué cuidas, Hace falta un ayudante para la tracción manual (práctica habitual / opinión experta). Fila 2: Opción, Mesa de tracción (con poste perineal o con soporte femoral dedicado); Cuándo se usa, Tornillo deslizante con reducción cerrada previa (fuente: Shih Y y colaboradores, 2022); MIPO distal con soporte femoral dedicado (fuente: Paulsson M y colaboradores, 2023); Qué ganas, Con soporte femoral dedicado, solo 1 de 25 pacientes superó 15° de malrotación en MIPO distal (fuente: Paulsson M y colaboradores, 2023); Qué cuidas, Si lleva poste perineal: lesión de partes blandas perineales en 11 pacientes (3,0 %) (fuente: Attenasio A y colaboradores, 2023); con el paciente supino el foco puede desplazarse hacia atrás (fuente: Shih Y y colaboradores, 2022). (fuente: Shih Y y colaboradores, 2022) (fuente: Paulsson M y colaboradores, 2023) (fuente: Attenasio A y colaboradores, 2023). Con esto cerramos técnica paso a paso. Sigamos con comparaciones: mipo frente a abierto, placa frente a clavo, tornillo deslizante frente a clavo.</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comparaciones: mipo frente a abierto, placa frente a clavo, tornillo deslizante frente a clavo. Tres comparaciones distintas, tres niveles de certeza. Lee siempre el diseño antes de la cifra. MIPO frente a abierto. La evidencia clínica es poca y en su mayoría retrospectiva. Lo que sí se repite es el balance: más biología con MIPO, más riesgo de rotación y de reducción subóptima. Placa frente a clavo en la diáfisis. El clavo es el estándar en el paciente estable (fuente: Denisiuk M y colaboradores, 2023). Un metaanálisis de 13 estudios y 1061 pacientes halló menos tiempo operatorio, de fluoroscopia y sangrado con el clavo (fuente: Ni Y y colaboradores, 2024). La placa queda para situaciones en que el clavo no se puede o no se debe usar (fuente: Apivatthakakul T y colaboradores, 2009). Tornillo deslizante frente a clavo cefalomedular. Según la Cochrane 2022, en función los dos implantes quedan casi empatados; el clavo cobra menos infecciones y no uniones, pero a cambio suma fracturas ligadas al propio implante (fuente: Lewis SR y colaboradores, 2022). Un metaanálisis independiente de 6 ensayos y 6 estudios no aleatorizados, con 10 402 pacientes, no encontró diferencias significativas en complicaciones mayores, no unión, infección ni mortalidad (fuente: Wessels JO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«Clavo cefalomedular frente a implante extramedular en fracturas extracapsulares: riesgo relativo (Cochrane 2022)» muestra lo siguiente. Infección superficial: 0.7 RR (1 = sin diferencia) (fuente: Lewis SR y colaboradores, 2022). No unión: 0.6 RR (1 = sin diferencia) (fuente: Lewis SR y colaboradores, 2022). Reintervención no planificada: 1.1 RR (1 = sin diferencia) (fuente: Lewis SR y colaboradores, 2022). Fractura intraoperatoria por el implante: 2.9 RR (1 = sin diferencia) (fuente: Lewis SR y colaboradores, 2022). Fractura tardía por el implante: 3.6 RR (1 = sin diferencia) (fuente: Lewis SR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«Oblicuidad inversa: fijaciones que fallaron según el implante (47 caderas con fijación interna)» muestra lo siguiente. Tornillo deslizante (16): 9 fallos (en paréntesis, caderas tratadas) (fuente: Haidukewych GJ y colaboradores, 2001). Placa en ángulo (15): 2 fallos (en paréntesis, caderas tratadas) (fuente: Haidukewych GJ y colaboradores, 2001). Tornillo condíleo dinámico (10): 3 fallos (en paréntesis, caderas tratadas) (fuente: Haidukewych GJ y colaboradores, 2001). Clavo cefalomedular (3): 1 fallos (en paréntesis, caderas tratadas) (fuente: Haidukewych GJ y colaboradores, 2001). Tornillo intramedular de cadera (3): 0 fallos (en paréntesis, caderas tratadas) (fuente: Haidukewych GJ y colaboradores, 2001). En el documento Word de este tema encontrarás además: MIPO frente a abierto: qué se midió y con qué cautela; Placa frente a clavo en la diáfisis del fémur. Con esto cerramos comparaciones: mipo frente a abierto, placa frente a clavo, tornillo deslizante frente a clavo.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Cada complicación tiene un momento y una causa evitable. Mira cuáles dependen de la ventana y cuáles del implante. Sangrado y lesión vascular. Las perforantes desgarradas cerca del tabique pueden sangrar de forma oculta (fuente: Giannoudis PV y colaboradores, 2026). Se han descrito hematoma masivo y pseudoaneurisma por presión de Hohmann o por taladrado a través de la placa, en 2 pacientes con tornillo deslizante y tornillo condíleo (fuente: Manner M y colaboradores, 1999). Infección. En 1709 pacientes con fractura de cadera (825 con tornillo deslizante), la infección profunda temprana fue 2,2 % (38 pacientes) y la mortalidad a 90 días fue 42 % frente a 14 % sin ella (fuente: Pollmann CT y colaboradores, 2020). Con placa biológica en el fémur (todas las regiones), la infección fue 2 % en una revisión de 19 estudios (fuente: Papakostidis C y colaboradores, 2006); en una serie de 40 fracturas diafisarias con placa fue 5 % (2 de 40, ambas abiertas tipo III) (fuente: Zlowodzki M y colaboradores, 2007). No unión y falla mecánica. En un metaanálisis, el fémur distal tuvo menos consolidación (86,6 % frente a 93,7 %) y más reoperación (13,4 % frente a 6,1 %) que la diáfisis, sobre todo por falla mecánica (fuente: Koso RE y colaboradores, 2018). La no unión fue 4,7 % en distal y 2,8 % en diáfisis (fuente: Koso RE y colaboradores, 2018). Mala alineación y malrotación. Tras MIPO distal con TC, la rotación fue insatisfactoria en 48,6 % de las fracturas complejas y 26,7 % de las simples, sin diferencia significativa entre ambas (fuente: Kim JW y colaboradores, 2017). La discrepancia de longitud fue satisfactoria en 92,3 % (fuente: Kim JW y colaboradores, 2017). Con mesa de tracción y soporte femoral solo 1 de 25 pacientes superó 15° (fuente: Paulsson M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Falla del implante. En la serie de MIPO en diáfisis hubo tornillos rotos en 3 casos, todos en el grupo con tres tornillos agrupados (fuente: Apivatthakakul T y colaboradores, 2009). En tornillo deslizante, un TAD mayor de 25 mm elevó el riesgo de salida del tornillo (RR 12,71) (fuente: Rubio-Avila J y colaboradores, 2013), y menor de 10 mm hubo más penetración central (fuente: Levine AR y colaboradores, 2025). Una pared lateral menor de 20,5 mm predijo fractura de la pared lateral tras DHS en 208 pacientes (fuente: Hsu CE y colaboradores, 2013). Lesión por la mesa de tracción. En 351 pacientes hubo lesión de partes blandas perineales en 11 (3,0 %), con 8 necrosis escrotales y 3 vulvares; la duración media de los síntomas pudendos osciló entre 10 y 639 días (fuente: Attenasio A y colaboradores, 2023). No se informaron secuelas permanentes al final del seguimiento (fuente: Attenasio A y colaboradores, 2023). Lesión nerviosa por la extensión. El nervio glúteo superior limita la extensión proximal (fuente: Apivatthakakul T y colaboradores, 2026); el ciático es el nervio de mayor riesgo en las fracturas de diáfisis por su cercanía al hueso (fuente: Denisiuk M y colaboradores, 2023). Dolor por el implante lateral y retirada. Sin dato verificable en las fuentes abiertas consultadas.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«Fémur distal frente a diáfisis: consolidación, reoperación y no unión (metaanálisis)» muestra lo siguiente. Consolidación, diáfisis: 93.7 por ciento (fuente: Koso RE y colaboradores, 2018). Consolidación, fémur distal: 86.6 por ciento (fuente: Koso RE y colaboradores, 2018). Reoperación, diáfisis: 6.1 por ciento (fuente: Koso RE y colaboradores, 2018). Reoperación, fémur distal: 13.4 por ciento (fuente: Koso RE y colaboradores, 2018). No unión, diáfisis: 2.8 por ciento (fuente: Koso RE y colaboradores, 2018). No unión, fémur distal: 4.7 por ciento (fuente: Koso RE y colaboradores, 2018).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El pronóstico depende más de la región y de la reducción que de la ventana. Estas son las cifras que tienen fuente abierta. Placa biológica en el fémur. Sumando 19 estudios (687 pacientes, 697 fracturas de todo el fémur, 29 % diafisarias), consolidó el 98,4 %; según el estudio, el tiempo medio a la consolidación iba de 10,7 a 24 semanas, y lo que más se repitió fue la mala unión (0-29 %) y la reoperación (0-23 %) (fuente: Papakostidis C y colaboradores, 2006). MIPO en diáfisis sin opción de clavo. De 36 fracturas, 33 consolidaron a las 21,0 semanas (12-28) y 2 con retraso necesitaron injerto (fuente: Apivatthakakul T y colaboradores, 2009). Fémur distal con placa poco invasiva. Con el sistema LISS, 96 de 103 fracturas (93 %) curaron sin necesitar injerto; las no uniones fueron 2 y las infecciones agudas 3, y la rodilla quedó con un arco medio de 1 a 109 grados (fuente: Kregor PJ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unión subtrocantérica revisada. 20 de 21 consolidaron (95 %) (fuente: Haidukewych GJ y colaboradores, 2004). Osteotomía por no unión del cuello. Consolidó 97 % (31 de 32), con necrosis avascular en 22 % (7 pacientes) y conversión a prótesis en 9 % (3); con corrección de 30° la necrosis fue 67 % frente a 12 % con corrección menor (fuente: Yuan BJ y colaboradores, 2017). Cadera inestable. Sin diferencia funcional a 12 meses entre implantes, pero con menor mortalidad con clavo en una cohorte observacional (fuente: Tucker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«Consolidación informada según la serie» muestra lo siguiente. Placa biológica en fémur (19 estudios): 98.4 por ciento (fuente: Papakostidis C y colaboradores, 2006). Osteotomía por no unión del cuello (32 pacientes): 97 por ciento (fuente: Yuan BJ y colaboradores, 2017). No unión subtrocantérica revisada (21 pacientes): 95 por ciento (fuente: Haidukewych GJ y colaboradores, 2004). Fémur distal, sin injerto (103 fracturas): 93 por ciento (fuente: Kregor PJ y colaboradores, 2004). Diáfisis, consolidación global: 93.7 por ciento (fuente: Koso RE y colaboradores, 2018). Fémur distal, consolidación global: 86.6 por ciento (fuente: Koso RE y colaboradores, 2018). Con esto cerramos pronóstico. Sigamos con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La rehabilitación la define la fractura y el implante, no la ventana. Lo que sigue es orientación de estudio; el protocolo lo marca tu tutor (práctica habitual / opinión experta). Movilización precoz del paciente con fractura de cadera es un objetivo del tratamiento quirúrgico (fuente: Shih Y y colaboradores, 2022). En fracturas periprotésicas de fémur sobre prótesis de rodilla, con vía mínimamente invasiva el apoyo se reinició a las 4,3 semanas frente a 10,1 con vía estándar (cohorte observacional) (fuente: Le Baron M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Tras fémur distal con placa poco invasiva, el arco medio de la rodilla fue de 1 a 109 grados (fuente: Kregor PJ y colaboradores, 2004). Vigilar el cuádriceps y la rotación del miembro desde el control temprano (práctica habitual / opinión experta). Con esto cerramos rehabilitación. Sigamos con guías vigentes.</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vigentes. Dos guías sobre fractura de cadera sostienen la elección del implante en este tema. Ninguna es específica del abordaje lateral del fémur: se usan para decidir qué implante va y, por tanto, qué ventana abrir. Las páginas de la AO sobre abordajes se enlazan como lectura recomendada.</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dicen las guías sobre implante en fractura extracapsular» tiene 4 columnas: Guía, Fractura, Recomendación, Fuerza o certeza. Fila 1: Guía, AAOS 2021; Fractura, Intertrocantérica estable; Recomendación, Tornillo deslizante o dispositivo cefalomedular (fuente: American Academy of Orthopaedic Surgeons, 2021); Fuerza o certeza, Calidad de evidencia alta, recomendación fuerte. Fila 2: Guía, AAOS 2021; Fractura, Subtrocantérica u oblicuidad inversa; Recomendación, Dispositivo cefalomedular (fuente: American Academy of Orthopaedic Surgeons, 2021); Fuerza o certeza, Calidad de evidencia alta, recomendación fuerte. Fila 3: Guía, AAOS 2021; Fractura, Intertrocantérica inestable; Recomendación, Dispositivo cefalomedular (fuente: American Academy of Orthopaedic Surgeons, 2021); Fuerza o certeza, Calidad de evidencia alta, recomendación fuerte. Fila 4: Guía, NICE CG124 (actualizada 2023); Fractura, Trocantérica hasta el trocánter menor, excepto oblicuidad inversa; Recomendación, Implante extramedular como el tornillo deslizante, de preferencia al clavo (fuente: National Institute for Health and Care Excellence, 2011); Fuerza o certeza, Recomendación 1.6.9. Fila 5: Guía, NICE CG124 (actualizada 2023); Fractura, Subtrocantérica; Recomendación, Clavo intramedular (fuente: National Institute for Health and Care Excellence, 2011); Fuerza o certeza, Recomendación 1.6.10. (fuente: American Academy of Orthopaedic Surgeons, 2021) (fuente: National Institute for Health and Care Excellence, 2011). Con esto cerramos guías vigentes.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Capas simples, perforantes impredecibles. El plano es corto (fascia lata, fascia del vasto, vasto, tabique y hueso), pero las perforantes cruzan el tabique sin patrón fijo y no hay zona segura (fuente: Giannoudis PV y colaboradores, 2026) (fuente: Pretterklieber B y colaboradores, 2020). Se buscan, y se ligan o coagulan antes de que se corten solas. Exponer lo mínimo que el implante necesita. El hueso se nutre desde dentro (nutricias, 2/3 internos de la cortical) y desde fuera (periostio, tercio externo) (fuente: Denisiuk M y colaboradores, 2023); despegar de más o dejar la línea áspera expuesta sin necesidad cuesta irrigación (fuente: Grob K y colaboradores, 2015) (fuente: Gebhard F y colaboradores, 2026). MIPO protege la biología pero deja la reducción a ciegas. Compara longitud, alineación y rotación con el lado sano antes de fijar: la rotación fue satisfactoria en 56,9 % tras MIPO distal (fuente: Kim JW y colaboradores, 2017) y la diferencia media fue 14,3° frente a 5,2° con reducción abierta (fuente: Lill M y colaboradores, 2016). La ventana sirve al implante y el implante sirve a la fractura. En trocantéricas estables el tornillo deslizante y el clavo rinden parecido (fuente: Lewis SR y colaboradores, 2022) (fuente: American Academy of Orthopaedic Surgeons, 2021); en subtrocantéricas y oblicuidad inversa manda el clavo (fuente: American Academy of Orthopaedic Surgeons, 2021); en diáfisis manda el clavo salvo que no pueda usarse (fuente: Denisiuk M y colaboradores, 2023) (fuente: Apivatthakakul T y colaboradores, 2009). Cierra por planos: el vasto vuelve a su lugar y la fascia lata se sutura con puntos firmes; en distal, además, la fascia del vasto y la cintilla (fuente: Giannoudis PV y colaboradores, 2026) (fuente: Gebhard F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Pasados 5 cm por debajo de la cresta del vasto lateral (borde inferior del trocánter mayor) cuenta con encontrar las primeras perforantes (fuente: Apivatthakakul T y colaboradores, 2026). Ligadura con seda: el cauterio solo suele dar resangrado (fuente: Shih Y y colaboradores, 2022). La arteria femoral profunda pasa muy cerca de la cortical medial en su porción media (13,8 mm de media), a la altura de los orificios 3 y 4 de la placa lateral del tornillo deslizante: controla la profundidad del taladro (fuente: Mahmoud SSS y colaboradores, 2019). Antes de fijar con los tornillos definitivos compara longitud, alineación y rotación con la pierna sana; tras MIPO distal solo 56,9 % de 51 pacientes tuvo rotación satisfactoria en la TC (fuente: Kim JW y colaboradores, 2017). En la mesa de tracción acolcha el poste perineal: una revisión halló lesión de partes blandas perineales en 11 pacientes (3,0 %) (fuente: Attenasio A y colaboradores, 2023). En la extensión proximal, el nervio glúteo superior cruza 3-5 cm sobre la punta del trocánter (fuente: Apivatthakakul T y colaboradores, 2026); en cadáver estuvo a menos de 30 mm en 3 de 15 caderas (fuente: Basarir K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No hay zona segura para las perforantes: se buscan, se ligan o coagulan y se exponen solo en lo necesario (fuente: Pretterklieber B y colaboradores, 2020) (fuente: Giannoudis PV y colaboradores, 2026). MIPO protege la irrigación en cadáver pero la rotación y la reducción son su talón de Aquiles (fuente: Farouk O y colaboradores, 1999) (fuente: Kim JW y colaboradores, 2017). En cadera, el implante manda: AAOS acepta tornillo deslizante o clavo en estables y pide clavo en subtrocantéricas y oblicuidad inversa (fuente: American Academy of Orthopaedic Surgeons, 2021). En diáfisis, el clavo es el estándar; la placa tiene indicaciones propias (fuente: Denisiuk M y colaboradores, 2023) (fuente: Apivatthakakul T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abordaje lateral del fémur · fascia lata · cintilla iliotibial · vasto lateral · tabique intermuscular lateral · línea áspera · arterias perforantes · arteria femoral profunda · MIPO · placa submuscular · tornillo deslizante de cadera · DHS · distancia punta-ápex · pared lateral · nervio glúteo superior · oblicuidad inversa · fractura subtrocantérica · fractura diafisaria del fémur · fémur distal · osteotomía intertrocantérica · mesa de tracción · poste perineal · malrotación · clavo cefalomedular · placa estabilizadora trocantérica · AO/OTA 31A.</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No existe zona segura para las perforantes entre 14,0 y 36,5 cm de la espina ilíaca (fuente: Pretterklieber B y colaboradores, 2020). Eleva el vasto del tabique, localiza las perforantes y lígalas antes de que se corten (fuente: Giannoudis PV y colaboradores, 2026). Tornillo deslizante: distancia punta-ápex de 25 mm o menos; ninguno de 120 tornillos se salió (fuente: Baumgaertner MR y colaboradores, 1995). Subtrocantérica y oblicuidad inversa: clavo cefalomedular, recomendación fuerte de la AAOS (fuente: American Academy of Orthopaedic Surgeons, 2021). MIPO cuida la irrigación en cadáver, pero la rotación se pierde con facilidad (fuente: Farouk O y colaboradores, 1999) (fuente: Kim JW y colaboradores, 2017). Al cerrar, el vasto cae sobre el hueso y la fascia lata va con puntos gruesos (fuente: Giannoudis PV y colaboradores, 2026). Pared lateral menor de 20,5 mm: no uses solo tornillo deslizante (fuente: Hsu CE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Mujer de 79 años que camina con bastón, ingresa tras una caída con fractura intertrocantérica estable, sin conminución de la pared lateral, que mide 24 mm en la radiografía. Tu tutor planifica un tornillo deslizante por ventana lateral limitada y te pide que expliques el plan.</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¿Esta fractura admite tornillo deslizante o debe ir un clavo, según las guías?. ¿Dónde empieza la incisión, cuánto baja y cuándo esperas las perforantes?. ¿Qué distancia punta-ápex buscas en el control de imagen y por qué?. ¿Qué cambiaría si la pared lateral midiera menos de 20,5 mm o si la fractura fuera de oblicuidad inversa?. ¿Qué precauciones tomas con la mesa de tracción?.</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La AAOS recomienda tornillo deslizante o dispositivo cefalomedular en intertrocantéricas estables, con calidad alta y recomendación fuerte (fuente: American Academy of Orthopaedic Surgeons, 2021); NICE prefiere un implante extramedular hasta el trocánter menor salvo oblicuidad inversa (fuente: National Institute for Health and Care Excellence, 2011). Con una placa de 135° de dos orificios, la incisión empieza unos centímetros sobre el trocánter y baja 10 cm (fuente: Apivatthakakul T y colaboradores, 2026). Espera las primeras perforantes si la exposición baja más de 5 cm bajo la cresta del vasto lateral (fuente: Apivatthakakul T y colaboradores, 2026) y lígalas (fuente: Shih Y y colaboradores, 2022). Busca una distancia punta-ápex de 25 mm o menos (fuente: Baumgaertner MR y colaboradores, 1995) sin quedarte por debajo de 10 mm (fuente: Levine AR y colaboradores, 2025). Con pared lateral menor de 20,5 mm no se debe usar DHS solo (fuente: Hsu CE y colaboradores, 2013), y en oblicuidad inversa la AAOS recomienda dispositivo cefalomedular (fuente: American Academy of Orthopaedic Surgeons, 2021). Acolcha el poste perineal (fuente: Attenasio A y colaboradores, 2023). La ventana limitada es sencilla; lo que decide el resultado es el implante correcto y su posición (fuente: Haidukewych GJ y colaboradores, 2001).</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chart" Target="../charts/char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Abordaje lateral del fémur: ver más o respetar más, y cuándo importa cada cosa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abordajes · abordajes-pelvis-cadera · R1-R3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Anatomía quirúrgica: capas, perforantes y estructuras en riesgo</a:t>
            </a:r>
          </a:p>
          <a:p>
            <a:pPr marL="347472" indent="-347472">
              <a:spcAft>
                <a:spcPts val="1400"/>
              </a:spcAft>
              <a:buChar char="•"/>
            </a:pPr>
            <a:r>
              <a:rPr sz="2200">
                <a:solidFill>
                  <a:srgbClr val="263238"/>
                </a:solidFill>
                <a:latin typeface="Calibri"/>
              </a:rPr>
              <a:t>3. Variantes y extensiones</a:t>
            </a:r>
          </a:p>
          <a:p>
            <a:pPr marL="347472" indent="-347472">
              <a:spcAft>
                <a:spcPts val="1400"/>
              </a:spcAft>
              <a:buChar char="•"/>
            </a:pPr>
            <a:r>
              <a:rPr sz="2200">
                <a:solidFill>
                  <a:srgbClr val="263238"/>
                </a:solidFill>
                <a:latin typeface="Calibri"/>
              </a:rPr>
              <a:t>4. Biología de la entrada: qué le cuesta al hueso</a:t>
            </a:r>
          </a:p>
          <a:p>
            <a:pPr marL="347472" indent="-347472">
              <a:spcAft>
                <a:spcPts val="1400"/>
              </a:spcAft>
              <a:buChar char="•"/>
            </a:pPr>
            <a:r>
              <a:rPr sz="2200">
                <a:solidFill>
                  <a:srgbClr val="263238"/>
                </a:solidFill>
                <a:latin typeface="Calibri"/>
              </a:rPr>
              <a:t>5. Algoritmo: elegir la ventana lateral y el implante</a:t>
            </a:r>
          </a:p>
          <a:p>
            <a:pPr marL="347472" indent="-347472">
              <a:spcAft>
                <a:spcPts val="1400"/>
              </a:spcAft>
              <a:buChar char="•"/>
            </a:pPr>
            <a:r>
              <a:rPr sz="2200">
                <a:solidFill>
                  <a:srgbClr val="263238"/>
                </a:solidFill>
                <a:latin typeface="Calibri"/>
              </a:rPr>
              <a:t>6. Indicaciones</a:t>
            </a:r>
          </a:p>
          <a:p>
            <a:pPr marL="347472" indent="-347472">
              <a:spcAft>
                <a:spcPts val="1400"/>
              </a:spcAft>
              <a:buChar char="•"/>
            </a:pPr>
            <a:r>
              <a:rPr sz="2200">
                <a:solidFill>
                  <a:srgbClr val="263238"/>
                </a:solidFill>
                <a:latin typeface="Calibri"/>
              </a:rPr>
              <a:t>7. Técnica paso a paso</a:t>
            </a:r>
          </a:p>
          <a:p>
            <a:pPr marL="347472" indent="-347472">
              <a:spcAft>
                <a:spcPts val="1400"/>
              </a:spcAft>
              <a:buChar char="•"/>
            </a:pPr>
            <a:r>
              <a:rPr sz="2200">
                <a:solidFill>
                  <a:srgbClr val="263238"/>
                </a:solidFill>
                <a:latin typeface="Calibri"/>
              </a:rPr>
              <a:t>8. Comparaciones: MIPO frente a abierto, placa frente a clavo, tornillo deslizante frente a clavo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Complicaciones</a:t>
            </a:r>
          </a:p>
          <a:p>
            <a:pPr marL="347472" indent="-347472">
              <a:spcAft>
                <a:spcPts val="1400"/>
              </a:spcAft>
              <a:buChar char="•"/>
            </a:pPr>
            <a:r>
              <a:rPr sz="2200">
                <a:solidFill>
                  <a:srgbClr val="263238"/>
                </a:solidFill>
                <a:latin typeface="Calibri"/>
              </a:rPr>
              <a:t>10. Pronóstico</a:t>
            </a:r>
          </a:p>
          <a:p>
            <a:pPr marL="347472" indent="-347472">
              <a:spcAft>
                <a:spcPts val="1400"/>
              </a:spcAft>
              <a:buChar char="•"/>
            </a:pPr>
            <a:r>
              <a:rPr sz="2200">
                <a:solidFill>
                  <a:srgbClr val="263238"/>
                </a:solidFill>
                <a:latin typeface="Calibri"/>
              </a:rPr>
              <a:t>11. Rehabilitación</a:t>
            </a:r>
          </a:p>
          <a:p>
            <a:pPr marL="347472" indent="-347472">
              <a:spcAft>
                <a:spcPts val="1400"/>
              </a:spcAft>
              <a:buChar char="•"/>
            </a:pPr>
            <a:r>
              <a:rPr sz="2200">
                <a:solidFill>
                  <a:srgbClr val="263238"/>
                </a:solidFill>
                <a:latin typeface="Calibri"/>
              </a:rPr>
              <a:t>12. Guías vigentes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51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Giannoudis PV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la entrada lateral al fémur para colocar placas y tornillos deslizantes: se abre la fascia lata…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51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Giannoudis PV et al. En: AO Surgery Reference. 2026.</a:t>
            </a:r>
          </a:p>
          <a:p>
            <a:r>
              <a:rPr sz="800">
                <a:solidFill>
                  <a:srgbClr val="5A6469"/>
                </a:solidFill>
                <a:latin typeface="Calibri"/>
              </a:rPr>
              <a:t>[r10] Gebhard F et al. En: AO Surgery Reference. 2026.</a:t>
            </a:r>
          </a:p>
          <a:p>
            <a:r>
              <a:rPr sz="800">
                <a:solidFill>
                  <a:srgbClr val="5A6469"/>
                </a:solidFill>
                <a:latin typeface="Calibri"/>
              </a:rPr>
              <a:t>[r14] Apivatthakakul T et al. En: AO Surgery Reference. 2026.</a:t>
            </a:r>
          </a:p>
          <a:p>
            <a:r>
              <a:rPr sz="800">
                <a:solidFill>
                  <a:srgbClr val="5A6469"/>
                </a:solidFill>
                <a:latin typeface="Calibri"/>
              </a:rPr>
              <a:t>[r20] Gebhard F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abordaje lateral del fémur es la puerta de entrada cuando hay que apoyar una placa o insertar un tornillo deslizante sobre la cara lateral del hueso.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51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una familia de ventanas, no una sola.</a:t>
            </a:r>
          </a:p>
          <a:p>
            <a:pPr marL="347472" indent="-347472">
              <a:spcAft>
                <a:spcPts val="1400"/>
              </a:spcAft>
              <a:buChar char="•"/>
            </a:pPr>
            <a:r>
              <a:rPr sz="2400">
                <a:solidFill>
                  <a:srgbClr val="263238"/>
                </a:solidFill>
                <a:latin typeface="Calibri"/>
              </a:rPr>
              <a:t>Ventana lateral limitada. Sirve para insertar el implante después de una reducción cerrada; el tornillo deslizante es el ejemplo clásico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51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Giannoudis PV et al. En: AO Surgery Reference. 2026.</a:t>
            </a:r>
          </a:p>
          <a:p>
            <a:r>
              <a:rPr sz="800">
                <a:solidFill>
                  <a:srgbClr val="5A6469"/>
                </a:solidFill>
                <a:latin typeface="Calibri"/>
              </a:rPr>
              <a:t>[r10] Gebhard F et al. En: AO Surgery Reference. 2026.</a:t>
            </a:r>
          </a:p>
          <a:p>
            <a:r>
              <a:rPr sz="800">
                <a:solidFill>
                  <a:srgbClr val="5A6469"/>
                </a:solidFill>
                <a:latin typeface="Calibri"/>
              </a:rPr>
              <a:t>[r14] Apivatthakakul T et al. En: AO Surgery Reference. 2026.</a:t>
            </a:r>
          </a:p>
          <a:p>
            <a:r>
              <a:rPr sz="800">
                <a:solidFill>
                  <a:srgbClr val="5A6469"/>
                </a:solidFill>
                <a:latin typeface="Calibri"/>
              </a:rPr>
              <a:t>[r20] Gebhard F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tabla de indicaciones separa lo que tiene respaldo de lo que 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51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quirúrgica: capas, perforantes y estructuras en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Giannoudis PV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Aprende las capas como una ruta: cada una es una decisión del bisturí.</a:t>
            </a:r>
          </a:p>
          <a:p>
            <a:pPr marL="347472" indent="-347472">
              <a:spcAft>
                <a:spcPts val="1400"/>
              </a:spcAft>
              <a:buChar char="•"/>
            </a:pPr>
            <a:r>
              <a:rPr sz="2400">
                <a:solidFill>
                  <a:srgbClr val="263238"/>
                </a:solidFill>
                <a:latin typeface="Calibri"/>
              </a:rPr>
              <a:t>Piel y subcutáneo. La línea guía va del trocánter mayor al epicóndilo lateral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51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Número de arterias perforantes por pierna (200 piernas disecadas)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Pretterklieber B et al. Clin Anat. 2020. doi:10.1002/ca.23398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51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Estructuras en riesgo en el abordaje lateral del fémur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Giannoudis PV et al. En: AO Surgery Reference. 2026.</a:t>
            </a:r>
          </a:p>
          <a:p>
            <a:r>
              <a:rPr sz="800">
                <a:solidFill>
                  <a:srgbClr val="5A6469"/>
                </a:solidFill>
                <a:latin typeface="Calibri"/>
              </a:rPr>
              <a:t>[r16] Mahmoud SSS et al. Injury. 2019. doi:10.1016/j.injury.2019.01.010</a:t>
            </a:r>
          </a:p>
          <a:p>
            <a:r>
              <a:rPr sz="800">
                <a:solidFill>
                  <a:srgbClr val="5A6469"/>
                </a:solidFill>
                <a:latin typeface="Calibri"/>
              </a:rPr>
              <a:t>[r21] Manner M et al. Unfallchirurg. 1999. doi:10.1007/s001130050395</a:t>
            </a:r>
          </a:p>
          <a:p>
            <a:r>
              <a:rPr sz="800">
                <a:solidFill>
                  <a:srgbClr val="5A6469"/>
                </a:solidFill>
                <a:latin typeface="Calibri"/>
              </a:rPr>
              <a:t>[r18] Apivatthakakul T et al. En: AO Surgery Reference. 2026.</a:t>
            </a:r>
          </a:p>
          <a:p>
            <a:r>
              <a:rPr sz="800">
                <a:solidFill>
                  <a:srgbClr val="5A6469"/>
                </a:solidFill>
                <a:latin typeface="Calibri"/>
              </a:rPr>
              <a:t>[r19] Basarir K et al. Arch Orthop Trauma Surg. 2008. doi:10.1007/s00402-007-0449-x</a:t>
            </a:r>
          </a:p>
          <a:p>
            <a:r>
              <a:rPr sz="800">
                <a:solidFill>
                  <a:srgbClr val="5A6469"/>
                </a:solidFill>
                <a:latin typeface="Calibri"/>
              </a:rPr>
              <a:t>(+5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Estructura</a:t>
                      </a:r>
                    </a:p>
                  </a:txBody>
                  <a:tcPr>
                    <a:solidFill>
                      <a:srgbClr val="0F5F6B"/>
                    </a:solidFill>
                  </a:tcPr>
                </a:tc>
                <a:tc>
                  <a:txBody>
                    <a:bodyPr/>
                    <a:lstStyle/>
                    <a:p>
                      <a:r>
                        <a:rPr sz="1400" b="1">
                          <a:solidFill>
                            <a:srgbClr val="FFFFFF"/>
                          </a:solidFill>
                          <a:latin typeface="Calibri"/>
                        </a:rPr>
                        <a:t>Dónde está</a:t>
                      </a:r>
                    </a:p>
                  </a:txBody>
                  <a:tcPr>
                    <a:solidFill>
                      <a:srgbClr val="0F5F6B"/>
                    </a:solidFill>
                  </a:tcPr>
                </a:tc>
                <a:tc>
                  <a:txBody>
                    <a:bodyPr/>
                    <a:lstStyle/>
                    <a:p>
                      <a:r>
                        <a:rPr sz="1400" b="1">
                          <a:solidFill>
                            <a:srgbClr val="FFFFFF"/>
                          </a:solidFill>
                          <a:latin typeface="Calibri"/>
                        </a:rPr>
                        <a:t>Cómo se lesiona</a:t>
                      </a:r>
                    </a:p>
                  </a:txBody>
                  <a:tcPr>
                    <a:solidFill>
                      <a:srgbClr val="0F5F6B"/>
                    </a:solidFill>
                  </a:tcPr>
                </a:tc>
                <a:tc>
                  <a:txBody>
                    <a:bodyPr/>
                    <a:lstStyle/>
                    <a:p>
                      <a:r>
                        <a:rPr sz="1400" b="1">
                          <a:solidFill>
                            <a:srgbClr val="FFFFFF"/>
                          </a:solidFill>
                          <a:latin typeface="Calibri"/>
                        </a:rPr>
                        <a:t>Cómo se evita</a:t>
                      </a:r>
                    </a:p>
                  </a:txBody>
                  <a:tcPr>
                    <a:solidFill>
                      <a:srgbClr val="0F5F6B"/>
                    </a:solidFill>
                  </a:tcPr>
                </a:tc>
              </a:tr>
              <a:tr h="457200">
                <a:tc>
                  <a:txBody>
                    <a:bodyPr/>
                    <a:lstStyle/>
                    <a:p>
                      <a:r>
                        <a:rPr sz="1400">
                          <a:solidFill>
                            <a:srgbClr val="263238"/>
                          </a:solidFill>
                          <a:latin typeface="Calibri"/>
                        </a:rPr>
                        <a:t>Perforantes de la femoral profunda</a:t>
                      </a:r>
                    </a:p>
                  </a:txBody>
                  <a:tcPr>
                    <a:solidFill>
                      <a:srgbClr val="EEF3F4"/>
                    </a:solidFill>
                  </a:tcPr>
                </a:tc>
                <a:tc>
                  <a:txBody>
                    <a:bodyPr/>
                    <a:lstStyle/>
                    <a:p>
                      <a:r>
                        <a:rPr sz="1400">
                          <a:solidFill>
                            <a:srgbClr val="263238"/>
                          </a:solidFill>
                          <a:latin typeface="Calibri"/>
                        </a:rPr>
                        <a:t>Atraviesan el tabique desde atrás y se pegan a la diáfisis [r1]</a:t>
                      </a:r>
                    </a:p>
                  </a:txBody>
                  <a:tcPr>
                    <a:solidFill>
                      <a:srgbClr val="EEF3F4"/>
                    </a:solidFill>
                  </a:tcPr>
                </a:tc>
                <a:tc>
                  <a:txBody>
                    <a:bodyPr/>
                    <a:lstStyle/>
                    <a:p>
                      <a:r>
                        <a:rPr sz="1400">
                          <a:solidFill>
                            <a:srgbClr val="263238"/>
                          </a:solidFill>
                          <a:latin typeface="Calibri"/>
                        </a:rPr>
                        <a:t>Se desgarran al despegar el vasto; el cabo posterior se retrae al compartimento posterior y sangra de forma oculta [r1]</a:t>
                      </a:r>
                    </a:p>
                  </a:txBody>
                  <a:tcPr>
                    <a:solidFill>
                      <a:srgbClr val="EEF3F4"/>
                    </a:solidFill>
                  </a:tcPr>
                </a:tc>
                <a:tc>
                  <a:txBody>
                    <a:bodyPr/>
                    <a:lstStyle/>
                    <a:p>
                      <a:r>
                        <a:rPr sz="1400">
                          <a:solidFill>
                            <a:srgbClr val="263238"/>
                          </a:solidFill>
                          <a:latin typeface="Calibri"/>
                        </a:rPr>
                        <a:t>Identificarlas, ligar las grandes y coagular las pequeñas [r1]</a:t>
                      </a:r>
                    </a:p>
                  </a:txBody>
                  <a:tcPr>
                    <a:solidFill>
                      <a:srgbClr val="EEF3F4"/>
                    </a:solidFill>
                  </a:tcPr>
                </a:tc>
              </a:tr>
              <a:tr h="457200">
                <a:tc>
                  <a:txBody>
                    <a:bodyPr/>
                    <a:lstStyle/>
                    <a:p>
                      <a:r>
                        <a:rPr sz="1400">
                          <a:solidFill>
                            <a:srgbClr val="263238"/>
                          </a:solidFill>
                          <a:latin typeface="Calibri"/>
                        </a:rPr>
                        <a:t>Arteria femoral profunda (cara medial del hueso)</a:t>
                      </a:r>
                    </a:p>
                  </a:txBody>
                  <a:tcPr>
                    <a:solidFill>
                      <a:srgbClr val="FFFFFF"/>
                    </a:solidFill>
                  </a:tcPr>
                </a:tc>
                <a:tc>
                  <a:txBody>
                    <a:bodyPr/>
                    <a:lstStyle/>
                    <a:p>
                      <a:r>
                        <a:rPr sz="1400">
                          <a:solidFill>
                            <a:srgbClr val="263238"/>
                          </a:solidFill>
                          <a:latin typeface="Calibri"/>
                        </a:rPr>
                        <a:t>13,8 mm de la cortical medial en su porción media; orificios 3 y 4 de la placa del tornillo deslizante [r16]</a:t>
                      </a:r>
                    </a:p>
                  </a:txBody>
                  <a:tcPr>
                    <a:solidFill>
                      <a:srgbClr val="FFFFFF"/>
                    </a:solidFill>
                  </a:tcPr>
                </a:tc>
                <a:tc>
                  <a:txBody>
                    <a:bodyPr/>
                    <a:lstStyle/>
                    <a:p>
                      <a:r>
                        <a:rPr sz="1400">
                          <a:solidFill>
                            <a:srgbClr val="263238"/>
                          </a:solidFill>
                          <a:latin typeface="Calibri"/>
                        </a:rPr>
                        <a:t>Taladro que sobrepasa la cortical medial o presión de Hohmann: hematoma masivo y pseudoaneurisma en 2 casos descritos [r21]</a:t>
                      </a:r>
                    </a:p>
                  </a:txBody>
                  <a:tcPr>
                    <a:solidFill>
                      <a:srgbClr val="FFFFFF"/>
                    </a:solidFill>
                  </a:tcPr>
                </a:tc>
                <a:tc>
                  <a:txBody>
                    <a:bodyPr/>
                    <a:lstStyle/>
                    <a:p>
                      <a:r>
                        <a:rPr sz="1400">
                          <a:solidFill>
                            <a:srgbClr val="263238"/>
                          </a:solidFill>
                          <a:latin typeface="Calibri"/>
                        </a:rPr>
                        <a:t>Cuidar el taladro en los orificios 3 y 4 [r16]; separadores sin presión excesiva (opinión experta)</a:t>
                      </a:r>
                    </a:p>
                  </a:txBody>
                  <a:tcPr>
                    <a:solidFill>
                      <a:srgbClr val="FFFFFF"/>
                    </a:solidFill>
                  </a:tcPr>
                </a:tc>
              </a:tr>
              <a:tr h="457200">
                <a:tc>
                  <a:txBody>
                    <a:bodyPr/>
                    <a:lstStyle/>
                    <a:p>
                      <a:r>
                        <a:rPr sz="1400">
                          <a:solidFill>
                            <a:srgbClr val="263238"/>
                          </a:solidFill>
                          <a:latin typeface="Calibri"/>
                        </a:rPr>
                        <a:t>Nervio glúteo superior</a:t>
                      </a:r>
                    </a:p>
                  </a:txBody>
                  <a:tcPr>
                    <a:solidFill>
                      <a:srgbClr val="EEF3F4"/>
                    </a:solidFill>
                  </a:tcPr>
                </a:tc>
                <a:tc>
                  <a:txBody>
                    <a:bodyPr/>
                    <a:lstStyle/>
                    <a:p>
                      <a:r>
                        <a:rPr sz="1400">
                          <a:solidFill>
                            <a:srgbClr val="263238"/>
                          </a:solidFill>
                          <a:latin typeface="Calibri"/>
                        </a:rPr>
                        <a:t>3-5 cm sobre la punta del trocánter mayor [r18]; menos de 30 mm en 3 de 15 caderas [r19]</a:t>
                      </a:r>
                    </a:p>
                  </a:txBody>
                  <a:tcPr>
                    <a:solidFill>
                      <a:srgbClr val="EEF3F4"/>
                    </a:solidFill>
                  </a:tcPr>
                </a:tc>
                <a:tc>
                  <a:txBody>
                    <a:bodyPr/>
                    <a:lstStyle/>
                    <a:p>
                      <a:r>
                        <a:rPr sz="1400">
                          <a:solidFill>
                            <a:srgbClr val="263238"/>
                          </a:solidFill>
                          <a:latin typeface="Calibri"/>
                        </a:rPr>
                        <a:t>Extensión proximal sobre el glúteo medio [r18]</a:t>
                      </a:r>
                    </a:p>
                  </a:txBody>
                  <a:tcPr>
                    <a:solidFill>
                      <a:srgbClr val="EEF3F4"/>
                    </a:solidFill>
                  </a:tcPr>
                </a:tc>
                <a:tc>
                  <a:txBody>
                    <a:bodyPr/>
                    <a:lstStyle/>
                    <a:p>
                      <a:r>
                        <a:rPr sz="1400">
                          <a:solidFill>
                            <a:srgbClr val="263238"/>
                          </a:solidFill>
                          <a:latin typeface="Calibri"/>
                        </a:rPr>
                        <a:t>No subir más de lo necesario por encima del trocánter [r18]</a:t>
                      </a:r>
                    </a:p>
                  </a:txBody>
                  <a:tcPr>
                    <a:solidFill>
                      <a:srgbClr val="EEF3F4"/>
                    </a:solidFill>
                  </a:tcPr>
                </a:tc>
              </a:tr>
              <a:tr h="457200">
                <a:tc>
                  <a:txBody>
                    <a:bodyPr/>
                    <a:lstStyle/>
                    <a:p>
                      <a:r>
                        <a:rPr sz="1400">
                          <a:solidFill>
                            <a:srgbClr val="263238"/>
                          </a:solidFill>
                          <a:latin typeface="Calibri"/>
                        </a:rPr>
                        <a:t>Ramas motoras del vasto lateral</a:t>
                      </a:r>
                    </a:p>
                  </a:txBody>
                  <a:tcPr>
                    <a:solidFill>
                      <a:srgbClr val="FFFFFF"/>
                    </a:solidFill>
                  </a:tcPr>
                </a:tc>
                <a:tc>
                  <a:txBody>
                    <a:bodyPr/>
                    <a:lstStyle/>
                    <a:p>
                      <a:r>
                        <a:rPr sz="1400">
                          <a:solidFill>
                            <a:srgbClr val="263238"/>
                          </a:solidFill>
                          <a:latin typeface="Calibri"/>
                        </a:rPr>
                        <a:t>De 2 a 7 ramas, media de 4, en 43 miembros [r26]</a:t>
                      </a:r>
                    </a:p>
                  </a:txBody>
                  <a:tcPr>
                    <a:solidFill>
                      <a:srgbClr val="FFFFFF"/>
                    </a:solidFill>
                  </a:tcPr>
                </a:tc>
                <a:tc>
                  <a:txBody>
                    <a:bodyPr/>
                    <a:lstStyle/>
                    <a:p>
                      <a:r>
                        <a:rPr sz="1400">
                          <a:solidFill>
                            <a:srgbClr val="263238"/>
                          </a:solidFill>
                          <a:latin typeface="Calibri"/>
                        </a:rPr>
                        <a:t>Cortes largos del vientre muscular (opinión experta)</a:t>
                      </a:r>
                    </a:p>
                  </a:txBody>
                  <a:tcPr>
                    <a:solidFill>
                      <a:srgbClr val="FFFFFF"/>
                    </a:solidFill>
                  </a:tcPr>
                </a:tc>
                <a:tc>
                  <a:txBody>
                    <a:bodyPr/>
                    <a:lstStyle/>
                    <a:p>
                      <a:r>
                        <a:rPr sz="1400">
                          <a:solidFill>
                            <a:srgbClr val="263238"/>
                          </a:solidFill>
                          <a:latin typeface="Calibri"/>
                        </a:rPr>
                        <a:t>Separar las fibras de forma roma y corta (opinión experta)</a:t>
                      </a:r>
                    </a:p>
                  </a:txBody>
                  <a:tcPr>
                    <a:solidFill>
                      <a:srgbClr val="FFFFFF"/>
                    </a:solidFill>
                  </a:tcPr>
                </a:tc>
              </a:tr>
              <a:tr h="457200">
                <a:tc>
                  <a:txBody>
                    <a:bodyPr/>
                    <a:lstStyle/>
                    <a:p>
                      <a:r>
                        <a:rPr sz="1400">
                          <a:solidFill>
                            <a:srgbClr val="263238"/>
                          </a:solidFill>
                          <a:latin typeface="Calibri"/>
                        </a:rPr>
                        <a:t>Arteria y vena geniculares laterales superiores</a:t>
                      </a:r>
                    </a:p>
                  </a:txBody>
                  <a:tcPr>
                    <a:solidFill>
                      <a:srgbClr val="EEF3F4"/>
                    </a:solidFill>
                  </a:tcPr>
                </a:tc>
                <a:tc>
                  <a:txBody>
                    <a:bodyPr/>
                    <a:lstStyle/>
                    <a:p>
                      <a:r>
                        <a:rPr sz="1400">
                          <a:solidFill>
                            <a:srgbClr val="263238"/>
                          </a:solidFill>
                          <a:latin typeface="Calibri"/>
                        </a:rPr>
                        <a:t>Región distal lateral [r20]</a:t>
                      </a:r>
                    </a:p>
                  </a:txBody>
                  <a:tcPr>
                    <a:solidFill>
                      <a:srgbClr val="EEF3F4"/>
                    </a:solidFill>
                  </a:tcPr>
                </a:tc>
                <a:tc>
                  <a:txBody>
                    <a:bodyPr/>
                    <a:lstStyle/>
                    <a:p>
                      <a:r>
                        <a:rPr sz="1400">
                          <a:solidFill>
                            <a:srgbClr val="263238"/>
                          </a:solidFill>
                          <a:latin typeface="Calibri"/>
                        </a:rPr>
                        <a:t>Exposición de la ventana distal [r20]</a:t>
                      </a:r>
                    </a:p>
                  </a:txBody>
                  <a:tcPr>
                    <a:solidFill>
                      <a:srgbClr val="EEF3F4"/>
                    </a:solidFill>
                  </a:tcPr>
                </a:tc>
                <a:tc>
                  <a:txBody>
                    <a:bodyPr/>
                    <a:lstStyle/>
                    <a:p>
                      <a:r>
                        <a:rPr sz="1400">
                          <a:solidFill>
                            <a:srgbClr val="263238"/>
                          </a:solidFill>
                          <a:latin typeface="Calibri"/>
                        </a:rPr>
                        <a:t>Coagular sus ramas [r20]</a:t>
                      </a:r>
                    </a:p>
                  </a:txBody>
                  <a:tcPr>
                    <a:solidFill>
                      <a:srgbClr val="EEF3F4"/>
                    </a:solidFill>
                  </a:tcPr>
                </a:tc>
              </a:tr>
              <a:tr h="457200">
                <a:tc>
                  <a:txBody>
                    <a:bodyPr/>
                    <a:lstStyle/>
                    <a:p>
                      <a:r>
                        <a:rPr sz="1400">
                          <a:solidFill>
                            <a:srgbClr val="263238"/>
                          </a:solidFill>
                          <a:latin typeface="Calibri"/>
                        </a:rPr>
                        <a:t>Nervio ciático</a:t>
                      </a:r>
                    </a:p>
                  </a:txBody>
                  <a:tcPr>
                    <a:solidFill>
                      <a:srgbClr val="FFFFFF"/>
                    </a:solidFill>
                  </a:tcPr>
                </a:tc>
                <a:tc>
                  <a:txBody>
                    <a:bodyPr/>
                    <a:lstStyle/>
                    <a:p>
                      <a:r>
                        <a:rPr sz="1400">
                          <a:solidFill>
                            <a:srgbClr val="263238"/>
                          </a:solidFill>
                          <a:latin typeface="Calibri"/>
                        </a:rPr>
                        <a:t>Compartimento posterior, cerca del hueso [r8]</a:t>
                      </a:r>
                    </a:p>
                  </a:txBody>
                  <a:tcPr>
                    <a:solidFill>
                      <a:srgbClr val="FFFFFF"/>
                    </a:solidFill>
                  </a:tcPr>
                </a:tc>
                <a:tc>
                  <a:txBody>
                    <a:bodyPr/>
                    <a:lstStyle/>
                    <a:p>
                      <a:r>
                        <a:rPr sz="1400">
                          <a:solidFill>
                            <a:srgbClr val="263238"/>
                          </a:solidFill>
                          <a:latin typeface="Calibri"/>
                        </a:rPr>
                        <a:t>Ir por el borde posterior o retractores mal apoyados (opinión experta)</a:t>
                      </a:r>
                    </a:p>
                  </a:txBody>
                  <a:tcPr>
                    <a:solidFill>
                      <a:srgbClr val="FFFFFF"/>
                    </a:solidFill>
                  </a:tcPr>
                </a:tc>
                <a:tc>
                  <a:txBody>
                    <a:bodyPr/>
                    <a:lstStyle/>
                    <a:p>
                      <a:r>
                        <a:rPr sz="1400">
                          <a:solidFill>
                            <a:srgbClr val="263238"/>
                          </a:solidFill>
                          <a:latin typeface="Calibri"/>
                        </a:rPr>
                        <a:t>Mantenerse sobre el hueso, extraperióstico [r1]</a:t>
                      </a:r>
                    </a:p>
                  </a:txBody>
                  <a:tcPr>
                    <a:solidFill>
                      <a:srgbClr val="FFFFFF"/>
                    </a:solidFill>
                  </a:tcPr>
                </a:tc>
              </a:tr>
              <a:tr h="457200">
                <a:tc>
                  <a:txBody>
                    <a:bodyPr/>
                    <a:lstStyle/>
                    <a:p>
                      <a:r>
                        <a:rPr sz="1400">
                          <a:solidFill>
                            <a:srgbClr val="263238"/>
                          </a:solidFill>
                          <a:latin typeface="Calibri"/>
                        </a:rPr>
                        <a:t>Periostio y línea áspera</a:t>
                      </a:r>
                    </a:p>
                  </a:txBody>
                  <a:tcPr>
                    <a:solidFill>
                      <a:srgbClr val="EEF3F4"/>
                    </a:solidFill>
                  </a:tcPr>
                </a:tc>
                <a:tc>
                  <a:txBody>
                    <a:bodyPr/>
                    <a:lstStyle/>
                    <a:p>
                      <a:r>
                        <a:rPr sz="1400">
                          <a:solidFill>
                            <a:srgbClr val="263238"/>
                          </a:solidFill>
                          <a:latin typeface="Calibri"/>
                        </a:rPr>
                        <a:t>Irrigación externa del hueso: tercio externo de la cortical [r8]</a:t>
                      </a:r>
                    </a:p>
                  </a:txBody>
                  <a:tcPr>
                    <a:solidFill>
                      <a:srgbClr val="EEF3F4"/>
                    </a:solidFill>
                  </a:tcPr>
                </a:tc>
                <a:tc>
                  <a:txBody>
                    <a:bodyPr/>
                    <a:lstStyle/>
                    <a:p>
                      <a:r>
                        <a:rPr sz="1400">
                          <a:solidFill>
                            <a:srgbClr val="263238"/>
                          </a:solidFill>
                          <a:latin typeface="Calibri"/>
                        </a:rPr>
                        <a:t>Despegar de más o ligar pegado al tabique [r9]</a:t>
                      </a:r>
                    </a:p>
                  </a:txBody>
                  <a:tcPr>
                    <a:solidFill>
                      <a:srgbClr val="EEF3F4"/>
                    </a:solidFill>
                  </a:tcPr>
                </a:tc>
                <a:tc>
                  <a:txBody>
                    <a:bodyPr/>
                    <a:lstStyle/>
                    <a:p>
                      <a:r>
                        <a:rPr sz="1400">
                          <a:solidFill>
                            <a:srgbClr val="263238"/>
                          </a:solidFill>
                          <a:latin typeface="Calibri"/>
                        </a:rPr>
                        <a:t>Despegar solo la cara lateral y conservar periostio [r10]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51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y extensiones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Giannoudis PV et al. En: AO Surgery Reference. 2026.</a:t>
            </a:r>
          </a:p>
          <a:p>
            <a:r>
              <a:rPr sz="800">
                <a:solidFill>
                  <a:srgbClr val="5A6469"/>
                </a:solidFill>
                <a:latin typeface="Calibri"/>
              </a:rPr>
              <a:t>[r10] Gebhard F et al. En: AO Surgery Reference. 2026.</a:t>
            </a:r>
          </a:p>
          <a:p>
            <a:r>
              <a:rPr sz="800">
                <a:solidFill>
                  <a:srgbClr val="5A6469"/>
                </a:solidFill>
                <a:latin typeface="Calibri"/>
              </a:rPr>
              <a:t>[r14] Apivatthakakul T et al. En: AO Surgery Reference. 2026.</a:t>
            </a:r>
          </a:p>
          <a:p>
            <a:r>
              <a:rPr sz="800">
                <a:solidFill>
                  <a:srgbClr val="5A6469"/>
                </a:solidFill>
                <a:latin typeface="Calibri"/>
              </a:rPr>
              <a:t>[r18]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Cada ventana responde a una pregunta distinta: ¿necesito ver el foco, o solo insertar el implante?</a:t>
            </a:r>
          </a:p>
          <a:p>
            <a:pPr marL="347472" indent="-347472">
              <a:spcAft>
                <a:spcPts val="1400"/>
              </a:spcAft>
              <a:buChar char="•"/>
            </a:pPr>
            <a:r>
              <a:rPr sz="2400">
                <a:solidFill>
                  <a:srgbClr val="263238"/>
                </a:solidFill>
                <a:latin typeface="Calibri"/>
              </a:rPr>
              <a:t>¿Puedo reducir indirectamente?</a:t>
            </a:r>
          </a:p>
          <a:p>
            <a:pPr marL="347472" indent="-347472">
              <a:spcAft>
                <a:spcPts val="1400"/>
              </a:spcAft>
              <a:buChar char="•"/>
            </a:pPr>
            <a:r>
              <a:rPr sz="2400">
                <a:solidFill>
                  <a:srgbClr val="263238"/>
                </a:solidFill>
                <a:latin typeface="Calibri"/>
              </a:rPr>
              <a:t>La tabla ordena las variantes de la más corta a la más extensa.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51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ventana abrir, para qué y qué detalle importa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Apivatthakakul T et al. En: AO Surgery Reference. 2026.</a:t>
            </a:r>
          </a:p>
          <a:p>
            <a:r>
              <a:rPr sz="800">
                <a:solidFill>
                  <a:srgbClr val="5A6469"/>
                </a:solidFill>
                <a:latin typeface="Calibri"/>
              </a:rPr>
              <a:t>[r1] Giannoudis PV et al. En: AO Surgery Reference. 2026.</a:t>
            </a:r>
          </a:p>
          <a:p>
            <a:r>
              <a:rPr sz="800">
                <a:solidFill>
                  <a:srgbClr val="5A6469"/>
                </a:solidFill>
                <a:latin typeface="Calibri"/>
              </a:rPr>
              <a:t>[r25] Giannoudis PV et al. En: AO Surgery Reference. 2026.</a:t>
            </a:r>
          </a:p>
          <a:p>
            <a:r>
              <a:rPr sz="800">
                <a:solidFill>
                  <a:srgbClr val="5A6469"/>
                </a:solidFill>
                <a:latin typeface="Calibri"/>
              </a:rPr>
              <a:t>[r18] Apivatthakakul T et al. En: AO Surgery Reference. 2026.</a:t>
            </a:r>
          </a:p>
          <a:p>
            <a:r>
              <a:rPr sz="800">
                <a:solidFill>
                  <a:srgbClr val="5A6469"/>
                </a:solidFill>
                <a:latin typeface="Calibri"/>
              </a:rPr>
              <a:t>[r10] Gebhard F et al. En: AO Surgery Reference. 2026.</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Variante</a:t>
                      </a:r>
                    </a:p>
                  </a:txBody>
                  <a:tcPr>
                    <a:solidFill>
                      <a:srgbClr val="0F5F6B"/>
                    </a:solidFill>
                  </a:tcPr>
                </a:tc>
                <a:tc>
                  <a:txBody>
                    <a:bodyPr/>
                    <a:lstStyle/>
                    <a:p>
                      <a:r>
                        <a:rPr sz="1400" b="1">
                          <a:solidFill>
                            <a:srgbClr val="FFFFFF"/>
                          </a:solidFill>
                          <a:latin typeface="Calibri"/>
                        </a:rPr>
                        <a:t>Para qué</a:t>
                      </a:r>
                    </a:p>
                  </a:txBody>
                  <a:tcPr>
                    <a:solidFill>
                      <a:srgbClr val="0F5F6B"/>
                    </a:solidFill>
                  </a:tcPr>
                </a:tc>
                <a:tc>
                  <a:txBody>
                    <a:bodyPr/>
                    <a:lstStyle/>
                    <a:p>
                      <a:r>
                        <a:rPr sz="1400" b="1">
                          <a:solidFill>
                            <a:srgbClr val="FFFFFF"/>
                          </a:solidFill>
                          <a:latin typeface="Calibri"/>
                        </a:rPr>
                        <a:t>Cómo se traza</a:t>
                      </a:r>
                    </a:p>
                  </a:txBody>
                  <a:tcPr>
                    <a:solidFill>
                      <a:srgbClr val="0F5F6B"/>
                    </a:solidFill>
                  </a:tcPr>
                </a:tc>
                <a:tc>
                  <a:txBody>
                    <a:bodyPr/>
                    <a:lstStyle/>
                    <a:p>
                      <a:r>
                        <a:rPr sz="1400" b="1">
                          <a:solidFill>
                            <a:srgbClr val="FFFFFF"/>
                          </a:solidFill>
                          <a:latin typeface="Calibri"/>
                        </a:rPr>
                        <a:t>Detalle que importa</a:t>
                      </a:r>
                    </a:p>
                  </a:txBody>
                  <a:tcPr>
                    <a:solidFill>
                      <a:srgbClr val="0F5F6B"/>
                    </a:solidFill>
                  </a:tcPr>
                </a:tc>
              </a:tr>
              <a:tr h="457200">
                <a:tc>
                  <a:txBody>
                    <a:bodyPr/>
                    <a:lstStyle/>
                    <a:p>
                      <a:r>
                        <a:rPr sz="1400">
                          <a:solidFill>
                            <a:srgbClr val="263238"/>
                          </a:solidFill>
                          <a:latin typeface="Calibri"/>
                        </a:rPr>
                        <a:t>Lateral limitada (cadera)</a:t>
                      </a:r>
                    </a:p>
                  </a:txBody>
                  <a:tcPr>
                    <a:solidFill>
                      <a:srgbClr val="EEF3F4"/>
                    </a:solidFill>
                  </a:tcPr>
                </a:tc>
                <a:tc>
                  <a:txBody>
                    <a:bodyPr/>
                    <a:lstStyle/>
                    <a:p>
                      <a:r>
                        <a:rPr sz="1400">
                          <a:solidFill>
                            <a:srgbClr val="263238"/>
                          </a:solidFill>
                          <a:latin typeface="Calibri"/>
                        </a:rPr>
                        <a:t>Insertar tornillo deslizante u otros tornillos tras reducción cerrada [r14]</a:t>
                      </a:r>
                    </a:p>
                  </a:txBody>
                  <a:tcPr>
                    <a:solidFill>
                      <a:srgbClr val="EEF3F4"/>
                    </a:solidFill>
                  </a:tcPr>
                </a:tc>
                <a:tc>
                  <a:txBody>
                    <a:bodyPr/>
                    <a:lstStyle/>
                    <a:p>
                      <a:r>
                        <a:rPr sz="1400">
                          <a:solidFill>
                            <a:srgbClr val="263238"/>
                          </a:solidFill>
                          <a:latin typeface="Calibri"/>
                        </a:rPr>
                        <a:t>Centrada en el eje del cuello; con placa de 135° de dos orificios arranca unos centímetros sobre el trocánter y baja 10 cm [r14]</a:t>
                      </a:r>
                    </a:p>
                  </a:txBody>
                  <a:tcPr>
                    <a:solidFill>
                      <a:srgbClr val="EEF3F4"/>
                    </a:solidFill>
                  </a:tcPr>
                </a:tc>
                <a:tc>
                  <a:txBody>
                    <a:bodyPr/>
                    <a:lstStyle/>
                    <a:p>
                      <a:r>
                        <a:rPr sz="1400">
                          <a:solidFill>
                            <a:srgbClr val="263238"/>
                          </a:solidFill>
                          <a:latin typeface="Calibri"/>
                        </a:rPr>
                        <a:t>Exponer solo lo necesario; las primeras perforantes aparecen si se baja más de 5 cm bajo la cresta del vasto [r14]</a:t>
                      </a:r>
                    </a:p>
                  </a:txBody>
                  <a:tcPr>
                    <a:solidFill>
                      <a:srgbClr val="EEF3F4"/>
                    </a:solidFill>
                  </a:tcPr>
                </a:tc>
              </a:tr>
              <a:tr h="457200">
                <a:tc>
                  <a:txBody>
                    <a:bodyPr/>
                    <a:lstStyle/>
                    <a:p>
                      <a:r>
                        <a:rPr sz="1400">
                          <a:solidFill>
                            <a:srgbClr val="263238"/>
                          </a:solidFill>
                          <a:latin typeface="Calibri"/>
                        </a:rPr>
                        <a:t>Lateral abierta de la diáfisis</a:t>
                      </a:r>
                    </a:p>
                  </a:txBody>
                  <a:tcPr>
                    <a:solidFill>
                      <a:srgbClr val="FFFFFF"/>
                    </a:solidFill>
                  </a:tcPr>
                </a:tc>
                <a:tc>
                  <a:txBody>
                    <a:bodyPr/>
                    <a:lstStyle/>
                    <a:p>
                      <a:r>
                        <a:rPr sz="1400">
                          <a:solidFill>
                            <a:srgbClr val="263238"/>
                          </a:solidFill>
                          <a:latin typeface="Calibri"/>
                        </a:rPr>
                        <a:t>Placa a cielo abierto</a:t>
                      </a:r>
                    </a:p>
                  </a:txBody>
                  <a:tcPr>
                    <a:solidFill>
                      <a:srgbClr val="FFFFFF"/>
                    </a:solidFill>
                  </a:tcPr>
                </a:tc>
                <a:tc>
                  <a:txBody>
                    <a:bodyPr/>
                    <a:lstStyle/>
                    <a:p>
                      <a:r>
                        <a:rPr sz="1400">
                          <a:solidFill>
                            <a:srgbClr val="263238"/>
                          </a:solidFill>
                          <a:latin typeface="Calibri"/>
                        </a:rPr>
                        <a:t>Línea trocánter mayor a epicóndilo lateral, largo según la fractura [r1]</a:t>
                      </a:r>
                    </a:p>
                  </a:txBody>
                  <a:tcPr>
                    <a:solidFill>
                      <a:srgbClr val="FFFFFF"/>
                    </a:solidFill>
                  </a:tcPr>
                </a:tc>
                <a:tc>
                  <a:txBody>
                    <a:bodyPr/>
                    <a:lstStyle/>
                    <a:p>
                      <a:r>
                        <a:rPr sz="1400">
                          <a:solidFill>
                            <a:srgbClr val="263238"/>
                          </a:solidFill>
                          <a:latin typeface="Calibri"/>
                        </a:rPr>
                        <a:t>Elevar el vasto del tabique, ligar perforantes, hueso extraperióstico [r1]</a:t>
                      </a:r>
                    </a:p>
                  </a:txBody>
                  <a:tcPr>
                    <a:solidFill>
                      <a:srgbClr val="FFFFFF"/>
                    </a:solidFill>
                  </a:tcPr>
                </a:tc>
              </a:tr>
              <a:tr h="457200">
                <a:tc>
                  <a:txBody>
                    <a:bodyPr/>
                    <a:lstStyle/>
                    <a:p>
                      <a:r>
                        <a:rPr sz="1400">
                          <a:solidFill>
                            <a:srgbClr val="263238"/>
                          </a:solidFill>
                          <a:latin typeface="Calibri"/>
                        </a:rPr>
                        <a:t>Extensión subtrocantérica</a:t>
                      </a:r>
                    </a:p>
                  </a:txBody>
                  <a:tcPr>
                    <a:solidFill>
                      <a:srgbClr val="EEF3F4"/>
                    </a:solidFill>
                  </a:tcPr>
                </a:tc>
                <a:tc>
                  <a:txBody>
                    <a:bodyPr/>
                    <a:lstStyle/>
                    <a:p>
                      <a:r>
                        <a:rPr sz="1400">
                          <a:solidFill>
                            <a:srgbClr val="263238"/>
                          </a:solidFill>
                          <a:latin typeface="Calibri"/>
                        </a:rPr>
                        <a:t>Fracturas subtrocantéricas y placas largas</a:t>
                      </a:r>
                    </a:p>
                  </a:txBody>
                  <a:tcPr>
                    <a:solidFill>
                      <a:srgbClr val="EEF3F4"/>
                    </a:solidFill>
                  </a:tcPr>
                </a:tc>
                <a:tc>
                  <a:txBody>
                    <a:bodyPr/>
                    <a:lstStyle/>
                    <a:p>
                      <a:r>
                        <a:rPr sz="1400">
                          <a:solidFill>
                            <a:srgbClr val="263238"/>
                          </a:solidFill>
                          <a:latin typeface="Calibri"/>
                        </a:rPr>
                        <a:t>Incisión en L en el origen del vasto lateral; la rama vertical queda entre glúteo medio y vasto [r1][r25]</a:t>
                      </a:r>
                    </a:p>
                  </a:txBody>
                  <a:tcPr>
                    <a:solidFill>
                      <a:srgbClr val="EEF3F4"/>
                    </a:solidFill>
                  </a:tcPr>
                </a:tc>
                <a:tc>
                  <a:txBody>
                    <a:bodyPr/>
                    <a:lstStyle/>
                    <a:p>
                      <a:r>
                        <a:rPr sz="1400">
                          <a:solidFill>
                            <a:srgbClr val="263238"/>
                          </a:solidFill>
                          <a:latin typeface="Calibri"/>
                        </a:rPr>
                        <a:t>El músculo se retrae hacia anterior y se despega con periostótomo [r1]</a:t>
                      </a:r>
                    </a:p>
                  </a:txBody>
                  <a:tcPr>
                    <a:solidFill>
                      <a:srgbClr val="EEF3F4"/>
                    </a:solidFill>
                  </a:tcPr>
                </a:tc>
              </a:tr>
              <a:tr h="457200">
                <a:tc>
                  <a:txBody>
                    <a:bodyPr/>
                    <a:lstStyle/>
                    <a:p>
                      <a:r>
                        <a:rPr sz="1400">
                          <a:solidFill>
                            <a:srgbClr val="263238"/>
                          </a:solidFill>
                          <a:latin typeface="Calibri"/>
                        </a:rPr>
                        <a:t>Extensión sobre el trocánter</a:t>
                      </a:r>
                    </a:p>
                  </a:txBody>
                  <a:tcPr>
                    <a:solidFill>
                      <a:srgbClr val="FFFFFF"/>
                    </a:solidFill>
                  </a:tcPr>
                </a:tc>
                <a:tc>
                  <a:txBody>
                    <a:bodyPr/>
                    <a:lstStyle/>
                    <a:p>
                      <a:r>
                        <a:rPr sz="1400">
                          <a:solidFill>
                            <a:srgbClr val="263238"/>
                          </a:solidFill>
                          <a:latin typeface="Calibri"/>
                        </a:rPr>
                        <a:t>Placa estabilizadora trocantérica</a:t>
                      </a:r>
                    </a:p>
                  </a:txBody>
                  <a:tcPr>
                    <a:solidFill>
                      <a:srgbClr val="FFFFFF"/>
                    </a:solidFill>
                  </a:tcPr>
                </a:tc>
                <a:tc>
                  <a:txBody>
                    <a:bodyPr/>
                    <a:lstStyle/>
                    <a:p>
                      <a:r>
                        <a:rPr sz="1400">
                          <a:solidFill>
                            <a:srgbClr val="263238"/>
                          </a:solidFill>
                          <a:latin typeface="Calibri"/>
                        </a:rPr>
                        <a:t>Hacia arriba, sin cambiar de plano, hasta ver la cara proximal del trocánter y dónde se inserta el glúteo medio [r14]</a:t>
                      </a:r>
                    </a:p>
                  </a:txBody>
                  <a:tcPr>
                    <a:solidFill>
                      <a:srgbClr val="FFFFFF"/>
                    </a:solidFill>
                  </a:tcPr>
                </a:tc>
                <a:tc>
                  <a:txBody>
                    <a:bodyPr/>
                    <a:lstStyle/>
                    <a:p>
                      <a:r>
                        <a:rPr sz="1400">
                          <a:solidFill>
                            <a:srgbClr val="263238"/>
                          </a:solidFill>
                          <a:latin typeface="Calibri"/>
                        </a:rPr>
                        <a:t>El nervio glúteo superior limita arriba: 3-5 cm sobre la punta del trocánter [r18]</a:t>
                      </a:r>
                    </a:p>
                  </a:txBody>
                  <a:tcPr>
                    <a:solidFill>
                      <a:srgbClr val="FFFFFF"/>
                    </a:solidFill>
                  </a:tcPr>
                </a:tc>
              </a:tr>
              <a:tr h="457200">
                <a:tc>
                  <a:txBody>
                    <a:bodyPr/>
                    <a:lstStyle/>
                    <a:p>
                      <a:r>
                        <a:rPr sz="1400">
                          <a:solidFill>
                            <a:srgbClr val="263238"/>
                          </a:solidFill>
                          <a:latin typeface="Calibri"/>
                        </a:rPr>
                        <a:t>Extensión anterior hacia el cuello</a:t>
                      </a:r>
                    </a:p>
                  </a:txBody>
                  <a:tcPr>
                    <a:solidFill>
                      <a:srgbClr val="EEF3F4"/>
                    </a:solidFill>
                  </a:tcPr>
                </a:tc>
                <a:tc>
                  <a:txBody>
                    <a:bodyPr/>
                    <a:lstStyle/>
                    <a:p>
                      <a:r>
                        <a:rPr sz="1400">
                          <a:solidFill>
                            <a:srgbClr val="263238"/>
                          </a:solidFill>
                          <a:latin typeface="Calibri"/>
                        </a:rPr>
                        <a:t>Acceso directo a una fractura del cuello</a:t>
                      </a:r>
                    </a:p>
                  </a:txBody>
                  <a:tcPr>
                    <a:solidFill>
                      <a:srgbClr val="EEF3F4"/>
                    </a:solidFill>
                  </a:tcPr>
                </a:tc>
                <a:tc>
                  <a:txBody>
                    <a:bodyPr/>
                    <a:lstStyle/>
                    <a:p>
                      <a:r>
                        <a:rPr sz="1400">
                          <a:solidFill>
                            <a:srgbClr val="263238"/>
                          </a:solidFill>
                          <a:latin typeface="Calibri"/>
                        </a:rPr>
                        <a:t>Se prolonga hacia proximal y anterior, entre glúteo medio y tensor de la fascia lata [r14]</a:t>
                      </a:r>
                    </a:p>
                  </a:txBody>
                  <a:tcPr>
                    <a:solidFill>
                      <a:srgbClr val="EEF3F4"/>
                    </a:solidFill>
                  </a:tcPr>
                </a:tc>
                <a:tc>
                  <a:txBody>
                    <a:bodyPr/>
                    <a:lstStyle/>
                    <a:p>
                      <a:r>
                        <a:rPr sz="1400">
                          <a:solidFill>
                            <a:srgbClr val="263238"/>
                          </a:solidFill>
                          <a:latin typeface="Calibri"/>
                        </a:rPr>
                        <a:t>Es el territorio del Watson-Jones (ver tema de cadera)</a:t>
                      </a:r>
                    </a:p>
                  </a:txBody>
                  <a:tcPr>
                    <a:solidFill>
                      <a:srgbClr val="EEF3F4"/>
                    </a:solidFill>
                  </a:tcPr>
                </a:tc>
              </a:tr>
              <a:tr h="457200">
                <a:tc>
                  <a:txBody>
                    <a:bodyPr/>
                    <a:lstStyle/>
                    <a:p>
                      <a:r>
                        <a:rPr sz="1400">
                          <a:solidFill>
                            <a:srgbClr val="263238"/>
                          </a:solidFill>
                          <a:latin typeface="Calibri"/>
                        </a:rPr>
                        <a:t>Ventana MIO / MIPO de la diáfisis</a:t>
                      </a:r>
                    </a:p>
                  </a:txBody>
                  <a:tcPr>
                    <a:solidFill>
                      <a:srgbClr val="FFFFFF"/>
                    </a:solidFill>
                  </a:tcPr>
                </a:tc>
                <a:tc>
                  <a:txBody>
                    <a:bodyPr/>
                    <a:lstStyle/>
                    <a:p>
                      <a:r>
                        <a:rPr sz="1400">
                          <a:solidFill>
                            <a:srgbClr val="263238"/>
                          </a:solidFill>
                          <a:latin typeface="Calibri"/>
                        </a:rPr>
                        <a:t>Placa submuscular con reducción indirecta</a:t>
                      </a:r>
                    </a:p>
                  </a:txBody>
                  <a:tcPr>
                    <a:solidFill>
                      <a:srgbClr val="FFFFFF"/>
                    </a:solidFill>
                  </a:tcPr>
                </a:tc>
                <a:tc>
                  <a:txBody>
                    <a:bodyPr/>
                    <a:lstStyle/>
                    <a:p>
                      <a:r>
                        <a:rPr sz="1400">
                          <a:solidFill>
                            <a:srgbClr val="263238"/>
                          </a:solidFill>
                          <a:latin typeface="Calibri"/>
                        </a:rPr>
                        <a:t>Incisión corta o en estoque sobre la misma línea; disección roma a través del vasto hasta el hueso [r25]</a:t>
                      </a:r>
                    </a:p>
                  </a:txBody>
                  <a:tcPr>
                    <a:solidFill>
                      <a:srgbClr val="FFFFFF"/>
                    </a:solidFill>
                  </a:tcPr>
                </a:tc>
                <a:tc>
                  <a:txBody>
                    <a:bodyPr/>
                    <a:lstStyle/>
                    <a:p>
                      <a:r>
                        <a:rPr sz="1400">
                          <a:solidFill>
                            <a:srgbClr val="263238"/>
                          </a:solidFill>
                          <a:latin typeface="Calibri"/>
                        </a:rPr>
                        <a:t>Dos Hohmann, uno anterior y otro posterior, para exponer y ubicar la placa [r25]</a:t>
                      </a:r>
                    </a:p>
                  </a:txBody>
                  <a:tcPr>
                    <a:solidFill>
                      <a:srgbClr val="FFFFFF"/>
                    </a:solidFill>
                  </a:tcPr>
                </a:tc>
              </a:tr>
              <a:tr h="457200">
                <a:tc>
                  <a:txBody>
                    <a:bodyPr/>
                    <a:lstStyle/>
                    <a:p>
                      <a:r>
                        <a:rPr sz="1400">
                          <a:solidFill>
                            <a:srgbClr val="263238"/>
                          </a:solidFill>
                          <a:latin typeface="Calibri"/>
                        </a:rPr>
                        <a:t>Lateral abierta del fémur distal</a:t>
                      </a:r>
                    </a:p>
                  </a:txBody>
                  <a:tcPr>
                    <a:solidFill>
                      <a:srgbClr val="EEF3F4"/>
                    </a:solidFill>
                  </a:tcPr>
                </a:tc>
                <a:tc>
                  <a:txBody>
                    <a:bodyPr/>
                    <a:lstStyle/>
                    <a:p>
                      <a:r>
                        <a:rPr sz="1400">
                          <a:solidFill>
                            <a:srgbClr val="263238"/>
                          </a:solidFill>
                          <a:latin typeface="Calibri"/>
                        </a:rPr>
                        <a:t>Fracturas articulares simples y placa lateral</a:t>
                      </a:r>
                    </a:p>
                  </a:txBody>
                  <a:tcPr>
                    <a:solidFill>
                      <a:srgbClr val="EEF3F4"/>
                    </a:solidFill>
                  </a:tcPr>
                </a:tc>
                <a:tc>
                  <a:txBody>
                    <a:bodyPr/>
                    <a:lstStyle/>
                    <a:p>
                      <a:r>
                        <a:rPr sz="1400">
                          <a:solidFill>
                            <a:srgbClr val="263238"/>
                          </a:solidFill>
                          <a:latin typeface="Calibri"/>
                        </a:rPr>
                        <a:t>Piel desde el tubérculo de Gerdy curvada hacia proximal sobre el cóndilo; cintilla en una sola incisión [r10]</a:t>
                      </a:r>
                    </a:p>
                  </a:txBody>
                  <a:tcPr>
                    <a:solidFill>
                      <a:srgbClr val="EEF3F4"/>
                    </a:solidFill>
                  </a:tcPr>
                </a:tc>
                <a:tc>
                  <a:txBody>
                    <a:bodyPr/>
                    <a:lstStyle/>
                    <a:p>
                      <a:r>
                        <a:rPr sz="1400">
                          <a:solidFill>
                            <a:srgbClr val="263238"/>
                          </a:solidFill>
                          <a:latin typeface="Calibri"/>
                        </a:rPr>
                        <a:t>Vasto con pocas fibras en los 8-10 cm distales; ligar perforantes; artrotomía sobre el tercio anterior del cóndilo si hay que ver la articulación [r10]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51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Biología de la entrada: qué le cuesta al hueso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Denisiuk M et al. En: StatPearls [Internet]. 2023. PMID 32310517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fémur recibe sangre por dentro y por fuera.</a:t>
            </a:r>
          </a:p>
          <a:p>
            <a:pPr marL="347472" indent="-347472">
              <a:spcAft>
                <a:spcPts val="1400"/>
              </a:spcAft>
              <a:buChar char="•"/>
            </a:pPr>
            <a:r>
              <a:rPr sz="2400">
                <a:solidFill>
                  <a:srgbClr val="263238"/>
                </a:solidFill>
                <a:latin typeface="Calibri"/>
              </a:rPr>
              <a:t>Las arterias nutricias, ramas de la femoral profunda, irrigan los 2/3 internos de la cortical y la médula; el periostio nutre el tercio externo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51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Biología de la entrada: qué le cuesta al hueso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Farouk O et al. doi:10.. 1999. doi:10.1097/00005131-199908000-00002</a:t>
            </a:r>
          </a:p>
          <a:p>
            <a:r>
              <a:rPr sz="1000">
                <a:solidFill>
                  <a:srgbClr val="5A6469"/>
                </a:solidFill>
                <a:latin typeface="Calibri"/>
              </a:rPr>
              <a:t>[r27] Farouk O et al. Arch Orthop Trauma Surg. 1998. doi:10.1007/s004020050288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Segunda pregunta: ¿MIPO cuida de verdad la irrigación? En 10 cadáveres frescos se comparó cada lado consigo mismo… [r3] [r27]</a:t>
            </a:r>
          </a:p>
          <a:p>
            <a:pPr marL="347472" indent="-347472">
              <a:spcAft>
                <a:spcPts val="1400"/>
              </a:spcAft>
              <a:buChar char="•"/>
            </a:pPr>
            <a:r>
              <a:rPr sz="2400">
                <a:solidFill>
                  <a:srgbClr val="263238"/>
                </a:solidFill>
                <a:latin typeface="Calibri"/>
              </a:rPr>
              <a:t>Y en el paciente.</a:t>
            </a:r>
          </a:p>
          <a:p>
            <a:pPr marL="347472" indent="-347472">
              <a:spcAft>
                <a:spcPts val="1400"/>
              </a:spcAft>
              <a:buChar char="•"/>
            </a:pPr>
            <a:r>
              <a:rPr sz="2400">
                <a:solidFill>
                  <a:srgbClr val="263238"/>
                </a:solidFill>
                <a:latin typeface="Calibri"/>
              </a:rPr>
              <a:t>La ventaja teórica no se vio con claridad en la diáfisis.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51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Biología de la entrada: qué le cuesta al hueso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Farouk O et al. doi:10.. 1999. doi:10.1097/00005131-199908000-00002</a:t>
            </a:r>
          </a:p>
          <a:p>
            <a:r>
              <a:rPr sz="800">
                <a:solidFill>
                  <a:srgbClr val="5A6469"/>
                </a:solidFill>
                <a:latin typeface="Calibri"/>
              </a:rPr>
              <a:t>[r4] Zlowodzki M et al. J Trauma. 2007. doi:10.1097/TA.0b013e318154c0b4</a:t>
            </a:r>
          </a:p>
          <a:p>
            <a:r>
              <a:rPr sz="800">
                <a:solidFill>
                  <a:srgbClr val="5A6469"/>
                </a:solidFill>
                <a:latin typeface="Calibri"/>
              </a:rPr>
              <a:t>[r8] Denisiuk M et al. En: StatPearls [Internet]. 2023. PMID 32310517</a:t>
            </a:r>
          </a:p>
          <a:p>
            <a:r>
              <a:rPr sz="800">
                <a:solidFill>
                  <a:srgbClr val="5A6469"/>
                </a:solidFill>
                <a:latin typeface="Calibri"/>
              </a:rPr>
              <a:t>[r9] Grob K et al. Injury. 2015. doi:10.1016/j.injury.2015.09.029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moraleja es doble: la biología importa, pero una fractura mal reducida consolida mal aunque la irrigación esté intacta (opinión experta).</a:t>
            </a:r>
          </a:p>
          <a:p>
            <a:pPr marL="347472" indent="-347472">
              <a:spcAft>
                <a:spcPts val="1400"/>
              </a:spcAft>
              <a:buChar char="•"/>
            </a:pPr>
            <a:r>
              <a:rPr sz="2400">
                <a:solidFill>
                  <a:srgbClr val="263238"/>
                </a:solidFill>
                <a:latin typeface="Calibri"/>
              </a:rPr>
              <a:t>Rigidez de la construcción.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51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elegir la ventana lateral y el implante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Giannoudis PV et al. En: AO Surgery Reference. 2026.</a:t>
            </a:r>
          </a:p>
          <a:p>
            <a:r>
              <a:rPr sz="800">
                <a:solidFill>
                  <a:srgbClr val="5A6469"/>
                </a:solidFill>
                <a:latin typeface="Calibri"/>
              </a:rPr>
              <a:t>[r5] Kim JW et al. Injury. 2017. doi:10.1016/j.injury.2017.01.019</a:t>
            </a:r>
          </a:p>
          <a:p>
            <a:r>
              <a:rPr sz="800">
                <a:solidFill>
                  <a:srgbClr val="5A6469"/>
                </a:solidFill>
                <a:latin typeface="Calibri"/>
              </a:rPr>
              <a:t>[r6] American Academy of Orthopaedic Surgeons. Rosemont (IL): AAOS;. 2021.</a:t>
            </a:r>
          </a:p>
          <a:p>
            <a:r>
              <a:rPr sz="800">
                <a:solidFill>
                  <a:srgbClr val="5A6469"/>
                </a:solidFill>
                <a:latin typeface="Calibri"/>
              </a:rPr>
              <a:t>[r8] Denisiuk M et al. En: StatPearls [Internet]. 2023. PMID 32310517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algoritmo ordena la decisión por región y por objetivo.</a:t>
            </a:r>
          </a:p>
          <a:p>
            <a:pPr marL="347472" indent="-347472">
              <a:spcAft>
                <a:spcPts val="1400"/>
              </a:spcAft>
              <a:buChar char="•"/>
            </a:pPr>
            <a:r>
              <a:rPr sz="2400">
                <a:solidFill>
                  <a:srgbClr val="263238"/>
                </a:solidFill>
                <a:latin typeface="Calibri"/>
              </a:rPr>
              <a:t>No sustituye el criterio del tutor ni la planificación de cada paciente; lo que no tiene estudio se rotula como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51</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decidir la ventana lateral del fémur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American Academy of Orthopaedic Surgeons. Rosemont (IL): AAOS;. 2021.</a:t>
            </a:r>
          </a:p>
          <a:p>
            <a:r>
              <a:rPr sz="800">
                <a:solidFill>
                  <a:srgbClr val="5A6469"/>
                </a:solidFill>
                <a:latin typeface="Calibri"/>
              </a:rPr>
              <a:t>[r29] National Institute for Health and Care Excellence. 2011.</a:t>
            </a:r>
          </a:p>
          <a:p>
            <a:r>
              <a:rPr sz="800">
                <a:solidFill>
                  <a:srgbClr val="5A6469"/>
                </a:solidFill>
                <a:latin typeface="Calibri"/>
              </a:rPr>
              <a:t>[r14] Apivatthakakul T et al. En: AO Surgery Reference. 2026.</a:t>
            </a:r>
          </a:p>
          <a:p>
            <a:r>
              <a:rPr sz="800">
                <a:solidFill>
                  <a:srgbClr val="5A6469"/>
                </a:solidFill>
                <a:latin typeface="Calibri"/>
              </a:rPr>
              <a:t>[r22] Hsu CE et al. 2013. doi:10.1302/0301-620X.95B8.31495</a:t>
            </a:r>
          </a:p>
          <a:p>
            <a:r>
              <a:rPr sz="800">
                <a:solidFill>
                  <a:srgbClr val="5A6469"/>
                </a:solidFill>
                <a:latin typeface="Calibri"/>
              </a:rPr>
              <a:t>[r8] Denisiuk M et al. En: StatPearls [Internet]. 2023. PMID 32310517</a:t>
            </a:r>
          </a:p>
          <a:p>
            <a:r>
              <a:rPr sz="800">
                <a:solidFill>
                  <a:srgbClr val="5A6469"/>
                </a:solidFill>
                <a:latin typeface="Calibri"/>
              </a:rPr>
              <a:t>(+4 referencias más en las láminas finales)</a:t>
            </a:r>
          </a:p>
        </p:txBody>
      </p:sp>
      <p:sp>
        <p:nvSpPr>
          <p:cNvPr id="6" name="Rounded Rectangle 5"/>
          <p:cNvSpPr/>
          <p:nvPr/>
        </p:nvSpPr>
        <p:spPr>
          <a:xfrm>
            <a:off x="4754880" y="1508760"/>
            <a:ext cx="2743200" cy="511559"/>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Vas a exponer el fémur por lateral: ¿qué región y qué objetivo?</a:t>
            </a:r>
          </a:p>
        </p:txBody>
      </p:sp>
      <p:sp>
        <p:nvSpPr>
          <p:cNvPr id="7" name="Decision 6"/>
          <p:cNvSpPr/>
          <p:nvPr/>
        </p:nvSpPr>
        <p:spPr>
          <a:xfrm>
            <a:off x="4572000" y="2130047"/>
            <a:ext cx="3108960" cy="78384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¿Fractura pertrocantérea o subtrocantérea?</a:t>
            </a:r>
          </a:p>
        </p:txBody>
      </p:sp>
      <p:sp>
        <p:nvSpPr>
          <p:cNvPr id="8" name="Decision 7"/>
          <p:cNvSpPr/>
          <p:nvPr/>
        </p:nvSpPr>
        <p:spPr>
          <a:xfrm>
            <a:off x="2804160" y="3023615"/>
            <a:ext cx="3108960" cy="78384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¿Es subtrocantérea u oblicuidad inversa?</a:t>
            </a:r>
          </a:p>
        </p:txBody>
      </p:sp>
      <p:sp>
        <p:nvSpPr>
          <p:cNvPr id="9" name="Decision 8"/>
          <p:cNvSpPr/>
          <p:nvPr/>
        </p:nvSpPr>
        <p:spPr>
          <a:xfrm>
            <a:off x="6339839" y="3023615"/>
            <a:ext cx="3108960" cy="78384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¿Diáfisis o fémur distal, y el clavo se puede y se debe usar?</a:t>
            </a:r>
          </a:p>
        </p:txBody>
      </p:sp>
      <p:sp>
        <p:nvSpPr>
          <p:cNvPr id="10" name="Rounded Rectangle 9"/>
          <p:cNvSpPr/>
          <p:nvPr/>
        </p:nvSpPr>
        <p:spPr>
          <a:xfrm>
            <a:off x="1755647" y="3917184"/>
            <a:ext cx="2377440" cy="78384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Clavo cefalomedular recomendado (fuerte); la ventana lateral queda para revisión, no unión o placa elegida por el equipo (opinión experta) [r6][r29]</a:t>
            </a:r>
          </a:p>
        </p:txBody>
      </p:sp>
      <p:sp>
        <p:nvSpPr>
          <p:cNvPr id="11" name="Decision 10"/>
          <p:cNvSpPr/>
          <p:nvPr/>
        </p:nvSpPr>
        <p:spPr>
          <a:xfrm>
            <a:off x="3877056" y="3917184"/>
            <a:ext cx="2377440" cy="78384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¿Pertrocantérea estable con pared lateral gruesa?</a:t>
            </a:r>
          </a:p>
        </p:txBody>
      </p:sp>
      <p:sp>
        <p:nvSpPr>
          <p:cNvPr id="12" name="Rounded Rectangle 11"/>
          <p:cNvSpPr/>
          <p:nvPr/>
        </p:nvSpPr>
        <p:spPr>
          <a:xfrm>
            <a:off x="5998464" y="3917184"/>
            <a:ext cx="2377440" cy="78384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Clavo intramedular: es la opción habitual cuando el paciente está estable desde el punto de vista fisiológico [r8]</a:t>
            </a:r>
          </a:p>
        </p:txBody>
      </p:sp>
      <p:sp>
        <p:nvSpPr>
          <p:cNvPr id="13" name="Decision 12"/>
          <p:cNvSpPr/>
          <p:nvPr/>
        </p:nvSpPr>
        <p:spPr>
          <a:xfrm>
            <a:off x="8119871" y="3917184"/>
            <a:ext cx="2377440" cy="78384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¿Necesitas ver el foco o la articulación, o comprimir (articular, no unión, fractura simple)? (opinión experta)</a:t>
            </a:r>
          </a:p>
        </p:txBody>
      </p:sp>
      <p:sp>
        <p:nvSpPr>
          <p:cNvPr id="14" name="Rectangle 13"/>
          <p:cNvSpPr/>
          <p:nvPr/>
        </p:nvSpPr>
        <p:spPr>
          <a:xfrm>
            <a:off x="1755647" y="4810753"/>
            <a:ext cx="2377440" cy="51155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Tornillo deslizante por ventana lateral limitada, o clavo: ambos recomendados; espera perforantes si bajas más allá de la cresta del vasto lateral [r6][r14]</a:t>
            </a:r>
          </a:p>
        </p:txBody>
      </p:sp>
      <p:sp>
        <p:nvSpPr>
          <p:cNvPr id="15" name="Rounded Rectangle 14"/>
          <p:cNvSpPr/>
          <p:nvPr/>
        </p:nvSpPr>
        <p:spPr>
          <a:xfrm>
            <a:off x="3877056" y="4810753"/>
            <a:ext cx="2377440" cy="51155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Inestable: dispositivo cefalomedular [r6]. Pared lateral menor de 20,5 mm: no dejar solo DHS [r22]</a:t>
            </a:r>
          </a:p>
        </p:txBody>
      </p:sp>
      <p:sp>
        <p:nvSpPr>
          <p:cNvPr id="16" name="Rectangle 15"/>
          <p:cNvSpPr/>
          <p:nvPr/>
        </p:nvSpPr>
        <p:spPr>
          <a:xfrm>
            <a:off x="5998464" y="4810753"/>
            <a:ext cx="2377440" cy="51155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Placa abierta: elevar el vasto del tabique, ligar perforantes y exponer solo lo necesario [r1][r10]</a:t>
            </a:r>
          </a:p>
        </p:txBody>
      </p:sp>
      <p:sp>
        <p:nvSpPr>
          <p:cNvPr id="17" name="Rectangle 16"/>
          <p:cNvSpPr/>
          <p:nvPr/>
        </p:nvSpPr>
        <p:spPr>
          <a:xfrm>
            <a:off x="8119871" y="4810753"/>
            <a:ext cx="2377440" cy="51155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MIPO: ventana corta, túnel submuscular y tornillos por incisiones de 1,0-1,5 cm; comparar longitud, alineación y rotación con el lado sano [r20][r5]</a:t>
            </a:r>
          </a:p>
        </p:txBody>
      </p:sp>
      <p:sp>
        <p:nvSpPr>
          <p:cNvPr id="18" name="Rounded Rectangle 17"/>
          <p:cNvSpPr/>
          <p:nvPr/>
        </p:nvSpPr>
        <p:spPr>
          <a:xfrm>
            <a:off x="4754880" y="5432040"/>
            <a:ext cx="2743200" cy="51155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Cierre por planos: vasto, fascia lata o cintilla, subcutáneo y piel [r1][r10]</a:t>
            </a:r>
          </a:p>
        </p:txBody>
      </p:sp>
      <p:cxnSp>
        <p:nvCxnSpPr>
          <p:cNvPr id="19" name="Connector 18"/>
          <p:cNvCxnSpPr>
            <a:stCxn id="6" idx="2"/>
            <a:endCxn id="7" idx="0"/>
          </p:cNvCxnSpPr>
          <p:nvPr/>
        </p:nvCxnSpPr>
        <p:spPr>
          <a:xfrm flipH="1">
            <a:off x="6126480" y="202031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7" idx="2"/>
            <a:endCxn id="8" idx="0"/>
          </p:cNvCxnSpPr>
          <p:nvPr/>
        </p:nvCxnSpPr>
        <p:spPr>
          <a:xfrm flipH="1">
            <a:off x="4358640" y="2913887"/>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004816" y="290657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2" name="Connector 21"/>
          <p:cNvCxnSpPr>
            <a:stCxn id="7" idx="2"/>
            <a:endCxn id="9" idx="0"/>
          </p:cNvCxnSpPr>
          <p:nvPr/>
        </p:nvCxnSpPr>
        <p:spPr>
          <a:xfrm>
            <a:off x="6126480" y="2913887"/>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800087" y="2906571"/>
            <a:ext cx="457200" cy="274320"/>
          </a:xfrm>
          <a:prstGeom prst="rect">
            <a:avLst/>
          </a:prstGeom>
          <a:noFill/>
        </p:spPr>
        <p:txBody>
          <a:bodyPr wrap="square">
            <a:spAutoFit/>
          </a:bodyPr>
          <a:lstStyle/>
          <a:p>
            <a:r>
              <a:rPr sz="1200" b="1">
                <a:solidFill>
                  <a:srgbClr val="D97706"/>
                </a:solidFill>
                <a:latin typeface="Calibri"/>
              </a:rPr>
              <a:t>no</a:t>
            </a:r>
          </a:p>
        </p:txBody>
      </p:sp>
      <p:cxnSp>
        <p:nvCxnSpPr>
          <p:cNvPr id="24" name="Connector 23"/>
          <p:cNvCxnSpPr>
            <a:stCxn id="8" idx="2"/>
            <a:endCxn id="10" idx="0"/>
          </p:cNvCxnSpPr>
          <p:nvPr/>
        </p:nvCxnSpPr>
        <p:spPr>
          <a:xfrm flipH="1">
            <a:off x="2944367" y="3807455"/>
            <a:ext cx="1414273"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3360724" y="380014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6" name="Connector 25"/>
          <p:cNvCxnSpPr>
            <a:stCxn id="8" idx="2"/>
            <a:endCxn id="11" idx="0"/>
          </p:cNvCxnSpPr>
          <p:nvPr/>
        </p:nvCxnSpPr>
        <p:spPr>
          <a:xfrm>
            <a:off x="4358640" y="3807455"/>
            <a:ext cx="707136"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4661001" y="3800140"/>
            <a:ext cx="457200" cy="274320"/>
          </a:xfrm>
          <a:prstGeom prst="rect">
            <a:avLst/>
          </a:prstGeom>
          <a:noFill/>
        </p:spPr>
        <p:txBody>
          <a:bodyPr wrap="square">
            <a:spAutoFit/>
          </a:bodyPr>
          <a:lstStyle/>
          <a:p>
            <a:r>
              <a:rPr sz="1200" b="1">
                <a:solidFill>
                  <a:srgbClr val="D97706"/>
                </a:solidFill>
                <a:latin typeface="Calibri"/>
              </a:rPr>
              <a:t>no</a:t>
            </a:r>
          </a:p>
        </p:txBody>
      </p:sp>
      <p:cxnSp>
        <p:nvCxnSpPr>
          <p:cNvPr id="28" name="Connector 27"/>
          <p:cNvCxnSpPr>
            <a:stCxn id="11" idx="2"/>
            <a:endCxn id="14" idx="0"/>
          </p:cNvCxnSpPr>
          <p:nvPr/>
        </p:nvCxnSpPr>
        <p:spPr>
          <a:xfrm flipH="1">
            <a:off x="2944367" y="4701024"/>
            <a:ext cx="212140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3820362" y="469370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0" name="Connector 29"/>
          <p:cNvCxnSpPr>
            <a:stCxn id="11" idx="2"/>
            <a:endCxn id="15" idx="0"/>
          </p:cNvCxnSpPr>
          <p:nvPr/>
        </p:nvCxnSpPr>
        <p:spPr>
          <a:xfrm flipH="1">
            <a:off x="5065776" y="470102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5120640" y="4693709"/>
            <a:ext cx="457200" cy="274320"/>
          </a:xfrm>
          <a:prstGeom prst="rect">
            <a:avLst/>
          </a:prstGeom>
          <a:noFill/>
        </p:spPr>
        <p:txBody>
          <a:bodyPr wrap="square">
            <a:spAutoFit/>
          </a:bodyPr>
          <a:lstStyle/>
          <a:p>
            <a:r>
              <a:rPr sz="1200" b="1">
                <a:solidFill>
                  <a:srgbClr val="D97706"/>
                </a:solidFill>
                <a:latin typeface="Calibri"/>
              </a:rPr>
              <a:t>no</a:t>
            </a:r>
          </a:p>
        </p:txBody>
      </p:sp>
      <p:cxnSp>
        <p:nvCxnSpPr>
          <p:cNvPr id="32" name="Connector 31"/>
          <p:cNvCxnSpPr>
            <a:stCxn id="14" idx="2"/>
            <a:endCxn id="18" idx="0"/>
          </p:cNvCxnSpPr>
          <p:nvPr/>
        </p:nvCxnSpPr>
        <p:spPr>
          <a:xfrm>
            <a:off x="2944367" y="5322312"/>
            <a:ext cx="3182113"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a:stCxn id="9" idx="2"/>
            <a:endCxn id="12" idx="0"/>
          </p:cNvCxnSpPr>
          <p:nvPr/>
        </p:nvCxnSpPr>
        <p:spPr>
          <a:xfrm flipH="1">
            <a:off x="7187184" y="3807455"/>
            <a:ext cx="707135"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7143901" y="380014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5" name="Connector 34"/>
          <p:cNvCxnSpPr>
            <a:stCxn id="9" idx="2"/>
            <a:endCxn id="13" idx="0"/>
          </p:cNvCxnSpPr>
          <p:nvPr/>
        </p:nvCxnSpPr>
        <p:spPr>
          <a:xfrm>
            <a:off x="7894319" y="3807455"/>
            <a:ext cx="1414272"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8444178" y="3800140"/>
            <a:ext cx="457200" cy="274320"/>
          </a:xfrm>
          <a:prstGeom prst="rect">
            <a:avLst/>
          </a:prstGeom>
          <a:noFill/>
        </p:spPr>
        <p:txBody>
          <a:bodyPr wrap="square">
            <a:spAutoFit/>
          </a:bodyPr>
          <a:lstStyle/>
          <a:p>
            <a:r>
              <a:rPr sz="1200" b="1">
                <a:solidFill>
                  <a:srgbClr val="D97706"/>
                </a:solidFill>
                <a:latin typeface="Calibri"/>
              </a:rPr>
              <a:t>no</a:t>
            </a:r>
          </a:p>
        </p:txBody>
      </p:sp>
      <p:cxnSp>
        <p:nvCxnSpPr>
          <p:cNvPr id="37" name="Connector 36"/>
          <p:cNvCxnSpPr>
            <a:stCxn id="13" idx="2"/>
            <a:endCxn id="16" idx="0"/>
          </p:cNvCxnSpPr>
          <p:nvPr/>
        </p:nvCxnSpPr>
        <p:spPr>
          <a:xfrm flipH="1">
            <a:off x="7187184" y="4701024"/>
            <a:ext cx="2121407"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8063178" y="469370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9" name="Connector 38"/>
          <p:cNvCxnSpPr>
            <a:stCxn id="13" idx="2"/>
            <a:endCxn id="17" idx="0"/>
          </p:cNvCxnSpPr>
          <p:nvPr/>
        </p:nvCxnSpPr>
        <p:spPr>
          <a:xfrm flipH="1">
            <a:off x="9308591" y="470102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9363455" y="4693709"/>
            <a:ext cx="457200" cy="274320"/>
          </a:xfrm>
          <a:prstGeom prst="rect">
            <a:avLst/>
          </a:prstGeom>
          <a:noFill/>
        </p:spPr>
        <p:txBody>
          <a:bodyPr wrap="square">
            <a:spAutoFit/>
          </a:bodyPr>
          <a:lstStyle/>
          <a:p>
            <a:r>
              <a:rPr sz="1200" b="1">
                <a:solidFill>
                  <a:srgbClr val="D97706"/>
                </a:solidFill>
                <a:latin typeface="Calibri"/>
              </a:rPr>
              <a:t>no</a:t>
            </a:r>
          </a:p>
        </p:txBody>
      </p:sp>
      <p:cxnSp>
        <p:nvCxnSpPr>
          <p:cNvPr id="41" name="Connector 40"/>
          <p:cNvCxnSpPr>
            <a:stCxn id="16" idx="2"/>
            <a:endCxn id="18" idx="0"/>
          </p:cNvCxnSpPr>
          <p:nvPr/>
        </p:nvCxnSpPr>
        <p:spPr>
          <a:xfrm flipH="1">
            <a:off x="6126480" y="5322312"/>
            <a:ext cx="1060704"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7" idx="2"/>
            <a:endCxn id="18" idx="0"/>
          </p:cNvCxnSpPr>
          <p:nvPr/>
        </p:nvCxnSpPr>
        <p:spPr>
          <a:xfrm flipH="1">
            <a:off x="6126480" y="5322312"/>
            <a:ext cx="318211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51</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Denisiuk M et al. En: StatPearls [Internet]. 2023. PMID 32310517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Cada indicación tiene una evidencia distinta detrás.</a:t>
            </a:r>
          </a:p>
          <a:p>
            <a:pPr marL="347472" indent="-347472">
              <a:spcAft>
                <a:spcPts val="1400"/>
              </a:spcAft>
              <a:buChar char="•"/>
            </a:pPr>
            <a:r>
              <a:rPr sz="2400">
                <a:solidFill>
                  <a:srgbClr val="263238"/>
                </a:solidFill>
                <a:latin typeface="Calibri"/>
              </a:rPr>
              <a:t>La tabla separa lo recomendado por guías de lo que solo tiene series.</a:t>
            </a:r>
          </a:p>
          <a:p>
            <a:pPr marL="347472" indent="-347472">
              <a:spcAft>
                <a:spcPts val="1400"/>
              </a:spcAft>
              <a:buChar char="•"/>
            </a:pPr>
            <a:r>
              <a:rPr sz="2400">
                <a:solidFill>
                  <a:srgbClr val="263238"/>
                </a:solidFill>
                <a:latin typeface="Calibri"/>
              </a:rPr>
              <a:t>Definiciones que usa este tema.</a:t>
            </a:r>
          </a:p>
          <a:p>
            <a:pPr marL="347472" indent="-347472">
              <a:spcAft>
                <a:spcPts val="1400"/>
              </a:spcAft>
              <a:buChar char="•"/>
            </a:pPr>
            <a:r>
              <a:rPr sz="2400">
                <a:solidFill>
                  <a:srgbClr val="263238"/>
                </a:solidFill>
                <a:latin typeface="Calibri"/>
              </a:rPr>
              <a:t>Región subtrocantérica: los primeros 5 cm distales al trocánter menor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51</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American Academy of Orthopaedic Surgeons. Rosemont (IL): AAOS;. 2021.</a:t>
            </a:r>
          </a:p>
          <a:p>
            <a:r>
              <a:rPr sz="800">
                <a:solidFill>
                  <a:srgbClr val="5A6469"/>
                </a:solidFill>
                <a:latin typeface="Calibri"/>
              </a:rPr>
              <a:t>[r8] Denisiuk M et al. En: StatPearls [Internet]. 2023. PMID 32310517</a:t>
            </a:r>
          </a:p>
          <a:p>
            <a:r>
              <a:rPr sz="800">
                <a:solidFill>
                  <a:srgbClr val="5A6469"/>
                </a:solidFill>
                <a:latin typeface="Calibri"/>
              </a:rPr>
              <a:t>[r12] Lewis SR et al. Cochrane Database Syst Rev. 2022. doi:10.1002/14651858.CD000093.pub6</a:t>
            </a:r>
          </a:p>
          <a:p>
            <a:r>
              <a:rPr sz="800">
                <a:solidFill>
                  <a:srgbClr val="5A6469"/>
                </a:solidFill>
                <a:latin typeface="Calibri"/>
              </a:rPr>
              <a:t>[r13] Apivatthakakul T et al. Int Orthop. 2009. doi:10.1007/s00264-008-0603-2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Contraindicaciones relativas (práctica habitual / opinión experta): piel comprometida o infección en el trayecto de la incisión…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51</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abordaje lateral para qué situación y con qué respaldo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American Academy of Orthopaedic Surgeons. Rosemont (IL): AAOS;. 2021.</a:t>
            </a:r>
          </a:p>
          <a:p>
            <a:r>
              <a:rPr sz="800">
                <a:solidFill>
                  <a:srgbClr val="5A6469"/>
                </a:solidFill>
                <a:latin typeface="Calibri"/>
              </a:rPr>
              <a:t>[r29] National Institute for Health and Care Excellence. 2011.</a:t>
            </a:r>
          </a:p>
          <a:p>
            <a:r>
              <a:rPr sz="800">
                <a:solidFill>
                  <a:srgbClr val="5A6469"/>
                </a:solidFill>
                <a:latin typeface="Calibri"/>
              </a:rPr>
              <a:t>[r12] Lewis SR et al. Cochrane Database Syst Rev. 2022. doi:10.1002/14651858.CD000093.pub6</a:t>
            </a:r>
          </a:p>
          <a:p>
            <a:r>
              <a:rPr sz="800">
                <a:solidFill>
                  <a:srgbClr val="5A6469"/>
                </a:solidFill>
                <a:latin typeface="Calibri"/>
              </a:rPr>
              <a:t>[r30] Tucker A et al. J Orthop Trauma. 2018. doi:10.1097/BOT.0000000000001038</a:t>
            </a:r>
          </a:p>
          <a:p>
            <a:r>
              <a:rPr sz="800">
                <a:solidFill>
                  <a:srgbClr val="5A6469"/>
                </a:solidFill>
                <a:latin typeface="Calibri"/>
              </a:rPr>
              <a:t>[r23] Haidukewych GJ et al. J Bone Joint Surg Am. 2001. doi:10.2106/00004623-200105000-00001</a:t>
            </a:r>
          </a:p>
          <a:p>
            <a:r>
              <a:rPr sz="800">
                <a:solidFill>
                  <a:srgbClr val="5A6469"/>
                </a:solidFill>
                <a:latin typeface="Calibri"/>
              </a:rPr>
              <a:t>(+11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Situación</a:t>
                      </a:r>
                    </a:p>
                  </a:txBody>
                  <a:tcPr>
                    <a:solidFill>
                      <a:srgbClr val="0F5F6B"/>
                    </a:solidFill>
                  </a:tcPr>
                </a:tc>
                <a:tc>
                  <a:txBody>
                    <a:bodyPr/>
                    <a:lstStyle/>
                    <a:p>
                      <a:r>
                        <a:rPr sz="1400" b="1">
                          <a:solidFill>
                            <a:srgbClr val="FFFFFF"/>
                          </a:solidFill>
                          <a:latin typeface="Calibri"/>
                        </a:rPr>
                        <a:t>¿Se usa la vía lateral?</a:t>
                      </a:r>
                    </a:p>
                  </a:txBody>
                  <a:tcPr>
                    <a:solidFill>
                      <a:srgbClr val="0F5F6B"/>
                    </a:solidFill>
                  </a:tcPr>
                </a:tc>
                <a:tc>
                  <a:txBody>
                    <a:bodyPr/>
                    <a:lstStyle/>
                    <a:p>
                      <a:r>
                        <a:rPr sz="1400" b="1">
                          <a:solidFill>
                            <a:srgbClr val="FFFFFF"/>
                          </a:solidFill>
                          <a:latin typeface="Calibri"/>
                        </a:rPr>
                        <a:t>Qué recomiendan guías o la mejor evidencia</a:t>
                      </a:r>
                    </a:p>
                  </a:txBody>
                  <a:tcPr>
                    <a:solidFill>
                      <a:srgbClr val="0F5F6B"/>
                    </a:solidFill>
                  </a:tcPr>
                </a:tc>
                <a:tc>
                  <a:txBody>
                    <a:bodyPr/>
                    <a:lstStyle/>
                    <a:p>
                      <a:r>
                        <a:rPr sz="1400" b="1">
                          <a:solidFill>
                            <a:srgbClr val="FFFFFF"/>
                          </a:solidFill>
                          <a:latin typeface="Calibri"/>
                        </a:rPr>
                        <a:t>Con qué certeza</a:t>
                      </a:r>
                    </a:p>
                  </a:txBody>
                  <a:tcPr>
                    <a:solidFill>
                      <a:srgbClr val="0F5F6B"/>
                    </a:solidFill>
                  </a:tcPr>
                </a:tc>
              </a:tr>
              <a:tr h="457200">
                <a:tc>
                  <a:txBody>
                    <a:bodyPr/>
                    <a:lstStyle/>
                    <a:p>
                      <a:r>
                        <a:rPr sz="1400">
                          <a:solidFill>
                            <a:srgbClr val="263238"/>
                          </a:solidFill>
                          <a:latin typeface="Calibri"/>
                        </a:rPr>
                        <a:t>Pertrocantérea estable</a:t>
                      </a:r>
                    </a:p>
                  </a:txBody>
                  <a:tcPr>
                    <a:solidFill>
                      <a:srgbClr val="EEF3F4"/>
                    </a:solidFill>
                  </a:tcPr>
                </a:tc>
                <a:tc>
                  <a:txBody>
                    <a:bodyPr/>
                    <a:lstStyle/>
                    <a:p>
                      <a:r>
                        <a:rPr sz="1400">
                          <a:solidFill>
                            <a:srgbClr val="263238"/>
                          </a:solidFill>
                          <a:latin typeface="Calibri"/>
                        </a:rPr>
                        <a:t>Sí: ventana lateral limitada para tornillo deslizante</a:t>
                      </a:r>
                    </a:p>
                  </a:txBody>
                  <a:tcPr>
                    <a:solidFill>
                      <a:srgbClr val="EEF3F4"/>
                    </a:solidFill>
                  </a:tcPr>
                </a:tc>
                <a:tc>
                  <a:txBody>
                    <a:bodyPr/>
                    <a:lstStyle/>
                    <a:p>
                      <a:r>
                        <a:rPr sz="1400">
                          <a:solidFill>
                            <a:srgbClr val="263238"/>
                          </a:solidFill>
                          <a:latin typeface="Calibri"/>
                        </a:rPr>
                        <a:t>AAOS: tornillo deslizante o dispositivo cefalomedular, ambos recomendados [r6]; NICE: extramedular preferido hasta el trocánter menor, salvo oblicuidad inversa [r29]</a:t>
                      </a:r>
                    </a:p>
                  </a:txBody>
                  <a:tcPr>
                    <a:solidFill>
                      <a:srgbClr val="EEF3F4"/>
                    </a:solidFill>
                  </a:tcPr>
                </a:tc>
                <a:tc>
                  <a:txBody>
                    <a:bodyPr/>
                    <a:lstStyle/>
                    <a:p>
                      <a:r>
                        <a:rPr sz="1400">
                          <a:solidFill>
                            <a:srgbClr val="263238"/>
                          </a:solidFill>
                          <a:latin typeface="Calibri"/>
                        </a:rPr>
                        <a:t>Alta, recomendación fuerte (AAOS); Cochrane de 76 estudios y 10 979 participantes: resultados funcionales muy parecidos [r12]</a:t>
                      </a:r>
                    </a:p>
                  </a:txBody>
                  <a:tcPr>
                    <a:solidFill>
                      <a:srgbClr val="EEF3F4"/>
                    </a:solidFill>
                  </a:tcPr>
                </a:tc>
              </a:tr>
              <a:tr h="457200">
                <a:tc>
                  <a:txBody>
                    <a:bodyPr/>
                    <a:lstStyle/>
                    <a:p>
                      <a:r>
                        <a:rPr sz="1400">
                          <a:solidFill>
                            <a:srgbClr val="263238"/>
                          </a:solidFill>
                          <a:latin typeface="Calibri"/>
                        </a:rPr>
                        <a:t>Pertrocantérea inestable</a:t>
                      </a:r>
                    </a:p>
                  </a:txBody>
                  <a:tcPr>
                    <a:solidFill>
                      <a:srgbClr val="FFFFFF"/>
                    </a:solidFill>
                  </a:tcPr>
                </a:tc>
                <a:tc>
                  <a:txBody>
                    <a:bodyPr/>
                    <a:lstStyle/>
                    <a:p>
                      <a:r>
                        <a:rPr sz="1400">
                          <a:solidFill>
                            <a:srgbClr val="263238"/>
                          </a:solidFill>
                          <a:latin typeface="Calibri"/>
                        </a:rPr>
                        <a:t>Posible con tornillo deslizante (con o sin placa estabilizadora trocantérica), pero no es la primera opción</a:t>
                      </a:r>
                    </a:p>
                  </a:txBody>
                  <a:tcPr>
                    <a:solidFill>
                      <a:srgbClr val="FFFFFF"/>
                    </a:solidFill>
                  </a:tcPr>
                </a:tc>
                <a:tc>
                  <a:txBody>
                    <a:bodyPr/>
                    <a:lstStyle/>
                    <a:p>
                      <a:r>
                        <a:rPr sz="1400">
                          <a:solidFill>
                            <a:srgbClr val="263238"/>
                          </a:solidFill>
                          <a:latin typeface="Calibri"/>
                        </a:rPr>
                        <a:t>AAOS: dispositivo cefalomedular [r6]</a:t>
                      </a:r>
                    </a:p>
                  </a:txBody>
                  <a:tcPr>
                    <a:solidFill>
                      <a:srgbClr val="FFFFFF"/>
                    </a:solidFill>
                  </a:tcPr>
                </a:tc>
                <a:tc>
                  <a:txBody>
                    <a:bodyPr/>
                    <a:lstStyle/>
                    <a:p>
                      <a:r>
                        <a:rPr sz="1400">
                          <a:solidFill>
                            <a:srgbClr val="263238"/>
                          </a:solidFill>
                          <a:latin typeface="Calibri"/>
                        </a:rPr>
                        <a:t>Cohorte de 3230 pacientes: menor mortalidad a 12 meses con clavo y revisión de 4,04 % con tornillo deslizante solo; sin diferencia funcional [r30]</a:t>
                      </a:r>
                    </a:p>
                  </a:txBody>
                  <a:tcPr>
                    <a:solidFill>
                      <a:srgbClr val="FFFFFF"/>
                    </a:solidFill>
                  </a:tcPr>
                </a:tc>
              </a:tr>
              <a:tr h="457200">
                <a:tc>
                  <a:txBody>
                    <a:bodyPr/>
                    <a:lstStyle/>
                    <a:p>
                      <a:r>
                        <a:rPr sz="1400">
                          <a:solidFill>
                            <a:srgbClr val="263238"/>
                          </a:solidFill>
                          <a:latin typeface="Calibri"/>
                        </a:rPr>
                        <a:t>Oblicuidad inversa</a:t>
                      </a:r>
                    </a:p>
                  </a:txBody>
                  <a:tcPr>
                    <a:solidFill>
                      <a:srgbClr val="EEF3F4"/>
                    </a:solidFill>
                  </a:tcPr>
                </a:tc>
                <a:tc>
                  <a:txBody>
                    <a:bodyPr/>
                    <a:lstStyle/>
                    <a:p>
                      <a:r>
                        <a:rPr sz="1400">
                          <a:solidFill>
                            <a:srgbClr val="263238"/>
                          </a:solidFill>
                          <a:latin typeface="Calibri"/>
                        </a:rPr>
                        <a:t>No suele ser buena indicación para tornillo deslizante</a:t>
                      </a:r>
                    </a:p>
                  </a:txBody>
                  <a:tcPr>
                    <a:solidFill>
                      <a:srgbClr val="EEF3F4"/>
                    </a:solidFill>
                  </a:tcPr>
                </a:tc>
                <a:tc>
                  <a:txBody>
                    <a:bodyPr/>
                    <a:lstStyle/>
                    <a:p>
                      <a:r>
                        <a:rPr sz="1400">
                          <a:solidFill>
                            <a:srgbClr val="263238"/>
                          </a:solidFill>
                          <a:latin typeface="Calibri"/>
                        </a:rPr>
                        <a:t>AAOS: dispositivo cefalomedular [r6]</a:t>
                      </a:r>
                    </a:p>
                  </a:txBody>
                  <a:tcPr>
                    <a:solidFill>
                      <a:srgbClr val="EEF3F4"/>
                    </a:solidFill>
                  </a:tcPr>
                </a:tc>
                <a:tc>
                  <a:txBody>
                    <a:bodyPr/>
                    <a:lstStyle/>
                    <a:p>
                      <a:r>
                        <a:rPr sz="1400">
                          <a:solidFill>
                            <a:srgbClr val="263238"/>
                          </a:solidFill>
                          <a:latin typeface="Calibri"/>
                        </a:rPr>
                        <a:t>Serie retrospectiva: falló 9 de 16 tornillos deslizantes y 2 de 15 placas en ángulo [r23]</a:t>
                      </a:r>
                    </a:p>
                  </a:txBody>
                  <a:tcPr>
                    <a:solidFill>
                      <a:srgbClr val="EEF3F4"/>
                    </a:solidFill>
                  </a:tcPr>
                </a:tc>
              </a:tr>
              <a:tr h="457200">
                <a:tc>
                  <a:txBody>
                    <a:bodyPr/>
                    <a:lstStyle/>
                    <a:p>
                      <a:r>
                        <a:rPr sz="1400">
                          <a:solidFill>
                            <a:srgbClr val="263238"/>
                          </a:solidFill>
                          <a:latin typeface="Calibri"/>
                        </a:rPr>
                        <a:t>Subtrocantérica</a:t>
                      </a:r>
                    </a:p>
                  </a:txBody>
                  <a:tcPr>
                    <a:solidFill>
                      <a:srgbClr val="FFFFFF"/>
                    </a:solidFill>
                  </a:tcPr>
                </a:tc>
                <a:tc>
                  <a:txBody>
                    <a:bodyPr/>
                    <a:lstStyle/>
                    <a:p>
                      <a:r>
                        <a:rPr sz="1400">
                          <a:solidFill>
                            <a:srgbClr val="263238"/>
                          </a:solidFill>
                          <a:latin typeface="Calibri"/>
                        </a:rPr>
                        <a:t>Casos seleccionados y revisiones; extensión en L del vasto</a:t>
                      </a:r>
                    </a:p>
                  </a:txBody>
                  <a:tcPr>
                    <a:solidFill>
                      <a:srgbClr val="FFFFFF"/>
                    </a:solidFill>
                  </a:tcPr>
                </a:tc>
                <a:tc>
                  <a:txBody>
                    <a:bodyPr/>
                    <a:lstStyle/>
                    <a:p>
                      <a:r>
                        <a:rPr sz="1400">
                          <a:solidFill>
                            <a:srgbClr val="263238"/>
                          </a:solidFill>
                          <a:latin typeface="Calibri"/>
                        </a:rPr>
                        <a:t>AAOS y NICE: clavo [r6][r29]</a:t>
                      </a:r>
                    </a:p>
                  </a:txBody>
                  <a:tcPr>
                    <a:solidFill>
                      <a:srgbClr val="FFFFFF"/>
                    </a:solidFill>
                  </a:tcPr>
                </a:tc>
                <a:tc>
                  <a:txBody>
                    <a:bodyPr/>
                    <a:lstStyle/>
                    <a:p>
                      <a:r>
                        <a:rPr sz="1400">
                          <a:solidFill>
                            <a:srgbClr val="263238"/>
                          </a:solidFill>
                          <a:latin typeface="Calibri"/>
                        </a:rPr>
                        <a:t>Serie de no uniones subtrocantéricas revisadas: 20 de 21 consolidaron (95 %) con clavos y placas en ángulo [r31]</a:t>
                      </a:r>
                    </a:p>
                  </a:txBody>
                  <a:tcPr>
                    <a:solidFill>
                      <a:srgbClr val="FFFFFF"/>
                    </a:solidFill>
                  </a:tcPr>
                </a:tc>
              </a:tr>
              <a:tr h="457200">
                <a:tc>
                  <a:txBody>
                    <a:bodyPr/>
                    <a:lstStyle/>
                    <a:p>
                      <a:r>
                        <a:rPr sz="1400">
                          <a:solidFill>
                            <a:srgbClr val="263238"/>
                          </a:solidFill>
                          <a:latin typeface="Calibri"/>
                        </a:rPr>
                        <a:t>Diáfisis</a:t>
                      </a:r>
                    </a:p>
                  </a:txBody>
                  <a:tcPr>
                    <a:solidFill>
                      <a:srgbClr val="EEF3F4"/>
                    </a:solidFill>
                  </a:tcPr>
                </a:tc>
                <a:tc>
                  <a:txBody>
                    <a:bodyPr/>
                    <a:lstStyle/>
                    <a:p>
                      <a:r>
                        <a:rPr sz="1400">
                          <a:solidFill>
                            <a:srgbClr val="263238"/>
                          </a:solidFill>
                          <a:latin typeface="Calibri"/>
                        </a:rPr>
                        <a:t>Sí, con placa, cuando el clavo no puede o no debe usarse</a:t>
                      </a:r>
                    </a:p>
                  </a:txBody>
                  <a:tcPr>
                    <a:solidFill>
                      <a:srgbClr val="EEF3F4"/>
                    </a:solidFill>
                  </a:tcPr>
                </a:tc>
                <a:tc>
                  <a:txBody>
                    <a:bodyPr/>
                    <a:lstStyle/>
                    <a:p>
                      <a:r>
                        <a:rPr sz="1400">
                          <a:solidFill>
                            <a:srgbClr val="263238"/>
                          </a:solidFill>
                          <a:latin typeface="Calibri"/>
                        </a:rPr>
                        <a:t>El clavo es el tratamiento más frecuente en el paciente estable [r8]</a:t>
                      </a:r>
                    </a:p>
                  </a:txBody>
                  <a:tcPr>
                    <a:solidFill>
                      <a:srgbClr val="EEF3F4"/>
                    </a:solidFill>
                  </a:tcPr>
                </a:tc>
                <a:tc>
                  <a:txBody>
                    <a:bodyPr/>
                    <a:lstStyle/>
                    <a:p>
                      <a:r>
                        <a:rPr sz="1400">
                          <a:solidFill>
                            <a:srgbClr val="263238"/>
                          </a:solidFill>
                          <a:latin typeface="Calibri"/>
                        </a:rPr>
                        <a:t>MIPO en 36 fracturas cerradas sin indicación de clavo: 33 consolidaron [r13]; revisión de 19 estudios de placa biológica en todo el fémur (29 % diafisarias): consolidación de 98,4 % [r32]</a:t>
                      </a:r>
                    </a:p>
                  </a:txBody>
                  <a:tcPr>
                    <a:solidFill>
                      <a:srgbClr val="EEF3F4"/>
                    </a:solidFill>
                  </a:tcPr>
                </a:tc>
              </a:tr>
              <a:tr h="457200">
                <a:tc>
                  <a:txBody>
                    <a:bodyPr/>
                    <a:lstStyle/>
                    <a:p>
                      <a:r>
                        <a:rPr sz="1400">
                          <a:solidFill>
                            <a:srgbClr val="263238"/>
                          </a:solidFill>
                          <a:latin typeface="Calibri"/>
                        </a:rPr>
                        <a:t>No unión de diáfisis tras clavo</a:t>
                      </a:r>
                    </a:p>
                  </a:txBody>
                  <a:tcPr>
                    <a:solidFill>
                      <a:srgbClr val="FFFFFF"/>
                    </a:solidFill>
                  </a:tcPr>
                </a:tc>
                <a:tc>
                  <a:txBody>
                    <a:bodyPr/>
                    <a:lstStyle/>
                    <a:p>
                      <a:r>
                        <a:rPr sz="1400">
                          <a:solidFill>
                            <a:srgbClr val="263238"/>
                          </a:solidFill>
                          <a:latin typeface="Calibri"/>
                        </a:rPr>
                        <a:t>Sí, placa aumentativa</a:t>
                      </a:r>
                    </a:p>
                  </a:txBody>
                  <a:tcPr>
                    <a:solidFill>
                      <a:srgbClr val="FFFFFF"/>
                    </a:solidFill>
                  </a:tcPr>
                </a:tc>
                <a:tc>
                  <a:txBody>
                    <a:bodyPr/>
                    <a:lstStyle/>
                    <a:p>
                      <a:r>
                        <a:rPr sz="1400">
                          <a:solidFill>
                            <a:srgbClr val="263238"/>
                          </a:solidFill>
                          <a:latin typeface="Calibri"/>
                        </a:rPr>
                        <a:t>Más consolidación con placa aumentativa que con recambio de clavo (OR 11,66) en 5 estudios y 506 pacientes [r33]</a:t>
                      </a:r>
                    </a:p>
                  </a:txBody>
                  <a:tcPr>
                    <a:solidFill>
                      <a:srgbClr val="FFFFFF"/>
                    </a:solidFill>
                  </a:tcPr>
                </a:tc>
                <a:tc>
                  <a:txBody>
                    <a:bodyPr/>
                    <a:lstStyle/>
                    <a:p>
                      <a:r>
                        <a:rPr sz="1400">
                          <a:solidFill>
                            <a:srgbClr val="263238"/>
                          </a:solidFill>
                          <a:latin typeface="Calibri"/>
                        </a:rPr>
                        <a:t>Certeza baja: los autores describen los 5 estudios como aleatorizados, pero al menos 3 de los citados se titulan cohorte retrospectiva [r33]</a:t>
                      </a:r>
                    </a:p>
                  </a:txBody>
                  <a:tcPr>
                    <a:solidFill>
                      <a:srgbClr val="FFFFFF"/>
                    </a:solidFill>
                  </a:tcPr>
                </a:tc>
              </a:tr>
              <a:tr h="457200">
                <a:tc>
                  <a:txBody>
                    <a:bodyPr/>
                    <a:lstStyle/>
                    <a:p>
                      <a:r>
                        <a:rPr sz="1400">
                          <a:solidFill>
                            <a:srgbClr val="263238"/>
                          </a:solidFill>
                          <a:latin typeface="Calibri"/>
                        </a:rPr>
                        <a:t>Fémur distal</a:t>
                      </a:r>
                    </a:p>
                  </a:txBody>
                  <a:tcPr>
                    <a:solidFill>
                      <a:srgbClr val="EEF3F4"/>
                    </a:solidFill>
                  </a:tcPr>
                </a:tc>
                <a:tc>
                  <a:txBody>
                    <a:bodyPr/>
                    <a:lstStyle/>
                    <a:p>
                      <a:r>
                        <a:rPr sz="1400">
                          <a:solidFill>
                            <a:srgbClr val="263238"/>
                          </a:solidFill>
                          <a:latin typeface="Calibri"/>
                        </a:rPr>
                        <a:t>Sí: lateral abierta o MIPO</a:t>
                      </a:r>
                    </a:p>
                  </a:txBody>
                  <a:tcPr>
                    <a:solidFill>
                      <a:srgbClr val="EEF3F4"/>
                    </a:solidFill>
                  </a:tcPr>
                </a:tc>
                <a:tc>
                  <a:txBody>
                    <a:bodyPr/>
                    <a:lstStyle/>
                    <a:p>
                      <a:r>
                        <a:rPr sz="1400">
                          <a:solidFill>
                            <a:srgbClr val="263238"/>
                          </a:solidFill>
                          <a:latin typeface="Calibri"/>
                        </a:rPr>
                        <a:t>Sin diferencia entre placa y clavo en consolidación y reoperación [r24]</a:t>
                      </a:r>
                    </a:p>
                  </a:txBody>
                  <a:tcPr>
                    <a:solidFill>
                      <a:srgbClr val="EEF3F4"/>
                    </a:solidFill>
                  </a:tcPr>
                </a:tc>
                <a:tc>
                  <a:txBody>
                    <a:bodyPr/>
                    <a:lstStyle/>
                    <a:p>
                      <a:r>
                        <a:rPr sz="1400">
                          <a:solidFill>
                            <a:srgbClr val="263238"/>
                          </a:solidFill>
                          <a:latin typeface="Calibri"/>
                        </a:rPr>
                        <a:t>103 fracturas con sistema de estabilización poco invasiva: 93 % consolidaron sin injerto [r34]</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51</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paso a paso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Giannoudis PV et al. En: AO Surgery Reference. 2026.</a:t>
            </a:r>
          </a:p>
          <a:p>
            <a:r>
              <a:rPr sz="1000">
                <a:solidFill>
                  <a:srgbClr val="5A6469"/>
                </a:solidFill>
                <a:latin typeface="Calibri"/>
              </a:rPr>
              <a:t>[r2] Pretterklieber B et al. Clin Anat. 2020. doi:10.1002/ca.23398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Tres ideas ordenan todos los pasos.</a:t>
            </a:r>
          </a:p>
          <a:p>
            <a:pPr marL="347472" indent="-347472">
              <a:spcAft>
                <a:spcPts val="1400"/>
              </a:spcAft>
              <a:buChar char="•"/>
            </a:pPr>
            <a:r>
              <a:rPr sz="2400">
                <a:solidFill>
                  <a:srgbClr val="263238"/>
                </a:solidFill>
                <a:latin typeface="Calibri"/>
              </a:rPr>
              <a:t>Primera, entras por un plano sin nervios mayores y te quedas sobre el hueso [r1].</a:t>
            </a:r>
          </a:p>
          <a:p>
            <a:pPr marL="347472" indent="-347472">
              <a:spcAft>
                <a:spcPts val="1400"/>
              </a:spcAft>
              <a:buChar char="•"/>
            </a:pPr>
            <a:r>
              <a:rPr sz="2400">
                <a:solidFill>
                  <a:srgbClr val="263238"/>
                </a:solidFill>
                <a:latin typeface="Calibri"/>
              </a:rPr>
              <a:t>Segunda, las perforantes se buscan; no se esperan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51</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punta-ápex y salida del tornillo en 198 fracturas pertrocantéreas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Baumgaertner MR et al. J Bone Joint Surg Am. 1995. doi:10.2106/00004623-199507000-00012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51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Posición y mesa: qué ganas y qué cuidas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Shih Y et al. JBJS Essent Surg Tech. 2022. doi:10.2106/JBJS.ST.19.00038</a:t>
            </a:r>
          </a:p>
          <a:p>
            <a:r>
              <a:rPr sz="1000">
                <a:solidFill>
                  <a:srgbClr val="5A6469"/>
                </a:solidFill>
                <a:latin typeface="Calibri"/>
              </a:rPr>
              <a:t>[r39] Paulsson M et al. J Clin Med. 2023. doi:10.3390/jcm12124044</a:t>
            </a:r>
          </a:p>
          <a:p>
            <a:r>
              <a:rPr sz="1000">
                <a:solidFill>
                  <a:srgbClr val="5A6469"/>
                </a:solidFill>
                <a:latin typeface="Calibri"/>
              </a:rPr>
              <a:t>[r17] Attenasio A et al. Patient Saf Surg. 2023. doi:10.1186/s13037-023-00355-y</a:t>
            </a:r>
          </a:p>
        </p:txBody>
      </p:sp>
      <p:graphicFrame>
        <p:nvGraphicFramePr>
          <p:cNvPr id="6" name="Table 5"/>
          <p:cNvGraphicFramePr>
            <a:graphicFrameLocks noGrp="1"/>
          </p:cNvGraphicFramePr>
          <p:nvPr/>
        </p:nvGraphicFramePr>
        <p:xfrm>
          <a:off x="822960" y="1645920"/>
          <a:ext cx="10607040" cy="1371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Opción</a:t>
                      </a:r>
                    </a:p>
                  </a:txBody>
                  <a:tcPr>
                    <a:solidFill>
                      <a:srgbClr val="0F5F6B"/>
                    </a:solidFill>
                  </a:tcPr>
                </a:tc>
                <a:tc>
                  <a:txBody>
                    <a:bodyPr/>
                    <a:lstStyle/>
                    <a:p>
                      <a:r>
                        <a:rPr sz="1400" b="1">
                          <a:solidFill>
                            <a:srgbClr val="FFFFFF"/>
                          </a:solidFill>
                          <a:latin typeface="Calibri"/>
                        </a:rPr>
                        <a:t>Cuándo se usa</a:t>
                      </a:r>
                    </a:p>
                  </a:txBody>
                  <a:tcPr>
                    <a:solidFill>
                      <a:srgbClr val="0F5F6B"/>
                    </a:solidFill>
                  </a:tcPr>
                </a:tc>
                <a:tc>
                  <a:txBody>
                    <a:bodyPr/>
                    <a:lstStyle/>
                    <a:p>
                      <a:r>
                        <a:rPr sz="1400" b="1">
                          <a:solidFill>
                            <a:srgbClr val="FFFFFF"/>
                          </a:solidFill>
                          <a:latin typeface="Calibri"/>
                        </a:rPr>
                        <a:t>Qué ganas</a:t>
                      </a:r>
                    </a:p>
                  </a:txBody>
                  <a:tcPr>
                    <a:solidFill>
                      <a:srgbClr val="0F5F6B"/>
                    </a:solidFill>
                  </a:tcPr>
                </a:tc>
                <a:tc>
                  <a:txBody>
                    <a:bodyPr/>
                    <a:lstStyle/>
                    <a:p>
                      <a:r>
                        <a:rPr sz="1400" b="1">
                          <a:solidFill>
                            <a:srgbClr val="FFFFFF"/>
                          </a:solidFill>
                          <a:latin typeface="Calibri"/>
                        </a:rPr>
                        <a:t>Qué cuidas</a:t>
                      </a:r>
                    </a:p>
                  </a:txBody>
                  <a:tcPr>
                    <a:solidFill>
                      <a:srgbClr val="0F5F6B"/>
                    </a:solidFill>
                  </a:tcPr>
                </a:tc>
              </a:tr>
              <a:tr h="457200">
                <a:tc>
                  <a:txBody>
                    <a:bodyPr/>
                    <a:lstStyle/>
                    <a:p>
                      <a:r>
                        <a:rPr sz="1400">
                          <a:solidFill>
                            <a:srgbClr val="263238"/>
                          </a:solidFill>
                          <a:latin typeface="Calibri"/>
                        </a:rPr>
                        <a:t>Supino en mesa radiolúcida plana, con la pierna libre</a:t>
                      </a:r>
                    </a:p>
                  </a:txBody>
                  <a:tcPr>
                    <a:solidFill>
                      <a:srgbClr val="EEF3F4"/>
                    </a:solidFill>
                  </a:tcPr>
                </a:tc>
                <a:tc>
                  <a:txBody>
                    <a:bodyPr/>
                    <a:lstStyle/>
                    <a:p>
                      <a:r>
                        <a:rPr sz="1400">
                          <a:solidFill>
                            <a:srgbClr val="263238"/>
                          </a:solidFill>
                          <a:latin typeface="Calibri"/>
                        </a:rPr>
                        <a:t>Placas de diáfisis y de fémur distal (práctica habitual / opinión experta)</a:t>
                      </a:r>
                    </a:p>
                  </a:txBody>
                  <a:tcPr>
                    <a:solidFill>
                      <a:srgbClr val="EEF3F4"/>
                    </a:solidFill>
                  </a:tcPr>
                </a:tc>
                <a:tc>
                  <a:txBody>
                    <a:bodyPr/>
                    <a:lstStyle/>
                    <a:p>
                      <a:r>
                        <a:rPr sz="1400">
                          <a:solidFill>
                            <a:srgbClr val="263238"/>
                          </a:solidFill>
                          <a:latin typeface="Calibri"/>
                        </a:rPr>
                        <a:t>Puedes comparar longitud y rotación con la pierna sana (práctica habitual / opinión experta)</a:t>
                      </a:r>
                    </a:p>
                  </a:txBody>
                  <a:tcPr>
                    <a:solidFill>
                      <a:srgbClr val="EEF3F4"/>
                    </a:solidFill>
                  </a:tcPr>
                </a:tc>
                <a:tc>
                  <a:txBody>
                    <a:bodyPr/>
                    <a:lstStyle/>
                    <a:p>
                      <a:r>
                        <a:rPr sz="1400">
                          <a:solidFill>
                            <a:srgbClr val="263238"/>
                          </a:solidFill>
                          <a:latin typeface="Calibri"/>
                        </a:rPr>
                        <a:t>Hace falta un ayudante para la tracción manual (práctica habitual / opinión experta)</a:t>
                      </a:r>
                    </a:p>
                  </a:txBody>
                  <a:tcPr>
                    <a:solidFill>
                      <a:srgbClr val="EEF3F4"/>
                    </a:solidFill>
                  </a:tcPr>
                </a:tc>
              </a:tr>
              <a:tr h="457200">
                <a:tc>
                  <a:txBody>
                    <a:bodyPr/>
                    <a:lstStyle/>
                    <a:p>
                      <a:r>
                        <a:rPr sz="1400">
                          <a:solidFill>
                            <a:srgbClr val="263238"/>
                          </a:solidFill>
                          <a:latin typeface="Calibri"/>
                        </a:rPr>
                        <a:t>Mesa de tracción (con poste perineal o con soporte femoral dedicado)</a:t>
                      </a:r>
                    </a:p>
                  </a:txBody>
                  <a:tcPr>
                    <a:solidFill>
                      <a:srgbClr val="FFFFFF"/>
                    </a:solidFill>
                  </a:tcPr>
                </a:tc>
                <a:tc>
                  <a:txBody>
                    <a:bodyPr/>
                    <a:lstStyle/>
                    <a:p>
                      <a:r>
                        <a:rPr sz="1400">
                          <a:solidFill>
                            <a:srgbClr val="263238"/>
                          </a:solidFill>
                          <a:latin typeface="Calibri"/>
                        </a:rPr>
                        <a:t>Tornillo deslizante con reducción cerrada previa [r15]; MIPO distal con soporte femoral dedicado [r39]</a:t>
                      </a:r>
                    </a:p>
                  </a:txBody>
                  <a:tcPr>
                    <a:solidFill>
                      <a:srgbClr val="FFFFFF"/>
                    </a:solidFill>
                  </a:tcPr>
                </a:tc>
                <a:tc>
                  <a:txBody>
                    <a:bodyPr/>
                    <a:lstStyle/>
                    <a:p>
                      <a:r>
                        <a:rPr sz="1400">
                          <a:solidFill>
                            <a:srgbClr val="263238"/>
                          </a:solidFill>
                          <a:latin typeface="Calibri"/>
                        </a:rPr>
                        <a:t>Con soporte femoral dedicado, solo 1 de 25 pacientes superó 15° de malrotación en MIPO distal [r39]</a:t>
                      </a:r>
                    </a:p>
                  </a:txBody>
                  <a:tcPr>
                    <a:solidFill>
                      <a:srgbClr val="FFFFFF"/>
                    </a:solidFill>
                  </a:tcPr>
                </a:tc>
                <a:tc>
                  <a:txBody>
                    <a:bodyPr/>
                    <a:lstStyle/>
                    <a:p>
                      <a:r>
                        <a:rPr sz="1400">
                          <a:solidFill>
                            <a:srgbClr val="263238"/>
                          </a:solidFill>
                          <a:latin typeface="Calibri"/>
                        </a:rPr>
                        <a:t>Si lleva poste perineal: lesión de partes blandas perineales en 11 pacientes (3,0 %) [r17]; con el paciente supino el foco puede desplazarse hacia atrás [r15]</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51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Comparaciones: MIPO frente a abierto, placa frente a clavo, tornillo deslizante frente a clavo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Farouk O et al. doi:10.. 1999. doi:10.1097/00005131-199908000-00002</a:t>
            </a:r>
          </a:p>
          <a:p>
            <a:r>
              <a:rPr sz="800">
                <a:solidFill>
                  <a:srgbClr val="5A6469"/>
                </a:solidFill>
                <a:latin typeface="Calibri"/>
              </a:rPr>
              <a:t>[r4] Zlowodzki M et al. J Trauma. 2007. doi:10.1097/TA.0b013e318154c0b4</a:t>
            </a:r>
          </a:p>
          <a:p>
            <a:r>
              <a:rPr sz="800">
                <a:solidFill>
                  <a:srgbClr val="5A6469"/>
                </a:solidFill>
                <a:latin typeface="Calibri"/>
              </a:rPr>
              <a:t>[r5] Kim JW et al. Injury. 2017. doi:10.1016/j.injury.2017.01.019</a:t>
            </a:r>
          </a:p>
          <a:p>
            <a:r>
              <a:rPr sz="800">
                <a:solidFill>
                  <a:srgbClr val="5A6469"/>
                </a:solidFill>
                <a:latin typeface="Calibri"/>
              </a:rPr>
              <a:t>[r8] Denisiuk M et al. En: StatPearls [Internet]. 2023. PMID 32310517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Tres comparaciones distintas, tres niveles de certeza.</a:t>
            </a:r>
          </a:p>
          <a:p>
            <a:pPr marL="347472" indent="-347472">
              <a:spcAft>
                <a:spcPts val="1400"/>
              </a:spcAft>
              <a:buChar char="•"/>
            </a:pPr>
            <a:r>
              <a:rPr sz="2400">
                <a:solidFill>
                  <a:srgbClr val="263238"/>
                </a:solidFill>
                <a:latin typeface="Calibri"/>
              </a:rPr>
              <a:t>Lee siempre el diseño antes de la cifra.</a:t>
            </a:r>
          </a:p>
          <a:p>
            <a:pPr marL="347472" indent="-347472">
              <a:spcAft>
                <a:spcPts val="1400"/>
              </a:spcAft>
              <a:buChar char="•"/>
            </a:pPr>
            <a:r>
              <a:rPr sz="2400">
                <a:solidFill>
                  <a:srgbClr val="263238"/>
                </a:solidFill>
                <a:latin typeface="Calibri"/>
              </a:rPr>
              <a:t>MIPO frente a abierto.</a:t>
            </a:r>
          </a:p>
          <a:p>
            <a:pPr marL="347472" indent="-347472">
              <a:spcAft>
                <a:spcPts val="1400"/>
              </a:spcAft>
              <a:buChar char="•"/>
            </a:pPr>
            <a:r>
              <a:rPr sz="2400">
                <a:solidFill>
                  <a:srgbClr val="263238"/>
                </a:solidFill>
                <a:latin typeface="Calibri"/>
              </a:rPr>
              <a:t>La evidencia clínica es poca y en su mayoría retrospectiva.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51</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Clavo cefalomedular frente a implante extramedular en fracturas extracapsulares: riesgo relativo (Cochrane 2022)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Lewis SR et al. Cochrane Database Syst Rev. 2022. doi:10.1002/14651858.CD000093.pub6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51</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Oblicuidad inversa: fijaciones que fallaron según el implante (47 caderas con fijación interna)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Haidukewych GJ et al. J Bone Joint Surg Am. 2001. doi:10.2106/00004623-200105000-00001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51</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Giannoudis PV et al. En: AO Surgery Reference. 2026.</a:t>
            </a:r>
          </a:p>
          <a:p>
            <a:r>
              <a:rPr sz="800">
                <a:solidFill>
                  <a:srgbClr val="5A6469"/>
                </a:solidFill>
                <a:latin typeface="Calibri"/>
              </a:rPr>
              <a:t>[r4] Zlowodzki M et al. J Trauma. 2007. doi:10.1097/TA.0b013e318154c0b4</a:t>
            </a:r>
          </a:p>
          <a:p>
            <a:r>
              <a:rPr sz="800">
                <a:solidFill>
                  <a:srgbClr val="5A6469"/>
                </a:solidFill>
                <a:latin typeface="Calibri"/>
              </a:rPr>
              <a:t>[r5] Kim JW et al. Injury. 2017. doi:10.1016/j.injury.2017.01.019</a:t>
            </a:r>
          </a:p>
          <a:p>
            <a:r>
              <a:rPr sz="800">
                <a:solidFill>
                  <a:srgbClr val="5A6469"/>
                </a:solidFill>
                <a:latin typeface="Calibri"/>
              </a:rPr>
              <a:t>[r8] Denisiuk M et al. En: StatPearls [Internet]. 2023. PMID 32310517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Cada complicación tiene un momento y una causa evitable.</a:t>
            </a:r>
          </a:p>
          <a:p>
            <a:pPr marL="347472" indent="-347472">
              <a:spcAft>
                <a:spcPts val="1400"/>
              </a:spcAft>
              <a:buChar char="•"/>
            </a:pPr>
            <a:r>
              <a:rPr sz="2800">
                <a:solidFill>
                  <a:srgbClr val="263238"/>
                </a:solidFill>
                <a:latin typeface="Calibri"/>
              </a:rPr>
              <a:t>Mira cuáles dependen de la ventana y cuáles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51</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Apivatthakakul T et al. Int Orthop. 2009. doi:10.1007/s00264-008-0603-2</a:t>
            </a:r>
          </a:p>
          <a:p>
            <a:r>
              <a:rPr sz="800">
                <a:solidFill>
                  <a:srgbClr val="5A6469"/>
                </a:solidFill>
                <a:latin typeface="Calibri"/>
              </a:rPr>
              <a:t>[r45] Rubio-Avila J et al. J Orthop Sci. 2013. doi:10.1007/s00776-013-0402-5</a:t>
            </a:r>
          </a:p>
          <a:p>
            <a:r>
              <a:rPr sz="800">
                <a:solidFill>
                  <a:srgbClr val="5A6469"/>
                </a:solidFill>
                <a:latin typeface="Calibri"/>
              </a:rPr>
              <a:t>[r40] Levine AR et al. Injury. 2025. doi:10.1016/j.injury.2025.112205</a:t>
            </a:r>
          </a:p>
          <a:p>
            <a:r>
              <a:rPr sz="800">
                <a:solidFill>
                  <a:srgbClr val="5A6469"/>
                </a:solidFill>
                <a:latin typeface="Calibri"/>
              </a:rPr>
              <a:t>[r22] Hsu CE et al. 2013. doi:10.1302/0301-620X.95B8.31495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Falla del implante. En la serie de MIPO en diáfisis hubo tornillos rotos en 3 casos, todos en el grupo con tres tornillos agrupados. En tornillo deslizante… [r13] [r45] [r40]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51</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Fémur distal frente a diáfisis: consolidación, reoperación y no unión (metaanálisis)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Koso RE et al. Int Orthop. 2018. doi:10.1007/s00264-018-3864-4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51</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Apivatthakakul T et al. Int Orthop. 2009. doi:10.1007/s00264-008-0603-2</a:t>
            </a:r>
          </a:p>
          <a:p>
            <a:r>
              <a:rPr sz="800">
                <a:solidFill>
                  <a:srgbClr val="5A6469"/>
                </a:solidFill>
                <a:latin typeface="Calibri"/>
              </a:rPr>
              <a:t>[r24] Koso RE et al. Int Orthop. 2018. doi:10.1007/s00264-018-3864-4</a:t>
            </a:r>
          </a:p>
          <a:p>
            <a:r>
              <a:rPr sz="800">
                <a:solidFill>
                  <a:srgbClr val="5A6469"/>
                </a:solidFill>
                <a:latin typeface="Calibri"/>
              </a:rPr>
              <a:t>[r30] Tucker A et al. J Orthop Trauma. 2018. doi:10.1097/BOT.0000000000001038</a:t>
            </a:r>
          </a:p>
          <a:p>
            <a:r>
              <a:rPr sz="800">
                <a:solidFill>
                  <a:srgbClr val="5A6469"/>
                </a:solidFill>
                <a:latin typeface="Calibri"/>
              </a:rPr>
              <a:t>[r31] Haidukewych GJ et al. Clin Orthop Relat Res. 2004. doi:10.1097/00003086-200402000-00030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pronóstico depende más de la región y de la reducción que de la ventana.</a:t>
            </a:r>
          </a:p>
          <a:p>
            <a:pPr marL="347472" indent="-347472">
              <a:spcAft>
                <a:spcPts val="1400"/>
              </a:spcAft>
              <a:buChar char="•"/>
            </a:pPr>
            <a:r>
              <a:rPr sz="2400">
                <a:solidFill>
                  <a:srgbClr val="263238"/>
                </a:solidFill>
                <a:latin typeface="Calibri"/>
              </a:rPr>
              <a:t>Estas son las cifras que tienen fuente abierta.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51</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Haidukewych GJ et al. Clin Orthop Relat Res. 2004. doi:10.1097/00003086-200402000-00030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unión subtrocantérica revisada. 20 de 21 consolidaron (95 %) [r31].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51</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Consolidación informada según la serie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[r32] Papakostidis C et al. Clin Orthop Relat Res. 2006. doi:10.1097/01.blo.0000218760.19934.2b</a:t>
            </a:r>
          </a:p>
          <a:p>
            <a:r>
              <a:rPr sz="800">
                <a:solidFill>
                  <a:srgbClr val="5A6469"/>
                </a:solidFill>
                <a:latin typeface="Calibri"/>
              </a:rPr>
              <a:t>[r35] Yuan BJ et al. doi:10.. 2017. doi:10.1097/BOT.0000000000000869</a:t>
            </a:r>
          </a:p>
          <a:p>
            <a:r>
              <a:rPr sz="800">
                <a:solidFill>
                  <a:srgbClr val="5A6469"/>
                </a:solidFill>
                <a:latin typeface="Calibri"/>
              </a:rPr>
              <a:t>[r31] Haidukewych GJ et al. Clin Orthop Relat Res. 2004. doi:10.1097/00003086-200402000-00030</a:t>
            </a:r>
          </a:p>
          <a:p>
            <a:r>
              <a:rPr sz="800">
                <a:solidFill>
                  <a:srgbClr val="5A6469"/>
                </a:solidFill>
                <a:latin typeface="Calibri"/>
              </a:rPr>
              <a:t>[r34] Kregor PJ et al. J Orthop Trauma. 2004. doi:10.1097/00005131-200409000-00006</a:t>
            </a:r>
          </a:p>
          <a:p>
            <a:r>
              <a:rPr sz="800">
                <a:solidFill>
                  <a:srgbClr val="5A6469"/>
                </a:solidFill>
                <a:latin typeface="Calibri"/>
              </a:rPr>
              <a:t>[r24] Koso RE et al. Int Orthop. 2018. doi:10.1007/s00264-018-3864-4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51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Apivatthakakul T et al. Int Orthop. 2009. doi:10.1007/s00264-008-0603-2</a:t>
            </a:r>
          </a:p>
          <a:p>
            <a:r>
              <a:rPr sz="800">
                <a:solidFill>
                  <a:srgbClr val="5A6469"/>
                </a:solidFill>
                <a:latin typeface="Calibri"/>
              </a:rPr>
              <a:t>[r15] Shih Y et al. JBJS Essent Surg Tech. 2022. doi:10.2106/JBJS.ST.19.00038</a:t>
            </a:r>
          </a:p>
          <a:p>
            <a:r>
              <a:rPr sz="800">
                <a:solidFill>
                  <a:srgbClr val="5A6469"/>
                </a:solidFill>
                <a:latin typeface="Calibri"/>
              </a:rPr>
              <a:t>[r34] Kregor PJ et al. J Orthop Trauma. 2004. doi:10.1097/00005131-200409000-00006</a:t>
            </a:r>
          </a:p>
          <a:p>
            <a:r>
              <a:rPr sz="800">
                <a:solidFill>
                  <a:srgbClr val="5A6469"/>
                </a:solidFill>
                <a:latin typeface="Calibri"/>
              </a:rPr>
              <a:t>[r37] Le Baron M et al. Orthop Traumatol Surg Res. 2024. doi:10.1016/j.otsr.2024.103866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rehabilitación la define la fractura y el implante, no la ventana.</a:t>
            </a:r>
          </a:p>
          <a:p>
            <a:pPr marL="347472" indent="-347472">
              <a:spcAft>
                <a:spcPts val="1400"/>
              </a:spcAft>
              <a:buChar char="•"/>
            </a:pPr>
            <a:r>
              <a:rPr sz="2400">
                <a:solidFill>
                  <a:srgbClr val="263238"/>
                </a:solidFill>
                <a:latin typeface="Calibri"/>
              </a:rPr>
              <a:t>Lo que sigue es orientación de estudio; el protocolo lo marca tu tutor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51</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Kregor PJ et al. J Orthop Trauma. 2004. doi:10.1097/00005131-200409000-00006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Tras fémur distal con placa poco invasiva, el arco medio de la rodilla fue de 1 a 109 grados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51</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vigentes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American Academy of Orthopaedic Surgeons. Rosemont (IL): AAOS;. 2021.</a:t>
            </a:r>
          </a:p>
          <a:p>
            <a:r>
              <a:rPr sz="1000">
                <a:solidFill>
                  <a:srgbClr val="5A6469"/>
                </a:solidFill>
                <a:latin typeface="Calibri"/>
              </a:rPr>
              <a:t>[r29] National Institute for Health and Care Excellence. 2011.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Dos guías sobre fractura de cadera sostienen la elección del implante en este tema.</a:t>
            </a:r>
          </a:p>
          <a:p>
            <a:pPr marL="347472" indent="-347472">
              <a:spcAft>
                <a:spcPts val="1400"/>
              </a:spcAft>
              <a:buChar char="•"/>
            </a:pPr>
            <a:r>
              <a:rPr sz="2400">
                <a:solidFill>
                  <a:srgbClr val="263238"/>
                </a:solidFill>
                <a:latin typeface="Calibri"/>
              </a:rPr>
              <a:t>Ninguna es específica del abordaje lateral del fémur: se usan para decidir qué implante va y, por tanto, qué ventana abrir.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51</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dicen las guías sobre implante en fractura extracapsular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American Academy of Orthopaedic Surgeons. Rosemont (IL): AAOS;. 2021.</a:t>
            </a:r>
          </a:p>
          <a:p>
            <a:r>
              <a:rPr sz="1000">
                <a:solidFill>
                  <a:srgbClr val="5A6469"/>
                </a:solidFill>
                <a:latin typeface="Calibri"/>
              </a:rPr>
              <a:t>[r29] National Institute for Health and Care Excellence. 2011.</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Guía</a:t>
                      </a:r>
                    </a:p>
                  </a:txBody>
                  <a:tcPr>
                    <a:solidFill>
                      <a:srgbClr val="0F5F6B"/>
                    </a:solidFill>
                  </a:tcPr>
                </a:tc>
                <a:tc>
                  <a:txBody>
                    <a:bodyPr/>
                    <a:lstStyle/>
                    <a:p>
                      <a:r>
                        <a:rPr sz="1400" b="1">
                          <a:solidFill>
                            <a:srgbClr val="FFFFFF"/>
                          </a:solidFill>
                          <a:latin typeface="Calibri"/>
                        </a:rPr>
                        <a:t>Fractura</a:t>
                      </a:r>
                    </a:p>
                  </a:txBody>
                  <a:tcPr>
                    <a:solidFill>
                      <a:srgbClr val="0F5F6B"/>
                    </a:solidFill>
                  </a:tcPr>
                </a:tc>
                <a:tc>
                  <a:txBody>
                    <a:bodyPr/>
                    <a:lstStyle/>
                    <a:p>
                      <a:r>
                        <a:rPr sz="1400" b="1">
                          <a:solidFill>
                            <a:srgbClr val="FFFFFF"/>
                          </a:solidFill>
                          <a:latin typeface="Calibri"/>
                        </a:rPr>
                        <a:t>Recomendación</a:t>
                      </a:r>
                    </a:p>
                  </a:txBody>
                  <a:tcPr>
                    <a:solidFill>
                      <a:srgbClr val="0F5F6B"/>
                    </a:solidFill>
                  </a:tcPr>
                </a:tc>
                <a:tc>
                  <a:txBody>
                    <a:bodyPr/>
                    <a:lstStyle/>
                    <a:p>
                      <a:r>
                        <a:rPr sz="1400" b="1">
                          <a:solidFill>
                            <a:srgbClr val="FFFFFF"/>
                          </a:solidFill>
                          <a:latin typeface="Calibri"/>
                        </a:rPr>
                        <a:t>Fuerza o certeza</a:t>
                      </a:r>
                    </a:p>
                  </a:txBody>
                  <a:tcPr>
                    <a:solidFill>
                      <a:srgbClr val="0F5F6B"/>
                    </a:solidFill>
                  </a:tcPr>
                </a:tc>
              </a:tr>
              <a:tr h="457200">
                <a:tc>
                  <a:txBody>
                    <a:bodyPr/>
                    <a:lstStyle/>
                    <a:p>
                      <a:r>
                        <a:rPr sz="1400">
                          <a:solidFill>
                            <a:srgbClr val="263238"/>
                          </a:solidFill>
                          <a:latin typeface="Calibri"/>
                        </a:rPr>
                        <a:t>AAOS 2021</a:t>
                      </a:r>
                    </a:p>
                  </a:txBody>
                  <a:tcPr>
                    <a:solidFill>
                      <a:srgbClr val="EEF3F4"/>
                    </a:solidFill>
                  </a:tcPr>
                </a:tc>
                <a:tc>
                  <a:txBody>
                    <a:bodyPr/>
                    <a:lstStyle/>
                    <a:p>
                      <a:r>
                        <a:rPr sz="1400">
                          <a:solidFill>
                            <a:srgbClr val="263238"/>
                          </a:solidFill>
                          <a:latin typeface="Calibri"/>
                        </a:rPr>
                        <a:t>Intertrocantérica estable</a:t>
                      </a:r>
                    </a:p>
                  </a:txBody>
                  <a:tcPr>
                    <a:solidFill>
                      <a:srgbClr val="EEF3F4"/>
                    </a:solidFill>
                  </a:tcPr>
                </a:tc>
                <a:tc>
                  <a:txBody>
                    <a:bodyPr/>
                    <a:lstStyle/>
                    <a:p>
                      <a:r>
                        <a:rPr sz="1400">
                          <a:solidFill>
                            <a:srgbClr val="263238"/>
                          </a:solidFill>
                          <a:latin typeface="Calibri"/>
                        </a:rPr>
                        <a:t>Tornillo deslizante o dispositivo cefalomedular [r6]</a:t>
                      </a:r>
                    </a:p>
                  </a:txBody>
                  <a:tcPr>
                    <a:solidFill>
                      <a:srgbClr val="EEF3F4"/>
                    </a:solidFill>
                  </a:tcPr>
                </a:tc>
                <a:tc>
                  <a:txBody>
                    <a:bodyPr/>
                    <a:lstStyle/>
                    <a:p>
                      <a:r>
                        <a:rPr sz="1400">
                          <a:solidFill>
                            <a:srgbClr val="263238"/>
                          </a:solidFill>
                          <a:latin typeface="Calibri"/>
                        </a:rPr>
                        <a:t>Calidad de evidencia alta, recomendación fuerte</a:t>
                      </a:r>
                    </a:p>
                  </a:txBody>
                  <a:tcPr>
                    <a:solidFill>
                      <a:srgbClr val="EEF3F4"/>
                    </a:solidFill>
                  </a:tcPr>
                </a:tc>
              </a:tr>
              <a:tr h="457200">
                <a:tc>
                  <a:txBody>
                    <a:bodyPr/>
                    <a:lstStyle/>
                    <a:p>
                      <a:r>
                        <a:rPr sz="1400">
                          <a:solidFill>
                            <a:srgbClr val="263238"/>
                          </a:solidFill>
                          <a:latin typeface="Calibri"/>
                        </a:rPr>
                        <a:t>AAOS 2021</a:t>
                      </a:r>
                    </a:p>
                  </a:txBody>
                  <a:tcPr>
                    <a:solidFill>
                      <a:srgbClr val="FFFFFF"/>
                    </a:solidFill>
                  </a:tcPr>
                </a:tc>
                <a:tc>
                  <a:txBody>
                    <a:bodyPr/>
                    <a:lstStyle/>
                    <a:p>
                      <a:r>
                        <a:rPr sz="1400">
                          <a:solidFill>
                            <a:srgbClr val="263238"/>
                          </a:solidFill>
                          <a:latin typeface="Calibri"/>
                        </a:rPr>
                        <a:t>Subtrocantérica u oblicuidad inversa</a:t>
                      </a:r>
                    </a:p>
                  </a:txBody>
                  <a:tcPr>
                    <a:solidFill>
                      <a:srgbClr val="FFFFFF"/>
                    </a:solidFill>
                  </a:tcPr>
                </a:tc>
                <a:tc>
                  <a:txBody>
                    <a:bodyPr/>
                    <a:lstStyle/>
                    <a:p>
                      <a:r>
                        <a:rPr sz="1400">
                          <a:solidFill>
                            <a:srgbClr val="263238"/>
                          </a:solidFill>
                          <a:latin typeface="Calibri"/>
                        </a:rPr>
                        <a:t>Dispositivo cefalomedular [r6]</a:t>
                      </a:r>
                    </a:p>
                  </a:txBody>
                  <a:tcPr>
                    <a:solidFill>
                      <a:srgbClr val="FFFFFF"/>
                    </a:solidFill>
                  </a:tcPr>
                </a:tc>
                <a:tc>
                  <a:txBody>
                    <a:bodyPr/>
                    <a:lstStyle/>
                    <a:p>
                      <a:r>
                        <a:rPr sz="1400">
                          <a:solidFill>
                            <a:srgbClr val="263238"/>
                          </a:solidFill>
                          <a:latin typeface="Calibri"/>
                        </a:rPr>
                        <a:t>Calidad de evidencia alta, recomendación fuerte</a:t>
                      </a:r>
                    </a:p>
                  </a:txBody>
                  <a:tcPr>
                    <a:solidFill>
                      <a:srgbClr val="FFFFFF"/>
                    </a:solidFill>
                  </a:tcPr>
                </a:tc>
              </a:tr>
              <a:tr h="457200">
                <a:tc>
                  <a:txBody>
                    <a:bodyPr/>
                    <a:lstStyle/>
                    <a:p>
                      <a:r>
                        <a:rPr sz="1400">
                          <a:solidFill>
                            <a:srgbClr val="263238"/>
                          </a:solidFill>
                          <a:latin typeface="Calibri"/>
                        </a:rPr>
                        <a:t>AAOS 2021</a:t>
                      </a:r>
                    </a:p>
                  </a:txBody>
                  <a:tcPr>
                    <a:solidFill>
                      <a:srgbClr val="EEF3F4"/>
                    </a:solidFill>
                  </a:tcPr>
                </a:tc>
                <a:tc>
                  <a:txBody>
                    <a:bodyPr/>
                    <a:lstStyle/>
                    <a:p>
                      <a:r>
                        <a:rPr sz="1400">
                          <a:solidFill>
                            <a:srgbClr val="263238"/>
                          </a:solidFill>
                          <a:latin typeface="Calibri"/>
                        </a:rPr>
                        <a:t>Intertrocantérica inestable</a:t>
                      </a:r>
                    </a:p>
                  </a:txBody>
                  <a:tcPr>
                    <a:solidFill>
                      <a:srgbClr val="EEF3F4"/>
                    </a:solidFill>
                  </a:tcPr>
                </a:tc>
                <a:tc>
                  <a:txBody>
                    <a:bodyPr/>
                    <a:lstStyle/>
                    <a:p>
                      <a:r>
                        <a:rPr sz="1400">
                          <a:solidFill>
                            <a:srgbClr val="263238"/>
                          </a:solidFill>
                          <a:latin typeface="Calibri"/>
                        </a:rPr>
                        <a:t>Dispositivo cefalomedular [r6]</a:t>
                      </a:r>
                    </a:p>
                  </a:txBody>
                  <a:tcPr>
                    <a:solidFill>
                      <a:srgbClr val="EEF3F4"/>
                    </a:solidFill>
                  </a:tcPr>
                </a:tc>
                <a:tc>
                  <a:txBody>
                    <a:bodyPr/>
                    <a:lstStyle/>
                    <a:p>
                      <a:r>
                        <a:rPr sz="1400">
                          <a:solidFill>
                            <a:srgbClr val="263238"/>
                          </a:solidFill>
                          <a:latin typeface="Calibri"/>
                        </a:rPr>
                        <a:t>Calidad de evidencia alta, recomendación fuerte</a:t>
                      </a:r>
                    </a:p>
                  </a:txBody>
                  <a:tcPr>
                    <a:solidFill>
                      <a:srgbClr val="EEF3F4"/>
                    </a:solidFill>
                  </a:tcPr>
                </a:tc>
              </a:tr>
              <a:tr h="457200">
                <a:tc>
                  <a:txBody>
                    <a:bodyPr/>
                    <a:lstStyle/>
                    <a:p>
                      <a:r>
                        <a:rPr sz="1400">
                          <a:solidFill>
                            <a:srgbClr val="263238"/>
                          </a:solidFill>
                          <a:latin typeface="Calibri"/>
                        </a:rPr>
                        <a:t>NICE CG124 (actualizada 2023)</a:t>
                      </a:r>
                    </a:p>
                  </a:txBody>
                  <a:tcPr>
                    <a:solidFill>
                      <a:srgbClr val="FFFFFF"/>
                    </a:solidFill>
                  </a:tcPr>
                </a:tc>
                <a:tc>
                  <a:txBody>
                    <a:bodyPr/>
                    <a:lstStyle/>
                    <a:p>
                      <a:r>
                        <a:rPr sz="1400">
                          <a:solidFill>
                            <a:srgbClr val="263238"/>
                          </a:solidFill>
                          <a:latin typeface="Calibri"/>
                        </a:rPr>
                        <a:t>Trocantérica hasta el trocánter menor, excepto oblicuidad inversa</a:t>
                      </a:r>
                    </a:p>
                  </a:txBody>
                  <a:tcPr>
                    <a:solidFill>
                      <a:srgbClr val="FFFFFF"/>
                    </a:solidFill>
                  </a:tcPr>
                </a:tc>
                <a:tc>
                  <a:txBody>
                    <a:bodyPr/>
                    <a:lstStyle/>
                    <a:p>
                      <a:r>
                        <a:rPr sz="1400">
                          <a:solidFill>
                            <a:srgbClr val="263238"/>
                          </a:solidFill>
                          <a:latin typeface="Calibri"/>
                        </a:rPr>
                        <a:t>Implante extramedular como el tornillo deslizante, de preferencia al clavo [r29]</a:t>
                      </a:r>
                    </a:p>
                  </a:txBody>
                  <a:tcPr>
                    <a:solidFill>
                      <a:srgbClr val="FFFFFF"/>
                    </a:solidFill>
                  </a:tcPr>
                </a:tc>
                <a:tc>
                  <a:txBody>
                    <a:bodyPr/>
                    <a:lstStyle/>
                    <a:p>
                      <a:r>
                        <a:rPr sz="1400">
                          <a:solidFill>
                            <a:srgbClr val="263238"/>
                          </a:solidFill>
                          <a:latin typeface="Calibri"/>
                        </a:rPr>
                        <a:t>Recomendación 1.6.9</a:t>
                      </a:r>
                    </a:p>
                  </a:txBody>
                  <a:tcPr>
                    <a:solidFill>
                      <a:srgbClr val="FFFFFF"/>
                    </a:solidFill>
                  </a:tcPr>
                </a:tc>
              </a:tr>
              <a:tr h="457200">
                <a:tc>
                  <a:txBody>
                    <a:bodyPr/>
                    <a:lstStyle/>
                    <a:p>
                      <a:r>
                        <a:rPr sz="1400">
                          <a:solidFill>
                            <a:srgbClr val="263238"/>
                          </a:solidFill>
                          <a:latin typeface="Calibri"/>
                        </a:rPr>
                        <a:t>NICE CG124 (actualizada 2023)</a:t>
                      </a:r>
                    </a:p>
                  </a:txBody>
                  <a:tcPr>
                    <a:solidFill>
                      <a:srgbClr val="EEF3F4"/>
                    </a:solidFill>
                  </a:tcPr>
                </a:tc>
                <a:tc>
                  <a:txBody>
                    <a:bodyPr/>
                    <a:lstStyle/>
                    <a:p>
                      <a:r>
                        <a:rPr sz="1400">
                          <a:solidFill>
                            <a:srgbClr val="263238"/>
                          </a:solidFill>
                          <a:latin typeface="Calibri"/>
                        </a:rPr>
                        <a:t>Subtrocantérica</a:t>
                      </a:r>
                    </a:p>
                  </a:txBody>
                  <a:tcPr>
                    <a:solidFill>
                      <a:srgbClr val="EEF3F4"/>
                    </a:solidFill>
                  </a:tcPr>
                </a:tc>
                <a:tc>
                  <a:txBody>
                    <a:bodyPr/>
                    <a:lstStyle/>
                    <a:p>
                      <a:r>
                        <a:rPr sz="1400">
                          <a:solidFill>
                            <a:srgbClr val="263238"/>
                          </a:solidFill>
                          <a:latin typeface="Calibri"/>
                        </a:rPr>
                        <a:t>Clavo intramedular [r29]</a:t>
                      </a:r>
                    </a:p>
                  </a:txBody>
                  <a:tcPr>
                    <a:solidFill>
                      <a:srgbClr val="EEF3F4"/>
                    </a:solidFill>
                  </a:tcPr>
                </a:tc>
                <a:tc>
                  <a:txBody>
                    <a:bodyPr/>
                    <a:lstStyle/>
                    <a:p>
                      <a:r>
                        <a:rPr sz="1400">
                          <a:solidFill>
                            <a:srgbClr val="263238"/>
                          </a:solidFill>
                          <a:latin typeface="Calibri"/>
                        </a:rPr>
                        <a:t>Recomendación 1.6.10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51</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Giannoudis PV et al. En: AO Surgery Reference. 2026.</a:t>
            </a:r>
          </a:p>
          <a:p>
            <a:r>
              <a:rPr sz="1000">
                <a:solidFill>
                  <a:srgbClr val="5A6469"/>
                </a:solidFill>
                <a:latin typeface="Calibri"/>
              </a:rPr>
              <a:t>[r2] Pretterklieber B et al. Clin Anat. 2020. doi:10.1002/ca.23398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Capas simples, perforantes impredecibles. El plano es corto (fascia lata, fascia del vasto, vasto, tabique y hueso), pero las perforantes cruzan el tabique sin patrón fijo y no hay zona segura. Se buscan…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51</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Apivatthakakul T et al. En: AO Surgery Reference. 2026.</a:t>
            </a:r>
          </a:p>
          <a:p>
            <a:r>
              <a:rPr sz="1000">
                <a:solidFill>
                  <a:srgbClr val="5A6469"/>
                </a:solidFill>
                <a:latin typeface="Calibri"/>
              </a:rPr>
              <a:t>[r15] Shih Y et al. JBJS Essent Surg Tech. 2022. doi:10.2106/JBJS.ST.19.00038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Pasados 5 cm por debajo de la cresta del vasto lateral (borde inferior del trocánter mayor) cuenta con encontrar las primeras perforantes [r14]. Ligadura con seda: el cauterio solo suele dar resangrado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51</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Pretterklieber B et al. Clin Anat. 2020. doi:10.1002/ca.23398</a:t>
            </a:r>
          </a:p>
          <a:p>
            <a:r>
              <a:rPr sz="800">
                <a:solidFill>
                  <a:srgbClr val="5A6469"/>
                </a:solidFill>
                <a:latin typeface="Calibri"/>
              </a:rPr>
              <a:t>[r1] Giannoudis PV et al. En: AO Surgery Reference. 2026.</a:t>
            </a:r>
          </a:p>
          <a:p>
            <a:r>
              <a:rPr sz="800">
                <a:solidFill>
                  <a:srgbClr val="5A6469"/>
                </a:solidFill>
                <a:latin typeface="Calibri"/>
              </a:rPr>
              <a:t>[r3] Farouk O et al. doi:10.. 1999. doi:10.1097/00005131-199908000-00002</a:t>
            </a:r>
          </a:p>
          <a:p>
            <a:r>
              <a:rPr sz="800">
                <a:solidFill>
                  <a:srgbClr val="5A6469"/>
                </a:solidFill>
                <a:latin typeface="Calibri"/>
              </a:rPr>
              <a:t>[r5] Kim JW et al. Injury. 2017. doi:10.1016/j.injury.2017.01.019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zona segura para las perforantes: se buscan, se ligan o coagulan y se exponen solo en lo necesario [r2][r1].</a:t>
            </a:r>
          </a:p>
          <a:p>
            <a:pPr marL="347472" indent="-347472">
              <a:spcAft>
                <a:spcPts val="1400"/>
              </a:spcAft>
              <a:buChar char="•"/>
            </a:pPr>
            <a:r>
              <a:rPr sz="2400">
                <a:solidFill>
                  <a:srgbClr val="263238"/>
                </a:solidFill>
                <a:latin typeface="Calibri"/>
              </a:rPr>
              <a:t>MIPO protege la irrigación en cadáver pero la rotación y la reducción son su talón de Aquiles [r3][r5].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51</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abordaje lateral del fémur · fascia lata · cintilla iliotibial · vasto lateral · tabique intermuscular lateral · línea áspera · arterias perforantes · arteria femoral profunda · MIPO · placa submuscular · tornillo deslizante…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51</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Pretterklieber B et al. Clin Anat. 2020. doi:10.1002/ca.23398</a:t>
            </a:r>
          </a:p>
          <a:p>
            <a:r>
              <a:rPr sz="1000">
                <a:solidFill>
                  <a:srgbClr val="5A6469"/>
                </a:solidFill>
                <a:latin typeface="Calibri"/>
              </a:rPr>
              <a:t>[r1] Giannoudis PV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existe zona segura para las perforantes entre 14,0 y 36,5 cm de la espina ilíaca [r2].</a:t>
            </a:r>
          </a:p>
          <a:p>
            <a:pPr marL="347472" indent="-347472">
              <a:spcAft>
                <a:spcPts val="1400"/>
              </a:spcAft>
              <a:buChar char="•"/>
            </a:pPr>
            <a:r>
              <a:rPr sz="2400">
                <a:solidFill>
                  <a:srgbClr val="263238"/>
                </a:solidFill>
                <a:latin typeface="Calibri"/>
              </a:rPr>
              <a:t>Eleva el vasto del tabique, localiza las perforantes y lígalas antes de que se corten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51</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fractura pertrocantérea en una mujer de 79 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sintético, sin datos de pacientes reales.</a:t>
            </a:r>
          </a:p>
          <a:p>
            <a:pPr marL="347472" indent="-347472">
              <a:spcAft>
                <a:spcPts val="1400"/>
              </a:spcAft>
              <a:buChar char="•"/>
            </a:pPr>
            <a:r>
              <a:rPr sz="2400">
                <a:solidFill>
                  <a:srgbClr val="263238"/>
                </a:solidFill>
                <a:latin typeface="Calibri"/>
              </a:rPr>
              <a:t>Mujer de 79 años que camina con bastón, ingresa tras una caída con fractura intertrocantérica estable, sin conminución de la pared lateral, que mide 24 mm en la radiografía.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51</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¿Esta fractura admite tornillo deslizante o debe ir un clavo, según las guías?</a:t>
            </a:r>
          </a:p>
          <a:p>
            <a:pPr marL="347472" indent="-347472">
              <a:spcAft>
                <a:spcPts val="1400"/>
              </a:spcAft>
              <a:buChar char="•"/>
            </a:pPr>
            <a:r>
              <a:rPr sz="2400">
                <a:solidFill>
                  <a:srgbClr val="263238"/>
                </a:solidFill>
                <a:latin typeface="Calibri"/>
              </a:rPr>
              <a:t>2. ¿Dónde empieza la incisión, cuánto baja y cuándo esperas las perforantes?</a:t>
            </a:r>
          </a:p>
          <a:p>
            <a:pPr marL="347472" indent="-347472">
              <a:spcAft>
                <a:spcPts val="1400"/>
              </a:spcAft>
              <a:buChar char="•"/>
            </a:pPr>
            <a:r>
              <a:rPr sz="2400">
                <a:solidFill>
                  <a:srgbClr val="263238"/>
                </a:solidFill>
                <a:latin typeface="Calibri"/>
              </a:rPr>
              <a:t>3. ¿Qué distancia punta-ápex buscas en el control de imagen y por qué?</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51</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American Academy of Orthopaedic Surgeons. Rosemont (IL): AAOS;. 2021.</a:t>
            </a:r>
          </a:p>
          <a:p>
            <a:r>
              <a:rPr sz="1000">
                <a:solidFill>
                  <a:srgbClr val="5A6469"/>
                </a:solidFill>
                <a:latin typeface="Calibri"/>
              </a:rPr>
              <a:t>[r29] National Institute for Health and Care Excellence. 2011.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AAOS recomienda tornillo deslizante o dispositivo cefalomedular en intertrocantéricas estables, con calidad alta y recomendación fuerte [r6]; NICE prefiere un implante extramedular hasta el trocánter menor salvo oblicuidad inversa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51</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Giannoudis PV, Pape HC, Schütz M. Lateral approach to the femoral shaft [Internet]. En: AO Surgery Reference. Davos: AO Foundation [consultado 2026 oct 12]. Disponible en: https://surgeryreference.aofoundation.org/orthopedic-trauma/adult-trauma/femoral-shaft/approach/lateral-approach https://surgeryreference.aofoundation.org/orthopedic-trauma/adult-trauma/femoral-shaft/approach/lateral-approach</a:t>
            </a:r>
          </a:p>
          <a:p>
            <a:pPr>
              <a:spcAft>
                <a:spcPts val="800"/>
              </a:spcAft>
            </a:pPr>
            <a:r>
              <a:rPr sz="1200">
                <a:solidFill>
                  <a:srgbClr val="263238"/>
                </a:solidFill>
                <a:latin typeface="Calibri"/>
              </a:rPr>
              <a:t>[r2] Pretterklieber B, Pablik E, Dorfmeister K, Pretterklieber ML. There are no safe areas for avoiding the perforating arteries along the proximal part of the femur: A word of caution. Clin Anat 2020;33(4):507-515. doi:10.1002/ca.23398 https://doi.org/10.1002/ca.23398</a:t>
            </a:r>
          </a:p>
          <a:p>
            <a:pPr>
              <a:spcAft>
                <a:spcPts val="800"/>
              </a:spcAft>
            </a:pPr>
            <a:r>
              <a:rPr sz="1200">
                <a:solidFill>
                  <a:srgbClr val="263238"/>
                </a:solidFill>
                <a:latin typeface="Calibri"/>
              </a:rPr>
              <a:t>[r3] Farouk O, Krettek C, Miclau T, Schandelmaier P, Guy P, Tscherne H. Minimally invasive plate osteosynthesis: does percutaneous plating disrupt femoral blood supply less than the traditional technique? J Orthop Trauma 1999;13(6):401-6. doi:10.1097/00005131-199908000-00002 https://doi.org/10.1097/00005131-199908000-00002</a:t>
            </a:r>
          </a:p>
          <a:p>
            <a:pPr>
              <a:spcAft>
                <a:spcPts val="800"/>
              </a:spcAft>
            </a:pPr>
            <a:r>
              <a:rPr sz="1200">
                <a:solidFill>
                  <a:srgbClr val="263238"/>
                </a:solidFill>
                <a:latin typeface="Calibri"/>
              </a:rPr>
              <a:t>[r4] Zlowodzki M, Vogt D, Cole PA, Kregor PJ. Plating of femoral shaft fractures: open reduction and internal fixation versus submuscular fixation. J Trauma 2007;63(5):1061-5. doi:10.1097/TA.0b013e318154c0b4 https://doi.org/10.1097/TA.0b013e318154c0b4</a:t>
            </a:r>
          </a:p>
          <a:p>
            <a:pPr>
              <a:spcAft>
                <a:spcPts val="800"/>
              </a:spcAft>
            </a:pPr>
            <a:r>
              <a:rPr sz="1200">
                <a:solidFill>
                  <a:srgbClr val="263238"/>
                </a:solidFill>
                <a:latin typeface="Calibri"/>
              </a:rPr>
              <a:t>[r5] Kim JW, Oh CW, Oh JK, Park IH, Kyung HS, Park KH, et al. Malalignment after minimally invasive plate osteosynthesis in distal femoral fractures. Injury 2017;48(3):751-757. doi:10.1016/j.injury.2017.01.019 https://doi.org/10.1016/j.injury.2017.01.019</a:t>
            </a:r>
          </a:p>
          <a:p>
            <a:pPr>
              <a:spcAft>
                <a:spcPts val="800"/>
              </a:spcAft>
            </a:pPr>
            <a:r>
              <a:rPr sz="1200">
                <a:solidFill>
                  <a:srgbClr val="263238"/>
                </a:solidFill>
                <a:latin typeface="Calibri"/>
              </a:rPr>
              <a:t>[r6] American Academy of Orthopaedic Surgeons. Management of Hip Fractures in Older Adults: Evidence-Based Clinical Practice Guideline [Internet]. Rosemont (IL): AAOS; 2021 dic 3 [consultado 2026 oct 12]. Disponible en: https://www.aaos.org/hipfxcpg https://www.aaos.org/hipfxcpg</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51</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Baumgaertner MR, Curtin SL, Lindskog DM, Keggi JM. The value of the tip-apex distance in predicting failure of fixation of peritrochanteric fractures of the hip. J Bone Joint Surg Am 1995;77(7):1058-64. doi:10.2106/00004623-199507000-00012 https://doi.org/10.2106/00004623-199507000-00012</a:t>
            </a:r>
          </a:p>
          <a:p>
            <a:pPr>
              <a:spcAft>
                <a:spcPts val="800"/>
              </a:spcAft>
            </a:pPr>
            <a:r>
              <a:rPr sz="1200">
                <a:solidFill>
                  <a:srgbClr val="263238"/>
                </a:solidFill>
                <a:latin typeface="Calibri"/>
              </a:rPr>
              <a:t>[r8] Denisiuk M, Afsari A. Femoral Shaft Fractures. En: StatPearls [Internet]. Treasure Island (FL): StatPearls Publishing; 2023 ene [consultado 2026 oct 12]. Disponible en: https://www.ncbi.nlm.nih.gov/books/NBK556057/ https://www.ncbi.nlm.nih.gov/books/NBK556057/</a:t>
            </a:r>
          </a:p>
          <a:p>
            <a:pPr>
              <a:spcAft>
                <a:spcPts val="800"/>
              </a:spcAft>
            </a:pPr>
            <a:r>
              <a:rPr sz="1200">
                <a:solidFill>
                  <a:srgbClr val="263238"/>
                </a:solidFill>
                <a:latin typeface="Calibri"/>
              </a:rPr>
              <a:t>[r9] Grob K, Manestar M, Lang A, Ackland T, Gilbey H, Kuster MS. Effects of ligation of lateral intermuscular septum perforating vessels on blood supply to the femur. Injury 2015;46(12):2461-7. doi:10.1016/j.injury.2015.09.029 https://doi.org/10.1016/j.injury.2015.09.029</a:t>
            </a:r>
          </a:p>
          <a:p>
            <a:pPr>
              <a:spcAft>
                <a:spcPts val="800"/>
              </a:spcAft>
            </a:pPr>
            <a:r>
              <a:rPr sz="1200">
                <a:solidFill>
                  <a:srgbClr val="263238"/>
                </a:solidFill>
                <a:latin typeface="Calibri"/>
              </a:rPr>
              <a:t>[r10] Gebhard F, Kregor P, Oliver C, Nousiainen MT. Lateral/anterolateral approach to the distal femur [Internet]. En: AO Surgery Reference. Davos: AO Foundation [consultado 2026 oct 12]. Disponible en: https://surgeryreference.aofoundation.org/orthopedic-trauma/adult-trauma/distal-femur/approach/lateral-anterolateral-approach-to-the-distal-femur https://surgeryreference.aofoundation.org/orthopedic-trauma/adult-trauma/distal-femur/approach/lateral-anterolateral-approach-to-the-distal-femur</a:t>
            </a:r>
          </a:p>
          <a:p>
            <a:pPr>
              <a:spcAft>
                <a:spcPts val="800"/>
              </a:spcAft>
            </a:pPr>
            <a:r>
              <a:rPr sz="1200">
                <a:solidFill>
                  <a:srgbClr val="263238"/>
                </a:solidFill>
                <a:latin typeface="Calibri"/>
              </a:rPr>
              <a:t>[r11] Lill M, Attal R, Rudisch A, Wick MC, Blauth M, Lutz M. Does MIPO of fractures of the distal femur result in more rotational malalignment than ORIF? A retrospective study. Eur J Trauma Emerg Surg 2016;42(6):733-740. doi:10.1007/s00068-015-0595-8 https://doi.org/10.1007/s00068-015-0595-8</a:t>
            </a:r>
          </a:p>
          <a:p>
            <a:pPr>
              <a:spcAft>
                <a:spcPts val="800"/>
              </a:spcAft>
            </a:pPr>
            <a:r>
              <a:rPr sz="1200">
                <a:solidFill>
                  <a:srgbClr val="263238"/>
                </a:solidFill>
                <a:latin typeface="Calibri"/>
              </a:rPr>
              <a:t>[r12] Lewis SR, Macey R, Gill JR, Parker MJ, Griffin XL. Cephalomedullary nails versus extramedullary implants for extracapsular hip fractures in older adults. Cochrane Database Syst Rev 2022;1:CD000093. doi:10.1002/14651858.CD000093.pub6 https://doi.org/10.1002/14651858.CD000093.pub6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51</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Apivatthakakul T, Chiewcharntanakit S. Minimally invasive plate osteosynthesis (MIPO) in the treatment of the femoral shaft fracture where intramedullary nailing is not indicated. Int Orthop 2009;33(4):1119-26. doi:10.1007/s00264-008-0603-2 https://doi.org/10.1007/s00264-008-0603-2</a:t>
            </a:r>
          </a:p>
          <a:p>
            <a:pPr>
              <a:spcAft>
                <a:spcPts val="800"/>
              </a:spcAft>
            </a:pPr>
            <a:r>
              <a:rPr sz="1200">
                <a:solidFill>
                  <a:srgbClr val="263238"/>
                </a:solidFill>
                <a:latin typeface="Calibri"/>
              </a:rPr>
              <a:t>[r14] Apivatthakakul T, Oh JK. Limited lateral approach for implant insertion in the proximal femur [Internet]. En: AO Surgery Reference. Davos: AO Foundation [consultado 2026 oct 12]. Disponible en: https://surgeryreference.aofoundation.org/orthopedic-trauma/adult-trauma/proximal-femur/approach/limited-lateral-approach-for-implant-insertion https://surgeryreference.aofoundation.org/orthopedic-trauma/adult-trauma/proximal-femur/approach/limited-lateral-approach-for-implant-insertion</a:t>
            </a:r>
          </a:p>
          <a:p>
            <a:pPr>
              <a:spcAft>
                <a:spcPts val="800"/>
              </a:spcAft>
            </a:pPr>
            <a:r>
              <a:rPr sz="1200">
                <a:solidFill>
                  <a:srgbClr val="263238"/>
                </a:solidFill>
                <a:latin typeface="Calibri"/>
              </a:rPr>
              <a:t>[r15] Shih Y, Bartschat NI, Cheng EY. Sliding Hip Screw and Side Plate for Intertrochanteric Hip Fractures. JBJS Essent Surg Tech 2022;12(1):e19.00038. doi:10.2106/JBJS.ST.19.00038 https://doi.org/10.2106/JBJS.ST.19.00038</a:t>
            </a:r>
          </a:p>
          <a:p>
            <a:pPr>
              <a:spcAft>
                <a:spcPts val="800"/>
              </a:spcAft>
            </a:pPr>
            <a:r>
              <a:rPr sz="1200">
                <a:solidFill>
                  <a:srgbClr val="263238"/>
                </a:solidFill>
                <a:latin typeface="Calibri"/>
              </a:rPr>
              <a:t>[r16] Mahmoud SSS, Ahmed B, Hamid K, Milburn S, Baker P. Identification of the medial femoral safe zone for drilling during dynamic hip screw side plate fixation: A CT angiogram tracing of the profunda femoris artery. Injury 2019;50(3):720-726. doi:10.1016/j.injury.2019.01.010 https://doi.org/10.1016/j.injury.2019.01.010</a:t>
            </a:r>
          </a:p>
          <a:p>
            <a:pPr>
              <a:spcAft>
                <a:spcPts val="800"/>
              </a:spcAft>
            </a:pPr>
            <a:r>
              <a:rPr sz="1200">
                <a:solidFill>
                  <a:srgbClr val="263238"/>
                </a:solidFill>
                <a:latin typeface="Calibri"/>
              </a:rPr>
              <a:t>[r17] Attenasio A, Kraeutler MJ, Hong IS, Baskar S, Patel DV, Wright C, et al. Are complications related to the perineal post on orthopaedic traction tables for surgical fracture fixation more common than we think? A systematic review. Patient Saf Surg 2023;17(1):5. doi:10.1186/s13037-023-00355-y https://doi.org/10.1186/s13037-023-00355-y</a:t>
            </a:r>
          </a:p>
          <a:p>
            <a:pPr>
              <a:spcAft>
                <a:spcPts val="800"/>
              </a:spcAft>
            </a:pPr>
            <a:r>
              <a:rPr sz="1200">
                <a:solidFill>
                  <a:srgbClr val="263238"/>
                </a:solidFill>
                <a:latin typeface="Calibri"/>
              </a:rPr>
              <a:t>[r18] Apivatthakakul T, Oh JK. Direct lateral approach to the proximal femur [Internet]. En: AO Surgery Reference. Davos: AO Foundation [consultado 2026 oct 12]. Disponible en: https://surgeryreference.aofoundation.org/orthopedic-trauma/adult-trauma/proximal-femur/approach/direct-lateral-approach https://surgeryreference.aofoundation.org/orthopedic-trauma/adult-trauma/proximal-femur/approach/direct-lateral-approach</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51</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Basarir K, Ozsoy MH, Erdemli B, Bayramoglu A, Tuccar E, Dincel VE. The safe distance for the superior gluteal nerve in direct lateral approach to the hip and its relation with the femoral length: a cadaver study. Arch Orthop Trauma Surg 2008;128(7):645-50. doi:10.1007/s00402-007-0449-x https://doi.org/10.1007/s00402-007-0449-x</a:t>
            </a:r>
          </a:p>
          <a:p>
            <a:pPr>
              <a:spcAft>
                <a:spcPts val="800"/>
              </a:spcAft>
            </a:pPr>
            <a:r>
              <a:rPr sz="1200">
                <a:solidFill>
                  <a:srgbClr val="263238"/>
                </a:solidFill>
                <a:latin typeface="Calibri"/>
              </a:rPr>
              <a:t>[r20] Gebhard F, Kregor P, Oliver C, Nousiainen MT. MIPO approach to the distal femur from lateral/anterolateral [Internet]. En: AO Surgery Reference. Davos: AO Foundation [consultado 2026 oct 12]. Disponible en: https://surgeryreference.aofoundation.org/orthopedic-trauma/adult-trauma/distal-femur/approach/mipo-approach-to-the-distal-femur-from-lateral-anterolateral https://surgeryreference.aofoundation.org/orthopedic-trauma/adult-trauma/distal-femur/approach/mipo-approach-to-the-distal-femur-from-lateral-anterolateral</a:t>
            </a:r>
          </a:p>
          <a:p>
            <a:pPr>
              <a:spcAft>
                <a:spcPts val="800"/>
              </a:spcAft>
            </a:pPr>
            <a:r>
              <a:rPr sz="1200">
                <a:solidFill>
                  <a:srgbClr val="263238"/>
                </a:solidFill>
                <a:latin typeface="Calibri"/>
              </a:rPr>
              <a:t>[r21] Manner M, Rösch B, Roy K. [Vascular injuries complicating osteosynthesis in proximal femur fractures]. Unfallchirurg 1999;102(3):227-31. doi:10.1007/s001130050395 https://doi.org/10.1007/s001130050395</a:t>
            </a:r>
          </a:p>
          <a:p>
            <a:pPr>
              <a:spcAft>
                <a:spcPts val="800"/>
              </a:spcAft>
            </a:pPr>
            <a:r>
              <a:rPr sz="1200">
                <a:solidFill>
                  <a:srgbClr val="263238"/>
                </a:solidFill>
                <a:latin typeface="Calibri"/>
              </a:rPr>
              <a:t>[r22] Hsu CE, Shih CM, Wang CC, Huang KC. Lateral femoral wall thickness. A reliable predictor of post-operative lateral wall fracture in intertrochanteric fractures. Bone Joint J 2013;95-B(8):1134-8. doi:10.1302/0301-620X.95B8.31495 https://doi.org/10.1302/0301-620X.95B8.31495</a:t>
            </a:r>
          </a:p>
          <a:p>
            <a:pPr>
              <a:spcAft>
                <a:spcPts val="800"/>
              </a:spcAft>
            </a:pPr>
            <a:r>
              <a:rPr sz="1200">
                <a:solidFill>
                  <a:srgbClr val="263238"/>
                </a:solidFill>
                <a:latin typeface="Calibri"/>
              </a:rPr>
              <a:t>[r23] Haidukewych GJ, Israel TA, Berry DJ. Reverse obliquity fractures of the intertrochanteric region of the femur. J Bone Joint Surg Am 2001;83(5):643-50. doi:10.2106/00004623-200105000-00001 https://doi.org/10.2106/00004623-200105000-00001</a:t>
            </a:r>
          </a:p>
          <a:p>
            <a:pPr>
              <a:spcAft>
                <a:spcPts val="800"/>
              </a:spcAft>
            </a:pPr>
            <a:r>
              <a:rPr sz="1200">
                <a:solidFill>
                  <a:srgbClr val="263238"/>
                </a:solidFill>
                <a:latin typeface="Calibri"/>
              </a:rPr>
              <a:t>[r24] Koso RE, Terhoeve C, Steen RG, Zura R. Healing, nonunion, and re-operation after internal fixation of diaphyseal and distal femoral fractures: a systematic review and meta-analysis. Int Orthop 2018;42(11):2675-2683. doi:10.1007/s00264-018-3864-4 https://doi.org/10.1007/s00264-018-3864-4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51</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Giannoudis PV, Pape HC, Schütz M. Minimally invasive osteosynthesis approach to the femoral shaft [Internet]. En: AO Surgery Reference. Davos: AO Foundation [consultado 2026 oct 12]. Disponible en: https://surgeryreference.aofoundation.org/orthopedic-trauma/adult-trauma/femoral-shaft/approach/minimally-invasive-osteosynthesis-approach https://surgeryreference.aofoundation.org/orthopedic-trauma/adult-trauma/femoral-shaft/approach/minimally-invasive-osteosynthesis-approach</a:t>
            </a:r>
          </a:p>
          <a:p>
            <a:pPr>
              <a:spcAft>
                <a:spcPts val="800"/>
              </a:spcAft>
            </a:pPr>
            <a:r>
              <a:rPr sz="1200">
                <a:solidFill>
                  <a:srgbClr val="263238"/>
                </a:solidFill>
                <a:latin typeface="Calibri"/>
              </a:rPr>
              <a:t>[r26] Okada H, Kawamura K, Hasegawa H, Omokawa S, Mahakkanukrauh P, Tanaka Y. Anatomical Relations of the Perforators from the Descending Lateral Femoral Circumflex Artery and Vastus Lateralis Motor Nerve Branches. Plast Reconstr Surg Glob Open 2024;12(2):e5611. doi:10.1097/GOX.0000000000005611 https://doi.org/10.1097/GOX.0000000000005611</a:t>
            </a:r>
          </a:p>
          <a:p>
            <a:pPr>
              <a:spcAft>
                <a:spcPts val="800"/>
              </a:spcAft>
            </a:pPr>
            <a:r>
              <a:rPr sz="1200">
                <a:solidFill>
                  <a:srgbClr val="263238"/>
                </a:solidFill>
                <a:latin typeface="Calibri"/>
              </a:rPr>
              <a:t>[r27] Farouk O, Krettek C, Miclau T, Schandelmaier P, Tscherne H. Effects of percutaneous and conventional plating techniques on the blood supply to the femur. Arch Orthop Trauma Surg 1998;117(8):438-41. doi:10.1007/s004020050288 https://doi.org/10.1007/s004020050288</a:t>
            </a:r>
          </a:p>
          <a:p>
            <a:pPr>
              <a:spcAft>
                <a:spcPts val="800"/>
              </a:spcAft>
            </a:pPr>
            <a:r>
              <a:rPr sz="1200">
                <a:solidFill>
                  <a:srgbClr val="263238"/>
                </a:solidFill>
                <a:latin typeface="Calibri"/>
              </a:rPr>
              <a:t>[r28] Wang MT, An VVG, Sivakumar BS. Non-union in lateral locked plating for distal femoral fractures: A systematic review. Injury 2019;50(11):1790-1794. doi:10.1016/j.injury.2019.07.012 https://doi.org/10.1016/j.injury.2019.07.012</a:t>
            </a:r>
          </a:p>
          <a:p>
            <a:pPr>
              <a:spcAft>
                <a:spcPts val="800"/>
              </a:spcAft>
            </a:pPr>
            <a:r>
              <a:rPr sz="1200">
                <a:solidFill>
                  <a:srgbClr val="263238"/>
                </a:solidFill>
                <a:latin typeface="Calibri"/>
              </a:rPr>
              <a:t>[r29] National Institute for Health and Care Excellence. Hip fracture: management (NICE guideline CG124) [Internet]. Londres: NICE; 2011 [actualizada 2023 ene 6; consultado 2026 oct 12]. Disponible en: https://www.nice.org.uk/guidance/cg124 https://www.nice.org.uk/guidance/cg124/chapter/Recommendations</a:t>
            </a:r>
          </a:p>
          <a:p>
            <a:pPr>
              <a:spcAft>
                <a:spcPts val="800"/>
              </a:spcAft>
            </a:pPr>
            <a:r>
              <a:rPr sz="1200">
                <a:solidFill>
                  <a:srgbClr val="263238"/>
                </a:solidFill>
                <a:latin typeface="Calibri"/>
              </a:rPr>
              <a:t>[r30] Tucker A, Donnelly KJ, Rowan C, McDonald S, Foster AP. Is the Best Plate a Nail? A Review of 3230 Unstable Intertrochanteric Fractures of the Proximal Femur. J Orthop Trauma 2018;32(2):53-60. doi:10.1097/BOT.0000000000001038 https://doi.org/10.1097/BOT.0000000000001038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51</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Haidukewych GJ, Berry DJ. Nonunion of fractures of the subtrochanteric region of the femur. Clin Orthop Relat Res 2004;(419):185-8. doi:10.1097/00003086-200402000-00030 https://doi.org/10.1097/00003086-200402000-00030</a:t>
            </a:r>
          </a:p>
          <a:p>
            <a:pPr>
              <a:spcAft>
                <a:spcPts val="800"/>
              </a:spcAft>
            </a:pPr>
            <a:r>
              <a:rPr sz="1200">
                <a:solidFill>
                  <a:srgbClr val="263238"/>
                </a:solidFill>
                <a:latin typeface="Calibri"/>
              </a:rPr>
              <a:t>[r32] Papakostidis C, Grotz MR, Papadokostakis G, Dimitriou R, Giannoudis PV. Femoral biologic plate fixation. Clin Orthop Relat Res 2006;450:193-202. doi:10.1097/01.blo.0000218760.19934.2b https://doi.org/10.1097/01.blo.0000218760.19934.2b</a:t>
            </a:r>
          </a:p>
          <a:p>
            <a:pPr>
              <a:spcAft>
                <a:spcPts val="800"/>
              </a:spcAft>
            </a:pPr>
            <a:r>
              <a:rPr sz="1200">
                <a:solidFill>
                  <a:srgbClr val="263238"/>
                </a:solidFill>
                <a:latin typeface="Calibri"/>
              </a:rPr>
              <a:t>[r33] Jin YF, Xu HC, Shen ZH, Pan XK, Xie H. Comparing Augmentative Plating and Exchange Nailing for the Treatment of Nonunion of Femoral Shaft Fracture after Intramedullary Nailing: A Meta-analysis. Orthop Surg 2020;12(1):50-57. doi:10.1111/os.12580 https://doi.org/10.1111/os.12580</a:t>
            </a:r>
          </a:p>
          <a:p>
            <a:pPr>
              <a:spcAft>
                <a:spcPts val="800"/>
              </a:spcAft>
            </a:pPr>
            <a:r>
              <a:rPr sz="1200">
                <a:solidFill>
                  <a:srgbClr val="263238"/>
                </a:solidFill>
                <a:latin typeface="Calibri"/>
              </a:rPr>
              <a:t>[r34] Kregor PJ, Stannard JA, Zlowodzki M, Cole PA. Treatment of distal femur fractures using the less invasive stabilization system: surgical experience and early clinical results in 103 fractures. J Orthop Trauma 2004;18(8):509-20. doi:10.1097/00005131-200409000-00006 https://doi.org/10.1097/00005131-200409000-00006</a:t>
            </a:r>
          </a:p>
          <a:p>
            <a:pPr>
              <a:spcAft>
                <a:spcPts val="800"/>
              </a:spcAft>
            </a:pPr>
            <a:r>
              <a:rPr sz="1200">
                <a:solidFill>
                  <a:srgbClr val="263238"/>
                </a:solidFill>
                <a:latin typeface="Calibri"/>
              </a:rPr>
              <a:t>[r35] Yuan BJ, Shearer DW, Barei DP, Nork SE. Intertrochanteric Osteotomy for Femoral Neck Nonunion: Does "Undercorrection" Result in an Acceptable Rate of Femoral Neck Union? J Orthop Trauma 2017;31(8):420-426. doi:10.1097/BOT.0000000000000869 https://doi.org/10.1097/BOT.0000000000000869</a:t>
            </a:r>
          </a:p>
          <a:p>
            <a:pPr>
              <a:spcAft>
                <a:spcPts val="800"/>
              </a:spcAft>
            </a:pPr>
            <a:r>
              <a:rPr sz="1200">
                <a:solidFill>
                  <a:srgbClr val="263238"/>
                </a:solidFill>
                <a:latin typeface="Calibri"/>
              </a:rPr>
              <a:t>[r36] Oladeji AK, Cummings J, Minaie A, Landau AJ, Gordon JE, Hosseinzadeh P. Blade plate versus locking plate fixation of proximal femoral varus osteotomy in children with cerebral palsy. J Pediatr Orthop B 2023;32(1):72-79. doi:10.1097/BPB.0000000000000962 https://doi.org/10.1097/BPB.0000000000000962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51</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Le Baron M, Battut T, Bégué T, Ehlinger M, Flecher X, SOFCOT. Minimally invasive surgery of femoral periprosthetic fractures increases the rate of consolidation and decreases time to bone healing without a higher rate of complications. Orthop Traumatol Surg Res 2024;110(7):103866. doi:10.1016/j.otsr.2024.103866 https://doi.org/10.1016/j.otsr.2024.103866</a:t>
            </a:r>
          </a:p>
          <a:p>
            <a:pPr>
              <a:spcAft>
                <a:spcPts val="800"/>
              </a:spcAft>
            </a:pPr>
            <a:r>
              <a:rPr sz="1200">
                <a:solidFill>
                  <a:srgbClr val="263238"/>
                </a:solidFill>
                <a:latin typeface="Calibri"/>
              </a:rPr>
              <a:t>[r38] Subramanian T, Halayqeh S, Mazzucco M, Cahill MJ, Eurich J, Gausden EB, et al. Plate Versus Nail Fixation in Periprosthetic Distal Femur Fractures: An Updated Systematic Review and Meta-Analysis. HSS J. 2026 sep 3:15563316261481420. Publicado en línea antes de impresión. doi:10.1177/15563316261481420 https://doi.org/10.1177/15563316261481420</a:t>
            </a:r>
          </a:p>
          <a:p>
            <a:pPr>
              <a:spcAft>
                <a:spcPts val="800"/>
              </a:spcAft>
            </a:pPr>
            <a:r>
              <a:rPr sz="1200">
                <a:solidFill>
                  <a:srgbClr val="263238"/>
                </a:solidFill>
                <a:latin typeface="Calibri"/>
              </a:rPr>
              <a:t>[r39] Paulsson M, Ekholm C, Tranberg R, Rolfson O, Geijer M. Using a Traction Table for Fracture Reduction during Minimally Invasive Plate Osteosynthesis (MIPO) of Distal Femoral Fractures Provides Anatomical Alignment. J Clin Med 2023;12(12):4044. doi:10.3390/jcm12124044 https://doi.org/10.3390/jcm12124044</a:t>
            </a:r>
          </a:p>
          <a:p>
            <a:pPr>
              <a:spcAft>
                <a:spcPts val="800"/>
              </a:spcAft>
            </a:pPr>
            <a:r>
              <a:rPr sz="1200">
                <a:solidFill>
                  <a:srgbClr val="263238"/>
                </a:solidFill>
                <a:latin typeface="Calibri"/>
              </a:rPr>
              <a:t>[r40] Levine AR, Klug T, Cross J, Salameh M, Riedel M, Leslie M. Risk factors for cut-throughs in intertrochanteric hip fracture fixation Tip-Apex Distance (TAD) &lt;10 mm and Apex-to-Center &lt;4 mm. Injury 2025;56(3):112205. doi:10.1016/j.injury.2025.112205 https://doi.org/10.1016/j.injury.2025.112205</a:t>
            </a:r>
          </a:p>
          <a:p>
            <a:pPr>
              <a:spcAft>
                <a:spcPts val="800"/>
              </a:spcAft>
            </a:pPr>
            <a:r>
              <a:rPr sz="1200">
                <a:solidFill>
                  <a:srgbClr val="263238"/>
                </a:solidFill>
                <a:latin typeface="Calibri"/>
              </a:rPr>
              <a:t>[r41] Ni Y, Zhang Y, Ren J. Comparative Efficacy of Interlocking Intramedullary Nails and Percutaneous Plate Implantation in the Treatment of Femoral Shaft Fractures: A Meta-Analysis. Ann Ital Chir 2024;95(5):744-759. doi:10.62713/aic.3577 https://doi.org/10.62713/aic.3577</a:t>
            </a:r>
          </a:p>
          <a:p>
            <a:pPr>
              <a:spcAft>
                <a:spcPts val="800"/>
              </a:spcAft>
            </a:pPr>
            <a:r>
              <a:rPr sz="1200">
                <a:solidFill>
                  <a:srgbClr val="263238"/>
                </a:solidFill>
                <a:latin typeface="Calibri"/>
              </a:rPr>
              <a:t>[r42] Wessels JO, Bjarnesen MP, Erichsen JL, Palm H, Gundtoft PH, Viberg B. Sliding hip screw vs intramedullary nail for AO/OTA31A1-A3: a systematic review and meta-analysis. Injury 2022;53(3):1149-1159. doi:10.1016/j.injury.2021.12.034 https://doi.org/10.1016/j.injury.2021.12.034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51</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Ekwunife RT, Iyidobi EC, Enweani UN, Nwadinigwe CU, Okwesili CI, Ekwedigwe HC, et al. Comparative prospective study of early outcomes after osteosynthesis with locked intramedullary nailing or plating for closed femoral shaft fractures at the National Orthopaedic Hospital Enugu, Nigeria. Int Orthop 2022;46(1):13-19. doi:10.1007/s00264-020-04746-z https://doi.org/10.1007/s00264-020-04746-z</a:t>
            </a:r>
          </a:p>
          <a:p>
            <a:pPr>
              <a:spcAft>
                <a:spcPts val="800"/>
              </a:spcAft>
            </a:pPr>
            <a:r>
              <a:rPr sz="1200">
                <a:solidFill>
                  <a:srgbClr val="263238"/>
                </a:solidFill>
                <a:latin typeface="Calibri"/>
              </a:rPr>
              <a:t>[r44] Pollmann CT, Dahl FA, Røtterud JHM, Gjertsen JE, Årøen A. Surgical site infection after hip fracture - mortality and risk factors: an observational cohort study of 1,709 patients. Acta Orthop 2020;91(3):347-352. doi:10.1080/17453674.2020.1717841 https://doi.org/10.1080/17453674.2020.1717841</a:t>
            </a:r>
          </a:p>
          <a:p>
            <a:pPr>
              <a:spcAft>
                <a:spcPts val="800"/>
              </a:spcAft>
            </a:pPr>
            <a:r>
              <a:rPr sz="1200">
                <a:solidFill>
                  <a:srgbClr val="263238"/>
                </a:solidFill>
                <a:latin typeface="Calibri"/>
              </a:rPr>
              <a:t>[r45] Rubio-Avila J, Madden K, Simunovic N, Bhandari M. Tip to apex distance in femoral intertrochanteric fractures: a systematic review. J Orthop Sci 2013;18(4):592-8. doi:10.1007/s00776-013-0402-5 https://doi.org/10.1007/s00776-013-0402-5</a:t>
            </a:r>
          </a:p>
          <a:p>
            <a:pPr>
              <a:spcAft>
                <a:spcPts val="800"/>
              </a:spcAft>
            </a:pPr>
            <a:r>
              <a:rPr sz="1200">
                <a:solidFill>
                  <a:srgbClr val="263238"/>
                </a:solidFill>
                <a:latin typeface="Calibri"/>
              </a:rPr>
              <a:t>[r46] Daher M, Parsons A, Mauffrey C, Richard R. Nail-plate combination versus single construct for the management of distal femoral fractures: a meta-analysis. Eur J Orthop Surg Traumatol 2025;35(1):124. doi:10.1007/s00590-025-04239-y https://doi.org/10.1007/s00590-025-04239-y</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51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Abordaje lateral del fémur: ver más o respetar más, y cuándo importa cada cosa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