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Punta anterolateral</c:v>
                </c:pt>
                <c:pt idx="1">
                  <c:v>Faceta anteromedial</c:v>
                </c:pt>
                <c:pt idx="2">
                  <c:v>Base</c:v>
                </c:pt>
              </c:strCache>
            </c:strRef>
          </c:cat>
          <c:val>
            <c:numRef>
              <c:f>Sheet1!$B$2:$B$4</c:f>
              <c:numCache>
                <c:formatCode>General</c:formatCode>
                <c:ptCount val="3"/>
                <c:pt idx="0">
                  <c:v>65</c:v>
                </c:pt>
                <c:pt idx="1">
                  <c:v>30</c:v>
                </c:pt>
                <c:pt idx="2">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Subtipo 1</c:v>
                </c:pt>
                <c:pt idx="1">
                  <c:v>Subtipo 2</c:v>
                </c:pt>
                <c:pt idx="2">
                  <c:v>Subtipo 3</c:v>
                </c:pt>
              </c:strCache>
            </c:strRef>
          </c:cat>
          <c:val>
            <c:numRef>
              <c:f>Sheet1!$B$2:$B$4</c:f>
              <c:numCache>
                <c:formatCode>General</c:formatCode>
                <c:ptCount val="3"/>
                <c:pt idx="0">
                  <c:v>6.2</c:v>
                </c:pt>
                <c:pt idx="1">
                  <c:v>73.7</c:v>
                </c:pt>
                <c:pt idx="2">
                  <c:v>20.1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mm</c:v>
                </c:pt>
              </c:strCache>
            </c:strRef>
          </c:tx>
          <c:spPr>
            <a:solidFill>
              <a:srgbClr val="0F5F6B"/>
            </a:solidFill>
          </c:spPr>
          <c:cat>
            <c:strRef>
              <c:f>Sheet1!$A$2:$A$6</c:f>
              <c:strCache>
                <c:ptCount val="5"/>
                <c:pt idx="0">
                  <c:v>Arteria recurrente cubital posterior</c:v>
                </c:pt>
                <c:pt idx="1">
                  <c:v>Nervio mediano (distancia más corta)</c:v>
                </c:pt>
                <c:pt idx="2">
                  <c:v>Rama posterior del MABC (codo en 90°)</c:v>
                </c:pt>
                <c:pt idx="3">
                  <c:v>Primera rama motora al FCU</c:v>
                </c:pt>
                <c:pt idx="4">
                  <c:v>Origen de la rama motora cruzante del cubital</c:v>
                </c:pt>
              </c:strCache>
            </c:strRef>
          </c:cat>
          <c:val>
            <c:numRef>
              <c:f>Sheet1!$B$2:$B$6</c:f>
              <c:numCache>
                <c:formatCode>General</c:formatCode>
                <c:ptCount val="5"/>
                <c:pt idx="0">
                  <c:v>68</c:v>
                </c:pt>
                <c:pt idx="1">
                  <c:v>31</c:v>
                </c:pt>
                <c:pt idx="2">
                  <c:v>29.6</c:v>
                </c:pt>
                <c:pt idx="3">
                  <c:v>29</c:v>
                </c:pt>
                <c:pt idx="4">
                  <c:v>18.2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Sheet1!$A$2:$A$2</c:f>
              <c:strCache>
                <c:ptCount val="1"/>
                <c:pt idx="0">
                  <c:v>Estrés en valgo en movimiento (21 pacientes)</c:v>
                </c:pt>
              </c:strCache>
            </c:strRef>
          </c:cat>
          <c:val>
            <c:numRef>
              <c:f>Sheet1!$B$2:$B$2</c:f>
              <c:numCache>
                <c:formatCode>General</c:formatCode>
                <c:ptCount val="1"/>
                <c:pt idx="0">
                  <c:v>100</c:v>
                </c:pt>
              </c:numCache>
            </c:numRef>
          </c:val>
        </c:ser>
        <c:ser>
          <c:idx val="1"/>
          <c:order val="1"/>
          <c:tx>
            <c:strRef>
              <c:f>Sheet1!$C$1</c:f>
              <c:strCache>
                <c:ptCount val="1"/>
                <c:pt idx="0">
                  <c:v>Especificidad</c:v>
                </c:pt>
              </c:strCache>
            </c:strRef>
          </c:tx>
          <c:spPr>
            <a:solidFill>
              <a:srgbClr val="D97706"/>
            </a:solidFill>
          </c:spPr>
          <c:cat>
            <c:strRef>
              <c:f>Sheet1!$A$2:$A$2</c:f>
              <c:strCache>
                <c:ptCount val="1"/>
                <c:pt idx="0">
                  <c:v>Estrés en valgo en movimiento (21 pacientes)</c:v>
                </c:pt>
              </c:strCache>
            </c:strRef>
          </c:cat>
          <c:val>
            <c:numRef>
              <c:f>Sheet1!$C$2:$C$2</c:f>
              <c:numCache>
                <c:formatCode>General</c:formatCode>
                <c:ptCount val="1"/>
                <c:pt idx="0">
                  <c:v>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Estrés en valgo en movimiento</c:v>
                </c:pt>
                <c:pt idx="1">
                  <c:v>Maniobra de ordeño</c:v>
                </c:pt>
                <c:pt idx="2">
                  <c:v>Resistencia a la flexopronación</c:v>
                </c:pt>
                <c:pt idx="3">
                  <c:v>Presión mejilla-codo</c:v>
                </c:pt>
              </c:strCache>
            </c:strRef>
          </c:cat>
          <c:val>
            <c:numRef>
              <c:f>Sheet1!$B$2:$B$5</c:f>
              <c:numCache>
                <c:formatCode>General</c:formatCode>
                <c:ptCount val="4"/>
                <c:pt idx="0">
                  <c:v>98</c:v>
                </c:pt>
                <c:pt idx="1">
                  <c:v>77</c:v>
                </c:pt>
                <c:pt idx="2">
                  <c:v>16</c:v>
                </c:pt>
                <c:pt idx="3">
                  <c:v>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Sheet1!$A$2:$A$3</c:f>
              <c:strCache>
                <c:ptCount val="2"/>
                <c:pt idx="0">
                  <c:v>Apertura mayor de 0,5 mm a 30° de flexión</c:v>
                </c:pt>
                <c:pt idx="1">
                  <c:v>Apertura mayor de 1,0 mm a 90° de flexión</c:v>
                </c:pt>
              </c:strCache>
            </c:strRef>
          </c:cat>
          <c:val>
            <c:numRef>
              <c:f>Sheet1!$B$2:$B$3</c:f>
              <c:numCache>
                <c:formatCode>General</c:formatCode>
                <c:ptCount val="2"/>
                <c:pt idx="0">
                  <c:v>88.1</c:v>
                </c:pt>
                <c:pt idx="1">
                  <c:v>81.0</c:v>
                </c:pt>
              </c:numCache>
            </c:numRef>
          </c:val>
        </c:ser>
        <c:ser>
          <c:idx val="1"/>
          <c:order val="1"/>
          <c:tx>
            <c:strRef>
              <c:f>Sheet1!$C$1</c:f>
              <c:strCache>
                <c:ptCount val="1"/>
                <c:pt idx="0">
                  <c:v>Especificidad</c:v>
                </c:pt>
              </c:strCache>
            </c:strRef>
          </c:tx>
          <c:spPr>
            <a:solidFill>
              <a:srgbClr val="D97706"/>
            </a:solidFill>
          </c:spPr>
          <c:cat>
            <c:strRef>
              <c:f>Sheet1!$A$2:$A$3</c:f>
              <c:strCache>
                <c:ptCount val="2"/>
                <c:pt idx="0">
                  <c:v>Apertura mayor de 0,5 mm a 30° de flexión</c:v>
                </c:pt>
                <c:pt idx="1">
                  <c:v>Apertura mayor de 1,0 mm a 90° de flexión</c:v>
                </c:pt>
              </c:strCache>
            </c:strRef>
          </c:cat>
          <c:val>
            <c:numRef>
              <c:f>Sheet1!$C$2:$C$3</c:f>
              <c:numCache>
                <c:formatCode>General</c:formatCode>
                <c:ptCount val="2"/>
                <c:pt idx="0">
                  <c:v>61.5</c:v>
                </c:pt>
                <c:pt idx="1">
                  <c:v>66.4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Roturas completas (18 de 19)</c:v>
                </c:pt>
                <c:pt idx="1">
                  <c:v>Roturas parciales (6 de 7)</c:v>
                </c:pt>
              </c:strCache>
            </c:strRef>
          </c:cat>
          <c:val>
            <c:numRef>
              <c:f>Sheet1!$B$2:$B$3</c:f>
              <c:numCache>
                <c:formatCode>General</c:formatCode>
                <c:ptCount val="2"/>
                <c:pt idx="0">
                  <c:v>95</c:v>
                </c:pt>
                <c:pt idx="1">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Húmero distal: con transposición</c:v>
                </c:pt>
                <c:pt idx="1">
                  <c:v>Húmero distal: sin transposición</c:v>
                </c:pt>
                <c:pt idx="2">
                  <c:v>Coronoides medial: in situ</c:v>
                </c:pt>
                <c:pt idx="3">
                  <c:v>Coronoides medial: con transposición</c:v>
                </c:pt>
              </c:strCache>
            </c:strRef>
          </c:cat>
          <c:val>
            <c:numRef>
              <c:f>Sheet1!$B$2:$B$5</c:f>
              <c:numCache>
                <c:formatCode>General</c:formatCode>
                <c:ptCount val="4"/>
                <c:pt idx="0">
                  <c:v>33</c:v>
                </c:pt>
                <c:pt idx="1">
                  <c:v>9</c:v>
                </c:pt>
                <c:pt idx="2">
                  <c:v>30</c:v>
                </c:pt>
                <c:pt idx="3">
                  <c:v>34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Sin cirugía: pseudoartrosis</c:v>
                </c:pt>
                <c:pt idx="1">
                  <c:v>Sin cirugía: rigidez</c:v>
                </c:pt>
                <c:pt idx="2">
                  <c:v>Operados: síntomas del cubital</c:v>
                </c:pt>
                <c:pt idx="3">
                  <c:v>Operados: rigidez</c:v>
                </c:pt>
                <c:pt idx="4">
                  <c:v>Operados: nueva cirugía</c:v>
                </c:pt>
              </c:strCache>
            </c:strRef>
          </c:cat>
          <c:val>
            <c:numRef>
              <c:f>Sheet1!$B$2:$B$6</c:f>
              <c:numCache>
                <c:formatCode>General</c:formatCode>
                <c:ptCount val="5"/>
                <c:pt idx="0">
                  <c:v>29.9</c:v>
                </c:pt>
                <c:pt idx="1">
                  <c:v>5.6</c:v>
                </c:pt>
                <c:pt idx="2">
                  <c:v>6.4</c:v>
                </c:pt>
                <c:pt idx="3">
                  <c:v>4.4</c:v>
                </c:pt>
                <c:pt idx="4">
                  <c:v>13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min</c:v>
                </c:pt>
              </c:strCache>
            </c:strRef>
          </c:tx>
          <c:spPr>
            <a:solidFill>
              <a:srgbClr val="0F5F6B"/>
            </a:solidFill>
          </c:spPr>
          <c:cat>
            <c:strRef>
              <c:f>Sheet1!$A$2:$A$3</c:f>
              <c:strCache>
                <c:ptCount val="2"/>
                <c:pt idx="0">
                  <c:v>FCU split (15 pacientes)</c:v>
                </c:pt>
                <c:pt idx="1">
                  <c:v>Over the top (17 pacientes)</c:v>
                </c:pt>
              </c:strCache>
            </c:strRef>
          </c:cat>
          <c:val>
            <c:numRef>
              <c:f>Sheet1!$B$2:$B$3</c:f>
              <c:numCache>
                <c:formatCode>General</c:formatCode>
                <c:ptCount val="2"/>
                <c:pt idx="0">
                  <c:v>101</c:v>
                </c:pt>
                <c:pt idx="1">
                  <c:v>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cm²</c:v>
                </c:pt>
              </c:strCache>
            </c:strRef>
          </c:tx>
          <c:spPr>
            <a:solidFill>
              <a:srgbClr val="0F5F6B"/>
            </a:solidFill>
          </c:spPr>
          <c:cat>
            <c:strRef>
              <c:f>Sheet1!$A$2:$A$3</c:f>
              <c:strCache>
                <c:ptCount val="2"/>
                <c:pt idx="0">
                  <c:v>FCU split</c:v>
                </c:pt>
                <c:pt idx="1">
                  <c:v>Hotchkiss</c:v>
                </c:pt>
              </c:strCache>
            </c:strRef>
          </c:cat>
          <c:val>
            <c:numRef>
              <c:f>Sheet1!$B$2:$B$3</c:f>
              <c:numCache>
                <c:formatCode>General</c:formatCode>
                <c:ptCount val="2"/>
                <c:pt idx="0">
                  <c:v>13.3</c:v>
                </c:pt>
                <c:pt idx="1">
                  <c:v>4.4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cm²</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cm²</c:v>
                </c:pt>
              </c:strCache>
            </c:strRef>
          </c:tx>
          <c:spPr>
            <a:solidFill>
              <a:srgbClr val="0F5F6B"/>
            </a:solidFill>
          </c:spPr>
          <c:cat>
            <c:strRef>
              <c:f>Sheet1!$A$2:$A$3</c:f>
              <c:strCache>
                <c:ptCount val="2"/>
                <c:pt idx="0">
                  <c:v>Taylor-Scham modificado</c:v>
                </c:pt>
                <c:pt idx="1">
                  <c:v>FCU split</c:v>
                </c:pt>
              </c:strCache>
            </c:strRef>
          </c:cat>
          <c:val>
            <c:numRef>
              <c:f>Sheet1!$B$2:$B$3</c:f>
              <c:numCache>
                <c:formatCode>General</c:formatCode>
                <c:ptCount val="2"/>
                <c:pt idx="0">
                  <c:v>19.5</c:v>
                </c:pt>
                <c:pt idx="1">
                  <c:v>13.6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cm²</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Técnica de luxación del codo</c:v>
                </c:pt>
                <c:pt idx="1">
                  <c:v>Osteotomía del olécranon</c:v>
                </c:pt>
              </c:strCache>
            </c:strRef>
          </c:cat>
          <c:val>
            <c:numRef>
              <c:f>Sheet1!$B$2:$B$3</c:f>
              <c:numCache>
                <c:formatCode>General</c:formatCode>
                <c:ptCount val="2"/>
                <c:pt idx="0">
                  <c:v>71.3</c:v>
                </c:pt>
                <c:pt idx="1">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Faceta anteromedial: complicaciones (revisión de 246 pacientes)</c:v>
                </c:pt>
                <c:pt idx="1">
                  <c:v>Faceta anteromedial: reoperación</c:v>
                </c:pt>
                <c:pt idx="2">
                  <c:v>Varo-posteromedial: complicaciones (27 pacientes)</c:v>
                </c:pt>
                <c:pt idx="3">
                  <c:v>Tríada terrible: reoperación (312 pacientes)</c:v>
                </c:pt>
                <c:pt idx="4">
                  <c:v>Tríada terrible: osificación heterotópica</c:v>
                </c:pt>
                <c:pt idx="5">
                  <c:v>Tríada terrible: artrosis</c:v>
                </c:pt>
              </c:strCache>
            </c:strRef>
          </c:cat>
          <c:val>
            <c:numRef>
              <c:f>Sheet1!$B$2:$B$7</c:f>
              <c:numCache>
                <c:formatCode>General</c:formatCode>
                <c:ptCount val="6"/>
                <c:pt idx="0">
                  <c:v>17.7</c:v>
                </c:pt>
                <c:pt idx="1">
                  <c:v>12.9</c:v>
                </c:pt>
                <c:pt idx="2">
                  <c:v>26</c:v>
                </c:pt>
                <c:pt idx="3">
                  <c:v>22.4</c:v>
                </c:pt>
                <c:pt idx="4">
                  <c:v>12.5</c:v>
                </c:pt>
                <c:pt idx="5">
                  <c:v>11.2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grados</c:v>
                </c:pt>
              </c:strCache>
            </c:strRef>
          </c:tx>
          <c:spPr>
            <a:solidFill>
              <a:srgbClr val="0F5F6B"/>
            </a:solidFill>
          </c:spPr>
          <c:cat>
            <c:strRef>
              <c:f>Sheet1!$A$2:$A$5</c:f>
              <c:strCache>
                <c:ptCount val="4"/>
                <c:pt idx="0">
                  <c:v>Osteotomía del epicóndilo (13 pacientes)</c:v>
                </c:pt>
                <c:pt idx="1">
                  <c:v>Estrategia de Park: LCL ± placa (11 pacientes)</c:v>
                </c:pt>
                <c:pt idx="2">
                  <c:v>Varo-posteromedial operado (28 pacientes)</c:v>
                </c:pt>
                <c:pt idx="3">
                  <c:v>Faceta anteromedial sin cirugía (15 pacientes)</c:v>
                </c:pt>
              </c:strCache>
            </c:strRef>
          </c:cat>
          <c:val>
            <c:numRef>
              <c:f>Sheet1!$B$2:$B$5</c:f>
              <c:numCache>
                <c:formatCode>General</c:formatCode>
                <c:ptCount val="4"/>
                <c:pt idx="0">
                  <c:v>118</c:v>
                </c:pt>
                <c:pt idx="1">
                  <c:v>128</c:v>
                </c:pt>
                <c:pt idx="2">
                  <c:v>130</c:v>
                </c:pt>
                <c:pt idx="3">
                  <c:v>136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grados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c:v>
                </c:pt>
              </c:strCache>
            </c:strRef>
          </c:tx>
          <c:spPr>
            <a:solidFill>
              <a:srgbClr val="0F5F6B"/>
            </a:solidFill>
          </c:spPr>
          <c:cat>
            <c:strRef>
              <c:f>Sheet1!$A$2:$A$5</c:f>
              <c:strCache>
                <c:ptCount val="4"/>
                <c:pt idx="0">
                  <c:v>Faceta anteromedial, revisión de 246 pacientes</c:v>
                </c:pt>
                <c:pt idx="1">
                  <c:v>Estrategia de Park: LCL ± placa (11 pacientes)</c:v>
                </c:pt>
                <c:pt idx="2">
                  <c:v>Epicóndilo medial pediátrico operado</c:v>
                </c:pt>
                <c:pt idx="3">
                  <c:v>Epicóndilo medial pediátrico no operado</c:v>
                </c:pt>
              </c:strCache>
            </c:strRef>
          </c:cat>
          <c:val>
            <c:numRef>
              <c:f>Sheet1!$B$2:$B$5</c:f>
              <c:numCache>
                <c:formatCode>General</c:formatCode>
                <c:ptCount val="4"/>
                <c:pt idx="0">
                  <c:v>92.1</c:v>
                </c:pt>
                <c:pt idx="1">
                  <c:v>89</c:v>
                </c:pt>
                <c:pt idx="2">
                  <c:v>95.2</c:v>
                </c:pt>
                <c:pt idx="3">
                  <c:v>98.6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Abordaje medial del codo (Hotchkiss, división del FCU y Taylor-Scham).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Epidemiología: cuánto pesa el blanco medial; Mecanismo de lesión: del fragmento a la causa; Anatomía quirúrgica: lo que cruzas, lo que ves y lo que no debes tocar; Variantes: las entradas mediales y en qué se diferencian; Biomecánica: por qué se protege el LCM y por qué se repara la masa muscular; Clasificación: tres familias de coronoides y qué piden a la vía; Diagnóstico: qué preguntar antes de elegir la vía; Examen físico: maniobras del LCM y su rendimiento; Imágenes: qué pedir y cuánto confiar; Algoritmo: elegir la entrada medial; Indicaciones: qué blanco, qué vía; Tratamiento: cuándo operar, qué fijar y qué hacer con el nervio; Técnica: posición, planos, estructuras en riesgo, fijación y comprobación; Comparación de los intervalos mediales: cuánto ven y cuánto arriesgan; Comparación con las vías lateral y posterior en fracturas combinadas; Cierre: reparar la masa muscular, decidir el nervio y dejar todo anotado; Complicaciones: el nervio, la rigidez y el implante; Pronóstico: movilidad y función a medio plazo; Rehabilitación: mover pronto sin comprometer la reparación; Errores frecuentes del residente; Guías y vacíos de evidencia. Estructura sugerida por el autor para diez minutos: Lámina 1 (0:30): Título, objetivo y aviso: material educativo; no sustituye al juicio clínico, a las guías institucionales ni a la supervisión del tutor. Lámina 2 (1:00): La familia de vías mediales: Hotchkiss, FCU split, Taylor-Scham y la vía medial directa del húmero distal [r1][r2][r3][r4]. Lámina 3 (1:00): La anatomía que decide: nervio cubital y su rama motora al FCU, ramas del MABC, banda anterior del LCM y mediano a 5 mm del braquial [r4][r10][r11][r26][r33]. Lámina 4 (1:30): Cuánto se ve en cadáver: FCU split 13,3 cm² frente a 4,4 cm² del Hotchkiss, y Taylor-Scham modificado 19,5 cm² frente a 13,6 cm² [r7][r9]. Lámina 5 (1:30): Lo que se arriesga: neuropatía cubital de 33 % en coronoides por vía medial, de 46 % frente a 5,9 % entre FCU split y Hotchkiss, y de 3,9 % frente a 21,9 % en LCM según el manejo del músculo [r12][r13][r31]. Lámina 6 (1:00): Clasificar el fragmento: punta, faceta anteromedial y base; la anteromedial llegó a 30 % de las fracturas combinadas [r19][r20]. Lámina 7 (1:00): El nervio: transponer o no. Cochrane sin diferencia; en húmero distal 33 % frente a 9 % [r37][r38]. Lámina 8 (1:00): Cuándo sumar la vía lateral: tríada terrible con componente anteromedial; más movilidad con la combinada, a cambio de más tiempo quirúrgico [r19][r42]. Lámina 9 (1:00): Cierre y rehabilitación: reparar la masa, anotar el nervio, movilizar pronto [r4][r14][r44]. Lámina 10 (0:30): Mensajes clave, vacíos de evidencia y preguntas.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El abordaje medial del codo es una familia de entradas al lado interno de la articulación, no una sola vía. La AO describe 3 para el antebrazo proximal, que se distinguen por dónde cruzan la masa flexo-pronadora: por delante (Hotchkiss, «over the top»), por la mitad del flexor cubital del carpo (FCU split) o levantándola entera desde atrás (Taylor-Scham) (fuente: Kloen P y colaboradores, 2026) (fuente: Kloen P y colaboradores, 2026) (fuente: Kloen P y colaboradores, 2026). Para el epicóndilo medial hay además una vía directa sobre el húmero distal (fuente: Hoyen H y colaboradores, 2026). Sirve para estos blancos: la coronoides (sobre todo la faceta anteromedial), el ligamento colateral medial (LCM), el epicóndilo medial y el propio nervio cubital (fuente: Kloen P y colaboradores, 2026) (fuente: Kloen P y colaboradores, 2026) (fuente: Hoyen H y colaboradores, 2026) (fuente: Smith GR y colaboradores, 1996) (fuente: Caliandro P y colaboradores, 2025). Elegir el intervalo es elegir qué ves y qué arriesgas. En 20 codos de cadáver, el FCU split expuso 13,3 cm² de hueso frente a 4,4 cm² del Hotchkiss, y con el Hotchkiss no se llegó a ver el tubérculo del sublime en 17 de 20 especímenes (fuente: Huh J y colaboradores, 2013). El nervio cubital es el gran riesgo: tras fijar una coronoides por vía medial, 33 % de 91 pacientes tuvo neuropatía cubital, con 30 % si se liberó in situ y 34 % si se transpuso (fuente: Sogbein OA y colaboradores, 2025). En cirugía del LCM la forma de cruzar el músculo cambia el riesgo para el nervio: 3,9 % de neuropatía cubital con división del músculo frente a 21,9 % cuando se desinsertó la masa flexo-pronadora (fuente: Clain JB y colaboradores, 2019). Una vía medial no resuelve el lado lateral. Si hay fractura de cabeza radial o lesión del ligamento colateral lateral, se necesita una vía lateral aparte (fuente: Ibrahim JM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Cuando se habla de «abordaje medial del codo» se habla de varias entradas al lado interno de la articulación. Comparten una lógica: se identifica y se protege el nervio cubital y después hay que decidir cómo atravesar la masa flexo-pronadora, el bloque muscular que nace del epicóndilo medial (fuente: Kloen P y colaboradores, 2026) (fuente: Kloen P y colaboradores, 2026) (fuente: Kloen P y colaboradores, 2026). El punto por donde la cruzas decide qué estructura ves y cuál pones en riesgo (fuente: Huh J y colaboradores, 2013) (fuente: Bates T y colaboradores, 2023) (fuente: Jost B y colaboradores, 2015). La AO agrupa 3 variantes para el antebrazo proximal: la de Hotchkiss («por encima», over the top), la que divide el flexor cubital del carpo (FCU split) y la de Taylor y Scham (fuente: Kloen P y colaboradores, 2026) (fuente: Kloen P y colaboradores, 2026) (fuente: Kloen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el húmero distal ofrece además una vía medial directa, pensada ante todo para las avulsiones del epicóndilo medial (fuente: Hoyen H y colaboradores, 2026). A ellas se suman 3 técnicas más recientes: la vía medial extendida, el colgajo tendinoso de la masa flexo-pronadora y la osteotomía del epicóndilo medial (fuente: Jost B y colaboradores, 2015) (fuente: Orbay JL y colaboradores, 2023) (fuente: Ibrahim JM y colaboradores, 2026). Los blancos habituales son la coronoides (en especial su faceta anteromedial), el ligamento colateral medial (LCM), el epicóndilo medial y el propio nervio cubital (fuente: Kloen P y colaboradores, 2026) (fuente: Kloen P y colaboradores, 2026) (fuente: Hoyen H y colaboradores, 2026) (fuente: Smith GR y colaboradores, 1996) (fuente: Caliandro P y colaboradores, 2025). Una vía medial no resuelve el lado externo del codo.</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hay una fractura de cabeza radial o una lesión del ligamento colateral lateral, el radio se aborda por una vía lateral separada (fuente: Ibrahim JM y colaboradores, 2026). Para esa parte, ve al capítulo del abordaje lateral. Esto es apoyo de estudio: no sustituye al tutor ni al manual del implante. Con esto cerramos definición. Sigamos con epidemiología: cuánto pesa el blanco medial.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pesa el blanco medial. Casi todo lo que sostiene este capítulo viene de series quirúrgicas y de estudios de cadáver, no de registros poblacionales. Aun así, ordenan el problema. Coronoides. En una TC multicéntrica de 167 adultos con fractura combinada de coronoides y cabeza radial, y sin fractura diafisaria del cúbito, la faceta anteromedial estaba comprometida en 30 % (50 de 167); la punta anterolateral, en 65 % (109 de 167); y la base, en 5 % (8 de 167) (fuente: de Klerk HH y colaboradores, 2025). El mismo estudio recuerda que la enseñanza clásica ligaba la tríada terrible a fracturas de la punta y a la vía lateral; sus cifras sugieren que el componente anteromedial es más frecuente de lo que se creía (fuente: de Klerk HH y colaboradores, 2025). Entre 246 pacientes de una revisión sistemática con fractura de la faceta anteromedial, el subtipo 2 de O'Driscoll fue el más común (73,7 %), seguido del subtipo 3 (20,1 %) y del subtipo 1 (6,2 %); 87,8 % fue operado (fuente: Kim DH y colaboradores, 2024). Ligamentos que acompañan. El colateral lateral estaba lesionado en 76,2 % (157 de 206) y el medial en 16,9 % (33 de 195) de esas fracturas (fuente: Kim DH y colaboradores, 2024). En 27 pacientes operados por inestabilidad rotatoria varo-posteromedial, el lateral estaba roto en 100 % y el medial en 63 % (fuente: McLean J y colaboradores, 2018). Nervio cubital. La neuropatía cubital en el codo es la segunda neuropatía por atrapamiento más frecuente, después del túnel carpiano (fuente: Caliandro P y colaboradores, 2025). Antes de operar una fractura de coronoides ya había neuropatía cubital en 5 % de los 91 pacientes de una serie multicéntrica (fuente: Sogbein OA y colaboradores, 2025). Epicóndilo medial. La literatura que encontré es pediátrica: una revisión sistemática actualizada reunió 1372 pacientes en 18 estudios, de los cuales 1195 fueron operados (fuente: Benaroch LR y colaboradores, 2026). Frecuencia en adultos: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«Tipo de fractura de coronoides en fracturas combinadas de coronoides y cabeza radial» muestra lo siguiente. Punta anterolateral: 65 por ciento (fuente: de Klerk HH y colaboradores, 2025). Faceta anteromedial: 30 por ciento (fuente: de Klerk HH y colaboradores, 2025). Base: 5 por ciento (fuente: de Klerk HH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«Subtipo de O'Driscoll en pacientes con fractura de la faceta anteromedial» muestra lo siguiente. Subtipo 1: 6.2 por ciento (fuente: Kim DH y colaboradores, 2024). Subtipo 2: 73.7 por ciento (fuente: Kim DH y colaboradores, 2024). Subtipo 3: 20.1 por ciento (fuente: Kim DH y colaboradores, 2024). Con esto cerramos epidemiología: cuánto pesa el blanco medial. Sigamos con mecanismo de lesión: del fragmento a la causa.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de lesión: del fragmento a la causa. La coronoides se rompe de maneras distintas según cómo se sale el codo, y el tamaño y la forma del fragmento delatan el patrón (fuente: de Klerk HH y colaboradores, 2023). Piensa en 3 parejas: punta pequeña con tríada terrible, faceta anteromedial con mecanismo rotatorio varo-posteromedial, y base grande con fractura-luxación del olécranon, anterior o posterior (fuente: de Klerk HH y colaboradores, 2023). Doornberg y Ring lo midieron en 67 fracturas de coronoides con fractura-luxación del codo, operadas por un mismo cirujano (fuente: Doornberg JN y colaboradores, 2006). Las 32 asociadas a luxación con fractura de cabeza radial tenían coronoides pequeña (menos de la mitad), y solo una era de la faceta anteromedial; de 24 fracturas-luxaciones del olécranon, 22 tenían una coronoides grande; de 11 con patrón varo-posteromedial, 9 eran fracturas pequeñas de la faceta anteromedial (fuente: Doornberg JN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inestabilidad rotatoria varo-posteromedial la fractura del hueso rara vez viene sola. En la serie de McLean, el ligamento colateral lateral estaba roto en todos los pacientes, con lesión del origen del extensor común en 70 % y del origen flexor en 7 % (fuente: McLean J y colaboradores, 2018). El colateral medial estaba afectado en 63 % (fuente: McLean J y colaboradores, 2018). Un experimento en cadáver pone orden en la secuencia. Con una fractura de la faceta anteromedial tipo 2 y el ligamento lateral cortado, ningún codo subluxó; al cortar además la banda posterior del LCM, los 6 codos subluxaron bajo carga en varo (fuente: Hwang JT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Traducción clínica: el hueso medial y el ligamento lateral no explican toda la inestabilidad, y por eso conviene planear siempre el lado lateral (opinión experta) (fuente: McLean J y colaboradores, 2018) (fuente: Hwang JT y colaboradores, 2018). En el lanzador, la mayor carga en valgo llega al final del armado y al comienzo de la aceleración; ese es el momento típico en que se rompe el LCM (fuente: Labott JR y colaboradores, 2018). Con esto cerramos mecanismo de lesión: del fragmento a la causa. Sigamos con anatomía quirúrgica: lo que cruzas, lo que ves y lo que no debes tocar.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quirúrgica: lo que cruzas, lo que ves y lo que no debes tocar. Piel y nervio cutáneo. Bajo la piel cruzan ramas del nervio cutáneo antebraquial medial (MABC). En 40 miembros disecados, todos tuvieron al menos una rama cruzando por debajo del epicóndilo; el lugar más común fue 2 cm distal a él, y 77 % de las ramas cruzantes (91 de 118) estaba distal al epicóndilo (fuente: Benedikt S y colaboradores, 2017). Otro estudio ubicó la rama posterior a 2,53 cm bajo el epicóndilo con el codo en 45° y a 2,96 cm con el codo en 90°, sin cambio por la pronosupinación (fuente: Manoukov Y y colaboradores, 2020). Lesionar el MABC en la cirugía del cubital puede dejar hipoestesia, hiperalgesia, cicatriz dolorosa o neuroma (fuente: Benedikt S y colaboradores, 2017), y el neuroma de la rama posterior puede volverse un problema (fuente: Hoyen H y colaboradores, 2026) (fuente: Orbay JL y colaboradores, 2023). Nervio cubital. Búscalo en 3 estaciones: arriba, en el surco entre el tríceps y el tabique intermuscular medial; a la altura del codo, en el canal que queda detrás del epicóndilo; abajo, metido entre las 2 cabezas del FCU (fuente: Hoyen H y colaboradores, 2026). Ahí está la fascia de Osborne, que se libera para poder separar las cabezas del FCU (fuente: Orbay JL y colaboradores, 2023). La primera rama motora al FCU quedó a 29 mm del epicóndilo y limitó el FCU split en 75 % de los especímenes (fuente: Jost B y colaboradores, 2015). En 48 codos, 71 % tenía una rama motora que cruzaba por delante del nervio a la altura de la aponeurosis profunda del FCU, con su origen a 18,2 mm del epicóndilo y su destino muscular a 28,4 mm (fuente: Majid SS y colaboradores, 2024). Para transponer el nervio sin que se acode hay que reconocer 7 estructuras distales al epicóndilo, y la disección puede llegar hasta 12 cm hacia distal (fuente: Felder JM y colaboradores, 2019). Masa flexo-pronadora. Nace del epicóndilo medial: pronador redondo, flexor radial del carpo, palmar largo y las cabezas humerales del FCU y del flexor superficial de los dedos (fuente: Ibrahim JM y colaboradores, 2026). Ligamento colateral medial. La banda anterior va del epicóndilo medial al tubérculo del sublime, que suele palparse (fuente: Kloen P y colaboradores, 2026). La inserción cubital no es un punto: el ligamento mide 53,9 mm, su huella en el cúbito 29,2 mm, y una cresta ósea de 24,5 mm baja desde el tubérculo hasta justo medial a la inserción del braquial (fuente: Farrow LD y colaboradores, 2011). Cápsula anterior, braquial y mediano. Con la vía anterior, el mediano queda a 31 ± 3 mm del epicóndilo, a 7 ± 2 mm del vértice de la coronoides y a 5 ± 1 mm de la inserción distal del braquial (fuente: Sukegawa K y colaboradores, 2016). La arteria recurrente cubital posterior se encontró a 68 mm del epicóndilo (fuente: Jost B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«Distancia al epicóndilo medial de estructuras en riesgo (media en cadáver)» muestra lo siguiente. Origen de la rama motora cruzante del cubital: 18.2 mm (fuente: Majid SS y colaboradores, 2024). Primera rama motora al FCU: 29 mm (fuente: Jost B y colaboradores, 2015). Rama posterior del MABC (codo en 90°): 29.6 mm (fuente: Manoukov Y y colaboradores, 2020). Nervio mediano (distancia más corta): 31 mm (fuente: Sukegawa K y colaboradores, 2016). Arteria recurrente cubital posterior: 68 mm (fuente: Jost B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de la región medial: dónde están y qué te piden» tiene 3 columnas: Estructura, Dato en cadáver, Qué te pide. Fila 1: Estructura, Rama posterior del MABC; Dato en cadáver, 2,53 cm bajo el epicóndilo con codo en 45° y 2,96 cm con codo en 90° (fuente: Manoukov Y y colaboradores, 2020); Qué te pide, Evitar la disección delante del epicóndilo o distal al punto donde el cubital entra al FCU, o hacerla con el codo en 90° (fuente: Manoukov Y y colaboradores, 2020). Fila 2: Estructura, Ramas cruzantes del MABC; Dato en cadáver, Al menos una rama cruzando en 40 de 40 miembros por debajo del epicóndilo; 77 % de las ramas, distales (fuente: Benedikt S y colaboradores, 2017); Qué te pide, Disección superficial cuidadosa; si se corta, lejos de la cicatriz (fuente: Orbay JL y colaboradores, 2023) (fuente: Benedikt S y colaboradores, 2017). Fila 3: Estructura, Nervio cubital; Dato en cadáver, Entre las 2 cabezas del FCU en su trayecto distal (fuente: Hoyen H y colaboradores, 2026); Qué te pide, Empezar proximal, seguir distal y documentar su posición final (fuente: Kloen P y colaboradores, 2026) (fuente: Hoyen H y colaboradores, 2026). Fila 4: Estructura, Primera rama motora al FCU; Dato en cadáver, 29 mm del epicóndilo; limitó el FCU split en 75 % (fuente: Jost B y colaboradores, 2015); Qué te pide, Protegerla al abrir las cabezas del FCU (fuente: Kloen P y colaboradores, 2026). Fila 5: Estructura, Rama motora cruzante; Dato en cadáver, 71 % de 48 codos; origen a 18,2 mm y destino a 28,4 mm del epicóndilo (fuente: Majid SS y colaboradores, 2024); Qué te pide, Reconocerla antes de liberar la aponeurosis profunda del FCU (fuente: Majid SS y colaboradores, 2024). Fila 6: Estructura, Arteria recurrente cubital posterior; Dato en cadáver, 68 mm del epicóndilo (fuente: Jost B y colaboradores, 2015); Qué te pide, Límite distal de la vía medial extendida (fuente: Jost B y colaboradores, 2015). Fila 7: Estructura, Nervio mediano; Dato en cadáver, 31 ± 3 mm del epicóndilo; 7 ± 2 mm del vértice de la coronoides (fuente: Sukegawa K y colaboradores, 2016); Qué te pide, Cuidado al disecar por delante con el Hotchkiss (fuente: Sukegawa K y colaboradores, 2016). Fila 8: Estructura, Inserción distal del braquial; Dato en cadáver, A 5 ± 1 mm del mediano (fuente: Sukegawa K y colaboradores, 2016); Qué te pide, No extender la disección distal del braquial sin ver el nervio (fuente: Sukegawa K y colaboradores, 2016). Fila 9: Estructura, Banda anterior del LCM; Dato en cadáver, Ligamento de 53,9 mm; huella cubital de 29,2 mm; cresta ósea de 24,5 mm (fuente: Farrow LD y colaboradores, 2011); Qué te pide, No desinsertarla: disecar hacia el tubérculo palpable (fuente: Kloen P y colaboradores, 2026) (fuente: Farrow LD y colaboradores, 2011). (fuente: Kloen P y colaboradores, 2026) (fuente: Kloen P y colaboradores, 2026) (fuente: Hoyen H y colaboradores, 2026) (fuente: Jost B y colaboradores, 2015) (fuente: Sukegawa K y colaboradores, 2016) (fuente: Orbay JL y colaboradores, 2023) (fuente: Farrow LD y colaboradores, 2011) (fuente: Benedikt S y colaboradores, 2017) (fuente: Manoukov Y y colaboradores, 2020) (fuente: Majid SS y colaboradores, 2024). La tabla completa tiene más filas: están en el documento Word. Con esto cerramos anatomía quirúrgica: lo que cruzas, lo que ves y lo que no debes tocar. Sigamos con variantes: las entradas mediales y en qué se diferencian.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las entradas mediales y en qué se diferencian. La piel se abre de 2 formas: una incisión posterior de la que se levanta un colgajo hacia medial, o una incisión directa sobre la cara interna; en ambas se cuidan las ramas del MABC (fuente: Kloen P y colaboradores, 2026) (fuente: Kloen P y colaboradores, 2026) (fuente: Kloen P y colaboradores, 2026). Lo que cambia es el plano profundo. Una advertencia de nombres: no confundas el Taylor-Scham con la división del FCU. La AO y los autores recientes las tratan como vías distintas: en la de Taylor y Scham se levanta el FCU con toda la masa, y en el FCU split se separan sus 2 cabezas siguiendo el nervio (fuente: Kloen P y colaboradores, 2026) (fuente: Kloen P y colaboradores, 2026) (fuente: Orbay JL y colaboradores, 2023). Hotchkiss («over the top»). Es la más anterior de la familia. La masa flexo-pronadora se parte y su porción delantera (pronador redondo, flexor radial del carpo y palmar largo) se levanta en bloque con el braquial, separada de la cápsula (fuente: Kloen P y colaboradores, 2026). Resultado: campo cómodo para la punta de la coronoides y la cara anterior de la articulación, limitado hacia la faceta medial y pobre hacia la base (fuente: Kloen P y colaboradores, 2026). División del FCU. Usa como plano el lecho del nervio cubital, entre las 2 cabezas del FCU; la cabeza humeral se despega por fuera del periostio y deja al descubierto coronoides, LCM y cápsula (fuente: Kloen P y colaboradores, 2026). Frente al Hotchkiss, gana en faceta anteromedial, tubérculo del sublime y ligamento (fuente: Kloen P y colaboradores, 2026). Taylor-Scham. Aquí no se parte el músculo: el FCU y el resto de la masa se despegan juntos de atrás hacia delante, arrancando del borde del cúbito y del olécranon (fuente: Kloen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 indicación típica es la fractura basilar grande de la coronoides que pide placa medial (fuente: Kloen P y colaboradores, 2026). Una versión modificada con transposición del nervio expuso 19,5 cm² frente a 13,6 cm² del FCU split en 15 cadáveres (fuente: Bates T y colaboradores, 2023). Medial extendida. Mantiene el plano internervioso entre el FCU y la masa flexo-pronadora y combina la exposición proximal del Hotchkiss con una extensión distal segura (fuente: Jost B y colaboradores, 2015). En 8 especímenes fue la que más mostró de coronoides y de húmero distal (fuente: Huang AL y colaboradores, 2021). Muscle-splitting de Smith. Se divide la masa flexo-pronadora desde el epicóndilo hasta aproximadamente 1 cm distal a la inserción del ligamento en el tubérculo; es una técnica clásica de 1996, diseñada para reparar o reconstruir el LCM sin denervar el músculo (fuente: Smith GR y colaboradores, 1996). Colgajo tendinoso y osteotomía. El colgajo desprende la masa flexo-pronadora de su origen humeral como un colgajo de base proximal que luego se repara, y preserva el origen del LCM (fuente: Orbay JL y colaboradores, 2023). La osteotomía del epicóndilo levanta el epicóndilo con la masa y el LCM unidos a él, y se fija con tornillos al terminar (fuente: Ibrahim JM y colaboradores, 2026). Vía medial directa del húmero distal. Es la entrada más directa al epicóndilo. La incisión tiene su centro en él y se alarga lo que haga falta, hacia arriba por la cresta supracondílea y hacia abajo siguiendo la masa flexo-pronadora; si hay que llegar a la tróclea, la masa se abre por delante de donde nace el LCM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«Seis maneras de cruzar la masa flexo-pronadora» tiene 4 columnas: Variante, Dónde cruza la masa, Qué ves mejor, Qué te cuida. Fila 1: Variante, Hotchkiss, over the top (fuente: Kloen P y colaboradores, 2026); Dónde cruza la masa, Entre el grupo anterior (pronador redondo, flexor radial, palmar largo) y el FCU; se levanta con el braquial; Qué ves mejor, Punta de la coronoides y articulación anterior (fuente: Kloen P y colaboradores, 2026); Qué te cuida, El FCU queda intacto y la masa se libera solo en parte (fuente: Orbay JL y colaboradores, 2023); el mediano queda cerca (fuente: Sukegawa K y colaboradores, 2016). Fila 2: Variante, FCU split (fuente: Kloen P y colaboradores, 2026); Dónde cruza la masa, Entre las cabezas humeral y cubital del FCU, siguiendo el nervio; Qué ves mejor, Faceta anteromedial, tubérculo del sublime y LCM (fuente: Kloen P y colaboradores, 2026); Qué te cuida, Obliga a proteger la primera rama motora al FCU (fuente: Kloen P y colaboradores, 2026) (fuente: Jost B y colaboradores, 2015). Fila 3: Variante, Taylor-Scham (fuente: Kloen P y colaboradores, 2026); Dónde cruza la masa, Se levanta FCU y masa entera, de posterior a anterior; Qué ves mejor, Base de la coronoides para placa medial (fuente: Kloen P y colaboradores, 2026); Qué te cuida, Exige disección extraperióstica para no soltar el LCM (fuente: Kloen P y colaboradores, 2026). Fila 4: Variante, Medial extendida (fuente: Jost B y colaboradores, 2015); Dónde cruza la masa, Plano entre el FCU y la masa flexo-pronadora; Qué ves mejor, Coronoides y húmero distal; mayor área en el estudio de 5 vías (fuente: Huang AL y colaboradores, 2021); Qué te cuida, Respeta el plano internervioso; límite distal: arteria recurrente cubital posterior (fuente: Jost B y colaboradores, 2015). Fila 5: Variante, Smith (fuente: Smith GR y colaboradores, 1996); Dónde cruza la masa, División muscular hasta 1 cm distal a la inserción en el tubérculo (fuente: Smith GR y colaboradores, 1996); Qué ves mejor, LCM para reparar o reconstruir (fuente: Smith GR y colaboradores, 1996); Qué te cuida, Zona segura sin denervación evidente a 1 año en 22 pacientes (fuente: Smith GR y colaboradores, 1996). Fila 6: Variante, Osteotomía del epicóndilo (fuente: Ibrahim JM y colaboradores, 2026); Dónde cruza la masa, Se levanta el epicóndilo con la masa y el LCM; Qué ves mejor, Superficie articular de la coronoides, incluida la anteromedial y la basal (fuente: Ibrahim JM y colaboradores, 2026); Qué te cuida, El LCM queda unido a su origen; se fija con 2 tornillos (fuente: Ibrahim JM y colaboradores, 2026). (fuente: Kloen P y colaboradores, 2026) (fuente: Kloen P y colaboradores, 2026) (fuente: Kloen P y colaboradores, 2026) (fuente: Huang AL y colaboradores, 2021) (fuente: Jost B y colaboradores, 2015) (fuente: Sukegawa K y colaboradores, 2016) (fuente: Ibrahim JM y colaboradores, 2026) (fuente: Smith GR y colaboradores, 1996). Con esto cerramos variantes: las entradas mediales y en qué se diferencian. Sigamos con biomecánica: por qué se protege el lcm y por qué se repara la masa muscular.</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se protege el lcm y por qué se repara la masa muscular. El complejo colateral medial suma 3 piezas (banda anterior, banda posterior y ligamento transverso), y de ellas la banda anterior es la que más resiste y la que primero frena el valgo (fuente: Labott JR y colaboradores, 2018). Sus 2 fascículos se reparten el trabajo: el anterior se tensa en extensión y el posterior en flexión (fuente: Labott JR y colaboradores, 2018). La banda anterior no es isométrica: su largo cambia alrededor de 18 % entre la extensión y la flexión, de 2,8 a 4,8 mm (fuente: Labott JR y colaboradores, 2018). El músculo también cuenta. Contra el valgo trabajan juntos el ligamento y la musculatura flexora (fuente: Orbay JL y colaboradores, 2023), y los autores de la osteotomía del epicóndilo defienden conservar la masa flexo-pronadora y el LCM como estabilizadores estático y dinámico del lado medial (fuente: Ibrahim JM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una fractura de la faceta anteromedial tipo 2 más ligamento lateral roto, ningún codo subluxó en cadáver; al cortar la banda posterior del LCM, los 6 codos subluxaron bajo carga en varo, y las presiones de contacto articular subieron incluso antes de subluxar (fuente: Hwang JT y colaboradores, 2018). En la práctica, el equipo de la osteotomía no repara de rutina la banda posterior en agudo y reserva su reconstrucción tardía para la inestabilidad persistente (práctica habitual / opinión experta) (fuente: Ibrahim JM y colaboradores, 2026). Primero, la vía medial no debe sacrificar lo que estabiliza: separar el LCM de la masa muscular y devolver la masa a su sitio al terminar es parte de la operación (fuente: Kloen P y colaboradores, 2026) (fuente: Orbay JL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Segundo, fijar la coronoides medial sin mirar el lado lateral deja una pata del problema sin tratar (fuente: McLean J y colaboradores, 2018) (fuente: Hwang JT y colaboradores, 2018). Con esto cerramos biomecánica: por qué se protege el lcm y por qué se repara la masa muscular. Sigamos con clasificación: tres familias de coronoides y qué piden a la vía.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tres familias de coronoides y qué piden a la vía. La clasificación útil aquí es la de O'Driscoll, que reparte la coronoides en punta, faceta anteromedial y base. Cada familia se asocia a un patrón de lesión y a una fijación distinta (fuente: de Klerk HH y colaboradores, 2023). En 167 TC de fracturas combinadas de coronoides y cabeza radial, 2 investigadores entrenados coincidieron de forma sustancial (kappa de 0,658) (fuente: de Klerk HH y colaboradores, 2025). Dentro de la faceta anteromedial, los subtipos 2 y 3 se describen así: el subtipo 2 compromete el borde anteromedial y la punta (fuente: Ibrahim JM y colaboradores, 2026); el subtipo 3, la faceta anteromedial y el tubérculo del sublime (fuente: Ibrahim JM y colaboradores, 2026), y en la descripción de Orbay también la punta (fuente: Orbay JL y colaboradores, 2023). Del subtipo 1 solo tengo su manejo propuesto, que es reparar el LCL según Park (fuente: Park SM y colaboradores, 2015); no encontré una descripción verificable de su fragmento: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fracturas de faceta anteromedial que nacen de una inestabilidad varo-posteromedial tienen rasgos propios en la imagen: oblicuas hacia medial, cóncavas y con extensión hasta el tubérculo del sublime (fuente: Badre A y colaboradores, 2025). La clasificación orienta 3 cosas: si el codo necesita una vía medial (la faceta anteromedial y la base grande, sí; la punta aislada rara vez, práctica habitual / opinión experta) (fuente: de Klerk HH y colaboradores, 2023); qué implante conviene; y si hay que sumar el ligamento lateral. Aun así, su fiabilidad es modesta: entre 29 cirujanos el acuerdo fue de regular a moderado y mejoró con la TC 3D (kappa de 0,48 frente a 0,42 con TC 2D para la clasificación de O'Driscoll) (fuente: Lindenhovius 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«Familias de fracturas de coronoides y vía que sugieren» tiene 4 columnas: Familia (O'Driscoll), Lesión que suele acompañar, Cómo se suele tratar, Frecuencia en fracturas combinadas de coronoides y cabeza radial. Fila 1: Familia (O'Driscoll), Punta (tipo 1) (fuente: de Klerk HH y colaboradores, 2023); Lesión que suele acompañar, Tríada terrible: luxación del codo, fractura de cabeza radial y de coronoides (fuente: de Klerk HH y colaboradores, 2023); Cómo se suele tratar, Sutura o tornillo de la punta, más cabeza radial y reinserción del LCL (fuente: de Klerk HH y colaboradores, 2023); la enseñanza clásica la abordaba por vía lateral (fuente: de Klerk HH y colaboradores, 2025); Frecuencia en fracturas combinadas de coronoides y cabeza radial, 65 % (fuente: de Klerk HH y colaboradores, 2025). Fila 2: Familia (O'Driscoll), Faceta anteromedial (tipo 2) (fuente: de Klerk HH y colaboradores, 2023); Lesión que suele acompañar, Lesión rotatoria varo-posteromedial con LCL roto (fuente: de Klerk HH y colaboradores, 2023) (fuente: McLean J y colaboradores, 2018); Cómo se suele tratar, Placa de soporte medial más reparación del LCL; en el subtipo 1, solo LCL según Park (fuente: de Klerk HH y colaboradores, 2023) (fuente: Park SM y colaboradores, 2015); Frecuencia en fracturas combinadas de coronoides y cabeza radial, 30 % (fuente: de Klerk HH y colaboradores, 2025). Fila 3: Familia (O'Driscoll), Base (tipo 3) (fuente: de Klerk HH y colaboradores, 2023); Lesión que suele acompañar, Fractura-luxación del olécranon (fuente: de Klerk HH y colaboradores, 2023); Cómo se suele tratar, Tornillos por la placa posterior o una placa medial adicional (fuente: de Klerk HH y colaboradores, 2023); Taylor-Scham si es grande y basilar (fuente: Kloen P y colaboradores, 2026); Frecuencia en fracturas combinadas de coronoides y cabeza radial, 5 % (fuente: de Klerk HH y colaboradores, 2025). (fuente: Kloen P y colaboradores, 2026) (fuente: de Klerk HH y colaboradores, 2025) (fuente: de Klerk HH y colaboradores, 2023) (fuente: Park SM y colaboradores, 2015) (fuente: McLean J y colaboradores, 2018). Con esto cerramos clasificación: tres familias de coronoides y qué piden a la vía. Sigamos con diagnóstico: qué preguntar antes de elegir la vía.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qué preguntar antes de elegir la vía. Qué hueso y qué ligamento están rotos. Una fractura aislada de coronoides debe despertar sospecha de lesión varo-posteromedial: en 27 pacientes operados el ligamento lateral estaba roto siempre y la cabeza radial casi nunca participaba, con una sola fractura marginal (fuente: McLean J y colaboradores, 2018). Si el codo se mantiene centrado. Algunas fracturas de la faceta anteromedial se tratan sin cirugía si el codo está concéntrico en la TC y el paciente puede evitar el varo durante un mes (fuente: de Klerk HH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Cómo está el nervio. Antes de operar, examina la función motora y sensitiva del cubital, la sensibilidad del antebrazo y la función de la masa flexo-pronadora (fuente: Ibrahim JM y colaboradores, 2026). Ese examen es tu línea de base: sin él no podrás separar lo que traía el paciente de lo que causó la cirugía (práctica habitual / opinión experta). Qué te dirá la imagen. La TC con reconstrucción 3D es el estudio recomendado para planear una coronoides (fuente: Ibrahim JM y colaboradores, 2026); lo que está medido es que mejora el acuerdo entre lectores al clasificar, no su exactitud frente a lo hallado en cirugía (fuente: Lindenhovius A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paciente de la serie de Sogbein tenía 45 ± 16 años de edad media, 71 % era hombre y el tipo más común de fractura fue la anteromedial (69 de 91) (fuente: Sogbein OA y colaboradores, 2025). Con esto cerramos diagnóstico: qué preguntar antes de elegir la vía. Sigamos con examen físico: maniobras del lcm y su rendimiento.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maniobras del lcm y su rendimiento. Cuando la sospecha es una lesión del LCM, la exploración orienta antes que la imagen (opinión experta). La prueba descrita para eso es la de estrés en valgo en movimiento. Se aplica un valgo moderado y constante con el codo en flexión completa y se extiende de golpe; es positiva si reproduce dolor sobre el LCM, con un máximo entre 120° y 70° de flexión y una media de 90° (fuente: O'Driscoll SW y colaboradores, 2005). En la serie original (estudio clásico de 2005) de 21 pacientes operados, la prueba tuvo una sensibilidad de 100 % (17 de 17) y una especificidad de 75 % (3 de 4) frente a la exploración quirúrgica o la prueba de valgo artroscópica; la especificidad descansa en solo 4 pacientes, por lo que hay que leerla con cautela (fuente: O'Driscoll SW y colaboradores, 2005). Un estudio transversal más reciente, con 84 pacientes consecutivos con dolor de codo de origen deportivo, comparó 6 pruebas (fuente: Sciascia AD y colaboradores, 2026). La prueba en movimiento tuvo sensibilidad de 98 % y exactitud de 93 %, y la maniobra de ordeño la mayor razón de verosimilitud positiva (5,1), con sensibilidad de 77 % y exactitud de 79 % (fuente: Sciascia AD y colaboradores, 2026). Las pruebas de resistencia a la flexopronación y de presión mejilla-codo rindieron mal (sensibilidad de 16 % y 9 %), y combinar pruebas no sumó utilidad (fuente: Sciascia AD y colaboradores, 2026). Lectura práctica: la prueba en movimiento sirve para descartar y la de ordeño, para confirmar (fuente: Sciascia AD y colaboradores, 2026). Registra la fuerza de los intrínsecos de la mano y la sensibilidad cubital antes de la cirugía (práctica habitual / opinión experta). No encontré un estudio que cuantifique la sensibilidad y la especificidad de las pruebas de provocación del cubital dentro de las fuentes abiertas para este capítulo: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«Prueba de estrés en valgo en movimiento frente a exploración quirúrgica» muestra lo siguiente. Estrés en valgo en movimiento (21 pacientes): sensibilidad 100 por ciento y especificidad 75 por ciento (fuente: O'Driscoll SW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las pruebas para lesión del LCM en atletas» muestra lo siguiente. Estrés en valgo en movimiento: 98 por ciento (fuente: Sciascia AD y colaboradores, 2026). Maniobra de ordeño: 77 por ciento (fuente: Sciascia AD y colaboradores, 2026). Resistencia a la flexopronación: 16 por ciento (fuente: Sciascia AD y colaboradores, 2026). Presión mejilla-codo: 9 por ciento (fuente: Sciascia AD y colaboradores, 2026). En el documento Word de este tema encontrarás además: Maniobras para el LCM y rendimiento publicado. Con esto cerramos examen físico: maniobras del lcm y su rendimiento. Sigamos con imágenes: qué pedir y cuánto confiar.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y cuánto confiar. La radiografía simple es el primer paso (práctica habitual / opinión experta); para entender la coronoides, el grupo de la osteotomía del epicóndilo recomienda TC con reconstrucción 3D (fuente: Ibrahim JM y colaboradores, 2026). En 29 cirujanos que clasificaron 10 fracturas, la 3D subió el acuerdo para la clasificación de Regan y Morrey (kappa de 0,51 frente a 0,40) y para la de O'Driscoll (0,48 frente a 0,42), aunque el acuerdo sobre qué abordaje usar fue algo mejor con 2D (0,32 frente a 0,27) (fuente: Lindenhovius A y colaboradores, 2009). Una serie de 43 pacientes usó TC 3D con sustracción digital del húmero para decidir cuáles fracturas de la faceta anteromedial se operan y cuáles se observan (fuente: Badre A y colaboradores, 2025). En un estudio clásico de 1995 con 40 deportistas de lanzamiento, la artro-RM con suero salino fue positiva en 24 de los 26 con rotura confirmada en cirugía: detectó 95 % de las roturas completas (18 de 19) y 86 % de las parciales (6 de 7), con 2 falsos negativos y ningún falso positivo (fuente: Schwartz ML y colaboradores, 1995). La ecografía con estrés cuantifica la laxitud. En 146 atletas, con RM como referencia y una carga de 2,5 kg en la muñeca, la apertura medial mayor de 0,5 mm a 30° de flexión detectó la rotura completa con sensibilidad de 88,1 % y especificidad de 61,5 %; a 90° de flexión, con un punto de corte de 1,0 mm, fue de 81,0 % y 66,4 % (fuente: Park JY y colaboradores, 2020). Sirve para sospechar y graduar, pero su especificidad es modesta. Si el síntoma es del cubital, la guía de la AANEM, basada en una revisión sistemática con metaanálisis, recomienda con nivel B ofrecer la medición ecográfica del área de sección o del diámetro del nervio para confirmar la neuropatía y localizar el sitio de compresión (fuente: Shook SJ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con estrés para rotura completa del LCM (RM como referencia)» muestra lo siguiente. Apertura mayor de 0,5 mm a 30° de flexión: sensibilidad 88.1 por ciento y especificidad 61.5 por ciento (fuente: Park JY y colaboradores, 2020). Apertura mayor de 1,0 mm a 90° de flexión: sensibilidad 81 por ciento y especificidad 66.4 por ciento (fuente: Park JY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«Detección con artro-RM de roturas del LCM confirmadas en cirugía» muestra lo siguiente. Roturas completas (18 de 19): 95 por ciento (fuente: Schwartz ML y colaboradores, 1995). Roturas parciales (6 de 7): 86 por ciento (fuente: Schwartz ML y colaboradores, 1995). En el documento Word de este tema encontrarás además: Acuerdo entre cirujanos con TC bidimensional y tridimensional (kappa). Con esto cerramos imágenes: qué pedir y cuánto confiar. Sigamos con algoritmo: elegir la entrada medial.</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entrada medial. Un camino razonable, pensado como ayuda de estudio. No sustituye al juicio del tutor ni al manual del implante, y la evidencia comparativa es de cadáver y de series, de modo que más de una salida es válida (fuente: Huh J y colaboradores, 2013) (fuente: Huang AL y colaboradores, 2021) (fuente: Bates T y colaboradores, 2023) (fuente: Jung HS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«Elegir entre vía medial directa, división muscular, Hotchkiss, FCU split, Taylor-Scham u osteotomía» se lee de arriba hacia abajo. Se parte de: Lesión que exige entrar por el lado medial del codo: coronoides, LCM, epicóndilo medial o nervio cubital. Se decide: ¿Es una avulsión aislada del epicóndilo medial o de la tróclea medial? Si la respuesta es sí, vía medial directa del húmero distal: incisión sobre el epicóndilo, nervio cubital identificado, fijación y cierre por capas (fuente: Hoyen H y colaboradores, 2026). Si la respuesta es no, ¿el blanco es el lcm (reparar o reconstruir)?. Se hace: Vía medial directa del húmero distal: incisión sobre el epicóndilo, nervio cubital identificado, fijación y cierre por capas (fuente: Hoyen H y colaboradores, 2026). Se decide: ¿El blanco es el LCM (reparar o reconstruir)? Si la respuesta es sí, división muscular tipo smith, del epicóndilo a 1 cm distal del tubérculo; sopesa el riesgo de neuropatía antes de desinsertar la masa (fuente: Smith GR y colaboradores, 1996) (fuente: Clain JB y colaboradores, 2019). Si la respuesta es no, ¿es una fractura de coronoides?. Se hace: División muscular tipo Smith, del epicóndilo a 1 cm distal del tubérculo; sopesa el riesgo de neuropatía antes de desinsertar la masa (fuente: Smith GR y colaboradores, 1996) (fuente: Clain JB y colaboradores, 2019). Se decide: ¿Es una fractura de coronoides? Si la respuesta es sí, ¿dónde está el fragmento principal?. Si la respuesta es no, solo el nervio, nervio cubital: liberar y decidir si queda en su lecho o transpuesto según el implante y la estabilidad del nervio (fuente: Sogbein OA y colaboradores, 2025) (fuente: Orbay JL y colaboradores, 2023). Se decide: ¿Dónde está el fragmento principal? Si la respuesta es punta, punta y cápsula anterior: hotchkiss, con el mediano a la vista (fuente: Kloen P y colaboradores, 2026) (fuente: Sukegawa K y colaboradores, 2016). Si la respuesta es faceta anteromedial, faceta anteromedial, sublime o lcm: división del fcu, o vía medial extendida si necesitas más exposición proximal (fuente: Kloen P y colaboradores, 2026) (fuente: Jost B y colaboradores, 2015). Si la respuesta es base, base grande: taylor-scham, o osteotomía del epicóndilo para una vista amplia con el lcm unido a su origen (fuente: Kloen P y colaboradores, 2026) (fuente: Ibrahim JM y colaboradores, 2026). Se hace: Punta y cápsula anterior: Hotchkiss, con el mediano a la vista (fuente: Kloen P y colaboradores, 2026) (fuente: Sukegawa K y colaboradores, 2016). Se hace: Faceta anteromedial, sublime o LCM: división del FCU, o vía medial extendida si necesitas más exposición proximal (fuente: Kloen P y colaboradores, 2026) (fuente: Jost B y colaboradores, 2015). Se hace: Base grande: Taylor-Scham, o osteotomía del epicóndilo para una vista amplia con el LCM unido a su origen (fuente: Kloen P y colaboradores, 2026) (fuente: Ibrahim JM y colaboradores, 2026). Se decide: ¿Hay fractura de cabeza radial o lesión del ligamento colateral lateral? Si la respuesta es sí, vía lateral separada para el radio y el ligamento lateral; planea las 2 incisiones desde el principio (fuente: Ibrahim JM y colaboradores, 2026) (fuente: Meena MK y colaboradores, 2020). Si la respuesta es no, nervio cubital: liberar y decidir si queda en su lecho o transpuesto según el implante y la estabilidad del nervio (fuente: Sogbein OA y colaboradores, 2025) (fuente: Orbay JL y colaboradores, 2023). Se hace: Vía lateral separada para el radio y el ligamento lateral; planea las 2 incisiones desde el principio (fuente: Ibrahim JM y colaboradores, 2026) (fuente: Meena MK y colaboradores, 2020). Se hace: Nervio cubital: liberar y decidir si queda en su lecho o transpuesto según el implante y la estabilidad del nervio (fuente: Sogbein OA y colaboradores, 2025) (fuente: Orbay JL y colaboradores, 2023). Termina en: Cierra por capas, repara la masa flexo-pronadora, anota dónde quedó el nervio y moviliza pronto (fuente: Hoyen H y colaboradores, 2026) (fuente: Orbay JL y colaboradores, 2023) (fuente: Ahmed Kamel S y colaboradores, 2024). Con esto cerramos algoritmo: elegir la entrada medial. Sigamos con indicaciones: qué blanco, qué vía.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qué blanco, qué vía. Cada fila es una pregunta que debes poder contestar antes de entrar a quirófano: qué estoy operando y por qué esa vía y no otra.</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«Indicaciones de la vía medial según el blanco» tiene 3 columnas: Blanco, Vía que se propone, Nota o límite. Fila 1: Blanco, Avulsión del epicóndilo medial; fractura medial de la tróclea (muy rara); Vía que se propone, Vía medial directa del húmero distal (fuente: Hoyen H y colaboradores, 2026); Nota o límite, La rama posterior del MABC suele cruzar la incisión y su sección puede dar un neuroma doloroso (fuente: Hoyen H y colaboradores, 2026) (fuente: Orbay JL y colaboradores, 2023). Fila 2: Blanco, Coronoides: punta y cápsula anterior; Vía que se propone, Hotchkiss (fuente: Kloen P y colaboradores, 2026); Nota o límite, Poco acceso a la faceta medial y a la base (fuente: Kloen P y colaboradores, 2026). Fila 3: Blanco, Coronoides: faceta anteromedial, sublime, LCM; Vía que se propone, División del FCU (fuente: Kloen P y colaboradores, 2026); Nota o límite, El nervio cubital y su primera rama motora al FCU limitan la extensión distal (fuente: Bates T y colaboradores, 2023) (fuente: Jost B y colaboradores, 2015). Fila 4: Blanco, Coronoides: base grande para placa medial; Vía que se propone, Taylor-Scham (fuente: Kloen P y colaboradores, 2026); Nota o límite, Preservar el LCM: levantar todo extraperióstico (fuente: Kloen P y colaboradores, 2026). Fila 5: Blanco, Coronoides compleja, presentación tardía o cirugía de revisión; Vía que se propone, Osteotomía del epicóndilo medial (fuente: Ibrahim JM y colaboradores, 2026); Nota o límite, No sirve si el LCM está desgarrado de su origen humeral (fuente: Ibrahim JM y colaboradores, 2026). Fila 6: Blanco, LCM: reparación o reconstrucción; Vía que se propone, División muscular de Smith (fuente: Smith GR y colaboradores, 1996); Nota o límite, Con desinserción de la masa flexo-pronadora, la neuropatía cubital fue de 21,9 % (fuente: Clain JB y colaboradores, 2019). Fila 7: Blanco, Nervio cubital: neurólisis o transposición; Vía que se propone, Incisión medial sobre el nervio (práctica habitual / opinión experta); Nota o límite, En la neuropatía idiopática, transponer no mejora el resultado frente a liberar en su sitio (fuente: Caliandro P y colaboradores, 2025). Fila 8: Blanco, Tríada terrible con componente anteromedial; Vía que se propone, Combinada: lateral para el radio y el LCL, medial para la coronoides (fuente: Meena MK y colaboradores, 2020) (fuente: de Klerk HH y colaboradores, 2025); Nota o límite, Más movilidad con la combinada en el metaanálisis de 4 estudios, a cambio de más tiempo quirúrgico (fuente: Meena MK y colaboradores, 2020). (fuente: Kloen P y colaboradores, 2026) (fuente: Kloen P y colaboradores, 2026) (fuente: Kloen P y colaboradores, 2026) (fuente: Hoyen H y colaboradores, 2026) (fuente: Bates T y colaboradores, 2023) (fuente: Jost B y colaboradores, 2015) (fuente: Orbay JL y colaboradores, 2023) (fuente: Ibrahim JM y colaboradores, 2026) (fuente: Smith GR y colaboradores, 1996) (fuente: de Klerk HH y colaboradores, 2025) (fuente: Clain JB y colaboradores, 2019) (fuente: Caliandro P y colaboradores, 2025) (fuente: Meena MK y colaboradores, 2020). La tabla completa tiene más filas: están en el documento Word. Con esto cerramos indicaciones: qué blanco, qué vía. Sigamos con tratamiento: cuándo operar, qué fijar y qué hacer con el nervio.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cuándo operar, qué fijar y qué hacer con el nervio. Entre 246 pacientes con fractura de la faceta anteromedial, 12,2 % se trató sin cirugía (fuente: Kim DH y colaboradores, 2024). El Mayo Elbow Performance Score (MEPS) medio final del conjunto fue de 92,1, un resultado satisfactorio (fuente: Kim DH y colaboradores, 2024). Una serie de 43 pacientes separó por criterios de imagen: los 28 que cumplían todos los rasgos varo-posteromedial se operaron, y de los 15 que no los cumplían todos, casi todos se trataron sin cirugía y ninguno desarrolló inestabilidad tardía, incongruencia ni cambios degenerativos (fuente: Badre A y colaboradores, 2025). El grupo sin cirugía alcanzó un arco de 136° ± 8° y un índice de Mayo de 99,0 ± 3,7 (fuente: Badre A y colaboradores, 2025). Para la faceta anteromedial la fijación habitual es una placa de soporte medial (fuente: de Klerk HH y colaboradores, 2023). Park, con 11 pacientes, propone reparar solo el LCL en el subtipo 1 y placa de soporte más reparación del LCL en los subtipos 2 y 3; los 11 tenían lesión del ligamento lateral (fuente: Park SM y colaboradores, 2015). En la revisión de 246 pacientes, 216 se operaron: 189 con fijación de la coronoides y 27 con reparación del LCL sola (fuente: Kim DH y colaboradores, 2024). Entre las 2 vías clásicas para colocar esa placa, un estudio de 32 pacientes encontró buena unión ósea con ambas, sin diferencias en dolor, arco de movimiento ni MEPS; la Hotchkiss fue más corta en tiempo y con menos neuropatía cubital, aunque los grupos fueron de épocas distintas (fuente: Jung HS y colaboradores, 2021). El tratamiento del nervio es una decisión aparte y menos obvia de lo que parece. Neuropatía idiopática del cubital. La revisión Cochrane concluye, con certeza baja a moderada, que descompresión simple y descompresión con transposición dan poca o ninguna diferencia en función o complicaciones (fuente: Caliandro P y colaboradores, 2025). Osteosíntesis de húmero distal. En 137 pacientes hubo neuritis en 33 % con transposición y en 9 % sin ella, y los autores no recomiendan la transposición de rutina (fuente: Chen RC y colaboradores, 2010). En 68 pacientes de un estudio más reciente, la neuropatía fue de 57,1 % con transposición y de 24 % in situ, aunque entre los 12 con neuropatía previa la recuperación completa fue de 71 % con transposición frente a 60 % in situ (fuente: Öztürk T y colaboradores, 2025). Coronoides por vía medial. En 91 pacientes la neuropatía posoperatoria fue de 33 %, sin diferencia entre liberar in situ (30 %) y transponer (34 %); pero se resolvió más a menudo con transposición (70 % frente a 22 %) (fuente: Sogbein OA y colaboradores, 2025). Con esto, una regla de estudio prudente: transponer cuando el nervio ya estaba afectado antes de operar o cuando queda inestable o sobre el implante, no por rutina (opinión experta, apoyada en evidencia observacional) (fuente: Sogbein OA y colaboradores, 2025) (fuente: Orbay JL y colaboradores, 2023) (fuente: Chen RC y colaboradores, 2010) (fuente: Öztürk T y colaboradores, 2025). Para la reconstrucción del LCM, el riesgo de neuropatía cubital depende de la técnica: 21,9 % con desinserción de la masa flexo-pronadora, 15,9 % con retracción muscular y 3,9 % con división del músculo; la transposición concomitante se asoció a 16,1 % frente a 3,9 % si no se tocó el nervio (fuente: Clain JB y colaboradores, 2019). La evidencia que encontré es pediátrica. En una revisión de 1372 pacientes, los tratados sin cirugía tuvieron pseudoartrosis en 29,9 % y rigidez en 5,6 %, y los operados tuvieron síntomas del nervio cubital en 6,4 %, rigidez en 4,4 % y nueva cirugía en 13 %; el MEPS medio fue de 95,2 ± 6,0 en operados y de 98,6 ± 0,7 en no operados, y los autores no ven consenso (fuente: Benaroch LR y colaboradores, 2026). Para adultos: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«Neuropatía cubital posoperatoria según manejo del nervio» muestra lo siguiente. Húmero distal: con transposición: 33 por ciento (fuente: Chen RC y colaboradores, 2010). Húmero distal: sin transposición: 9 por ciento (fuente: Chen RC y colaboradores, 2010). Coronoides medial: in situ: 30 por ciento (fuente: Sogbein OA y colaboradores, 2025). Coronoides medial: con transposición: 34 por ciento (fuente: Sogbein OA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«Epicóndilo medial pediátrico: complicaciones según tratamiento» muestra lo siguiente. Sin cirugía: pseudoartrosis: 29.9 por ciento (fuente: Benaroch LR y colaboradores, 2026). Sin cirugía: rigidez: 5.6 por ciento (fuente: Benaroch LR y colaboradores, 2026). Operados: síntomas del cubital: 6.4 por ciento (fuente: Benaroch LR y colaboradores, 2026). Operados: rigidez: 4.4 por ciento (fuente: Benaroch LR y colaboradores, 2026). Operados: nueva cirugía: 13 por ciento (fuente: Benaroch LR y colaboradores, 2026). En el documento Word de este tema encontrarás además: Neuropatía cubital tras reconstrucción del LCM según abordaje; Tres comparaciones sobre el nervio cubital. Con esto cerramos tratamiento: cuándo operar, qué fijar y qué hacer con el nervio. Sigamos con técnica: posición, planos, estructuras en riesgo, fijación y comprobación.</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posición, planos, estructuras en riesgo, fijación y comprobación. La técnica se reparte entre acceso y resolución. El acceso consiste en llegar a la articulación sin romper lo que la sostiene: el nervio cubital, el LCM y la masa flexo-pronadora. La resolución es hacer lo que el caso pide (fijar la coronoides, reparar el ligamento, fijar el epicóndilo, tratar el nervio) y dejar el codo estable (fuente: Kloen P y colaboradores, 2026) (fuente: Kloen P y colaboradores, 2026) (fuente: Ibrahim JM y colaboradores, 2026). Esto es apoyo de estudio: no sustituye al tutor ni al manual del implante. Con el paciente en decúbito supino, el brazo se apoya sobre una mesa de mano radiolúcida, con el hombro abducido y bien sostenido, el codo en unos 90° de flexión y la mesa a la misma altura que la de operaciones, para no traccionar el plexo braquial (fuente: Kloen P y colaboradores, 2026). Ojo: esa página de la AO describe la preparación para el acceso lateral y reconoce que desde ahí lo medial queda corto; si la coronoides o el olécranon se complican, plantea una incisión posterior extensible en prono o en decúbito lateral (fuente: Kloen P y colaboradores, 2026). En la serie de la osteotomía del epicóndilo, la vía medial se hizo en supino con mesa de mano, anestesia general con relajación, torniquete estéril y fluoroscopia desde la cabecera (fuente: Ibrahim JM y colaboradores, 2026). Para presentar la cara interna, rotar externamente el hombro ayuda (práctica habitual / opinión experta). La AO indica anestesia general y desaconseja la regional, porque el procedimiento puede prolongarse (fuente: Kloen P y colaboradores, 2026). Si el brazo se cruza sobre el pecho, el acceso posterior mejora (fuente: Kloen P y colaboradores, 2026). Para la piel valen las 2 opciones de la AO ya vistas en las variantes, con el MABC siempre a la vista (fuente: Kloen P y colaboradores, 2026). En la técnica del colgajo tendinoso la incisión mide 10 a 12 cm: arranca 4 cm por encima del epicóndilo y baja sobre el FCU y el nervio; los colgajos cutáneos se levantan de espesor completo para no lesionar esas ramas (fuente: Orbay JL y colaboradores, 2023). Otra opción es una incisión curva centrada en la cara anterior del epicóndilo, para que la cicatriz no quede sobre el nervio (fuente: Ibrahim JM y colaboradores, 2026). Las ramas cruzantes se concentran 2 cm distal al epicóndilo, de modo que ahí hay que ir lento (fuente: Benedikt S y colaboradores, 2017). Localízalo arriba, donde es fácil y seguro, y síguelo hacia abajo hasta que desaparece entre las 2 cabezas del FCU; abre esa fascia con tijera sin perder de vista la primera rama motora, la que va a la cabeza humeral (fuente: Kloen P y colaboradores, 2026). En la práctica se libera unos 6 cm hacia proximal y hacia distal (fuente: Kloen P y colaboradores, 2026), y se libera la fascia de Osborne (fuente: Orbay JL y colaboradores, 2023). Al terminar se decide si el nervio queda en su lecho o se pasa por delante (fuente: Orbay JL y colaboradores, 2023); para una transposición recta hay que reconocer las estructuras que lo acodan hasta 12 cm hacia distal (fuente: Felder JM y colaboradores, 2019). Hotchkiss. Primero se define el borde delantero de la masa con disección roma por encima del braquial; es territorio del mediano y de la arteria braquial, así que se trabaja mirando (fuente: Kloen P y colaboradores, 2026). Con el cubital ya controlado por detrás, la masa se parte por su mitad, o un poco más atrás si el blanco es la faceta anteromedial (fuente: Kloen P y colaboradores, 2026). La porción anterior (pronador redondo, flexor radial y palmar largo) se suelta del epicóndilo y, junto con el braquial, se separa por fuera del periostio de la cresta supracondílea y de la cápsula; separadores de Hohmann romos abren el campo (fuente: Kloen P y colaboradores, 2026). Cuánto hay que despegar importa: para llegar a la faceta anteromedial hicieron falta unos 47 ± 6 mm de masa, casi lo mismo que separa el epicóndilo del mediano en línea con ese intervalo (43 ± 5 mm) (fuente: Sukegawa K y colaboradores, 2016). Es decir, ver la faceta por esta vía te lleva hasta la vecindad del nervio. División del FCU. El trayecto del cubital marca el límite entre la cabeza humeral y la cubital del FCU (fuente: Kloen P y colaboradores, 2026). Empieza abajo y despega la cabeza humeral sin tocar periostio hasta exponer coronoides, LCM y cápsula; el tubérculo del sublime, donde termina el LCM, sirve de referencia al tacto (fuente: Kloen P y colaboradores, 2026). Si falta campo, se prolonga la partición hacia distal; despegar la masa de la cresta supracondílea es posible, pero rara vez necesario (fuente: Kloen P y colaboradores, 2026). Lo que frena el avance distal es el propio nervio, con su rama a la cabeza humeral (fuente: Bates T y colaboradores, 2023) (fuente: Jost B y colaboradores, 2015). Taylor-Scham. Con un elevador romo apoyado en el borde del cúbito y en el olécranon, se despega todo el bloque (FCU incluido) de atrás hacia delante y sin entrar al periostio, hasta ver la base de la coronoides (fuente: Kloen P y colaboradores, 2026). Si el nervio corre peligro en ese trayecto, se transpone al plano subcutáneo (fuente: Kloen P y colaboradores, 2026). El riesgo es soltar el ligamento, cuyas fibras se confunden con el tendón de origen del FCU; la defensa es avanzar desde abajo hacia el tubérculo palpable y despegar únicamente músculo (fuente: Kloen P y colaboradores, 2026). Para la cápsula anterior no se fuerza este plano: se abre una segunda ventana más anterior, tipo Hotchkiss (fuente: Kloen P y colaboradores, 2026). Osteotomía del epicóndilo medial. El trayecto se planifica con 2 agujas de Kirschner de 1,2 mm y se confirma con fluoroscopia: tiene que ir paralelo a la tróclea medial y a las fibras de la masa (fuente: Ibrahim JM y colaboradores, 2026). La sierra hace casi todo el corte y el osteotomo lo termina, para cuidar las partes blandas y dejar mejor superficie de consolidación (fuente: Ibrahim JM y colaboradores, 2026). El epicóndilo baja con la masa y el LCM pegados; se libera la cápsula anterior y un valgo suave abre la articulación hasta ver la coronoides y su trazo (fuente: Ibrahim JM y colaboradores, 2026). Es frecuente que el LCM entero se inserte en el fragmento roto: no lo separes del hueso, y sigue el ligamento hacia arriba para asegurarte de que su origen queda intacto, porque perderlo crea inestabilidad (fuente: Orbay JL y colaboradores, 2023). La fijación provisional se hace con agujas y pinzas; la definitiva, con tornillos de compresión sin cabeza o con una placa de soporte anatómica, según el patrón (fuente: Ibrahim JM y colaboradores, 2026). Se comprueba mirando directamente la superficie articular con el valgo suave y con fluoroscopia en proyecciones anteroposterior y lateral (fuente: Ibrahim JM y colaboradores, 2026). Ver el bloque de cierre.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«Tiempo quirúrgico en fijación de la faceta anteromedial» muestra lo siguiente. FCU split (15 pacientes): 101 min (fuente: Jung HS y colaboradores, 2021). Over the top (17 pacientes): 79 min (fuente: Jung HS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«Estructuras en riesgo en la vía medial y cómo evitarlas» tiene 3 columnas: Estructura, Cuándo se lesiona, Cómo se evita. Fila 1: Estructura, Nervio cubital; Cuándo se lesiona, Tracción excesiva: neuropraxia (fuente: Ibrahim JM y colaboradores, 2026); neuropatía posoperatoria de 33 % tras coronoides por vía medial (fuente: Sogbein OA y colaboradores, 2025); Cómo se evita, Exponerlo desde proximal, moverlo con suavidad y registrar su posición final (fuente: Kloen P y colaboradores, 2026) (fuente: Hoyen H y colaboradores, 2026). Fila 2: Estructura, Primera rama motora al FCU; Cuándo se lesiona, Al abrir las cabezas del FCU o al transponer (fuente: Kloen P y colaboradores, 2026) (fuente: Hoyen H y colaboradores, 2026); Cómo se evita, Protegerla; es el límite distal del FCU split (a 29 mm del epicóndilo) (fuente: Jost B y colaboradores, 2015). Fila 3: Estructura, Rama posterior del MABC; Cuándo se lesiona, Incisión que cruza su trayecto; neuroma doloroso si se divide (fuente: Hoyen H y colaboradores, 2026) (fuente: Orbay JL y colaboradores, 2023); Cómo se evita, Planear la incisión; si hay que cortarla, lejos de la cicatriz (fuente: Orbay JL y colaboradores, 2023). Fila 4: Estructura, Nervio mediano; Cuándo se lesiona, Disección anterior con el Hotchkiss; está a 7 mm del vértice de la coronoides (fuente: Sukegawa K y colaboradores, 2016); Cómo se evita, No ir más allá de lo necesario por delante; separadores romos (fuente: Kloen P y colaboradores, 2026) (fuente: Sukegawa K y colaboradores, 2016). Fila 5: Estructura, LCM; Cuándo se lesiona, Al levantar la masa en Taylor-Scham o en FCU split, si se confunde con el origen del FCU (fuente: Kloen P y colaboradores, 2026); Cómo se evita, Disecar de distal a proximal hacia el tubérculo, siempre extraperióstico (fuente: Kloen P y colaboradores, 2026). Fila 6: Estructura, Epicóndilo osteotomizado; Cuándo se lesiona, Fragmento pequeño: refractura por falla del implante (fuente: Ibrahim JM y colaboradores, 2026); Cómo se evita, Osteotomía paralela a la tróclea y 2 tornillos divergentes (fuente: Ibrahim JM y colaboradores, 2026). (fuente: Kloen P y colaboradores, 2026) (fuente: Kloen P y colaboradores, 2026) (fuente: Hoyen H y colaboradores, 2026) (fuente: Jost B y colaboradores, 2015) (fuente: Sukegawa K y colaboradores, 2016) (fuente: Sogbein OA y colaboradores, 2025) (fuente: Orbay JL y colaboradores, 2023) (fuente: Ibrahim JM y colaboradores, 2026). Con esto cerramos técnica: posición, planos, estructuras en riesgo, fijación y comprobación. Sigamos con comparación de los intervalos mediales: cuánto ven y cuánto arriesgan.</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de los intervalos mediales: cuánto ven y cuánto arriesgan. En 20 codos, con 40 abordajes en orden aleatorio, la división del FCU expuso 13,3 cm² de hueso y el Hotchkiss, 4,4 cm²; con el Hotchkiss no se pudo ver el tubérculo del sublime y la banda anterior del LCM en 17 de 20 codos, ni la banda posterior en ninguno, mientras que con el FCU split se vieron todos los puntos de referencia en todos los especímenes (fuente: Huh J y colaboradores, 2013). En 15 cadáveres, el Taylor-Scham modificado con transposición del nervio expuso 19,5 cm² frente a 13,6 cm² del FCU split, y el alcance distal del FCU split estuvo limitado por el nervio y sus ramas al FCU (fuente: Bates T y colaboradores, 2023). La vía medial extendida igualó al FCU split en el cúbito proximal (840 mm² frente a 810 mm²) y su límite distal fue la arteria recurrente cubital posterior (68 mm) frente a la primera rama motora al FCU (29 mm) (fuente: Jost B y colaboradores, 2015). En 8 especímenes con 5 vías, la medial extendida mostró 13,9 ± 6,0 cm² (15 ± 4 % de la articulación) y fue la mejor para coronoides (3,2 ± 1,7 cm², 26 ± 9 %) y húmero distal (fuente: Huang AL y colaboradores, 2021). El Hotchkiss fue el mejor para la cabeza radial (0,8 ± 0,3 cm²) (fuente: Huang AL y colaboradores, 2021). El Hotchkiss, la medial extendida y la de Smith muestran sobre todo lo anterior al LCM; el Taylor-Scham, sobre todo lo posterior, y solo el FCU split y el Taylor-Scham dejaron ver la banda posterior (fuente: Huang AL y colaboradores, 2021). El acuerdo entre observadores fue bueno para el húmero distal (0,915) y flojo para coronoides (0,66) y cabeza radial (0,583), de modo que esas cifras sirven de orientación (fuente: Huang AL y colaboradores, 2021). En 32 pacientes con fractura de la faceta anteromedial (15 con FCU split y 17 con Hotchkiss), todas las fracturas consolidaron y no hubo diferencias en osificación heterotópica, artrosis, dolor, movilidad ni MEPS (fuente: Jung HS y colaboradores, 2021). El Hotchkiss fue más corto en cirugía (79 ± 23 min frente a 101 ± 14 min) y tuvo menos neuropatía cubital (5,9 % frente a 46 %) (fuente: Jung HS y colaboradores, 2021). Ojo con el diseño: no hubo aleatorización y el FCU split se usó en los primeros años y el Hotchkiss en los últimos (fuente: Jung HS y colaboradores, 2021). En otra serie de 91 pacientes, la neuropatía no difirió entre FCU split, Taylor-Scham y división de la masa flexo-pronadora (fuente: Sogbein OA y colaboradores, 2025). Más área expuesta no equivale a mejor operación. El FCU split y el Taylor-Scham dejan ver más y más atrás (fuente: Huh J y colaboradores, 2013) (fuente: Bates T y colaboradores, 2023); el Hotchkiss deja ver menos del ligamento pero, en la única comparación clínica, tuvo menos neuropatía, con el sesgo de las épocas distintas (fuente: Jung HS y colaboradores, 2021). Ninguno de estos estudios es un ensayo clínico aleatorizado: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«Área de hueso expuesta en cadáver: FCU split frente a Hotchkiss» muestra lo siguiente. FCU split: 13.3 cm² (fuente: Huh J y colaboradores, 2013). Hotchkiss: 4.4 cm² (fuente: Huh J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«Área de hueso expuesta en cadáver: Taylor-Scham modificado frente a FCU split» muestra lo siguiente. Taylor-Scham modificado: 19.5 cm² (fuente: Bates T y colaboradores, 2023). FCU split: 13.6 cm² (fuente: Bates T y colaboradores, 2023). En el documento Word de este tema encontrarás además: Neuropatía cubital posoperatoria tras fijar la faceta anteromedial; Comparaciones publicadas entre vías mediales. Con esto cerramos comparación de los intervalos mediales: cuánto ven y cuánto arriesgan. Sigamos con comparación con las vías lateral y posterior en fracturas combinadas.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comparación con las vías lateral y posterior en fracturas combinadas. Las fracturas combinadas del codo tienen un lado lateral (cabeza radial, ligamento colateral lateral) y un lado medial (faceta anteromedial, LCM). Una vía única rara vez ve ambos lados. Lateral sola. La posición supina con la mesa de mano da buen acceso lateral y acceso medial limitado; reparar algunas coronoides puede ser difícil así (fuente: Kloen P y colaboradores, 2026). La enseñanza clásica ligaba la tríada terrible a la punta de la coronoides y a una vía lateral, pero en 167 TC de fracturas combinadas la faceta anteromedial estuvo comprometida en 30 % (fuente: de Klerk HH y colaboradores, 2025). Lateral más medial. En un metaanálisis de 4 estudios con 470 pacientes con tríada terrible, la vía combinada lateral y anteromedial tuvo más arco de movimiento (diferencia de medias de 14,21 a favor de la combinada, intervalo de confianza de 95 % entre 7,29 y 21,13) y más rotación del antebrazo (18,88, entre 5,40 y 32,35) que la lateral sola; el MEPS fue mayor en la combinada, aunque su intervalo cruzó el cero (diferencia de 3,31, de −0,62 a 7,23) (fuente: Meena MK y colaboradores, 2020). El precio fue el tiempo: en el texto completo, con 2 estudios y 195 fracturas, la cirugía combinada duró más (diferencia de medias de 15,11, significativa), aunque una frase del resumen la da como no significativa; pérdida de sangre, dolor y complicaciones no difirieron de forma significativa (fuente: Meena MK y colaboradores, 2020). Son estudios retrospectivos y heterogéneos (fuente: Meena MK y colaboradores, 2020). Posterior. Con osteotomía del olécranon, en cadáver quedó expuesto 0 % de la superficie articular de la coronoides, frente a 71,3 % con una técnica de luxación del codo (fuente: Liu Y y colaboradores, 2023). Esa técnica parte de liberar el ligamento lateral (fuente: Liu Y y colaboradores, 2023); cambias una exposición por una estructura que luego hay que reparar (opinión experta). El brazo cruzado sobre el pecho permite una vía posterior desde posición supina (fuente: Kloen P y colaboradores, 2026). Vías separadas en el mismo paciente. Cuando hay fractura de cabeza radial o lesión del LCL, el equipo de la osteotomía recomienda una vía lateral aparte para el radio (fuente: Ibrahim JM y colaboradores, 2026); en un caso comunicado por Orbay, una luxación inestable con fractura anteromedial se resolvió con un estabilizador articular interno por vía lateral y una placa medial por vía medial (fuente: Orbay JL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«Superficie articular de la coronoides expuesta en cadáver» muestra lo siguiente. Técnica de luxación del codo: 71.3 por ciento (fuente: Liu Y y colaboradores, 2023). Osteotomía del olécranon: 0 por ciento (fuente: Liu Y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alcanza cada vía y cuándo se combina» tiene 4 columnas: Vía, Qué alcanza, Límite, Cuándo se combina con la medial. Fila 1: Vía, Lateral (Kocher, Kaplan, EDC split); Qué alcanza, Cabeza y cuello radial y ligamento lateral (fuente: Ibrahim JM y colaboradores, 2026); Límite, Acceso medial limitado; coronoides difícil (fuente: Kloen P y colaboradores, 2026); Cuándo se combina con la medial, Tríada terrible con componente anteromedial (fuente: de Klerk HH y colaboradores, 2025) (fuente: Meena MK y colaboradores, 2020). Fila 2: Vía, Posterior (osteotomía del olécranon, técnica de luxación); Qué alcanza, Húmero distal; coronoides solo con luxación del codo (fuente: Liu Y y colaboradores, 2023); Límite, 0 % de la coronoides con osteotomía del olécranon en cadáver (fuente: Liu Y y colaboradores, 2023); Cuándo se combina con la medial, Fracturas complejas con húmero distal asociado (fuente: Liu Y y colaboradores, 2023). Fila 3: Vía, Medial (FCU split, Hotchkiss, Taylor-Scham); Qué alcanza, Faceta anteromedial, sublime, LCM y base (fuente: Kloen P y colaboradores, 2026) (fuente: Kloen P y colaboradores, 2026); Límite, No ve el radio ni el ligamento lateral (fuente: Ibrahim JM y colaboradores, 2026); Cuándo se combina con la medial, Cuando además haya lesión lateral (fuente: Ibrahim JM y colaboradores, 2026) (fuente: Meena MK y colaboradores, 2020). (fuente: Kloen P y colaboradores, 2026) (fuente: Kloen P y colaboradores, 2026) (fuente: Kloen P y colaboradores, 2026) (fuente: Ibrahim JM y colaboradores, 2026) (fuente: de Klerk HH y colaboradores, 2025) (fuente: Meena MK y colaboradores, 2020) (fuente: Liu Y y colaboradores, 2023). Con esto cerramos comparación con las vías lateral y posterior en fracturas combinadas. Sigamos con cierre: reparar la masa muscular, decidir el nervio y dejar todo anotado.</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cierre: reparar la masa muscular, decidir el nervio y dejar todo anotado. Tanto la AO como los autores de las técnicas recientes cierran la herida por capas (fuente: Hoyen H y colaboradores, 2026) (fuente: Ibrahim JM y colaboradores, 2026). Lo que cambia con la vía es lo que hay que reparar antes de cerrar la piel. Masa flexo-pronadora. Con el colgajo tendinoso la reparación es tendón con tendón: un primer punto central de sutura trenzada fija longitud y alineación, y puntos sueltos en 8 completan el cierre; los autores no han visto fallas de esa reparación (fuente: Orbay JL y colaboradores, 2023). Con la osteotomía, el epicóndilo vuelve a su sitio y se fija con 2 tornillos divergentes de 2,7 mm: uno por la columna medial y otro paralelo a la articulación (fuente: Ibrahim JM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Nervio cubital. Se decide si queda en su lecho o se pasa por delante: la presencia de implante prominente o la inestabilidad del nervio inclinan la balanza hacia la transposición (fuente: Orbay JL y colaboradores, 2023). Pase lo que pase, el informe operatorio debe describir cómo se protegió el nervio y dónde quedó (fuente: Hoyen H y colaboradores, 2026). En la serie de coronoides, la transposición no cambió la frecuencia de neuropatía, pero sí la tasa de resolución (fuente: Sogbein OA y colaboradores, 2025). Ligamento. Si se trazó la inserción del LCM, comprueba que sigue unida al hueso o a su fragmento antes de cerrar (práctica habitual / opinión experta) (fuente: Orbay JL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Confirma la posición del implante con fluoroscopia (fuente: Ibrahim JM y colaboradores, 2026) y, como práctica habitual / opinión experta, el arco de movimiento y la estabilidad con valgo y varo suaves. Con buenas proyecciones AP y lateral en quirófano, el equipo de la osteotomía prescinde de las radiografías formales del posoperatorio (fuente: Ibrahim JM y colaboradores, 2026). Con esto cerramos cierre: reparar la masa muscular, decidir el nervio y dejar todo anotado. Sigamos con complicaciones: el nervio, la rigidez y el implante.</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el nervio, la rigidez y el implante. En 91 pacientes con coronoides operada por vía medial, la neuropatía posoperatoria fue de 33 % y 55 % de los casos se resolvió por completo; fue similar tras FCU split, Taylor-Scham y división de la masa (fuente: Sogbein OA y colaboradores, 2025). En la comparación clínica con 32 pacientes, la proporción fue de 46 % con FCU split frente a 5,9 % con Hotchkiss (fuente: Jung HS y colaboradores, 2021). En cirugía del LCM, una revisión de 17 artículos con 1518 casos halló neuropatía en 12,0 %, reoperación por ella en 0,8 % y ninguna lesión intraoperatoria comunicada (fuente: Clain JB y colaboradores, 2019). La división de la rama posterior del MABC puede dejar un neuroma doloroso (fuente: Hoyen H y colaboradores, 2026) (fuente: Orbay JL y colaboradores, 2023). Con la vía anterior el mediano queda a 5 mm de la inserción distal del braquial y a 7 mm del vértice de la coronoides (fuente: Sukegawa K y colaboradores, 2016). No encontré en las fuentes abiertas una tasa de neuroma del MABC ni de lesión del mediano en abordajes mediales de codo: sin dato verificable. En fracturas de la faceta anteromedial, una revisión halló complicaciones en 17,7 % (41 de 232) y reoperación en 12,9 % (26 de 202) (fuente: Kim DH y colaboradores, 2024). En una serie con algoritmo de 3D, el grupo operado tuvo complicaciones en 64 % (fuente: Badre A y colaboradores, 2025). En 27 operados por inestabilidad varo-posteromedial, hubo complicaciones en 26 % (fuente: McLean J y colaboradores, 2018). Para la tríada terrible, otra revisión de 312 pacientes encontró reoperación en 22,4 % (70 de 312), y, entre las complicaciones que no requirieron reoperación, osificación heterotópica en 12,5 % (39 de 312) y artrosis en 11,2 % (35 de 312) (fuente: Chen HW y colaboradores, 2014). Con la osteotomía del epicóndilo, 6 de 13 pacientes tuvieron un retiro tardío del implante del epicóndilo, y un caso se refracturó: el corte no fue paralelo a la tróclea y dejó un fragmento demasiado pequeño (fuente: Ibrahim JM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en series de coronoides operadas» muestra lo siguiente. Faceta anteromedial: complicaciones (revisión de 246 pacientes): 17.7 por ciento (fuente: Kim DH y colaboradores, 2024). Faceta anteromedial: reoperación: 12.9 por ciento (fuente: Kim DH y colaboradores, 2024). Varo-posteromedial: complicaciones (27 pacientes): 26 por ciento (fuente: McLean J y colaboradores, 2018). Tríada terrible: reoperación (312 pacientes): 22.4 por ciento (fuente: Chen HW y colaboradores, 2014). Tríada terrible: osificación heterotópica: 12.5 por ciento (fuente: Chen HW y colaboradores, 2014). Tríada terrible: artrosis: 11.2 por ciento (fuente: Chen HW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de la vía medial y cómo prevenirlas» tiene 3 columnas: Complicación, Cifra publicada, Cómo prevenirla. Fila 1: Complicación, Neuropatía cubital posoperatoria; Cifra publicada, 33 % tras coronoides por vía medial (fuente: Sogbein OA y colaboradores, 2025); 12,0 % tras reconstrucción del LCM (fuente: Clain JB y colaboradores, 2019); Cómo prevenirla, Exponer proximal, tracción mínima y técnica que divida el músculo en lugar de desinsertarlo (fuente: Kloen P y colaboradores, 2026) (fuente: Clain JB y colaboradores, 2019). Fila 2: Complicación, Neuroma del MABC; Cifra publicada, Sin dato verificable; Cómo prevenirla, Planear la incisión y cortar lejos de la cicatriz si es inevitable (fuente: Orbay JL y colaboradores, 2023). Fila 3: Complicación, Lesión del mediano; Cifra publicada, Sin dato verificable; está a 7 mm del vértice (fuente: Sukegawa K y colaboradores, 2016); Cómo prevenirla, Disección anterior roma y bajo visión (fuente: Kloen P y colaboradores, 2026) (fuente: Sukegawa K y colaboradores, 2016). Fila 4: Complicación, Reoperación tras fractura de la faceta anteromedial; Cifra publicada, 12,9 % (fuente: Kim DH y colaboradores, 2024); Cómo prevenirla, Fijación estable y atención al lado lateral (opinión experta) (fuente: Kim DH y colaboradores, 2024) (fuente: McLean J y colaboradores, 2018). Fila 5: Complicación, Osificación heterotópica y artrosis en tríada terrible; Cifra publicada, 12,5 % y 11,2 % (fuente: Chen HW y colaboradores, 2014); Cómo prevenirla, Sin dato verificable de prevención específica; la movilización temprana se asoció a mejor función (fuente: Ahmed Kamel S y colaboradores, 2024). Fila 6: Complicación, Retiro de implante o refractura del epicóndilo; Cifra publicada, 6 de 13 con retiro y 1 refractura (fuente: Ibrahim JM y colaboradores, 2026); Cómo prevenirla, Osteotomía paralela a la tróclea y 2 tornillos (fuente: Ibrahim JM y colaboradores, 2026). (fuente: Kloen P y colaboradores, 2026) (fuente: Sukegawa K y colaboradores, 2016) (fuente: Sogbein OA y colaboradores, 2025) (fuente: Orbay JL y colaboradores, 2023) (fuente: Ibrahim JM y colaboradores, 2026) (fuente: Kim DH y colaboradores, 2024) (fuente: McLean J y colaboradores, 2018) (fuente: Clain JB y colaboradores, 2019) (fuente: Chen HW y colaboradores, 2014) (fuente: Ahmed Kamel S y colaboradores, 2024). Con esto cerramos complicaciones: el nervio, la rigidez y el implante. Sigamos con pronóstico: movilidad y función a medio plazo.</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movilidad y función a medio plazo. En la revisión sistemática de 246 pacientes con fractura de la faceta anteromedial, el MEPS medio final fue de 92,1 y la puntuación de Broberg y Morrey, de 89,5 (fuente: Kim DH y colaboradores, 2024). Un grupo operado por inestabilidad varo-posteromedial alcanzó un arco de 130° ± 19° y un índice de Mayo de 98,4 ± 4,0, mientras que el grupo sin cirugía llegó a 136° ± 8° y 99,0 ± 3,7 (fuente: Badre A y colaboradores, 2025). En los 11 pacientes de Park (LCL en todos, placa en los subtipos 2 y 3), el arco medio fue de 128° y el MEPS de 89 (fuente: Park SM y colaboradores, 2015). Con la osteotomía del epicóndilo, 13 pacientes terminaron con un arco de flexo-extensión de 118° y de pronosupinación de 154° (fuente: Ibrahim JM y colaboradores, 2026). En la tríada terrible, una revisión de 16 estudios halló MEPS medios de 78 a 95 y DASH medios de 9 a 31, según el estudio (fuente: Chen HW y colaboradores, 2014). Los resultados funcionales son, en conjunto, buenos tanto con cirugía como con tratamiento conservador bien seleccionado (fuente: Kim DH y colaboradores, 2024) (fuente: Badre A y colaboradores, 2025); el problema es el precio en complicaciones (véase el bloque anterior) y que las series son pequeñas. En el epicóndilo medial pediátrico, el MEPS medio fue de 95,2 en los operados y de 98,6 en los no operados, sin consenso sobre cuál es mejor (fuente: Benaroch LR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«Arco de flexo-extensión final en series con vía medial o fractura de la faceta anteromedial» muestra lo siguiente. Osteotomía del epicóndilo (13 pacientes): 118 grados (fuente: Ibrahim JM y colaboradores, 2026). Estrategia de Park: LCL ± placa (11 pacientes): 128 grados (fuente: Park SM y colaboradores, 2015). Varo-posteromedial operado (28 pacientes): 130 grados (fuente: Badre A y colaboradores, 2025). Faceta anteromedial sin cirugía (15 pacientes): 136 grados (fuente: Badre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«Puntuación funcional final (Mayo Elbow Performance)» muestra lo siguiente. Faceta anteromedial, revisión de 246 pacientes: 92.1 puntos (fuente: Kim DH y colaboradores, 2024). Estrategia de Park: LCL ± placa (11 pacientes): 89 puntos (fuente: Park SM y colaboradores, 2015). Epicóndilo medial pediátrico operado: 95.2 puntos (fuente: Benaroch LR y colaboradores, 2026). Epicóndilo medial pediátrico no operado: 98.6 puntos (fuente: Benaroch LR y colaboradores, 2026). Con esto cerramos pronóstico: movilidad y función a medio plazo. Sigamos con rehabilitación: mover pronto sin comprometer la reparación.</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mover pronto sin comprometer la reparación. En tríada terrible, un metaanálisis de 11 estudios con 301 pacientes encontró un MEPS de 91,2 con movilización activa antes de 14 días frente a 85 con movilización más tardía (diferencia de 6,1; intervalo de 0,2 a 12), sin que el riesgo de inestabilidad pareciera aumentar (de 4,5 % a 19 %); falta un ensayo aleatorizado (fuente: Ahmed Kamel S y colaboradores, 2024). Una revisión sobre coronoides propone iniciar el movimiento y los estiramientos dentro de la primera semana si la fijación es segura y el codo no tiende a subluxarse (fuente: de Klerk HH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el colgajo tendinoso, la muñeca se inmoviliza en neutro y se empieza movimiento activo y asistido a la semana; la carga externa comienza hacia las 6 semanas (fuente: Orbay JL y colaboradores, 2023). Con la osteotomía del epicóndilo, el movimiento libre arranca de inmediato, la fuerza a las 6 semanas y la actividad a las 12 semanas (fuente: Ibrahim JM y colaboradores, 2026). El equipo del colgajo tendinoso pide 3 cuidados tras fijar la coronoides: nada de valgo (protege ligamento y faceta), nada de varo (protege los fragmentos) y, al inicio, nada de abducción del hombro, que carga el codo con un torque en rotación interna (fuente: Orbay JL y colaboradores, 2023). Cuando la faceta anteromedial se trata sin cirugía, la recomendación es evitar el varo durante un mes (fuente: de Klerk HH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Prevención de osificación heterotópica y calendario de fortalecimiento: sin dato verificable más allá de estas series. Con esto cerramos rehabilitación: mover pronto sin comprometer la reparación. Sigamos con errores frecuentes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errores frecuentes del residente. Cada error tiene una causa anatómica y un gesto que lo evita. La lista sale de los riesgos descritos en este capítulo.</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«Errores, causa y cómo evitarlos» tiene 3 columnas: Error, Por qué ocurre, Cómo evitarlo. Fila 1: Error, Buscar el nervio por distal o sin identificarlo; Por qué ocurre, Es más difícil y más peligroso empezar por la porción distal (fuente: Kloen P y colaboradores, 2026); Cómo evitarlo, Exponerlo siempre desde proximal y seguirlo hasta las cabezas del FCU (fuente: Kloen P y colaboradores, 2026). Fila 2: Error, Cortar sin ver la primera rama motora al FCU; Por qué ocurre, Está a 29 mm del epicóndilo y limita el FCU split (fuente: Jost B y colaboradores, 2015); Cómo evitarlo, Protegerla y conocer su posición antes de abrir la fascia (fuente: Kloen P y colaboradores, 2026) (fuente: Jost B y colaboradores, 2015). Fila 3: Error, Seccionar ramas del MABC; Por qué ocurre, Cruzan el campo con alta frecuencia y se concentran a 2 cm distal al epicóndilo (fuente: Benedikt S y colaboradores, 2017); Cómo evitarlo, Planear la incisión y cortar lejos de la cicatriz si es inevitable (fuente: Orbay JL y colaboradores, 2023). Fila 4: Error, Esperar que el Hotchkiss muestre el tubérculo del sublime; Por qué ocurre, No se vio en 17 de 20 codos de cadáver (fuente: Huh J y colaboradores, 2013); Cómo evitarlo, Elegir FCU split cuando el blanco es sublime o LCM (fuente: Kloen P y colaboradores, 2026) (fuente: Huh J y colaboradores, 2013). Fila 5: Error, Disecar por delante sin ver el mediano; Por qué ocurre, Está a 7 mm del vértice de la coronoides (fuente: Sukegawa K y colaboradores, 2016); Cómo evitarlo, Disección roma y separadores romos, bajo visión (fuente: Kloen P y colaboradores, 2026) (fuente: Sukegawa K y colaboradores, 2016). Fila 6: Error, Soltar el LCM al levantar la masa; Por qué ocurre, El origen tendinoso del FCU se confunde con el ligamento (fuente: Kloen P y colaboradores, 2026); Cómo evitarlo, De distal a proximal hacia el tubérculo, extraperióstico (fuente: Kloen P y colaboradores, 2026). Fila 7: Error, Osteotomía del epicóndilo no paralela a la tróclea; Por qué ocurre, Deja un fragmento pequeño que no acepta 2 tornillos (fuente: Ibrahim JM y colaboradores, 2026); Cómo evitarlo, Marcar el trayecto con agujas y comprobarlo con fluoroscopia (fuente: Ibrahim JM y colaboradores, 2026). Fila 8: Error, Traccionar el nervio con separadores; Por qué ocurre, Neuropraxia por tracción excesiva (fuente: Ibrahim JM y colaboradores, 2026); Cómo evitarlo, Retracción suave y liberación adecuada (opinión experta) (fuente: Ibrahim JM y colaboradores, 2026). Fila 9: Error, Transponer el nervio por rutina; Por qué ocurre, Neuritis de 33 % frente a 9 % en osteosíntesis de húmero distal (fuente: Chen RC y colaboradores, 2010); Cómo evitarlo, Transponer solo con indicación: lesión previa, implante prominente o nervio inestable (fuente: Sogbein OA y colaboradores, 2025) (fuente: Orbay JL y colaboradores, 2023) (fuente: Öztürk T y colaboradores, 2025). Fila 10: Error, Operar solo el lado medial en un codo inestable; Por qué ocurre, El ligamento lateral estaba roto en 100 % de las lesiones varo-posteromedial (fuente: McLean J y colaboradores, 2018); Cómo evitarlo, Planear una vía lateral separada (fuente: Ibrahim JM y colaboradores, 2026) (fuente: Meena MK y colaboradores, 2020). Fila 11: Error, No reparar la masa flexo-pronadora; Por qué ocurre, Es estabilizador dinámico del lado medial (fuente: Orbay JL y colaboradores, 2023) (fuente: Ibrahim JM y colaboradores, 2026); Cómo evitarlo, Repararla con puntos firmes al terminar (fuente: Orbay JL y colaboradores, 2023). Fila 12: Error, No anotar la posición final del nervio; Por qué ocurre, Se pierde información para el seguimiento (fuente: Hoyen H y colaboradores, 2026); Cómo evitarlo, Describir en el informe cómo se protegió y dónde quedó (fuente: Hoyen H y colaboradores, 2026). (fuente: Kloen P y colaboradores, 2026) (fuente: Kloen P y colaboradores, 2026) (fuente: Kloen P y colaboradores, 2026) (fuente: Hoyen H y colaboradores, 2026) (fuente: Huh J y colaboradores, 2013) (fuente: Jost B y colaboradores, 2015) (fuente: Sukegawa K y colaboradores, 2016) (fuente: Sogbein OA y colaboradores, 2025) (fuente: Orbay JL y colaboradores, 2023) (fuente: Ibrahim JM y colaboradores, 2026) (fuente: McLean J y colaboradores, 2018) (fuente: Benedikt S y colaboradores, 2017) (fuente: Chen RC y colaboradores, 2010) (fuente: Öztürk T y colaboradores, 2025) (fuente: Meena MK y colaboradores, 2020). La tabla completa tiene más filas: están en el documento Word. Con esto cerramos errores frecuentes del residente. Sigamos con guías y vacíos de evidencia.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vacíos de evidencia. Este capítulo se apoya en estudios de cadáver, series retrospectivas y revisiones de baja calidad. Conviene saber qué no está probado. No encontré un ensayo clínico aleatorizado que compare Hotchkiss, FCU split y Taylor-Scham en función, estabilidad y lesión del nervio: sin dato verificable. La única comparación clínica directa entre FCU split y Hotchkiss tiene 32 pacientes y no fue aleatorizada (fuente: Jung HS y colaboradores, 2021). Los estudios de cadáver que comparan vías usaron de 8 a 20 especímenes, sin tejido blando traumatizado (fuente: Huh J y colaboradores, 2013) (fuente: Huang AL y colaboradores, 2021) (fuente: Bates T y colaboradores, 2023) (fuente: Jost B y colaboradores, 2015). Las cifras de exposición de varios estudios no son intercambiables: usan métodos distintos (fotografía con ImageJ frente a escáner láser) y distintos puntos de referencia (fuente: Huh J y colaboradores, 2013) (fuente: Huang AL y colaboradores, 2021). El manejo del nervio cubital en coronoides se apoya en 91 pacientes retrospectivos de 3 centros (fuente: Sogbein OA y colaboradores, 2025); en húmero distal, en cohortes retrospectivas (fuente: Chen RC y colaboradores, 2010) (fuente: Öztürk T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fracturas del epicóndilo medial en adultos: sin dato verificable. La evidencia comparativa que abrí es pediátrica (fuente: Benaroch LR y colaboradores, 2026). No encontré una guía clínica de AAOS, NICE o BOAST específica del abordaje medial del codo: sin dato verificable. Sí existe una guía basada en evidencia de la AANEM para el diagnóstico de la neuropatía cubital en el codo con ecografía (fuente: Shook SJ y colaboradores, 2022). No abrí las descripciones originales de Hotchkiss ni de Taylor y Scham; las técnicas se describen aquí a través de la AO y de estudios posteriores (fuente: Kloen P y colaboradores, 2026) (fuente: Kloen P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«Fuentes que orientan la decisión» tiene 3 columnas: Fuente, Qué dice, Para qué sirve. Fila 1: Fuente, Cochrane, neuropatía cubital (fuente: Caliandro P y colaboradores, 2025); Qué dice, Poca o ninguna diferencia entre liberar y transponer, con certeza baja a moderada (fuente: Caliandro P y colaboradores, 2025); Para qué sirve, Saber que no hay una ventaja demostrada para transponer por rutina. Fila 2: Fuente, Guía AANEM, ecografía del cubital (fuente: Shook SJ y colaboradores, 2022); Qué dice, Recomendación de nivel B de ofrecer ecografía para confirmar y localizar la neuropatía (fuente: Shook SJ y colaboradores, 2022); Para qué sirve, Complemento diagnóstico del nervio. Fila 3: Fuente, AO Surgery Reference; Qué dice, Describe las 3 vías mediales del antebrazo proximal y la vía medial del húmero distal (fuente: Kloen P y colaboradores, 2026) (fuente: Kloen P y colaboradores, 2026) (fuente: Kloen P y colaboradores, 2026) (fuente: Hoyen H y colaboradores, 2026); Para qué sirve, Lectura técnica recomendada (no se reproduce). Fila 4: Fuente, Metaanálisis de tríada terrible; Qué dice, Combinada lateral y medial: más movilidad y más tiempo quirúrgico (fuente: Meena MK y colaboradores, 2020); Para qué sirve, Decidir una segunda vía. (fuente: Kloen P y colaboradores, 2026) (fuente: Kloen P y colaboradores, 2026) (fuente: Kloen P y colaboradores, 2026) (fuente: Hoyen H y colaboradores, 2026) (fuente: Shook SJ y colaboradores, 2022) (fuente: Caliandro P y colaboradores, 2025) (fuente: Meena MK y colaboradores, 2020). Con esto cerramos guías y vacíos de evidencia.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Elige el intervalo por el fragmento y por lo que aceptas arriesgar: Hotchkiss para punta de coronoides y cápsula anterior, FCU split para faceta anteromedial, tubérculo del sublime y LCM, Taylor-Scham para la base (fuente: Kloen P y colaboradores, 2026) (fuente: Kloen P y colaboradores, 2026) (fuente: Kloen P y colaboradores, 2026). Empieza siempre por el nervio cubital, en su porción proximal, y sigue distalmente hasta las 2 cabezas del FCU, cuidando la primera rama motora (fuente: Kloen P y colaboradores, 2026) (fuente: Kloen P y colaboradores, 2026) (fuente: Kloen P y colaboradores, 2026). Protege el LCM: disecar extraperiósticamente y de distal a proximal hacia el tubérculo del sublime, que suele ser palpable (fuente: Kloen P y colaboradores, 2026). Las ramas del nervio cutáneo antebraquial medial cruzan el campo con una frecuencia muy alta; planea la incisión y la disección superficial para respetarlas (fuente: Benedikt S y colaboradores, 2017) (fuente: Manoukov Y y colaboradores, 2020). Lo medial y lo lateral se resuelven por separado: el radio proximal y el ligamento colateral lateral piden su propia vía (fuente: Ibrahim JM y colaboradores, 2026) (fuente: Meena MK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Documenta el estado del nervio cubital antes de operar: ya había neuropatía previa en 5 % de las 91 fracturas de coronoides de la serie de Sogbein (fuente: Sogbein OA y colaboradores, 2025). Pide TC con reconstrucción 3D para planear la fractura de coronoides (fuente: Ibrahim JM y colaboradores, 2026): mejora el acuerdo entre observadores (kappa de Regan-Morrey 0,51 frente a 0,40 con TC 2D) (fuente: Lindenhovius A y colaboradores, 2009). En la inestabilidad rotatoria varo-posteromedial el ligamento lateral estaba roto en 100 % de 27 pacientes operados: piensa en una segunda vía, la lateral (fuente: McLean J y colaboradores, 2018). No transpongas el nervio cubital por rutina en una osteosíntesis de húmero distal: hubo neuritis en 33 % con transposición frente a 9 % sin ella (fuente: Chen RC y colaboradores, 2010). El informe operatorio debe decir cómo se protegió el nervio y dónde quedó al terminar (fuente: Hoyen H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intervalo es un intercambio: Hotchkiss ve la punta y arriesga el mediano; FCU split ve sublime y LCM; Taylor-Scham ve la base (fuente: Kloen P y colaboradores, 2026) (fuente: Kloen P y colaboradores, 2026) (fuente: Kloen P y colaboradores, 2026) (fuente: Sukegawa K y colaboradores, 2016). El nervio cubital es la estructura a proteger: se expone primero, desde proximal, y su posición final se anota (fuente: Kloen P y colaboradores, 2026) (fuente: Hoyen H y colaboradores, 2026). No hay ventaja demostrada en transponer el nervio por rutina (fuente: Sogbein OA y colaboradores, 2025) (fuente: Caliandro P y colaboradores, 2025) (fuente: Chen RC y colaboradores, 2010). Una vía medial no alcanza el lado lateral: planea la segunda vía antes de empezar (fuente: Ibrahim JM y colaboradores, 2026) (fuente: Meena MK y colaboradores, 2020). La evidencia es de cadáver y series: úsala para entender el intercambio, no como regla absoluta (fuente: Huh J y colaboradores, 2013) (fuente: Jung HS y colaboradores, 2021) (fuente: Sogbein OA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abordaje medial del codo · Hotchkiss over the top · abordaje de Taylor y Scham · división del flexor cubital del carpo · FCU split · masa flexo-pronadora · faceta anteromedial de la coronoides · clasificación de O'Driscoll · inestabilidad rotatoria varo-posteromedial · tríada terrible del codo · ligamento colateral medial · banda anterior del LCM · tubérculo del sublime · nervio cubital · transposición del nervio cubital · neuropatía cubital posoperatoria · nervio cutáneo antebraquial medial · fascia de Osborne · epicóndilo medial · osteotomía del epicóndilo medial · fractura de coronoides · placa de soporte medial · abordaje medial extendido · abordaje de Smith · reconstrucción del ligamento colateral cubital · nervio mediano · prueba de estrés en valgo en movimiento.</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Hotchkiss: delante; punta de coronoides y cápsula anterior; mediano cerca (fuente: Kloen P y colaboradores, 2026) (fuente: Sukegawa K y colaboradores, 2016). FCU split: entre las cabezas del FCU; faceta anteromedial, sublime y LCM (fuente: Kloen P y colaboradores, 2026). Taylor-Scham: levanta toda la masa de atrás adelante; base de la coronoides (fuente: Kloen P y colaboradores, 2026). Nervio primero, desde proximal; protege la primera rama motora al FCU (fuente: Kloen P y colaboradores, 2026). Área expuesta en cadáver: FCU split 13,3 cm² frente a 4,4 cm² del Hotchkiss (fuente: Huh J y colaboradores, 2013). Neuropatía cubital tras coronoides por vía medial: 33 %; sin diferencia entre liberar y transponer (fuente: Sogbein OA y colaboradores, 2025). LCM: división muscular 3,9 % de neuropatía; desinserción de la masa, 21,9 % (fuente: Clain JB y colaboradores, 2019). Lo lateral va aparte: radio proximal y LCL por vía lateral (fuente: Ibrahim JM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sintético, sin datos de pacientes reales. Hombre de 38 años, diestro, que cae de una escalera sobre el brazo y llega con el codo izquierdo luxado hacia atrás. Se reduce en urgencias y queda en férula. No tiene dolor en la muñeca; extiende los dedos con normalidad, pero refiere hormigueo leve en el borde cubital de la mano. La TC con reconstrucción 3D muestra una fractura de la faceta anteromedial de la coronoides que compromete el borde y la punta, sin fractura de cabeza radial. Quiere saber qué le van a hacer y si recuperará el movimiento.</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examen documentarías antes de entrar a quirófano?. ¿Qué patrón de lesión sospechas y qué otra estructura debes revisar?. ¿Qué intervalo medial eliges para fijar el fragmento y por qué?. ¿Qué haces con el nervio cubital y con el ligamento lateral?. ¿Cómo cierras y qué rehabilitación indicas?.</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Antes de operar se registran la fuerza de los intrínsecos y la sensibilidad cubital, el antebrazo y la función de la masa flexo-pronadora, porque el hormigueo previo debe quedar escrito (fuente: Ibrahim JM y colaboradores, 2026). La fractura de la faceta anteromedial hace pensar en una lesión varo-posteromedial, en la que el ligamento lateral estaba roto en 100 % de una serie de 27 pacientes operados (fuente: McLean J y colaboradores, 2018); hay que planear una segunda vía lateral para el ligamento (fuente: Ibrahim JM y colaboradores, 2026). Para ver la faceta anteromedial, el sublime y el LCM, la AO apunta a la división del FCU (fuente: Kloen P y colaboradores, 2026); el Hotchkiss deja ver menos (13,3 cm² frente a 4,4 cm² en cadáver) (fuente: Huh J y colaboradores, 2013), aunque en una serie clínica tuvo menos neuropatía (fuente: Jung HS y colaboradores, 2021). El nervio se expone primero desde proximal, se protege la primera rama motora al FCU (fuente: Kloen P y colaboradores, 2026) y, como en una serie de 91 pacientes la neuropatía no difirió entre liberar y transponer, esa decisión depende del implante y de la estabilidad del nervio (fuente: Sogbein OA y colaboradores, 2025) (fuente: Orbay JL y colaboradores, 2023). La placa de soporte medial es la fijación habitual para este tipo de fragmento (fuente: de Klerk HH y colaboradores, 2023); se repara el ligamento lateral por su vía (fuente: Park SM y colaboradores, 2015). Se cierra por capas, se repara la masa y se anota dónde quedó el nervio (fuente: Hoyen H y colaboradores, 2026) (fuente: Orbay JL y colaboradores, 2023). Si la fijación es segura, el movimiento empieza en la primera semana (fuente: de Klerk HH y colaboradores, 2023). Se le explica que el hormigueo puede aparecer o persistir: en una serie de coronoides por vía medial, 33 % tuvo neuropatía y 55 % se resolvió por completo (fuente: Sogbein OA y colaboradores, 2025). Una faceta anteromedial rara vez es solo un problema medial: se planea la vía medial para el hueso y la lateral para el ligamento, y se documenta el nervio antes de empezar (fuente: Ibrahim JM y colaboradores, 2026) (fuente: McLean J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 Id="rId3" Type="http://schemas.openxmlformats.org/officeDocument/2006/relationships/chart" Target="../charts/char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 Id="rId3" Type="http://schemas.openxmlformats.org/officeDocument/2006/relationships/chart" Target="../charts/char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chart" Target="../charts/char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chart" Target="../charts/chart1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 Id="rId3" Type="http://schemas.openxmlformats.org/officeDocument/2006/relationships/chart" Target="../charts/chart1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Abordaje medial del codo: qué ver, qué arriesgar y cómo cerrar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abordajes · abordajes-miembro-superior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a:t>
            </a:r>
          </a:p>
          <a:p>
            <a:pPr marL="347472" indent="-347472">
              <a:spcAft>
                <a:spcPts val="1400"/>
              </a:spcAft>
              <a:buChar char="•"/>
            </a:pPr>
            <a:r>
              <a:rPr sz="2200">
                <a:solidFill>
                  <a:srgbClr val="263238"/>
                </a:solidFill>
                <a:latin typeface="Calibri"/>
              </a:rPr>
              <a:t>2. Epidemiología: cuánto pesa el blanco medial</a:t>
            </a:r>
          </a:p>
          <a:p>
            <a:pPr marL="347472" indent="-347472">
              <a:spcAft>
                <a:spcPts val="1400"/>
              </a:spcAft>
              <a:buChar char="•"/>
            </a:pPr>
            <a:r>
              <a:rPr sz="2200">
                <a:solidFill>
                  <a:srgbClr val="263238"/>
                </a:solidFill>
                <a:latin typeface="Calibri"/>
              </a:rPr>
              <a:t>3. Mecanismo de lesión: del fragmento a la causa</a:t>
            </a:r>
          </a:p>
          <a:p>
            <a:pPr marL="347472" indent="-347472">
              <a:spcAft>
                <a:spcPts val="1400"/>
              </a:spcAft>
              <a:buChar char="•"/>
            </a:pPr>
            <a:r>
              <a:rPr sz="2200">
                <a:solidFill>
                  <a:srgbClr val="263238"/>
                </a:solidFill>
                <a:latin typeface="Calibri"/>
              </a:rPr>
              <a:t>4. Anatomía quirúrgica: lo que cruzas, lo que ves y lo que no debes tocar</a:t>
            </a:r>
          </a:p>
          <a:p>
            <a:pPr marL="347472" indent="-347472">
              <a:spcAft>
                <a:spcPts val="1400"/>
              </a:spcAft>
              <a:buChar char="•"/>
            </a:pPr>
            <a:r>
              <a:rPr sz="2200">
                <a:solidFill>
                  <a:srgbClr val="263238"/>
                </a:solidFill>
                <a:latin typeface="Calibri"/>
              </a:rPr>
              <a:t>5. Variantes: las entradas mediales y en qué se diferencian</a:t>
            </a:r>
          </a:p>
          <a:p>
            <a:pPr marL="347472" indent="-347472">
              <a:spcAft>
                <a:spcPts val="1400"/>
              </a:spcAft>
              <a:buChar char="•"/>
            </a:pPr>
            <a:r>
              <a:rPr sz="2200">
                <a:solidFill>
                  <a:srgbClr val="263238"/>
                </a:solidFill>
                <a:latin typeface="Calibri"/>
              </a:rPr>
              <a:t>6. Biomecánica: por qué se protege el LCM y por qué se repara la masa muscular</a:t>
            </a:r>
          </a:p>
          <a:p>
            <a:pPr marL="347472" indent="-347472">
              <a:spcAft>
                <a:spcPts val="1400"/>
              </a:spcAft>
              <a:buChar char="•"/>
            </a:pPr>
            <a:r>
              <a:rPr sz="2200">
                <a:solidFill>
                  <a:srgbClr val="263238"/>
                </a:solidFill>
                <a:latin typeface="Calibri"/>
              </a:rPr>
              <a:t>7. Clasificación: tres familias de coronoides y qué piden a la vía</a:t>
            </a:r>
          </a:p>
          <a:p>
            <a:pPr marL="347472" indent="-347472">
              <a:spcAft>
                <a:spcPts val="1400"/>
              </a:spcAft>
              <a:buChar char="•"/>
            </a:pPr>
            <a:r>
              <a:rPr sz="2200">
                <a:solidFill>
                  <a:srgbClr val="263238"/>
                </a:solidFill>
                <a:latin typeface="Calibri"/>
              </a:rPr>
              <a:t>8. Diagnóstico: qué preguntar antes de elegir la vía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maniobras del LCM y su rendimiento</a:t>
            </a:r>
          </a:p>
          <a:p>
            <a:pPr marL="347472" indent="-347472">
              <a:spcAft>
                <a:spcPts val="1400"/>
              </a:spcAft>
              <a:buChar char="•"/>
            </a:pPr>
            <a:r>
              <a:rPr sz="2200">
                <a:solidFill>
                  <a:srgbClr val="263238"/>
                </a:solidFill>
                <a:latin typeface="Calibri"/>
              </a:rPr>
              <a:t>10. Imágenes: qué pedir y cuánto confiar</a:t>
            </a:r>
          </a:p>
          <a:p>
            <a:pPr marL="347472" indent="-347472">
              <a:spcAft>
                <a:spcPts val="1400"/>
              </a:spcAft>
              <a:buChar char="•"/>
            </a:pPr>
            <a:r>
              <a:rPr sz="2200">
                <a:solidFill>
                  <a:srgbClr val="263238"/>
                </a:solidFill>
                <a:latin typeface="Calibri"/>
              </a:rPr>
              <a:t>11. Algoritmo: elegir la entrada medial</a:t>
            </a:r>
          </a:p>
          <a:p>
            <a:pPr marL="347472" indent="-347472">
              <a:spcAft>
                <a:spcPts val="1400"/>
              </a:spcAft>
              <a:buChar char="•"/>
            </a:pPr>
            <a:r>
              <a:rPr sz="2200">
                <a:solidFill>
                  <a:srgbClr val="263238"/>
                </a:solidFill>
                <a:latin typeface="Calibri"/>
              </a:rPr>
              <a:t>12. Indicaciones: qué blanco, qué vía</a:t>
            </a:r>
          </a:p>
          <a:p>
            <a:pPr marL="347472" indent="-347472">
              <a:spcAft>
                <a:spcPts val="1400"/>
              </a:spcAft>
              <a:buChar char="•"/>
            </a:pPr>
            <a:r>
              <a:rPr sz="2200">
                <a:solidFill>
                  <a:srgbClr val="263238"/>
                </a:solidFill>
                <a:latin typeface="Calibri"/>
              </a:rPr>
              <a:t>13. Tratamiento: cuándo operar, qué fijar y qué hacer con el nervio</a:t>
            </a:r>
          </a:p>
          <a:p>
            <a:pPr marL="347472" indent="-347472">
              <a:spcAft>
                <a:spcPts val="1400"/>
              </a:spcAft>
              <a:buChar char="•"/>
            </a:pPr>
            <a:r>
              <a:rPr sz="2200">
                <a:solidFill>
                  <a:srgbClr val="263238"/>
                </a:solidFill>
                <a:latin typeface="Calibri"/>
              </a:rPr>
              <a:t>14. Técnica: posición, planos, estructuras en riesgo, fijación y comprobación</a:t>
            </a:r>
          </a:p>
          <a:p>
            <a:pPr marL="347472" indent="-347472">
              <a:spcAft>
                <a:spcPts val="1400"/>
              </a:spcAft>
              <a:buChar char="•"/>
            </a:pPr>
            <a:r>
              <a:rPr sz="2200">
                <a:solidFill>
                  <a:srgbClr val="263238"/>
                </a:solidFill>
                <a:latin typeface="Calibri"/>
              </a:rPr>
              <a:t>15. Comparación de los intervalos mediales: cuánto ven y cuánto arriesgan</a:t>
            </a:r>
          </a:p>
          <a:p>
            <a:pPr marL="347472" indent="-347472">
              <a:spcAft>
                <a:spcPts val="1400"/>
              </a:spcAft>
              <a:buChar char="•"/>
            </a:pPr>
            <a:r>
              <a:rPr sz="2200">
                <a:solidFill>
                  <a:srgbClr val="263238"/>
                </a:solidFill>
                <a:latin typeface="Calibri"/>
              </a:rPr>
              <a:t>16. Comparación con las vías lateral y posterior en fracturas combinadas</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82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abordaje medial del codo es una familia de entradas al lado interno de la articulación, no una sola vía. La AO describe 3 para el antebrazo proximal… [r1] [r2] [r3]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82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Cuando se habla de «abordaje medial del codo» se habla de varias entradas al lado interno de la articulación.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82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el húmero distal ofrece además una vía medial directa, pensada ante todo para las avulsiones del epicóndilo medial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82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Ibrahim JM et al. Oper Orthop Traumatol. 2026. doi:10.1007/s00064-026-00953-w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hay una fractura de cabeza radial o una lesión del ligamento colateral lateral, el radio se aborda por una vía lateral separada [r15].</a:t>
            </a:r>
          </a:p>
          <a:p>
            <a:pPr marL="347472" indent="-347472">
              <a:spcAft>
                <a:spcPts val="1400"/>
              </a:spcAft>
              <a:buChar char="•"/>
            </a:pPr>
            <a:r>
              <a:rPr sz="2400">
                <a:solidFill>
                  <a:srgbClr val="263238"/>
                </a:solidFill>
                <a:latin typeface="Calibri"/>
              </a:rPr>
              <a:t>Para esa parte, ve al capítulo del abordaje lateral.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82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pesa el blanco medial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Sogbein OA et al. JSES Int. 2025. doi:10.1016/j.jseint.2024.09.001</a:t>
            </a:r>
          </a:p>
          <a:p>
            <a:r>
              <a:rPr sz="800">
                <a:solidFill>
                  <a:srgbClr val="5A6469"/>
                </a:solidFill>
                <a:latin typeface="Calibri"/>
              </a:rPr>
              <a:t>[r19] de Klerk HH et al. Clin Orthop Relat Res. 2025. doi:10.1097/CORR.0000000000003337</a:t>
            </a:r>
          </a:p>
          <a:p>
            <a:r>
              <a:rPr sz="800">
                <a:solidFill>
                  <a:srgbClr val="5A6469"/>
                </a:solidFill>
                <a:latin typeface="Calibri"/>
              </a:rPr>
              <a:t>[r21] Kim DH et al. J Orthop Sci. 2024. doi:10.1016/j.jos.2023.11.002</a:t>
            </a:r>
          </a:p>
          <a:p>
            <a:r>
              <a:rPr sz="800">
                <a:solidFill>
                  <a:srgbClr val="5A6469"/>
                </a:solidFill>
                <a:latin typeface="Calibri"/>
              </a:rPr>
              <a:t>[r24] McLean J et al. J Orthop Trauma. 2018. doi:10.1097/BOT.0000000000001313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Casi todo lo que sostiene este capítulo viene de series quirúrgicas y de estudios de cadáver, no de registros poblacionales.</a:t>
            </a:r>
          </a:p>
          <a:p>
            <a:pPr marL="347472" indent="-347472">
              <a:spcAft>
                <a:spcPts val="1400"/>
              </a:spcAft>
              <a:buChar char="•"/>
            </a:pPr>
            <a:r>
              <a:rPr sz="2400">
                <a:solidFill>
                  <a:srgbClr val="263238"/>
                </a:solidFill>
                <a:latin typeface="Calibri"/>
              </a:rPr>
              <a:t>Aun así, ordenan el problema.</a:t>
            </a:r>
          </a:p>
          <a:p>
            <a:pPr marL="347472" indent="-347472">
              <a:spcAft>
                <a:spcPts val="1400"/>
              </a:spcAft>
              <a:buChar char="•"/>
            </a:pPr>
            <a:r>
              <a:rPr sz="2400">
                <a:solidFill>
                  <a:srgbClr val="263238"/>
                </a:solidFill>
                <a:latin typeface="Calibri"/>
              </a:rPr>
              <a:t>Coronoides.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82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Tipo de fractura de coronoides en fracturas combinadas de coronoides y cabeza radial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de Klerk HH et al. Clin Orthop Relat Res. 2025. doi:10.1097/CORR.0000000000003337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82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Subtipo de O'Driscoll en pacientes con fractura de la faceta anteromedial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Kim DH et al. J Orthop Sci. 2024. doi:10.1016/j.jos.2023.11.002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82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del fragmento a la causa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de Klerk HH et al. JSES Int. 2023. doi:10.1016/j.jseint.2023.03.020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coronoides se rompe de maneras distintas según cómo se sale el codo, y el tamaño y la forma del fragmento delatan el patrón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82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del fragmento a la causa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Doornberg JN et al. J Hand Surg Am. 2006. doi:10.1016/j.jhsa.2005.08.014</a:t>
            </a:r>
          </a:p>
          <a:p>
            <a:r>
              <a:rPr sz="800">
                <a:solidFill>
                  <a:srgbClr val="5A6469"/>
                </a:solidFill>
                <a:latin typeface="Calibri"/>
              </a:rPr>
              <a:t>[r20] de Klerk HH et al. JSES Int. 2023. doi:10.1016/j.jseint.2023.03.020</a:t>
            </a:r>
          </a:p>
          <a:p>
            <a:r>
              <a:rPr sz="800">
                <a:solidFill>
                  <a:srgbClr val="5A6469"/>
                </a:solidFill>
                <a:latin typeface="Calibri"/>
              </a:rPr>
              <a:t>[r24] McLean J et al. J Orthop Trauma. 2018. doi:10.1097/BOT.0000000000001313</a:t>
            </a:r>
          </a:p>
          <a:p>
            <a:r>
              <a:rPr sz="800">
                <a:solidFill>
                  <a:srgbClr val="5A6469"/>
                </a:solidFill>
                <a:latin typeface="Calibri"/>
              </a:rPr>
              <a:t>[r27] Labott JR et al. World J Orthop. 2018. doi:10.5312/wjo.v9.i6.78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la inestabilidad rotatoria varo-posteromedial la fractura del hueso rara vez viene sola.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82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de lesión: del fragmento a la causa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McLean J et al. J Orthop Trauma. 2018. doi:10.1097/BOT.0000000000001313</a:t>
            </a:r>
          </a:p>
          <a:p>
            <a:r>
              <a:rPr sz="1000">
                <a:solidFill>
                  <a:srgbClr val="5A6469"/>
                </a:solidFill>
                <a:latin typeface="Calibri"/>
              </a:rPr>
              <a:t>[r45] Hwang JT et al. Bone Joint J. 2018. doi:10.1302/0301-620X.100B8.BJJ-2017-0652.R2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Traducción clínica: el hueso medial y el ligamento lateral no explican toda la inestabilidad, y por eso conviene planear siempre el lado lateral (opinión experta) [r24][r45].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82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quirúrgica: lo que cruzas, lo que ves y lo que no debes tocar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Piel y nervio cutáneo.</a:t>
            </a:r>
          </a:p>
          <a:p>
            <a:pPr marL="347472" indent="-347472">
              <a:spcAft>
                <a:spcPts val="1400"/>
              </a:spcAft>
              <a:buChar char="•"/>
            </a:pPr>
            <a:r>
              <a:rPr sz="2800">
                <a:solidFill>
                  <a:srgbClr val="263238"/>
                </a:solidFill>
                <a:latin typeface="Calibri"/>
              </a:rPr>
              <a:t>Bajo la piel cruzan ramas del nervio cutáneo antebraquial medial (MABC).</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82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Distancia al epicóndilo medial de estructuras en riesgo (media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[r36] Majid SS et al. Oper Neurosurg. 2024. doi:10.1227/ons.0000000000001155</a:t>
            </a:r>
          </a:p>
          <a:p>
            <a:r>
              <a:rPr sz="800">
                <a:solidFill>
                  <a:srgbClr val="5A6469"/>
                </a:solidFill>
                <a:latin typeface="Calibri"/>
              </a:rPr>
              <a:t>[r10] Jost B et al. J Shoulder Elbow Surg. 2015. doi:10.1016/j.jse.2015.03.013</a:t>
            </a:r>
          </a:p>
          <a:p>
            <a:r>
              <a:rPr sz="800">
                <a:solidFill>
                  <a:srgbClr val="5A6469"/>
                </a:solidFill>
                <a:latin typeface="Calibri"/>
              </a:rPr>
              <a:t>[r34] Manoukov Y et al. Orthop Traumatol Surg Res. 2020. doi:10.1016/j.otsr.2020.02.006</a:t>
            </a:r>
          </a:p>
          <a:p>
            <a:r>
              <a:rPr sz="800">
                <a:solidFill>
                  <a:srgbClr val="5A6469"/>
                </a:solidFill>
                <a:latin typeface="Calibri"/>
              </a:rPr>
              <a:t>[r11] Sukegawa K et al. J Hand Surg Am. 2016. doi:10.1016/j.jhsa.2016.05.004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82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Estructuras de la región medial: dónde están y qué te piden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a:p>
            <a:r>
              <a:rPr sz="800">
                <a:solidFill>
                  <a:srgbClr val="5A6469"/>
                </a:solidFill>
                <a:latin typeface="Calibri"/>
              </a:rPr>
              <a:t>[r10] Jost B et al. J Shoulder Elbow Surg. 2015. doi:10.1016/j.jse.2015.03.013</a:t>
            </a:r>
          </a:p>
          <a:p>
            <a:r>
              <a:rPr sz="800">
                <a:solidFill>
                  <a:srgbClr val="5A6469"/>
                </a:solidFill>
                <a:latin typeface="Calibri"/>
              </a:rPr>
              <a:t>[r11] Sukegawa K et al. J Hand Surg Am. 2016. doi:10.1016/j.jhsa.2016.05.004</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Dato en cadáver</a:t>
                      </a:r>
                    </a:p>
                  </a:txBody>
                  <a:tcPr>
                    <a:solidFill>
                      <a:srgbClr val="0F5F6B"/>
                    </a:solidFill>
                  </a:tcPr>
                </a:tc>
                <a:tc>
                  <a:txBody>
                    <a:bodyPr/>
                    <a:lstStyle/>
                    <a:p>
                      <a:r>
                        <a:rPr sz="1600" b="1">
                          <a:solidFill>
                            <a:srgbClr val="FFFFFF"/>
                          </a:solidFill>
                          <a:latin typeface="Calibri"/>
                        </a:rPr>
                        <a:t>Qué te pide</a:t>
                      </a:r>
                    </a:p>
                  </a:txBody>
                  <a:tcPr>
                    <a:solidFill>
                      <a:srgbClr val="0F5F6B"/>
                    </a:solidFill>
                  </a:tcPr>
                </a:tc>
              </a:tr>
              <a:tr h="457200">
                <a:tc>
                  <a:txBody>
                    <a:bodyPr/>
                    <a:lstStyle/>
                    <a:p>
                      <a:r>
                        <a:rPr sz="1600">
                          <a:solidFill>
                            <a:srgbClr val="263238"/>
                          </a:solidFill>
                          <a:latin typeface="Calibri"/>
                        </a:rPr>
                        <a:t>Rama posterior del MABC</a:t>
                      </a:r>
                    </a:p>
                  </a:txBody>
                  <a:tcPr>
                    <a:solidFill>
                      <a:srgbClr val="EEF3F4"/>
                    </a:solidFill>
                  </a:tcPr>
                </a:tc>
                <a:tc>
                  <a:txBody>
                    <a:bodyPr/>
                    <a:lstStyle/>
                    <a:p>
                      <a:r>
                        <a:rPr sz="1600">
                          <a:solidFill>
                            <a:srgbClr val="263238"/>
                          </a:solidFill>
                          <a:latin typeface="Calibri"/>
                        </a:rPr>
                        <a:t>2,53 cm bajo el epicóndilo con codo en 45° y 2,96 cm con codo en 90° [r34]</a:t>
                      </a:r>
                    </a:p>
                  </a:txBody>
                  <a:tcPr>
                    <a:solidFill>
                      <a:srgbClr val="EEF3F4"/>
                    </a:solidFill>
                  </a:tcPr>
                </a:tc>
                <a:tc>
                  <a:txBody>
                    <a:bodyPr/>
                    <a:lstStyle/>
                    <a:p>
                      <a:r>
                        <a:rPr sz="1600">
                          <a:solidFill>
                            <a:srgbClr val="263238"/>
                          </a:solidFill>
                          <a:latin typeface="Calibri"/>
                        </a:rPr>
                        <a:t>Evitar la disección delante del epicóndilo o distal al punto donde el cubital entra al FCU, o hacerla con el codo en 90° [r34]</a:t>
                      </a:r>
                    </a:p>
                  </a:txBody>
                  <a:tcPr>
                    <a:solidFill>
                      <a:srgbClr val="EEF3F4"/>
                    </a:solidFill>
                  </a:tcPr>
                </a:tc>
              </a:tr>
              <a:tr h="457200">
                <a:tc>
                  <a:txBody>
                    <a:bodyPr/>
                    <a:lstStyle/>
                    <a:p>
                      <a:r>
                        <a:rPr sz="1600">
                          <a:solidFill>
                            <a:srgbClr val="263238"/>
                          </a:solidFill>
                          <a:latin typeface="Calibri"/>
                        </a:rPr>
                        <a:t>Ramas cruzantes del MABC</a:t>
                      </a:r>
                    </a:p>
                  </a:txBody>
                  <a:tcPr>
                    <a:solidFill>
                      <a:srgbClr val="FFFFFF"/>
                    </a:solidFill>
                  </a:tcPr>
                </a:tc>
                <a:tc>
                  <a:txBody>
                    <a:bodyPr/>
                    <a:lstStyle/>
                    <a:p>
                      <a:r>
                        <a:rPr sz="1600">
                          <a:solidFill>
                            <a:srgbClr val="263238"/>
                          </a:solidFill>
                          <a:latin typeface="Calibri"/>
                        </a:rPr>
                        <a:t>Al menos una rama cruzando en 40 de 40 miembros por debajo del epicóndilo; 77 % de las ramas, distales [r33]</a:t>
                      </a:r>
                    </a:p>
                  </a:txBody>
                  <a:tcPr>
                    <a:solidFill>
                      <a:srgbClr val="FFFFFF"/>
                    </a:solidFill>
                  </a:tcPr>
                </a:tc>
                <a:tc>
                  <a:txBody>
                    <a:bodyPr/>
                    <a:lstStyle/>
                    <a:p>
                      <a:r>
                        <a:rPr sz="1600">
                          <a:solidFill>
                            <a:srgbClr val="263238"/>
                          </a:solidFill>
                          <a:latin typeface="Calibri"/>
                        </a:rPr>
                        <a:t>Disección superficial cuidadosa; si se corta, lejos de la cicatriz [r14][r33]</a:t>
                      </a:r>
                    </a:p>
                  </a:txBody>
                  <a:tcPr>
                    <a:solidFill>
                      <a:srgbClr val="FFFFFF"/>
                    </a:solidFill>
                  </a:tcPr>
                </a:tc>
              </a:tr>
              <a:tr h="457200">
                <a:tc>
                  <a:txBody>
                    <a:bodyPr/>
                    <a:lstStyle/>
                    <a:p>
                      <a:r>
                        <a:rPr sz="1600">
                          <a:solidFill>
                            <a:srgbClr val="263238"/>
                          </a:solidFill>
                          <a:latin typeface="Calibri"/>
                        </a:rPr>
                        <a:t>Nervio cubital</a:t>
                      </a:r>
                    </a:p>
                  </a:txBody>
                  <a:tcPr>
                    <a:solidFill>
                      <a:srgbClr val="EEF3F4"/>
                    </a:solidFill>
                  </a:tcPr>
                </a:tc>
                <a:tc>
                  <a:txBody>
                    <a:bodyPr/>
                    <a:lstStyle/>
                    <a:p>
                      <a:r>
                        <a:rPr sz="1600">
                          <a:solidFill>
                            <a:srgbClr val="263238"/>
                          </a:solidFill>
                          <a:latin typeface="Calibri"/>
                        </a:rPr>
                        <a:t>Entre las 2 cabezas del FCU en su trayecto distal [r4]</a:t>
                      </a:r>
                    </a:p>
                  </a:txBody>
                  <a:tcPr>
                    <a:solidFill>
                      <a:srgbClr val="EEF3F4"/>
                    </a:solidFill>
                  </a:tcPr>
                </a:tc>
                <a:tc>
                  <a:txBody>
                    <a:bodyPr/>
                    <a:lstStyle/>
                    <a:p>
                      <a:r>
                        <a:rPr sz="1600">
                          <a:solidFill>
                            <a:srgbClr val="263238"/>
                          </a:solidFill>
                          <a:latin typeface="Calibri"/>
                        </a:rPr>
                        <a:t>Empezar proximal, seguir distal y documentar su posición final [r1][r4]</a:t>
                      </a:r>
                    </a:p>
                  </a:txBody>
                  <a:tcPr>
                    <a:solidFill>
                      <a:srgbClr val="EEF3F4"/>
                    </a:solidFill>
                  </a:tcPr>
                </a:tc>
              </a:tr>
              <a:tr h="457200">
                <a:tc>
                  <a:txBody>
                    <a:bodyPr/>
                    <a:lstStyle/>
                    <a:p>
                      <a:r>
                        <a:rPr sz="1600">
                          <a:solidFill>
                            <a:srgbClr val="263238"/>
                          </a:solidFill>
                          <a:latin typeface="Calibri"/>
                        </a:rPr>
                        <a:t>Primera rama motora al FCU</a:t>
                      </a:r>
                    </a:p>
                  </a:txBody>
                  <a:tcPr>
                    <a:solidFill>
                      <a:srgbClr val="FFFFFF"/>
                    </a:solidFill>
                  </a:tcPr>
                </a:tc>
                <a:tc>
                  <a:txBody>
                    <a:bodyPr/>
                    <a:lstStyle/>
                    <a:p>
                      <a:r>
                        <a:rPr sz="1600">
                          <a:solidFill>
                            <a:srgbClr val="263238"/>
                          </a:solidFill>
                          <a:latin typeface="Calibri"/>
                        </a:rPr>
                        <a:t>29 mm del epicóndilo; limitó el FCU split en 75 % [r10]</a:t>
                      </a:r>
                    </a:p>
                  </a:txBody>
                  <a:tcPr>
                    <a:solidFill>
                      <a:srgbClr val="FFFFFF"/>
                    </a:solidFill>
                  </a:tcPr>
                </a:tc>
                <a:tc>
                  <a:txBody>
                    <a:bodyPr/>
                    <a:lstStyle/>
                    <a:p>
                      <a:r>
                        <a:rPr sz="1600">
                          <a:solidFill>
                            <a:srgbClr val="263238"/>
                          </a:solidFill>
                          <a:latin typeface="Calibri"/>
                        </a:rPr>
                        <a:t>Protegerla al abrir las cabezas del FCU [r1]</a:t>
                      </a:r>
                    </a:p>
                  </a:txBody>
                  <a:tcPr>
                    <a:solidFill>
                      <a:srgbClr val="FFFFFF"/>
                    </a:solidFill>
                  </a:tcPr>
                </a:tc>
              </a:tr>
              <a:tr h="457200">
                <a:tc>
                  <a:txBody>
                    <a:bodyPr/>
                    <a:lstStyle/>
                    <a:p>
                      <a:r>
                        <a:rPr sz="1600">
                          <a:solidFill>
                            <a:srgbClr val="263238"/>
                          </a:solidFill>
                          <a:latin typeface="Calibri"/>
                        </a:rPr>
                        <a:t>Rama motora cruzante</a:t>
                      </a:r>
                    </a:p>
                  </a:txBody>
                  <a:tcPr>
                    <a:solidFill>
                      <a:srgbClr val="EEF3F4"/>
                    </a:solidFill>
                  </a:tcPr>
                </a:tc>
                <a:tc>
                  <a:txBody>
                    <a:bodyPr/>
                    <a:lstStyle/>
                    <a:p>
                      <a:r>
                        <a:rPr sz="1600">
                          <a:solidFill>
                            <a:srgbClr val="263238"/>
                          </a:solidFill>
                          <a:latin typeface="Calibri"/>
                        </a:rPr>
                        <a:t>71 % de 48 codos; origen a 18,2 mm y destino a 28,4 mm del epicóndilo [r36]</a:t>
                      </a:r>
                    </a:p>
                  </a:txBody>
                  <a:tcPr>
                    <a:solidFill>
                      <a:srgbClr val="EEF3F4"/>
                    </a:solidFill>
                  </a:tcPr>
                </a:tc>
                <a:tc>
                  <a:txBody>
                    <a:bodyPr/>
                    <a:lstStyle/>
                    <a:p>
                      <a:r>
                        <a:rPr sz="1600">
                          <a:solidFill>
                            <a:srgbClr val="263238"/>
                          </a:solidFill>
                          <a:latin typeface="Calibri"/>
                        </a:rPr>
                        <a:t>Reconocerla antes de liberar la aponeurosis profunda del FCU [r36]</a:t>
                      </a:r>
                    </a:p>
                  </a:txBody>
                  <a:tcPr>
                    <a:solidFill>
                      <a:srgbClr val="EEF3F4"/>
                    </a:solidFill>
                  </a:tcPr>
                </a:tc>
              </a:tr>
              <a:tr h="457200">
                <a:tc>
                  <a:txBody>
                    <a:bodyPr/>
                    <a:lstStyle/>
                    <a:p>
                      <a:r>
                        <a:rPr sz="1600">
                          <a:solidFill>
                            <a:srgbClr val="263238"/>
                          </a:solidFill>
                          <a:latin typeface="Calibri"/>
                        </a:rPr>
                        <a:t>Arteria recurrente cubital posterior</a:t>
                      </a:r>
                    </a:p>
                  </a:txBody>
                  <a:tcPr>
                    <a:solidFill>
                      <a:srgbClr val="FFFFFF"/>
                    </a:solidFill>
                  </a:tcPr>
                </a:tc>
                <a:tc>
                  <a:txBody>
                    <a:bodyPr/>
                    <a:lstStyle/>
                    <a:p>
                      <a:r>
                        <a:rPr sz="1600">
                          <a:solidFill>
                            <a:srgbClr val="263238"/>
                          </a:solidFill>
                          <a:latin typeface="Calibri"/>
                        </a:rPr>
                        <a:t>68 mm del epicóndilo [r10]</a:t>
                      </a:r>
                    </a:p>
                  </a:txBody>
                  <a:tcPr>
                    <a:solidFill>
                      <a:srgbClr val="FFFFFF"/>
                    </a:solidFill>
                  </a:tcPr>
                </a:tc>
                <a:tc>
                  <a:txBody>
                    <a:bodyPr/>
                    <a:lstStyle/>
                    <a:p>
                      <a:r>
                        <a:rPr sz="1600">
                          <a:solidFill>
                            <a:srgbClr val="263238"/>
                          </a:solidFill>
                          <a:latin typeface="Calibri"/>
                        </a:rPr>
                        <a:t>Límite distal de la vía medial extendida [r10]</a:t>
                      </a:r>
                    </a:p>
                  </a:txBody>
                  <a:tcPr>
                    <a:solidFill>
                      <a:srgbClr val="FFFFFF"/>
                    </a:solidFill>
                  </a:tcPr>
                </a:tc>
              </a:tr>
              <a:tr h="457200">
                <a:tc>
                  <a:txBody>
                    <a:bodyPr/>
                    <a:lstStyle/>
                    <a:p>
                      <a:r>
                        <a:rPr sz="1600">
                          <a:solidFill>
                            <a:srgbClr val="263238"/>
                          </a:solidFill>
                          <a:latin typeface="Calibri"/>
                        </a:rPr>
                        <a:t>Nervio mediano</a:t>
                      </a:r>
                    </a:p>
                  </a:txBody>
                  <a:tcPr>
                    <a:solidFill>
                      <a:srgbClr val="EEF3F4"/>
                    </a:solidFill>
                  </a:tcPr>
                </a:tc>
                <a:tc>
                  <a:txBody>
                    <a:bodyPr/>
                    <a:lstStyle/>
                    <a:p>
                      <a:r>
                        <a:rPr sz="1600">
                          <a:solidFill>
                            <a:srgbClr val="263238"/>
                          </a:solidFill>
                          <a:latin typeface="Calibri"/>
                        </a:rPr>
                        <a:t>31 ± 3 mm del epicóndilo; 7 ± 2 mm del vértice de la coronoides [r11]</a:t>
                      </a:r>
                    </a:p>
                  </a:txBody>
                  <a:tcPr>
                    <a:solidFill>
                      <a:srgbClr val="EEF3F4"/>
                    </a:solidFill>
                  </a:tcPr>
                </a:tc>
                <a:tc>
                  <a:txBody>
                    <a:bodyPr/>
                    <a:lstStyle/>
                    <a:p>
                      <a:r>
                        <a:rPr sz="1600">
                          <a:solidFill>
                            <a:srgbClr val="263238"/>
                          </a:solidFill>
                          <a:latin typeface="Calibri"/>
                        </a:rPr>
                        <a:t>Cuidado al disecar por delante con el Hotchkiss [r11]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82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las entradas mediales y en qué se diferencian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Kloen P et al. En: AO Surgery Reference. 2026.</a:t>
            </a:r>
          </a:p>
          <a:p>
            <a:r>
              <a:rPr sz="1000">
                <a:solidFill>
                  <a:srgbClr val="5A6469"/>
                </a:solidFill>
                <a:latin typeface="Calibri"/>
              </a:rPr>
              <a:t>[r2] Kloen P et al. En: AO Surgery Reference. 2026.</a:t>
            </a:r>
          </a:p>
          <a:p>
            <a:r>
              <a:rPr sz="1000">
                <a:solidFill>
                  <a:srgbClr val="5A6469"/>
                </a:solidFill>
                <a:latin typeface="Calibri"/>
              </a:rPr>
              <a:t>[r3]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piel se abre de 2 formas: una incisión posterior de la que se levanta un colgajo hacia medial, o una incisión directa sobre la cara interna… [r1] [r2] [r3]</a:t>
            </a:r>
          </a:p>
          <a:p>
            <a:pPr marL="347472" indent="-347472">
              <a:spcAft>
                <a:spcPts val="1400"/>
              </a:spcAft>
              <a:buChar char="•"/>
            </a:pPr>
            <a:r>
              <a:rPr sz="2400">
                <a:solidFill>
                  <a:srgbClr val="263238"/>
                </a:solidFill>
                <a:latin typeface="Calibri"/>
              </a:rPr>
              <a:t>Lo que cambia es el plano profundo.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82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las entradas mediales y en qué se diferencian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Kloen P et al. En: AO Surgery Reference. 2026.</a:t>
            </a:r>
          </a:p>
          <a:p>
            <a:r>
              <a:rPr sz="1000">
                <a:solidFill>
                  <a:srgbClr val="5A6469"/>
                </a:solidFill>
                <a:latin typeface="Calibri"/>
              </a:rPr>
              <a:t>[r9] Bates T et al. J Orthop Trauma. 2023. doi:10.1097/BOT.0000000000002479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 indicación típica es la fractura basilar grande de la coronoides que pide placa medial [r3].</a:t>
            </a:r>
          </a:p>
          <a:p>
            <a:pPr marL="347472" indent="-347472">
              <a:spcAft>
                <a:spcPts val="1400"/>
              </a:spcAft>
              <a:buChar char="•"/>
            </a:pPr>
            <a:r>
              <a:rPr sz="2400">
                <a:solidFill>
                  <a:srgbClr val="263238"/>
                </a:solidFill>
                <a:latin typeface="Calibri"/>
              </a:rPr>
              <a:t>Una versión modificada con transposición del nervio expuso 19,5 cm² frente a 13,6 cm² del FCU split en 15 cadáveres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82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Seis maneras de cruzar la masa flexo-pronadora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[r8] Huang AL et al. J Shoulder Elbow Surg. 2021. doi:10.1016/j.jse.2020.06.031</a:t>
            </a:r>
          </a:p>
          <a:p>
            <a:r>
              <a:rPr sz="800">
                <a:solidFill>
                  <a:srgbClr val="5A6469"/>
                </a:solidFill>
                <a:latin typeface="Calibri"/>
              </a:rPr>
              <a:t>[r10] Jost B et al. J Shoulder Elbow Surg. 2015. doi:10.1016/j.jse.2015.03.013</a:t>
            </a:r>
          </a:p>
          <a:p>
            <a:r>
              <a:rPr sz="800">
                <a:solidFill>
                  <a:srgbClr val="5A6469"/>
                </a:solidFill>
                <a:latin typeface="Calibri"/>
              </a:rPr>
              <a:t>(+4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Variante</a:t>
                      </a:r>
                    </a:p>
                  </a:txBody>
                  <a:tcPr>
                    <a:solidFill>
                      <a:srgbClr val="0F5F6B"/>
                    </a:solidFill>
                  </a:tcPr>
                </a:tc>
                <a:tc>
                  <a:txBody>
                    <a:bodyPr/>
                    <a:lstStyle/>
                    <a:p>
                      <a:r>
                        <a:rPr sz="1400" b="1">
                          <a:solidFill>
                            <a:srgbClr val="FFFFFF"/>
                          </a:solidFill>
                          <a:latin typeface="Calibri"/>
                        </a:rPr>
                        <a:t>Dónde cruza la masa</a:t>
                      </a:r>
                    </a:p>
                  </a:txBody>
                  <a:tcPr>
                    <a:solidFill>
                      <a:srgbClr val="0F5F6B"/>
                    </a:solidFill>
                  </a:tcPr>
                </a:tc>
                <a:tc>
                  <a:txBody>
                    <a:bodyPr/>
                    <a:lstStyle/>
                    <a:p>
                      <a:r>
                        <a:rPr sz="1400" b="1">
                          <a:solidFill>
                            <a:srgbClr val="FFFFFF"/>
                          </a:solidFill>
                          <a:latin typeface="Calibri"/>
                        </a:rPr>
                        <a:t>Qué ves mejor</a:t>
                      </a:r>
                    </a:p>
                  </a:txBody>
                  <a:tcPr>
                    <a:solidFill>
                      <a:srgbClr val="0F5F6B"/>
                    </a:solidFill>
                  </a:tcPr>
                </a:tc>
                <a:tc>
                  <a:txBody>
                    <a:bodyPr/>
                    <a:lstStyle/>
                    <a:p>
                      <a:r>
                        <a:rPr sz="1400" b="1">
                          <a:solidFill>
                            <a:srgbClr val="FFFFFF"/>
                          </a:solidFill>
                          <a:latin typeface="Calibri"/>
                        </a:rPr>
                        <a:t>Qué te cuida</a:t>
                      </a:r>
                    </a:p>
                  </a:txBody>
                  <a:tcPr>
                    <a:solidFill>
                      <a:srgbClr val="0F5F6B"/>
                    </a:solidFill>
                  </a:tcPr>
                </a:tc>
              </a:tr>
              <a:tr h="457200">
                <a:tc>
                  <a:txBody>
                    <a:bodyPr/>
                    <a:lstStyle/>
                    <a:p>
                      <a:r>
                        <a:rPr sz="1400">
                          <a:solidFill>
                            <a:srgbClr val="263238"/>
                          </a:solidFill>
                          <a:latin typeface="Calibri"/>
                        </a:rPr>
                        <a:t>Hotchkiss, over the top [r1]</a:t>
                      </a:r>
                    </a:p>
                  </a:txBody>
                  <a:tcPr>
                    <a:solidFill>
                      <a:srgbClr val="EEF3F4"/>
                    </a:solidFill>
                  </a:tcPr>
                </a:tc>
                <a:tc>
                  <a:txBody>
                    <a:bodyPr/>
                    <a:lstStyle/>
                    <a:p>
                      <a:r>
                        <a:rPr sz="1400">
                          <a:solidFill>
                            <a:srgbClr val="263238"/>
                          </a:solidFill>
                          <a:latin typeface="Calibri"/>
                        </a:rPr>
                        <a:t>Entre el grupo anterior (pronador redondo, flexor radial, palmar largo) y el FCU; se levanta con el braquial</a:t>
                      </a:r>
                    </a:p>
                  </a:txBody>
                  <a:tcPr>
                    <a:solidFill>
                      <a:srgbClr val="EEF3F4"/>
                    </a:solidFill>
                  </a:tcPr>
                </a:tc>
                <a:tc>
                  <a:txBody>
                    <a:bodyPr/>
                    <a:lstStyle/>
                    <a:p>
                      <a:r>
                        <a:rPr sz="1400">
                          <a:solidFill>
                            <a:srgbClr val="263238"/>
                          </a:solidFill>
                          <a:latin typeface="Calibri"/>
                        </a:rPr>
                        <a:t>Punta de la coronoides y articulación anterior [r1]</a:t>
                      </a:r>
                    </a:p>
                  </a:txBody>
                  <a:tcPr>
                    <a:solidFill>
                      <a:srgbClr val="EEF3F4"/>
                    </a:solidFill>
                  </a:tcPr>
                </a:tc>
                <a:tc>
                  <a:txBody>
                    <a:bodyPr/>
                    <a:lstStyle/>
                    <a:p>
                      <a:r>
                        <a:rPr sz="1400">
                          <a:solidFill>
                            <a:srgbClr val="263238"/>
                          </a:solidFill>
                          <a:latin typeface="Calibri"/>
                        </a:rPr>
                        <a:t>El FCU queda intacto y la masa se libera solo en parte [r14]; el mediano queda cerca [r11]</a:t>
                      </a:r>
                    </a:p>
                  </a:txBody>
                  <a:tcPr>
                    <a:solidFill>
                      <a:srgbClr val="EEF3F4"/>
                    </a:solidFill>
                  </a:tcPr>
                </a:tc>
              </a:tr>
              <a:tr h="457200">
                <a:tc>
                  <a:txBody>
                    <a:bodyPr/>
                    <a:lstStyle/>
                    <a:p>
                      <a:r>
                        <a:rPr sz="1400">
                          <a:solidFill>
                            <a:srgbClr val="263238"/>
                          </a:solidFill>
                          <a:latin typeface="Calibri"/>
                        </a:rPr>
                        <a:t>FCU split [r2]</a:t>
                      </a:r>
                    </a:p>
                  </a:txBody>
                  <a:tcPr>
                    <a:solidFill>
                      <a:srgbClr val="FFFFFF"/>
                    </a:solidFill>
                  </a:tcPr>
                </a:tc>
                <a:tc>
                  <a:txBody>
                    <a:bodyPr/>
                    <a:lstStyle/>
                    <a:p>
                      <a:r>
                        <a:rPr sz="1400">
                          <a:solidFill>
                            <a:srgbClr val="263238"/>
                          </a:solidFill>
                          <a:latin typeface="Calibri"/>
                        </a:rPr>
                        <a:t>Entre las cabezas humeral y cubital del FCU, siguiendo el nervio</a:t>
                      </a:r>
                    </a:p>
                  </a:txBody>
                  <a:tcPr>
                    <a:solidFill>
                      <a:srgbClr val="FFFFFF"/>
                    </a:solidFill>
                  </a:tcPr>
                </a:tc>
                <a:tc>
                  <a:txBody>
                    <a:bodyPr/>
                    <a:lstStyle/>
                    <a:p>
                      <a:r>
                        <a:rPr sz="1400">
                          <a:solidFill>
                            <a:srgbClr val="263238"/>
                          </a:solidFill>
                          <a:latin typeface="Calibri"/>
                        </a:rPr>
                        <a:t>Faceta anteromedial, tubérculo del sublime y LCM [r2]</a:t>
                      </a:r>
                    </a:p>
                  </a:txBody>
                  <a:tcPr>
                    <a:solidFill>
                      <a:srgbClr val="FFFFFF"/>
                    </a:solidFill>
                  </a:tcPr>
                </a:tc>
                <a:tc>
                  <a:txBody>
                    <a:bodyPr/>
                    <a:lstStyle/>
                    <a:p>
                      <a:r>
                        <a:rPr sz="1400">
                          <a:solidFill>
                            <a:srgbClr val="263238"/>
                          </a:solidFill>
                          <a:latin typeface="Calibri"/>
                        </a:rPr>
                        <a:t>Obliga a proteger la primera rama motora al FCU [r2][r10]</a:t>
                      </a:r>
                    </a:p>
                  </a:txBody>
                  <a:tcPr>
                    <a:solidFill>
                      <a:srgbClr val="FFFFFF"/>
                    </a:solidFill>
                  </a:tcPr>
                </a:tc>
              </a:tr>
              <a:tr h="457200">
                <a:tc>
                  <a:txBody>
                    <a:bodyPr/>
                    <a:lstStyle/>
                    <a:p>
                      <a:r>
                        <a:rPr sz="1400">
                          <a:solidFill>
                            <a:srgbClr val="263238"/>
                          </a:solidFill>
                          <a:latin typeface="Calibri"/>
                        </a:rPr>
                        <a:t>Taylor-Scham [r3]</a:t>
                      </a:r>
                    </a:p>
                  </a:txBody>
                  <a:tcPr>
                    <a:solidFill>
                      <a:srgbClr val="EEF3F4"/>
                    </a:solidFill>
                  </a:tcPr>
                </a:tc>
                <a:tc>
                  <a:txBody>
                    <a:bodyPr/>
                    <a:lstStyle/>
                    <a:p>
                      <a:r>
                        <a:rPr sz="1400">
                          <a:solidFill>
                            <a:srgbClr val="263238"/>
                          </a:solidFill>
                          <a:latin typeface="Calibri"/>
                        </a:rPr>
                        <a:t>Se levanta FCU y masa entera, de posterior a anterior</a:t>
                      </a:r>
                    </a:p>
                  </a:txBody>
                  <a:tcPr>
                    <a:solidFill>
                      <a:srgbClr val="EEF3F4"/>
                    </a:solidFill>
                  </a:tcPr>
                </a:tc>
                <a:tc>
                  <a:txBody>
                    <a:bodyPr/>
                    <a:lstStyle/>
                    <a:p>
                      <a:r>
                        <a:rPr sz="1400">
                          <a:solidFill>
                            <a:srgbClr val="263238"/>
                          </a:solidFill>
                          <a:latin typeface="Calibri"/>
                        </a:rPr>
                        <a:t>Base de la coronoides para placa medial [r3]</a:t>
                      </a:r>
                    </a:p>
                  </a:txBody>
                  <a:tcPr>
                    <a:solidFill>
                      <a:srgbClr val="EEF3F4"/>
                    </a:solidFill>
                  </a:tcPr>
                </a:tc>
                <a:tc>
                  <a:txBody>
                    <a:bodyPr/>
                    <a:lstStyle/>
                    <a:p>
                      <a:r>
                        <a:rPr sz="1400">
                          <a:solidFill>
                            <a:srgbClr val="263238"/>
                          </a:solidFill>
                          <a:latin typeface="Calibri"/>
                        </a:rPr>
                        <a:t>Exige disección extraperióstica para no soltar el LCM [r3]</a:t>
                      </a:r>
                    </a:p>
                  </a:txBody>
                  <a:tcPr>
                    <a:solidFill>
                      <a:srgbClr val="EEF3F4"/>
                    </a:solidFill>
                  </a:tcPr>
                </a:tc>
              </a:tr>
              <a:tr h="457200">
                <a:tc>
                  <a:txBody>
                    <a:bodyPr/>
                    <a:lstStyle/>
                    <a:p>
                      <a:r>
                        <a:rPr sz="1400">
                          <a:solidFill>
                            <a:srgbClr val="263238"/>
                          </a:solidFill>
                          <a:latin typeface="Calibri"/>
                        </a:rPr>
                        <a:t>Medial extendida [r10]</a:t>
                      </a:r>
                    </a:p>
                  </a:txBody>
                  <a:tcPr>
                    <a:solidFill>
                      <a:srgbClr val="FFFFFF"/>
                    </a:solidFill>
                  </a:tcPr>
                </a:tc>
                <a:tc>
                  <a:txBody>
                    <a:bodyPr/>
                    <a:lstStyle/>
                    <a:p>
                      <a:r>
                        <a:rPr sz="1400">
                          <a:solidFill>
                            <a:srgbClr val="263238"/>
                          </a:solidFill>
                          <a:latin typeface="Calibri"/>
                        </a:rPr>
                        <a:t>Plano entre el FCU y la masa flexo-pronadora</a:t>
                      </a:r>
                    </a:p>
                  </a:txBody>
                  <a:tcPr>
                    <a:solidFill>
                      <a:srgbClr val="FFFFFF"/>
                    </a:solidFill>
                  </a:tcPr>
                </a:tc>
                <a:tc>
                  <a:txBody>
                    <a:bodyPr/>
                    <a:lstStyle/>
                    <a:p>
                      <a:r>
                        <a:rPr sz="1400">
                          <a:solidFill>
                            <a:srgbClr val="263238"/>
                          </a:solidFill>
                          <a:latin typeface="Calibri"/>
                        </a:rPr>
                        <a:t>Coronoides y húmero distal; mayor área en el estudio de 5 vías [r8]</a:t>
                      </a:r>
                    </a:p>
                  </a:txBody>
                  <a:tcPr>
                    <a:solidFill>
                      <a:srgbClr val="FFFFFF"/>
                    </a:solidFill>
                  </a:tcPr>
                </a:tc>
                <a:tc>
                  <a:txBody>
                    <a:bodyPr/>
                    <a:lstStyle/>
                    <a:p>
                      <a:r>
                        <a:rPr sz="1400">
                          <a:solidFill>
                            <a:srgbClr val="263238"/>
                          </a:solidFill>
                          <a:latin typeface="Calibri"/>
                        </a:rPr>
                        <a:t>Respeta el plano internervioso; límite distal: arteria recurrente cubital posterior [r10]</a:t>
                      </a:r>
                    </a:p>
                  </a:txBody>
                  <a:tcPr>
                    <a:solidFill>
                      <a:srgbClr val="FFFFFF"/>
                    </a:solidFill>
                  </a:tcPr>
                </a:tc>
              </a:tr>
              <a:tr h="457200">
                <a:tc>
                  <a:txBody>
                    <a:bodyPr/>
                    <a:lstStyle/>
                    <a:p>
                      <a:r>
                        <a:rPr sz="1400">
                          <a:solidFill>
                            <a:srgbClr val="263238"/>
                          </a:solidFill>
                          <a:latin typeface="Calibri"/>
                        </a:rPr>
                        <a:t>Smith [r17]</a:t>
                      </a:r>
                    </a:p>
                  </a:txBody>
                  <a:tcPr>
                    <a:solidFill>
                      <a:srgbClr val="EEF3F4"/>
                    </a:solidFill>
                  </a:tcPr>
                </a:tc>
                <a:tc>
                  <a:txBody>
                    <a:bodyPr/>
                    <a:lstStyle/>
                    <a:p>
                      <a:r>
                        <a:rPr sz="1400">
                          <a:solidFill>
                            <a:srgbClr val="263238"/>
                          </a:solidFill>
                          <a:latin typeface="Calibri"/>
                        </a:rPr>
                        <a:t>División muscular hasta 1 cm distal a la inserción en el tubérculo [r17]</a:t>
                      </a:r>
                    </a:p>
                  </a:txBody>
                  <a:tcPr>
                    <a:solidFill>
                      <a:srgbClr val="EEF3F4"/>
                    </a:solidFill>
                  </a:tcPr>
                </a:tc>
                <a:tc>
                  <a:txBody>
                    <a:bodyPr/>
                    <a:lstStyle/>
                    <a:p>
                      <a:r>
                        <a:rPr sz="1400">
                          <a:solidFill>
                            <a:srgbClr val="263238"/>
                          </a:solidFill>
                          <a:latin typeface="Calibri"/>
                        </a:rPr>
                        <a:t>LCM para reparar o reconstruir [r17]</a:t>
                      </a:r>
                    </a:p>
                  </a:txBody>
                  <a:tcPr>
                    <a:solidFill>
                      <a:srgbClr val="EEF3F4"/>
                    </a:solidFill>
                  </a:tcPr>
                </a:tc>
                <a:tc>
                  <a:txBody>
                    <a:bodyPr/>
                    <a:lstStyle/>
                    <a:p>
                      <a:r>
                        <a:rPr sz="1400">
                          <a:solidFill>
                            <a:srgbClr val="263238"/>
                          </a:solidFill>
                          <a:latin typeface="Calibri"/>
                        </a:rPr>
                        <a:t>Zona segura sin denervación evidente a 1 año en 22 pacientes [r17]</a:t>
                      </a:r>
                    </a:p>
                  </a:txBody>
                  <a:tcPr>
                    <a:solidFill>
                      <a:srgbClr val="EEF3F4"/>
                    </a:solidFill>
                  </a:tcPr>
                </a:tc>
              </a:tr>
              <a:tr h="457200">
                <a:tc>
                  <a:txBody>
                    <a:bodyPr/>
                    <a:lstStyle/>
                    <a:p>
                      <a:r>
                        <a:rPr sz="1400">
                          <a:solidFill>
                            <a:srgbClr val="263238"/>
                          </a:solidFill>
                          <a:latin typeface="Calibri"/>
                        </a:rPr>
                        <a:t>Osteotomía del epicóndilo [r15]</a:t>
                      </a:r>
                    </a:p>
                  </a:txBody>
                  <a:tcPr>
                    <a:solidFill>
                      <a:srgbClr val="FFFFFF"/>
                    </a:solidFill>
                  </a:tcPr>
                </a:tc>
                <a:tc>
                  <a:txBody>
                    <a:bodyPr/>
                    <a:lstStyle/>
                    <a:p>
                      <a:r>
                        <a:rPr sz="1400">
                          <a:solidFill>
                            <a:srgbClr val="263238"/>
                          </a:solidFill>
                          <a:latin typeface="Calibri"/>
                        </a:rPr>
                        <a:t>Se levanta el epicóndilo con la masa y el LCM</a:t>
                      </a:r>
                    </a:p>
                  </a:txBody>
                  <a:tcPr>
                    <a:solidFill>
                      <a:srgbClr val="FFFFFF"/>
                    </a:solidFill>
                  </a:tcPr>
                </a:tc>
                <a:tc>
                  <a:txBody>
                    <a:bodyPr/>
                    <a:lstStyle/>
                    <a:p>
                      <a:r>
                        <a:rPr sz="1400">
                          <a:solidFill>
                            <a:srgbClr val="263238"/>
                          </a:solidFill>
                          <a:latin typeface="Calibri"/>
                        </a:rPr>
                        <a:t>Superficie articular de la coronoides, incluida la anteromedial y la basal [r15]</a:t>
                      </a:r>
                    </a:p>
                  </a:txBody>
                  <a:tcPr>
                    <a:solidFill>
                      <a:srgbClr val="FFFFFF"/>
                    </a:solidFill>
                  </a:tcPr>
                </a:tc>
                <a:tc>
                  <a:txBody>
                    <a:bodyPr/>
                    <a:lstStyle/>
                    <a:p>
                      <a:r>
                        <a:rPr sz="1400">
                          <a:solidFill>
                            <a:srgbClr val="263238"/>
                          </a:solidFill>
                          <a:latin typeface="Calibri"/>
                        </a:rPr>
                        <a:t>El LCM queda unido a su origen; se fija con 2 tornillos [r15]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82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se protege el LCM y por qué se repara la masa muscular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Labott JR et al. World J Orthop. 2018. doi:10.5312/wjo.v9.i6.78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complejo colateral medial suma 3 piezas (banda anterior, banda posterior y ligamento transverso)… [r27]</a:t>
            </a:r>
          </a:p>
          <a:p>
            <a:pPr marL="347472" indent="-347472">
              <a:spcAft>
                <a:spcPts val="1400"/>
              </a:spcAft>
              <a:buChar char="•"/>
            </a:pPr>
            <a:r>
              <a:rPr sz="2400">
                <a:solidFill>
                  <a:srgbClr val="263238"/>
                </a:solidFill>
                <a:latin typeface="Calibri"/>
              </a:rPr>
              <a:t>Sus 2 fascículos se reparten el trabajo: el anterior se tensa en extensión y el posterior en flexión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82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se protege el LCM y por qué se repara la masa muscular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Hwang JT et al. Bone Joint J. 2018. doi:10.1302/0301-620X.100B8.BJJ-2017-0652.R2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una fractura de la faceta anteromedial tipo 2 más ligamento lateral roto, ningún codo subluxó en cadáver; al cortar la banda posterior del LCM…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82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se protege el LCM y por qué se repara la masa muscular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McLean J et al. J Orthop Trauma. 2018. doi:10.1097/BOT.0000000000001313</a:t>
            </a:r>
          </a:p>
          <a:p>
            <a:r>
              <a:rPr sz="1000">
                <a:solidFill>
                  <a:srgbClr val="5A6469"/>
                </a:solidFill>
                <a:latin typeface="Calibri"/>
              </a:rPr>
              <a:t>[r45] Hwang JT et al. Bone Joint J. 2018. doi:10.1302/0301-620X.100B8.BJJ-2017-0652.R2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Segundo, fijar la coronoides medial sin mirar el lado lateral deja una pata del problema sin tratar [r24][r45].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82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tres familias de coronoides y qué piden a la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de Klerk HH et al. JSES Int. 2023. doi:10.1016/j.jseint.2023.03.020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clasificación útil aquí es la de O'Driscoll, que reparte la coronoides en punta, faceta anteromedial y base.</a:t>
            </a:r>
          </a:p>
          <a:p>
            <a:pPr marL="347472" indent="-347472">
              <a:spcAft>
                <a:spcPts val="1400"/>
              </a:spcAft>
              <a:buChar char="•"/>
            </a:pPr>
            <a:r>
              <a:rPr sz="2400">
                <a:solidFill>
                  <a:srgbClr val="263238"/>
                </a:solidFill>
                <a:latin typeface="Calibri"/>
              </a:rPr>
              <a:t>Cada familia se asocia a un patrón de lesión y a una fijación distinta [r20].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82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tres familias de coronoides y qué piden a la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Badre A et al. JSES Int. 2025. doi:10.1016/j.jseint.2025.04.015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de faceta anteromedial que nacen de una inestabilidad varo-posteromedial tienen rasgos propios en la imagen: oblicuas hacia medial, cóncavas y con extensión hasta el tubérculo del sublime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82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Familias de fracturas de coronoides y vía que sugieren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Kloen P et al. En: AO Surgery Reference. 2026.</a:t>
            </a:r>
          </a:p>
          <a:p>
            <a:r>
              <a:rPr sz="800">
                <a:solidFill>
                  <a:srgbClr val="5A6469"/>
                </a:solidFill>
                <a:latin typeface="Calibri"/>
              </a:rPr>
              <a:t>[r19] de Klerk HH et al. Clin Orthop Relat Res. 2025. doi:10.1097/CORR.0000000000003337</a:t>
            </a:r>
          </a:p>
          <a:p>
            <a:r>
              <a:rPr sz="800">
                <a:solidFill>
                  <a:srgbClr val="5A6469"/>
                </a:solidFill>
                <a:latin typeface="Calibri"/>
              </a:rPr>
              <a:t>[r20] de Klerk HH et al. JSES Int. 2023. doi:10.1016/j.jseint.2023.03.020</a:t>
            </a:r>
          </a:p>
          <a:p>
            <a:r>
              <a:rPr sz="800">
                <a:solidFill>
                  <a:srgbClr val="5A6469"/>
                </a:solidFill>
                <a:latin typeface="Calibri"/>
              </a:rPr>
              <a:t>[r22] Park SM et al. J Shoulder Elbow Surg. 2015. doi:10.1016/j.jse.2014.07.010</a:t>
            </a:r>
          </a:p>
          <a:p>
            <a:r>
              <a:rPr sz="800">
                <a:solidFill>
                  <a:srgbClr val="5A6469"/>
                </a:solidFill>
                <a:latin typeface="Calibri"/>
              </a:rPr>
              <a:t>[r24] McLean J et al. J Orthop Trauma. 2018. doi:10.1097/BOT.0000000000001313</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Familia (O'Driscoll)</a:t>
                      </a:r>
                    </a:p>
                  </a:txBody>
                  <a:tcPr>
                    <a:solidFill>
                      <a:srgbClr val="0F5F6B"/>
                    </a:solidFill>
                  </a:tcPr>
                </a:tc>
                <a:tc>
                  <a:txBody>
                    <a:bodyPr/>
                    <a:lstStyle/>
                    <a:p>
                      <a:r>
                        <a:rPr sz="1400" b="1">
                          <a:solidFill>
                            <a:srgbClr val="FFFFFF"/>
                          </a:solidFill>
                          <a:latin typeface="Calibri"/>
                        </a:rPr>
                        <a:t>Lesión que suele acompañar</a:t>
                      </a:r>
                    </a:p>
                  </a:txBody>
                  <a:tcPr>
                    <a:solidFill>
                      <a:srgbClr val="0F5F6B"/>
                    </a:solidFill>
                  </a:tcPr>
                </a:tc>
                <a:tc>
                  <a:txBody>
                    <a:bodyPr/>
                    <a:lstStyle/>
                    <a:p>
                      <a:r>
                        <a:rPr sz="1400" b="1">
                          <a:solidFill>
                            <a:srgbClr val="FFFFFF"/>
                          </a:solidFill>
                          <a:latin typeface="Calibri"/>
                        </a:rPr>
                        <a:t>Cómo se suele tratar</a:t>
                      </a:r>
                    </a:p>
                  </a:txBody>
                  <a:tcPr>
                    <a:solidFill>
                      <a:srgbClr val="0F5F6B"/>
                    </a:solidFill>
                  </a:tcPr>
                </a:tc>
                <a:tc>
                  <a:txBody>
                    <a:bodyPr/>
                    <a:lstStyle/>
                    <a:p>
                      <a:r>
                        <a:rPr sz="1400" b="1">
                          <a:solidFill>
                            <a:srgbClr val="FFFFFF"/>
                          </a:solidFill>
                          <a:latin typeface="Calibri"/>
                        </a:rPr>
                        <a:t>Frecuencia en fracturas combinadas de coronoides y cabeza radial</a:t>
                      </a:r>
                    </a:p>
                  </a:txBody>
                  <a:tcPr>
                    <a:solidFill>
                      <a:srgbClr val="0F5F6B"/>
                    </a:solidFill>
                  </a:tcPr>
                </a:tc>
              </a:tr>
              <a:tr h="457200">
                <a:tc>
                  <a:txBody>
                    <a:bodyPr/>
                    <a:lstStyle/>
                    <a:p>
                      <a:r>
                        <a:rPr sz="1400">
                          <a:solidFill>
                            <a:srgbClr val="263238"/>
                          </a:solidFill>
                          <a:latin typeface="Calibri"/>
                        </a:rPr>
                        <a:t>Punta (tipo 1) [r20]</a:t>
                      </a:r>
                    </a:p>
                  </a:txBody>
                  <a:tcPr>
                    <a:solidFill>
                      <a:srgbClr val="EEF3F4"/>
                    </a:solidFill>
                  </a:tcPr>
                </a:tc>
                <a:tc>
                  <a:txBody>
                    <a:bodyPr/>
                    <a:lstStyle/>
                    <a:p>
                      <a:r>
                        <a:rPr sz="1400">
                          <a:solidFill>
                            <a:srgbClr val="263238"/>
                          </a:solidFill>
                          <a:latin typeface="Calibri"/>
                        </a:rPr>
                        <a:t>Tríada terrible: luxación del codo, fractura de cabeza radial y de coronoides [r20]</a:t>
                      </a:r>
                    </a:p>
                  </a:txBody>
                  <a:tcPr>
                    <a:solidFill>
                      <a:srgbClr val="EEF3F4"/>
                    </a:solidFill>
                  </a:tcPr>
                </a:tc>
                <a:tc>
                  <a:txBody>
                    <a:bodyPr/>
                    <a:lstStyle/>
                    <a:p>
                      <a:r>
                        <a:rPr sz="1400">
                          <a:solidFill>
                            <a:srgbClr val="263238"/>
                          </a:solidFill>
                          <a:latin typeface="Calibri"/>
                        </a:rPr>
                        <a:t>Sutura o tornillo de la punta, más cabeza radial y reinserción del LCL [r20]; la enseñanza clásica la abordaba por vía lateral [r19]</a:t>
                      </a:r>
                    </a:p>
                  </a:txBody>
                  <a:tcPr>
                    <a:solidFill>
                      <a:srgbClr val="EEF3F4"/>
                    </a:solidFill>
                  </a:tcPr>
                </a:tc>
                <a:tc>
                  <a:txBody>
                    <a:bodyPr/>
                    <a:lstStyle/>
                    <a:p>
                      <a:r>
                        <a:rPr sz="1400">
                          <a:solidFill>
                            <a:srgbClr val="263238"/>
                          </a:solidFill>
                          <a:latin typeface="Calibri"/>
                        </a:rPr>
                        <a:t>65 % [r19]</a:t>
                      </a:r>
                    </a:p>
                  </a:txBody>
                  <a:tcPr>
                    <a:solidFill>
                      <a:srgbClr val="EEF3F4"/>
                    </a:solidFill>
                  </a:tcPr>
                </a:tc>
              </a:tr>
              <a:tr h="457200">
                <a:tc>
                  <a:txBody>
                    <a:bodyPr/>
                    <a:lstStyle/>
                    <a:p>
                      <a:r>
                        <a:rPr sz="1400">
                          <a:solidFill>
                            <a:srgbClr val="263238"/>
                          </a:solidFill>
                          <a:latin typeface="Calibri"/>
                        </a:rPr>
                        <a:t>Faceta anteromedial (tipo 2) [r20]</a:t>
                      </a:r>
                    </a:p>
                  </a:txBody>
                  <a:tcPr>
                    <a:solidFill>
                      <a:srgbClr val="FFFFFF"/>
                    </a:solidFill>
                  </a:tcPr>
                </a:tc>
                <a:tc>
                  <a:txBody>
                    <a:bodyPr/>
                    <a:lstStyle/>
                    <a:p>
                      <a:r>
                        <a:rPr sz="1400">
                          <a:solidFill>
                            <a:srgbClr val="263238"/>
                          </a:solidFill>
                          <a:latin typeface="Calibri"/>
                        </a:rPr>
                        <a:t>Lesión rotatoria varo-posteromedial con LCL roto [r20][r24]</a:t>
                      </a:r>
                    </a:p>
                  </a:txBody>
                  <a:tcPr>
                    <a:solidFill>
                      <a:srgbClr val="FFFFFF"/>
                    </a:solidFill>
                  </a:tcPr>
                </a:tc>
                <a:tc>
                  <a:txBody>
                    <a:bodyPr/>
                    <a:lstStyle/>
                    <a:p>
                      <a:r>
                        <a:rPr sz="1400">
                          <a:solidFill>
                            <a:srgbClr val="263238"/>
                          </a:solidFill>
                          <a:latin typeface="Calibri"/>
                        </a:rPr>
                        <a:t>Placa de soporte medial más reparación del LCL; en el subtipo 1, solo LCL según Park [r20][r22]</a:t>
                      </a:r>
                    </a:p>
                  </a:txBody>
                  <a:tcPr>
                    <a:solidFill>
                      <a:srgbClr val="FFFFFF"/>
                    </a:solidFill>
                  </a:tcPr>
                </a:tc>
                <a:tc>
                  <a:txBody>
                    <a:bodyPr/>
                    <a:lstStyle/>
                    <a:p>
                      <a:r>
                        <a:rPr sz="1400">
                          <a:solidFill>
                            <a:srgbClr val="263238"/>
                          </a:solidFill>
                          <a:latin typeface="Calibri"/>
                        </a:rPr>
                        <a:t>30 % [r19]</a:t>
                      </a:r>
                    </a:p>
                  </a:txBody>
                  <a:tcPr>
                    <a:solidFill>
                      <a:srgbClr val="FFFFFF"/>
                    </a:solidFill>
                  </a:tcPr>
                </a:tc>
              </a:tr>
              <a:tr h="457200">
                <a:tc>
                  <a:txBody>
                    <a:bodyPr/>
                    <a:lstStyle/>
                    <a:p>
                      <a:r>
                        <a:rPr sz="1400">
                          <a:solidFill>
                            <a:srgbClr val="263238"/>
                          </a:solidFill>
                          <a:latin typeface="Calibri"/>
                        </a:rPr>
                        <a:t>Base (tipo 3) [r20]</a:t>
                      </a:r>
                    </a:p>
                  </a:txBody>
                  <a:tcPr>
                    <a:solidFill>
                      <a:srgbClr val="EEF3F4"/>
                    </a:solidFill>
                  </a:tcPr>
                </a:tc>
                <a:tc>
                  <a:txBody>
                    <a:bodyPr/>
                    <a:lstStyle/>
                    <a:p>
                      <a:r>
                        <a:rPr sz="1400">
                          <a:solidFill>
                            <a:srgbClr val="263238"/>
                          </a:solidFill>
                          <a:latin typeface="Calibri"/>
                        </a:rPr>
                        <a:t>Fractura-luxación del olécranon [r20]</a:t>
                      </a:r>
                    </a:p>
                  </a:txBody>
                  <a:tcPr>
                    <a:solidFill>
                      <a:srgbClr val="EEF3F4"/>
                    </a:solidFill>
                  </a:tcPr>
                </a:tc>
                <a:tc>
                  <a:txBody>
                    <a:bodyPr/>
                    <a:lstStyle/>
                    <a:p>
                      <a:r>
                        <a:rPr sz="1400">
                          <a:solidFill>
                            <a:srgbClr val="263238"/>
                          </a:solidFill>
                          <a:latin typeface="Calibri"/>
                        </a:rPr>
                        <a:t>Tornillos por la placa posterior o una placa medial adicional [r20]; Taylor-Scham si es grande y basilar [r3]</a:t>
                      </a:r>
                    </a:p>
                  </a:txBody>
                  <a:tcPr>
                    <a:solidFill>
                      <a:srgbClr val="EEF3F4"/>
                    </a:solidFill>
                  </a:tcPr>
                </a:tc>
                <a:tc>
                  <a:txBody>
                    <a:bodyPr/>
                    <a:lstStyle/>
                    <a:p>
                      <a:r>
                        <a:rPr sz="1400">
                          <a:solidFill>
                            <a:srgbClr val="263238"/>
                          </a:solidFill>
                          <a:latin typeface="Calibri"/>
                        </a:rPr>
                        <a:t>5 % [r19]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82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qué preguntar antes de elegir la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Sogbein OA et al. JSES Int. 2025. doi:10.1016/j.jseint.2024.09.001</a:t>
            </a:r>
          </a:p>
          <a:p>
            <a:r>
              <a:rPr sz="800">
                <a:solidFill>
                  <a:srgbClr val="5A6469"/>
                </a:solidFill>
                <a:latin typeface="Calibri"/>
              </a:rPr>
              <a:t>[r15] Ibrahim JM et al. Oper Orthop Traumatol. 2026. doi:10.1007/s00064-026-00953-w</a:t>
            </a:r>
          </a:p>
          <a:p>
            <a:r>
              <a:rPr sz="800">
                <a:solidFill>
                  <a:srgbClr val="5A6469"/>
                </a:solidFill>
                <a:latin typeface="Calibri"/>
              </a:rPr>
              <a:t>[r20] de Klerk HH et al. JSES Int. 2023. doi:10.1016/j.jseint.2023.03.020</a:t>
            </a:r>
          </a:p>
          <a:p>
            <a:r>
              <a:rPr sz="800">
                <a:solidFill>
                  <a:srgbClr val="5A6469"/>
                </a:solidFill>
                <a:latin typeface="Calibri"/>
              </a:rPr>
              <a:t>[r24] McLean J et al. J Orthop Trauma. 2018. doi:10.1097/BOT.0000000000001313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hueso y qué ligamento están rotos.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82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preguntar antes de elegir la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Ibrahim JM et al. Oper Orthop Traumatol. 2026. doi:10.1007/s00064-026-00953-w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está el nervio.</a:t>
            </a:r>
          </a:p>
          <a:p>
            <a:pPr marL="347472" indent="-347472">
              <a:spcAft>
                <a:spcPts val="1400"/>
              </a:spcAft>
              <a:buChar char="•"/>
            </a:pPr>
            <a:r>
              <a:rPr sz="2400">
                <a:solidFill>
                  <a:srgbClr val="263238"/>
                </a:solidFill>
                <a:latin typeface="Calibri"/>
              </a:rPr>
              <a:t>Antes de operar, examina la función motora y sensitiva del cubital, la sensibilidad del antebrazo y la función de la masa flexo-pronadora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82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qué preguntar antes de elegir la vía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Sogbein OA et al. JSES Int. 2025. doi:10.1016/j.jseint.2024.09.001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paciente de la serie de Sogbein tenía 45 ± 16 años de edad media…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82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maniobras del LCM y su rendimiento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O'Driscoll SW et al. Am J Sports Med. 2005. doi:10.1177/0363546504267804</a:t>
            </a:r>
          </a:p>
          <a:p>
            <a:r>
              <a:rPr sz="1000">
                <a:solidFill>
                  <a:srgbClr val="5A6469"/>
                </a:solidFill>
                <a:latin typeface="Calibri"/>
              </a:rPr>
              <a:t>[r29] Sciascia AD et al. Am J Sports Med. 2026. doi:10.1177/03635465261439107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la sospecha es una lesión del LCM, la exploración orienta antes que la imagen (opinión experta).</a:t>
            </a:r>
          </a:p>
          <a:p>
            <a:pPr marL="347472" indent="-347472">
              <a:spcAft>
                <a:spcPts val="1400"/>
              </a:spcAft>
              <a:buChar char="•"/>
            </a:pPr>
            <a:r>
              <a:rPr sz="2400">
                <a:solidFill>
                  <a:srgbClr val="263238"/>
                </a:solidFill>
                <a:latin typeface="Calibri"/>
              </a:rPr>
              <a:t>La prueba descrita para eso es la de estrés en valgo en movimiento.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82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Prueba de estrés en valgo en movimiento frente a exploración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O'Driscoll SW et al. Am J Sports Med. 2005. doi:10.1177/0363546504267804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82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las pruebas para lesión del LCM en atletas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Sciascia AD et al. Am J Sports Med. 2026. doi:10.1177/03635465261439107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82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cuánto confiar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Ibrahim JM et al. Oper Orthop Traumatol. 2026. doi:10.1007/s00064-026-00953-w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radiografía simple es el primer paso (práctica habitual / opinión experta); para entender la coronoides, el grupo de la osteotomía del epicóndilo recomienda TC con reconstrucción 3D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82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Ecografía con estrés para rotura completa del LCM (RM como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Park JY et al. J Shoulder Elbow Surg. 2020. doi:10.1016/j.jse.2019.12.005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82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Detección con artro-RM de roturas del LCM confirmadas en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Schwartz ML et al. Radiology. 1995. doi:10.1148/radiology.197.1.7568841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82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entrada medial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camino razonable, pensado como ayuda de estudio.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82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Elegir entre vía medial directa, división muscular, Hotchkiss, FCU split, Taylor-Scham u osteotomía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Hoyen H et al. En: AO Surgery Reference. 2026.</a:t>
            </a:r>
          </a:p>
          <a:p>
            <a:r>
              <a:rPr sz="800">
                <a:solidFill>
                  <a:srgbClr val="5A6469"/>
                </a:solidFill>
                <a:latin typeface="Calibri"/>
              </a:rPr>
              <a:t>[r17] Smith GR et al. Neuroanatomy and operative technique. 1996. doi:10.1177/036354659602400503</a:t>
            </a:r>
          </a:p>
          <a:p>
            <a:r>
              <a:rPr sz="800">
                <a:solidFill>
                  <a:srgbClr val="5A6469"/>
                </a:solidFill>
                <a:latin typeface="Calibri"/>
              </a:rPr>
              <a:t>[r31] Clain JB et al. Am J Sports Med. 2019. doi:10.1177/0363546518765139</a:t>
            </a:r>
          </a:p>
          <a:p>
            <a:r>
              <a:rPr sz="800">
                <a:solidFill>
                  <a:srgbClr val="5A6469"/>
                </a:solidFill>
                <a:latin typeface="Calibri"/>
              </a:rPr>
              <a:t>[r1] Kloen P et al. En: AO Surgery Reference. 2026.</a:t>
            </a:r>
          </a:p>
          <a:p>
            <a:r>
              <a:rPr sz="800">
                <a:solidFill>
                  <a:srgbClr val="5A6469"/>
                </a:solidFill>
                <a:latin typeface="Calibri"/>
              </a:rPr>
              <a:t>[r11] Sukegawa K et al. J Hand Surg Am. 2016. doi:10.1016/j.jhsa.2016.05.004</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272269"/>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Lesión que exige entrar por el lado medial del codo: coronoides, LCM, epicóndilo medial o nervio cubital</a:t>
            </a:r>
          </a:p>
        </p:txBody>
      </p:sp>
      <p:sp>
        <p:nvSpPr>
          <p:cNvPr id="7" name="Decision 6"/>
          <p:cNvSpPr/>
          <p:nvPr/>
        </p:nvSpPr>
        <p:spPr>
          <a:xfrm>
            <a:off x="4572000" y="1890757"/>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¿Es una avulsión aislada del epicóndilo medial o de la tróclea medial?</a:t>
            </a:r>
          </a:p>
        </p:txBody>
      </p:sp>
      <p:sp>
        <p:nvSpPr>
          <p:cNvPr id="8" name="Rectangle 7"/>
          <p:cNvSpPr/>
          <p:nvPr/>
        </p:nvSpPr>
        <p:spPr>
          <a:xfrm>
            <a:off x="2987040" y="2417673"/>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Vía medial directa del húmero distal: incisión sobre el epicóndilo, nervio cubital identificado, fijación y cierre por capas [r4]</a:t>
            </a:r>
          </a:p>
        </p:txBody>
      </p:sp>
      <p:sp>
        <p:nvSpPr>
          <p:cNvPr id="9" name="Decision 8"/>
          <p:cNvSpPr/>
          <p:nvPr/>
        </p:nvSpPr>
        <p:spPr>
          <a:xfrm>
            <a:off x="6339839" y="2417673"/>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¿El blanco es el LCM (reparar o reconstruir)?</a:t>
            </a:r>
          </a:p>
        </p:txBody>
      </p:sp>
      <p:sp>
        <p:nvSpPr>
          <p:cNvPr id="10" name="Rectangle 9"/>
          <p:cNvSpPr/>
          <p:nvPr/>
        </p:nvSpPr>
        <p:spPr>
          <a:xfrm>
            <a:off x="2987040" y="2944589"/>
            <a:ext cx="2743200" cy="41718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División muscular tipo Smith, del epicóndilo a 1 cm distal del tubérculo; sopesa el riesgo de neuropatía antes de desinsertar la masa [r17][r31]</a:t>
            </a:r>
          </a:p>
        </p:txBody>
      </p:sp>
      <p:sp>
        <p:nvSpPr>
          <p:cNvPr id="11" name="Decision 10"/>
          <p:cNvSpPr/>
          <p:nvPr/>
        </p:nvSpPr>
        <p:spPr>
          <a:xfrm>
            <a:off x="6339839" y="2944589"/>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¿Es una fractura de coronoides?</a:t>
            </a:r>
          </a:p>
        </p:txBody>
      </p:sp>
      <p:sp>
        <p:nvSpPr>
          <p:cNvPr id="12" name="Decision 11"/>
          <p:cNvSpPr/>
          <p:nvPr/>
        </p:nvSpPr>
        <p:spPr>
          <a:xfrm>
            <a:off x="4572000" y="3471505"/>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¿Dónde está el fragmento principal?</a:t>
            </a:r>
          </a:p>
        </p:txBody>
      </p:sp>
      <p:sp>
        <p:nvSpPr>
          <p:cNvPr id="13" name="Rectangle 12"/>
          <p:cNvSpPr/>
          <p:nvPr/>
        </p:nvSpPr>
        <p:spPr>
          <a:xfrm>
            <a:off x="2103120" y="3998420"/>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Punta y cápsula anterior: Hotchkiss, con el mediano a la vista [r1][r11]</a:t>
            </a:r>
          </a:p>
        </p:txBody>
      </p:sp>
      <p:sp>
        <p:nvSpPr>
          <p:cNvPr id="14" name="Rectangle 13"/>
          <p:cNvSpPr/>
          <p:nvPr/>
        </p:nvSpPr>
        <p:spPr>
          <a:xfrm>
            <a:off x="4754880" y="3998420"/>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Faceta anteromedial, sublime o LCM: división del FCU, o vía medial extendida si necesitas más exposición proximal [r2][r10]</a:t>
            </a:r>
          </a:p>
        </p:txBody>
      </p:sp>
      <p:sp>
        <p:nvSpPr>
          <p:cNvPr id="15" name="Rectangle 14"/>
          <p:cNvSpPr/>
          <p:nvPr/>
        </p:nvSpPr>
        <p:spPr>
          <a:xfrm>
            <a:off x="7406640" y="3998420"/>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Base grande: Taylor-Scham, o osteotomía del epicóndilo para una vista amplia con el LCM unido a su origen [r3][r15]</a:t>
            </a:r>
          </a:p>
        </p:txBody>
      </p:sp>
      <p:sp>
        <p:nvSpPr>
          <p:cNvPr id="16" name="Decision 15"/>
          <p:cNvSpPr/>
          <p:nvPr/>
        </p:nvSpPr>
        <p:spPr>
          <a:xfrm>
            <a:off x="4572000" y="4380418"/>
            <a:ext cx="3108960" cy="41718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fractura de cabeza radial o lesión del ligamento colateral lateral?</a:t>
            </a:r>
          </a:p>
        </p:txBody>
      </p:sp>
      <p:sp>
        <p:nvSpPr>
          <p:cNvPr id="17" name="Rectangle 16"/>
          <p:cNvSpPr/>
          <p:nvPr/>
        </p:nvSpPr>
        <p:spPr>
          <a:xfrm>
            <a:off x="4754880" y="4907334"/>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Vía lateral separada para el radio y el ligamento lateral; planea las 2 incisiones desde el principio [r15][r42]</a:t>
            </a:r>
          </a:p>
        </p:txBody>
      </p:sp>
      <p:sp>
        <p:nvSpPr>
          <p:cNvPr id="18" name="Rectangle 17"/>
          <p:cNvSpPr/>
          <p:nvPr/>
        </p:nvSpPr>
        <p:spPr>
          <a:xfrm>
            <a:off x="4754880" y="5289332"/>
            <a:ext cx="2743200" cy="27226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Nervio cubital: liberar y decidir si queda en su lecho o transpuesto según el implante y la estabilidad del nervio [r13][r14]</a:t>
            </a:r>
          </a:p>
        </p:txBody>
      </p:sp>
      <p:sp>
        <p:nvSpPr>
          <p:cNvPr id="19" name="Rounded Rectangle 18"/>
          <p:cNvSpPr/>
          <p:nvPr/>
        </p:nvSpPr>
        <p:spPr>
          <a:xfrm>
            <a:off x="4754880" y="5671330"/>
            <a:ext cx="2743200" cy="27226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Cierra por capas, repara la masa flexo-pronadora, anota dónde quedó el nervio y moviliza pronto [r4][r14][r44]</a:t>
            </a:r>
          </a:p>
        </p:txBody>
      </p:sp>
      <p:cxnSp>
        <p:nvCxnSpPr>
          <p:cNvPr id="20" name="Connector 19"/>
          <p:cNvCxnSpPr>
            <a:stCxn id="6" idx="2"/>
            <a:endCxn id="7" idx="0"/>
          </p:cNvCxnSpPr>
          <p:nvPr/>
        </p:nvCxnSpPr>
        <p:spPr>
          <a:xfrm flipH="1">
            <a:off x="6126480" y="178102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7" idx="2"/>
            <a:endCxn id="8" idx="0"/>
          </p:cNvCxnSpPr>
          <p:nvPr/>
        </p:nvCxnSpPr>
        <p:spPr>
          <a:xfrm flipH="1">
            <a:off x="4358640" y="230794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5004816" y="23006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3" name="Connector 22"/>
          <p:cNvCxnSpPr>
            <a:stCxn id="7" idx="2"/>
            <a:endCxn id="9" idx="0"/>
          </p:cNvCxnSpPr>
          <p:nvPr/>
        </p:nvCxnSpPr>
        <p:spPr>
          <a:xfrm>
            <a:off x="6126480" y="230794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800087" y="23006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5" name="Connector 24"/>
          <p:cNvCxnSpPr>
            <a:stCxn id="8" idx="2"/>
            <a:endCxn id="19" idx="0"/>
          </p:cNvCxnSpPr>
          <p:nvPr/>
        </p:nvCxnSpPr>
        <p:spPr>
          <a:xfrm>
            <a:off x="4358640" y="2834860"/>
            <a:ext cx="1767840" cy="283647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6" name="Connector 25"/>
          <p:cNvCxnSpPr>
            <a:stCxn id="9" idx="2"/>
            <a:endCxn id="10" idx="0"/>
          </p:cNvCxnSpPr>
          <p:nvPr/>
        </p:nvCxnSpPr>
        <p:spPr>
          <a:xfrm flipH="1">
            <a:off x="4358640" y="2834860"/>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53911" y="282754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9" idx="2"/>
            <a:endCxn id="11" idx="0"/>
          </p:cNvCxnSpPr>
          <p:nvPr/>
        </p:nvCxnSpPr>
        <p:spPr>
          <a:xfrm flipH="1">
            <a:off x="7894319" y="283486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7949183" y="282754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0" idx="2"/>
            <a:endCxn id="18" idx="0"/>
          </p:cNvCxnSpPr>
          <p:nvPr/>
        </p:nvCxnSpPr>
        <p:spPr>
          <a:xfrm>
            <a:off x="4358640" y="3361776"/>
            <a:ext cx="1767840" cy="192755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1" name="Connector 30"/>
          <p:cNvCxnSpPr>
            <a:stCxn id="11" idx="2"/>
            <a:endCxn id="12" idx="0"/>
          </p:cNvCxnSpPr>
          <p:nvPr/>
        </p:nvCxnSpPr>
        <p:spPr>
          <a:xfrm flipH="1">
            <a:off x="6126480" y="3361776"/>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6772655" y="335446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1" idx="2"/>
            <a:endCxn id="18" idx="0"/>
          </p:cNvCxnSpPr>
          <p:nvPr/>
        </p:nvCxnSpPr>
        <p:spPr>
          <a:xfrm flipH="1">
            <a:off x="6126480" y="3361776"/>
            <a:ext cx="1767839" cy="192755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772655" y="3990700"/>
            <a:ext cx="457200" cy="274320"/>
          </a:xfrm>
          <a:prstGeom prst="rect">
            <a:avLst/>
          </a:prstGeom>
          <a:noFill/>
        </p:spPr>
        <p:txBody>
          <a:bodyPr wrap="square">
            <a:spAutoFit/>
          </a:bodyPr>
          <a:lstStyle/>
          <a:p>
            <a:r>
              <a:rPr sz="1200" b="1">
                <a:solidFill>
                  <a:srgbClr val="D97706"/>
                </a:solidFill>
                <a:latin typeface="Calibri"/>
              </a:rPr>
              <a:t>no, solo el nervio</a:t>
            </a:r>
          </a:p>
        </p:txBody>
      </p:sp>
      <p:cxnSp>
        <p:nvCxnSpPr>
          <p:cNvPr id="35" name="Connector 34"/>
          <p:cNvCxnSpPr>
            <a:stCxn id="12" idx="2"/>
            <a:endCxn id="13" idx="0"/>
          </p:cNvCxnSpPr>
          <p:nvPr/>
        </p:nvCxnSpPr>
        <p:spPr>
          <a:xfrm flipH="1">
            <a:off x="3474720" y="3888692"/>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4695444" y="3881376"/>
            <a:ext cx="457200" cy="274320"/>
          </a:xfrm>
          <a:prstGeom prst="rect">
            <a:avLst/>
          </a:prstGeom>
          <a:noFill/>
        </p:spPr>
        <p:txBody>
          <a:bodyPr wrap="square">
            <a:spAutoFit/>
          </a:bodyPr>
          <a:lstStyle/>
          <a:p>
            <a:r>
              <a:rPr sz="1200" b="1">
                <a:solidFill>
                  <a:srgbClr val="D97706"/>
                </a:solidFill>
                <a:latin typeface="Calibri"/>
              </a:rPr>
              <a:t>punta</a:t>
            </a:r>
          </a:p>
        </p:txBody>
      </p:sp>
      <p:cxnSp>
        <p:nvCxnSpPr>
          <p:cNvPr id="37" name="Connector 36"/>
          <p:cNvCxnSpPr>
            <a:stCxn id="12" idx="2"/>
            <a:endCxn id="14" idx="0"/>
          </p:cNvCxnSpPr>
          <p:nvPr/>
        </p:nvCxnSpPr>
        <p:spPr>
          <a:xfrm flipH="1">
            <a:off x="6126480" y="388869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181344" y="3881376"/>
            <a:ext cx="457200" cy="274320"/>
          </a:xfrm>
          <a:prstGeom prst="rect">
            <a:avLst/>
          </a:prstGeom>
          <a:noFill/>
        </p:spPr>
        <p:txBody>
          <a:bodyPr wrap="square">
            <a:spAutoFit/>
          </a:bodyPr>
          <a:lstStyle/>
          <a:p>
            <a:r>
              <a:rPr sz="1200" b="1">
                <a:solidFill>
                  <a:srgbClr val="D97706"/>
                </a:solidFill>
                <a:latin typeface="Calibri"/>
              </a:rPr>
              <a:t>faceta anteromedial</a:t>
            </a:r>
          </a:p>
        </p:txBody>
      </p:sp>
      <p:cxnSp>
        <p:nvCxnSpPr>
          <p:cNvPr id="39" name="Connector 38"/>
          <p:cNvCxnSpPr>
            <a:stCxn id="12" idx="2"/>
            <a:endCxn id="15" idx="0"/>
          </p:cNvCxnSpPr>
          <p:nvPr/>
        </p:nvCxnSpPr>
        <p:spPr>
          <a:xfrm>
            <a:off x="6126480" y="3888692"/>
            <a:ext cx="265176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7109459" y="3881376"/>
            <a:ext cx="457200" cy="274320"/>
          </a:xfrm>
          <a:prstGeom prst="rect">
            <a:avLst/>
          </a:prstGeom>
          <a:noFill/>
        </p:spPr>
        <p:txBody>
          <a:bodyPr wrap="square">
            <a:spAutoFit/>
          </a:bodyPr>
          <a:lstStyle/>
          <a:p>
            <a:r>
              <a:rPr sz="1200" b="1">
                <a:solidFill>
                  <a:srgbClr val="D97706"/>
                </a:solidFill>
                <a:latin typeface="Calibri"/>
              </a:rPr>
              <a:t>base</a:t>
            </a:r>
          </a:p>
        </p:txBody>
      </p:sp>
      <p:cxnSp>
        <p:nvCxnSpPr>
          <p:cNvPr id="41" name="Connector 40"/>
          <p:cNvCxnSpPr>
            <a:stCxn id="13" idx="2"/>
            <a:endCxn id="16" idx="0"/>
          </p:cNvCxnSpPr>
          <p:nvPr/>
        </p:nvCxnSpPr>
        <p:spPr>
          <a:xfrm>
            <a:off x="3474720" y="4270689"/>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4" idx="2"/>
            <a:endCxn id="16" idx="0"/>
          </p:cNvCxnSpPr>
          <p:nvPr/>
        </p:nvCxnSpPr>
        <p:spPr>
          <a:xfrm flipH="1">
            <a:off x="6126480" y="427068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5" idx="2"/>
            <a:endCxn id="16" idx="0"/>
          </p:cNvCxnSpPr>
          <p:nvPr/>
        </p:nvCxnSpPr>
        <p:spPr>
          <a:xfrm flipH="1">
            <a:off x="6126480" y="4270689"/>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6" idx="2"/>
            <a:endCxn id="17" idx="0"/>
          </p:cNvCxnSpPr>
          <p:nvPr/>
        </p:nvCxnSpPr>
        <p:spPr>
          <a:xfrm flipH="1">
            <a:off x="6126480" y="4797605"/>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181344" y="479029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6" name="Connector 45"/>
          <p:cNvCxnSpPr>
            <a:stCxn id="16" idx="2"/>
            <a:endCxn id="18" idx="0"/>
          </p:cNvCxnSpPr>
          <p:nvPr/>
        </p:nvCxnSpPr>
        <p:spPr>
          <a:xfrm flipH="1">
            <a:off x="6126480" y="4797605"/>
            <a:ext cx="0" cy="491727"/>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6181344" y="492398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8" name="Connector 47"/>
          <p:cNvCxnSpPr>
            <a:stCxn id="17" idx="2"/>
            <a:endCxn id="18" idx="0"/>
          </p:cNvCxnSpPr>
          <p:nvPr/>
        </p:nvCxnSpPr>
        <p:spPr>
          <a:xfrm flipH="1">
            <a:off x="6126480" y="517960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Connector 48"/>
          <p:cNvCxnSpPr>
            <a:stCxn id="18" idx="2"/>
            <a:endCxn id="19" idx="0"/>
          </p:cNvCxnSpPr>
          <p:nvPr/>
        </p:nvCxnSpPr>
        <p:spPr>
          <a:xfrm flipH="1">
            <a:off x="6126480" y="556160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82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qué blanco, qué vía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Cada fila es una pregunta que debes poder contestar antes de entrar a quirófano: qué estoy operando y por qué esa vía y no otra.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82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de la vía medial según el blanco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a:p>
            <a:r>
              <a:rPr sz="800">
                <a:solidFill>
                  <a:srgbClr val="5A6469"/>
                </a:solidFill>
                <a:latin typeface="Calibri"/>
              </a:rPr>
              <a:t>[r9] Bates T et al. J Orthop Trauma. 2023. doi:10.1097/BOT.0000000000002479</a:t>
            </a:r>
          </a:p>
          <a:p>
            <a:r>
              <a:rPr sz="800">
                <a:solidFill>
                  <a:srgbClr val="5A6469"/>
                </a:solidFill>
                <a:latin typeface="Calibri"/>
              </a:rPr>
              <a:t>(+8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Blanco</a:t>
                      </a:r>
                    </a:p>
                  </a:txBody>
                  <a:tcPr>
                    <a:solidFill>
                      <a:srgbClr val="0F5F6B"/>
                    </a:solidFill>
                  </a:tcPr>
                </a:tc>
                <a:tc>
                  <a:txBody>
                    <a:bodyPr/>
                    <a:lstStyle/>
                    <a:p>
                      <a:r>
                        <a:rPr sz="1600" b="1">
                          <a:solidFill>
                            <a:srgbClr val="FFFFFF"/>
                          </a:solidFill>
                          <a:latin typeface="Calibri"/>
                        </a:rPr>
                        <a:t>Vía que se propone</a:t>
                      </a:r>
                    </a:p>
                  </a:txBody>
                  <a:tcPr>
                    <a:solidFill>
                      <a:srgbClr val="0F5F6B"/>
                    </a:solidFill>
                  </a:tcPr>
                </a:tc>
                <a:tc>
                  <a:txBody>
                    <a:bodyPr/>
                    <a:lstStyle/>
                    <a:p>
                      <a:r>
                        <a:rPr sz="1600" b="1">
                          <a:solidFill>
                            <a:srgbClr val="FFFFFF"/>
                          </a:solidFill>
                          <a:latin typeface="Calibri"/>
                        </a:rPr>
                        <a:t>Nota o límite</a:t>
                      </a:r>
                    </a:p>
                  </a:txBody>
                  <a:tcPr>
                    <a:solidFill>
                      <a:srgbClr val="0F5F6B"/>
                    </a:solidFill>
                  </a:tcPr>
                </a:tc>
              </a:tr>
              <a:tr h="457200">
                <a:tc>
                  <a:txBody>
                    <a:bodyPr/>
                    <a:lstStyle/>
                    <a:p>
                      <a:r>
                        <a:rPr sz="1600">
                          <a:solidFill>
                            <a:srgbClr val="263238"/>
                          </a:solidFill>
                          <a:latin typeface="Calibri"/>
                        </a:rPr>
                        <a:t>Avulsión del epicóndilo medial; fractura medial de la tróclea (muy rara)</a:t>
                      </a:r>
                    </a:p>
                  </a:txBody>
                  <a:tcPr>
                    <a:solidFill>
                      <a:srgbClr val="EEF3F4"/>
                    </a:solidFill>
                  </a:tcPr>
                </a:tc>
                <a:tc>
                  <a:txBody>
                    <a:bodyPr/>
                    <a:lstStyle/>
                    <a:p>
                      <a:r>
                        <a:rPr sz="1600">
                          <a:solidFill>
                            <a:srgbClr val="263238"/>
                          </a:solidFill>
                          <a:latin typeface="Calibri"/>
                        </a:rPr>
                        <a:t>Vía medial directa del húmero distal [r4]</a:t>
                      </a:r>
                    </a:p>
                  </a:txBody>
                  <a:tcPr>
                    <a:solidFill>
                      <a:srgbClr val="EEF3F4"/>
                    </a:solidFill>
                  </a:tcPr>
                </a:tc>
                <a:tc>
                  <a:txBody>
                    <a:bodyPr/>
                    <a:lstStyle/>
                    <a:p>
                      <a:r>
                        <a:rPr sz="1600">
                          <a:solidFill>
                            <a:srgbClr val="263238"/>
                          </a:solidFill>
                          <a:latin typeface="Calibri"/>
                        </a:rPr>
                        <a:t>La rama posterior del MABC suele cruzar la incisión y su sección puede dar un neuroma doloroso [r4][r14]</a:t>
                      </a:r>
                    </a:p>
                  </a:txBody>
                  <a:tcPr>
                    <a:solidFill>
                      <a:srgbClr val="EEF3F4"/>
                    </a:solidFill>
                  </a:tcPr>
                </a:tc>
              </a:tr>
              <a:tr h="457200">
                <a:tc>
                  <a:txBody>
                    <a:bodyPr/>
                    <a:lstStyle/>
                    <a:p>
                      <a:r>
                        <a:rPr sz="1600">
                          <a:solidFill>
                            <a:srgbClr val="263238"/>
                          </a:solidFill>
                          <a:latin typeface="Calibri"/>
                        </a:rPr>
                        <a:t>Coronoides: punta y cápsula anterior</a:t>
                      </a:r>
                    </a:p>
                  </a:txBody>
                  <a:tcPr>
                    <a:solidFill>
                      <a:srgbClr val="FFFFFF"/>
                    </a:solidFill>
                  </a:tcPr>
                </a:tc>
                <a:tc>
                  <a:txBody>
                    <a:bodyPr/>
                    <a:lstStyle/>
                    <a:p>
                      <a:r>
                        <a:rPr sz="1600">
                          <a:solidFill>
                            <a:srgbClr val="263238"/>
                          </a:solidFill>
                          <a:latin typeface="Calibri"/>
                        </a:rPr>
                        <a:t>Hotchkiss [r1]</a:t>
                      </a:r>
                    </a:p>
                  </a:txBody>
                  <a:tcPr>
                    <a:solidFill>
                      <a:srgbClr val="FFFFFF"/>
                    </a:solidFill>
                  </a:tcPr>
                </a:tc>
                <a:tc>
                  <a:txBody>
                    <a:bodyPr/>
                    <a:lstStyle/>
                    <a:p>
                      <a:r>
                        <a:rPr sz="1600">
                          <a:solidFill>
                            <a:srgbClr val="263238"/>
                          </a:solidFill>
                          <a:latin typeface="Calibri"/>
                        </a:rPr>
                        <a:t>Poco acceso a la faceta medial y a la base [r1]</a:t>
                      </a:r>
                    </a:p>
                  </a:txBody>
                  <a:tcPr>
                    <a:solidFill>
                      <a:srgbClr val="FFFFFF"/>
                    </a:solidFill>
                  </a:tcPr>
                </a:tc>
              </a:tr>
              <a:tr h="457200">
                <a:tc>
                  <a:txBody>
                    <a:bodyPr/>
                    <a:lstStyle/>
                    <a:p>
                      <a:r>
                        <a:rPr sz="1600">
                          <a:solidFill>
                            <a:srgbClr val="263238"/>
                          </a:solidFill>
                          <a:latin typeface="Calibri"/>
                        </a:rPr>
                        <a:t>Coronoides: faceta anteromedial, sublime, LCM</a:t>
                      </a:r>
                    </a:p>
                  </a:txBody>
                  <a:tcPr>
                    <a:solidFill>
                      <a:srgbClr val="EEF3F4"/>
                    </a:solidFill>
                  </a:tcPr>
                </a:tc>
                <a:tc>
                  <a:txBody>
                    <a:bodyPr/>
                    <a:lstStyle/>
                    <a:p>
                      <a:r>
                        <a:rPr sz="1600">
                          <a:solidFill>
                            <a:srgbClr val="263238"/>
                          </a:solidFill>
                          <a:latin typeface="Calibri"/>
                        </a:rPr>
                        <a:t>División del FCU [r2]</a:t>
                      </a:r>
                    </a:p>
                  </a:txBody>
                  <a:tcPr>
                    <a:solidFill>
                      <a:srgbClr val="EEF3F4"/>
                    </a:solidFill>
                  </a:tcPr>
                </a:tc>
                <a:tc>
                  <a:txBody>
                    <a:bodyPr/>
                    <a:lstStyle/>
                    <a:p>
                      <a:r>
                        <a:rPr sz="1600">
                          <a:solidFill>
                            <a:srgbClr val="263238"/>
                          </a:solidFill>
                          <a:latin typeface="Calibri"/>
                        </a:rPr>
                        <a:t>El nervio cubital y su primera rama motora al FCU limitan la extensión distal [r9][r10]</a:t>
                      </a:r>
                    </a:p>
                  </a:txBody>
                  <a:tcPr>
                    <a:solidFill>
                      <a:srgbClr val="EEF3F4"/>
                    </a:solidFill>
                  </a:tcPr>
                </a:tc>
              </a:tr>
              <a:tr h="457200">
                <a:tc>
                  <a:txBody>
                    <a:bodyPr/>
                    <a:lstStyle/>
                    <a:p>
                      <a:r>
                        <a:rPr sz="1600">
                          <a:solidFill>
                            <a:srgbClr val="263238"/>
                          </a:solidFill>
                          <a:latin typeface="Calibri"/>
                        </a:rPr>
                        <a:t>Coronoides: base grande para placa medial</a:t>
                      </a:r>
                    </a:p>
                  </a:txBody>
                  <a:tcPr>
                    <a:solidFill>
                      <a:srgbClr val="FFFFFF"/>
                    </a:solidFill>
                  </a:tcPr>
                </a:tc>
                <a:tc>
                  <a:txBody>
                    <a:bodyPr/>
                    <a:lstStyle/>
                    <a:p>
                      <a:r>
                        <a:rPr sz="1600">
                          <a:solidFill>
                            <a:srgbClr val="263238"/>
                          </a:solidFill>
                          <a:latin typeface="Calibri"/>
                        </a:rPr>
                        <a:t>Taylor-Scham [r3]</a:t>
                      </a:r>
                    </a:p>
                  </a:txBody>
                  <a:tcPr>
                    <a:solidFill>
                      <a:srgbClr val="FFFFFF"/>
                    </a:solidFill>
                  </a:tcPr>
                </a:tc>
                <a:tc>
                  <a:txBody>
                    <a:bodyPr/>
                    <a:lstStyle/>
                    <a:p>
                      <a:r>
                        <a:rPr sz="1600">
                          <a:solidFill>
                            <a:srgbClr val="263238"/>
                          </a:solidFill>
                          <a:latin typeface="Calibri"/>
                        </a:rPr>
                        <a:t>Preservar el LCM: levantar todo extraperióstico [r3]</a:t>
                      </a:r>
                    </a:p>
                  </a:txBody>
                  <a:tcPr>
                    <a:solidFill>
                      <a:srgbClr val="FFFFFF"/>
                    </a:solidFill>
                  </a:tcPr>
                </a:tc>
              </a:tr>
              <a:tr h="457200">
                <a:tc>
                  <a:txBody>
                    <a:bodyPr/>
                    <a:lstStyle/>
                    <a:p>
                      <a:r>
                        <a:rPr sz="1600">
                          <a:solidFill>
                            <a:srgbClr val="263238"/>
                          </a:solidFill>
                          <a:latin typeface="Calibri"/>
                        </a:rPr>
                        <a:t>Coronoides compleja, presentación tardía o cirugía de revisión</a:t>
                      </a:r>
                    </a:p>
                  </a:txBody>
                  <a:tcPr>
                    <a:solidFill>
                      <a:srgbClr val="EEF3F4"/>
                    </a:solidFill>
                  </a:tcPr>
                </a:tc>
                <a:tc>
                  <a:txBody>
                    <a:bodyPr/>
                    <a:lstStyle/>
                    <a:p>
                      <a:r>
                        <a:rPr sz="1600">
                          <a:solidFill>
                            <a:srgbClr val="263238"/>
                          </a:solidFill>
                          <a:latin typeface="Calibri"/>
                        </a:rPr>
                        <a:t>Osteotomía del epicóndilo medial [r15]</a:t>
                      </a:r>
                    </a:p>
                  </a:txBody>
                  <a:tcPr>
                    <a:solidFill>
                      <a:srgbClr val="EEF3F4"/>
                    </a:solidFill>
                  </a:tcPr>
                </a:tc>
                <a:tc>
                  <a:txBody>
                    <a:bodyPr/>
                    <a:lstStyle/>
                    <a:p>
                      <a:r>
                        <a:rPr sz="1600">
                          <a:solidFill>
                            <a:srgbClr val="263238"/>
                          </a:solidFill>
                          <a:latin typeface="Calibri"/>
                        </a:rPr>
                        <a:t>No sirve si el LCM está desgarrado de su origen humeral [r15]</a:t>
                      </a:r>
                    </a:p>
                  </a:txBody>
                  <a:tcPr>
                    <a:solidFill>
                      <a:srgbClr val="EEF3F4"/>
                    </a:solidFill>
                  </a:tcPr>
                </a:tc>
              </a:tr>
              <a:tr h="457200">
                <a:tc>
                  <a:txBody>
                    <a:bodyPr/>
                    <a:lstStyle/>
                    <a:p>
                      <a:r>
                        <a:rPr sz="1600">
                          <a:solidFill>
                            <a:srgbClr val="263238"/>
                          </a:solidFill>
                          <a:latin typeface="Calibri"/>
                        </a:rPr>
                        <a:t>LCM: reparación o reconstrucción</a:t>
                      </a:r>
                    </a:p>
                  </a:txBody>
                  <a:tcPr>
                    <a:solidFill>
                      <a:srgbClr val="FFFFFF"/>
                    </a:solidFill>
                  </a:tcPr>
                </a:tc>
                <a:tc>
                  <a:txBody>
                    <a:bodyPr/>
                    <a:lstStyle/>
                    <a:p>
                      <a:r>
                        <a:rPr sz="1600">
                          <a:solidFill>
                            <a:srgbClr val="263238"/>
                          </a:solidFill>
                          <a:latin typeface="Calibri"/>
                        </a:rPr>
                        <a:t>División muscular de Smith [r17]</a:t>
                      </a:r>
                    </a:p>
                  </a:txBody>
                  <a:tcPr>
                    <a:solidFill>
                      <a:srgbClr val="FFFFFF"/>
                    </a:solidFill>
                  </a:tcPr>
                </a:tc>
                <a:tc>
                  <a:txBody>
                    <a:bodyPr/>
                    <a:lstStyle/>
                    <a:p>
                      <a:r>
                        <a:rPr sz="1600">
                          <a:solidFill>
                            <a:srgbClr val="263238"/>
                          </a:solidFill>
                          <a:latin typeface="Calibri"/>
                        </a:rPr>
                        <a:t>Con desinserción de la masa flexo-pronadora, la neuropatía cubital fue de 21,9 % [r31]</a:t>
                      </a:r>
                    </a:p>
                  </a:txBody>
                  <a:tcPr>
                    <a:solidFill>
                      <a:srgbClr val="FFFFFF"/>
                    </a:solidFill>
                  </a:tcPr>
                </a:tc>
              </a:tr>
              <a:tr h="457200">
                <a:tc>
                  <a:txBody>
                    <a:bodyPr/>
                    <a:lstStyle/>
                    <a:p>
                      <a:r>
                        <a:rPr sz="1600">
                          <a:solidFill>
                            <a:srgbClr val="263238"/>
                          </a:solidFill>
                          <a:latin typeface="Calibri"/>
                        </a:rPr>
                        <a:t>Nervio cubital: neurólisis o transposición</a:t>
                      </a:r>
                    </a:p>
                  </a:txBody>
                  <a:tcPr>
                    <a:solidFill>
                      <a:srgbClr val="EEF3F4"/>
                    </a:solidFill>
                  </a:tcPr>
                </a:tc>
                <a:tc>
                  <a:txBody>
                    <a:bodyPr/>
                    <a:lstStyle/>
                    <a:p>
                      <a:r>
                        <a:rPr sz="1600">
                          <a:solidFill>
                            <a:srgbClr val="263238"/>
                          </a:solidFill>
                          <a:latin typeface="Calibri"/>
                        </a:rPr>
                        <a:t>Incisión medial sobre el nervio (práctica habitual / opinión experta)</a:t>
                      </a:r>
                    </a:p>
                  </a:txBody>
                  <a:tcPr>
                    <a:solidFill>
                      <a:srgbClr val="EEF3F4"/>
                    </a:solidFill>
                  </a:tcPr>
                </a:tc>
                <a:tc>
                  <a:txBody>
                    <a:bodyPr/>
                    <a:lstStyle/>
                    <a:p>
                      <a:r>
                        <a:rPr sz="1600">
                          <a:solidFill>
                            <a:srgbClr val="263238"/>
                          </a:solidFill>
                          <a:latin typeface="Calibri"/>
                        </a:rPr>
                        <a:t>En la neuropatía idiopática, transponer no mejora el resultado frente a liberar en su sitio [r37]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82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cuándo operar, qué fijar y qué hacer con el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Kim DH et al. J Orthop Sci. 2024. doi:10.1016/j.jos.2023.11.002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Entre 246 pacientes con fractura de la faceta anteromedial, 12,2 % se trató sin cirugía [r21].</a:t>
            </a:r>
          </a:p>
          <a:p>
            <a:pPr marL="347472" indent="-347472">
              <a:spcAft>
                <a:spcPts val="1400"/>
              </a:spcAft>
              <a:buChar char="•"/>
            </a:pPr>
            <a:r>
              <a:rPr sz="2400">
                <a:solidFill>
                  <a:srgbClr val="263238"/>
                </a:solidFill>
                <a:latin typeface="Calibri"/>
              </a:rPr>
              <a:t>El Mayo Elbow Performance Score (MEPS) medio final del conjunto fue de 92,1, un resultado satisfactorio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82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Neuropatía cubital posoperatoria según manejo del nervio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Chen RC et al. J Orthop Trauma. 2010. doi:10.1097/BOT.0b013e3181c99246</a:t>
            </a:r>
          </a:p>
          <a:p>
            <a:r>
              <a:rPr sz="1000">
                <a:solidFill>
                  <a:srgbClr val="5A6469"/>
                </a:solidFill>
                <a:latin typeface="Calibri"/>
              </a:rPr>
              <a:t>[r13] Sogbein OA et al. JSES Int. 2025. doi:10.1016/j.jseint.2024.09.001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82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Epicóndilo medial pediátrico: complicaciones según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Benaroch LR et al. J Pediatr Orthop. 2026. doi:10.1097/BPO.0000000000003244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82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posición, planos, estructuras en riesgo, fijación y comprobación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técnica se reparte entre acceso y resolución.</a:t>
            </a:r>
          </a:p>
          <a:p>
            <a:pPr marL="347472" indent="-347472">
              <a:spcAft>
                <a:spcPts val="1400"/>
              </a:spcAft>
              <a:buChar char="•"/>
            </a:pPr>
            <a:r>
              <a:rPr sz="2400">
                <a:solidFill>
                  <a:srgbClr val="263238"/>
                </a:solidFill>
                <a:latin typeface="Calibri"/>
              </a:rPr>
              <a:t>El acceso consiste en llegar a la articulación sin romper lo que la sostiene: el nervio cubital, el LCM y la masa flexo-pronadora.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82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Tiempo quirúrgico en fijación de la faceta anteromedial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Jung HS et al. J Shoulder Elbow Surg. 2021. doi:10.1016/j.jse.2021.01.035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82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Estructuras en riesgo en la vía medial y cómo evitarlas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a:p>
            <a:r>
              <a:rPr sz="800">
                <a:solidFill>
                  <a:srgbClr val="5A6469"/>
                </a:solidFill>
                <a:latin typeface="Calibri"/>
              </a:rPr>
              <a:t>[r10] Jost B et al. J Shoulder Elbow Surg. 2015. doi:10.1016/j.jse.2015.03.013</a:t>
            </a:r>
          </a:p>
          <a:p>
            <a:r>
              <a:rPr sz="800">
                <a:solidFill>
                  <a:srgbClr val="5A6469"/>
                </a:solidFill>
                <a:latin typeface="Calibri"/>
              </a:rPr>
              <a:t>[r11] Sukegawa K et al. J Hand Surg Am. 2016. doi:10.1016/j.jhsa.2016.05.004</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Estructura</a:t>
                      </a:r>
                    </a:p>
                  </a:txBody>
                  <a:tcPr>
                    <a:solidFill>
                      <a:srgbClr val="0F5F6B"/>
                    </a:solidFill>
                  </a:tcPr>
                </a:tc>
                <a:tc>
                  <a:txBody>
                    <a:bodyPr/>
                    <a:lstStyle/>
                    <a:p>
                      <a:r>
                        <a:rPr sz="1600" b="1">
                          <a:solidFill>
                            <a:srgbClr val="FFFFFF"/>
                          </a:solidFill>
                          <a:latin typeface="Calibri"/>
                        </a:rPr>
                        <a:t>Cuándo se lesiona</a:t>
                      </a:r>
                    </a:p>
                  </a:txBody>
                  <a:tcPr>
                    <a:solidFill>
                      <a:srgbClr val="0F5F6B"/>
                    </a:solidFill>
                  </a:tcPr>
                </a:tc>
                <a:tc>
                  <a:txBody>
                    <a:bodyPr/>
                    <a:lstStyle/>
                    <a:p>
                      <a:r>
                        <a:rPr sz="1600" b="1">
                          <a:solidFill>
                            <a:srgbClr val="FFFFFF"/>
                          </a:solidFill>
                          <a:latin typeface="Calibri"/>
                        </a:rPr>
                        <a:t>Cómo se evita</a:t>
                      </a:r>
                    </a:p>
                  </a:txBody>
                  <a:tcPr>
                    <a:solidFill>
                      <a:srgbClr val="0F5F6B"/>
                    </a:solidFill>
                  </a:tcPr>
                </a:tc>
              </a:tr>
              <a:tr h="457200">
                <a:tc>
                  <a:txBody>
                    <a:bodyPr/>
                    <a:lstStyle/>
                    <a:p>
                      <a:r>
                        <a:rPr sz="1600">
                          <a:solidFill>
                            <a:srgbClr val="263238"/>
                          </a:solidFill>
                          <a:latin typeface="Calibri"/>
                        </a:rPr>
                        <a:t>Nervio cubital</a:t>
                      </a:r>
                    </a:p>
                  </a:txBody>
                  <a:tcPr>
                    <a:solidFill>
                      <a:srgbClr val="EEF3F4"/>
                    </a:solidFill>
                  </a:tcPr>
                </a:tc>
                <a:tc>
                  <a:txBody>
                    <a:bodyPr/>
                    <a:lstStyle/>
                    <a:p>
                      <a:r>
                        <a:rPr sz="1600">
                          <a:solidFill>
                            <a:srgbClr val="263238"/>
                          </a:solidFill>
                          <a:latin typeface="Calibri"/>
                        </a:rPr>
                        <a:t>Tracción excesiva: neuropraxia [r15]; neuropatía posoperatoria de 33 % tras coronoides por vía medial [r13]</a:t>
                      </a:r>
                    </a:p>
                  </a:txBody>
                  <a:tcPr>
                    <a:solidFill>
                      <a:srgbClr val="EEF3F4"/>
                    </a:solidFill>
                  </a:tcPr>
                </a:tc>
                <a:tc>
                  <a:txBody>
                    <a:bodyPr/>
                    <a:lstStyle/>
                    <a:p>
                      <a:r>
                        <a:rPr sz="1600">
                          <a:solidFill>
                            <a:srgbClr val="263238"/>
                          </a:solidFill>
                          <a:latin typeface="Calibri"/>
                        </a:rPr>
                        <a:t>Exponerlo desde proximal, moverlo con suavidad y registrar su posición final [r1][r4]</a:t>
                      </a:r>
                    </a:p>
                  </a:txBody>
                  <a:tcPr>
                    <a:solidFill>
                      <a:srgbClr val="EEF3F4"/>
                    </a:solidFill>
                  </a:tcPr>
                </a:tc>
              </a:tr>
              <a:tr h="457200">
                <a:tc>
                  <a:txBody>
                    <a:bodyPr/>
                    <a:lstStyle/>
                    <a:p>
                      <a:r>
                        <a:rPr sz="1600">
                          <a:solidFill>
                            <a:srgbClr val="263238"/>
                          </a:solidFill>
                          <a:latin typeface="Calibri"/>
                        </a:rPr>
                        <a:t>Primera rama motora al FCU</a:t>
                      </a:r>
                    </a:p>
                  </a:txBody>
                  <a:tcPr>
                    <a:solidFill>
                      <a:srgbClr val="FFFFFF"/>
                    </a:solidFill>
                  </a:tcPr>
                </a:tc>
                <a:tc>
                  <a:txBody>
                    <a:bodyPr/>
                    <a:lstStyle/>
                    <a:p>
                      <a:r>
                        <a:rPr sz="1600">
                          <a:solidFill>
                            <a:srgbClr val="263238"/>
                          </a:solidFill>
                          <a:latin typeface="Calibri"/>
                        </a:rPr>
                        <a:t>Al abrir las cabezas del FCU o al transponer [r1][r4]</a:t>
                      </a:r>
                    </a:p>
                  </a:txBody>
                  <a:tcPr>
                    <a:solidFill>
                      <a:srgbClr val="FFFFFF"/>
                    </a:solidFill>
                  </a:tcPr>
                </a:tc>
                <a:tc>
                  <a:txBody>
                    <a:bodyPr/>
                    <a:lstStyle/>
                    <a:p>
                      <a:r>
                        <a:rPr sz="1600">
                          <a:solidFill>
                            <a:srgbClr val="263238"/>
                          </a:solidFill>
                          <a:latin typeface="Calibri"/>
                        </a:rPr>
                        <a:t>Protegerla; es el límite distal del FCU split (a 29 mm del epicóndilo) [r10]</a:t>
                      </a:r>
                    </a:p>
                  </a:txBody>
                  <a:tcPr>
                    <a:solidFill>
                      <a:srgbClr val="FFFFFF"/>
                    </a:solidFill>
                  </a:tcPr>
                </a:tc>
              </a:tr>
              <a:tr h="457200">
                <a:tc>
                  <a:txBody>
                    <a:bodyPr/>
                    <a:lstStyle/>
                    <a:p>
                      <a:r>
                        <a:rPr sz="1600">
                          <a:solidFill>
                            <a:srgbClr val="263238"/>
                          </a:solidFill>
                          <a:latin typeface="Calibri"/>
                        </a:rPr>
                        <a:t>Rama posterior del MABC</a:t>
                      </a:r>
                    </a:p>
                  </a:txBody>
                  <a:tcPr>
                    <a:solidFill>
                      <a:srgbClr val="EEF3F4"/>
                    </a:solidFill>
                  </a:tcPr>
                </a:tc>
                <a:tc>
                  <a:txBody>
                    <a:bodyPr/>
                    <a:lstStyle/>
                    <a:p>
                      <a:r>
                        <a:rPr sz="1600">
                          <a:solidFill>
                            <a:srgbClr val="263238"/>
                          </a:solidFill>
                          <a:latin typeface="Calibri"/>
                        </a:rPr>
                        <a:t>Incisión que cruza su trayecto; neuroma doloroso si se divide [r4][r14]</a:t>
                      </a:r>
                    </a:p>
                  </a:txBody>
                  <a:tcPr>
                    <a:solidFill>
                      <a:srgbClr val="EEF3F4"/>
                    </a:solidFill>
                  </a:tcPr>
                </a:tc>
                <a:tc>
                  <a:txBody>
                    <a:bodyPr/>
                    <a:lstStyle/>
                    <a:p>
                      <a:r>
                        <a:rPr sz="1600">
                          <a:solidFill>
                            <a:srgbClr val="263238"/>
                          </a:solidFill>
                          <a:latin typeface="Calibri"/>
                        </a:rPr>
                        <a:t>Planear la incisión; si hay que cortarla, lejos de la cicatriz [r14]</a:t>
                      </a:r>
                    </a:p>
                  </a:txBody>
                  <a:tcPr>
                    <a:solidFill>
                      <a:srgbClr val="EEF3F4"/>
                    </a:solidFill>
                  </a:tcPr>
                </a:tc>
              </a:tr>
              <a:tr h="457200">
                <a:tc>
                  <a:txBody>
                    <a:bodyPr/>
                    <a:lstStyle/>
                    <a:p>
                      <a:r>
                        <a:rPr sz="1600">
                          <a:solidFill>
                            <a:srgbClr val="263238"/>
                          </a:solidFill>
                          <a:latin typeface="Calibri"/>
                        </a:rPr>
                        <a:t>Nervio mediano</a:t>
                      </a:r>
                    </a:p>
                  </a:txBody>
                  <a:tcPr>
                    <a:solidFill>
                      <a:srgbClr val="FFFFFF"/>
                    </a:solidFill>
                  </a:tcPr>
                </a:tc>
                <a:tc>
                  <a:txBody>
                    <a:bodyPr/>
                    <a:lstStyle/>
                    <a:p>
                      <a:r>
                        <a:rPr sz="1600">
                          <a:solidFill>
                            <a:srgbClr val="263238"/>
                          </a:solidFill>
                          <a:latin typeface="Calibri"/>
                        </a:rPr>
                        <a:t>Disección anterior con el Hotchkiss; está a 7 mm del vértice de la coronoides [r11]</a:t>
                      </a:r>
                    </a:p>
                  </a:txBody>
                  <a:tcPr>
                    <a:solidFill>
                      <a:srgbClr val="FFFFFF"/>
                    </a:solidFill>
                  </a:tcPr>
                </a:tc>
                <a:tc>
                  <a:txBody>
                    <a:bodyPr/>
                    <a:lstStyle/>
                    <a:p>
                      <a:r>
                        <a:rPr sz="1600">
                          <a:solidFill>
                            <a:srgbClr val="263238"/>
                          </a:solidFill>
                          <a:latin typeface="Calibri"/>
                        </a:rPr>
                        <a:t>No ir más allá de lo necesario por delante; separadores romos [r1][r11]</a:t>
                      </a:r>
                    </a:p>
                  </a:txBody>
                  <a:tcPr>
                    <a:solidFill>
                      <a:srgbClr val="FFFFFF"/>
                    </a:solidFill>
                  </a:tcPr>
                </a:tc>
              </a:tr>
              <a:tr h="457200">
                <a:tc>
                  <a:txBody>
                    <a:bodyPr/>
                    <a:lstStyle/>
                    <a:p>
                      <a:r>
                        <a:rPr sz="1600">
                          <a:solidFill>
                            <a:srgbClr val="263238"/>
                          </a:solidFill>
                          <a:latin typeface="Calibri"/>
                        </a:rPr>
                        <a:t>LCM</a:t>
                      </a:r>
                    </a:p>
                  </a:txBody>
                  <a:tcPr>
                    <a:solidFill>
                      <a:srgbClr val="EEF3F4"/>
                    </a:solidFill>
                  </a:tcPr>
                </a:tc>
                <a:tc>
                  <a:txBody>
                    <a:bodyPr/>
                    <a:lstStyle/>
                    <a:p>
                      <a:r>
                        <a:rPr sz="1600">
                          <a:solidFill>
                            <a:srgbClr val="263238"/>
                          </a:solidFill>
                          <a:latin typeface="Calibri"/>
                        </a:rPr>
                        <a:t>Al levantar la masa en Taylor-Scham o en FCU split, si se confunde con el origen del FCU [r3]</a:t>
                      </a:r>
                    </a:p>
                  </a:txBody>
                  <a:tcPr>
                    <a:solidFill>
                      <a:srgbClr val="EEF3F4"/>
                    </a:solidFill>
                  </a:tcPr>
                </a:tc>
                <a:tc>
                  <a:txBody>
                    <a:bodyPr/>
                    <a:lstStyle/>
                    <a:p>
                      <a:r>
                        <a:rPr sz="1600">
                          <a:solidFill>
                            <a:srgbClr val="263238"/>
                          </a:solidFill>
                          <a:latin typeface="Calibri"/>
                        </a:rPr>
                        <a:t>Disecar de distal a proximal hacia el tubérculo, siempre extraperióstico [r3]</a:t>
                      </a:r>
                    </a:p>
                  </a:txBody>
                  <a:tcPr>
                    <a:solidFill>
                      <a:srgbClr val="EEF3F4"/>
                    </a:solidFill>
                  </a:tcPr>
                </a:tc>
              </a:tr>
              <a:tr h="457200">
                <a:tc>
                  <a:txBody>
                    <a:bodyPr/>
                    <a:lstStyle/>
                    <a:p>
                      <a:r>
                        <a:rPr sz="1600">
                          <a:solidFill>
                            <a:srgbClr val="263238"/>
                          </a:solidFill>
                          <a:latin typeface="Calibri"/>
                        </a:rPr>
                        <a:t>Epicóndilo osteotomizado</a:t>
                      </a:r>
                    </a:p>
                  </a:txBody>
                  <a:tcPr>
                    <a:solidFill>
                      <a:srgbClr val="FFFFFF"/>
                    </a:solidFill>
                  </a:tcPr>
                </a:tc>
                <a:tc>
                  <a:txBody>
                    <a:bodyPr/>
                    <a:lstStyle/>
                    <a:p>
                      <a:r>
                        <a:rPr sz="1600">
                          <a:solidFill>
                            <a:srgbClr val="263238"/>
                          </a:solidFill>
                          <a:latin typeface="Calibri"/>
                        </a:rPr>
                        <a:t>Fragmento pequeño: refractura por falla del implante [r15]</a:t>
                      </a:r>
                    </a:p>
                  </a:txBody>
                  <a:tcPr>
                    <a:solidFill>
                      <a:srgbClr val="FFFFFF"/>
                    </a:solidFill>
                  </a:tcPr>
                </a:tc>
                <a:tc>
                  <a:txBody>
                    <a:bodyPr/>
                    <a:lstStyle/>
                    <a:p>
                      <a:r>
                        <a:rPr sz="1600">
                          <a:solidFill>
                            <a:srgbClr val="263238"/>
                          </a:solidFill>
                          <a:latin typeface="Calibri"/>
                        </a:rPr>
                        <a:t>Osteotomía paralela a la tróclea y 2 tornillos divergentes [r15]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82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Comparación de los intervalos mediales: cuánto ven y cuánto arriesgan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Huh J et al. J Orthop Trauma. 2013. doi:10.1097/BOT.0b013e31828ba91c</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20 codos, con 40 abordajes en orden aleatorio, la división del FCU expuso 13,3 cm² de hueso y el Hotchkiss, 4,4 cm²…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82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Área de hueso expuesta en cadáver: FCU split frente a Hotchkiss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Huh J et al. J Orthop Trauma. 2013. doi:10.1097/BOT.0b013e31828ba91c</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82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Área de hueso expuesta en cadáver: Taylor-Scham modificado frente a FCU split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Bates T et al. J Orthop Trauma. 2023. doi:10.1097/BOT.0000000000002479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82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Comparación con las vías lateral y posterior en fracturas combinadas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[r5] Kloen P et al. En: AO Surgery Reference. 2026.</a:t>
            </a:r>
          </a:p>
          <a:p>
            <a:r>
              <a:rPr sz="800">
                <a:solidFill>
                  <a:srgbClr val="5A6469"/>
                </a:solidFill>
                <a:latin typeface="Calibri"/>
              </a:rPr>
              <a:t>[r6]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combinadas del codo tienen un lado lateral (cabeza radial, ligamento colateral lateral) y un lado medial (faceta anteromedial, LCM).</a:t>
            </a:r>
          </a:p>
          <a:p>
            <a:pPr marL="347472" indent="-347472">
              <a:spcAft>
                <a:spcPts val="1400"/>
              </a:spcAft>
              <a:buChar char="•"/>
            </a:pPr>
            <a:r>
              <a:rPr sz="2400">
                <a:solidFill>
                  <a:srgbClr val="263238"/>
                </a:solidFill>
                <a:latin typeface="Calibri"/>
              </a:rPr>
              <a:t>Una vía única rara vez ve ambos lados.</a:t>
            </a:r>
          </a:p>
          <a:p>
            <a:pPr marL="347472" indent="-347472">
              <a:spcAft>
                <a:spcPts val="1400"/>
              </a:spcAft>
              <a:buChar char="•"/>
            </a:pPr>
            <a:r>
              <a:rPr sz="2400">
                <a:solidFill>
                  <a:srgbClr val="263238"/>
                </a:solidFill>
                <a:latin typeface="Calibri"/>
              </a:rPr>
              <a:t>Lateral sola.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82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Superficie articular de la coronoides expuesta en cadáver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Liu Y et al. J Orthop Surg Res. 2023. doi:10.1186/s13018-023-04478-x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82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alcanza cada vía y cuándo se combina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[r5] Kloen P et al. En: AO Surgery Reference. 2026.</a:t>
            </a:r>
          </a:p>
          <a:p>
            <a:r>
              <a:rPr sz="800">
                <a:solidFill>
                  <a:srgbClr val="5A6469"/>
                </a:solidFill>
                <a:latin typeface="Calibri"/>
              </a:rPr>
              <a:t>[r15] Ibrahim JM et al. Oper Orthop Traumatol. 2026. doi:10.1007/s00064-026-00953-w</a:t>
            </a:r>
          </a:p>
          <a:p>
            <a:r>
              <a:rPr sz="800">
                <a:solidFill>
                  <a:srgbClr val="5A6469"/>
                </a:solidFill>
                <a:latin typeface="Calibri"/>
              </a:rPr>
              <a:t>[r19] de Klerk HH et al. Clin Orthop Relat Res. 2025. doi:10.1097/CORR.0000000000003337</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Vía</a:t>
                      </a:r>
                    </a:p>
                  </a:txBody>
                  <a:tcPr>
                    <a:solidFill>
                      <a:srgbClr val="0F5F6B"/>
                    </a:solidFill>
                  </a:tcPr>
                </a:tc>
                <a:tc>
                  <a:txBody>
                    <a:bodyPr/>
                    <a:lstStyle/>
                    <a:p>
                      <a:r>
                        <a:rPr sz="1400" b="1">
                          <a:solidFill>
                            <a:srgbClr val="FFFFFF"/>
                          </a:solidFill>
                          <a:latin typeface="Calibri"/>
                        </a:rPr>
                        <a:t>Qué alcanza</a:t>
                      </a:r>
                    </a:p>
                  </a:txBody>
                  <a:tcPr>
                    <a:solidFill>
                      <a:srgbClr val="0F5F6B"/>
                    </a:solidFill>
                  </a:tcPr>
                </a:tc>
                <a:tc>
                  <a:txBody>
                    <a:bodyPr/>
                    <a:lstStyle/>
                    <a:p>
                      <a:r>
                        <a:rPr sz="1400" b="1">
                          <a:solidFill>
                            <a:srgbClr val="FFFFFF"/>
                          </a:solidFill>
                          <a:latin typeface="Calibri"/>
                        </a:rPr>
                        <a:t>Límite</a:t>
                      </a:r>
                    </a:p>
                  </a:txBody>
                  <a:tcPr>
                    <a:solidFill>
                      <a:srgbClr val="0F5F6B"/>
                    </a:solidFill>
                  </a:tcPr>
                </a:tc>
                <a:tc>
                  <a:txBody>
                    <a:bodyPr/>
                    <a:lstStyle/>
                    <a:p>
                      <a:r>
                        <a:rPr sz="1400" b="1">
                          <a:solidFill>
                            <a:srgbClr val="FFFFFF"/>
                          </a:solidFill>
                          <a:latin typeface="Calibri"/>
                        </a:rPr>
                        <a:t>Cuándo se combina con la medial</a:t>
                      </a:r>
                    </a:p>
                  </a:txBody>
                  <a:tcPr>
                    <a:solidFill>
                      <a:srgbClr val="0F5F6B"/>
                    </a:solidFill>
                  </a:tcPr>
                </a:tc>
              </a:tr>
              <a:tr h="457200">
                <a:tc>
                  <a:txBody>
                    <a:bodyPr/>
                    <a:lstStyle/>
                    <a:p>
                      <a:r>
                        <a:rPr sz="1400">
                          <a:solidFill>
                            <a:srgbClr val="263238"/>
                          </a:solidFill>
                          <a:latin typeface="Calibri"/>
                        </a:rPr>
                        <a:t>Lateral (Kocher, Kaplan, EDC split)</a:t>
                      </a:r>
                    </a:p>
                  </a:txBody>
                  <a:tcPr>
                    <a:solidFill>
                      <a:srgbClr val="EEF3F4"/>
                    </a:solidFill>
                  </a:tcPr>
                </a:tc>
                <a:tc>
                  <a:txBody>
                    <a:bodyPr/>
                    <a:lstStyle/>
                    <a:p>
                      <a:r>
                        <a:rPr sz="1400">
                          <a:solidFill>
                            <a:srgbClr val="263238"/>
                          </a:solidFill>
                          <a:latin typeface="Calibri"/>
                        </a:rPr>
                        <a:t>Cabeza y cuello radial y ligamento lateral [r15]</a:t>
                      </a:r>
                    </a:p>
                  </a:txBody>
                  <a:tcPr>
                    <a:solidFill>
                      <a:srgbClr val="EEF3F4"/>
                    </a:solidFill>
                  </a:tcPr>
                </a:tc>
                <a:tc>
                  <a:txBody>
                    <a:bodyPr/>
                    <a:lstStyle/>
                    <a:p>
                      <a:r>
                        <a:rPr sz="1400">
                          <a:solidFill>
                            <a:srgbClr val="263238"/>
                          </a:solidFill>
                          <a:latin typeface="Calibri"/>
                        </a:rPr>
                        <a:t>Acceso medial limitado; coronoides difícil [r5]</a:t>
                      </a:r>
                    </a:p>
                  </a:txBody>
                  <a:tcPr>
                    <a:solidFill>
                      <a:srgbClr val="EEF3F4"/>
                    </a:solidFill>
                  </a:tcPr>
                </a:tc>
                <a:tc>
                  <a:txBody>
                    <a:bodyPr/>
                    <a:lstStyle/>
                    <a:p>
                      <a:r>
                        <a:rPr sz="1400">
                          <a:solidFill>
                            <a:srgbClr val="263238"/>
                          </a:solidFill>
                          <a:latin typeface="Calibri"/>
                        </a:rPr>
                        <a:t>Tríada terrible con componente anteromedial [r19][r42]</a:t>
                      </a:r>
                    </a:p>
                  </a:txBody>
                  <a:tcPr>
                    <a:solidFill>
                      <a:srgbClr val="EEF3F4"/>
                    </a:solidFill>
                  </a:tcPr>
                </a:tc>
              </a:tr>
              <a:tr h="457200">
                <a:tc>
                  <a:txBody>
                    <a:bodyPr/>
                    <a:lstStyle/>
                    <a:p>
                      <a:r>
                        <a:rPr sz="1400">
                          <a:solidFill>
                            <a:srgbClr val="263238"/>
                          </a:solidFill>
                          <a:latin typeface="Calibri"/>
                        </a:rPr>
                        <a:t>Posterior (osteotomía del olécranon, técnica de luxación)</a:t>
                      </a:r>
                    </a:p>
                  </a:txBody>
                  <a:tcPr>
                    <a:solidFill>
                      <a:srgbClr val="FFFFFF"/>
                    </a:solidFill>
                  </a:tcPr>
                </a:tc>
                <a:tc>
                  <a:txBody>
                    <a:bodyPr/>
                    <a:lstStyle/>
                    <a:p>
                      <a:r>
                        <a:rPr sz="1400">
                          <a:solidFill>
                            <a:srgbClr val="263238"/>
                          </a:solidFill>
                          <a:latin typeface="Calibri"/>
                        </a:rPr>
                        <a:t>Húmero distal; coronoides solo con luxación del codo [r43]</a:t>
                      </a:r>
                    </a:p>
                  </a:txBody>
                  <a:tcPr>
                    <a:solidFill>
                      <a:srgbClr val="FFFFFF"/>
                    </a:solidFill>
                  </a:tcPr>
                </a:tc>
                <a:tc>
                  <a:txBody>
                    <a:bodyPr/>
                    <a:lstStyle/>
                    <a:p>
                      <a:r>
                        <a:rPr sz="1400">
                          <a:solidFill>
                            <a:srgbClr val="263238"/>
                          </a:solidFill>
                          <a:latin typeface="Calibri"/>
                        </a:rPr>
                        <a:t>0 % de la coronoides con osteotomía del olécranon en cadáver [r43]</a:t>
                      </a:r>
                    </a:p>
                  </a:txBody>
                  <a:tcPr>
                    <a:solidFill>
                      <a:srgbClr val="FFFFFF"/>
                    </a:solidFill>
                  </a:tcPr>
                </a:tc>
                <a:tc>
                  <a:txBody>
                    <a:bodyPr/>
                    <a:lstStyle/>
                    <a:p>
                      <a:r>
                        <a:rPr sz="1400">
                          <a:solidFill>
                            <a:srgbClr val="263238"/>
                          </a:solidFill>
                          <a:latin typeface="Calibri"/>
                        </a:rPr>
                        <a:t>Fracturas complejas con húmero distal asociado [r43]</a:t>
                      </a:r>
                    </a:p>
                  </a:txBody>
                  <a:tcPr>
                    <a:solidFill>
                      <a:srgbClr val="FFFFFF"/>
                    </a:solidFill>
                  </a:tcPr>
                </a:tc>
              </a:tr>
              <a:tr h="457200">
                <a:tc>
                  <a:txBody>
                    <a:bodyPr/>
                    <a:lstStyle/>
                    <a:p>
                      <a:r>
                        <a:rPr sz="1400">
                          <a:solidFill>
                            <a:srgbClr val="263238"/>
                          </a:solidFill>
                          <a:latin typeface="Calibri"/>
                        </a:rPr>
                        <a:t>Medial (FCU split, Hotchkiss, Taylor-Scham)</a:t>
                      </a:r>
                    </a:p>
                  </a:txBody>
                  <a:tcPr>
                    <a:solidFill>
                      <a:srgbClr val="EEF3F4"/>
                    </a:solidFill>
                  </a:tcPr>
                </a:tc>
                <a:tc>
                  <a:txBody>
                    <a:bodyPr/>
                    <a:lstStyle/>
                    <a:p>
                      <a:r>
                        <a:rPr sz="1400">
                          <a:solidFill>
                            <a:srgbClr val="263238"/>
                          </a:solidFill>
                          <a:latin typeface="Calibri"/>
                        </a:rPr>
                        <a:t>Faceta anteromedial, sublime, LCM y base [r2][r3]</a:t>
                      </a:r>
                    </a:p>
                  </a:txBody>
                  <a:tcPr>
                    <a:solidFill>
                      <a:srgbClr val="EEF3F4"/>
                    </a:solidFill>
                  </a:tcPr>
                </a:tc>
                <a:tc>
                  <a:txBody>
                    <a:bodyPr/>
                    <a:lstStyle/>
                    <a:p>
                      <a:r>
                        <a:rPr sz="1400">
                          <a:solidFill>
                            <a:srgbClr val="263238"/>
                          </a:solidFill>
                          <a:latin typeface="Calibri"/>
                        </a:rPr>
                        <a:t>No ve el radio ni el ligamento lateral [r15]</a:t>
                      </a:r>
                    </a:p>
                  </a:txBody>
                  <a:tcPr>
                    <a:solidFill>
                      <a:srgbClr val="EEF3F4"/>
                    </a:solidFill>
                  </a:tcPr>
                </a:tc>
                <a:tc>
                  <a:txBody>
                    <a:bodyPr/>
                    <a:lstStyle/>
                    <a:p>
                      <a:r>
                        <a:rPr sz="1400">
                          <a:solidFill>
                            <a:srgbClr val="263238"/>
                          </a:solidFill>
                          <a:latin typeface="Calibri"/>
                        </a:rPr>
                        <a:t>Cuando además haya lesión lateral [r15][r42]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82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Cierre: reparar la masa muscular, decidir el nervio y dejar todo anotado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Hoyen H et al. En: AO Surgery Reference. 2026.</a:t>
            </a:r>
          </a:p>
          <a:p>
            <a:r>
              <a:rPr sz="1000">
                <a:solidFill>
                  <a:srgbClr val="5A6469"/>
                </a:solidFill>
                <a:latin typeface="Calibri"/>
              </a:rPr>
              <a:t>[r15] Ibrahim JM et al. Oper Orthop Traumatol. 2026. doi:10.1007/s00064-026-00953-w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Tanto la AO como los autores de las técnicas recientes cierran la herida por capas [r4][r15].</a:t>
            </a:r>
          </a:p>
          <a:p>
            <a:pPr marL="347472" indent="-347472">
              <a:spcAft>
                <a:spcPts val="1400"/>
              </a:spcAft>
              <a:buChar char="•"/>
            </a:pPr>
            <a:r>
              <a:rPr sz="2400">
                <a:solidFill>
                  <a:srgbClr val="263238"/>
                </a:solidFill>
                <a:latin typeface="Calibri"/>
              </a:rPr>
              <a:t>Lo que cambia con la vía es lo que hay que reparar antes de cerrar la piel.</a:t>
            </a:r>
          </a:p>
          <a:p>
            <a:pPr marL="347472" indent="-347472">
              <a:spcAft>
                <a:spcPts val="1400"/>
              </a:spcAft>
              <a:buChar char="•"/>
            </a:pPr>
            <a:r>
              <a:rPr sz="2400">
                <a:solidFill>
                  <a:srgbClr val="263238"/>
                </a:solidFill>
                <a:latin typeface="Calibri"/>
              </a:rPr>
              <a:t>Masa flexo-pronadora.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82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Cierre: reparar la masa muscular, decidir el nervio y dejar todo anotado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Orbay JL et al. Tech Hand Up Extrem Surg. 2023. doi:10.1097/BTH.0000000000000444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Nervio cubital.</a:t>
            </a:r>
          </a:p>
          <a:p>
            <a:pPr marL="347472" indent="-347472">
              <a:spcAft>
                <a:spcPts val="1400"/>
              </a:spcAft>
              <a:buChar char="•"/>
            </a:pPr>
            <a:r>
              <a:rPr sz="2400">
                <a:solidFill>
                  <a:srgbClr val="263238"/>
                </a:solidFill>
                <a:latin typeface="Calibri"/>
              </a:rPr>
              <a:t>Se decide si queda en su lecho o se pasa por delante: la presencia de implante prominente o la inestabilidad del nervio inclinan la balanza hacia la transposición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82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Cierre: reparar la masa muscular, decidir el nervio y dejar todo anotado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Ibrahim JM et al. Oper Orthop Traumatol. 2026. doi:10.1007/s00064-026-00953-w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Confirma la posición del implante con fluoroscopia [r15] y, como práctica habitual / opinión experta, el arco de movimiento y la estabilidad con valgo y varo suaves.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82</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el nervio, la rigidez y el implante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Sogbein OA et al. JSES Int. 2025. doi:10.1016/j.jseint.2024.09.001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91 pacientes con coronoides operada por vía medial, la neuropatía posoperatoria fue de 33 % y 55 % de los casos se resolvió por completo…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82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en series de coronoides operadas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Kim DH et al. J Orthop Sci. 2024. doi:10.1016/j.jos.2023.11.002</a:t>
            </a:r>
          </a:p>
          <a:p>
            <a:r>
              <a:rPr sz="1000">
                <a:solidFill>
                  <a:srgbClr val="5A6469"/>
                </a:solidFill>
                <a:latin typeface="Calibri"/>
              </a:rPr>
              <a:t>[r24] McLean J et al. J Orthop Trauma. 2018. doi:10.1097/BOT.0000000000001313</a:t>
            </a:r>
          </a:p>
          <a:p>
            <a:r>
              <a:rPr sz="1000">
                <a:solidFill>
                  <a:srgbClr val="5A6469"/>
                </a:solidFill>
                <a:latin typeface="Calibri"/>
              </a:rPr>
              <a:t>[r41] Chen HW et al. PLoS One. 2014. doi:10.1371/journal.pone.0097476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82</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de la vía medial y cómo prevenirlas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[r11] Sukegawa K et al. J Hand Surg Am. 2016. doi:10.1016/j.jhsa.2016.05.004</a:t>
            </a:r>
          </a:p>
          <a:p>
            <a:r>
              <a:rPr sz="800">
                <a:solidFill>
                  <a:srgbClr val="5A6469"/>
                </a:solidFill>
                <a:latin typeface="Calibri"/>
              </a:rPr>
              <a:t>[r13] Sogbein OA et al. JSES Int. 2025. doi:10.1016/j.jseint.2024.09.001</a:t>
            </a:r>
          </a:p>
          <a:p>
            <a:r>
              <a:rPr sz="800">
                <a:solidFill>
                  <a:srgbClr val="5A6469"/>
                </a:solidFill>
                <a:latin typeface="Calibri"/>
              </a:rPr>
              <a:t>[r14] Orbay JL et al. Tech Hand Up Extrem Surg. 2023. doi:10.1097/BTH.0000000000000444</a:t>
            </a:r>
          </a:p>
          <a:p>
            <a:r>
              <a:rPr sz="800">
                <a:solidFill>
                  <a:srgbClr val="5A6469"/>
                </a:solidFill>
                <a:latin typeface="Calibri"/>
              </a:rPr>
              <a:t>[r15] Ibrahim JM et al. Oper Orthop Traumatol. 2026. doi:10.1007/s00064-026-00953-w</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Cifra publicada</a:t>
                      </a:r>
                    </a:p>
                  </a:txBody>
                  <a:tcPr>
                    <a:solidFill>
                      <a:srgbClr val="0F5F6B"/>
                    </a:solidFill>
                  </a:tcPr>
                </a:tc>
                <a:tc>
                  <a:txBody>
                    <a:bodyPr/>
                    <a:lstStyle/>
                    <a:p>
                      <a:r>
                        <a:rPr sz="1600" b="1">
                          <a:solidFill>
                            <a:srgbClr val="FFFFFF"/>
                          </a:solidFill>
                          <a:latin typeface="Calibri"/>
                        </a:rPr>
                        <a:t>Cómo prevenirla</a:t>
                      </a:r>
                    </a:p>
                  </a:txBody>
                  <a:tcPr>
                    <a:solidFill>
                      <a:srgbClr val="0F5F6B"/>
                    </a:solidFill>
                  </a:tcPr>
                </a:tc>
              </a:tr>
              <a:tr h="457200">
                <a:tc>
                  <a:txBody>
                    <a:bodyPr/>
                    <a:lstStyle/>
                    <a:p>
                      <a:r>
                        <a:rPr sz="1600">
                          <a:solidFill>
                            <a:srgbClr val="263238"/>
                          </a:solidFill>
                          <a:latin typeface="Calibri"/>
                        </a:rPr>
                        <a:t>Neuropatía cubital posoperatoria</a:t>
                      </a:r>
                    </a:p>
                  </a:txBody>
                  <a:tcPr>
                    <a:solidFill>
                      <a:srgbClr val="EEF3F4"/>
                    </a:solidFill>
                  </a:tcPr>
                </a:tc>
                <a:tc>
                  <a:txBody>
                    <a:bodyPr/>
                    <a:lstStyle/>
                    <a:p>
                      <a:r>
                        <a:rPr sz="1600">
                          <a:solidFill>
                            <a:srgbClr val="263238"/>
                          </a:solidFill>
                          <a:latin typeface="Calibri"/>
                        </a:rPr>
                        <a:t>33 % tras coronoides por vía medial [r13]; 12,0 % tras reconstrucción del LCM [r31]</a:t>
                      </a:r>
                    </a:p>
                  </a:txBody>
                  <a:tcPr>
                    <a:solidFill>
                      <a:srgbClr val="EEF3F4"/>
                    </a:solidFill>
                  </a:tcPr>
                </a:tc>
                <a:tc>
                  <a:txBody>
                    <a:bodyPr/>
                    <a:lstStyle/>
                    <a:p>
                      <a:r>
                        <a:rPr sz="1600">
                          <a:solidFill>
                            <a:srgbClr val="263238"/>
                          </a:solidFill>
                          <a:latin typeface="Calibri"/>
                        </a:rPr>
                        <a:t>Exponer proximal, tracción mínima y técnica que divida el músculo en lugar de desinsertarlo [r1][r31]</a:t>
                      </a:r>
                    </a:p>
                  </a:txBody>
                  <a:tcPr>
                    <a:solidFill>
                      <a:srgbClr val="EEF3F4"/>
                    </a:solidFill>
                  </a:tcPr>
                </a:tc>
              </a:tr>
              <a:tr h="457200">
                <a:tc>
                  <a:txBody>
                    <a:bodyPr/>
                    <a:lstStyle/>
                    <a:p>
                      <a:r>
                        <a:rPr sz="1600">
                          <a:solidFill>
                            <a:srgbClr val="263238"/>
                          </a:solidFill>
                          <a:latin typeface="Calibri"/>
                        </a:rPr>
                        <a:t>Neuroma del MABC</a:t>
                      </a:r>
                    </a:p>
                  </a:txBody>
                  <a:tcPr>
                    <a:solidFill>
                      <a:srgbClr val="FFFFFF"/>
                    </a:solidFill>
                  </a:tcPr>
                </a:tc>
                <a:tc>
                  <a:txBody>
                    <a:bodyPr/>
                    <a:lstStyle/>
                    <a:p>
                      <a:r>
                        <a:rPr sz="1600">
                          <a:solidFill>
                            <a:srgbClr val="263238"/>
                          </a:solidFill>
                          <a:latin typeface="Calibri"/>
                        </a:rPr>
                        <a:t>Sin dato verificable</a:t>
                      </a:r>
                    </a:p>
                  </a:txBody>
                  <a:tcPr>
                    <a:solidFill>
                      <a:srgbClr val="FFFFFF"/>
                    </a:solidFill>
                  </a:tcPr>
                </a:tc>
                <a:tc>
                  <a:txBody>
                    <a:bodyPr/>
                    <a:lstStyle/>
                    <a:p>
                      <a:r>
                        <a:rPr sz="1600">
                          <a:solidFill>
                            <a:srgbClr val="263238"/>
                          </a:solidFill>
                          <a:latin typeface="Calibri"/>
                        </a:rPr>
                        <a:t>Planear la incisión y cortar lejos de la cicatriz si es inevitable [r14]</a:t>
                      </a:r>
                    </a:p>
                  </a:txBody>
                  <a:tcPr>
                    <a:solidFill>
                      <a:srgbClr val="FFFFFF"/>
                    </a:solidFill>
                  </a:tcPr>
                </a:tc>
              </a:tr>
              <a:tr h="457200">
                <a:tc>
                  <a:txBody>
                    <a:bodyPr/>
                    <a:lstStyle/>
                    <a:p>
                      <a:r>
                        <a:rPr sz="1600">
                          <a:solidFill>
                            <a:srgbClr val="263238"/>
                          </a:solidFill>
                          <a:latin typeface="Calibri"/>
                        </a:rPr>
                        <a:t>Lesión del mediano</a:t>
                      </a:r>
                    </a:p>
                  </a:txBody>
                  <a:tcPr>
                    <a:solidFill>
                      <a:srgbClr val="EEF3F4"/>
                    </a:solidFill>
                  </a:tcPr>
                </a:tc>
                <a:tc>
                  <a:txBody>
                    <a:bodyPr/>
                    <a:lstStyle/>
                    <a:p>
                      <a:r>
                        <a:rPr sz="1600">
                          <a:solidFill>
                            <a:srgbClr val="263238"/>
                          </a:solidFill>
                          <a:latin typeface="Calibri"/>
                        </a:rPr>
                        <a:t>Sin dato verificable; está a 7 mm del vértice [r11]</a:t>
                      </a:r>
                    </a:p>
                  </a:txBody>
                  <a:tcPr>
                    <a:solidFill>
                      <a:srgbClr val="EEF3F4"/>
                    </a:solidFill>
                  </a:tcPr>
                </a:tc>
                <a:tc>
                  <a:txBody>
                    <a:bodyPr/>
                    <a:lstStyle/>
                    <a:p>
                      <a:r>
                        <a:rPr sz="1600">
                          <a:solidFill>
                            <a:srgbClr val="263238"/>
                          </a:solidFill>
                          <a:latin typeface="Calibri"/>
                        </a:rPr>
                        <a:t>Disección anterior roma y bajo visión [r1][r11]</a:t>
                      </a:r>
                    </a:p>
                  </a:txBody>
                  <a:tcPr>
                    <a:solidFill>
                      <a:srgbClr val="EEF3F4"/>
                    </a:solidFill>
                  </a:tcPr>
                </a:tc>
              </a:tr>
              <a:tr h="457200">
                <a:tc>
                  <a:txBody>
                    <a:bodyPr/>
                    <a:lstStyle/>
                    <a:p>
                      <a:r>
                        <a:rPr sz="1600">
                          <a:solidFill>
                            <a:srgbClr val="263238"/>
                          </a:solidFill>
                          <a:latin typeface="Calibri"/>
                        </a:rPr>
                        <a:t>Reoperación tras fractura de la faceta anteromedial</a:t>
                      </a:r>
                    </a:p>
                  </a:txBody>
                  <a:tcPr>
                    <a:solidFill>
                      <a:srgbClr val="FFFFFF"/>
                    </a:solidFill>
                  </a:tcPr>
                </a:tc>
                <a:tc>
                  <a:txBody>
                    <a:bodyPr/>
                    <a:lstStyle/>
                    <a:p>
                      <a:r>
                        <a:rPr sz="1600">
                          <a:solidFill>
                            <a:srgbClr val="263238"/>
                          </a:solidFill>
                          <a:latin typeface="Calibri"/>
                        </a:rPr>
                        <a:t>12,9 % [r21]</a:t>
                      </a:r>
                    </a:p>
                  </a:txBody>
                  <a:tcPr>
                    <a:solidFill>
                      <a:srgbClr val="FFFFFF"/>
                    </a:solidFill>
                  </a:tcPr>
                </a:tc>
                <a:tc>
                  <a:txBody>
                    <a:bodyPr/>
                    <a:lstStyle/>
                    <a:p>
                      <a:r>
                        <a:rPr sz="1600">
                          <a:solidFill>
                            <a:srgbClr val="263238"/>
                          </a:solidFill>
                          <a:latin typeface="Calibri"/>
                        </a:rPr>
                        <a:t>Fijación estable y atención al lado lateral (opinión experta) [r21][r24]</a:t>
                      </a:r>
                    </a:p>
                  </a:txBody>
                  <a:tcPr>
                    <a:solidFill>
                      <a:srgbClr val="FFFFFF"/>
                    </a:solidFill>
                  </a:tcPr>
                </a:tc>
              </a:tr>
              <a:tr h="457200">
                <a:tc>
                  <a:txBody>
                    <a:bodyPr/>
                    <a:lstStyle/>
                    <a:p>
                      <a:r>
                        <a:rPr sz="1600">
                          <a:solidFill>
                            <a:srgbClr val="263238"/>
                          </a:solidFill>
                          <a:latin typeface="Calibri"/>
                        </a:rPr>
                        <a:t>Osificación heterotópica y artrosis en tríada terrible</a:t>
                      </a:r>
                    </a:p>
                  </a:txBody>
                  <a:tcPr>
                    <a:solidFill>
                      <a:srgbClr val="EEF3F4"/>
                    </a:solidFill>
                  </a:tcPr>
                </a:tc>
                <a:tc>
                  <a:txBody>
                    <a:bodyPr/>
                    <a:lstStyle/>
                    <a:p>
                      <a:r>
                        <a:rPr sz="1600">
                          <a:solidFill>
                            <a:srgbClr val="263238"/>
                          </a:solidFill>
                          <a:latin typeface="Calibri"/>
                        </a:rPr>
                        <a:t>12,5 % y 11,2 % [r41]</a:t>
                      </a:r>
                    </a:p>
                  </a:txBody>
                  <a:tcPr>
                    <a:solidFill>
                      <a:srgbClr val="EEF3F4"/>
                    </a:solidFill>
                  </a:tcPr>
                </a:tc>
                <a:tc>
                  <a:txBody>
                    <a:bodyPr/>
                    <a:lstStyle/>
                    <a:p>
                      <a:r>
                        <a:rPr sz="1600">
                          <a:solidFill>
                            <a:srgbClr val="263238"/>
                          </a:solidFill>
                          <a:latin typeface="Calibri"/>
                        </a:rPr>
                        <a:t>Sin dato verificable de prevención específica; la movilización temprana se asoció a mejor función [r44]</a:t>
                      </a:r>
                    </a:p>
                  </a:txBody>
                  <a:tcPr>
                    <a:solidFill>
                      <a:srgbClr val="EEF3F4"/>
                    </a:solidFill>
                  </a:tcPr>
                </a:tc>
              </a:tr>
              <a:tr h="457200">
                <a:tc>
                  <a:txBody>
                    <a:bodyPr/>
                    <a:lstStyle/>
                    <a:p>
                      <a:r>
                        <a:rPr sz="1600">
                          <a:solidFill>
                            <a:srgbClr val="263238"/>
                          </a:solidFill>
                          <a:latin typeface="Calibri"/>
                        </a:rPr>
                        <a:t>Retiro de implante o refractura del epicóndilo</a:t>
                      </a:r>
                    </a:p>
                  </a:txBody>
                  <a:tcPr>
                    <a:solidFill>
                      <a:srgbClr val="FFFFFF"/>
                    </a:solidFill>
                  </a:tcPr>
                </a:tc>
                <a:tc>
                  <a:txBody>
                    <a:bodyPr/>
                    <a:lstStyle/>
                    <a:p>
                      <a:r>
                        <a:rPr sz="1600">
                          <a:solidFill>
                            <a:srgbClr val="263238"/>
                          </a:solidFill>
                          <a:latin typeface="Calibri"/>
                        </a:rPr>
                        <a:t>6 de 13 con retiro y 1 refractura [r15]</a:t>
                      </a:r>
                    </a:p>
                  </a:txBody>
                  <a:tcPr>
                    <a:solidFill>
                      <a:srgbClr val="FFFFFF"/>
                    </a:solidFill>
                  </a:tcPr>
                </a:tc>
                <a:tc>
                  <a:txBody>
                    <a:bodyPr/>
                    <a:lstStyle/>
                    <a:p>
                      <a:r>
                        <a:rPr sz="1600">
                          <a:solidFill>
                            <a:srgbClr val="263238"/>
                          </a:solidFill>
                          <a:latin typeface="Calibri"/>
                        </a:rPr>
                        <a:t>Osteotomía paralela a la tróclea y 2 tornillos [r15]</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82</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movilidad y función a medio plazo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Kim DH et al. J Orthop Sci. 2024. doi:10.1016/j.jos.2023.11.002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revisión sistemática de 246 pacientes con fractura de la faceta anteromedial, el MEPS medio final fue de 92,1 y la puntuación de Broberg y Morrey, de 89,5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82</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Arco de flexo-extensión final en series con vía medial o fractura de la faceta anteromedial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Ibrahim JM et al. Oper Orthop Traumatol. 2026. doi:10.1007/s00064-026-00953-w</a:t>
            </a:r>
          </a:p>
          <a:p>
            <a:r>
              <a:rPr sz="1000">
                <a:solidFill>
                  <a:srgbClr val="5A6469"/>
                </a:solidFill>
                <a:latin typeface="Calibri"/>
              </a:rPr>
              <a:t>[r22] Park SM et al. J Shoulder Elbow Surg. 2015. doi:10.1016/j.jse.2014.07.010</a:t>
            </a:r>
          </a:p>
          <a:p>
            <a:r>
              <a:rPr sz="1000">
                <a:solidFill>
                  <a:srgbClr val="5A6469"/>
                </a:solidFill>
                <a:latin typeface="Calibri"/>
              </a:rPr>
              <a:t>[r23] Badre A et al. JSES Int. 2025. doi:10.1016/j.jseint.2025.04.015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82</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Puntuación funcional final (Mayo Elbow Performance)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[r21] Kim DH et al. J Orthop Sci. 2024. doi:10.1016/j.jos.2023.11.002</a:t>
            </a:r>
          </a:p>
          <a:p>
            <a:r>
              <a:rPr sz="1000">
                <a:solidFill>
                  <a:srgbClr val="5A6469"/>
                </a:solidFill>
                <a:latin typeface="Calibri"/>
              </a:rPr>
              <a:t>[r22] Park SM et al. J Shoulder Elbow Surg. 2015. doi:10.1016/j.jse.2014.07.010</a:t>
            </a:r>
          </a:p>
          <a:p>
            <a:r>
              <a:rPr sz="1000">
                <a:solidFill>
                  <a:srgbClr val="5A6469"/>
                </a:solidFill>
                <a:latin typeface="Calibri"/>
              </a:rPr>
              <a:t>[r40] Benaroch LR et al. J Pediatr Orthop. 2026. doi:10.1097/BPO.0000000000003244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82</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mover pronto sin comprometer la reparación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Ahmed Kamel S et al. J Shoulder Elbow Surg. 2024. doi:10.1016/j.jse.2023.10.012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tríada terrible, un metaanálisis de 11 estudios con 301 pacientes encontró un MEPS de 91,2 con movilización activa antes de 14 días frente a 85 con movilización más tardía… [r44]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82</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mover pronto sin comprometer la reparación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Orbay JL et al. Tech Hand Up Extrem Surg. 2023. doi:10.1097/BTH.0000000000000444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el colgajo tendinoso, la muñeca se inmoviliza en neutro y se empieza movimiento activo y asistido a la semana; la carga externa comienza hacia las 6 semanas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82</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mover pronto sin comprometer la reparación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[r14] Orbay JL et al. Tech Hand Up Extrem Surg. 2023. doi:10.1097/BTH.0000000000000444</a:t>
            </a:r>
          </a:p>
          <a:p>
            <a:r>
              <a:rPr sz="800">
                <a:solidFill>
                  <a:srgbClr val="5A6469"/>
                </a:solidFill>
                <a:latin typeface="Calibri"/>
              </a:rPr>
              <a:t>[r15] Ibrahim JM et al. Oper Orthop Traumatol. 2026. doi:10.1007/s00064-026-00953-w</a:t>
            </a:r>
          </a:p>
          <a:p>
            <a:r>
              <a:rPr sz="800">
                <a:solidFill>
                  <a:srgbClr val="5A6469"/>
                </a:solidFill>
                <a:latin typeface="Calibri"/>
              </a:rPr>
              <a:t>[r20] de Klerk HH et al. JSES Int. 2023. doi:10.1016/j.jseint.2023.03.020</a:t>
            </a:r>
          </a:p>
          <a:p>
            <a:r>
              <a:rPr sz="800">
                <a:solidFill>
                  <a:srgbClr val="5A6469"/>
                </a:solidFill>
                <a:latin typeface="Calibri"/>
              </a:rPr>
              <a:t>[r44] Ahmed Kamel S et al. J Shoulder Elbow Surg. 2024. doi:10.1016/j.jse.2023.10.012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Prevención de osificación heterotópica y calendario de fortalecimiento: sin dato verificable más allá de estas series.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82</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error tiene una causa anatómica y un gesto que lo evita.</a:t>
            </a:r>
          </a:p>
          <a:p>
            <a:pPr marL="347472" indent="-347472">
              <a:spcAft>
                <a:spcPts val="1400"/>
              </a:spcAft>
              <a:buChar char="•"/>
            </a:pPr>
            <a:r>
              <a:rPr sz="2800">
                <a:solidFill>
                  <a:srgbClr val="263238"/>
                </a:solidFill>
                <a:latin typeface="Calibri"/>
              </a:rPr>
              <a:t>La lista sale de los riesgos descritos en este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82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causa y cómo evitarlos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a:p>
            <a:r>
              <a:rPr sz="800">
                <a:solidFill>
                  <a:srgbClr val="5A6469"/>
                </a:solidFill>
                <a:latin typeface="Calibri"/>
              </a:rPr>
              <a:t>[r7] Huh J et al. J Orthop Trauma. 2013. doi:10.1097/BOT.0b013e31828ba91c</a:t>
            </a:r>
          </a:p>
          <a:p>
            <a:r>
              <a:rPr sz="800">
                <a:solidFill>
                  <a:srgbClr val="5A6469"/>
                </a:solidFill>
                <a:latin typeface="Calibri"/>
              </a:rPr>
              <a:t>(+10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a:t>
                      </a:r>
                    </a:p>
                  </a:txBody>
                  <a:tcPr>
                    <a:solidFill>
                      <a:srgbClr val="0F5F6B"/>
                    </a:solidFill>
                  </a:tcPr>
                </a:tc>
                <a:tc>
                  <a:txBody>
                    <a:bodyPr/>
                    <a:lstStyle/>
                    <a:p>
                      <a:r>
                        <a:rPr sz="1600" b="1">
                          <a:solidFill>
                            <a:srgbClr val="FFFFFF"/>
                          </a:solidFill>
                          <a:latin typeface="Calibri"/>
                        </a:rPr>
                        <a:t>Por qué ocurre</a:t>
                      </a:r>
                    </a:p>
                  </a:txBody>
                  <a:tcPr>
                    <a:solidFill>
                      <a:srgbClr val="0F5F6B"/>
                    </a:solidFill>
                  </a:tcPr>
                </a:tc>
                <a:tc>
                  <a:txBody>
                    <a:bodyPr/>
                    <a:lstStyle/>
                    <a:p>
                      <a:r>
                        <a:rPr sz="1600" b="1">
                          <a:solidFill>
                            <a:srgbClr val="FFFFFF"/>
                          </a:solidFill>
                          <a:latin typeface="Calibri"/>
                        </a:rPr>
                        <a:t>Cómo evitarlo</a:t>
                      </a:r>
                    </a:p>
                  </a:txBody>
                  <a:tcPr>
                    <a:solidFill>
                      <a:srgbClr val="0F5F6B"/>
                    </a:solidFill>
                  </a:tcPr>
                </a:tc>
              </a:tr>
              <a:tr h="457200">
                <a:tc>
                  <a:txBody>
                    <a:bodyPr/>
                    <a:lstStyle/>
                    <a:p>
                      <a:r>
                        <a:rPr sz="1600">
                          <a:solidFill>
                            <a:srgbClr val="263238"/>
                          </a:solidFill>
                          <a:latin typeface="Calibri"/>
                        </a:rPr>
                        <a:t>Buscar el nervio por distal o sin identificarlo</a:t>
                      </a:r>
                    </a:p>
                  </a:txBody>
                  <a:tcPr>
                    <a:solidFill>
                      <a:srgbClr val="EEF3F4"/>
                    </a:solidFill>
                  </a:tcPr>
                </a:tc>
                <a:tc>
                  <a:txBody>
                    <a:bodyPr/>
                    <a:lstStyle/>
                    <a:p>
                      <a:r>
                        <a:rPr sz="1600">
                          <a:solidFill>
                            <a:srgbClr val="263238"/>
                          </a:solidFill>
                          <a:latin typeface="Calibri"/>
                        </a:rPr>
                        <a:t>Es más difícil y más peligroso empezar por la porción distal [r1]</a:t>
                      </a:r>
                    </a:p>
                  </a:txBody>
                  <a:tcPr>
                    <a:solidFill>
                      <a:srgbClr val="EEF3F4"/>
                    </a:solidFill>
                  </a:tcPr>
                </a:tc>
                <a:tc>
                  <a:txBody>
                    <a:bodyPr/>
                    <a:lstStyle/>
                    <a:p>
                      <a:r>
                        <a:rPr sz="1600">
                          <a:solidFill>
                            <a:srgbClr val="263238"/>
                          </a:solidFill>
                          <a:latin typeface="Calibri"/>
                        </a:rPr>
                        <a:t>Exponerlo siempre desde proximal y seguirlo hasta las cabezas del FCU [r1]</a:t>
                      </a:r>
                    </a:p>
                  </a:txBody>
                  <a:tcPr>
                    <a:solidFill>
                      <a:srgbClr val="EEF3F4"/>
                    </a:solidFill>
                  </a:tcPr>
                </a:tc>
              </a:tr>
              <a:tr h="457200">
                <a:tc>
                  <a:txBody>
                    <a:bodyPr/>
                    <a:lstStyle/>
                    <a:p>
                      <a:r>
                        <a:rPr sz="1600">
                          <a:solidFill>
                            <a:srgbClr val="263238"/>
                          </a:solidFill>
                          <a:latin typeface="Calibri"/>
                        </a:rPr>
                        <a:t>Cortar sin ver la primera rama motora al FCU</a:t>
                      </a:r>
                    </a:p>
                  </a:txBody>
                  <a:tcPr>
                    <a:solidFill>
                      <a:srgbClr val="FFFFFF"/>
                    </a:solidFill>
                  </a:tcPr>
                </a:tc>
                <a:tc>
                  <a:txBody>
                    <a:bodyPr/>
                    <a:lstStyle/>
                    <a:p>
                      <a:r>
                        <a:rPr sz="1600">
                          <a:solidFill>
                            <a:srgbClr val="263238"/>
                          </a:solidFill>
                          <a:latin typeface="Calibri"/>
                        </a:rPr>
                        <a:t>Está a 29 mm del epicóndilo y limita el FCU split [r10]</a:t>
                      </a:r>
                    </a:p>
                  </a:txBody>
                  <a:tcPr>
                    <a:solidFill>
                      <a:srgbClr val="FFFFFF"/>
                    </a:solidFill>
                  </a:tcPr>
                </a:tc>
                <a:tc>
                  <a:txBody>
                    <a:bodyPr/>
                    <a:lstStyle/>
                    <a:p>
                      <a:r>
                        <a:rPr sz="1600">
                          <a:solidFill>
                            <a:srgbClr val="263238"/>
                          </a:solidFill>
                          <a:latin typeface="Calibri"/>
                        </a:rPr>
                        <a:t>Protegerla y conocer su posición antes de abrir la fascia [r1][r10]</a:t>
                      </a:r>
                    </a:p>
                  </a:txBody>
                  <a:tcPr>
                    <a:solidFill>
                      <a:srgbClr val="FFFFFF"/>
                    </a:solidFill>
                  </a:tcPr>
                </a:tc>
              </a:tr>
              <a:tr h="457200">
                <a:tc>
                  <a:txBody>
                    <a:bodyPr/>
                    <a:lstStyle/>
                    <a:p>
                      <a:r>
                        <a:rPr sz="1600">
                          <a:solidFill>
                            <a:srgbClr val="263238"/>
                          </a:solidFill>
                          <a:latin typeface="Calibri"/>
                        </a:rPr>
                        <a:t>Seccionar ramas del MABC</a:t>
                      </a:r>
                    </a:p>
                  </a:txBody>
                  <a:tcPr>
                    <a:solidFill>
                      <a:srgbClr val="EEF3F4"/>
                    </a:solidFill>
                  </a:tcPr>
                </a:tc>
                <a:tc>
                  <a:txBody>
                    <a:bodyPr/>
                    <a:lstStyle/>
                    <a:p>
                      <a:r>
                        <a:rPr sz="1600">
                          <a:solidFill>
                            <a:srgbClr val="263238"/>
                          </a:solidFill>
                          <a:latin typeface="Calibri"/>
                        </a:rPr>
                        <a:t>Cruzan el campo con alta frecuencia y se concentran a 2 cm distal al epicóndilo [r33]</a:t>
                      </a:r>
                    </a:p>
                  </a:txBody>
                  <a:tcPr>
                    <a:solidFill>
                      <a:srgbClr val="EEF3F4"/>
                    </a:solidFill>
                  </a:tcPr>
                </a:tc>
                <a:tc>
                  <a:txBody>
                    <a:bodyPr/>
                    <a:lstStyle/>
                    <a:p>
                      <a:r>
                        <a:rPr sz="1600">
                          <a:solidFill>
                            <a:srgbClr val="263238"/>
                          </a:solidFill>
                          <a:latin typeface="Calibri"/>
                        </a:rPr>
                        <a:t>Planear la incisión y cortar lejos de la cicatriz si es inevitable [r14]</a:t>
                      </a:r>
                    </a:p>
                  </a:txBody>
                  <a:tcPr>
                    <a:solidFill>
                      <a:srgbClr val="EEF3F4"/>
                    </a:solidFill>
                  </a:tcPr>
                </a:tc>
              </a:tr>
              <a:tr h="457200">
                <a:tc>
                  <a:txBody>
                    <a:bodyPr/>
                    <a:lstStyle/>
                    <a:p>
                      <a:r>
                        <a:rPr sz="1600">
                          <a:solidFill>
                            <a:srgbClr val="263238"/>
                          </a:solidFill>
                          <a:latin typeface="Calibri"/>
                        </a:rPr>
                        <a:t>Esperar que el Hotchkiss muestre el tubérculo del sublime</a:t>
                      </a:r>
                    </a:p>
                  </a:txBody>
                  <a:tcPr>
                    <a:solidFill>
                      <a:srgbClr val="FFFFFF"/>
                    </a:solidFill>
                  </a:tcPr>
                </a:tc>
                <a:tc>
                  <a:txBody>
                    <a:bodyPr/>
                    <a:lstStyle/>
                    <a:p>
                      <a:r>
                        <a:rPr sz="1600">
                          <a:solidFill>
                            <a:srgbClr val="263238"/>
                          </a:solidFill>
                          <a:latin typeface="Calibri"/>
                        </a:rPr>
                        <a:t>No se vio en 17 de 20 codos de cadáver [r7]</a:t>
                      </a:r>
                    </a:p>
                  </a:txBody>
                  <a:tcPr>
                    <a:solidFill>
                      <a:srgbClr val="FFFFFF"/>
                    </a:solidFill>
                  </a:tcPr>
                </a:tc>
                <a:tc>
                  <a:txBody>
                    <a:bodyPr/>
                    <a:lstStyle/>
                    <a:p>
                      <a:r>
                        <a:rPr sz="1600">
                          <a:solidFill>
                            <a:srgbClr val="263238"/>
                          </a:solidFill>
                          <a:latin typeface="Calibri"/>
                        </a:rPr>
                        <a:t>Elegir FCU split cuando el blanco es sublime o LCM [r2][r7]</a:t>
                      </a:r>
                    </a:p>
                  </a:txBody>
                  <a:tcPr>
                    <a:solidFill>
                      <a:srgbClr val="FFFFFF"/>
                    </a:solidFill>
                  </a:tcPr>
                </a:tc>
              </a:tr>
              <a:tr h="457200">
                <a:tc>
                  <a:txBody>
                    <a:bodyPr/>
                    <a:lstStyle/>
                    <a:p>
                      <a:r>
                        <a:rPr sz="1600">
                          <a:solidFill>
                            <a:srgbClr val="263238"/>
                          </a:solidFill>
                          <a:latin typeface="Calibri"/>
                        </a:rPr>
                        <a:t>Disecar por delante sin ver el mediano</a:t>
                      </a:r>
                    </a:p>
                  </a:txBody>
                  <a:tcPr>
                    <a:solidFill>
                      <a:srgbClr val="EEF3F4"/>
                    </a:solidFill>
                  </a:tcPr>
                </a:tc>
                <a:tc>
                  <a:txBody>
                    <a:bodyPr/>
                    <a:lstStyle/>
                    <a:p>
                      <a:r>
                        <a:rPr sz="1600">
                          <a:solidFill>
                            <a:srgbClr val="263238"/>
                          </a:solidFill>
                          <a:latin typeface="Calibri"/>
                        </a:rPr>
                        <a:t>Está a 7 mm del vértice de la coronoides [r11]</a:t>
                      </a:r>
                    </a:p>
                  </a:txBody>
                  <a:tcPr>
                    <a:solidFill>
                      <a:srgbClr val="EEF3F4"/>
                    </a:solidFill>
                  </a:tcPr>
                </a:tc>
                <a:tc>
                  <a:txBody>
                    <a:bodyPr/>
                    <a:lstStyle/>
                    <a:p>
                      <a:r>
                        <a:rPr sz="1600">
                          <a:solidFill>
                            <a:srgbClr val="263238"/>
                          </a:solidFill>
                          <a:latin typeface="Calibri"/>
                        </a:rPr>
                        <a:t>Disección roma y separadores romos, bajo visión [r1][r11]</a:t>
                      </a:r>
                    </a:p>
                  </a:txBody>
                  <a:tcPr>
                    <a:solidFill>
                      <a:srgbClr val="EEF3F4"/>
                    </a:solidFill>
                  </a:tcPr>
                </a:tc>
              </a:tr>
              <a:tr h="457200">
                <a:tc>
                  <a:txBody>
                    <a:bodyPr/>
                    <a:lstStyle/>
                    <a:p>
                      <a:r>
                        <a:rPr sz="1600">
                          <a:solidFill>
                            <a:srgbClr val="263238"/>
                          </a:solidFill>
                          <a:latin typeface="Calibri"/>
                        </a:rPr>
                        <a:t>Soltar el LCM al levantar la masa</a:t>
                      </a:r>
                    </a:p>
                  </a:txBody>
                  <a:tcPr>
                    <a:solidFill>
                      <a:srgbClr val="FFFFFF"/>
                    </a:solidFill>
                  </a:tcPr>
                </a:tc>
                <a:tc>
                  <a:txBody>
                    <a:bodyPr/>
                    <a:lstStyle/>
                    <a:p>
                      <a:r>
                        <a:rPr sz="1600">
                          <a:solidFill>
                            <a:srgbClr val="263238"/>
                          </a:solidFill>
                          <a:latin typeface="Calibri"/>
                        </a:rPr>
                        <a:t>El origen tendinoso del FCU se confunde con el ligamento [r3]</a:t>
                      </a:r>
                    </a:p>
                  </a:txBody>
                  <a:tcPr>
                    <a:solidFill>
                      <a:srgbClr val="FFFFFF"/>
                    </a:solidFill>
                  </a:tcPr>
                </a:tc>
                <a:tc>
                  <a:txBody>
                    <a:bodyPr/>
                    <a:lstStyle/>
                    <a:p>
                      <a:r>
                        <a:rPr sz="1600">
                          <a:solidFill>
                            <a:srgbClr val="263238"/>
                          </a:solidFill>
                          <a:latin typeface="Calibri"/>
                        </a:rPr>
                        <a:t>De distal a proximal hacia el tubérculo, extraperióstico [r3]</a:t>
                      </a:r>
                    </a:p>
                  </a:txBody>
                  <a:tcPr>
                    <a:solidFill>
                      <a:srgbClr val="FFFFFF"/>
                    </a:solidFill>
                  </a:tcPr>
                </a:tc>
              </a:tr>
              <a:tr h="457200">
                <a:tc>
                  <a:txBody>
                    <a:bodyPr/>
                    <a:lstStyle/>
                    <a:p>
                      <a:r>
                        <a:rPr sz="1600">
                          <a:solidFill>
                            <a:srgbClr val="263238"/>
                          </a:solidFill>
                          <a:latin typeface="Calibri"/>
                        </a:rPr>
                        <a:t>Osteotomía del epicóndilo no paralela a la tróclea</a:t>
                      </a:r>
                    </a:p>
                  </a:txBody>
                  <a:tcPr>
                    <a:solidFill>
                      <a:srgbClr val="EEF3F4"/>
                    </a:solidFill>
                  </a:tcPr>
                </a:tc>
                <a:tc>
                  <a:txBody>
                    <a:bodyPr/>
                    <a:lstStyle/>
                    <a:p>
                      <a:r>
                        <a:rPr sz="1600">
                          <a:solidFill>
                            <a:srgbClr val="263238"/>
                          </a:solidFill>
                          <a:latin typeface="Calibri"/>
                        </a:rPr>
                        <a:t>Deja un fragmento pequeño que no acepta 2 tornillos [r15]</a:t>
                      </a:r>
                    </a:p>
                  </a:txBody>
                  <a:tcPr>
                    <a:solidFill>
                      <a:srgbClr val="EEF3F4"/>
                    </a:solidFill>
                  </a:tcPr>
                </a:tc>
                <a:tc>
                  <a:txBody>
                    <a:bodyPr/>
                    <a:lstStyle/>
                    <a:p>
                      <a:r>
                        <a:rPr sz="1600">
                          <a:solidFill>
                            <a:srgbClr val="263238"/>
                          </a:solidFill>
                          <a:latin typeface="Calibri"/>
                        </a:rPr>
                        <a:t>Marcar el trayecto con agujas y comprobarlo con fluoroscopia [r15]</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82</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vacíos de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Este capítulo se apoya en estudios de cadáver, series retrospectivas y revisiones de baja calidad.</a:t>
            </a:r>
          </a:p>
          <a:p>
            <a:pPr marL="347472" indent="-347472">
              <a:spcAft>
                <a:spcPts val="1400"/>
              </a:spcAft>
              <a:buChar char="•"/>
            </a:pPr>
            <a:r>
              <a:rPr sz="2800">
                <a:solidFill>
                  <a:srgbClr val="263238"/>
                </a:solidFill>
                <a:latin typeface="Calibri"/>
              </a:rPr>
              <a:t>Conviene saber qué no está probado.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82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Guías y vacíos de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[r40] Benaroch LR et al. J Pediatr Orthop. 2026. doi:10.1097/BPO.0000000000003244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fracturas del epicóndilo medial en adultos: sin dato verificable. La evidencia comparativa que abrí es pediátrica [r40].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82</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Fuentes que orientan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[r4] Hoyen H et al. En: AO Surgery Reference. 2026.</a:t>
            </a:r>
          </a:p>
          <a:p>
            <a:r>
              <a:rPr sz="800">
                <a:solidFill>
                  <a:srgbClr val="5A6469"/>
                </a:solidFill>
                <a:latin typeface="Calibri"/>
              </a:rPr>
              <a:t>[r32] Shook SJ et al. Muscle Nerve. 2022. doi:10.1002/mus.27460</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Fuente</a:t>
                      </a:r>
                    </a:p>
                  </a:txBody>
                  <a:tcPr>
                    <a:solidFill>
                      <a:srgbClr val="0F5F6B"/>
                    </a:solidFill>
                  </a:tcPr>
                </a:tc>
                <a:tc>
                  <a:txBody>
                    <a:bodyPr/>
                    <a:lstStyle/>
                    <a:p>
                      <a:r>
                        <a:rPr sz="1600" b="1">
                          <a:solidFill>
                            <a:srgbClr val="FFFFFF"/>
                          </a:solidFill>
                          <a:latin typeface="Calibri"/>
                        </a:rPr>
                        <a:t>Qué dice</a:t>
                      </a:r>
                    </a:p>
                  </a:txBody>
                  <a:tcPr>
                    <a:solidFill>
                      <a:srgbClr val="0F5F6B"/>
                    </a:solidFill>
                  </a:tcPr>
                </a:tc>
                <a:tc>
                  <a:txBody>
                    <a:bodyPr/>
                    <a:lstStyle/>
                    <a:p>
                      <a:r>
                        <a:rPr sz="1600" b="1">
                          <a:solidFill>
                            <a:srgbClr val="FFFFFF"/>
                          </a:solidFill>
                          <a:latin typeface="Calibri"/>
                        </a:rPr>
                        <a:t>Para qué sirve</a:t>
                      </a:r>
                    </a:p>
                  </a:txBody>
                  <a:tcPr>
                    <a:solidFill>
                      <a:srgbClr val="0F5F6B"/>
                    </a:solidFill>
                  </a:tcPr>
                </a:tc>
              </a:tr>
              <a:tr h="457200">
                <a:tc>
                  <a:txBody>
                    <a:bodyPr/>
                    <a:lstStyle/>
                    <a:p>
                      <a:r>
                        <a:rPr sz="1600">
                          <a:solidFill>
                            <a:srgbClr val="263238"/>
                          </a:solidFill>
                          <a:latin typeface="Calibri"/>
                        </a:rPr>
                        <a:t>Cochrane, neuropatía cubital [r37]</a:t>
                      </a:r>
                    </a:p>
                  </a:txBody>
                  <a:tcPr>
                    <a:solidFill>
                      <a:srgbClr val="EEF3F4"/>
                    </a:solidFill>
                  </a:tcPr>
                </a:tc>
                <a:tc>
                  <a:txBody>
                    <a:bodyPr/>
                    <a:lstStyle/>
                    <a:p>
                      <a:r>
                        <a:rPr sz="1600">
                          <a:solidFill>
                            <a:srgbClr val="263238"/>
                          </a:solidFill>
                          <a:latin typeface="Calibri"/>
                        </a:rPr>
                        <a:t>Poca o ninguna diferencia entre liberar y transponer, con certeza baja a moderada [r37]</a:t>
                      </a:r>
                    </a:p>
                  </a:txBody>
                  <a:tcPr>
                    <a:solidFill>
                      <a:srgbClr val="EEF3F4"/>
                    </a:solidFill>
                  </a:tcPr>
                </a:tc>
                <a:tc>
                  <a:txBody>
                    <a:bodyPr/>
                    <a:lstStyle/>
                    <a:p>
                      <a:r>
                        <a:rPr sz="1600">
                          <a:solidFill>
                            <a:srgbClr val="263238"/>
                          </a:solidFill>
                          <a:latin typeface="Calibri"/>
                        </a:rPr>
                        <a:t>Saber que no hay una ventaja demostrada para transponer por rutina</a:t>
                      </a:r>
                    </a:p>
                  </a:txBody>
                  <a:tcPr>
                    <a:solidFill>
                      <a:srgbClr val="EEF3F4"/>
                    </a:solidFill>
                  </a:tcPr>
                </a:tc>
              </a:tr>
              <a:tr h="457200">
                <a:tc>
                  <a:txBody>
                    <a:bodyPr/>
                    <a:lstStyle/>
                    <a:p>
                      <a:r>
                        <a:rPr sz="1600">
                          <a:solidFill>
                            <a:srgbClr val="263238"/>
                          </a:solidFill>
                          <a:latin typeface="Calibri"/>
                        </a:rPr>
                        <a:t>Guía AANEM, ecografía del cubital [r32]</a:t>
                      </a:r>
                    </a:p>
                  </a:txBody>
                  <a:tcPr>
                    <a:solidFill>
                      <a:srgbClr val="FFFFFF"/>
                    </a:solidFill>
                  </a:tcPr>
                </a:tc>
                <a:tc>
                  <a:txBody>
                    <a:bodyPr/>
                    <a:lstStyle/>
                    <a:p>
                      <a:r>
                        <a:rPr sz="1600">
                          <a:solidFill>
                            <a:srgbClr val="263238"/>
                          </a:solidFill>
                          <a:latin typeface="Calibri"/>
                        </a:rPr>
                        <a:t>Recomendación de nivel B de ofrecer ecografía para confirmar y localizar la neuropatía [r32]</a:t>
                      </a:r>
                    </a:p>
                  </a:txBody>
                  <a:tcPr>
                    <a:solidFill>
                      <a:srgbClr val="FFFFFF"/>
                    </a:solidFill>
                  </a:tcPr>
                </a:tc>
                <a:tc>
                  <a:txBody>
                    <a:bodyPr/>
                    <a:lstStyle/>
                    <a:p>
                      <a:r>
                        <a:rPr sz="1600">
                          <a:solidFill>
                            <a:srgbClr val="263238"/>
                          </a:solidFill>
                          <a:latin typeface="Calibri"/>
                        </a:rPr>
                        <a:t>Complemento diagnóstico del nervio</a:t>
                      </a:r>
                    </a:p>
                  </a:txBody>
                  <a:tcPr>
                    <a:solidFill>
                      <a:srgbClr val="FFFFFF"/>
                    </a:solidFill>
                  </a:tcPr>
                </a:tc>
              </a:tr>
              <a:tr h="457200">
                <a:tc>
                  <a:txBody>
                    <a:bodyPr/>
                    <a:lstStyle/>
                    <a:p>
                      <a:r>
                        <a:rPr sz="1600">
                          <a:solidFill>
                            <a:srgbClr val="263238"/>
                          </a:solidFill>
                          <a:latin typeface="Calibri"/>
                        </a:rPr>
                        <a:t>AO Surgery Reference</a:t>
                      </a:r>
                    </a:p>
                  </a:txBody>
                  <a:tcPr>
                    <a:solidFill>
                      <a:srgbClr val="EEF3F4"/>
                    </a:solidFill>
                  </a:tcPr>
                </a:tc>
                <a:tc>
                  <a:txBody>
                    <a:bodyPr/>
                    <a:lstStyle/>
                    <a:p>
                      <a:r>
                        <a:rPr sz="1600">
                          <a:solidFill>
                            <a:srgbClr val="263238"/>
                          </a:solidFill>
                          <a:latin typeface="Calibri"/>
                        </a:rPr>
                        <a:t>Describe las 3 vías mediales del antebrazo proximal y la vía medial del húmero distal [r1][r2][r3][r4]</a:t>
                      </a:r>
                    </a:p>
                  </a:txBody>
                  <a:tcPr>
                    <a:solidFill>
                      <a:srgbClr val="EEF3F4"/>
                    </a:solidFill>
                  </a:tcPr>
                </a:tc>
                <a:tc>
                  <a:txBody>
                    <a:bodyPr/>
                    <a:lstStyle/>
                    <a:p>
                      <a:r>
                        <a:rPr sz="1600">
                          <a:solidFill>
                            <a:srgbClr val="263238"/>
                          </a:solidFill>
                          <a:latin typeface="Calibri"/>
                        </a:rPr>
                        <a:t>Lectura técnica recomendada (no se reproduce)</a:t>
                      </a:r>
                    </a:p>
                  </a:txBody>
                  <a:tcPr>
                    <a:solidFill>
                      <a:srgbClr val="EEF3F4"/>
                    </a:solidFill>
                  </a:tcPr>
                </a:tc>
              </a:tr>
              <a:tr h="457200">
                <a:tc>
                  <a:txBody>
                    <a:bodyPr/>
                    <a:lstStyle/>
                    <a:p>
                      <a:r>
                        <a:rPr sz="1600">
                          <a:solidFill>
                            <a:srgbClr val="263238"/>
                          </a:solidFill>
                          <a:latin typeface="Calibri"/>
                        </a:rPr>
                        <a:t>Metaanálisis de tríada terrible</a:t>
                      </a:r>
                    </a:p>
                  </a:txBody>
                  <a:tcPr>
                    <a:solidFill>
                      <a:srgbClr val="FFFFFF"/>
                    </a:solidFill>
                  </a:tcPr>
                </a:tc>
                <a:tc>
                  <a:txBody>
                    <a:bodyPr/>
                    <a:lstStyle/>
                    <a:p>
                      <a:r>
                        <a:rPr sz="1600">
                          <a:solidFill>
                            <a:srgbClr val="263238"/>
                          </a:solidFill>
                          <a:latin typeface="Calibri"/>
                        </a:rPr>
                        <a:t>Combinada lateral y medial: más movilidad y más tiempo quirúrgico [r42]</a:t>
                      </a:r>
                    </a:p>
                  </a:txBody>
                  <a:tcPr>
                    <a:solidFill>
                      <a:srgbClr val="FFFFFF"/>
                    </a:solidFill>
                  </a:tcPr>
                </a:tc>
                <a:tc>
                  <a:txBody>
                    <a:bodyPr/>
                    <a:lstStyle/>
                    <a:p>
                      <a:r>
                        <a:rPr sz="1600">
                          <a:solidFill>
                            <a:srgbClr val="263238"/>
                          </a:solidFill>
                          <a:latin typeface="Calibri"/>
                        </a:rPr>
                        <a:t>Decidir una segunda vía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82</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Kloen P et al. En: AO Surgery Reference. 2026.</a:t>
            </a:r>
          </a:p>
          <a:p>
            <a:r>
              <a:rPr sz="1000">
                <a:solidFill>
                  <a:srgbClr val="5A6469"/>
                </a:solidFill>
                <a:latin typeface="Calibri"/>
              </a:rPr>
              <a:t>[r2] Kloen P et al. En: AO Surgery Reference. 2026.</a:t>
            </a:r>
          </a:p>
          <a:p>
            <a:r>
              <a:rPr sz="1000">
                <a:solidFill>
                  <a:srgbClr val="5A6469"/>
                </a:solidFill>
                <a:latin typeface="Calibri"/>
              </a:rPr>
              <a:t>[r3]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Elige el intervalo por el fragmento y por lo que aceptas arriesgar: Hotchkiss para punta de coronoides y cápsula anterior, FCU split para faceta anteromedial, tubérculo del sublime y LCM, Taylor-Scham para la base [r1][r2][r3].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82</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Sogbein OA et al. JSES Int. 2025. doi:10.1016/j.jseint.2024.09.001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Documenta el estado del nervio cubital antes de operar: ya había neuropatía previa en 5 % de las 91 fracturas de coronoides de la serie de Sogbein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82</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a:p>
            <a:r>
              <a:rPr sz="800">
                <a:solidFill>
                  <a:srgbClr val="5A6469"/>
                </a:solidFill>
                <a:latin typeface="Calibri"/>
              </a:rPr>
              <a:t>[r11] Sukegawa K et al. J Hand Surg Am. 2016. doi:10.1016/j.jhsa.2016.05.004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intervalo es un intercambio: Hotchkiss ve la punta y arriesga el mediano; FCU split ve sublime y LCM; Taylor-Scham ve la base [r1][r2][r3][r11].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82</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abordaje medial del codo · Hotchkiss over the top · abordaje de Taylor y Scham · división del flexor cubital del carpo · FCU split · masa flexo-pronadora · faceta anteromedial de la coronoides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70 / 82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Kloen P et al. En: AO Surgery Reference. 2026.</a:t>
            </a:r>
          </a:p>
          <a:p>
            <a:r>
              <a:rPr sz="800">
                <a:solidFill>
                  <a:srgbClr val="5A6469"/>
                </a:solidFill>
                <a:latin typeface="Calibri"/>
              </a:rPr>
              <a:t>[r11] Sukegawa K et al. J Hand Surg Am. 2016. doi:10.1016/j.jhsa.2016.05.004</a:t>
            </a:r>
          </a:p>
          <a:p>
            <a:r>
              <a:rPr sz="800">
                <a:solidFill>
                  <a:srgbClr val="5A6469"/>
                </a:solidFill>
                <a:latin typeface="Calibri"/>
              </a:rPr>
              <a:t>[r2] Kloen P et al. En: AO Surgery Reference. 2026.</a:t>
            </a:r>
          </a:p>
          <a:p>
            <a:r>
              <a:rPr sz="800">
                <a:solidFill>
                  <a:srgbClr val="5A6469"/>
                </a:solidFill>
                <a:latin typeface="Calibri"/>
              </a:rPr>
              <a:t>[r3] Kloen P et al. En: AO Surgery Reference. 2026.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Hotchkiss: delante; punta de coronoides y cápsula anterior; mediano cerca [r1][r11].</a:t>
            </a:r>
          </a:p>
          <a:p>
            <a:pPr marL="347472" indent="-347472">
              <a:spcAft>
                <a:spcPts val="1400"/>
              </a:spcAft>
              <a:buChar char="•"/>
            </a:pPr>
            <a:r>
              <a:rPr sz="2400">
                <a:solidFill>
                  <a:srgbClr val="263238"/>
                </a:solidFill>
                <a:latin typeface="Calibri"/>
              </a:rPr>
              <a:t>FCU split: entre las cabezas del FCU; faceta anteromedial, sublime y LCM [r2].</a:t>
            </a:r>
          </a:p>
          <a:p>
            <a:pPr marL="347472" indent="-347472">
              <a:spcAft>
                <a:spcPts val="1400"/>
              </a:spcAft>
              <a:buChar char="•"/>
            </a:pPr>
            <a:r>
              <a:rPr sz="2400">
                <a:solidFill>
                  <a:srgbClr val="263238"/>
                </a:solidFill>
                <a:latin typeface="Calibri"/>
              </a:rPr>
              <a:t>Taylor-Scham: levanta toda la masa de atrás adelante; base de la coronoides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71 / 82</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de staff: fractura de la faceta anteromedial con luxación del codo en un hombre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sintético, sin datos de pacientes reales.</a:t>
            </a:r>
          </a:p>
          <a:p>
            <a:pPr marL="347472" indent="-347472">
              <a:spcAft>
                <a:spcPts val="1400"/>
              </a:spcAft>
              <a:buChar char="•"/>
            </a:pPr>
            <a:r>
              <a:rPr sz="2400">
                <a:solidFill>
                  <a:srgbClr val="263238"/>
                </a:solidFill>
                <a:latin typeface="Calibri"/>
              </a:rPr>
              <a:t>Hombre de 38 años, diestro, que cae de una escalera sobre el brazo y llega con el codo izquierdo luxado hacia atrás.</a:t>
            </a:r>
          </a:p>
          <a:p>
            <a:pPr marL="347472" indent="-347472">
              <a:spcAft>
                <a:spcPts val="1400"/>
              </a:spcAft>
              <a:buChar char="•"/>
            </a:pPr>
            <a:r>
              <a:rPr sz="2400">
                <a:solidFill>
                  <a:srgbClr val="263238"/>
                </a:solidFill>
                <a:latin typeface="Calibri"/>
              </a:rPr>
              <a:t>Se reduce en urgencias y queda en férula.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72 / 82</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examen documentarías antes de entrar a quirófano?</a:t>
            </a:r>
          </a:p>
          <a:p>
            <a:pPr marL="347472" indent="-347472">
              <a:spcAft>
                <a:spcPts val="1400"/>
              </a:spcAft>
              <a:buChar char="•"/>
            </a:pPr>
            <a:r>
              <a:rPr sz="2400">
                <a:solidFill>
                  <a:srgbClr val="263238"/>
                </a:solidFill>
                <a:latin typeface="Calibri"/>
              </a:rPr>
              <a:t>2. ¿Qué patrón de lesión sospechas y qué otra estructura debes revisar?</a:t>
            </a:r>
          </a:p>
          <a:p>
            <a:pPr marL="347472" indent="-347472">
              <a:spcAft>
                <a:spcPts val="1400"/>
              </a:spcAft>
              <a:buChar char="•"/>
            </a:pPr>
            <a:r>
              <a:rPr sz="2400">
                <a:solidFill>
                  <a:srgbClr val="263238"/>
                </a:solidFill>
                <a:latin typeface="Calibri"/>
              </a:rPr>
              <a:t>3. ¿Qué intervalo medial eliges para fijar el fragmento y por qué?</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73 / 82</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Ibrahim JM et al. Oper Orthop Traumatol. 2026. doi:10.1007/s00064-026-00953-w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operar se registran la fuerza de los intrínsecos y la sensibilidad cubital, el antebrazo y la función de la masa flexo-pronadora, porque el hormigueo previo debe quedar escrito [r15].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74 / 82</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Kloen P, Ring D. Medial approach to the proximal forearm: Hotchkiss over the top [Internet]. En: AO Surgery Reference. Davos: AO Foundation [consultado 2026 oct 12]. Disponible en: https://surgeryreference.aofoundation.org/orthopedic-trauma/adult-trauma/proximal-forearm/approach/medial-hotchkiss-over-the-top https://surgeryreference.aofoundation.org/orthopedic-trauma/adult-trauma/proximal-forearm/approach/medial-hotchkiss-over-the-top</a:t>
            </a:r>
          </a:p>
          <a:p>
            <a:pPr>
              <a:spcAft>
                <a:spcPts val="800"/>
              </a:spcAft>
            </a:pPr>
            <a:r>
              <a:rPr sz="1200">
                <a:solidFill>
                  <a:srgbClr val="263238"/>
                </a:solidFill>
                <a:latin typeface="Calibri"/>
              </a:rPr>
              <a:t>[r2] Kloen P, Ring D. Medial approach to the proximal forearm: FCU split [Internet]. En: AO Surgery Reference. Davos: AO Foundation [consultado 2026 oct 12]. Disponible en: https://surgeryreference.aofoundation.org/orthopedic-trauma/adult-trauma/proximal-forearm/approach/medial-fcu-split https://surgeryreference.aofoundation.org/orthopedic-trauma/adult-trauma/proximal-forearm/approach/medial-fcu-split</a:t>
            </a:r>
          </a:p>
          <a:p>
            <a:pPr>
              <a:spcAft>
                <a:spcPts val="800"/>
              </a:spcAft>
            </a:pPr>
            <a:r>
              <a:rPr sz="1200">
                <a:solidFill>
                  <a:srgbClr val="263238"/>
                </a:solidFill>
                <a:latin typeface="Calibri"/>
              </a:rPr>
              <a:t>[r3] Kloen P, Ring D. Medial approach to the proximal forearm: Taylor and Scham [Internet]. En: AO Surgery Reference. Davos: AO Foundation [consultado 2026 oct 12]. Disponible en: https://surgeryreference.aofoundation.org/orthopedic-trauma/adult-trauma/proximal-forearm/approach/medial-taylor-and-scham https://surgeryreference.aofoundation.org/orthopedic-trauma/adult-trauma/proximal-forearm/approach/medial-taylor-and-scham</a:t>
            </a:r>
          </a:p>
          <a:p>
            <a:pPr>
              <a:spcAft>
                <a:spcPts val="800"/>
              </a:spcAft>
            </a:pPr>
            <a:r>
              <a:rPr sz="1200">
                <a:solidFill>
                  <a:srgbClr val="263238"/>
                </a:solidFill>
                <a:latin typeface="Calibri"/>
              </a:rPr>
              <a:t>[r4] Hoyen H, Lambert S, Phadnis J. Medial approach to the distal humerus [Internet]. En: AO Surgery Reference. Davos: AO Foundation [consultado 2026 oct 12]. Disponible en: https://surgeryreference.aofoundation.org/orthopedic-trauma/adult-trauma/distal-humerus/approach/medial-approach https://surgeryreference.aofoundation.org/orthopedic-trauma/adult-trauma/distal-humerus/approach/medial-approach</a:t>
            </a:r>
          </a:p>
          <a:p>
            <a:pPr>
              <a:spcAft>
                <a:spcPts val="800"/>
              </a:spcAft>
            </a:pPr>
            <a:r>
              <a:rPr sz="1200">
                <a:solidFill>
                  <a:srgbClr val="263238"/>
                </a:solidFill>
                <a:latin typeface="Calibri"/>
              </a:rPr>
              <a:t>[r5] Kloen P, Ring D. Supine for lateral access, proximal forearm [Internet]. En: AO Surgery Reference. Davos: AO Foundation [consultado 2026 oct 12]. Disponible en: https://surgeryreference.aofoundation.org/orthopedic-trauma/adult-trauma/proximal-forearm/preparation/supine-for-lateral-access https://surgeryreference.aofoundation.org/orthopedic-trauma/adult-trauma/proximal-forearm/preparation/supine-for-lateral-access</a:t>
            </a:r>
          </a:p>
          <a:p>
            <a:pPr>
              <a:spcAft>
                <a:spcPts val="800"/>
              </a:spcAft>
            </a:pPr>
            <a:r>
              <a:rPr sz="1200">
                <a:solidFill>
                  <a:srgbClr val="263238"/>
                </a:solidFill>
                <a:latin typeface="Calibri"/>
              </a:rPr>
              <a:t>[r6] Kloen P, Ring D. Supine for posterior access, proximal forearm [Internet]. En: AO Surgery Reference. Davos: AO Foundation [consultado 2026 oct 12]. Disponible en: https://surgeryreference.aofoundation.org/orthopedic-trauma/adult-trauma/proximal-forearm/preparation/supine-for-posterior-access https://surgeryreference.aofoundation.org/orthopedic-trauma/adult-trauma/proximal-forearm/preparation/supine-for-posterior-access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75 / 82</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Huh J, Krueger CA, Medvecky MJ, Hsu JR, Skeletal Trauma Research Consortium. Medial elbow exposure for coronoid fractures: FCU-split versus over-the-top. J Orthop Trauma. 2013;27(12):730-4. https://doi.org/10.1097/BOT.0b013e31828ba91c</a:t>
            </a:r>
          </a:p>
          <a:p>
            <a:pPr>
              <a:spcAft>
                <a:spcPts val="800"/>
              </a:spcAft>
            </a:pPr>
            <a:r>
              <a:rPr sz="1200">
                <a:solidFill>
                  <a:srgbClr val="263238"/>
                </a:solidFill>
                <a:latin typeface="Calibri"/>
              </a:rPr>
              <a:t>[r8] Huang AL, Hackl M, Chan AHW, Axford DT, Athwal GS, King GJW. Medial elbow exposure: an anatomic comparison of 5 approaches. J Shoulder Elbow Surg. 2021;30(3):512-519. https://doi.org/10.1016/j.jse.2020.06.031</a:t>
            </a:r>
          </a:p>
          <a:p>
            <a:pPr>
              <a:spcAft>
                <a:spcPts val="800"/>
              </a:spcAft>
            </a:pPr>
            <a:r>
              <a:rPr sz="1200">
                <a:solidFill>
                  <a:srgbClr val="263238"/>
                </a:solidFill>
                <a:latin typeface="Calibri"/>
              </a:rPr>
              <a:t>[r9] Bates T, Lynch TB, Achay J, Powers R, Sabbag CM, Plucknette BF, et al. Medial Elbow Exposure: Modified Taylor-Scham Versus Flexor Carpi Ulnaris-Split. J Orthop Trauma. 2023;37(2):e63-e67. https://doi.org/10.1097/BOT.0000000000002479</a:t>
            </a:r>
          </a:p>
          <a:p>
            <a:pPr>
              <a:spcAft>
                <a:spcPts val="800"/>
              </a:spcAft>
            </a:pPr>
            <a:r>
              <a:rPr sz="1200">
                <a:solidFill>
                  <a:srgbClr val="263238"/>
                </a:solidFill>
                <a:latin typeface="Calibri"/>
              </a:rPr>
              <a:t>[r10] Jost B, Benninger E, Erhardt JB, Külling FA, Zdravkovic V, Spross C. The extended medial elbow approach-a cadaveric study. J Shoulder Elbow Surg. 2015;24(7):1074-80. https://doi.org/10.1016/j.jse.2015.03.013</a:t>
            </a:r>
          </a:p>
          <a:p>
            <a:pPr>
              <a:spcAft>
                <a:spcPts val="800"/>
              </a:spcAft>
            </a:pPr>
            <a:r>
              <a:rPr sz="1200">
                <a:solidFill>
                  <a:srgbClr val="263238"/>
                </a:solidFill>
                <a:latin typeface="Calibri"/>
              </a:rPr>
              <a:t>[r11] Sukegawa K, Suzuki T, Ogawa Y, Kobayashi T, Matsuura Y, Kuniyoshi K. Anatomical Cadaver Study of the Hotchkiss Over-the-Top Approach for Exposing the Anteromedial Facet of the Ulnar Coronoid Process: Critical Measurements and Implications for Protecting the Median Nerve. J Hand Surg Am. 2016;41(8):819-23. https://doi.org/10.1016/j.jhsa.2016.05.004</a:t>
            </a:r>
          </a:p>
          <a:p>
            <a:pPr>
              <a:spcAft>
                <a:spcPts val="800"/>
              </a:spcAft>
            </a:pPr>
            <a:r>
              <a:rPr sz="1200">
                <a:solidFill>
                  <a:srgbClr val="263238"/>
                </a:solidFill>
                <a:latin typeface="Calibri"/>
              </a:rPr>
              <a:t>[r12] Jung HS, Jang YH, Lee HI, Lee JS. Clinical comparison of the over-the-top and flexor carpi ulnaris split approaches for the treatment of anteromedial facet fracture of the coronoid process. J Shoulder Elbow Surg. 2021;30(8):1750-1758. https://doi.org/10.1016/j.jse.2021.01.035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76 / 82</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Sogbein OA, Rupasinghe S, Li Y, Atwan Y, Badre A, Goetz T, et al. Medial elbow approaches for coronoid fractures: risk to the ulnar nerve. JSES Int. 2025;9(1):250-254. https://doi.org/10.1016/j.jseint.2024.09.001</a:t>
            </a:r>
          </a:p>
          <a:p>
            <a:pPr>
              <a:spcAft>
                <a:spcPts val="800"/>
              </a:spcAft>
            </a:pPr>
            <a:r>
              <a:rPr sz="1200">
                <a:solidFill>
                  <a:srgbClr val="263238"/>
                </a:solidFill>
                <a:latin typeface="Calibri"/>
              </a:rPr>
              <a:t>[r14] Orbay JL, Heifner JJ, Gray RRL, Rubio F, Hoekzema NA, Mercer DM. A Medial Approach That Provides Ample Exposure of the Coronoid for Fracture Management. Tech Hand Up Extrem Surg. 2023;27(4):214-219. https://doi.org/10.1097/BTH.0000000000000444</a:t>
            </a:r>
          </a:p>
          <a:p>
            <a:pPr>
              <a:spcAft>
                <a:spcPts val="800"/>
              </a:spcAft>
            </a:pPr>
            <a:r>
              <a:rPr sz="1200">
                <a:solidFill>
                  <a:srgbClr val="263238"/>
                </a:solidFill>
                <a:latin typeface="Calibri"/>
              </a:rPr>
              <a:t>[r15] Ibrahim JM, van de Wall BJM, Michelitsch C, Perl K, Babst R, Beeres FJP. Medial elbow approach via a medial epicondyle osteotomy. Oper Orthop Traumatol. 2026;38(5):274-289. https://doi.org/10.1007/s00064-026-00953-w</a:t>
            </a:r>
          </a:p>
          <a:p>
            <a:pPr>
              <a:spcAft>
                <a:spcPts val="800"/>
              </a:spcAft>
            </a:pPr>
            <a:r>
              <a:rPr sz="1200">
                <a:solidFill>
                  <a:srgbClr val="263238"/>
                </a:solidFill>
                <a:latin typeface="Calibri"/>
              </a:rPr>
              <a:t>[r16] Park JY, Kim H, Lee JH, Heo T, Park H, Chung SW, et al. Valgus stress ultrasound for medial ulnar collateral ligament injuries in athletes: is ultrasound alone enough for diagnosis?. J Shoulder Elbow Surg. 2020;29(3):578-586. https://doi.org/10.1016/j.jse.2019.12.005</a:t>
            </a:r>
          </a:p>
          <a:p>
            <a:pPr>
              <a:spcAft>
                <a:spcPts val="800"/>
              </a:spcAft>
            </a:pPr>
            <a:r>
              <a:rPr sz="1200">
                <a:solidFill>
                  <a:srgbClr val="263238"/>
                </a:solidFill>
                <a:latin typeface="Calibri"/>
              </a:rPr>
              <a:t>[r17] Smith GR, Altchek DW, Pagnani MJ, Keeley JR. A muscle-splitting approach to the ulnar collateral ligament of the elbow. Neuroanatomy and operative technique. Am J Sports Med. 1996;24(5):575-80. https://doi.org/10.1177/036354659602400503</a:t>
            </a:r>
          </a:p>
          <a:p>
            <a:pPr>
              <a:spcAft>
                <a:spcPts val="800"/>
              </a:spcAft>
            </a:pPr>
            <a:r>
              <a:rPr sz="1200">
                <a:solidFill>
                  <a:srgbClr val="263238"/>
                </a:solidFill>
                <a:latin typeface="Calibri"/>
              </a:rPr>
              <a:t>[r18] Doornberg JN, Ring D. Coronoid fracture patterns. J Hand Surg Am. 2006;31(1):45-52. https://doi.org/10.1016/j.jhsa.2005.08.014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77 / 82</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de Klerk HH, Chen NC, Azib N, Nettuno N, Wagner RK, van den Bekerom MPJ, et al. Fracture of the Anteromedial Facet of the Coronoid is More Common Than Previously Thought in Combined Fractures of the Coronoid and Radial Head. Clin Orthop Relat Res. 2025;483(5):881-888. https://doi.org/10.1097/CORR.0000000000003337</a:t>
            </a:r>
          </a:p>
          <a:p>
            <a:pPr>
              <a:spcAft>
                <a:spcPts val="800"/>
              </a:spcAft>
            </a:pPr>
            <a:r>
              <a:rPr sz="1200">
                <a:solidFill>
                  <a:srgbClr val="263238"/>
                </a:solidFill>
                <a:latin typeface="Calibri"/>
              </a:rPr>
              <a:t>[r20] de Klerk HH, Ring D, Boerboom L, van den Bekerom MPJ, Doornberg JN. Coronoid fractures and traumatic elbow instability. JSES Int. 2023;7(6):2587-2593. https://doi.org/10.1016/j.jseint.2023.03.020</a:t>
            </a:r>
          </a:p>
          <a:p>
            <a:pPr>
              <a:spcAft>
                <a:spcPts val="800"/>
              </a:spcAft>
            </a:pPr>
            <a:r>
              <a:rPr sz="1200">
                <a:solidFill>
                  <a:srgbClr val="263238"/>
                </a:solidFill>
                <a:latin typeface="Calibri"/>
              </a:rPr>
              <a:t>[r21] Kim DH, Kim BS, Kim JH, Cho CH. Outcomes and complications after treatment for anteromedial facet fracture of the coronoid process: A systematic review. J Orthop Sci. 2024;29(6):1489-1495. https://doi.org/10.1016/j.jos.2023.11.002</a:t>
            </a:r>
          </a:p>
          <a:p>
            <a:pPr>
              <a:spcAft>
                <a:spcPts val="800"/>
              </a:spcAft>
            </a:pPr>
            <a:r>
              <a:rPr sz="1200">
                <a:solidFill>
                  <a:srgbClr val="263238"/>
                </a:solidFill>
                <a:latin typeface="Calibri"/>
              </a:rPr>
              <a:t>[r22] Park SM, Lee JS, Jung JY, Kim JY, Song KS. How should anteromedial coronoid facet fracture be managed? A surgical strategy based on O'Driscoll classification and ligament injury. J Shoulder Elbow Surg. 2015;24(1):74-82. https://doi.org/10.1016/j.jse.2014.07.010</a:t>
            </a:r>
          </a:p>
          <a:p>
            <a:pPr>
              <a:spcAft>
                <a:spcPts val="800"/>
              </a:spcAft>
            </a:pPr>
            <a:r>
              <a:rPr sz="1200">
                <a:solidFill>
                  <a:srgbClr val="263238"/>
                </a:solidFill>
                <a:latin typeface="Calibri"/>
              </a:rPr>
              <a:t>[r23] Badre A, Awad MAH, Chan R, Lapner M. Anteromedial facet coronoid fractures: an algorithmic approach for assessment and management based on 3 dimensional computed tomography humeral subtraction. JSES Int. 2025;9(4):1418-1427. https://doi.org/10.1016/j.jseint.2025.04.015</a:t>
            </a:r>
          </a:p>
          <a:p>
            <a:pPr>
              <a:spcAft>
                <a:spcPts val="800"/>
              </a:spcAft>
            </a:pPr>
            <a:r>
              <a:rPr sz="1200">
                <a:solidFill>
                  <a:srgbClr val="263238"/>
                </a:solidFill>
                <a:latin typeface="Calibri"/>
              </a:rPr>
              <a:t>[r24] McLean J, Kempston MP, Pike JM, Goetz TJ, Daneshvar P. Varus Posteromedial Rotatory Instability of the Elbow: Injury Pattern and Surgical Experience of 27 Acute Consecutive Surgical Patients. J Orthop Trauma. 2018;32(12):e469-e474. https://doi.org/10.1097/BOT.0000000000001313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78 / 82</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Lindenhovius A, Karanicolas PJ, Bhandari M, van Dijk N, Ring D, Collaboration for Outcome Assessment in Surgical Trials. Interobserver reliability of coronoid fracture classification: two-dimensional versus three-dimensional computed tomography. J Hand Surg Am. 2009;34(9):1640-6. https://doi.org/10.1016/j.jhsa.2009.07.009</a:t>
            </a:r>
          </a:p>
          <a:p>
            <a:pPr>
              <a:spcAft>
                <a:spcPts val="800"/>
              </a:spcAft>
            </a:pPr>
            <a:r>
              <a:rPr sz="1200">
                <a:solidFill>
                  <a:srgbClr val="263238"/>
                </a:solidFill>
                <a:latin typeface="Calibri"/>
              </a:rPr>
              <a:t>[r26] Farrow LD, Mahoney AJ, Stefancin JJ, Taljanovic MS, Sheppard JE, Schickendantz MS. Quantitative analysis of the medial ulnar collateral ligament ulnar footprint and its relationship to the ulnar sublime tubercle. Am J Sports Med. 2011;39(9):1936-41. https://doi.org/10.1177/0363546511406220</a:t>
            </a:r>
          </a:p>
          <a:p>
            <a:pPr>
              <a:spcAft>
                <a:spcPts val="800"/>
              </a:spcAft>
            </a:pPr>
            <a:r>
              <a:rPr sz="1200">
                <a:solidFill>
                  <a:srgbClr val="263238"/>
                </a:solidFill>
                <a:latin typeface="Calibri"/>
              </a:rPr>
              <a:t>[r27] Labott JR, Aibinder WR, Dines JS, Camp CL. Understanding the medial ulnar collateral ligament of the elbow: Review of native ligament anatomy and function. World J Orthop. 2018;9(6):78-84. https://doi.org/10.5312/wjo.v9.i6.78</a:t>
            </a:r>
          </a:p>
          <a:p>
            <a:pPr>
              <a:spcAft>
                <a:spcPts val="800"/>
              </a:spcAft>
            </a:pPr>
            <a:r>
              <a:rPr sz="1200">
                <a:solidFill>
                  <a:srgbClr val="263238"/>
                </a:solidFill>
                <a:latin typeface="Calibri"/>
              </a:rPr>
              <a:t>[r28] O'Driscoll SW, Lawton RL, Smith AM. The "moving valgus stress test" for medial collateral ligament tears of the elbow. Am J Sports Med. 2005;33(2):231-9. https://doi.org/10.1177/0363546504267804</a:t>
            </a:r>
          </a:p>
          <a:p>
            <a:pPr>
              <a:spcAft>
                <a:spcPts val="800"/>
              </a:spcAft>
            </a:pPr>
            <a:r>
              <a:rPr sz="1200">
                <a:solidFill>
                  <a:srgbClr val="263238"/>
                </a:solidFill>
                <a:latin typeface="Calibri"/>
              </a:rPr>
              <a:t>[r29] Sciascia AD, Bowman EN, Camp C, Chalmers P, Smith MV, Wolf BR, et al. Clinical Utility of the Moving Valgus Stress Test and Milking Maneuver for Medial Ulnar Collateral Ligament Injuries of the Elbow. Am J Sports Med. 2026;54(8):1993-2002. https://doi.org/10.1177/03635465261439107</a:t>
            </a:r>
          </a:p>
          <a:p>
            <a:pPr>
              <a:spcAft>
                <a:spcPts val="800"/>
              </a:spcAft>
            </a:pPr>
            <a:r>
              <a:rPr sz="1200">
                <a:solidFill>
                  <a:srgbClr val="263238"/>
                </a:solidFill>
                <a:latin typeface="Calibri"/>
              </a:rPr>
              <a:t>[r30] Schwartz ML, al-Zahrani S, Morwessel RM, Andrews JR. Ulnar collateral ligament injury in the throwing athlete: evaluation with saline-enhanced MR arthrography. Radiology. 1995;197(1):297-9. https://doi.org/10.1148/radiology.197.1.7568841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79 / 82</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Clain JB, Vitale MA, Ahmad CS, Ruchelsman DE. Ulnar Nerve Complications After Ulnar Collateral Ligament Reconstruction of the Elbow: A Systematic Review. Am J Sports Med. 2019;47(5):1263-1269. https://doi.org/10.1177/0363546518765139</a:t>
            </a:r>
          </a:p>
          <a:p>
            <a:pPr>
              <a:spcAft>
                <a:spcPts val="800"/>
              </a:spcAft>
            </a:pPr>
            <a:r>
              <a:rPr sz="1200">
                <a:solidFill>
                  <a:srgbClr val="263238"/>
                </a:solidFill>
                <a:latin typeface="Calibri"/>
              </a:rPr>
              <a:t>[r32] Shook SJ, Ginsberg M, Narayanaswami P, Beekman R, Dubin AH, Katirji B, et al. Evidence-based guideline: Neuromuscular ultrasound for the diagnosis of ulnar neuropathy at the elbow. Muscle Nerve. 2022;65(2):147-153. https://doi.org/10.1002/mus.27460</a:t>
            </a:r>
          </a:p>
          <a:p>
            <a:pPr>
              <a:spcAft>
                <a:spcPts val="800"/>
              </a:spcAft>
            </a:pPr>
            <a:r>
              <a:rPr sz="1200">
                <a:solidFill>
                  <a:srgbClr val="263238"/>
                </a:solidFill>
                <a:latin typeface="Calibri"/>
              </a:rPr>
              <a:t>[r33] Benedikt S, Parvizi D, Feigl G, Koch H. Anatomy of the medial antebrachial cutaneous nerve and its significance in ulnar nerve surgery: An anatomical study. J Plast Reconstr Aesthet Surg. 2017;70(11):1582-1588. https://doi.org/10.1016/j.bjps.2017.06.025</a:t>
            </a:r>
          </a:p>
          <a:p>
            <a:pPr>
              <a:spcAft>
                <a:spcPts val="800"/>
              </a:spcAft>
            </a:pPr>
            <a:r>
              <a:rPr sz="1200">
                <a:solidFill>
                  <a:srgbClr val="263238"/>
                </a:solidFill>
                <a:latin typeface="Calibri"/>
              </a:rPr>
              <a:t>[r34] Manoukov Y, Herisson O, Sali E, Sautet A, Masquelet AC, Cambon-Binder A. Anatomy of the posterior branch of the medial antebrachial cutaneous nerve: A cadaveric study. Orthop Traumatol Surg Res. 2020;106(4):771-774. https://doi.org/10.1016/j.otsr.2020.02.006</a:t>
            </a:r>
          </a:p>
          <a:p>
            <a:pPr>
              <a:spcAft>
                <a:spcPts val="800"/>
              </a:spcAft>
            </a:pPr>
            <a:r>
              <a:rPr sz="1200">
                <a:solidFill>
                  <a:srgbClr val="263238"/>
                </a:solidFill>
                <a:latin typeface="Calibri"/>
              </a:rPr>
              <a:t>[r35] Felder JM, Mackinnon SE, Patterson MM. The 7 Structures Distal to the Elbow That Are Critical to Successful Anterior Transposition of the Ulnar Nerve. Hand (N Y). 2019;14(6):776-781. https://doi.org/10.1177/1558944718771390</a:t>
            </a:r>
          </a:p>
          <a:p>
            <a:pPr>
              <a:spcAft>
                <a:spcPts val="800"/>
              </a:spcAft>
            </a:pPr>
            <a:r>
              <a:rPr sz="1200">
                <a:solidFill>
                  <a:srgbClr val="263238"/>
                </a:solidFill>
                <a:latin typeface="Calibri"/>
              </a:rPr>
              <a:t>[r36] Majid SS, Patel NT, Mrowczynski OD, Goldman E, Rizk EB, Harbaugh KS. The Crossing Motor Ulnar Nerve Branch at Elbow. Oper Neurosurg. 2024;27(4):471-474. https://doi.org/10.1227/ons.0000000000001155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80 / 82</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Caliandro P, La Torre G, Padua R, Giannini F, Reale G, Padua L. Treatment for ulnar neuropathy at the elbow. Cochrane Database Syst Rev. 2025;4(4):CD006839. https://doi.org/10.1002/14651858.CD006839.pub5</a:t>
            </a:r>
          </a:p>
          <a:p>
            <a:pPr>
              <a:spcAft>
                <a:spcPts val="800"/>
              </a:spcAft>
            </a:pPr>
            <a:r>
              <a:rPr sz="1200">
                <a:solidFill>
                  <a:srgbClr val="263238"/>
                </a:solidFill>
                <a:latin typeface="Calibri"/>
              </a:rPr>
              <a:t>[r38] Chen RC, Harris DJ, Leduc S, Borrelli JJ, Tornetta P, Ricci WM. Is ulnar nerve transposition beneficial during open reduction internal fixation of distal humerus fractures?. J Orthop Trauma. 2010;24(7):391-4. https://doi.org/10.1097/BOT.0b013e3181c99246</a:t>
            </a:r>
          </a:p>
          <a:p>
            <a:pPr>
              <a:spcAft>
                <a:spcPts val="800"/>
              </a:spcAft>
            </a:pPr>
            <a:r>
              <a:rPr sz="1200">
                <a:solidFill>
                  <a:srgbClr val="263238"/>
                </a:solidFill>
                <a:latin typeface="Calibri"/>
              </a:rPr>
              <a:t>[r39] Öztürk T, Gedikbaş M, Erpala F, Aşçi M. Routine Transposition or In Situ Decompression? Rethinking Ulnar Nerve Strategy in Distal Humerus Fractures. J Clin Med. 2025;14(20):7233. https://doi.org/10.3390/jcm14207233</a:t>
            </a:r>
          </a:p>
          <a:p>
            <a:pPr>
              <a:spcAft>
                <a:spcPts val="800"/>
              </a:spcAft>
            </a:pPr>
            <a:r>
              <a:rPr sz="1200">
                <a:solidFill>
                  <a:srgbClr val="263238"/>
                </a:solidFill>
                <a:latin typeface="Calibri"/>
              </a:rPr>
              <a:t>[r40] Benaroch LR, Anderson RJ, Di Iorio D, Jin W, Bartley D, Carey T, et al. Surgical Versus Nonsurgical Management of Pediatric Medial Epicondyle Fractures: An Updated Systematic Review. J Pediatr Orthop. 2026;46(8):495-502. https://doi.org/10.1097/BPO.0000000000003244</a:t>
            </a:r>
          </a:p>
          <a:p>
            <a:pPr>
              <a:spcAft>
                <a:spcPts val="800"/>
              </a:spcAft>
            </a:pPr>
            <a:r>
              <a:rPr sz="1200">
                <a:solidFill>
                  <a:srgbClr val="263238"/>
                </a:solidFill>
                <a:latin typeface="Calibri"/>
              </a:rPr>
              <a:t>[r41] Chen HW, Liu GD, Wu LJ. Complications of treating terrible triad injury of the elbow: a systematic review. PLoS One. 2014;9(5):e97476. https://doi.org/10.1371/journal.pone.0097476</a:t>
            </a:r>
          </a:p>
          <a:p>
            <a:pPr>
              <a:spcAft>
                <a:spcPts val="800"/>
              </a:spcAft>
            </a:pPr>
            <a:r>
              <a:rPr sz="1200">
                <a:solidFill>
                  <a:srgbClr val="263238"/>
                </a:solidFill>
                <a:latin typeface="Calibri"/>
              </a:rPr>
              <a:t>[r42] Meena MK, Singh K, Meena S, Kumbhare C, Chouhan D. Lateral Approach Versus Combined Lateral and Anteromedial Approach for Surgical Treatment of Terrible Triad of Elbow: A Meta-Analysis. Bull Emerg Trauma. 2020;8(1):4-9. https://doi.org/10.29252/beat-080102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81 / 82</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Liu Y, Gao Y, Xu X, Zhao Y, Wang H, Sun Q, et al. Elbow dislocation approach for complex elbow fractures: a cadaveric study. J Orthop Surg Res. 2023;18(1):978. https://doi.org/10.1186/s13018-023-04478-x</a:t>
            </a:r>
          </a:p>
          <a:p>
            <a:pPr>
              <a:spcAft>
                <a:spcPts val="800"/>
              </a:spcAft>
            </a:pPr>
            <a:r>
              <a:rPr sz="1200">
                <a:solidFill>
                  <a:srgbClr val="263238"/>
                </a:solidFill>
                <a:latin typeface="Calibri"/>
              </a:rPr>
              <a:t>[r44] Ahmed Kamel S, Shepherd J, Al-Shahwani A, Abourisha E, Maduka D, Singh H. Postoperative mobilization after terrible triad injury: systematic review and single-arm meta-analysis. J Shoulder Elbow Surg. 2024;33(3):e116-e125. https://doi.org/10.1016/j.jse.2023.10.012</a:t>
            </a:r>
          </a:p>
          <a:p>
            <a:pPr>
              <a:spcAft>
                <a:spcPts val="800"/>
              </a:spcAft>
            </a:pPr>
            <a:r>
              <a:rPr sz="1200">
                <a:solidFill>
                  <a:srgbClr val="263238"/>
                </a:solidFill>
                <a:latin typeface="Calibri"/>
              </a:rPr>
              <a:t>[r45] Hwang JT, Shields MN, Berglund LJ, Hooke AW, Fitzsimmons JS, O'Driscoll SW. The role of the posterior bundle of the medial collateral ligament in posteromedial rotatory instability of the elbow. Bone Joint J. 2018;100-B(8):1060-1065. https://doi.org/10.1302/0301-620X.100B8.BJJ-2017-0652.R2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82 / 82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Abordaje medial del codo: qué ver, qué arriesgar y cómo cerrar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