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Parapatelar medial</c:v>
                </c:pt>
                <c:pt idx="1">
                  <c:v>Subvasto</c:v>
                </c:pt>
              </c:strCache>
            </c:strRef>
          </c:cat>
          <c:val>
            <c:numRef>
              <c:f>Sheet1!$B$2:$B$3</c:f>
              <c:numCache>
                <c:formatCode>General</c:formatCode>
                <c:ptCount val="2"/>
                <c:pt idx="0">
                  <c:v>93</c:v>
                </c:pt>
                <c:pt idx="1">
                  <c:v>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1 rama</c:v>
                </c:pt>
                <c:pt idx="1">
                  <c:v>2 ramas</c:v>
                </c:pt>
                <c:pt idx="2">
                  <c:v>3 ramas</c:v>
                </c:pt>
              </c:strCache>
            </c:strRef>
          </c:cat>
          <c:val>
            <c:numRef>
              <c:f>Sheet1!$B$2:$B$4</c:f>
              <c:numCache>
                <c:formatCode>General</c:formatCode>
                <c:ptCount val="3"/>
                <c:pt idx="0">
                  <c:v>20</c:v>
                </c:pt>
                <c:pt idx="1">
                  <c:v>67</c:v>
                </c:pt>
                <c:pt idx="2">
                  <c:v>13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cm</c:v>
                </c:pt>
              </c:strCache>
            </c:strRef>
          </c:tx>
          <c:spPr>
            <a:solidFill>
              <a:srgbClr val="0F5F6B"/>
            </a:solidFill>
          </c:spPr>
          <c:cat>
            <c:strRef>
              <c:f>Sheet1!$A$2:$A$5</c:f>
              <c:strCache>
                <c:ptCount val="4"/>
                <c:pt idx="0">
                  <c:v>Promedio</c:v>
                </c:pt>
                <c:pt idx="1">
                  <c:v>Varones</c:v>
                </c:pt>
                <c:pt idx="2">
                  <c:v>Mujeres</c:v>
                </c:pt>
                <c:pt idx="3">
                  <c:v>Límite sugerido de disección cortante</c:v>
                </c:pt>
              </c:strCache>
            </c:strRef>
          </c:cat>
          <c:val>
            <c:numRef>
              <c:f>Sheet1!$B$2:$B$5</c:f>
              <c:numCache>
                <c:formatCode>General</c:formatCode>
                <c:ptCount val="4"/>
                <c:pt idx="0">
                  <c:v>8.8</c:v>
                </c:pt>
                <c:pt idx="1">
                  <c:v>9.5</c:v>
                </c:pt>
                <c:pt idx="2">
                  <c:v>8.3</c:v>
                </c:pt>
                <c:pt idx="3">
                  <c:v>4.5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cm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Sheet1!$A$2:$A$2</c:f>
              <c:strCache>
                <c:ptCount val="1"/>
                <c:pt idx="0">
                  <c:v>Rótula fija (30 pacientes, 31 rodillas)</c:v>
                </c:pt>
              </c:strCache>
            </c:strRef>
          </c:cat>
          <c:val>
            <c:numRef>
              <c:f>Sheet1!$B$2:$B$2</c:f>
              <c:numCache>
                <c:formatCode>General</c:formatCode>
                <c:ptCount val="1"/>
                <c:pt idx="0">
                  <c:v>100.0</c:v>
                </c:pt>
              </c:numCache>
            </c:numRef>
          </c:val>
        </c:ser>
        <c:ser>
          <c:idx val="1"/>
          <c:order val="1"/>
          <c:tx>
            <c:strRef>
              <c:f>Sheet1!$C$1</c:f>
              <c:strCache>
                <c:ptCount val="1"/>
                <c:pt idx="0">
                  <c:v>Especificidad</c:v>
                </c:pt>
              </c:strCache>
            </c:strRef>
          </c:tx>
          <c:spPr>
            <a:solidFill>
              <a:srgbClr val="D97706"/>
            </a:solidFill>
          </c:spPr>
          <c:cat>
            <c:strRef>
              <c:f>Sheet1!$A$2:$A$2</c:f>
              <c:strCache>
                <c:ptCount val="1"/>
                <c:pt idx="0">
                  <c:v>Rótula fija (30 pacientes, 31 rodillas)</c:v>
                </c:pt>
              </c:strCache>
            </c:strRef>
          </c:cat>
          <c:val>
            <c:numRef>
              <c:f>Sheet1!$C$2:$C$2</c:f>
              <c:numCache>
                <c:formatCode>General</c:formatCode>
                <c:ptCount val="1"/>
                <c:pt idx="0">
                  <c:v>50.0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grados</c:v>
                </c:pt>
              </c:strCache>
            </c:strRef>
          </c:tx>
          <c:spPr>
            <a:solidFill>
              <a:srgbClr val="0F5F6B"/>
            </a:solidFill>
          </c:spPr>
          <c:cat>
            <c:strRef>
              <c:f>Sheet1!$A$2:$A$3</c:f>
              <c:strCache>
                <c:ptCount val="2"/>
                <c:pt idx="0">
                  <c:v>Eversión de la rótula</c:v>
                </c:pt>
                <c:pt idx="1">
                  <c:v>Subluxación de la rótula</c:v>
                </c:pt>
              </c:strCache>
            </c:strRef>
          </c:cat>
          <c:val>
            <c:numRef>
              <c:f>Sheet1!$B$2:$B$3</c:f>
              <c:numCache>
                <c:formatCode>General</c:formatCode>
                <c:ptCount val="2"/>
                <c:pt idx="0">
                  <c:v>101</c:v>
                </c:pt>
                <c:pt idx="1">
                  <c:v>102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grados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Parapatelar: cóndilo lateral</c:v>
                </c:pt>
                <c:pt idx="1">
                  <c:v>Osteotomía del epicóndilo lateral</c:v>
                </c:pt>
                <c:pt idx="2">
                  <c:v>Epicóndilo lateral + Gerdy</c:v>
                </c:pt>
                <c:pt idx="3">
                  <c:v>Parapatelar: cóndilo medial</c:v>
                </c:pt>
                <c:pt idx="4">
                  <c:v>Osteotomía del epicóndilo medial</c:v>
                </c:pt>
              </c:strCache>
            </c:strRef>
          </c:cat>
          <c:val>
            <c:numRef>
              <c:f>Sheet1!$B$2:$B$6</c:f>
              <c:numCache>
                <c:formatCode>General</c:formatCode>
                <c:ptCount val="5"/>
                <c:pt idx="0">
                  <c:v>29.4</c:v>
                </c:pt>
                <c:pt idx="1">
                  <c:v>53.4</c:v>
                </c:pt>
                <c:pt idx="2">
                  <c:v>70.9</c:v>
                </c:pt>
                <c:pt idx="3">
                  <c:v>25.6</c:v>
                </c:pt>
                <c:pt idx="4">
                  <c:v>66.1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grados</c:v>
                </c:pt>
              </c:strCache>
            </c:strRef>
          </c:tx>
          <c:spPr>
            <a:solidFill>
              <a:srgbClr val="0F5F6B"/>
            </a:solidFill>
          </c:spPr>
          <c:cat>
            <c:strRef>
              <c:f>Sheet1!$A$2:$A$5</c:f>
              <c:strCache>
                <c:ptCount val="4"/>
                <c:pt idx="0">
                  <c:v>Frente a abordajes que respetan el cuádriceps</c:v>
                </c:pt>
                <c:pt idx="1">
                  <c:v>Frente a parapatelar estándar</c:v>
                </c:pt>
                <c:pt idx="2">
                  <c:v>Frente a miniparapatelar</c:v>
                </c:pt>
                <c:pt idx="3">
                  <c:v>Frente a midvasto</c:v>
                </c:pt>
              </c:strCache>
            </c:strRef>
          </c:cat>
          <c:val>
            <c:numRef>
              <c:f>Sheet1!$B$2:$B$5</c:f>
              <c:numCache>
                <c:formatCode>General</c:formatCode>
                <c:ptCount val="4"/>
                <c:pt idx="0">
                  <c:v>9.2</c:v>
                </c:pt>
                <c:pt idx="1">
                  <c:v>8.9</c:v>
                </c:pt>
                <c:pt idx="2">
                  <c:v>11.1</c:v>
                </c:pt>
                <c:pt idx="3">
                  <c:v>7.3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grados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Nm</c:v>
                </c:pt>
              </c:strCache>
            </c:strRef>
          </c:tx>
          <c:spPr>
            <a:solidFill>
              <a:srgbClr val="0F5F6B"/>
            </a:solidFill>
          </c:spPr>
          <c:cat>
            <c:strRef>
              <c:f>Sheet1!$A$2:$A$5</c:f>
              <c:strCache>
                <c:ptCount val="4"/>
                <c:pt idx="0">
                  <c:v>Midvasto, 3 semanas</c:v>
                </c:pt>
                <c:pt idx="1">
                  <c:v>Parapatelar medial, 3 semanas</c:v>
                </c:pt>
                <c:pt idx="2">
                  <c:v>Midvasto, 6 semanas</c:v>
                </c:pt>
                <c:pt idx="3">
                  <c:v>Parapatelar medial, 6 semanas</c:v>
                </c:pt>
              </c:strCache>
            </c:strRef>
          </c:cat>
          <c:val>
            <c:numRef>
              <c:f>Sheet1!$B$2:$B$5</c:f>
              <c:numCache>
                <c:formatCode>General</c:formatCode>
                <c:ptCount val="4"/>
                <c:pt idx="0">
                  <c:v>41.4</c:v>
                </c:pt>
                <c:pt idx="1">
                  <c:v>27.6</c:v>
                </c:pt>
                <c:pt idx="2">
                  <c:v>47.6</c:v>
                </c:pt>
                <c:pt idx="3">
                  <c:v>35.5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Nm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c:v>
                </c:pt>
              </c:strCache>
            </c:strRef>
          </c:tx>
          <c:spPr>
            <a:ln w="38100">
              <a:solidFill>
                <a:srgbClr val="0F5F6B"/>
              </a:solidFill>
            </a:ln>
          </c:spPr>
          <c:marker>
            <c:spPr>
              <a:solidFill>
                <a:srgbClr val="0F5F6B"/>
              </a:solidFill>
            </c:spPr>
          </c:marker>
          <c:cat>
            <c:strRef>
              <c:f>Sheet1!$A$2:$A$5</c:f>
              <c:strCache>
                <c:ptCount val="4"/>
                <c:pt idx="0">
                  <c:v>6 semanas</c:v>
                </c:pt>
                <c:pt idx="1">
                  <c:v>3 meses</c:v>
                </c:pt>
                <c:pt idx="2">
                  <c:v>6 meses</c:v>
                </c:pt>
                <c:pt idx="3">
                  <c:v>1 año</c:v>
                </c:pt>
              </c:strCache>
            </c:strRef>
          </c:cat>
          <c:val>
            <c:numRef>
              <c:f>Sheet1!$B$2:$B$5</c:f>
              <c:numCache>
                <c:formatCode>General</c:formatCode>
                <c:ptCount val="4"/>
                <c:pt idx="0">
                  <c:v>32.9</c:v>
                </c:pt>
                <c:pt idx="1">
                  <c:v>22.2</c:v>
                </c:pt>
                <c:pt idx="2">
                  <c:v>13.0</c:v>
                </c:pt>
                <c:pt idx="3">
                  <c:v>8.7</c:v>
                </c:pt>
              </c:numCache>
            </c:numRef>
          </c:val>
          <c:smooth val="0"/>
        </c:ser>
        <c:dLbls>
          <c:numFmt formatCode="General" sourceLinked="0"/>
          <c:txPr>
            <a:bodyPr/>
            <a:lstStyle/>
            <a:p>
              <a:pPr>
                <a:defRPr sz="1400" b="1"/>
              </a:pPr>
            </a:p>
          </c:txPr>
          <c:dLblPos val="t"/>
          <c:showLegendKey val="0"/>
          <c:showVal val="1"/>
          <c:showCatName val="0"/>
          <c:showSerName val="0"/>
          <c:showPercent val="0"/>
          <c:showBubbleSize val="0"/>
          <c:showLeaderLines val="1"/>
        </c:dLbls>
        <c:marker val="1"/>
        <c:smooth val="0"/>
        <c:axId val="2118791784"/>
        <c:axId val="2140495176"/>
      </c:lineChart>
      <c:catAx>
        <c:axId val="2118791784"/>
        <c:scaling>
          <c:orientation val="minMax"/>
        </c:scaling>
        <c:delete val="0"/>
        <c:axPos val="b"/>
        <c:majorTickMark val="out"/>
        <c:minorTickMark val="none"/>
        <c:tickLblPos val="nextTo"/>
        <c:crossAx val="2140495176"/>
        <c:crosses val="autoZero"/>
        <c:auto val="1"/>
        <c:lblAlgn val="ctr"/>
        <c:lblOffset val="100"/>
        <c:noMultiLvlLbl val="0"/>
      </c:catAx>
      <c:valAx>
        <c:axId val="2140495176"/>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118791784"/>
        <c:crosses val="autoZero"/>
      </c:valAx>
    </c:plotArea>
    <c:plotVisOnly val="1"/>
    <c:dispBlanksAs val="gap"/>
    <c:showDLblsOverMax val="0"/>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Migración proximal</c:v>
                </c:pt>
                <c:pt idx="1">
                  <c:v>Dolor anterior de rodilla</c:v>
                </c:pt>
                <c:pt idx="2">
                  <c:v>Rigidez con manipulación</c:v>
                </c:pt>
              </c:strCache>
            </c:strRef>
          </c:cat>
          <c:val>
            <c:numRef>
              <c:f>Sheet1!$B$2:$B$4</c:f>
              <c:numCache>
                <c:formatCode>General</c:formatCode>
                <c:ptCount val="3"/>
                <c:pt idx="0">
                  <c:v>6.9</c:v>
                </c:pt>
                <c:pt idx="1">
                  <c:v>6.4</c:v>
                </c:pt>
                <c:pt idx="2">
                  <c:v>4.6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grados</c:v>
                </c:pt>
              </c:strCache>
            </c:strRef>
          </c:tx>
          <c:spPr>
            <a:solidFill>
              <a:srgbClr val="0F5F6B"/>
            </a:solidFill>
          </c:spPr>
          <c:cat>
            <c:strRef>
              <c:f>Sheet1!$A$2:$A$3</c:f>
              <c:strCache>
                <c:ptCount val="2"/>
                <c:pt idx="0">
                  <c:v>Abordaje lateral (79 rodillas)</c:v>
                </c:pt>
                <c:pt idx="1">
                  <c:v>Abordaje medial (25 rodillas)</c:v>
                </c:pt>
              </c:strCache>
            </c:strRef>
          </c:cat>
          <c:val>
            <c:numRef>
              <c:f>Sheet1!$B$2:$B$3</c:f>
              <c:numCache>
                <c:formatCode>General</c:formatCode>
                <c:ptCount val="2"/>
                <c:pt idx="0">
                  <c:v>10.8</c:v>
                </c:pt>
                <c:pt idx="1">
                  <c:v>7.3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grados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Sheet1!$A$2:$A$3</c:f>
              <c:strCache>
                <c:ptCount val="2"/>
                <c:pt idx="0">
                  <c:v>Antes</c:v>
                </c:pt>
                <c:pt idx="1">
                  <c:v>Después</c:v>
                </c:pt>
              </c:strCache>
            </c:strRef>
          </c:cat>
          <c:val>
            <c:numRef>
              <c:f>Sheet1!$B$2:$B$3</c:f>
              <c:numCache>
                <c:formatCode>General</c:formatCode>
                <c:ptCount val="2"/>
                <c:pt idx="0">
                  <c:v>34</c:v>
                </c:pt>
                <c:pt idx="1">
                  <c:v>95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Abordajes de rodilla: parapatelar medial, lateral, subvasto y midvasto.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una familia de abordajes y un mismo obstáculo; Epidemiología: cuánto se usa cada uno y qué tan sólida es la evidencia; Anatomía: lo que cruzas y lo que se queda en el camino; Variantes: 4 formas de cruzar el aparato extensor; Examen físico: qué buscar después de operar; Algoritmo: elegir el abordaje por objetivo; Indicaciones: qué abordaje para qué lesión; Técnica: pasos, estructuras en riesgo y errores del residente; Ampliaciones: snip, osteotomía de la tuberosidad tibial, V-Y y osteotomías en trauma; Comparación: midvasto frente a subvasto frente a parapatelar medial; Complicaciones: tasas y cómo reducirlas; Pronóstico: qué resultado esperar según el abordaje y la lesión; Rehabilitación: poca evidencia, mucha práctica rotulada. Estructura sugerida por el autor para diez minutos: Lámina 1 (0:30): Título, objetivo y aviso: material educativo; no sustituye al juicio clínico, a las guías institucionales ni a la supervisión del tutor. Lámina 2 (1:00): La idea que ordena todo: exposición contra daño al aparato extensor; los 4 abordajes y por dónde cruzan el cuádriceps [r1][r2][r3][r4]. Lámina 3 (1:30): Anatomía en capas y estructuras en riesgo: la rama infrapatelar del safeno sin zona segura [r7], la irrigación de la rótula [r8] y la arteria genicular descendente [r12]. Lámina 4 (1:30): Técnica de cada variante en pasos: incisión, plano, luxación de la rótula y cierre [r1][r4][r29][r2]. Lámina 5 (1:30): Qué dice la evidencia: ventaja temprana del subvasto y del midvasto, sin diferencias de KSS ni de WOMAC a los 6 meses [r3][r5]. Lámina 6 (1:00): El parapatelar lateral: valgo fijo en artroplastia y fémur distal, meseta y rótula en trauma [r30][r27][r4][r28]. Lámina 7 (1:00): Cuando la exposición no alcanza: snip, TTO y V-Y con sus costos [r11][r15][r31]. Lámina 8 (0:30): Complicaciones que no se olvidan: rotura del aparato extensor, lesión vascular y adormecimiento [r14][r13][r10]. Lámina 9 (1:30): Mensajes para llevar y 2 preguntas de cierre.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Los 4 abordajes entran por delante de la rodilla y atraviesan el aparato extensor; lo que cambia es dónde: el parapatelar medial incide el tendón del cuádriceps (fuente: Gebhard F y colaboradores, 2026) (fuente: Berstock JR y colaboradores, 2018), el midvasto divide las fibras del vasto medial (fuente: Cooper RE Jr y colaboradores, 1999), el subvasto evita cortar tendón y músculo (fuente: Berstock JR y colaboradores, 2018) y el parapatelar lateral entra por fuera y luxa la rótula hacia medial (fuente: Gebhard F y colaboradores, 2026). El parapatelar medial es el estándar de uso: 93 % de las artroplastias primarias de rodilla en Inglaterra y Gales entre 2004 y 2014, frente a 1 % de subvasto (fuente: Berstock JR y colaboradores, 2018). En una red de 60 ECA no hubo diferencias de KSS ni de WOMAC a los 6 meses entre abordajes (fuente: Bouché PA y colaboradores, 2021); el subvasto adelantó 1,7 días la elevación activa de la pierna recta (fuente: Berstock JR y colaboradores, 2018), pero la ventaja temprana se diluye con el tiempo (fuente: Stubnya BG y colaboradores, 2023). 3 estructuras que debes tener en la cabeza: la rama infrapatelar del safeno, que no tiene zona segura definida (fuente: Kerver AL y colaboradores, 2013); la irrigación de la rótula, que cayó 75 % en cadáver tras parapatelar medial con liberación lateral (fuente: Bonutti PM y colaboradores, 1998); y el ligamento rotuliano, que se avulsiona si se luxa la rótula sin liberación suficiente (fuente: Gebhard F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una familia de abordajes y un mismo obstáculo. "Abordaje parapatelar" es el nombre corto de una familia: entrar a la rodilla por delante, al lado de la rótula, atravesando el aparato extensor. Hay 4 miembros que conviene separar desde el inicio. Parapatelar medial. Se incide el retináculo rotuliano medial y la cápsula; si hace falta más exposición, la incisión sube hacia el tendón del cuádriceps y la rótula se luxa hacia lateral (fuente: Gebhard F y colaboradores, 2026). Midvasto. Se divide el vasto medial en la dirección de sus fibras. Nació como punto intermedio entre el parapatelar medial y el subvasto (fuente: Cooper RE Jr y colaboradores, 1999).</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Subvasto. No se corta el tendón ni el músculo. Su primera descripción es de Erkes (1929) y su difusión, de Hofmann (1991) (fuente: Berstock JR y colaboradores, 2018). Parapatelar lateral. Se abren en un solo plano el retináculo lateral y el tendón del cuádriceps, y la rótula se desplaza hacia medial (fuente: Gebhard F y colaboradores, 2026). En artroplastia por valgo fijo, Keblish lo desarrolló desde 1980 (fuente: Keblish PA, 1991). Cuanto más respeta un abordaje al cuádriceps, más se limita lo que ves. En el parapatelar medial se secciona el tendón del cuádriceps, con posible repercusión sobre la función extensora después de operar (fuente: Berstock JR y colaboradores, 2018); el subvasto evita ese corte, pero en algunos pacientes no da campo suficiente (fuente: Cooper RE Jr y colaboradores, 1999).</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Todo el capítulo gira alrededor de ese intercambio: exposición contra daño al aparato extensor. El mismo vocabulario sirve en 3 escenarios que casi nunca se estudian juntos: artroplastia de rodilla, fracturas (rótula, fémur distal, meseta tibial) y clavos de tibia proximal. La anatomía y las reglas de seguridad son las mismas; la decisión no. Con esto cerramos definición: una familia de abordajes y un mismo obstáculo. Sigamos con epidemiología: cuánto se usa cada uno y qué tan sólida es la evidencia.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cuánto se usa cada uno y qué tan sólida es la evidencia. En Inglaterra y Gales, según el registro nacional que cita Berstock, el parapatelar medial se empleó en 93 % de las artroplastias primarias de rodilla entre 2004 y 2014, y el subvasto en 1 % (fuente: Berstock JR y colaboradores, 2018). Lo que más se publica como alternativa es, en la práctica, minoritario. La rotura del aparato extensor tras artroplastia tiene una incidencia de 0,1 a 2,5 % (fuente: Rajgopal A y colaboradores, 2025). La lesión vascular mayor es de 0,05 % (767 casos en 1.419.557 artroplastias) (fuente: Sundaram K y colaboradores, 2020). Lo frecuente es el adormecimiento alrededor de la herida: 32,9 % a las 6 semanas y 8,7 % al año en 437 pacientes operados por vía parapatelar medial (fuente: Godoy Monzon D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pregunta "¿cuál es mejor?" tiene una base grande pero floja. Una red de metaanálisis reúne 60 ECA (fuente: Bouché PA y colaboradores, 2021); otra, 33 ECA (fuente: Stubnya BG y colaboradores, 2023); la revisión de ECA más reciente incluyó 27 manuscritos, todos de nivel 1 (fuente: Rainey JP y colaboradores, 2026). Aun así, cada ensayo suele reclutar pocos pacientes y casi ninguno encuentra una diferencia que importe en la clínica (fuente: Berstock JR y colaboradores, 2018). Tenlo presente cuando alguien te cite "un estudio que demuestra".</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«Abordaje usado en artroplastias primarias de rodilla, Inglaterra y Gales 2004-2014» muestra lo siguiente. Parapatelar medial: 93 por ciento (fuente: Berstock JR y colaboradores, 2018). Subvasto: 1 por ciento (fuente: Berstock JR y colaboradores, 2018). Con esto cerramos epidemiología: cuánto se usa cada uno y qué tan sólida es la evidencia. Sigamos con anatomía: lo que cruzas y lo que se queda en el camino.</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lo que cruzas y lo que se queda en el camino. Piensa en la parte anterior de la rodilla como un sándwich: piel con ramas del safeno, aparato extensor con sus retináculos, cápsula y, por detrás, fémur y tibia. Cada abordaje es una forma de abrir el sándwich en un punto distinto. El esquema clásico habla de un tendón del cuádriceps de 3 capas, pero en 20 miembros de cadáver solo 3 mostraron ese patrón; el resto era bilaminar o más complejo (fuente: Waligora AC y colaboradores, 2009). Ningún espécimen mostró un VMO separado como cabeza propia (fuente: Waligora AC y colaboradores, 2009). La inserción del vasto medial se reparte entre 3 sitios (rótula, tendón del recto femoral y aponeurosis del vasto intermedio), y de los 3 el mayor es el vasto intermedio (fuente: Grob K y colaboradores, 2018). Ambos comparten inervación: una sola división medial del nervio femoral llega al vasto medial y a la porción medial del vasto intermedio (fuente: Grob K y colaboradores, 2018). Qué puede significar para ti: según estos hallazgos, "partir el VMO" en el midvasto sería dividir fibras distales de un músculo que se inserta también en el vasto intermedio (fuente: Grob K y colaboradores, 2018) (fuente: Waligora AC y colaboradores, 2009). Sobre la rótula llegan el recto femoral y el vasto intermedio por el polo superior, mientras los vastos medial y lateral la abordan por sus bordes (fuente: Gebhard F y colaboradores, 2026). Rama infrapatelar del safeno. En 20 rodillas embalsamadas su ubicación fue muy variable y no se pudo identificar una zona segura definida (fuente: Kerver AL y colaboradores, 2013). Su dirección depende de la altura: en la cara medial baja casi vertical, junto al borde medial del ligamento rotuliano se inclina unos -45° hacia distal y lateral, y al pasar por delante de rótula y ligamento se vuelve casi horizontal (fuente: Kerver AL y colaboradores, 2013). Kerver describió además 3 zonas de menor riesgo: una medial a la altura de la tuberosidad tibial, para una incisión oblicua a -45°, y 2 mediales al vértice de la rótula, por arriba y por abajo, para incisiones casi horizontales (fuente: Kerver AL y colaboradores, 2013). Las incisiones longitudinales lo cruzan con más facilidad; por eso conviene orientar el corte según el trayecto local del nervio siempre que la técnica lo permita (fuente: Kerver AL y colaboradores, 2013). En 15 rodillas de cadáver el nervio era único en 20 %, de 2 ramas en 67 % y de 3 ramas en 13 %; todas las ramas cruzaron la línea media entre el polo superior de la rótula y la tuberosidad tibial (fuente: Tanavalee A y colaboradores, 2016). Nervio del vasto medial. En 8 músculos teñidos, las ramas nerviosas finales del vasto medial distal viajaban por planos diferentes y, en 4 de los 8, se unían entre sí (de 1 a 3 anastomosis) junto a la unión miotendinosa; con eso, los autores aconsejan no abrir el músculo (fuente: Pretterklieber B y colaboradores, 2021). Un ECA de 20 pacientes con electromiografía a las 6 semanas, repetida a las 12 si era anormal, no halló denervación tras midvasto (fuente: Dalury DF y colaboradores, 2008). Las 2 fuentes no coinciden y conviene decirlo así. Rótula. Las arterias geniculares forman por delante de ella un anillo extraóseo del que depende su irrigación (fuente: Gebhard F y colaboradores, 2026). En especímenes anatómicos, 80 % del flujo intraóseo estaba en el 50 % central de la rótula, y tras un parapatelar medial con liberación lateral la perfusión total cayó 75 % (fuente: Bonutti PM y colaboradores, 1998). La liberación escalonada de afuera hacia adentro conservó la arteria genicular lateral superior en 76 % de los pacientes que necesitaron liberación lateral (fuente: Maniar RN y colaboradores, 2012). Arteria genicular descendente (subvasto). Estuvo presente en 89 % de 70 rodillas y ausente en 11 %; su origen quedó a 15,5 cm de la tuberosidad tibial en promedio (fuente: Kawarai Y y colaboradores, 2018). Otra serie la halló ausente en 8 de 32 muslos y aconseja conservar su rama musculoarticular (fuente: Scheibel MT y colaboradores, 2002). El hiato de los aductores marca el límite proximal (fuente: Scheibel MT y colaboradores, 2002). Vasos poplíteos (midvasto). Quedaron a 8,8 cm de promedio del borde rotuliano: 9,5 cm en varones y 8,3 cm en mujeres (fuente: Cooper RE Jr y colaboradores, 1999). Fémur distal. En el lado medial no hay arterias quirúrgicamente importantes (fuente: Gebhard F y colaboradores, 2026); en el lateral, la única arteria que cuenta es la genicular lateral superior, que se respeta o se liga (fuente: Gebhard F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«Patrón de ramas de la rama infrapatelar del safeno en 15 rodillas de cadáver» muestra lo siguiente. 1 rama: 20 por ciento (fuente: Tanavalee A y colaboradores, 2016). 2 ramas: 67 por ciento (fuente: Tanavalee A y colaboradores, 2016). 3 ramas: 13 por ciento (fuente: Tanavalee A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 del borde rotuliano a los vasos poplíteos en el estudio del midvasto» muestra lo siguiente. Promedio: 8.8 cm (fuente: Cooper RE Jr y colaboradores, 1999). Varones: 9.5 cm (fuente: Cooper RE Jr y colaboradores, 1999). Mujeres: 8.3 cm (fuente: Cooper RE Jr y colaboradores, 1999). Límite sugerido de disección cortante: 4.5 cm (fuente: Cooper RE Jr y colaboradores, 1999). En el documento Word de este tema encontrarás además: Arteria genicular descendente en 70 rodillas de cadáver; Estructuras en riesgo y cómo se cuidan. Con esto cerramos anatomía: lo que cruzas y lo que se queda en el camino. Sigamos con variantes: 4 formas de cruzar el aparato extensor.</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4 formas de cruzar el aparato extensor. La tabla compara lo esencial. Lee la columna "Plano de entrada" como el recorrido de tu bisturí, de superficial a profundo. "Mini" no significa solo incisión corta. Una definición usada para el mini-midvasto exige una incisión de piel menor de 12 cm y una división del vasto medial menor de 3 cm desde el borde de la rótula (fuente: Poon KB y colaboradores, 2025). Una modificación reciente (low mini-midvasto) limita la sección de fibras del vasto medial a una franja inferomedial de hasta 1 cm de ancho (fuente: Poon KB y colaboradores, 2025); el resumen del artículo lo describe al revés, como un manguito que se conserva, así que conviene leer la técnica completa.</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Como esas técnicas se apoyan en series pequeñas, no se asume que más pequeño sea mejor: en la revisión de ECA más reciente ninguna vía se impuso de manera reiterada (fuente: Rainey JP y colaboradores, 2026). En el valgo fijo, el parapatelar lateral se propuso porque trata la anatomía patológica: la liberación lateral se hace como parte del abordaje (fuente: Keblish PA, 1991). Una versión modificada combinó Z-plastia coronal del retináculo lateral, snip del cuádriceps y liberación lateral escalonada (fuente: Satish BR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«Los 4 abordajes lado a lado» tiene 5 columnas: Variante, Plano de entrada, Qué se corta o se levanta, Ventaja descrita, Límite descrito. Fila 1: Variante, Parapatelar medial; Plano de entrada, Retináculo rotuliano medial y cápsula; extensible hacia el tendón del cuádriceps (fuente: Gebhard F y colaboradores, 2026); Qué se corta o se levanta, Se incide el tendón del cuádriceps (fuente: Berstock JR y colaboradores, 2018); Ventaja descrita, Exposición amplia y extensible; la rótula se luxa hacia lateral (fuente: Gebhard F y colaboradores, 2026); Límite descrito, Riesgo de avulsión del ligamento rotuliano (fuente: Gebhard F y colaboradores, 2026); menor perfusión rotuliana en cadáver (fuente: Bonutti PM y colaboradores, 1998). Fila 2: Variante, Midvasto; Plano de entrada, División del vasto medial en la dirección de sus fibras, desde el borde de la rótula (fuente: Cooper RE Jr y colaboradores, 1999); Qué se corta o se levanta, Fibras del vasto medial; no el tendón (fuente: Cooper RE Jr y colaboradores, 1999); Ventaja descrita, Menos dolor y mejor arco en las semanas 1 y 2 en un metaanálisis (fuente: Liu HW y colaboradores, 2014); Límite descrito, Más tiempo operatorio (fuente: Liu HW y colaboradores, 2014); inervación intramuscular en riesgo (fuente: Pretterklieber B y colaboradores, 2021); propuesto para no obesos sin artrotomía previa (fuente: Cooper RE Jr y colaboradores, 1999). Fila 3: Variante, Subvasto; Plano de entrada, Por debajo del vasto medial, que se conserva (descripción habitual) (fuente: Berstock JR y colaboradores, 2018); Qué se corta o se levanta, No se corta tendón ni músculo (fuente: Berstock JR y colaboradores, 2018); Ventaja descrita, Elevación de la pierna recta 1,7 días antes y menos liberación lateral (fuente: Berstock JR y colaboradores, 2018); Límite descrito, 9,7 min más de cirugía (fuente: Berstock JR y colaboradores, 2018); exposición insuficiente en algunos pacientes (fuente: Cooper RE Jr y colaboradores, 1999); arteria genicular descendente en el campo (fuente: Kawarai Y y colaboradores, 2018). Fila 4: Variante, Parapatelar lateral; Plano de entrada, Retináculo lateral y tendón del cuádriceps, de espesor completo; la rótula se luxa hacia medial (fuente: Gebhard F y colaboradores, 2026); Qué se corta o se levanta, Deja un manguito de 8 a 10 mm de retináculo en la rótula (fuente: Gebhard F y colaboradores, 2026); Ventaja descrita, Buena vista de la superficie articular del fémur distal; solo la genicular lateral superior se evita o se liga (fuente: Gebhard F y colaboradores, 2026); Límite descrito, Incisión de 15 a 18 cm; sin liberación adecuada, avulsión del ligamento rotuliano (fuente: Gebhard F y colaboradores, 2026). (fuente: Gebhard F y colaboradores, 2026) (fuente: Cooper RE Jr y colaboradores, 1999) (fuente: Berstock JR y colaboradores, 2018) (fuente: Gebhard F y colaboradores, 2026) (fuente: Bonutti PM y colaboradores, 1998) (fuente: Kawarai Y y colaboradores, 2018) (fuente: Pretterklieber B y colaboradores, 2021) (fuente: Liu HW y colaboradores, 2014). Con esto cerramos variantes: 4 formas de cruzar el aparato extensor. Sigamos con examen físico: qué buscar después de operar.</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qué buscar después de operar. No es un examen para elegir el abordaje; es para detectar a tiempo lo que el abordaje puede dañar. Pide una contracción isométrica del cuádriceps mientras desplazas la rótula de lado a lado: si se desplaza con libertad durante la contracción, sospecha rotura (fuente: Rahman A y colaboradores, 2025). En 30 pacientes (31 rodillas), la prueba tuvo sensibilidad de 100 % y especificidad de 50 %, con valor predictivo positivo de 93,1 % y negativo de 100 % (fuente: Rahman A y colaboradores, 2025). Lectura clínica: una prueba normal casi descarta la rotura y una anormal pide imagen; los propios autores piden validación en cohortes mayores (fuente: Rahman A y colaboradores, 2025). En dolor anteromedial tras cirugía de rodilla, cuando el Hoffmann-Tinel era positivo y la rodilla estaba estable, el bloqueo diagnóstico del nervio respondió en 90 % (26/29) (fuente: Yang SR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Entre 55 pacientes, los respondedores (37/55) tenían atrapamiento o neuroma evidente en 97 % frente a 6 % en los no respondedores (fuente: Yang SR y colaboradores, 2022). Es un buen argumento para explorar ese nervio antes de atribuirlo todo a rigidez. Tras una lesión vascular mayor, 36 % de los casos se presentó después de 24 horas (fuente: Sundaram K y colaboradores, 2020). Revisar pulsos y perfusión distal al despertar y a la mañana siguiente es práctica habitual / opinión experta; en estas fuentes no hay una prueba con sensibilidad y especificidad validadas para ello.</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«Prueba de la rótula fija para rotura del tendón del cuádriceps: sensibilidad y especificidad» muestra lo siguiente. Rótula fija (30 pacientes, 31 rodillas): sensibilidad 100 por ciento y especificidad 50 por ciento (fuente: Rahman A y colaboradores, 2025). Con esto cerramos examen físico: qué buscar después de operar. Sigamos con algoritmo: elegir el abordaje por objetivo.</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elegir el abordaje por objetivo. El algoritmo ordena la decisión por objetivo; no sustituye el criterio de tu tutor ni la planificación de cada paciente.</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«Elegir la entrada anterior de la rodilla» se lee de arriba hacia abajo. Se parte de: Necesito entrar por delante de la rodilla: ¿cuál es el objetivo. Se decide: ¿Es una artroplastia de rodilla? Si la respuesta es sí, ¿hay valgo fijo severo con retináculo lateral contraído?. Si la respuesta es no, ¿es una fractura de fémur distal?. Se decide: ¿Hay valgo fijo severo con retináculo lateral contraído? Si la respuesta es sí, considera el parapatelar lateral de keblish con liberación escalonada y snip si hace falta; su superioridad sobre el medial no está demostrada (fuente: Keblish PA, 1991) (fuente: Satish BR y colaboradores, 2013) (fuente: Rajnish RK y colaboradores, 2024). Si la respuesta es no, ¿el paciente no es obeso, no tiene cirugía previa en la rodilla y tú dominas un abordaje que respeta el cuádriceps?. Se hace: Considera el parapatelar lateral de Keblish con liberación escalonada y snip si hace falta; su superioridad sobre el medial no está demostrada (fuente: Keblish PA, 1991) (fuente: Satish BR y colaboradores, 2013) (fuente: Rajnish RK y colaboradores, 2024). Se decide: ¿El paciente no es obeso, no tiene cirugía previa en la rodilla y tú dominas un abordaje que respeta el cuádriceps? Si la respuesta es sí, subvasto o midvasto: ventaja de semanas en dolor y arco (fuente: Stubnya BG y colaboradores, 2023) (fuente: Liu HW y colaboradores, 2014), sin diferencias de kss ni womac a los 6 meses (fuente: Bouché PA y colaboradores, 2021). Si la respuesta es no, parapatelar medial: extensible y la más usada, 93 % de las artroplastias primarias (fuente: Gebhard F y colaboradores, 2026) (fuente: Berstock JR y colaboradores, 2018). Se hace: Parapatelar medial: extensible y la más usada, 93 % de las artroplastias primarias (fuente: Gebhard F y colaboradores, 2026) (fuente: Berstock JR y colaboradores, 2018). Se hace: Subvasto o midvasto: ventaja de semanas en dolor y arco (fuente: Stubnya BG y colaboradores, 2023) (fuente: Liu HW y colaboradores, 2014), sin diferencias de KSS ni WOMAC a los 6 meses (fuente: Bouché PA y colaboradores, 2021). Se decide: ¿La exposición es insuficiente al intentar luxar la rótula? Si la respuesta es sí, amplía con una técnica reglada: snip, tto o v-y (fuente: Hadeed A y colaboradores, 2023). Si la respuesta es no, opera con el abordaje elegido y cierra en capas (fuente: Poon KB y colaboradores, 2025). Se hace: Amplía con una técnica reglada: snip, TTO o V-Y (fuente: Hadeed A y colaboradores, 2023). Termina en: Opera con el abordaje elegido y cierra en capas (fuente: Poon KB y colaboradores, 2025). Se decide: ¿Es una fractura de fémur distal? Si la respuesta es sí, cóndilo medial: parapatelar medial (fuente: Gebhard F y colaboradores, 2026). fractura articular: parapatelar lateral (fuente: Gebhard F y colaboradores, 2026) o swashbuckler si necesitas toda la superficie (fuente: Starr AJ y colaboradores, 1999). hoffa: considera osteotomía del epicóndilo o de gerdy (fuente: Peez C y colaboradores, 2024). Si la respuesta es no, ¿es una fractura de la meseta tibial lateral, sobre todo conminuta?. Se hace: Cóndilo medial: parapatelar medial (fuente: Gebhard F y colaboradores, 2026). Fractura articular: parapatelar lateral (fuente: Gebhard F y colaboradores, 2026) o swashbuckler si necesitas toda la superficie (fuente: Starr AJ y colaboradores, 1999). Hoffa: considera osteotomía del epicóndilo o de Gerdy (fuente: Peez C y colaboradores, 2024). Se decide: ¿Es una fractura de la meseta tibial lateral, sobre todo conminuta? Si la respuesta es sí, artrotomía parapatelar lateral en línea media: expuso 2,2 veces más superficie articular que la submeniscal anterolateral en cadáver (fuente: Rinehart D y colaboradores, 2021); resultados comparables en 81 pacientes (fuente: Heineman N y colaboradores, 2025). Si la respuesta es no, ¿es una fractura de rótula?. Se hace: Artrotomía parapatelar lateral en línea media: expuso 2,2 veces más superficie articular que la submeniscal anterolateral en cadáver (fuente: Rinehart D y colaboradores, 2021); resultados comparables en 81 pacientes (fuente: Heineman N y colaboradores, 2025). Se decide: ¿Es una fractura de rótula? Si la respuesta es sí, incisión longitudinal mid-axial; la transversal no se recomienda por cicatrización (fuente: Gebhard F y colaboradores, 2026). Si la respuesta es no, ¿es un clavo de tibia proximal con la rodilla semiextendida?. Se hace: Incisión longitudinal mid-axial; la transversal no se recomienda por cicatrización (fuente: Gebhard F y colaboradores, 2026). Se decide: ¿Es un clavo de tibia proximal con la rodilla semiextendida? Si la respuesta es sí, suprapatelar o parapatelar: ambos logran un punto de entrada correcto en cadáver (fuente: Zamora R y colaboradores, 2016); el suprapatelar mejoró la precisión del punto de entrada y redujo la fluoroscopia en un metaanálisis (fuente: Wang Z y colaboradores, 2024). Si la respuesta es no, otra indicación: repasa el mapa de abordajes y habla con tu tutor. Se hace: Suprapatelar o parapatelar: ambos logran un punto de entrada correcto en cadáver (fuente: Zamora R y colaboradores, 2016); el suprapatelar mejoró la precisión del punto de entrada y redujo la fluoroscopia en un metaanálisis (fuente: Wang Z y colaboradores, 2024). Termina en: Otra indicación: repasa el mapa de abordajes y habla con tu tutor. Con esto cerramos algoritmo: elegir el abordaje por objetivo. Sigamos con indicaciones: qué abordaje para qué lesión.</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indicaciones: qué abordaje para qué lesión. La tabla junta lo que sostiene cada elección con su fuente. Donde solo hay series o estudios en cadáver, se dice; ahí la decisión es tuya y de tu tutor.</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«Abordaje por escenario» tiene 4 columnas: Escenario, Abordaje a considerar, Por qué (con la evidencia), Alternativa o límite. Fila 1: Escenario, Artroplastia primaria estándar; Abordaje a considerar, Parapatelar medial; Por qué (con la evidencia), Es el más usado: 93 % de las artroplastias en Inglaterra y Gales entre 2004 y 2014 (fuente: Berstock JR y colaboradores, 2018); Alternativa o límite, Subvasto y midvasto dieron ventaja temprana y ninguna diferencia de KSS ni WOMAC a los 6 meses (fuente: Bouché PA y colaboradores, 2021). Fila 2: Escenario, Artroplastia con interés en recuperación inicial rápida; Abordaje a considerar, Subvasto o midvasto; Por qué (con la evidencia), El subvasto adelantó 1,7 días la elevación de la pierna recta (fuente: Berstock JR y colaboradores, 2018); el midvasto mejoró dolor y arco en las semanas 1 y 2 (fuente: Liu HW y colaboradores, 2014); Alternativa o límite, El midvasto alargó el tiempo operatorio (fuente: Liu HW y colaboradores, 2014) y el subvasto lo alargó 9,7 min (fuente: Berstock JR y colaboradores, 2018). Fila 3: Escenario, Valgo fijo en artroplastia; Abordaje a considerar, Parapatelar lateral (Keblish); Por qué (con la evidencia), Corrigió 10,8° frente a 7,3° con el medial y acortó la cirugía de 137 a 87 min en una serie (fuente: Greenberg A y colaboradores, 2020); Alternativa o límite, Un metaanálisis no halló superioridad clara y el KSS fue 2,24 puntos mejor con el medial (fuente: Rajnish RK y colaboradores, 2024). Fila 4: Escenario, Fractura de rótula; Abordaje a considerar, Incisión longitudinal mid-axial; Por qué (con la evidencia), La AO la prefiere porque expone la fractura y se puede ampliar (fuente: Gebhard F y colaboradores, 2026); Alternativa o límite, La parapatelar es posible en fractura abierta; la transversal no se recomienda por cicatrización (fuente: Gebhard F y colaboradores, 2026). Fila 5: Escenario, Fractura del cóndilo medial del fémur distal; Abordaje a considerar, Parapatelar medial; Por qué (con la evidencia), La AO lo describe para fracturas del cóndilo femoral medial (fuente: Gebhard F y colaboradores, 2026); Alternativa o límite, A 30° de flexión solo muestra 25,6 % del cóndilo medial; para fragmentos de Hoffa, la osteotomía del epicóndilo medial subió la visualización a 66,1 % (fuente: Peez C y colaboradores, 2024). Fila 6: Escenario, Fractura articular del fémur distal; Abordaje a considerar, Parapatelar lateral; swashbuckler si necesitas toda la superficie; Por qué (con la evidencia), Buena vista de la superficie articular (fuente: Gebhard F y colaboradores, 2026); el swashbuckler expone toda la superficie y respeta los vientres del cuádriceps (fuente: Starr AJ y colaboradores, 1999); Alternativa o límite, En 12 fracturas C3 con swashbuckler modificado, la consolidación fue a las 14,3 semanas de media (fuente: Agrawal A y colaboradores, 2017). Fila 7: Escenario, Fractura de la meseta tibial lateral, sobre todo conminuta; Abordaje a considerar, Parapatelar lateral en línea media; Por qué (con la evidencia), Expuso 2,2 veces más superficie articular que la anterolateral submeniscal en cadáver (fuente: Rinehart D y colaboradores, 2021); Alternativa o límite, Sin diferencia de complicaciones ni reoperación en 81 pacientes (fuente: Heineman N y colaboradores, 2025). Fila 8: Escenario, Clavo tibial proximal; Abordaje a considerar, Suprapatelar o parapatelar con la rodilla semiextendida; Por qué (con la evidencia), Ambos permiten un punto de entrada correcto en cadáver (fuente: Zamora R y colaboradores, 2016); el suprapatelar redujo la fluoroscopia y mejoró Lysholm y EVA (fuente: Wang Z y colaboradores, 2024); Alternativa o límite, Laceración parcial del ligamento intermeniscal en 3 rodillas con cada abordaje (fuente: Zamora R y colaboradores, 2016). Fila 9: Escenario, Revisión o rodilla rígida; Abordaje a considerar, Parapatelar medial con snip, TTO o V-Y; Por qué (con la evidencia), Se usan para ganar exposición cuando la parapatelar simple no basta (fuente: Hadeed A y colaboradores, 2023); Alternativa o límite, Cada extensión tiene sus propias complicaciones (ver Ampliaciones). (fuente: Gebhard F y colaboradores, 2026) (fuente: Berstock JR y colaboradores, 2018) (fuente: Gebhard F y colaboradores, 2026) (fuente: Bouché PA y colaboradores, 2021) (fuente: Hadeed A y colaboradores, 2023) (fuente: Starr AJ y colaboradores, 1999) (fuente: Greenberg A y colaboradores, 2020) (fuente: Rajnish RK y colaboradores, 2024) (fuente: Rinehart D y colaboradores, 2021) (fuente: Heineman N y colaboradores, 2025) (fuente: Wang Z y colaboradores, 2024) (fuente: Gebhard F y colaboradores, 2026) (fuente: Zamora R y colaboradores, 2016) (fuente: Liu HW y colaboradores, 2014) (fuente: Peez C y colaboradores, 2024) (fuente: Agrawal A y colaboradores, 2017). La tabla completa tiene más filas: están en el documento Word. Con esto cerramos indicaciones: qué abordaje para qué lesión. Sigamos con técnica: pasos, estructuras en riesgo y errores del residente.</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pasos, estructuras en riesgo y errores del residente. Es apoyo de estudio: no sustituye al tutor ni al manual del implante. Los pasos combinan la descripción de la AO para fracturas (fuente: Gebhard F y colaboradores, 2026) (fuente: Gebhard F y colaboradores, 2026) (fuente: Gebhard F y colaboradores, 2026) y descripciones técnicas de artroplastia (fuente: Poon KB y colaboradores, 2025) (fuente: Kawarai Y y colaboradores, 2018); lo que es práctica habitual / opinión experta se rotula así y no lleva cifra. La incisión de piel manda. Las ramas infrapatelares cruzan la cara anteromedial y el riesgo sube con incisiones longitudinales (fuente: Kerver AL y colaboradores, 2013). En un ECA de 69 rodillas, la incisión anterolateral dejó menos área de hipoestesia que la mediana: 32 frente a 76 cm2 a las 6 semanas y 7 frente a 19 cm2 al año (fuente: Laffosse JM y colaboradores, 2011). Entre incisión mediana y paramediana, un ECA de 20 pacientes no halló diferencias de flujo sanguíneo en el día 1 ni en el día 3, y la hiperperfusión posoperatoria se mantuvo al menos 3 días con ambas (fuente: Donaldson DQ y colaboradores, 2015). La exposición se gana por planos, no con fuerza. La rótula puede evertirse o solo retraerse: en un ECA con 68 pacientes no hubo diferencia de flexión a los 3 meses ni de resultados al año (fuente: Reid MJ y colaboradores, 2014); un metaanálisis de 15 estudios favoreció la retracción en sangrado, incisión, arco y complicaciones, aunque la eversión acortó la cirugía (fuente: Dong M y colaboradores, 2025). Cerrar bien también es técnica. Cierre en capas con sello hermético de la cápsula (fuente: Poon KB y colaboradores, 2025); en el parapatelar lateral, puntos interrumpidos del número 2 o mayores en el tendón y el manguito (fuente: Gebhard F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Incisión corta: después no permite luxar la rótula. En el parapatelar lateral del fémur distal, la AO describe 15 a 18 cm (fuente: Gebhard F y colaboradores, 2026). Luxar sin liberar: riesgo de avulsión del ligamento rotuliano (fuente: Gebhard F y colaboradores, 2026) (fuente: Gebhard F y colaboradores, 2026). Libera, ve más lento o amplía (fuente: Hadeed A y colaboradores, 2023). Retraer la rótula sin ver el compartimento lateral: en el ECA, la prominencia lateral del componente tibial fue mayor con la rótula subluxada (1,84 frente a 0,45) y hubo 2 divisiones parciales del ligamento rotuliano (fuente: Reid MJ y colaboradores, 2014). Dividir de más el vasto medial: el límite para la disección cortante es 4,5 cm del borde rotuliano (fuente: Cooper RE Jr y colaboradores, 1999) y los autores del estudio anatómico piden evitar dividir el músculo (fuente: Pretterklieber B y colaboradores, 2021). Subir de más en el subvasto: el hiato de los aductores marca el límite (fuente: Scheibel MT y colaboradores, 2002) y la zona segura se calculó dentro de 14 cm de la tuberosidad tibial (fuente: Kawarai Y y colaboradores, 2018). Liberar el retináculo lateral a ciegas: la técnica escalonada de afuera hacia adentro conservó la arteria genicular lateral superior en 76 % (fuente: Maniar RN y colaboradores, 2012). Cruzar el nervio de través con la piel: sigue la dirección del nervio en esa zona (fuente: Kerver AL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«Flexión de rodilla a los 3 meses según manejo de la rótula en parapatelar medial» muestra lo siguiente. Eversión de la rótula: 101 grados (fuente: Reid MJ y colaboradores, 2014). Subluxación de la rótula: 102 grados (fuente: Reid MJ y colaboradores, 2014). Con esto cerramos técnica: pasos, estructuras en riesgo y errores del residente. Sigamos con ampliaciones: snip, osteotomía de la tuberosidad tibial, v-y y osteotomías en trauma.</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ampliaciones: snip, osteotomía de la tuberosidad tibial, v-y y osteotomías en trauma. Si el aparato extensor no deja ver o la rótula no se luxa, no se fuerza: se pasa a una extensión reglada. Los autores de una revisión recomiendan agotar antes los principios básicos de la exposición (fuente: Hadeed A y colaboradores, 2023). Los datos vienen sobre todo de series y revisiones. Una revisión cita un ECA de Bruni que comparó TTO con snip en revisión por infección y favoreció a la TTO (fuente: Hadeed A y colaboradores, 2023); una cohorte posterior no halló diferencias en los resultados finales (fuente: Sun Z y colaboradores, 2015). Las 2 fuentes discrepan, y conviene decirlo. Lo describieron en 1995 Garvin e Insall para rodillas artrofibróticas (fuente: Hadeed A y colaboradores, 2023). Desde el extremo proximal de una artrotomía parapatelar medial, el corte gira 45° hacia lateral y entra en el vasto lateral siguiendo sus fibras (fuente: Hadeed A y colaboradores, 2023); la arteria genicular lateral se respeta (fuente: Hadeed A y colaboradores, 2023). Su mejor indicación es la rodilla que no llega a 70° de flexión (fuente: Hadeed A y colaboradores, 2023). En 321 revisiones con snip, la rotura del aparato extensor fue de 0,7 % a 10 años, frente a 0,8 % en el grupo control (fuente: Abdel MP y colaboradores, 2019). Se describió en 1983 por Dolin y la popularizó Whiteside (fuente: Hadeed A y colaboradores, 2023). Con sierra u osteótomo, y de medial a lateral, se levanta una pieza de cresta tibial y tuberosidad de 8 cm de largo y 1,5 cm o más de grosor; la pieza no se libera del todo, porque el periostio lateral y los músculos del compartimento anterior la mantienen unida (fuente: Hadeed A y colaboradores, 2023). La consolidación radiográfica está cerca de 100 % y las complicaciones relacionadas van de 3,8 a 20 % (fuente: Divano S y colaboradores, 2018). En 593 TTO, consolidó 98,1 %; la migración proximal fue de 6,9 % y el dolor anterior de 6,4 % (fuente: Chalidis B y colaboradores, 2020). La fijación del segmento es controvertida (fuente: Hadeed A y colaboradores, 2023). El brazo lateral de la V invertida desciende unos 3 cm siguiendo el vasto lateral y, si hace falta, se prolonga hasta la mitad de la altura de la rótula (fuente: Hadeed A y colaboradores, 2023). En 16 rodillas el arco pasó de 9-77° a 4-85°, con extensión más débil que la del lado sano; por eso se reserva para rodillas muy artrofibróticas (fuente: Hadeed A y colaboradores, 2023). La parapatelar medial y la lateral solo exponen la parte anterior de los cóndilos: a 30° de flexión, 29,4 % del cóndilo lateral y 25,6 % del medial (fuente: Peez C y colaboradores, 2024). La osteotomía del epicóndilo lateral subió la exposición a 53,4 % y, combinada con osteotomía del tubérculo de Gerdy, a 70,9 %; la osteotomía del epicóndilo medial la subió a 66,1 % (fuente: Peez C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«Superficie articular del cóndilo femoral visible a 30° de flexión según el recurso» muestra lo siguiente. Parapatelar: cóndilo lateral: 29.4 por ciento (fuente: Peez C y colaboradores, 2024). Osteotomía del epicóndilo lateral: 53.4 por ciento (fuente: Peez C y colaboradores, 2024). Epicóndilo lateral + Gerdy: 70.9 por ciento (fuente: Peez C y colaboradores, 2024). Parapatelar: cóndilo medial: 25.6 por ciento (fuente: Peez C y colaboradores, 2024). Osteotomía del epicóndilo medial: 66.1 por ciento (fuente: Peez C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«Extensiones: cómo, cuándo y qué se sabe de sus resultados» tiene 4 columnas: Técnica, Cómo, Cuándo, Resultados y riesgos descritos. Fila 1: Técnica, Snip del cuádriceps; Cómo, Extensión oblicua de 45° del vértice proximal de la artrotomía, en línea con el vasto lateral (fuente: Hadeed A y colaboradores, 2023); Cuándo, Flexión menor de 70° (fuente: Hadeed A y colaboradores, 2023); Resultados y riesgos descritos, Rotura del aparato extensor 0,7 % a 10 años; arco medio 93° frente a 100° del control (fuente: Abdel MP y colaboradores, 2019); avulsión parcial del ligamento intraoperatoria en 5 casos frente a 2 con TTO (fuente: Sun Z y colaboradores, 2015). Fila 2: Técnica, Osteotomía de la tuberosidad tibial; Cómo, Segmento de 8 cm de largo y al menos 1,5 cm de grosor, de medial a lateral (fuente: Hadeed A y colaboradores, 2023); Cuándo, Rodilla rígida o con rótula poco móvil, en revisión (fuente: Hadeed A y colaboradores, 2023); Resultados y riesgos descritos, Consolidación 98,1 %; migración proximal 6,9 %; dolor anterior 6,4 %; manipulación por rigidez 4,6 % (fuente: Chalidis B y colaboradores, 2020); complicaciones de 3,8 a 20 % (fuente: Divano S y colaboradores, 2018). Fila 3: Técnica, V-Y con volteo de la rótula; Cómo, Rama lateral de 3 cm por el borde del vasto lateral (fuente: Hadeed A y colaboradores, 2023); Cuándo, Rodillas muy artrofibróticas o con rótula baja (fuente: Hadeed A y colaboradores, 2023); Resultados y riesgos descritos, Arco de 9-77° a 4-85° en 16 rodillas; extensión más débil que el lado sano (fuente: Hadeed A y colaboradores, 2023). Fila 4: Técnica, Osteotomías de epicóndilo y de Gerdy (trauma); Cómo, Osteotomía del epicóndilo lateral o medial, con o sin osteotomía del tubérculo de Gerdy (fuente: Peez C y colaboradores, 2024); Cuándo, Fragmentos posteriores del cóndilo (Hoffa) (fuente: Peez C y colaboradores, 2024); Resultados y riesgos descritos, Exposición del cóndilo lateral de 29,4 % a 53,4 % y a 70,9 % con Gerdy; del medial, de 25,6 % a 66,1 % (fuente: Peez C y colaboradores, 2024). (fuente: Hadeed A y colaboradores, 2023) (fuente: Abdel MP y colaboradores, 2019) (fuente: Sun Z y colaboradores, 2015) (fuente: Divano S y colaboradores, 2018) (fuente: Chalidis B y colaboradores, 2020) (fuente: Peez C y colaboradores, 2024). Con esto cerramos ampliaciones: snip, osteotomía de la tuberosidad tibial, v-y y osteotomías en trauma. Sigamos con comparación: midvasto frente a subvasto frente a parapatelar medial.</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comparación: midvasto frente a subvasto frente a parapatelar medial. Respuesta corta: depende de cuándo midas y de qué midas. Hay una ventaja temprana y pequeña de los abordajes que respetan el cuádriceps, que se reduce con el tiempo (fuente: Stubnya BG y colaboradores, 2023); a los 6 meses las escalas funcionales no difieren, aunque en la red de Bouché el subvasto conservó unos grados más de arco (fuente: Bouché PA y colaboradores, 2021). Las tablas muestran cómo se llegó a eso. Un metaanálisis de 32 ECA halló mejor dolor y arco en las semanas 1 y 2 con midvasto, a costa de más tiempo operatorio (fuente: Liu HW y colaboradores, 2014). Otro, de 18 estudios, halló 8,88° más de flexión y 1,72 puntos menos de EVA en la primera semana, menos liberación lateral y ningún aumento de complicaciones (fuente: Alcelik I y colaboradores, 2012). En un ECA con 50 pacientes, la fuerza isométrica del cuádriceps fue de 41,4 frente a 27,6 Nm a las 3 semanas y de 47,6 frente a 35,5 Nm a las 6 (fuente: Bäthis H y colaboradores, 2005). En otro ECA con 27 pacientes operados de ambas rodillas, la única diferencia fue un mayor torque de extensión a las 3 semanas, y los autores concluyen que el beneficio es limitado (fuente: Nestor BJ y colaboradores, 2010). Rastreo de la rótula: con parapatelar medial, la inclinación lateral subió a 5,38° con el tiempo y con midvasto no cambió, en 21 pacientes con cirugía bilateral (fuente: Ozkoc G y colaboradores, 2005). Un ECA con técnica mini no halló diferencias de dolor anterior (2 de 30 con cada abordaje) ni de inclinación (3,4° frente a 3,0°) (fuente: Pongcharoen B y colaboradores, 2013). Liberación lateral: 8,5 % con parapatelar medial y 2 % con midvasto en 200 pacientes emparejados con artroplastia bilateral simultánea (100 por grupo; porcentaje de rodillas); las diferencias de dolor, arco y KSS del primer mes no se mantuvieron después (fuente: Katragadda BC y colaboradores, 2023). En 20 ECA con 1893 reemplazos, el subvasto adelantó 1,7 días la elevación activa de la pierna recta, redujo el dolor del día 1 en 0,8 puntos y ganó 7° de arco a la semana; además bajó la liberación lateral (OR 0,4) y el sangrado (57 mL), pero alargó la cirugía 9,7 min (fuente: Berstock JR y colaboradores, 2018). No hubo diferencia de KSS a las 6 semanas ni al año, ni de infección, trombosis venosa o rigidez que requiriera manipulación (fuente: Berstock JR y colaboradores, 2018). En 60 ECA, el subvasto tuvo un arco 7,3° mayor que el midvasto, 11,1° mayor que el miniparapatelar y 8,9° mayor que el parapatelar estándar a los 6 meses (fuente: Bouché PA y colaboradores, 2021). En esa misma red no hubo diferencias de KSS ni de WOMAC a los 6 meses, y los autores concluyen que los abordajes son iguales mientras no haya un beneficio a largo plazo demostrado (fuente: Bouché PA y colaboradores, 2021). La revisión de 27 ECA publicada en 2026 apunta en la misma dirección: en arco, PROM y reoperaciones, ninguna vía se impuso de manera reiterada (fuente: Rainey JP y colaboradores, 2026). Unos grados más de arco no equivalen a mejor función: en la red de Bouché el subvasto ganó arco a los 6 meses, pero KSS y WOMAC quedaron iguales (fuente: Bouché PA y colaboradores, 2021). Con muestras chicas, la mayoría de los ensayos no logra mostrar una diferencia que el paciente perciba (fuente: Berstock JR y colaboradores, 2018). Criterio práctico (opinión experta, con base en (fuente: Cooper RE Jr y colaboradores, 1999) (fuente: Poon KB y colaboradores, 2025)): si el paciente es obeso, tiene cirugía previa o cuádriceps muy desarrollado, la ventaja temprana deja de importar si no ves; elige por exposición.</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«Ventaja de arco de movimiento del subvasto a los 6 meses frente a otros abordajes (red de 60 ECA)» muestra lo siguiente. Frente a midvasto: 7.3 grados (fuente: Bouché PA y colaboradores, 2021). Frente a miniparapatelar: 11.1 grados (fuente: Bouché PA y colaboradores, 2021). Frente a parapatelar estándar: 8.9 grados (fuente: Bouché PA y colaboradores, 2021). Frente a abordajes que respetan el cuádriceps: 9.2 grados (fuente: Bouché PA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«Fuerza isométrica del cuádriceps tras midvasto y parapatelar medial (ECA, 50 pacientes)» muestra lo siguiente. Midvasto, 3 semanas: 41.4 Nm (fuente: Bäthis H y colaboradores, 2005). Parapatelar medial, 3 semanas: 27.6 Nm (fuente: Bäthis H y colaboradores, 2005). Midvasto, 6 semanas: 47.6 Nm (fuente: Bäthis H y colaboradores, 2005). Parapatelar medial, 6 semanas: 35.5 Nm (fuente: Bäthis H y colaboradores, 2005). En el documento Word de este tema encontrarás además: Liberación lateral (% de rodillas) en 200 pacientes con artroplastia bilateral simultánea; Metaanálisis, redes y revisiones: qué hallaron. Con esto cerramos comparación: midvasto frente a subvasto frente a parapatelar medial. Sigamos con complicaciones: tasas y cómo reducirlas.</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tasas y cómo reducirlas. Rotura del aparato extensor. Incidencia de 0,1 a 2,5 % tras artroplastia; la reparación directa falló en 33,9 % (cuádriceps) y 63 % (ligamento rotuliano), y las reconstrucciones con aloinjerto o malla, en cerca de 32 % (fuente: Rajgopal A y colaboradores, 2025). En los casos fallidos, la infección periprotésica fue frecuente (39 a 44 %) (fuente: Rajgopal A y colaboradores, 2025). Lesión vascular. Fue de 0,05 % de las artroplastias; la amputación o una secuela neurológica prolongada ocurrió en cerca de 21 % de los casos, y 36 % se presentó después de 24 horas (fuente: Sundaram K y colaboradores, 2020). Los vasos más lesionados fueron las geniculares, la poplítea, la femoral superficial y la tibial anterior (fuente: Sundaram K y colaboradores, 2020). Adormecimiento cutáneo. Es frecuente: 32,9 % a las 6 semanas y 8,7 % al año (fuente: Godoy Monzon D y colaboradores, 2025). En otra serie no aleatorizada, el área fue parecida con abordaje mínimamente invasivo y con abordaje estándar: de 51,7 y 51,1 cm2 a las 2 semanas a 2,1 y 2,4 cm2 al año (fuente: Tanavalee A y colaboradores, 2016). Una incisión anterolateral (fuente: Laffosse JM y colaboradores, 2011) o una técnica que protege el nervio (fuente: Mao ZQ y colaboradores, 2025) redujeron el área de hipoestesia. Rótula. Tras parapatelar medial con liberación lateral, la perfusión total cayó 75 % en cadáver (fuente: Bonutti PM y colaboradores, 1998). Con liberación escalonada de afuera hacia adentro se conservó la arteria genicular lateral superior en 76 % y ningún paciente de la serie tuvo maltracking, fractura ni necrosis avascular (fuente: Maniar RN y colaboradores, 2012). Snip: rotura del aparato extensor de 0,7 % a 10 años frente a 0,8 % del control; extensión deficiente de 10° o más en 6,7 % frente a 6,8 % (fuente: Abdel MP y colaboradores, 2019). TTO: migración proximal 6,9 %, dolor anterior 6,4 % y rigidez con manipulación 4,6 % (fuente: Chalidis B y colaboradores, 2020); las complicaciones relacionadas van de 3,8 a 20 % (fuente: Divano S y colaboradores, 2018). Sun y colaboradores insisten en 2 gestos: proteger el ligamento rotuliano al exponer y dar a la osteotomía una fijación sólida (fuente: Sun Z y colaboradores, 2015). Clavo tibial con rodilla semiextendida. En 10 cadáveres, 3 piernas con abordaje parapatelar tuvieron disrupción intraarticular, no hubo lesión meniscal y hubo laceración parcial del ligamento intermeniscal en 3 rodillas con cada abordaje; los autores concluyen que el daño de partes blandas es similar al del suprapatelar, que en cambio lesionó el cartílago en 1 de cada 3 casos (fuente: Zamora R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«Adormecimiento alrededor de la herida tras parapatelar medial (437 pacientes)» muestra lo siguiente. 6 semanas: 32.9 por ciento (fuente: Godoy Monzon D y colaboradores, 2025). 3 meses: 22.2 por ciento (fuente: Godoy Monzon D y colaboradores, 2025). 6 meses: 13 por ciento (fuente: Godoy Monzon D y colaboradores, 2025). 1 año: 8.7 por ciento (fuente: Godoy Monzon D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de la TTO en revisión (593 osteotomías)» muestra lo siguiente. Migración proximal: 6.9 por ciento (fuente: Chalidis B y colaboradores, 2020). Dolor anterior de rodilla: 6.4 por ciento (fuente: Chalidis B y colaboradores, 2020). Rigidez con manipulación: 4.6 por ciento (fuente: Chalidis B y colaboradores, 2020). En el documento Word de este tema encontrarás además: Complicaciones del abordaje y su contexto. Con esto cerramos complicaciones: tasas y cómo reducirlas. Sigamos con pronóstico: qué resultado esperar según el abordaje y la lesión.</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qué resultado esperar según el abordaje y la lesión. La red de 60 ECA no halló diferencias de KSS ni de WOMAC a los 6 meses (fuente: Bouché PA y colaboradores, 2021). El metaanálisis de subvasto concluye equivalencia entre abordajes después de las primeras semanas (fuente: Berstock JR y colaboradores, 2018). Si algo cambia, cambia en el primer mes: en 200 pacientes con artroplastia bilateral simultánea, las diferencias de dolor, arco y KSS a favor del midvasto no se mantuvieron después del primer mes (fuente: Katragadda BC y colaboradores, 2023). Keblish reportó puntajes buenos o excelentes en 94,3 % de sus casos (79 operados desde 1980, 53 de ellos con más de 2 años de seguimiento) y lo propuso como abordaje de elección en el valgo fijo (fuente: Keblish PA, 1991). En una serie de 32 rodillas con Z-plastia, snip y liberación escalonada, el valgo pasó de 25,4° a 4° y el KSS de 34 a 95 a los 5 años (fuente: Satish BR y colaboradores, 2013). En 79 rodillas por vía lateral, el valgo se corrigió 10,8° frente a 7,3° con la vía medial, y la cirugía duró 87 frente a 137 minutos (fuente: Greenberg A y colaboradores, 2020). En 43 artroplastias en valgo severo sin osteotomía, la inclinación rotuliana fue de 1,6° frente a 1,9° en valgo leve, y las complicaciones del aparato extensor fueron 2,3 % frente a 4,7 % (fuente: Erard J y colaboradores, 2022). Un metaanálisis no halló superioridad clara de la vía lateral: el KSS fue 2,24 puntos mejor con la vía medial y las demás variables, comparables (fuente: Rajnish RK y colaboradores, 2024). Meseta tibial lateral: en una cohorte comparativa de 81 pacientes no hubo diferencia de complicaciones ni de reoperación entre la artrotomía parapatelar lateral en línea media y la submeniscal anterolateral (fuente: Heineman N y colaboradores, 2025); en 14 pacientes de la cohorte prospectiva, el arco medio fue de 130° (fuente: Heineman N y colaboradores, 2025). Fémur distal C3 con placa lateral y swashbuckler modificado: 12 pacientes consolidaron a las 14,3 semanas de media, con arco medio de 120°; 3 mostraron artrosis secundaria radiológica y solo 1 era sintomático (fuente: Agrawal A y colaboradores, 2017). Clavo tibial: en 23 estudios, el abordaje suprapatelar fue mejor que el infrapatelar en precisión del punto de entrada, fluoroscopia, Lysholm y dolor, sin diferencias en tiempo operatorio, sangrado ni arco (fuente: Wang Z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«Corrección del valgo en artroplastia según el abordaje» muestra lo siguiente. Abordaje lateral (79 rodillas): 10.8 grados (fuente: Greenberg A y colaboradores, 2020). Abordaje medial (25 rodillas): 7.3 grados (fuente: Greenberg A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«Knee Society Score antes y después del abordaje lateral modificado en valgo fijo (32 rodillas, 5 años)» muestra lo siguiente. Antes: 34 puntos (fuente: Satish BR y colaboradores, 2013). Después: 95 puntos (fuente: Satish BR y colaboradores, 2013). Con esto cerramos pronóstico: qué resultado esperar según el abordaje y la lesión. Sigamos con rehabilitación: poca evidencia, mucha práctica rotulada.</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poca evidencia, mucha práctica rotulada. Una revisión de 18 ECA no halló que algún programa de rehabilitación modificado mejore de forma sistemática los resultados frente a uno estándar tras artroplastia (fuente: Alrawashdeh W y colaboradores, 2021). Tampoco hay, en las fuentes revisadas, un protocolo por abordaje comparado de forma directa: lo que sigue es práctica habitual / opinión experta, con la fuente que la describe. Con abordajes que respetan el cuádriceps, lo medible es que la elevación activa de la pierna recta llega antes con el subvasto (1,7 días) (fuente: Berstock JR y colaboradores, 2018). Una serie de un cirujano con mini-midvasto describe carga completa desde las 4 horas tras la cirugía (fuente: Poon KB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Tras snip: carga según tolerancia si la reconstrucción es estable y el ejercicio resistido del cuádriceps diferido hasta las 8 semanas (fuente: Hadeed A y colaboradores, 2023). Tras TTO: los autores de una revisión usan ortesis bloqueada en extensión durante 2 semanas, con carga según tolerancia (fuente: Hadeed A y colaboradores, 2023). Tras V-Y: 6 semanas de carga con ortesis bloqueada en extensión (fuente: Hadeed A y colaboradores, 2023). Tras fractura de fémur distal o de meseta: sin dato verificable en estas fuentes. Sigue el protocolo de tu servicio y de tu tutor. Con esto cerramos rehabilitación: poca evidencia, mucha práctica rotulada.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Elige por la exposición que necesitas y por lo que dominas: en la revisión de ECA más reciente, ninguna vía se impuso de manera reiterada en arco, escalas o reoperaciones (fuente: Rainey JP y colaboradores, 2026). Proteger el cuádriceps da una ventaja de semanas, no de años: las diferencias disminuyen con el tiempo (fuente: Stubnya BG y colaboradores, 2023) (fuente: Berstock JR y colaboradores, 2018). No se luxa una rótula sin exposición suficiente: una incisión corta impide luxarla y una liberación insuficiente expone el ligamento rotuliano a la avulsión (fuente: Gebhard F y colaboradores, 2026) (fuente: Gebhard F y colaboradores, 2026). El nervio y la piel se planifican antes de cortar: la rama infrapatelar del safeno no tiene zona segura y el paciente debe saber, antes de operar, que puede quedar con una zona dormida que suele mejorar (fuente: Kerver AL y colaboradores, 2013) (fuente: Godoy Monzon D y colaboradores, 2025). Si la exposición no alcanza, se amplía con una técnica reglada (snip, osteotomía de la tuberosidad tibial o V-Y) en vez de forzar el aparato extensor (fuente: Hadeed A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Midvasto: la disección con instrumento cortante no pasa de 4,5 cm del borde rotuliano; los vasos poplíteos estaban a 8,8 cm de promedio (fuente: Cooper RE Jr y colaboradores, 1999). Subvasto: la arteria genicular descendente faltó en 11 % de 70 rodillas; dentro de 14 cm de la tuberosidad tibial se consideró zona segura (fuente: Kawarai Y y colaboradores, 2018). Parapatelar lateral del fémur distal: incisión de 15 a 18 cm y manguito de 8 a 10 mm de retináculo en el borde lateral de la rótula (fuente: Gebhard F y colaboradores, 2026). Lesión vascular mayor tras artroplastia: 0,05 %, pero 36 % de los casos se presentó después de 24 horas (fuente: Sundaram K y colaboradores, 2020). Rotura del aparato extensor tras artroplastia: de 0,1 a 2,5 %; la reparación directa del ligamento rotuliano falló en 63 % (fuente: Rajgopal 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Los 4 abordajes cruzan el aparato extensor de formas distintas: elige por exposición y por lo que dominas, no por moda (fuente: Rainey JP y colaboradores, 2026). La ventaja de proteger el cuádriceps es temprana y se diluye con el tiempo (fuente: Stubnya BG y colaboradores, 2023). La rama infrapatelar del safeno no tiene zona segura: planifica la piel y avisa al paciente (fuente: Kerver AL y colaboradores, 2013). Si la rótula no se luxa, no se fuerza: se libera o se amplía con una técnica reglada (fuente: Hadeed A y colaboradores, 2023). Donde no hay dato verificable, se dice: no hay protocolo de rehabilitación por abordaje comparado de forma directa, y los programas modificados no superan de forma sistemática al estándar (fuente: Alrawashdeh W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abordaje parapatelar medial · abordaje parapatelar lateral · abordaje midvasto · abordaje subvasto · aparato extensor de la rodilla · artroplastia total de rodilla · vasto medial oblicuo · rama infrapatelar del safeno · arteria genicular descendente · arteria genicular lateral superior · ligamento rotuliano · avulsión del ligamento rotuliano · snip del cuádriceps · osteotomía de la tuberosidad tibial · V-Y del cuádriceps · Keblish · valgo fijo · swashbuckler · fémur distal · meseta tibial lateral · clavo tibial suprapatelar · liberación lateral del retináculo · eversión de la rótula · irrigación de la rótula.</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Parapatelar medial: incide el tendón del cuádriceps; fue el abordaje de 93 % de las artroplastias (fuente: Berstock JR y colaboradores, 2018). Midvasto: divide el vasto medial; disección cortante hasta 4,5 cm del borde rotuliano (fuente: Cooper RE Jr y colaboradores, 1999). Subvasto: respeta tendón y músculo; la arteria genicular descendente faltó en 11 % (fuente: Kawarai Y y colaboradores, 2018). Lateral en fémur distal: incisión de 15 a 18 cm, manguito de 8 a 10 mm (fuente: Gebhard F y colaboradores, 2026). La rama infrapatelar del safeno no tiene zona segura definida (fuente: Kerver AL y colaboradores, 2013). A los 6 meses, KSS y WOMAC iguales entre abordajes (fuente: Bouché PA y colaboradores, 2021). Rótula que no se luxa: no tires; libera o amplía con snip, TTO o V-Y (fuente: Hadeed A y colaboradores, 2023). Tras parapatelar medial con liberación lateral, la perfusión rotuliana cayó 75 % en cadáver (fuente: Bonutti PM y colaboradores, 1998).</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sintético, sin datos de pacientes reales. Mujer de 72 años, con IMC de 29, gonartrosis tricompartimental y valgo de 22° que no se corrige con estrés, sin cirugía previa en la rodilla y con flexión de 110°. Tu tutor te pide que prepares la elección de abordaje y expliques por qué.</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abordajes pueden usarse y qué argumento hay a favor de la vía lateral en un valgo fijo?. ¿Qué dice la evidencia comparada sobre la superioridad de una vía?. ¿Qué estructuras proteges en cada caso?. ¿Qué haces si la rótula no se luxa?.</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Pueden usarse el parapatelar medial, el subvasto o midvasto y el lateral. A favor del lateral: trata la anatomía patológica y la liberación lateral forma parte del abordaje (fuente: Keblish PA, 1991); en una serie corrigió 10,8° frente a 7,3° con la vía medial y acortó la cirugía (fuente: Greenberg A y colaboradores, 2020). En contra: un metaanálisis no halló superioridad clara y el KSS fue 2,24 puntos mejor con la vía medial (fuente: Rajnish RK y colaboradores, 2024). En valgo severo sin osteotomía, el lateral dio una inclinación rotuliana de 1,6°, equivalente a la de los valgos leves operados por la misma vía (1,9°) (fuente: Erard J y colaboradores, 2022). Protege la rama infrapatelar del safeno con una incisión paralela a su dirección (fuente: Kerver AL y colaboradores, 2013) y el ligamento rotuliano con una exposición y una liberación suficientes (fuente: Gebhard F y colaboradores, 2026); si la rótula no se luxa, amplía con snip (fuente: Hadeed A y colaboradores, 2023). Avisa a la paciente que puede quedar con una zona dormida que suele mejorar: 32,9 % la tenía a las 6 semanas y 8,7 % al año (fuente: Godoy Monzon D y colaboradores, 2025). La elección es de exposición y de dominio, no de moda: a los 6 meses ningún abordaje mejoró las escalas funcionales (KSS y WOMAC) (fuente: Bouché PA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chart" Target="../charts/char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chart" Target="../charts/char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chart" Target="../charts/char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chart" Target="../charts/char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chart" Target="../charts/char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chart" Target="../charts/char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chart" Target="../charts/char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Abordajes parapatelares de la rodilla: 4 formas de cruzar el aparato extensor y lo que dice la evidencia</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abordajes · abordajes-rodilla-pierna · R2-R4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una familia de abordajes y un mismo obstáculo</a:t>
            </a:r>
          </a:p>
          <a:p>
            <a:pPr marL="347472" indent="-347472">
              <a:spcAft>
                <a:spcPts val="1400"/>
              </a:spcAft>
              <a:buChar char="•"/>
            </a:pPr>
            <a:r>
              <a:rPr sz="2200">
                <a:solidFill>
                  <a:srgbClr val="263238"/>
                </a:solidFill>
                <a:latin typeface="Calibri"/>
              </a:rPr>
              <a:t>2. Epidemiología: cuánto se usa cada uno y qué tan sólida es la evidencia</a:t>
            </a:r>
          </a:p>
          <a:p>
            <a:pPr marL="347472" indent="-347472">
              <a:spcAft>
                <a:spcPts val="1400"/>
              </a:spcAft>
              <a:buChar char="•"/>
            </a:pPr>
            <a:r>
              <a:rPr sz="2200">
                <a:solidFill>
                  <a:srgbClr val="263238"/>
                </a:solidFill>
                <a:latin typeface="Calibri"/>
              </a:rPr>
              <a:t>3. Anatomía: lo que cruzas y lo que se queda en el camino</a:t>
            </a:r>
          </a:p>
          <a:p>
            <a:pPr marL="347472" indent="-347472">
              <a:spcAft>
                <a:spcPts val="1400"/>
              </a:spcAft>
              <a:buChar char="•"/>
            </a:pPr>
            <a:r>
              <a:rPr sz="2200">
                <a:solidFill>
                  <a:srgbClr val="263238"/>
                </a:solidFill>
                <a:latin typeface="Calibri"/>
              </a:rPr>
              <a:t>4. Variantes: 4 formas de cruzar el aparato extensor</a:t>
            </a:r>
          </a:p>
          <a:p>
            <a:pPr marL="347472" indent="-347472">
              <a:spcAft>
                <a:spcPts val="1400"/>
              </a:spcAft>
              <a:buChar char="•"/>
            </a:pPr>
            <a:r>
              <a:rPr sz="2200">
                <a:solidFill>
                  <a:srgbClr val="263238"/>
                </a:solidFill>
                <a:latin typeface="Calibri"/>
              </a:rPr>
              <a:t>5. Examen físico: qué buscar después de operar</a:t>
            </a:r>
          </a:p>
          <a:p>
            <a:pPr marL="347472" indent="-347472">
              <a:spcAft>
                <a:spcPts val="1400"/>
              </a:spcAft>
              <a:buChar char="•"/>
            </a:pPr>
            <a:r>
              <a:rPr sz="2200">
                <a:solidFill>
                  <a:srgbClr val="263238"/>
                </a:solidFill>
                <a:latin typeface="Calibri"/>
              </a:rPr>
              <a:t>6. Algoritmo: elegir el abordaje por objetivo</a:t>
            </a:r>
          </a:p>
          <a:p>
            <a:pPr marL="347472" indent="-347472">
              <a:spcAft>
                <a:spcPts val="1400"/>
              </a:spcAft>
              <a:buChar char="•"/>
            </a:pPr>
            <a:r>
              <a:rPr sz="2200">
                <a:solidFill>
                  <a:srgbClr val="263238"/>
                </a:solidFill>
                <a:latin typeface="Calibri"/>
              </a:rPr>
              <a:t>7. Indicaciones: qué abordaje para qué lesión</a:t>
            </a:r>
          </a:p>
          <a:p>
            <a:pPr marL="347472" indent="-347472">
              <a:spcAft>
                <a:spcPts val="1400"/>
              </a:spcAft>
              <a:buChar char="•"/>
            </a:pPr>
            <a:r>
              <a:rPr sz="2200">
                <a:solidFill>
                  <a:srgbClr val="263238"/>
                </a:solidFill>
                <a:latin typeface="Calibri"/>
              </a:rPr>
              <a:t>8. Técnica: pasos, estructuras en riesgo y errores del residente</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Ampliaciones: snip, osteotomía de la tuberosidad tibial, V-Y y osteotomías en trauma</a:t>
            </a:r>
          </a:p>
          <a:p>
            <a:pPr marL="347472" indent="-347472">
              <a:spcAft>
                <a:spcPts val="1400"/>
              </a:spcAft>
              <a:buChar char="•"/>
            </a:pPr>
            <a:r>
              <a:rPr sz="2200">
                <a:solidFill>
                  <a:srgbClr val="263238"/>
                </a:solidFill>
                <a:latin typeface="Calibri"/>
              </a:rPr>
              <a:t>10. Comparación: midvasto frente a subvasto frente a parapatelar medial</a:t>
            </a:r>
          </a:p>
          <a:p>
            <a:pPr marL="347472" indent="-347472">
              <a:spcAft>
                <a:spcPts val="1400"/>
              </a:spcAft>
              <a:buChar char="•"/>
            </a:pPr>
            <a:r>
              <a:rPr sz="2200">
                <a:solidFill>
                  <a:srgbClr val="263238"/>
                </a:solidFill>
                <a:latin typeface="Calibri"/>
              </a:rPr>
              <a:t>11. Complicaciones: tasas y cómo reducirlas</a:t>
            </a:r>
          </a:p>
          <a:p>
            <a:pPr marL="347472" indent="-347472">
              <a:spcAft>
                <a:spcPts val="1400"/>
              </a:spcAft>
              <a:buChar char="•"/>
            </a:pPr>
            <a:r>
              <a:rPr sz="2200">
                <a:solidFill>
                  <a:srgbClr val="263238"/>
                </a:solidFill>
                <a:latin typeface="Calibri"/>
              </a:rPr>
              <a:t>12. Pronóstico: qué resultado esperar según el abordaje y la lesión</a:t>
            </a:r>
          </a:p>
          <a:p>
            <a:pPr marL="347472" indent="-347472">
              <a:spcAft>
                <a:spcPts val="1400"/>
              </a:spcAft>
              <a:buChar char="•"/>
            </a:pPr>
            <a:r>
              <a:rPr sz="2200">
                <a:solidFill>
                  <a:srgbClr val="263238"/>
                </a:solidFill>
                <a:latin typeface="Calibri"/>
              </a:rPr>
              <a:t>13. Rehabilitación: poca evidencia, mucha práctica rotulada</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56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Gebhard F et al. [Internet]. 2026.</a:t>
            </a:r>
          </a:p>
          <a:p>
            <a:r>
              <a:rPr sz="800">
                <a:solidFill>
                  <a:srgbClr val="5A6469"/>
                </a:solidFill>
                <a:latin typeface="Calibri"/>
              </a:rPr>
              <a:t>[r3] Berstock JR et al. EFORT Open Rev. 2018. doi:10.1302/2058-5241.3.170030</a:t>
            </a:r>
          </a:p>
          <a:p>
            <a:r>
              <a:rPr sz="800">
                <a:solidFill>
                  <a:srgbClr val="5A6469"/>
                </a:solidFill>
                <a:latin typeface="Calibri"/>
              </a:rPr>
              <a:t>[r2] Cooper RE Jr et al. J Arthroplasty. 1999. doi:10.1016/s0883-5403(99)90109-2</a:t>
            </a:r>
          </a:p>
          <a:p>
            <a:r>
              <a:rPr sz="800">
                <a:solidFill>
                  <a:srgbClr val="5A6469"/>
                </a:solidFill>
                <a:latin typeface="Calibri"/>
              </a:rPr>
              <a:t>[r4] Gebhard F et al.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Los 4 abordajes entran por delante de la rodilla y atraviesan el aparato extensor; lo que cambia es dónde: el parapatelar medial incide el tendón del cuádriceps… [r1] [r3] [r2]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56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una familia de abordajes y un mismo obstáculo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Gebhard F et al. [Internet]. 2026.</a:t>
            </a:r>
          </a:p>
          <a:p>
            <a:r>
              <a:rPr sz="800">
                <a:solidFill>
                  <a:srgbClr val="5A6469"/>
                </a:solidFill>
                <a:latin typeface="Calibri"/>
              </a:rPr>
              <a:t>[r2] Cooper RE Jr et al. J Arthroplasty. 1999. doi:10.1016/s0883-5403(99)90109-2</a:t>
            </a:r>
          </a:p>
          <a:p>
            <a:r>
              <a:rPr sz="800">
                <a:solidFill>
                  <a:srgbClr val="5A6469"/>
                </a:solidFill>
                <a:latin typeface="Calibri"/>
              </a:rPr>
              <a:t>[r3] Berstock JR et al. EFORT Open Rev. 2018. doi:10.1302/2058-5241.3.170030</a:t>
            </a:r>
          </a:p>
          <a:p>
            <a:r>
              <a:rPr sz="800">
                <a:solidFill>
                  <a:srgbClr val="5A6469"/>
                </a:solidFill>
                <a:latin typeface="Calibri"/>
              </a:rPr>
              <a:t>[r4] Gebhard F et al.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"Abordaje parapatelar" es el nombre corto de una familia: entrar a la rodilla por delante, al lado de la rótula, atravesando el aparato extensor.</a:t>
            </a:r>
          </a:p>
          <a:p>
            <a:pPr marL="347472" indent="-347472">
              <a:spcAft>
                <a:spcPts val="1400"/>
              </a:spcAft>
              <a:buChar char="•"/>
            </a:pPr>
            <a:r>
              <a:rPr sz="2400">
                <a:solidFill>
                  <a:srgbClr val="263238"/>
                </a:solidFill>
                <a:latin typeface="Calibri"/>
              </a:rPr>
              <a:t>Hay 4 miembros que conviene separar desde el inicio.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56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una familia de abordajes y un mismo obstáculo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Berstock JR et al. EFORT Open Rev. 2018. doi:10.1302/2058-5241.3.170030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Subvasto. No se corta el tendón ni el músculo. Su primera descripción es de Erkes (1929) y su difusión, de Hofmann (1991)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56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una familia de abordajes y un mismo obstáculo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Gebhard F et al. [Internet]. 2026.</a:t>
            </a:r>
          </a:p>
          <a:p>
            <a:r>
              <a:rPr sz="800">
                <a:solidFill>
                  <a:srgbClr val="5A6469"/>
                </a:solidFill>
                <a:latin typeface="Calibri"/>
              </a:rPr>
              <a:t>[r2] Cooper RE Jr et al. J Arthroplasty. 1999. doi:10.1016/s0883-5403(99)90109-2</a:t>
            </a:r>
          </a:p>
          <a:p>
            <a:r>
              <a:rPr sz="800">
                <a:solidFill>
                  <a:srgbClr val="5A6469"/>
                </a:solidFill>
                <a:latin typeface="Calibri"/>
              </a:rPr>
              <a:t>[r3] Berstock JR et al. EFORT Open Rev. 2018. doi:10.1302/2058-5241.3.170030</a:t>
            </a:r>
          </a:p>
          <a:p>
            <a:r>
              <a:rPr sz="800">
                <a:solidFill>
                  <a:srgbClr val="5A6469"/>
                </a:solidFill>
                <a:latin typeface="Calibri"/>
              </a:rPr>
              <a:t>[r4] Gebhard F et al.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Todo el capítulo gira alrededor de ese intercambio: exposición contra daño al aparato extensor.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56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Epidemiología: cuánto se usa cada uno y qué tan sólida es la evidencia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Berstock JR et al. EFORT Open Rev. 2018. doi:10.1302/2058-5241.3.170030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Inglaterra y Gales, según el registro nacional que cita Berstock, el parapatelar medial se empleó en 93 % de las artroplastias primarias de rodilla entre 2004 y 2014…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56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Epidemiología: cuánto se usa cada uno y qué tan sólida es la evidencia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Bouché PA et al. J Arthroplasty. 2021. doi:10.1016/j.arth.2020.09.052</a:t>
            </a:r>
          </a:p>
          <a:p>
            <a:r>
              <a:rPr sz="1000">
                <a:solidFill>
                  <a:srgbClr val="5A6469"/>
                </a:solidFill>
                <a:latin typeface="Calibri"/>
              </a:rPr>
              <a:t>[r6] Stubnya BG et al. J Arthroplasty. 2023. doi:10.1016/j.arth.2023.06.004</a:t>
            </a:r>
          </a:p>
          <a:p>
            <a:r>
              <a:rPr sz="1000">
                <a:solidFill>
                  <a:srgbClr val="5A6469"/>
                </a:solidFill>
                <a:latin typeface="Calibri"/>
              </a:rPr>
              <a:t>[r9] Rainey JP et al. J Arthroplasty. 2026. doi:10.1016/j.arth.2025.11.013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pregunta "¿cuál es mejor?" tiene una base grande pero floja.</a:t>
            </a:r>
          </a:p>
          <a:p>
            <a:pPr marL="347472" indent="-347472">
              <a:spcAft>
                <a:spcPts val="1400"/>
              </a:spcAft>
              <a:buChar char="•"/>
            </a:pPr>
            <a:r>
              <a:rPr sz="2400">
                <a:solidFill>
                  <a:srgbClr val="263238"/>
                </a:solidFill>
                <a:latin typeface="Calibri"/>
              </a:rPr>
              <a:t>Una red de metaanálisis reúne 60 ECA [r5]; otra, 33 ECA [r6]; la revisión de ECA más reciente incluyó 27 manuscritos, todos de nivel 1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56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Abordaje usado en artroplastias primarias de rodilla, Inglaterra y Gales 2004-2014</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Berstock JR et al. EFORT Open Rev. 2018. doi:10.1302/2058-5241.3.170030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56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lo que cruzas y lo que se queda en el camino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Gebhard F et al. [Internet]. 2026.</a:t>
            </a:r>
          </a:p>
          <a:p>
            <a:r>
              <a:rPr sz="800">
                <a:solidFill>
                  <a:srgbClr val="5A6469"/>
                </a:solidFill>
                <a:latin typeface="Calibri"/>
              </a:rPr>
              <a:t>[r2] Cooper RE Jr et al. J Arthroplasty. 1999. doi:10.1016/s0883-5403(99)90109-2</a:t>
            </a:r>
          </a:p>
          <a:p>
            <a:r>
              <a:rPr sz="800">
                <a:solidFill>
                  <a:srgbClr val="5A6469"/>
                </a:solidFill>
                <a:latin typeface="Calibri"/>
              </a:rPr>
              <a:t>[r3] Berstock JR et al. EFORT Open Rev. 2018. doi:10.1302/2058-5241.3.170030</a:t>
            </a:r>
          </a:p>
          <a:p>
            <a:r>
              <a:rPr sz="800">
                <a:solidFill>
                  <a:srgbClr val="5A6469"/>
                </a:solidFill>
                <a:latin typeface="Calibri"/>
              </a:rPr>
              <a:t>[r4] Gebhard F et al.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Piensa en la parte anterior de la rodilla como un sándwich: piel con ramas del safeno, aparato extensor con sus retináculos, cápsula y, por detrás, fémur y tibia.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56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Patrón de ramas de la rama infrapatelar del safeno en 15 rodillas de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[r40] Tanavalee A et al. doi:10.. 2016. doi:10.1016/j.arth.2016.04.002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56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Distancia del borde rotuliano a los vasos poplíteos en el estudio del midvasto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Cooper RE Jr et al. J Arthroplasty. 1999. doi:10.1016/s0883-5403(99)90109-2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56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4 formas de cruzar el aparato extensor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Gebhard F et al. [Internet]. 2026.</a:t>
            </a:r>
          </a:p>
          <a:p>
            <a:r>
              <a:rPr sz="800">
                <a:solidFill>
                  <a:srgbClr val="5A6469"/>
                </a:solidFill>
                <a:latin typeface="Calibri"/>
              </a:rPr>
              <a:t>[r2] Cooper RE Jr et al. J Arthroplasty. 1999. doi:10.1016/s0883-5403(99)90109-2</a:t>
            </a:r>
          </a:p>
          <a:p>
            <a:r>
              <a:rPr sz="800">
                <a:solidFill>
                  <a:srgbClr val="5A6469"/>
                </a:solidFill>
                <a:latin typeface="Calibri"/>
              </a:rPr>
              <a:t>[r3] Berstock JR et al. EFORT Open Rev. 2018. doi:10.1302/2058-5241.3.170030</a:t>
            </a:r>
          </a:p>
          <a:p>
            <a:r>
              <a:rPr sz="800">
                <a:solidFill>
                  <a:srgbClr val="5A6469"/>
                </a:solidFill>
                <a:latin typeface="Calibri"/>
              </a:rPr>
              <a:t>[r4] Gebhard F et al.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tabla compara lo esencial.</a:t>
            </a:r>
          </a:p>
          <a:p>
            <a:pPr marL="347472" indent="-347472">
              <a:spcAft>
                <a:spcPts val="1400"/>
              </a:spcAft>
              <a:buChar char="•"/>
            </a:pPr>
            <a:r>
              <a:rPr sz="2400">
                <a:solidFill>
                  <a:srgbClr val="263238"/>
                </a:solidFill>
                <a:latin typeface="Calibri"/>
              </a:rPr>
              <a:t>Lee la columna "Plano de entrada" como el recorrido de tu bisturí, de superficial a profundo.</a:t>
            </a:r>
          </a:p>
          <a:p>
            <a:pPr marL="347472" indent="-347472">
              <a:spcAft>
                <a:spcPts val="1400"/>
              </a:spcAft>
              <a:buChar char="•"/>
            </a:pPr>
            <a:r>
              <a:rPr sz="2400">
                <a:solidFill>
                  <a:srgbClr val="263238"/>
                </a:solidFill>
                <a:latin typeface="Calibri"/>
              </a:rPr>
              <a:t>"Mini" no significa solo incisión corta.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56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Variantes: 4 formas de cruzar el aparato extensor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Rainey JP et al. J Arthroplasty. 2026. doi:10.1016/j.arth.2025.11.013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Como esas técnicas se apoyan en series pequeñas, no se asume que más pequeño sea mejor: en la revisión de ECA más reciente ninguna vía se impuso de manera reiterada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56</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Los 4 abordajes lado a lado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Gebhard F et al. [Internet]. 2026.</a:t>
            </a:r>
          </a:p>
          <a:p>
            <a:r>
              <a:rPr sz="800">
                <a:solidFill>
                  <a:srgbClr val="5A6469"/>
                </a:solidFill>
                <a:latin typeface="Calibri"/>
              </a:rPr>
              <a:t>[r2] Cooper RE Jr et al. J Arthroplasty. 1999. doi:10.1016/s0883-5403(99)90109-2</a:t>
            </a:r>
          </a:p>
          <a:p>
            <a:r>
              <a:rPr sz="800">
                <a:solidFill>
                  <a:srgbClr val="5A6469"/>
                </a:solidFill>
                <a:latin typeface="Calibri"/>
              </a:rPr>
              <a:t>[r3] Berstock JR et al. EFORT Open Rev. 2018. doi:10.1302/2058-5241.3.170030</a:t>
            </a:r>
          </a:p>
          <a:p>
            <a:r>
              <a:rPr sz="800">
                <a:solidFill>
                  <a:srgbClr val="5A6469"/>
                </a:solidFill>
                <a:latin typeface="Calibri"/>
              </a:rPr>
              <a:t>[r4] Gebhard F et al. [Internet]. 2026.</a:t>
            </a:r>
          </a:p>
          <a:p>
            <a:r>
              <a:rPr sz="800">
                <a:solidFill>
                  <a:srgbClr val="5A6469"/>
                </a:solidFill>
                <a:latin typeface="Calibri"/>
              </a:rPr>
              <a:t>[r8] Bonutti PM et al. Clin Orthop Relat Res. 1998. PMID 9678049</a:t>
            </a:r>
          </a:p>
          <a:p>
            <a:r>
              <a:rPr sz="800">
                <a:solidFill>
                  <a:srgbClr val="5A6469"/>
                </a:solidFill>
                <a:latin typeface="Calibri"/>
              </a:rPr>
              <a:t>(+3 referencias más en las láminas finales)</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121408"/>
                <a:gridCol w="2121408"/>
                <a:gridCol w="2121408"/>
                <a:gridCol w="2121408"/>
                <a:gridCol w="2121408"/>
              </a:tblGrid>
              <a:tr h="457200">
                <a:tc>
                  <a:txBody>
                    <a:bodyPr/>
                    <a:lstStyle/>
                    <a:p>
                      <a:r>
                        <a:rPr sz="1400" b="1">
                          <a:solidFill>
                            <a:srgbClr val="FFFFFF"/>
                          </a:solidFill>
                          <a:latin typeface="Calibri"/>
                        </a:rPr>
                        <a:t>Variante</a:t>
                      </a:r>
                    </a:p>
                  </a:txBody>
                  <a:tcPr>
                    <a:solidFill>
                      <a:srgbClr val="0F5F6B"/>
                    </a:solidFill>
                  </a:tcPr>
                </a:tc>
                <a:tc>
                  <a:txBody>
                    <a:bodyPr/>
                    <a:lstStyle/>
                    <a:p>
                      <a:r>
                        <a:rPr sz="1400" b="1">
                          <a:solidFill>
                            <a:srgbClr val="FFFFFF"/>
                          </a:solidFill>
                          <a:latin typeface="Calibri"/>
                        </a:rPr>
                        <a:t>Plano de entrada</a:t>
                      </a:r>
                    </a:p>
                  </a:txBody>
                  <a:tcPr>
                    <a:solidFill>
                      <a:srgbClr val="0F5F6B"/>
                    </a:solidFill>
                  </a:tcPr>
                </a:tc>
                <a:tc>
                  <a:txBody>
                    <a:bodyPr/>
                    <a:lstStyle/>
                    <a:p>
                      <a:r>
                        <a:rPr sz="1400" b="1">
                          <a:solidFill>
                            <a:srgbClr val="FFFFFF"/>
                          </a:solidFill>
                          <a:latin typeface="Calibri"/>
                        </a:rPr>
                        <a:t>Qué se corta o se levanta</a:t>
                      </a:r>
                    </a:p>
                  </a:txBody>
                  <a:tcPr>
                    <a:solidFill>
                      <a:srgbClr val="0F5F6B"/>
                    </a:solidFill>
                  </a:tcPr>
                </a:tc>
                <a:tc>
                  <a:txBody>
                    <a:bodyPr/>
                    <a:lstStyle/>
                    <a:p>
                      <a:r>
                        <a:rPr sz="1400" b="1">
                          <a:solidFill>
                            <a:srgbClr val="FFFFFF"/>
                          </a:solidFill>
                          <a:latin typeface="Calibri"/>
                        </a:rPr>
                        <a:t>Ventaja descrita</a:t>
                      </a:r>
                    </a:p>
                  </a:txBody>
                  <a:tcPr>
                    <a:solidFill>
                      <a:srgbClr val="0F5F6B"/>
                    </a:solidFill>
                  </a:tcPr>
                </a:tc>
                <a:tc>
                  <a:txBody>
                    <a:bodyPr/>
                    <a:lstStyle/>
                    <a:p>
                      <a:r>
                        <a:rPr sz="1400" b="1">
                          <a:solidFill>
                            <a:srgbClr val="FFFFFF"/>
                          </a:solidFill>
                          <a:latin typeface="Calibri"/>
                        </a:rPr>
                        <a:t>Límite descrito</a:t>
                      </a:r>
                    </a:p>
                  </a:txBody>
                  <a:tcPr>
                    <a:solidFill>
                      <a:srgbClr val="0F5F6B"/>
                    </a:solidFill>
                  </a:tcPr>
                </a:tc>
              </a:tr>
              <a:tr h="457200">
                <a:tc>
                  <a:txBody>
                    <a:bodyPr/>
                    <a:lstStyle/>
                    <a:p>
                      <a:r>
                        <a:rPr sz="1400">
                          <a:solidFill>
                            <a:srgbClr val="263238"/>
                          </a:solidFill>
                          <a:latin typeface="Calibri"/>
                        </a:rPr>
                        <a:t>Parapatelar medial</a:t>
                      </a:r>
                    </a:p>
                  </a:txBody>
                  <a:tcPr>
                    <a:solidFill>
                      <a:srgbClr val="EEF3F4"/>
                    </a:solidFill>
                  </a:tcPr>
                </a:tc>
                <a:tc>
                  <a:txBody>
                    <a:bodyPr/>
                    <a:lstStyle/>
                    <a:p>
                      <a:r>
                        <a:rPr sz="1400">
                          <a:solidFill>
                            <a:srgbClr val="263238"/>
                          </a:solidFill>
                          <a:latin typeface="Calibri"/>
                        </a:rPr>
                        <a:t>Retináculo rotuliano medial y cápsula; extensible hacia el tendón del cuádriceps [r1]</a:t>
                      </a:r>
                    </a:p>
                  </a:txBody>
                  <a:tcPr>
                    <a:solidFill>
                      <a:srgbClr val="EEF3F4"/>
                    </a:solidFill>
                  </a:tcPr>
                </a:tc>
                <a:tc>
                  <a:txBody>
                    <a:bodyPr/>
                    <a:lstStyle/>
                    <a:p>
                      <a:r>
                        <a:rPr sz="1400">
                          <a:solidFill>
                            <a:srgbClr val="263238"/>
                          </a:solidFill>
                          <a:latin typeface="Calibri"/>
                        </a:rPr>
                        <a:t>Se incide el tendón del cuádriceps [r3]</a:t>
                      </a:r>
                    </a:p>
                  </a:txBody>
                  <a:tcPr>
                    <a:solidFill>
                      <a:srgbClr val="EEF3F4"/>
                    </a:solidFill>
                  </a:tcPr>
                </a:tc>
                <a:tc>
                  <a:txBody>
                    <a:bodyPr/>
                    <a:lstStyle/>
                    <a:p>
                      <a:r>
                        <a:rPr sz="1400">
                          <a:solidFill>
                            <a:srgbClr val="263238"/>
                          </a:solidFill>
                          <a:latin typeface="Calibri"/>
                        </a:rPr>
                        <a:t>Exposición amplia y extensible; la rótula se luxa hacia lateral [r1]</a:t>
                      </a:r>
                    </a:p>
                  </a:txBody>
                  <a:tcPr>
                    <a:solidFill>
                      <a:srgbClr val="EEF3F4"/>
                    </a:solidFill>
                  </a:tcPr>
                </a:tc>
                <a:tc>
                  <a:txBody>
                    <a:bodyPr/>
                    <a:lstStyle/>
                    <a:p>
                      <a:r>
                        <a:rPr sz="1400">
                          <a:solidFill>
                            <a:srgbClr val="263238"/>
                          </a:solidFill>
                          <a:latin typeface="Calibri"/>
                        </a:rPr>
                        <a:t>Riesgo de avulsión del ligamento rotuliano [r1]; menor perfusión rotuliana en cadáver [r8]</a:t>
                      </a:r>
                    </a:p>
                  </a:txBody>
                  <a:tcPr>
                    <a:solidFill>
                      <a:srgbClr val="EEF3F4"/>
                    </a:solidFill>
                  </a:tcPr>
                </a:tc>
              </a:tr>
              <a:tr h="457200">
                <a:tc>
                  <a:txBody>
                    <a:bodyPr/>
                    <a:lstStyle/>
                    <a:p>
                      <a:r>
                        <a:rPr sz="1400">
                          <a:solidFill>
                            <a:srgbClr val="263238"/>
                          </a:solidFill>
                          <a:latin typeface="Calibri"/>
                        </a:rPr>
                        <a:t>Midvasto</a:t>
                      </a:r>
                    </a:p>
                  </a:txBody>
                  <a:tcPr>
                    <a:solidFill>
                      <a:srgbClr val="FFFFFF"/>
                    </a:solidFill>
                  </a:tcPr>
                </a:tc>
                <a:tc>
                  <a:txBody>
                    <a:bodyPr/>
                    <a:lstStyle/>
                    <a:p>
                      <a:r>
                        <a:rPr sz="1400">
                          <a:solidFill>
                            <a:srgbClr val="263238"/>
                          </a:solidFill>
                          <a:latin typeface="Calibri"/>
                        </a:rPr>
                        <a:t>División del vasto medial en la dirección de sus fibras, desde el borde de la rótula [r2]</a:t>
                      </a:r>
                    </a:p>
                  </a:txBody>
                  <a:tcPr>
                    <a:solidFill>
                      <a:srgbClr val="FFFFFF"/>
                    </a:solidFill>
                  </a:tcPr>
                </a:tc>
                <a:tc>
                  <a:txBody>
                    <a:bodyPr/>
                    <a:lstStyle/>
                    <a:p>
                      <a:r>
                        <a:rPr sz="1400">
                          <a:solidFill>
                            <a:srgbClr val="263238"/>
                          </a:solidFill>
                          <a:latin typeface="Calibri"/>
                        </a:rPr>
                        <a:t>Fibras del vasto medial; no el tendón [r2]</a:t>
                      </a:r>
                    </a:p>
                  </a:txBody>
                  <a:tcPr>
                    <a:solidFill>
                      <a:srgbClr val="FFFFFF"/>
                    </a:solidFill>
                  </a:tcPr>
                </a:tc>
                <a:tc>
                  <a:txBody>
                    <a:bodyPr/>
                    <a:lstStyle/>
                    <a:p>
                      <a:r>
                        <a:rPr sz="1400">
                          <a:solidFill>
                            <a:srgbClr val="263238"/>
                          </a:solidFill>
                          <a:latin typeface="Calibri"/>
                        </a:rPr>
                        <a:t>Menos dolor y mejor arco en las semanas 1 y 2 en un metaanálisis [r44]</a:t>
                      </a:r>
                    </a:p>
                  </a:txBody>
                  <a:tcPr>
                    <a:solidFill>
                      <a:srgbClr val="FFFFFF"/>
                    </a:solidFill>
                  </a:tcPr>
                </a:tc>
                <a:tc>
                  <a:txBody>
                    <a:bodyPr/>
                    <a:lstStyle/>
                    <a:p>
                      <a:r>
                        <a:rPr sz="1400">
                          <a:solidFill>
                            <a:srgbClr val="263238"/>
                          </a:solidFill>
                          <a:latin typeface="Calibri"/>
                        </a:rPr>
                        <a:t>Más tiempo operatorio [r44]; inervación intramuscular en riesgo [r21]; propuesto para no obesos sin artrotomía previa [r2]</a:t>
                      </a:r>
                    </a:p>
                  </a:txBody>
                  <a:tcPr>
                    <a:solidFill>
                      <a:srgbClr val="FFFFFF"/>
                    </a:solidFill>
                  </a:tcPr>
                </a:tc>
              </a:tr>
              <a:tr h="457200">
                <a:tc>
                  <a:txBody>
                    <a:bodyPr/>
                    <a:lstStyle/>
                    <a:p>
                      <a:r>
                        <a:rPr sz="1400">
                          <a:solidFill>
                            <a:srgbClr val="263238"/>
                          </a:solidFill>
                          <a:latin typeface="Calibri"/>
                        </a:rPr>
                        <a:t>Subvasto</a:t>
                      </a:r>
                    </a:p>
                  </a:txBody>
                  <a:tcPr>
                    <a:solidFill>
                      <a:srgbClr val="EEF3F4"/>
                    </a:solidFill>
                  </a:tcPr>
                </a:tc>
                <a:tc>
                  <a:txBody>
                    <a:bodyPr/>
                    <a:lstStyle/>
                    <a:p>
                      <a:r>
                        <a:rPr sz="1400">
                          <a:solidFill>
                            <a:srgbClr val="263238"/>
                          </a:solidFill>
                          <a:latin typeface="Calibri"/>
                        </a:rPr>
                        <a:t>Por debajo del vasto medial, que se conserva (descripción habitual) [r3]</a:t>
                      </a:r>
                    </a:p>
                  </a:txBody>
                  <a:tcPr>
                    <a:solidFill>
                      <a:srgbClr val="EEF3F4"/>
                    </a:solidFill>
                  </a:tcPr>
                </a:tc>
                <a:tc>
                  <a:txBody>
                    <a:bodyPr/>
                    <a:lstStyle/>
                    <a:p>
                      <a:r>
                        <a:rPr sz="1400">
                          <a:solidFill>
                            <a:srgbClr val="263238"/>
                          </a:solidFill>
                          <a:latin typeface="Calibri"/>
                        </a:rPr>
                        <a:t>No se corta tendón ni músculo [r3]</a:t>
                      </a:r>
                    </a:p>
                  </a:txBody>
                  <a:tcPr>
                    <a:solidFill>
                      <a:srgbClr val="EEF3F4"/>
                    </a:solidFill>
                  </a:tcPr>
                </a:tc>
                <a:tc>
                  <a:txBody>
                    <a:bodyPr/>
                    <a:lstStyle/>
                    <a:p>
                      <a:r>
                        <a:rPr sz="1400">
                          <a:solidFill>
                            <a:srgbClr val="263238"/>
                          </a:solidFill>
                          <a:latin typeface="Calibri"/>
                        </a:rPr>
                        <a:t>Elevación de la pierna recta 1,7 días antes y menos liberación lateral [r3]</a:t>
                      </a:r>
                    </a:p>
                  </a:txBody>
                  <a:tcPr>
                    <a:solidFill>
                      <a:srgbClr val="EEF3F4"/>
                    </a:solidFill>
                  </a:tcPr>
                </a:tc>
                <a:tc>
                  <a:txBody>
                    <a:bodyPr/>
                    <a:lstStyle/>
                    <a:p>
                      <a:r>
                        <a:rPr sz="1400">
                          <a:solidFill>
                            <a:srgbClr val="263238"/>
                          </a:solidFill>
                          <a:latin typeface="Calibri"/>
                        </a:rPr>
                        <a:t>9,7 min más de cirugía [r3]; exposición insuficiente en algunos pacientes [r2]; arteria genicular descendente en el campo [r12]</a:t>
                      </a:r>
                    </a:p>
                  </a:txBody>
                  <a:tcPr>
                    <a:solidFill>
                      <a:srgbClr val="EEF3F4"/>
                    </a:solidFill>
                  </a:tcPr>
                </a:tc>
              </a:tr>
              <a:tr h="457200">
                <a:tc>
                  <a:txBody>
                    <a:bodyPr/>
                    <a:lstStyle/>
                    <a:p>
                      <a:r>
                        <a:rPr sz="1400">
                          <a:solidFill>
                            <a:srgbClr val="263238"/>
                          </a:solidFill>
                          <a:latin typeface="Calibri"/>
                        </a:rPr>
                        <a:t>Parapatelar lateral</a:t>
                      </a:r>
                    </a:p>
                  </a:txBody>
                  <a:tcPr>
                    <a:solidFill>
                      <a:srgbClr val="FFFFFF"/>
                    </a:solidFill>
                  </a:tcPr>
                </a:tc>
                <a:tc>
                  <a:txBody>
                    <a:bodyPr/>
                    <a:lstStyle/>
                    <a:p>
                      <a:r>
                        <a:rPr sz="1400">
                          <a:solidFill>
                            <a:srgbClr val="263238"/>
                          </a:solidFill>
                          <a:latin typeface="Calibri"/>
                        </a:rPr>
                        <a:t>Retináculo lateral y tendón del cuádriceps, de espesor completo; la rótula se luxa hacia medial [r4]</a:t>
                      </a:r>
                    </a:p>
                  </a:txBody>
                  <a:tcPr>
                    <a:solidFill>
                      <a:srgbClr val="FFFFFF"/>
                    </a:solidFill>
                  </a:tcPr>
                </a:tc>
                <a:tc>
                  <a:txBody>
                    <a:bodyPr/>
                    <a:lstStyle/>
                    <a:p>
                      <a:r>
                        <a:rPr sz="1400">
                          <a:solidFill>
                            <a:srgbClr val="263238"/>
                          </a:solidFill>
                          <a:latin typeface="Calibri"/>
                        </a:rPr>
                        <a:t>Deja un manguito de 8 a 10 mm de retináculo en la rótula [r4]</a:t>
                      </a:r>
                    </a:p>
                  </a:txBody>
                  <a:tcPr>
                    <a:solidFill>
                      <a:srgbClr val="FFFFFF"/>
                    </a:solidFill>
                  </a:tcPr>
                </a:tc>
                <a:tc>
                  <a:txBody>
                    <a:bodyPr/>
                    <a:lstStyle/>
                    <a:p>
                      <a:r>
                        <a:rPr sz="1400">
                          <a:solidFill>
                            <a:srgbClr val="263238"/>
                          </a:solidFill>
                          <a:latin typeface="Calibri"/>
                        </a:rPr>
                        <a:t>Buena vista de la superficie articular del fémur distal; solo la genicular lateral superior se evita o se liga [r4]</a:t>
                      </a:r>
                    </a:p>
                  </a:txBody>
                  <a:tcPr>
                    <a:solidFill>
                      <a:srgbClr val="FFFFFF"/>
                    </a:solidFill>
                  </a:tcPr>
                </a:tc>
                <a:tc>
                  <a:txBody>
                    <a:bodyPr/>
                    <a:lstStyle/>
                    <a:p>
                      <a:r>
                        <a:rPr sz="1400">
                          <a:solidFill>
                            <a:srgbClr val="263238"/>
                          </a:solidFill>
                          <a:latin typeface="Calibri"/>
                        </a:rPr>
                        <a:t>Incisión de 15 a 18 cm; sin liberación adecuada, avulsión del ligamento rotuliano [r4]</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56</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qué buscar después de operar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Sundaram K et al. JBJS Rev. 2020. doi:10.2106/JBJS.RVW.19.00051</a:t>
            </a:r>
          </a:p>
          <a:p>
            <a:r>
              <a:rPr sz="1000">
                <a:solidFill>
                  <a:srgbClr val="5A6469"/>
                </a:solidFill>
                <a:latin typeface="Calibri"/>
              </a:rPr>
              <a:t>[r25] Rahman A et al. Cureus. 2025. doi:10.7759/cureus.93717</a:t>
            </a:r>
          </a:p>
          <a:p>
            <a:r>
              <a:rPr sz="1000">
                <a:solidFill>
                  <a:srgbClr val="5A6469"/>
                </a:solidFill>
                <a:latin typeface="Calibri"/>
              </a:rPr>
              <a:t>[r45] Yang SR et al. Eur Radiol. 2022. doi:10.1007/s00330-021-08184-2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es un examen para elegir el abordaje; es para detectar a tiempo lo que el abordaje puede dañar.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56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qué buscar después de operar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[r45] Yang SR et al. Eur Radiol. 2022. doi:10.1007/s00330-021-08184-2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Entre 55 pacientes, los respondedores (37/55) tenían atrapamiento o neuroma evidente en 97 % frente a 6 % en los no respondedores [r45].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56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Prueba de la rótula fija para rotura del tendón del cuádriceps: sensibilidad y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Rahman A et al. Cureus. 2025. doi:10.7759/cureus.93717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56</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elegir el abordaje por objetivo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Gebhard F et al. [Internet]. 2026.</a:t>
            </a:r>
          </a:p>
          <a:p>
            <a:r>
              <a:rPr sz="800">
                <a:solidFill>
                  <a:srgbClr val="5A6469"/>
                </a:solidFill>
                <a:latin typeface="Calibri"/>
              </a:rPr>
              <a:t>[r3] Berstock JR et al. EFORT Open Rev. 2018. doi:10.1302/2058-5241.3.170030</a:t>
            </a:r>
          </a:p>
          <a:p>
            <a:r>
              <a:rPr sz="800">
                <a:solidFill>
                  <a:srgbClr val="5A6469"/>
                </a:solidFill>
                <a:latin typeface="Calibri"/>
              </a:rPr>
              <a:t>[r4] Gebhard F et al. [Internet]. 2026.</a:t>
            </a:r>
          </a:p>
          <a:p>
            <a:r>
              <a:rPr sz="800">
                <a:solidFill>
                  <a:srgbClr val="5A6469"/>
                </a:solidFill>
                <a:latin typeface="Calibri"/>
              </a:rPr>
              <a:t>[r5] Bouché PA et al. J Arthroplasty. 2021. doi:10.1016/j.arth.2020.09.052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algoritmo ordena la decisión por objetivo; no sustituye el criterio de tu tutor ni la planificación de cada paciente.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56</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Elegir la entrada anterior de la rodilla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[r30] Keblish PA. 1991. PMID 1914314</a:t>
            </a:r>
          </a:p>
          <a:p>
            <a:r>
              <a:rPr sz="800">
                <a:solidFill>
                  <a:srgbClr val="5A6469"/>
                </a:solidFill>
                <a:latin typeface="Calibri"/>
              </a:rPr>
              <a:t>[r43] Satish BR et al. J Arthroplasty. 2013. doi:10.1016/j.arth.2013.04.037</a:t>
            </a:r>
          </a:p>
          <a:p>
            <a:r>
              <a:rPr sz="800">
                <a:solidFill>
                  <a:srgbClr val="5A6469"/>
                </a:solidFill>
                <a:latin typeface="Calibri"/>
              </a:rPr>
              <a:t>[r27] Rajnish RK et al. Indian J Orthop. 2024. doi:10.1007/s43465-024-01211-6</a:t>
            </a:r>
          </a:p>
          <a:p>
            <a:r>
              <a:rPr sz="800">
                <a:solidFill>
                  <a:srgbClr val="5A6469"/>
                </a:solidFill>
                <a:latin typeface="Calibri"/>
              </a:rPr>
              <a:t>[r1] Gebhard F et al. [Internet]. 2026.</a:t>
            </a:r>
          </a:p>
          <a:p>
            <a:r>
              <a:rPr sz="800">
                <a:solidFill>
                  <a:srgbClr val="5A6469"/>
                </a:solidFill>
                <a:latin typeface="Calibri"/>
              </a:rPr>
              <a:t>[r3] Berstock JR et al. EFORT Open Rev. 2018. doi:10.1302/2058-5241.3.170030</a:t>
            </a:r>
          </a:p>
          <a:p>
            <a:r>
              <a:rPr sz="800">
                <a:solidFill>
                  <a:srgbClr val="5A6469"/>
                </a:solidFill>
                <a:latin typeface="Calibri"/>
              </a:rPr>
              <a:t>(+13 referencias más en las láminas finales)</a:t>
            </a:r>
          </a:p>
        </p:txBody>
      </p:sp>
      <p:sp>
        <p:nvSpPr>
          <p:cNvPr id="6" name="Rounded Rectangle 5"/>
          <p:cNvSpPr/>
          <p:nvPr/>
        </p:nvSpPr>
        <p:spPr>
          <a:xfrm>
            <a:off x="4754880" y="1508760"/>
            <a:ext cx="2743200" cy="343930"/>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Necesito entrar por delante de la rodilla: ¿cuál es el objetivo?</a:t>
            </a:r>
          </a:p>
        </p:txBody>
      </p:sp>
      <p:sp>
        <p:nvSpPr>
          <p:cNvPr id="7" name="Decision 6"/>
          <p:cNvSpPr/>
          <p:nvPr/>
        </p:nvSpPr>
        <p:spPr>
          <a:xfrm>
            <a:off x="4572000" y="1962418"/>
            <a:ext cx="3108960" cy="52699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¿Es una artroplastia de rodilla?</a:t>
            </a:r>
          </a:p>
        </p:txBody>
      </p:sp>
      <p:sp>
        <p:nvSpPr>
          <p:cNvPr id="8" name="Decision 7"/>
          <p:cNvSpPr/>
          <p:nvPr/>
        </p:nvSpPr>
        <p:spPr>
          <a:xfrm>
            <a:off x="2804160" y="2599137"/>
            <a:ext cx="3108960" cy="52699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valgo fijo severo con retináculo lateral contraído?</a:t>
            </a:r>
          </a:p>
        </p:txBody>
      </p:sp>
      <p:sp>
        <p:nvSpPr>
          <p:cNvPr id="9" name="Decision 8"/>
          <p:cNvSpPr/>
          <p:nvPr/>
        </p:nvSpPr>
        <p:spPr>
          <a:xfrm>
            <a:off x="6339839" y="2599137"/>
            <a:ext cx="3108960" cy="52699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¿Es una fractura de fémur distal?</a:t>
            </a:r>
          </a:p>
        </p:txBody>
      </p:sp>
      <p:sp>
        <p:nvSpPr>
          <p:cNvPr id="10" name="Rectangle 9"/>
          <p:cNvSpPr/>
          <p:nvPr/>
        </p:nvSpPr>
        <p:spPr>
          <a:xfrm>
            <a:off x="1755647" y="3235855"/>
            <a:ext cx="2377440" cy="52699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Considera el parapatelar lateral de Keblish con liberación escalonada y snip si hace falta; su superioridad sobre el medial no está demostrada [r30][r43][r27]</a:t>
            </a:r>
          </a:p>
        </p:txBody>
      </p:sp>
      <p:sp>
        <p:nvSpPr>
          <p:cNvPr id="11" name="Decision 10"/>
          <p:cNvSpPr/>
          <p:nvPr/>
        </p:nvSpPr>
        <p:spPr>
          <a:xfrm>
            <a:off x="3877056" y="3235855"/>
            <a:ext cx="2377440" cy="52699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¿El paciente no es obeso, no tiene cirugía previa en la rodilla y tú dominas un abordaje que respeta el cuádriceps?</a:t>
            </a:r>
          </a:p>
        </p:txBody>
      </p:sp>
      <p:sp>
        <p:nvSpPr>
          <p:cNvPr id="12" name="Rectangle 11"/>
          <p:cNvSpPr/>
          <p:nvPr/>
        </p:nvSpPr>
        <p:spPr>
          <a:xfrm>
            <a:off x="5998464" y="3235855"/>
            <a:ext cx="2377440" cy="52699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Cóndilo medial: parapatelar medial [r1]. Fractura articular: parapatelar lateral [r4] o swashbuckler si necesitas toda la superficie [r19]. Hoffa: considera osteotomía del epicóndilo o de Gerdy [r46]</a:t>
            </a:r>
          </a:p>
        </p:txBody>
      </p:sp>
      <p:sp>
        <p:nvSpPr>
          <p:cNvPr id="13" name="Decision 12"/>
          <p:cNvSpPr/>
          <p:nvPr/>
        </p:nvSpPr>
        <p:spPr>
          <a:xfrm>
            <a:off x="8119871" y="3235855"/>
            <a:ext cx="2377440" cy="52699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¿Es una fractura de la meseta tibial lateral, sobre todo conminuta?</a:t>
            </a:r>
          </a:p>
        </p:txBody>
      </p:sp>
      <p:sp>
        <p:nvSpPr>
          <p:cNvPr id="14" name="Rectangle 13"/>
          <p:cNvSpPr/>
          <p:nvPr/>
        </p:nvSpPr>
        <p:spPr>
          <a:xfrm>
            <a:off x="1755647" y="3872573"/>
            <a:ext cx="2377440" cy="52699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Parapatelar medial: extensible y la más usada, 93 % de las artroplastias primarias [r1][r3]</a:t>
            </a:r>
          </a:p>
        </p:txBody>
      </p:sp>
      <p:sp>
        <p:nvSpPr>
          <p:cNvPr id="15" name="Rectangle 14"/>
          <p:cNvSpPr/>
          <p:nvPr/>
        </p:nvSpPr>
        <p:spPr>
          <a:xfrm>
            <a:off x="3877056" y="3872573"/>
            <a:ext cx="2377440" cy="52699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Subvasto o midvasto: ventaja de semanas en dolor y arco [r6][r44], sin diferencias de KSS ni WOMAC a los 6 meses [r5]</a:t>
            </a:r>
          </a:p>
        </p:txBody>
      </p:sp>
      <p:sp>
        <p:nvSpPr>
          <p:cNvPr id="16" name="Rectangle 15"/>
          <p:cNvSpPr/>
          <p:nvPr/>
        </p:nvSpPr>
        <p:spPr>
          <a:xfrm>
            <a:off x="5998464" y="3872573"/>
            <a:ext cx="2377440" cy="52699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Artrotomía parapatelar lateral en línea media: expuso 2,2 veces más superficie articular que la submeniscal anterolateral en cadáver [r28]; resultados comparables en 81 pacientes [r34]</a:t>
            </a:r>
          </a:p>
        </p:txBody>
      </p:sp>
      <p:sp>
        <p:nvSpPr>
          <p:cNvPr id="17" name="Decision 16"/>
          <p:cNvSpPr/>
          <p:nvPr/>
        </p:nvSpPr>
        <p:spPr>
          <a:xfrm>
            <a:off x="8119871" y="3872573"/>
            <a:ext cx="2377440" cy="52699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¿Es una fractura de rótula?</a:t>
            </a:r>
          </a:p>
        </p:txBody>
      </p:sp>
      <p:sp>
        <p:nvSpPr>
          <p:cNvPr id="18" name="Decision 17"/>
          <p:cNvSpPr/>
          <p:nvPr/>
        </p:nvSpPr>
        <p:spPr>
          <a:xfrm>
            <a:off x="1920239" y="4509292"/>
            <a:ext cx="3108960" cy="52699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¿La exposición es insuficiente al intentar luxar la rótula?</a:t>
            </a:r>
          </a:p>
        </p:txBody>
      </p:sp>
      <p:sp>
        <p:nvSpPr>
          <p:cNvPr id="19" name="Rectangle 18"/>
          <p:cNvSpPr/>
          <p:nvPr/>
        </p:nvSpPr>
        <p:spPr>
          <a:xfrm>
            <a:off x="4754880" y="4509292"/>
            <a:ext cx="2743200" cy="52699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Incisión longitudinal mid-axial; la transversal no se recomienda por cicatrización [r39]</a:t>
            </a:r>
          </a:p>
        </p:txBody>
      </p:sp>
      <p:sp>
        <p:nvSpPr>
          <p:cNvPr id="20" name="Decision 19"/>
          <p:cNvSpPr/>
          <p:nvPr/>
        </p:nvSpPr>
        <p:spPr>
          <a:xfrm>
            <a:off x="7223759" y="4509292"/>
            <a:ext cx="3108960" cy="52699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¿Es un clavo de tibia proximal con la rodilla semiextendida?</a:t>
            </a:r>
          </a:p>
        </p:txBody>
      </p:sp>
      <p:sp>
        <p:nvSpPr>
          <p:cNvPr id="21" name="Rectangle 20"/>
          <p:cNvSpPr/>
          <p:nvPr/>
        </p:nvSpPr>
        <p:spPr>
          <a:xfrm>
            <a:off x="2103120" y="5146010"/>
            <a:ext cx="2743200" cy="34393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0">
                <a:solidFill>
                  <a:srgbClr val="263238"/>
                </a:solidFill>
                <a:latin typeface="Calibri"/>
              </a:rPr>
              <a:t>Amplía con una técnica reglada: snip, TTO o V-Y [r11]</a:t>
            </a:r>
          </a:p>
        </p:txBody>
      </p:sp>
      <p:sp>
        <p:nvSpPr>
          <p:cNvPr id="22" name="Rectangle 21"/>
          <p:cNvSpPr/>
          <p:nvPr/>
        </p:nvSpPr>
        <p:spPr>
          <a:xfrm>
            <a:off x="4754880" y="5146010"/>
            <a:ext cx="2743200" cy="34393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Suprapatelar o parapatelar: ambos logran un punto de entrada correcto en cadáver [r42]; el suprapatelar mejoró la precisión del punto de entrada y redujo la fluoroscopia en un metaanálisis [r37]</a:t>
            </a:r>
          </a:p>
        </p:txBody>
      </p:sp>
      <p:sp>
        <p:nvSpPr>
          <p:cNvPr id="23" name="Rounded Rectangle 22"/>
          <p:cNvSpPr/>
          <p:nvPr/>
        </p:nvSpPr>
        <p:spPr>
          <a:xfrm>
            <a:off x="7406640" y="5146010"/>
            <a:ext cx="2743200" cy="34393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Otra indicación: repasa el mapa de abordajes y habla con tu tutor</a:t>
            </a:r>
          </a:p>
        </p:txBody>
      </p:sp>
      <p:sp>
        <p:nvSpPr>
          <p:cNvPr id="24" name="Rounded Rectangle 23"/>
          <p:cNvSpPr/>
          <p:nvPr/>
        </p:nvSpPr>
        <p:spPr>
          <a:xfrm>
            <a:off x="4754880" y="5599669"/>
            <a:ext cx="2743200" cy="34393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Opera con el abordaje elegido y cierra en capas [r29]</a:t>
            </a:r>
          </a:p>
        </p:txBody>
      </p:sp>
      <p:cxnSp>
        <p:nvCxnSpPr>
          <p:cNvPr id="25" name="Connector 24"/>
          <p:cNvCxnSpPr>
            <a:stCxn id="6" idx="2"/>
            <a:endCxn id="7" idx="0"/>
          </p:cNvCxnSpPr>
          <p:nvPr/>
        </p:nvCxnSpPr>
        <p:spPr>
          <a:xfrm flipH="1">
            <a:off x="6126480" y="185269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6" name="Connector 25"/>
          <p:cNvCxnSpPr>
            <a:stCxn id="7" idx="2"/>
            <a:endCxn id="8" idx="0"/>
          </p:cNvCxnSpPr>
          <p:nvPr/>
        </p:nvCxnSpPr>
        <p:spPr>
          <a:xfrm flipH="1">
            <a:off x="4358640" y="2489408"/>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5004816" y="2482093"/>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8" name="Connector 27"/>
          <p:cNvCxnSpPr>
            <a:stCxn id="7" idx="2"/>
            <a:endCxn id="9" idx="0"/>
          </p:cNvCxnSpPr>
          <p:nvPr/>
        </p:nvCxnSpPr>
        <p:spPr>
          <a:xfrm>
            <a:off x="6126480" y="2489408"/>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6800087" y="2482093"/>
            <a:ext cx="457200" cy="274320"/>
          </a:xfrm>
          <a:prstGeom prst="rect">
            <a:avLst/>
          </a:prstGeom>
          <a:noFill/>
        </p:spPr>
        <p:txBody>
          <a:bodyPr wrap="square">
            <a:spAutoFit/>
          </a:bodyPr>
          <a:lstStyle/>
          <a:p>
            <a:r>
              <a:rPr sz="1200" b="1">
                <a:solidFill>
                  <a:srgbClr val="D97706"/>
                </a:solidFill>
                <a:latin typeface="Calibri"/>
              </a:rPr>
              <a:t>no</a:t>
            </a:r>
          </a:p>
        </p:txBody>
      </p:sp>
      <p:cxnSp>
        <p:nvCxnSpPr>
          <p:cNvPr id="30" name="Connector 29"/>
          <p:cNvCxnSpPr>
            <a:stCxn id="8" idx="2"/>
            <a:endCxn id="10" idx="0"/>
          </p:cNvCxnSpPr>
          <p:nvPr/>
        </p:nvCxnSpPr>
        <p:spPr>
          <a:xfrm flipH="1">
            <a:off x="2944367" y="3126127"/>
            <a:ext cx="1414273"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3360724" y="3118811"/>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2" name="Connector 31"/>
          <p:cNvCxnSpPr>
            <a:stCxn id="8" idx="2"/>
            <a:endCxn id="11" idx="0"/>
          </p:cNvCxnSpPr>
          <p:nvPr/>
        </p:nvCxnSpPr>
        <p:spPr>
          <a:xfrm>
            <a:off x="4358640" y="3126127"/>
            <a:ext cx="707136"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4661001" y="3118811"/>
            <a:ext cx="457200" cy="274320"/>
          </a:xfrm>
          <a:prstGeom prst="rect">
            <a:avLst/>
          </a:prstGeom>
          <a:noFill/>
        </p:spPr>
        <p:txBody>
          <a:bodyPr wrap="square">
            <a:spAutoFit/>
          </a:bodyPr>
          <a:lstStyle/>
          <a:p>
            <a:r>
              <a:rPr sz="1200" b="1">
                <a:solidFill>
                  <a:srgbClr val="D97706"/>
                </a:solidFill>
                <a:latin typeface="Calibri"/>
              </a:rPr>
              <a:t>no</a:t>
            </a:r>
          </a:p>
        </p:txBody>
      </p:sp>
      <p:cxnSp>
        <p:nvCxnSpPr>
          <p:cNvPr id="34" name="Connector 33"/>
          <p:cNvCxnSpPr>
            <a:stCxn id="11" idx="2"/>
            <a:endCxn id="15" idx="0"/>
          </p:cNvCxnSpPr>
          <p:nvPr/>
        </p:nvCxnSpPr>
        <p:spPr>
          <a:xfrm flipH="1">
            <a:off x="5065776" y="3762845"/>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5120640" y="375552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6" name="Connector 35"/>
          <p:cNvCxnSpPr>
            <a:stCxn id="11" idx="2"/>
            <a:endCxn id="14" idx="0"/>
          </p:cNvCxnSpPr>
          <p:nvPr/>
        </p:nvCxnSpPr>
        <p:spPr>
          <a:xfrm flipH="1">
            <a:off x="2944367" y="3762845"/>
            <a:ext cx="212140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3820362" y="3755529"/>
            <a:ext cx="457200" cy="274320"/>
          </a:xfrm>
          <a:prstGeom prst="rect">
            <a:avLst/>
          </a:prstGeom>
          <a:noFill/>
        </p:spPr>
        <p:txBody>
          <a:bodyPr wrap="square">
            <a:spAutoFit/>
          </a:bodyPr>
          <a:lstStyle/>
          <a:p>
            <a:r>
              <a:rPr sz="1200" b="1">
                <a:solidFill>
                  <a:srgbClr val="D97706"/>
                </a:solidFill>
                <a:latin typeface="Calibri"/>
              </a:rPr>
              <a:t>no</a:t>
            </a:r>
          </a:p>
        </p:txBody>
      </p:sp>
      <p:cxnSp>
        <p:nvCxnSpPr>
          <p:cNvPr id="38" name="Connector 37"/>
          <p:cNvCxnSpPr>
            <a:stCxn id="10" idx="2"/>
            <a:endCxn id="18" idx="0"/>
          </p:cNvCxnSpPr>
          <p:nvPr/>
        </p:nvCxnSpPr>
        <p:spPr>
          <a:xfrm>
            <a:off x="2944367" y="3762845"/>
            <a:ext cx="530352" cy="746447"/>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9" name="Connector 38"/>
          <p:cNvCxnSpPr>
            <a:stCxn id="14" idx="2"/>
            <a:endCxn id="18" idx="0"/>
          </p:cNvCxnSpPr>
          <p:nvPr/>
        </p:nvCxnSpPr>
        <p:spPr>
          <a:xfrm>
            <a:off x="2944367" y="4399563"/>
            <a:ext cx="530352"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0" name="Connector 39"/>
          <p:cNvCxnSpPr>
            <a:stCxn id="15" idx="2"/>
            <a:endCxn id="18" idx="0"/>
          </p:cNvCxnSpPr>
          <p:nvPr/>
        </p:nvCxnSpPr>
        <p:spPr>
          <a:xfrm flipH="1">
            <a:off x="3474719" y="4399563"/>
            <a:ext cx="1591057"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1" name="Connector 40"/>
          <p:cNvCxnSpPr>
            <a:stCxn id="18" idx="2"/>
            <a:endCxn id="21" idx="0"/>
          </p:cNvCxnSpPr>
          <p:nvPr/>
        </p:nvCxnSpPr>
        <p:spPr>
          <a:xfrm>
            <a:off x="3474719" y="5036282"/>
            <a:ext cx="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3529583" y="502896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3" name="Connector 42"/>
          <p:cNvCxnSpPr>
            <a:stCxn id="18" idx="2"/>
            <a:endCxn id="24" idx="0"/>
          </p:cNvCxnSpPr>
          <p:nvPr/>
        </p:nvCxnSpPr>
        <p:spPr>
          <a:xfrm>
            <a:off x="3474719" y="5036282"/>
            <a:ext cx="2651761" cy="563387"/>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4457699" y="5187747"/>
            <a:ext cx="457200" cy="274320"/>
          </a:xfrm>
          <a:prstGeom prst="rect">
            <a:avLst/>
          </a:prstGeom>
          <a:noFill/>
        </p:spPr>
        <p:txBody>
          <a:bodyPr wrap="square">
            <a:spAutoFit/>
          </a:bodyPr>
          <a:lstStyle/>
          <a:p>
            <a:r>
              <a:rPr sz="1200" b="1">
                <a:solidFill>
                  <a:srgbClr val="D97706"/>
                </a:solidFill>
                <a:latin typeface="Calibri"/>
              </a:rPr>
              <a:t>no</a:t>
            </a:r>
          </a:p>
        </p:txBody>
      </p:sp>
      <p:cxnSp>
        <p:nvCxnSpPr>
          <p:cNvPr id="45" name="Connector 44"/>
          <p:cNvCxnSpPr>
            <a:stCxn id="21" idx="2"/>
            <a:endCxn id="24" idx="0"/>
          </p:cNvCxnSpPr>
          <p:nvPr/>
        </p:nvCxnSpPr>
        <p:spPr>
          <a:xfrm>
            <a:off x="3474720" y="5489940"/>
            <a:ext cx="265176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6" name="Connector 45"/>
          <p:cNvCxnSpPr>
            <a:stCxn id="9" idx="2"/>
            <a:endCxn id="12" idx="0"/>
          </p:cNvCxnSpPr>
          <p:nvPr/>
        </p:nvCxnSpPr>
        <p:spPr>
          <a:xfrm flipH="1">
            <a:off x="7187184" y="3126127"/>
            <a:ext cx="707135"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7143901" y="3118811"/>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8" name="Connector 47"/>
          <p:cNvCxnSpPr>
            <a:stCxn id="9" idx="2"/>
            <a:endCxn id="13" idx="0"/>
          </p:cNvCxnSpPr>
          <p:nvPr/>
        </p:nvCxnSpPr>
        <p:spPr>
          <a:xfrm>
            <a:off x="7894319" y="3126127"/>
            <a:ext cx="1414272"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8444178" y="3118811"/>
            <a:ext cx="457200" cy="274320"/>
          </a:xfrm>
          <a:prstGeom prst="rect">
            <a:avLst/>
          </a:prstGeom>
          <a:noFill/>
        </p:spPr>
        <p:txBody>
          <a:bodyPr wrap="square">
            <a:spAutoFit/>
          </a:bodyPr>
          <a:lstStyle/>
          <a:p>
            <a:r>
              <a:rPr sz="1200" b="1">
                <a:solidFill>
                  <a:srgbClr val="D97706"/>
                </a:solidFill>
                <a:latin typeface="Calibri"/>
              </a:rPr>
              <a:t>no</a:t>
            </a:r>
          </a:p>
        </p:txBody>
      </p:sp>
      <p:cxnSp>
        <p:nvCxnSpPr>
          <p:cNvPr id="50" name="Connector 49"/>
          <p:cNvCxnSpPr>
            <a:stCxn id="13" idx="2"/>
            <a:endCxn id="16" idx="0"/>
          </p:cNvCxnSpPr>
          <p:nvPr/>
        </p:nvCxnSpPr>
        <p:spPr>
          <a:xfrm flipH="1">
            <a:off x="7187184" y="3762845"/>
            <a:ext cx="2121407"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8063178" y="375552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52" name="Connector 51"/>
          <p:cNvCxnSpPr>
            <a:stCxn id="13" idx="2"/>
            <a:endCxn id="17" idx="0"/>
          </p:cNvCxnSpPr>
          <p:nvPr/>
        </p:nvCxnSpPr>
        <p:spPr>
          <a:xfrm flipH="1">
            <a:off x="9308591" y="3762845"/>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3" name="TextBox 52"/>
          <p:cNvSpPr txBox="1"/>
          <p:nvPr/>
        </p:nvSpPr>
        <p:spPr>
          <a:xfrm>
            <a:off x="9363455" y="3755529"/>
            <a:ext cx="457200" cy="274320"/>
          </a:xfrm>
          <a:prstGeom prst="rect">
            <a:avLst/>
          </a:prstGeom>
          <a:noFill/>
        </p:spPr>
        <p:txBody>
          <a:bodyPr wrap="square">
            <a:spAutoFit/>
          </a:bodyPr>
          <a:lstStyle/>
          <a:p>
            <a:r>
              <a:rPr sz="1200" b="1">
                <a:solidFill>
                  <a:srgbClr val="D97706"/>
                </a:solidFill>
                <a:latin typeface="Calibri"/>
              </a:rPr>
              <a:t>no</a:t>
            </a:r>
          </a:p>
        </p:txBody>
      </p:sp>
      <p:cxnSp>
        <p:nvCxnSpPr>
          <p:cNvPr id="54" name="Connector 53"/>
          <p:cNvCxnSpPr>
            <a:stCxn id="17" idx="2"/>
            <a:endCxn id="19" idx="0"/>
          </p:cNvCxnSpPr>
          <p:nvPr/>
        </p:nvCxnSpPr>
        <p:spPr>
          <a:xfrm flipH="1">
            <a:off x="6126480" y="4399563"/>
            <a:ext cx="3182111"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7691932" y="439224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56" name="Connector 55"/>
          <p:cNvCxnSpPr>
            <a:stCxn id="17" idx="2"/>
            <a:endCxn id="20" idx="0"/>
          </p:cNvCxnSpPr>
          <p:nvPr/>
        </p:nvCxnSpPr>
        <p:spPr>
          <a:xfrm flipH="1">
            <a:off x="8778239" y="4399563"/>
            <a:ext cx="530352"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7" name="TextBox 56"/>
          <p:cNvSpPr txBox="1"/>
          <p:nvPr/>
        </p:nvSpPr>
        <p:spPr>
          <a:xfrm>
            <a:off x="8620047" y="4392248"/>
            <a:ext cx="457200" cy="274320"/>
          </a:xfrm>
          <a:prstGeom prst="rect">
            <a:avLst/>
          </a:prstGeom>
          <a:noFill/>
        </p:spPr>
        <p:txBody>
          <a:bodyPr wrap="square">
            <a:spAutoFit/>
          </a:bodyPr>
          <a:lstStyle/>
          <a:p>
            <a:r>
              <a:rPr sz="1200" b="1">
                <a:solidFill>
                  <a:srgbClr val="D97706"/>
                </a:solidFill>
                <a:latin typeface="Calibri"/>
              </a:rPr>
              <a:t>no</a:t>
            </a:r>
          </a:p>
        </p:txBody>
      </p:sp>
      <p:cxnSp>
        <p:nvCxnSpPr>
          <p:cNvPr id="58" name="Connector 57"/>
          <p:cNvCxnSpPr>
            <a:stCxn id="20" idx="2"/>
            <a:endCxn id="22" idx="0"/>
          </p:cNvCxnSpPr>
          <p:nvPr/>
        </p:nvCxnSpPr>
        <p:spPr>
          <a:xfrm flipH="1">
            <a:off x="6126480" y="5036282"/>
            <a:ext cx="265175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9" name="TextBox 58"/>
          <p:cNvSpPr txBox="1"/>
          <p:nvPr/>
        </p:nvSpPr>
        <p:spPr>
          <a:xfrm>
            <a:off x="7347203" y="502896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60" name="Connector 59"/>
          <p:cNvCxnSpPr>
            <a:stCxn id="20" idx="2"/>
            <a:endCxn id="23" idx="0"/>
          </p:cNvCxnSpPr>
          <p:nvPr/>
        </p:nvCxnSpPr>
        <p:spPr>
          <a:xfrm>
            <a:off x="8778239" y="5036282"/>
            <a:ext cx="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61" name="TextBox 60"/>
          <p:cNvSpPr txBox="1"/>
          <p:nvPr/>
        </p:nvSpPr>
        <p:spPr>
          <a:xfrm>
            <a:off x="8833103" y="5028966"/>
            <a:ext cx="457200" cy="274320"/>
          </a:xfrm>
          <a:prstGeom prst="rect">
            <a:avLst/>
          </a:prstGeom>
          <a:noFill/>
        </p:spPr>
        <p:txBody>
          <a:bodyPr wrap="square">
            <a:spAutoFit/>
          </a:bodyPr>
          <a:lstStyle/>
          <a:p>
            <a:r>
              <a:rPr sz="1200" b="1">
                <a:solidFill>
                  <a:srgbClr val="D97706"/>
                </a:solidFill>
                <a:latin typeface="Calibri"/>
              </a:rPr>
              <a:t>no</a:t>
            </a:r>
          </a:p>
        </p:txBody>
      </p:sp>
      <p:sp>
        <p:nvSpPr>
          <p:cNvPr id="62" name="TextBox 61"/>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56</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Indicaciones: qué abordaje para qué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Gebhard F et al. [Internet]. 2026.</a:t>
            </a:r>
          </a:p>
          <a:p>
            <a:r>
              <a:rPr sz="800">
                <a:solidFill>
                  <a:srgbClr val="5A6469"/>
                </a:solidFill>
                <a:latin typeface="Calibri"/>
              </a:rPr>
              <a:t>[r3] Berstock JR et al. EFORT Open Rev. 2018. doi:10.1302/2058-5241.3.170030</a:t>
            </a:r>
          </a:p>
          <a:p>
            <a:r>
              <a:rPr sz="800">
                <a:solidFill>
                  <a:srgbClr val="5A6469"/>
                </a:solidFill>
                <a:latin typeface="Calibri"/>
              </a:rPr>
              <a:t>[r4] Gebhard F et al. [Internet]. 2026.</a:t>
            </a:r>
          </a:p>
          <a:p>
            <a:r>
              <a:rPr sz="800">
                <a:solidFill>
                  <a:srgbClr val="5A6469"/>
                </a:solidFill>
                <a:latin typeface="Calibri"/>
              </a:rPr>
              <a:t>[r5] Bouché PA et al. J Arthroplasty. 2021. doi:10.1016/j.arth.2020.09.052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tabla junta lo que sostiene cada elección con su fuente.</a:t>
            </a:r>
          </a:p>
          <a:p>
            <a:pPr marL="347472" indent="-347472">
              <a:spcAft>
                <a:spcPts val="1400"/>
              </a:spcAft>
              <a:buChar char="•"/>
            </a:pPr>
            <a:r>
              <a:rPr sz="2400">
                <a:solidFill>
                  <a:srgbClr val="263238"/>
                </a:solidFill>
                <a:latin typeface="Calibri"/>
              </a:rPr>
              <a:t>Donde solo hay series o estudios en cadáver, se dice; ahí la decisión es tuya y de tu tutor.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56</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Abordaje por escenario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Gebhard F et al. [Internet]. 2026.</a:t>
            </a:r>
          </a:p>
          <a:p>
            <a:r>
              <a:rPr sz="800">
                <a:solidFill>
                  <a:srgbClr val="5A6469"/>
                </a:solidFill>
                <a:latin typeface="Calibri"/>
              </a:rPr>
              <a:t>[r3] Berstock JR et al. EFORT Open Rev. 2018. doi:10.1302/2058-5241.3.170030</a:t>
            </a:r>
          </a:p>
          <a:p>
            <a:r>
              <a:rPr sz="800">
                <a:solidFill>
                  <a:srgbClr val="5A6469"/>
                </a:solidFill>
                <a:latin typeface="Calibri"/>
              </a:rPr>
              <a:t>[r4] Gebhard F et al. [Internet]. 2026.</a:t>
            </a:r>
          </a:p>
          <a:p>
            <a:r>
              <a:rPr sz="800">
                <a:solidFill>
                  <a:srgbClr val="5A6469"/>
                </a:solidFill>
                <a:latin typeface="Calibri"/>
              </a:rPr>
              <a:t>[r5] Bouché PA et al. J Arthroplasty. 2021. doi:10.1016/j.arth.2020.09.052</a:t>
            </a:r>
          </a:p>
          <a:p>
            <a:r>
              <a:rPr sz="800">
                <a:solidFill>
                  <a:srgbClr val="5A6469"/>
                </a:solidFill>
                <a:latin typeface="Calibri"/>
              </a:rPr>
              <a:t>[r11] Hadeed A et al. Cureus. 2023. doi:10.7759/cureus.50698</a:t>
            </a:r>
          </a:p>
          <a:p>
            <a:r>
              <a:rPr sz="800">
                <a:solidFill>
                  <a:srgbClr val="5A6469"/>
                </a:solidFill>
                <a:latin typeface="Calibri"/>
              </a:rPr>
              <a:t>(+11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Escenario</a:t>
                      </a:r>
                    </a:p>
                  </a:txBody>
                  <a:tcPr>
                    <a:solidFill>
                      <a:srgbClr val="0F5F6B"/>
                    </a:solidFill>
                  </a:tcPr>
                </a:tc>
                <a:tc>
                  <a:txBody>
                    <a:bodyPr/>
                    <a:lstStyle/>
                    <a:p>
                      <a:r>
                        <a:rPr sz="1400" b="1">
                          <a:solidFill>
                            <a:srgbClr val="FFFFFF"/>
                          </a:solidFill>
                          <a:latin typeface="Calibri"/>
                        </a:rPr>
                        <a:t>Abordaje a considerar</a:t>
                      </a:r>
                    </a:p>
                  </a:txBody>
                  <a:tcPr>
                    <a:solidFill>
                      <a:srgbClr val="0F5F6B"/>
                    </a:solidFill>
                  </a:tcPr>
                </a:tc>
                <a:tc>
                  <a:txBody>
                    <a:bodyPr/>
                    <a:lstStyle/>
                    <a:p>
                      <a:r>
                        <a:rPr sz="1400" b="1">
                          <a:solidFill>
                            <a:srgbClr val="FFFFFF"/>
                          </a:solidFill>
                          <a:latin typeface="Calibri"/>
                        </a:rPr>
                        <a:t>Por qué (con la evidencia)</a:t>
                      </a:r>
                    </a:p>
                  </a:txBody>
                  <a:tcPr>
                    <a:solidFill>
                      <a:srgbClr val="0F5F6B"/>
                    </a:solidFill>
                  </a:tcPr>
                </a:tc>
                <a:tc>
                  <a:txBody>
                    <a:bodyPr/>
                    <a:lstStyle/>
                    <a:p>
                      <a:r>
                        <a:rPr sz="1400" b="1">
                          <a:solidFill>
                            <a:srgbClr val="FFFFFF"/>
                          </a:solidFill>
                          <a:latin typeface="Calibri"/>
                        </a:rPr>
                        <a:t>Alternativa o límite</a:t>
                      </a:r>
                    </a:p>
                  </a:txBody>
                  <a:tcPr>
                    <a:solidFill>
                      <a:srgbClr val="0F5F6B"/>
                    </a:solidFill>
                  </a:tcPr>
                </a:tc>
              </a:tr>
              <a:tr h="457200">
                <a:tc>
                  <a:txBody>
                    <a:bodyPr/>
                    <a:lstStyle/>
                    <a:p>
                      <a:r>
                        <a:rPr sz="1400">
                          <a:solidFill>
                            <a:srgbClr val="263238"/>
                          </a:solidFill>
                          <a:latin typeface="Calibri"/>
                        </a:rPr>
                        <a:t>Artroplastia primaria estándar</a:t>
                      </a:r>
                    </a:p>
                  </a:txBody>
                  <a:tcPr>
                    <a:solidFill>
                      <a:srgbClr val="EEF3F4"/>
                    </a:solidFill>
                  </a:tcPr>
                </a:tc>
                <a:tc>
                  <a:txBody>
                    <a:bodyPr/>
                    <a:lstStyle/>
                    <a:p>
                      <a:r>
                        <a:rPr sz="1400">
                          <a:solidFill>
                            <a:srgbClr val="263238"/>
                          </a:solidFill>
                          <a:latin typeface="Calibri"/>
                        </a:rPr>
                        <a:t>Parapatelar medial</a:t>
                      </a:r>
                    </a:p>
                  </a:txBody>
                  <a:tcPr>
                    <a:solidFill>
                      <a:srgbClr val="EEF3F4"/>
                    </a:solidFill>
                  </a:tcPr>
                </a:tc>
                <a:tc>
                  <a:txBody>
                    <a:bodyPr/>
                    <a:lstStyle/>
                    <a:p>
                      <a:r>
                        <a:rPr sz="1400">
                          <a:solidFill>
                            <a:srgbClr val="263238"/>
                          </a:solidFill>
                          <a:latin typeface="Calibri"/>
                        </a:rPr>
                        <a:t>Es el más usado: 93 % de las artroplastias en Inglaterra y Gales entre 2004 y 2014 [r3]</a:t>
                      </a:r>
                    </a:p>
                  </a:txBody>
                  <a:tcPr>
                    <a:solidFill>
                      <a:srgbClr val="EEF3F4"/>
                    </a:solidFill>
                  </a:tcPr>
                </a:tc>
                <a:tc>
                  <a:txBody>
                    <a:bodyPr/>
                    <a:lstStyle/>
                    <a:p>
                      <a:r>
                        <a:rPr sz="1400">
                          <a:solidFill>
                            <a:srgbClr val="263238"/>
                          </a:solidFill>
                          <a:latin typeface="Calibri"/>
                        </a:rPr>
                        <a:t>Subvasto y midvasto dieron ventaja temprana y ninguna diferencia de KSS ni WOMAC a los 6 meses [r5]</a:t>
                      </a:r>
                    </a:p>
                  </a:txBody>
                  <a:tcPr>
                    <a:solidFill>
                      <a:srgbClr val="EEF3F4"/>
                    </a:solidFill>
                  </a:tcPr>
                </a:tc>
              </a:tr>
              <a:tr h="457200">
                <a:tc>
                  <a:txBody>
                    <a:bodyPr/>
                    <a:lstStyle/>
                    <a:p>
                      <a:r>
                        <a:rPr sz="1400">
                          <a:solidFill>
                            <a:srgbClr val="263238"/>
                          </a:solidFill>
                          <a:latin typeface="Calibri"/>
                        </a:rPr>
                        <a:t>Artroplastia con interés en recuperación inicial rápida</a:t>
                      </a:r>
                    </a:p>
                  </a:txBody>
                  <a:tcPr>
                    <a:solidFill>
                      <a:srgbClr val="FFFFFF"/>
                    </a:solidFill>
                  </a:tcPr>
                </a:tc>
                <a:tc>
                  <a:txBody>
                    <a:bodyPr/>
                    <a:lstStyle/>
                    <a:p>
                      <a:r>
                        <a:rPr sz="1400">
                          <a:solidFill>
                            <a:srgbClr val="263238"/>
                          </a:solidFill>
                          <a:latin typeface="Calibri"/>
                        </a:rPr>
                        <a:t>Subvasto o midvasto</a:t>
                      </a:r>
                    </a:p>
                  </a:txBody>
                  <a:tcPr>
                    <a:solidFill>
                      <a:srgbClr val="FFFFFF"/>
                    </a:solidFill>
                  </a:tcPr>
                </a:tc>
                <a:tc>
                  <a:txBody>
                    <a:bodyPr/>
                    <a:lstStyle/>
                    <a:p>
                      <a:r>
                        <a:rPr sz="1400">
                          <a:solidFill>
                            <a:srgbClr val="263238"/>
                          </a:solidFill>
                          <a:latin typeface="Calibri"/>
                        </a:rPr>
                        <a:t>El subvasto adelantó 1,7 días la elevación de la pierna recta [r3]; el midvasto mejoró dolor y arco en las semanas 1 y 2 [r44]</a:t>
                      </a:r>
                    </a:p>
                  </a:txBody>
                  <a:tcPr>
                    <a:solidFill>
                      <a:srgbClr val="FFFFFF"/>
                    </a:solidFill>
                  </a:tcPr>
                </a:tc>
                <a:tc>
                  <a:txBody>
                    <a:bodyPr/>
                    <a:lstStyle/>
                    <a:p>
                      <a:r>
                        <a:rPr sz="1400">
                          <a:solidFill>
                            <a:srgbClr val="263238"/>
                          </a:solidFill>
                          <a:latin typeface="Calibri"/>
                        </a:rPr>
                        <a:t>El midvasto alargó el tiempo operatorio [r44] y el subvasto lo alargó 9,7 min [r3]</a:t>
                      </a:r>
                    </a:p>
                  </a:txBody>
                  <a:tcPr>
                    <a:solidFill>
                      <a:srgbClr val="FFFFFF"/>
                    </a:solidFill>
                  </a:tcPr>
                </a:tc>
              </a:tr>
              <a:tr h="457200">
                <a:tc>
                  <a:txBody>
                    <a:bodyPr/>
                    <a:lstStyle/>
                    <a:p>
                      <a:r>
                        <a:rPr sz="1400">
                          <a:solidFill>
                            <a:srgbClr val="263238"/>
                          </a:solidFill>
                          <a:latin typeface="Calibri"/>
                        </a:rPr>
                        <a:t>Valgo fijo en artroplastia</a:t>
                      </a:r>
                    </a:p>
                  </a:txBody>
                  <a:tcPr>
                    <a:solidFill>
                      <a:srgbClr val="EEF3F4"/>
                    </a:solidFill>
                  </a:tcPr>
                </a:tc>
                <a:tc>
                  <a:txBody>
                    <a:bodyPr/>
                    <a:lstStyle/>
                    <a:p>
                      <a:r>
                        <a:rPr sz="1400">
                          <a:solidFill>
                            <a:srgbClr val="263238"/>
                          </a:solidFill>
                          <a:latin typeface="Calibri"/>
                        </a:rPr>
                        <a:t>Parapatelar lateral (Keblish)</a:t>
                      </a:r>
                    </a:p>
                  </a:txBody>
                  <a:tcPr>
                    <a:solidFill>
                      <a:srgbClr val="EEF3F4"/>
                    </a:solidFill>
                  </a:tcPr>
                </a:tc>
                <a:tc>
                  <a:txBody>
                    <a:bodyPr/>
                    <a:lstStyle/>
                    <a:p>
                      <a:r>
                        <a:rPr sz="1400">
                          <a:solidFill>
                            <a:srgbClr val="263238"/>
                          </a:solidFill>
                          <a:latin typeface="Calibri"/>
                        </a:rPr>
                        <a:t>Corrigió 10,8° frente a 7,3° con el medial y acortó la cirugía de 137 a 87 min en una serie [r26]</a:t>
                      </a:r>
                    </a:p>
                  </a:txBody>
                  <a:tcPr>
                    <a:solidFill>
                      <a:srgbClr val="EEF3F4"/>
                    </a:solidFill>
                  </a:tcPr>
                </a:tc>
                <a:tc>
                  <a:txBody>
                    <a:bodyPr/>
                    <a:lstStyle/>
                    <a:p>
                      <a:r>
                        <a:rPr sz="1400">
                          <a:solidFill>
                            <a:srgbClr val="263238"/>
                          </a:solidFill>
                          <a:latin typeface="Calibri"/>
                        </a:rPr>
                        <a:t>Un metaanálisis no halló superioridad clara y el KSS fue 2,24 puntos mejor con el medial [r27]</a:t>
                      </a:r>
                    </a:p>
                  </a:txBody>
                  <a:tcPr>
                    <a:solidFill>
                      <a:srgbClr val="EEF3F4"/>
                    </a:solidFill>
                  </a:tcPr>
                </a:tc>
              </a:tr>
              <a:tr h="457200">
                <a:tc>
                  <a:txBody>
                    <a:bodyPr/>
                    <a:lstStyle/>
                    <a:p>
                      <a:r>
                        <a:rPr sz="1400">
                          <a:solidFill>
                            <a:srgbClr val="263238"/>
                          </a:solidFill>
                          <a:latin typeface="Calibri"/>
                        </a:rPr>
                        <a:t>Fractura de rótula</a:t>
                      </a:r>
                    </a:p>
                  </a:txBody>
                  <a:tcPr>
                    <a:solidFill>
                      <a:srgbClr val="FFFFFF"/>
                    </a:solidFill>
                  </a:tcPr>
                </a:tc>
                <a:tc>
                  <a:txBody>
                    <a:bodyPr/>
                    <a:lstStyle/>
                    <a:p>
                      <a:r>
                        <a:rPr sz="1400">
                          <a:solidFill>
                            <a:srgbClr val="263238"/>
                          </a:solidFill>
                          <a:latin typeface="Calibri"/>
                        </a:rPr>
                        <a:t>Incisión longitudinal mid-axial</a:t>
                      </a:r>
                    </a:p>
                  </a:txBody>
                  <a:tcPr>
                    <a:solidFill>
                      <a:srgbClr val="FFFFFF"/>
                    </a:solidFill>
                  </a:tcPr>
                </a:tc>
                <a:tc>
                  <a:txBody>
                    <a:bodyPr/>
                    <a:lstStyle/>
                    <a:p>
                      <a:r>
                        <a:rPr sz="1400">
                          <a:solidFill>
                            <a:srgbClr val="263238"/>
                          </a:solidFill>
                          <a:latin typeface="Calibri"/>
                        </a:rPr>
                        <a:t>La AO la prefiere porque expone la fractura y se puede ampliar [r39]</a:t>
                      </a:r>
                    </a:p>
                  </a:txBody>
                  <a:tcPr>
                    <a:solidFill>
                      <a:srgbClr val="FFFFFF"/>
                    </a:solidFill>
                  </a:tcPr>
                </a:tc>
                <a:tc>
                  <a:txBody>
                    <a:bodyPr/>
                    <a:lstStyle/>
                    <a:p>
                      <a:r>
                        <a:rPr sz="1400">
                          <a:solidFill>
                            <a:srgbClr val="263238"/>
                          </a:solidFill>
                          <a:latin typeface="Calibri"/>
                        </a:rPr>
                        <a:t>La parapatelar es posible en fractura abierta; la transversal no se recomienda por cicatrización [r39]</a:t>
                      </a:r>
                    </a:p>
                  </a:txBody>
                  <a:tcPr>
                    <a:solidFill>
                      <a:srgbClr val="FFFFFF"/>
                    </a:solidFill>
                  </a:tcPr>
                </a:tc>
              </a:tr>
              <a:tr h="457200">
                <a:tc>
                  <a:txBody>
                    <a:bodyPr/>
                    <a:lstStyle/>
                    <a:p>
                      <a:r>
                        <a:rPr sz="1400">
                          <a:solidFill>
                            <a:srgbClr val="263238"/>
                          </a:solidFill>
                          <a:latin typeface="Calibri"/>
                        </a:rPr>
                        <a:t>Fractura del cóndilo medial del fémur distal</a:t>
                      </a:r>
                    </a:p>
                  </a:txBody>
                  <a:tcPr>
                    <a:solidFill>
                      <a:srgbClr val="EEF3F4"/>
                    </a:solidFill>
                  </a:tcPr>
                </a:tc>
                <a:tc>
                  <a:txBody>
                    <a:bodyPr/>
                    <a:lstStyle/>
                    <a:p>
                      <a:r>
                        <a:rPr sz="1400">
                          <a:solidFill>
                            <a:srgbClr val="263238"/>
                          </a:solidFill>
                          <a:latin typeface="Calibri"/>
                        </a:rPr>
                        <a:t>Parapatelar medial</a:t>
                      </a:r>
                    </a:p>
                  </a:txBody>
                  <a:tcPr>
                    <a:solidFill>
                      <a:srgbClr val="EEF3F4"/>
                    </a:solidFill>
                  </a:tcPr>
                </a:tc>
                <a:tc>
                  <a:txBody>
                    <a:bodyPr/>
                    <a:lstStyle/>
                    <a:p>
                      <a:r>
                        <a:rPr sz="1400">
                          <a:solidFill>
                            <a:srgbClr val="263238"/>
                          </a:solidFill>
                          <a:latin typeface="Calibri"/>
                        </a:rPr>
                        <a:t>La AO lo describe para fracturas del cóndilo femoral medial [r1]</a:t>
                      </a:r>
                    </a:p>
                  </a:txBody>
                  <a:tcPr>
                    <a:solidFill>
                      <a:srgbClr val="EEF3F4"/>
                    </a:solidFill>
                  </a:tcPr>
                </a:tc>
                <a:tc>
                  <a:txBody>
                    <a:bodyPr/>
                    <a:lstStyle/>
                    <a:p>
                      <a:r>
                        <a:rPr sz="1400">
                          <a:solidFill>
                            <a:srgbClr val="263238"/>
                          </a:solidFill>
                          <a:latin typeface="Calibri"/>
                        </a:rPr>
                        <a:t>A 30° de flexión solo muestra 25,6 % del cóndilo medial; para fragmentos de Hoffa, la osteotomía del epicóndilo medial subió la visualización a 66,1 % [r46]</a:t>
                      </a:r>
                    </a:p>
                  </a:txBody>
                  <a:tcPr>
                    <a:solidFill>
                      <a:srgbClr val="EEF3F4"/>
                    </a:solidFill>
                  </a:tcPr>
                </a:tc>
              </a:tr>
              <a:tr h="457200">
                <a:tc>
                  <a:txBody>
                    <a:bodyPr/>
                    <a:lstStyle/>
                    <a:p>
                      <a:r>
                        <a:rPr sz="1400">
                          <a:solidFill>
                            <a:srgbClr val="263238"/>
                          </a:solidFill>
                          <a:latin typeface="Calibri"/>
                        </a:rPr>
                        <a:t>Fractura articular del fémur distal</a:t>
                      </a:r>
                    </a:p>
                  </a:txBody>
                  <a:tcPr>
                    <a:solidFill>
                      <a:srgbClr val="FFFFFF"/>
                    </a:solidFill>
                  </a:tcPr>
                </a:tc>
                <a:tc>
                  <a:txBody>
                    <a:bodyPr/>
                    <a:lstStyle/>
                    <a:p>
                      <a:r>
                        <a:rPr sz="1400">
                          <a:solidFill>
                            <a:srgbClr val="263238"/>
                          </a:solidFill>
                          <a:latin typeface="Calibri"/>
                        </a:rPr>
                        <a:t>Parapatelar lateral; swashbuckler si necesitas toda la superficie</a:t>
                      </a:r>
                    </a:p>
                  </a:txBody>
                  <a:tcPr>
                    <a:solidFill>
                      <a:srgbClr val="FFFFFF"/>
                    </a:solidFill>
                  </a:tcPr>
                </a:tc>
                <a:tc>
                  <a:txBody>
                    <a:bodyPr/>
                    <a:lstStyle/>
                    <a:p>
                      <a:r>
                        <a:rPr sz="1400">
                          <a:solidFill>
                            <a:srgbClr val="263238"/>
                          </a:solidFill>
                          <a:latin typeface="Calibri"/>
                        </a:rPr>
                        <a:t>Buena vista de la superficie articular [r4]; el swashbuckler expone toda la superficie y respeta los vientres del cuádriceps [r19]</a:t>
                      </a:r>
                    </a:p>
                  </a:txBody>
                  <a:tcPr>
                    <a:solidFill>
                      <a:srgbClr val="FFFFFF"/>
                    </a:solidFill>
                  </a:tcPr>
                </a:tc>
                <a:tc>
                  <a:txBody>
                    <a:bodyPr/>
                    <a:lstStyle/>
                    <a:p>
                      <a:r>
                        <a:rPr sz="1400">
                          <a:solidFill>
                            <a:srgbClr val="263238"/>
                          </a:solidFill>
                          <a:latin typeface="Calibri"/>
                        </a:rPr>
                        <a:t>En 12 fracturas C3 con swashbuckler modificado, la consolidación fue a las 14,3 semanas de media [r47]</a:t>
                      </a:r>
                    </a:p>
                  </a:txBody>
                  <a:tcPr>
                    <a:solidFill>
                      <a:srgbClr val="FFFFFF"/>
                    </a:solidFill>
                  </a:tcPr>
                </a:tc>
              </a:tr>
              <a:tr h="457200">
                <a:tc>
                  <a:txBody>
                    <a:bodyPr/>
                    <a:lstStyle/>
                    <a:p>
                      <a:r>
                        <a:rPr sz="1400">
                          <a:solidFill>
                            <a:srgbClr val="263238"/>
                          </a:solidFill>
                          <a:latin typeface="Calibri"/>
                        </a:rPr>
                        <a:t>Fractura de la meseta tibial lateral, sobre todo conminuta</a:t>
                      </a:r>
                    </a:p>
                  </a:txBody>
                  <a:tcPr>
                    <a:solidFill>
                      <a:srgbClr val="EEF3F4"/>
                    </a:solidFill>
                  </a:tcPr>
                </a:tc>
                <a:tc>
                  <a:txBody>
                    <a:bodyPr/>
                    <a:lstStyle/>
                    <a:p>
                      <a:r>
                        <a:rPr sz="1400">
                          <a:solidFill>
                            <a:srgbClr val="263238"/>
                          </a:solidFill>
                          <a:latin typeface="Calibri"/>
                        </a:rPr>
                        <a:t>Parapatelar lateral en línea media</a:t>
                      </a:r>
                    </a:p>
                  </a:txBody>
                  <a:tcPr>
                    <a:solidFill>
                      <a:srgbClr val="EEF3F4"/>
                    </a:solidFill>
                  </a:tcPr>
                </a:tc>
                <a:tc>
                  <a:txBody>
                    <a:bodyPr/>
                    <a:lstStyle/>
                    <a:p>
                      <a:r>
                        <a:rPr sz="1400">
                          <a:solidFill>
                            <a:srgbClr val="263238"/>
                          </a:solidFill>
                          <a:latin typeface="Calibri"/>
                        </a:rPr>
                        <a:t>Expuso 2,2 veces más superficie articular que la anterolateral submeniscal en cadáver [r28]</a:t>
                      </a:r>
                    </a:p>
                  </a:txBody>
                  <a:tcPr>
                    <a:solidFill>
                      <a:srgbClr val="EEF3F4"/>
                    </a:solidFill>
                  </a:tcPr>
                </a:tc>
                <a:tc>
                  <a:txBody>
                    <a:bodyPr/>
                    <a:lstStyle/>
                    <a:p>
                      <a:r>
                        <a:rPr sz="1400">
                          <a:solidFill>
                            <a:srgbClr val="263238"/>
                          </a:solidFill>
                          <a:latin typeface="Calibri"/>
                        </a:rPr>
                        <a:t>Sin diferencia de complicaciones ni reoperación en 81 pacientes [r34]</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56</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pasos, estructuras en riesgo y errores del residente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Gebhard F et al. [Internet]. 2026.</a:t>
            </a:r>
          </a:p>
          <a:p>
            <a:r>
              <a:rPr sz="800">
                <a:solidFill>
                  <a:srgbClr val="5A6469"/>
                </a:solidFill>
                <a:latin typeface="Calibri"/>
              </a:rPr>
              <a:t>[r2] Cooper RE Jr et al. J Arthroplasty. 1999. doi:10.1016/s0883-5403(99)90109-2</a:t>
            </a:r>
          </a:p>
          <a:p>
            <a:r>
              <a:rPr sz="800">
                <a:solidFill>
                  <a:srgbClr val="5A6469"/>
                </a:solidFill>
                <a:latin typeface="Calibri"/>
              </a:rPr>
              <a:t>[r3] Berstock JR et al. EFORT Open Rev. 2018. doi:10.1302/2058-5241.3.170030</a:t>
            </a:r>
          </a:p>
          <a:p>
            <a:r>
              <a:rPr sz="800">
                <a:solidFill>
                  <a:srgbClr val="5A6469"/>
                </a:solidFill>
                <a:latin typeface="Calibri"/>
              </a:rPr>
              <a:t>[r4] Gebhard F et al.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apoyo de estudio: no sustituye al tutor ni al manual del implante.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56</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pasos, estructuras en riesgo y errores del residente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Gebhard F et al.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Incisión corta: después no permite luxar la rótula. En el parapatelar lateral del fémur distal, la AO describe 15 a 18 cm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56</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Flexión de rodilla a los 3 meses según manejo de la rótula en parapatelar medial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Reid MJ et al. J Bone Joint Surg Am. 2014. doi:10.2106/JBJS.J.00947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56</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Ampliaciones: snip, osteotomía de la tuberosidad tibial, V-Y y osteotomías en trauma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Hadeed A et al. Cureus. 2023. doi:10.7759/cureus.50698</a:t>
            </a:r>
          </a:p>
          <a:p>
            <a:r>
              <a:rPr sz="800">
                <a:solidFill>
                  <a:srgbClr val="5A6469"/>
                </a:solidFill>
                <a:latin typeface="Calibri"/>
              </a:rPr>
              <a:t>[r15] Abdel MP et al. J Arthroplasty. 2019. doi:10.1016/j.arth.2019.07.017</a:t>
            </a:r>
          </a:p>
          <a:p>
            <a:r>
              <a:rPr sz="800">
                <a:solidFill>
                  <a:srgbClr val="5A6469"/>
                </a:solidFill>
                <a:latin typeface="Calibri"/>
              </a:rPr>
              <a:t>[r18] Sun Z et al. Int Orthop. 2015. doi:10.1007/s00264-014-2546-0</a:t>
            </a:r>
          </a:p>
          <a:p>
            <a:r>
              <a:rPr sz="800">
                <a:solidFill>
                  <a:srgbClr val="5A6469"/>
                </a:solidFill>
                <a:latin typeface="Calibri"/>
              </a:rPr>
              <a:t>[r24] Divano S et al. Arch Orthop Trauma Surg. 2018. doi:10.1007/s00402-018-2888-y</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Si el aparato extensor no deja ver o la rótula no se luxa, no se fuerza: se pasa a una extensión reglada.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56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Superficie articular del cóndilo femoral visible a 30° de flexión según el recurso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Peez C et al. J Bone Joint Surg Am. 2024. doi:10.2106/JBJS.23.01151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56</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Extensiones: cómo, cuándo y qué se sabe de sus resultados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Hadeed A et al. Cureus. 2023. doi:10.7759/cureus.50698</a:t>
            </a:r>
          </a:p>
          <a:p>
            <a:r>
              <a:rPr sz="800">
                <a:solidFill>
                  <a:srgbClr val="5A6469"/>
                </a:solidFill>
                <a:latin typeface="Calibri"/>
              </a:rPr>
              <a:t>[r15] Abdel MP et al. J Arthroplasty. 2019. doi:10.1016/j.arth.2019.07.017</a:t>
            </a:r>
          </a:p>
          <a:p>
            <a:r>
              <a:rPr sz="800">
                <a:solidFill>
                  <a:srgbClr val="5A6469"/>
                </a:solidFill>
                <a:latin typeface="Calibri"/>
              </a:rPr>
              <a:t>[r18] Sun Z et al. Int Orthop. 2015. doi:10.1007/s00264-014-2546-0</a:t>
            </a:r>
          </a:p>
          <a:p>
            <a:r>
              <a:rPr sz="800">
                <a:solidFill>
                  <a:srgbClr val="5A6469"/>
                </a:solidFill>
                <a:latin typeface="Calibri"/>
              </a:rPr>
              <a:t>[r24] Divano S et al. Arch Orthop Trauma Surg. 2018. doi:10.1007/s00402-018-2888-y</a:t>
            </a:r>
          </a:p>
          <a:p>
            <a:r>
              <a:rPr sz="800">
                <a:solidFill>
                  <a:srgbClr val="5A6469"/>
                </a:solidFill>
                <a:latin typeface="Calibri"/>
              </a:rPr>
              <a:t>[r31] Chalidis B et al. World J Orthop. 2020. doi:10.5312/wjo.v11.i6.294</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Técnica</a:t>
                      </a:r>
                    </a:p>
                  </a:txBody>
                  <a:tcPr>
                    <a:solidFill>
                      <a:srgbClr val="0F5F6B"/>
                    </a:solidFill>
                  </a:tcPr>
                </a:tc>
                <a:tc>
                  <a:txBody>
                    <a:bodyPr/>
                    <a:lstStyle/>
                    <a:p>
                      <a:r>
                        <a:rPr sz="1400" b="1">
                          <a:solidFill>
                            <a:srgbClr val="FFFFFF"/>
                          </a:solidFill>
                          <a:latin typeface="Calibri"/>
                        </a:rPr>
                        <a:t>Cómo</a:t>
                      </a:r>
                    </a:p>
                  </a:txBody>
                  <a:tcPr>
                    <a:solidFill>
                      <a:srgbClr val="0F5F6B"/>
                    </a:solidFill>
                  </a:tcPr>
                </a:tc>
                <a:tc>
                  <a:txBody>
                    <a:bodyPr/>
                    <a:lstStyle/>
                    <a:p>
                      <a:r>
                        <a:rPr sz="1400" b="1">
                          <a:solidFill>
                            <a:srgbClr val="FFFFFF"/>
                          </a:solidFill>
                          <a:latin typeface="Calibri"/>
                        </a:rPr>
                        <a:t>Cuándo</a:t>
                      </a:r>
                    </a:p>
                  </a:txBody>
                  <a:tcPr>
                    <a:solidFill>
                      <a:srgbClr val="0F5F6B"/>
                    </a:solidFill>
                  </a:tcPr>
                </a:tc>
                <a:tc>
                  <a:txBody>
                    <a:bodyPr/>
                    <a:lstStyle/>
                    <a:p>
                      <a:r>
                        <a:rPr sz="1400" b="1">
                          <a:solidFill>
                            <a:srgbClr val="FFFFFF"/>
                          </a:solidFill>
                          <a:latin typeface="Calibri"/>
                        </a:rPr>
                        <a:t>Resultados y riesgos descritos</a:t>
                      </a:r>
                    </a:p>
                  </a:txBody>
                  <a:tcPr>
                    <a:solidFill>
                      <a:srgbClr val="0F5F6B"/>
                    </a:solidFill>
                  </a:tcPr>
                </a:tc>
              </a:tr>
              <a:tr h="457200">
                <a:tc>
                  <a:txBody>
                    <a:bodyPr/>
                    <a:lstStyle/>
                    <a:p>
                      <a:r>
                        <a:rPr sz="1400">
                          <a:solidFill>
                            <a:srgbClr val="263238"/>
                          </a:solidFill>
                          <a:latin typeface="Calibri"/>
                        </a:rPr>
                        <a:t>Snip del cuádriceps</a:t>
                      </a:r>
                    </a:p>
                  </a:txBody>
                  <a:tcPr>
                    <a:solidFill>
                      <a:srgbClr val="EEF3F4"/>
                    </a:solidFill>
                  </a:tcPr>
                </a:tc>
                <a:tc>
                  <a:txBody>
                    <a:bodyPr/>
                    <a:lstStyle/>
                    <a:p>
                      <a:r>
                        <a:rPr sz="1400">
                          <a:solidFill>
                            <a:srgbClr val="263238"/>
                          </a:solidFill>
                          <a:latin typeface="Calibri"/>
                        </a:rPr>
                        <a:t>Extensión oblicua de 45° del vértice proximal de la artrotomía, en línea con el vasto lateral [r11]</a:t>
                      </a:r>
                    </a:p>
                  </a:txBody>
                  <a:tcPr>
                    <a:solidFill>
                      <a:srgbClr val="EEF3F4"/>
                    </a:solidFill>
                  </a:tcPr>
                </a:tc>
                <a:tc>
                  <a:txBody>
                    <a:bodyPr/>
                    <a:lstStyle/>
                    <a:p>
                      <a:r>
                        <a:rPr sz="1400">
                          <a:solidFill>
                            <a:srgbClr val="263238"/>
                          </a:solidFill>
                          <a:latin typeface="Calibri"/>
                        </a:rPr>
                        <a:t>Flexión menor de 70° [r11]</a:t>
                      </a:r>
                    </a:p>
                  </a:txBody>
                  <a:tcPr>
                    <a:solidFill>
                      <a:srgbClr val="EEF3F4"/>
                    </a:solidFill>
                  </a:tcPr>
                </a:tc>
                <a:tc>
                  <a:txBody>
                    <a:bodyPr/>
                    <a:lstStyle/>
                    <a:p>
                      <a:r>
                        <a:rPr sz="1400">
                          <a:solidFill>
                            <a:srgbClr val="263238"/>
                          </a:solidFill>
                          <a:latin typeface="Calibri"/>
                        </a:rPr>
                        <a:t>Rotura del aparato extensor 0,7 % a 10 años; arco medio 93° frente a 100° del control [r15]; avulsión parcial del ligamento intraoperatoria en 5 casos frente a 2 con TTO [r18]</a:t>
                      </a:r>
                    </a:p>
                  </a:txBody>
                  <a:tcPr>
                    <a:solidFill>
                      <a:srgbClr val="EEF3F4"/>
                    </a:solidFill>
                  </a:tcPr>
                </a:tc>
              </a:tr>
              <a:tr h="457200">
                <a:tc>
                  <a:txBody>
                    <a:bodyPr/>
                    <a:lstStyle/>
                    <a:p>
                      <a:r>
                        <a:rPr sz="1400">
                          <a:solidFill>
                            <a:srgbClr val="263238"/>
                          </a:solidFill>
                          <a:latin typeface="Calibri"/>
                        </a:rPr>
                        <a:t>Osteotomía de la tuberosidad tibial</a:t>
                      </a:r>
                    </a:p>
                  </a:txBody>
                  <a:tcPr>
                    <a:solidFill>
                      <a:srgbClr val="FFFFFF"/>
                    </a:solidFill>
                  </a:tcPr>
                </a:tc>
                <a:tc>
                  <a:txBody>
                    <a:bodyPr/>
                    <a:lstStyle/>
                    <a:p>
                      <a:r>
                        <a:rPr sz="1400">
                          <a:solidFill>
                            <a:srgbClr val="263238"/>
                          </a:solidFill>
                          <a:latin typeface="Calibri"/>
                        </a:rPr>
                        <a:t>Segmento de 8 cm de largo y al menos 1,5 cm de grosor, de medial a lateral [r11]</a:t>
                      </a:r>
                    </a:p>
                  </a:txBody>
                  <a:tcPr>
                    <a:solidFill>
                      <a:srgbClr val="FFFFFF"/>
                    </a:solidFill>
                  </a:tcPr>
                </a:tc>
                <a:tc>
                  <a:txBody>
                    <a:bodyPr/>
                    <a:lstStyle/>
                    <a:p>
                      <a:r>
                        <a:rPr sz="1400">
                          <a:solidFill>
                            <a:srgbClr val="263238"/>
                          </a:solidFill>
                          <a:latin typeface="Calibri"/>
                        </a:rPr>
                        <a:t>Rodilla rígida o con rótula poco móvil, en revisión [r11]</a:t>
                      </a:r>
                    </a:p>
                  </a:txBody>
                  <a:tcPr>
                    <a:solidFill>
                      <a:srgbClr val="FFFFFF"/>
                    </a:solidFill>
                  </a:tcPr>
                </a:tc>
                <a:tc>
                  <a:txBody>
                    <a:bodyPr/>
                    <a:lstStyle/>
                    <a:p>
                      <a:r>
                        <a:rPr sz="1400">
                          <a:solidFill>
                            <a:srgbClr val="263238"/>
                          </a:solidFill>
                          <a:latin typeface="Calibri"/>
                        </a:rPr>
                        <a:t>Consolidación 98,1 %; migración proximal 6,9 %; dolor anterior 6,4 %; manipulación por rigidez 4,6 % [r31]; complicaciones de 3,8 a 20 % [r24]</a:t>
                      </a:r>
                    </a:p>
                  </a:txBody>
                  <a:tcPr>
                    <a:solidFill>
                      <a:srgbClr val="FFFFFF"/>
                    </a:solidFill>
                  </a:tcPr>
                </a:tc>
              </a:tr>
              <a:tr h="457200">
                <a:tc>
                  <a:txBody>
                    <a:bodyPr/>
                    <a:lstStyle/>
                    <a:p>
                      <a:r>
                        <a:rPr sz="1400">
                          <a:solidFill>
                            <a:srgbClr val="263238"/>
                          </a:solidFill>
                          <a:latin typeface="Calibri"/>
                        </a:rPr>
                        <a:t>V-Y con volteo de la rótula</a:t>
                      </a:r>
                    </a:p>
                  </a:txBody>
                  <a:tcPr>
                    <a:solidFill>
                      <a:srgbClr val="EEF3F4"/>
                    </a:solidFill>
                  </a:tcPr>
                </a:tc>
                <a:tc>
                  <a:txBody>
                    <a:bodyPr/>
                    <a:lstStyle/>
                    <a:p>
                      <a:r>
                        <a:rPr sz="1400">
                          <a:solidFill>
                            <a:srgbClr val="263238"/>
                          </a:solidFill>
                          <a:latin typeface="Calibri"/>
                        </a:rPr>
                        <a:t>Rama lateral de 3 cm por el borde del vasto lateral [r11]</a:t>
                      </a:r>
                    </a:p>
                  </a:txBody>
                  <a:tcPr>
                    <a:solidFill>
                      <a:srgbClr val="EEF3F4"/>
                    </a:solidFill>
                  </a:tcPr>
                </a:tc>
                <a:tc>
                  <a:txBody>
                    <a:bodyPr/>
                    <a:lstStyle/>
                    <a:p>
                      <a:r>
                        <a:rPr sz="1400">
                          <a:solidFill>
                            <a:srgbClr val="263238"/>
                          </a:solidFill>
                          <a:latin typeface="Calibri"/>
                        </a:rPr>
                        <a:t>Rodillas muy artrofibróticas o con rótula baja [r11]</a:t>
                      </a:r>
                    </a:p>
                  </a:txBody>
                  <a:tcPr>
                    <a:solidFill>
                      <a:srgbClr val="EEF3F4"/>
                    </a:solidFill>
                  </a:tcPr>
                </a:tc>
                <a:tc>
                  <a:txBody>
                    <a:bodyPr/>
                    <a:lstStyle/>
                    <a:p>
                      <a:r>
                        <a:rPr sz="1400">
                          <a:solidFill>
                            <a:srgbClr val="263238"/>
                          </a:solidFill>
                          <a:latin typeface="Calibri"/>
                        </a:rPr>
                        <a:t>Arco de 9-77° a 4-85° en 16 rodillas; extensión más débil que el lado sano [r11]</a:t>
                      </a:r>
                    </a:p>
                  </a:txBody>
                  <a:tcPr>
                    <a:solidFill>
                      <a:srgbClr val="EEF3F4"/>
                    </a:solidFill>
                  </a:tcPr>
                </a:tc>
              </a:tr>
              <a:tr h="457200">
                <a:tc>
                  <a:txBody>
                    <a:bodyPr/>
                    <a:lstStyle/>
                    <a:p>
                      <a:r>
                        <a:rPr sz="1400">
                          <a:solidFill>
                            <a:srgbClr val="263238"/>
                          </a:solidFill>
                          <a:latin typeface="Calibri"/>
                        </a:rPr>
                        <a:t>Osteotomías de epicóndilo y de Gerdy (trauma)</a:t>
                      </a:r>
                    </a:p>
                  </a:txBody>
                  <a:tcPr>
                    <a:solidFill>
                      <a:srgbClr val="FFFFFF"/>
                    </a:solidFill>
                  </a:tcPr>
                </a:tc>
                <a:tc>
                  <a:txBody>
                    <a:bodyPr/>
                    <a:lstStyle/>
                    <a:p>
                      <a:r>
                        <a:rPr sz="1400">
                          <a:solidFill>
                            <a:srgbClr val="263238"/>
                          </a:solidFill>
                          <a:latin typeface="Calibri"/>
                        </a:rPr>
                        <a:t>Osteotomía del epicóndilo lateral o medial, con o sin osteotomía del tubérculo de Gerdy [r46]</a:t>
                      </a:r>
                    </a:p>
                  </a:txBody>
                  <a:tcPr>
                    <a:solidFill>
                      <a:srgbClr val="FFFFFF"/>
                    </a:solidFill>
                  </a:tcPr>
                </a:tc>
                <a:tc>
                  <a:txBody>
                    <a:bodyPr/>
                    <a:lstStyle/>
                    <a:p>
                      <a:r>
                        <a:rPr sz="1400">
                          <a:solidFill>
                            <a:srgbClr val="263238"/>
                          </a:solidFill>
                          <a:latin typeface="Calibri"/>
                        </a:rPr>
                        <a:t>Fragmentos posteriores del cóndilo (Hoffa) [r46]</a:t>
                      </a:r>
                    </a:p>
                  </a:txBody>
                  <a:tcPr>
                    <a:solidFill>
                      <a:srgbClr val="FFFFFF"/>
                    </a:solidFill>
                  </a:tcPr>
                </a:tc>
                <a:tc>
                  <a:txBody>
                    <a:bodyPr/>
                    <a:lstStyle/>
                    <a:p>
                      <a:r>
                        <a:rPr sz="1400">
                          <a:solidFill>
                            <a:srgbClr val="263238"/>
                          </a:solidFill>
                          <a:latin typeface="Calibri"/>
                        </a:rPr>
                        <a:t>Exposición del cóndilo lateral de 29,4 % a 53,4 % y a 70,9 % con Gerdy; del medial, de 25,6 % a 66,1 % [r46]</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56</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Comparación: midvasto frente a subvasto frente a parapatelar medial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Cooper RE Jr et al. J Arthroplasty. 1999. doi:10.1016/s0883-5403(99)90109-2</a:t>
            </a:r>
          </a:p>
          <a:p>
            <a:r>
              <a:rPr sz="800">
                <a:solidFill>
                  <a:srgbClr val="5A6469"/>
                </a:solidFill>
                <a:latin typeface="Calibri"/>
              </a:rPr>
              <a:t>[r3] Berstock JR et al. EFORT Open Rev. 2018. doi:10.1302/2058-5241.3.170030</a:t>
            </a:r>
          </a:p>
          <a:p>
            <a:r>
              <a:rPr sz="800">
                <a:solidFill>
                  <a:srgbClr val="5A6469"/>
                </a:solidFill>
                <a:latin typeface="Calibri"/>
              </a:rPr>
              <a:t>[r5] Bouché PA et al. J Arthroplasty. 2021. doi:10.1016/j.arth.2020.09.052</a:t>
            </a:r>
          </a:p>
          <a:p>
            <a:r>
              <a:rPr sz="800">
                <a:solidFill>
                  <a:srgbClr val="5A6469"/>
                </a:solidFill>
                <a:latin typeface="Calibri"/>
              </a:rPr>
              <a:t>[r6] Stubnya BG et al. J Arthroplasty. 2023. doi:10.1016/j.arth.2023.06.004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Respuesta corta: depende de cuándo midas y de qué midas.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56</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Ventaja de arco de movimiento del subvasto a los 6 meses frente a otros abordajes (red de 60 ECA)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Bouché PA et al. J Arthroplasty. 2021. doi:10.1016/j.arth.2020.09.052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56</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Fuerza isométrica del cuádriceps tras midvasto y parapatelar medial (ECA, 50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[r51] Bäthis H et al. Knee Surg Sports Traumatol Arthrosc. 2005. doi:10.1007/s00167-004-0574-9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56</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tasas y cómo reducirlas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Rajgopal A et al. Arch Orthop Trauma Surg. 2025. doi:10.1007/s00402-025-05991-w</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Rotura del aparato extensor. Incidencia de 0,1 a 2,5 % tras artroplastia; la reparación directa falló en 33,9 % (cuádriceps) y 63 % (ligamento rotuliano)… [r14]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56</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Adormecimiento alrededor de la herida tras parapatelar medial (437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Godoy Monzon D et al. Ortop Traumatol Rehabil. 2025. doi:10.5604/01.3001.0055.6436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56</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de la TTO en revisión (593 osteotomías)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Chalidis B et al. World J Orthop. 2020. doi:10.5312/wjo.v11.i6.294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56</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Pronóstico: qué resultado esperar según el abordaje y la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Bouché PA et al. J Arthroplasty. 2021. doi:10.1016/j.arth.2020.09.052</a:t>
            </a:r>
          </a:p>
          <a:p>
            <a:r>
              <a:rPr sz="1000">
                <a:solidFill>
                  <a:srgbClr val="5A6469"/>
                </a:solidFill>
                <a:latin typeface="Calibri"/>
              </a:rPr>
              <a:t>[r3] Berstock JR et al. EFORT Open Rev. 2018. doi:10.1302/2058-5241.3.170030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red de 60 ECA no halló diferencias de KSS ni de WOMAC a los 6 meses [r5].</a:t>
            </a:r>
          </a:p>
          <a:p>
            <a:pPr marL="347472" indent="-347472">
              <a:spcAft>
                <a:spcPts val="1400"/>
              </a:spcAft>
              <a:buChar char="•"/>
            </a:pPr>
            <a:r>
              <a:rPr sz="2400">
                <a:solidFill>
                  <a:srgbClr val="263238"/>
                </a:solidFill>
                <a:latin typeface="Calibri"/>
              </a:rPr>
              <a:t>El metaanálisis de subvasto concluye equivalencia entre abordajes después de las primeras semanas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56</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Corrección del valgo en artroplastia según el abordaje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Greenberg A et al. J Arthroplasty. 2020. doi:10.1016/j.arth.2020.03.037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56</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Knee Society Score antes y después del abordaje lateral modificado en valgo fijo (32 rodillas, 5 años)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[r43] Satish BR et al. J Arthroplasty. 2013. doi:10.1016/j.arth.2013.04.037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56</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poca evidencia, mucha práctica rotulada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Alrawashdeh W et al. J Rehabil Med. 2021. doi:10.2340/16501977-2827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revisión de 18 ECA no halló que algún programa de rehabilitación modificado mejore de forma sistemática los resultados frente a uno estándar tras artroplastia [r32].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56</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poca evidencia, mucha práctica rotulada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Hadeed A et al. Cureus. 2023. doi:10.7759/cureus.50698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Tras snip: carga según tolerancia si la reconstrucción es estable y el ejercicio resistido del cuádriceps diferido hasta las 8 semanas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56</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Rainey JP et al. J Arthroplasty. 2026. doi:10.1016/j.arth.2025.11.013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Elige por la exposición que necesitas y por lo que dominas: en la revisión de ECA más reciente, ninguna vía se impuso de manera reiterada en arco, escalas o reoperaciones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56</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Cooper RE Jr et al. J Arthroplasty. 1999. doi:10.1016/s0883-5403(99)90109-2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Midvasto: la disección con instrumento cortante no pasa de 4,5 cm del borde rotuliano; los vasos poplíteos estaban a 8,8 cm de promedio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56</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Rainey JP et al. J Arthroplasty. 2026. doi:10.1016/j.arth.2025.11.013</a:t>
            </a:r>
          </a:p>
          <a:p>
            <a:r>
              <a:rPr sz="1000">
                <a:solidFill>
                  <a:srgbClr val="5A6469"/>
                </a:solidFill>
                <a:latin typeface="Calibri"/>
              </a:rPr>
              <a:t>[r6] Stubnya BG et al. J Arthroplasty. 2023. doi:10.1016/j.arth.2023.06.004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Los 4 abordajes cruzan el aparato extensor de formas distintas: elige por exposición y por lo que dominas, no por moda [r9].</a:t>
            </a:r>
          </a:p>
          <a:p>
            <a:pPr marL="347472" indent="-347472">
              <a:spcAft>
                <a:spcPts val="1400"/>
              </a:spcAft>
              <a:buChar char="•"/>
            </a:pPr>
            <a:r>
              <a:rPr sz="2400">
                <a:solidFill>
                  <a:srgbClr val="263238"/>
                </a:solidFill>
                <a:latin typeface="Calibri"/>
              </a:rPr>
              <a:t>La ventaja de proteger el cuádriceps es temprana y se diluye con el tiempo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56</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abordaje parapatelar medial · abordaje parapatelar lateral · abordaje midvasto · abordaje subvasto · aparato extensor de la rodilla · artroplastia total de rodilla · vasto medial oblicuo · rama infrapatelar del safeno · arteria…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56</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Berstock JR et al. EFORT Open Rev. 2018. doi:10.1302/2058-5241.3.170030</a:t>
            </a:r>
          </a:p>
          <a:p>
            <a:r>
              <a:rPr sz="1000">
                <a:solidFill>
                  <a:srgbClr val="5A6469"/>
                </a:solidFill>
                <a:latin typeface="Calibri"/>
              </a:rPr>
              <a:t>[r2] Cooper RE Jr et al. J Arthroplasty. 1999. doi:10.1016/s0883-5403(99)90109-2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Parapatelar medial: incide el tendón del cuádriceps; fue el abordaje de 93 % de las artroplastias [r3].</a:t>
            </a:r>
          </a:p>
          <a:p>
            <a:pPr marL="347472" indent="-347472">
              <a:spcAft>
                <a:spcPts val="1400"/>
              </a:spcAft>
              <a:buChar char="•"/>
            </a:pPr>
            <a:r>
              <a:rPr sz="2400">
                <a:solidFill>
                  <a:srgbClr val="263238"/>
                </a:solidFill>
                <a:latin typeface="Calibri"/>
              </a:rPr>
              <a:t>Midvasto: divide el vasto medial; disección cortante hasta 4,5 cm del borde rotuliano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56</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de staff: gonartrosis con valgo fijo en una mujer de 72 años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sintético, sin datos de pacientes reales.</a:t>
            </a:r>
          </a:p>
          <a:p>
            <a:pPr marL="347472" indent="-347472">
              <a:spcAft>
                <a:spcPts val="1400"/>
              </a:spcAft>
              <a:buChar char="•"/>
            </a:pPr>
            <a:r>
              <a:rPr sz="2400">
                <a:solidFill>
                  <a:srgbClr val="263238"/>
                </a:solidFill>
                <a:latin typeface="Calibri"/>
              </a:rPr>
              <a:t>Mujer de 72 años, con IMC de 29, gonartrosis tricompartimental y valgo de 22° que no se corrige con estrés, sin cirugía previa en la rodilla y con flexión de 110°.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56</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abordajes pueden usarse y qué argumento hay a favor de la vía lateral en un valgo fijo?</a:t>
            </a:r>
          </a:p>
          <a:p>
            <a:pPr marL="347472" indent="-347472">
              <a:spcAft>
                <a:spcPts val="1400"/>
              </a:spcAft>
              <a:buChar char="•"/>
            </a:pPr>
            <a:r>
              <a:rPr sz="2400">
                <a:solidFill>
                  <a:srgbClr val="263238"/>
                </a:solidFill>
                <a:latin typeface="Calibri"/>
              </a:rPr>
              <a:t>2. ¿Qué dice la evidencia comparada sobre la superioridad de una vía?</a:t>
            </a:r>
          </a:p>
          <a:p>
            <a:pPr marL="347472" indent="-347472">
              <a:spcAft>
                <a:spcPts val="1400"/>
              </a:spcAft>
              <a:buChar char="•"/>
            </a:pPr>
            <a:r>
              <a:rPr sz="2400">
                <a:solidFill>
                  <a:srgbClr val="263238"/>
                </a:solidFill>
                <a:latin typeface="Calibri"/>
              </a:rPr>
              <a:t>3. ¿Qué estructuras proteges en cada caso?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56</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Pueden usarse el parapatelar medial, el subvasto o midvasto y el lateral.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56</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Gebhard F, Kregor P, Oliver C, Nousiainen MT. Medial parapatellar approach to the distal femur. [Internet]. En: AO Surgery Reference. Davos: AO Foundation [consultado 2026 oct 10]. Disponible en: https://surgeryreference.aofoundation.org/orthopedic-trauma/adult-trauma/distal-femur/approach/medial-parapatellar-approach https://surgeryreference.aofoundation.org/orthopedic-trauma/adult-trauma/distal-femur/approach/medial-parapatellar-approach</a:t>
            </a:r>
          </a:p>
          <a:p>
            <a:pPr>
              <a:spcAft>
                <a:spcPts val="800"/>
              </a:spcAft>
            </a:pPr>
            <a:r>
              <a:rPr sz="1200">
                <a:solidFill>
                  <a:srgbClr val="263238"/>
                </a:solidFill>
                <a:latin typeface="Calibri"/>
              </a:rPr>
              <a:t>[r2] Cooper RE Jr, Trinidad G, Buck WR. Midvastus approach in total knee arthroplasty: a description and a cadaveric study determining the distance of the popliteal artery from the patellar margin of the incision. J Arthroplasty 1999;14(4):505-8. doi:10.1016/s0883-5403(99)90109-2 https://doi.org/10.1016/s0883-5403(99)90109-2</a:t>
            </a:r>
          </a:p>
          <a:p>
            <a:pPr>
              <a:spcAft>
                <a:spcPts val="800"/>
              </a:spcAft>
            </a:pPr>
            <a:r>
              <a:rPr sz="1200">
                <a:solidFill>
                  <a:srgbClr val="263238"/>
                </a:solidFill>
                <a:latin typeface="Calibri"/>
              </a:rPr>
              <a:t>[r3] Berstock JR, Murray JR, Whitehouse MR, Blom AW, Beswick AD. Medial subvastus versus the medial parapatellar approach for total knee replacement: A systematic review and meta-analysis of randomized controlled trials. EFORT Open Rev 2018;3(3):78-84. doi:10.1302/2058-5241.3.170030 https://doi.org/10.1302/2058-5241.3.170030</a:t>
            </a:r>
          </a:p>
          <a:p>
            <a:pPr>
              <a:spcAft>
                <a:spcPts val="800"/>
              </a:spcAft>
            </a:pPr>
            <a:r>
              <a:rPr sz="1200">
                <a:solidFill>
                  <a:srgbClr val="263238"/>
                </a:solidFill>
                <a:latin typeface="Calibri"/>
              </a:rPr>
              <a:t>[r4] Gebhard F, Kregor P, Oliver C, Nousiainen MT. Lateral parapatellar approach to the distal femur. [Internet]. En: AO Surgery Reference. Davos: AO Foundation [consultado 2026 oct 10]. Disponible en: https://surgeryreference.aofoundation.org/orthopedic-trauma/adult-trauma/distal-femur/approach/lateral-parapatellar-approach-to-the-distal-femur https://surgeryreference.aofoundation.org/orthopedic-trauma/adult-trauma/distal-femur/approach/lateral-parapatellar-approach-to-the-distal-femur</a:t>
            </a:r>
          </a:p>
          <a:p>
            <a:pPr>
              <a:spcAft>
                <a:spcPts val="800"/>
              </a:spcAft>
            </a:pPr>
            <a:r>
              <a:rPr sz="1200">
                <a:solidFill>
                  <a:srgbClr val="263238"/>
                </a:solidFill>
                <a:latin typeface="Calibri"/>
              </a:rPr>
              <a:t>[r5] Bouché PA, Corsia S, Nizard R, Resche-Rigon M. Comparative Efficacy of the Different Surgical Approaches in Total Knee Arthroplasty: A Systematic-Review and Network Meta-Analysis. J Arthroplasty 2021;36(3):1187-1194.e1. doi:10.1016/j.arth.2020.09.052 https://doi.org/10.1016/j.arth.2020.09.052</a:t>
            </a:r>
          </a:p>
          <a:p>
            <a:pPr>
              <a:spcAft>
                <a:spcPts val="800"/>
              </a:spcAft>
            </a:pPr>
            <a:r>
              <a:rPr sz="1200">
                <a:solidFill>
                  <a:srgbClr val="263238"/>
                </a:solidFill>
                <a:latin typeface="Calibri"/>
              </a:rPr>
              <a:t>[r6] Stubnya BG, Kocsis K, Váncsa S, Kovács K, Agócs G, Stubnya MP, et al. Subvastus Approach Supporting Fast-Track Total Knee Arthroplasty Over the Medial Parapatellar Approach: A Systematic Review and Network Meta-Analysis. J Arthroplasty 2023;38(12):2750-2758. doi:10.1016/j.arth.2023.06.004 https://doi.org/10.1016/j.arth.2023.06.004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56</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Kerver AL, Leliveld MS, den Hartog D, Verhofstad MH, Kleinrensink GJ. The surgical anatomy of the infrapatellar branch of the saphenous nerve in relation to incisions for anteromedial knee surgery. J Bone Joint Surg Am 2013;95(23):2119-25. doi:10.2106/JBJS.L.01297 https://doi.org/10.2106/JBJS.L.01297</a:t>
            </a:r>
          </a:p>
          <a:p>
            <a:pPr>
              <a:spcAft>
                <a:spcPts val="800"/>
              </a:spcAft>
            </a:pPr>
            <a:r>
              <a:rPr sz="1200">
                <a:solidFill>
                  <a:srgbClr val="263238"/>
                </a:solidFill>
                <a:latin typeface="Calibri"/>
              </a:rPr>
              <a:t>[r8] Bonutti PM, Miller BG, Cremens MJ. Intraosseous patellar blood supply after medial parapatellar arthrotomy. Clin Orthop Relat Res 1998(352):202-14. https://pubmed.ncbi.nlm.nih.gov/9678049/</a:t>
            </a:r>
          </a:p>
          <a:p>
            <a:pPr>
              <a:spcAft>
                <a:spcPts val="800"/>
              </a:spcAft>
            </a:pPr>
            <a:r>
              <a:rPr sz="1200">
                <a:solidFill>
                  <a:srgbClr val="263238"/>
                </a:solidFill>
                <a:latin typeface="Calibri"/>
              </a:rPr>
              <a:t>[r9] Rainey JP, Radtke LE, Gililland JM, Mont MA. The Influence of Total Knee Arthroplasty Surgical Approach on Range of Motion, Patient-Reported Outcome Measures, and Reoperation Rates: A Systematic Review of Randomized Controlled Trials. J Arthroplasty 2026;41(8):2548-2555. doi:10.1016/j.arth.2025.11.013 https://doi.org/10.1016/j.arth.2025.11.013</a:t>
            </a:r>
          </a:p>
          <a:p>
            <a:pPr>
              <a:spcAft>
                <a:spcPts val="800"/>
              </a:spcAft>
            </a:pPr>
            <a:r>
              <a:rPr sz="1200">
                <a:solidFill>
                  <a:srgbClr val="263238"/>
                </a:solidFill>
                <a:latin typeface="Calibri"/>
              </a:rPr>
              <a:t>[r10] Godoy Monzon D, Telesca P, Pascual Espinosa JM, Narvaez R. Peri-Incisional Numbness after Total Knee Arthroplasty: Prevalence, Evolution, and Impact on Functional Outcomes. Ortop Traumatol Rehabil 2025;27(4):167-171. doi:10.5604/01.3001.0055.6436 https://doi.org/10.5604/01.3001.0055.6436</a:t>
            </a:r>
          </a:p>
          <a:p>
            <a:pPr>
              <a:spcAft>
                <a:spcPts val="800"/>
              </a:spcAft>
            </a:pPr>
            <a:r>
              <a:rPr sz="1200">
                <a:solidFill>
                  <a:srgbClr val="263238"/>
                </a:solidFill>
                <a:latin typeface="Calibri"/>
              </a:rPr>
              <a:t>[r11] Hadeed A, Sandilands S, Goodeill T, Jiganti M, Krumrey J, Tedesco NS. Extensile Exposures in Revision and Complex Primary Total Knee Arthroplasty: A Review of Anatomy, Biomechanics, and Techniques. Cureus 2023;15(12):e50698. doi:10.7759/cureus.50698 https://doi.org/10.7759/cureus.50698</a:t>
            </a:r>
          </a:p>
          <a:p>
            <a:pPr>
              <a:spcAft>
                <a:spcPts val="800"/>
              </a:spcAft>
            </a:pPr>
            <a:r>
              <a:rPr sz="1200">
                <a:solidFill>
                  <a:srgbClr val="263238"/>
                </a:solidFill>
                <a:latin typeface="Calibri"/>
              </a:rPr>
              <a:t>[r12] Kawarai Y, Nakamura J, Suzuki T, Hagiwara S, Miura M, Ohtori S. Anatomical Features of the Descending Genicular Artery to Facilitate Surgical Exposure for the Subvastus Approach-A Cadaveric Study. J Arthroplasty 2018;33(8):2647-2651. doi:10.1016/j.arth.2018.03.046 https://doi.org/10.1016/j.arth.2018.03.046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56</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Sundaram K, Udo-Inyang I, Mont MA, Molloy R, Higuera-Rueda C, Piuzzi NS. Vascular Injuries in Total Knee Arthroplasty: A Systematic Review and Meta-Analysis. JBJS Rev 2020;8(1):e0051. doi:10.2106/JBJS.RVW.19.00051 https://doi.org/10.2106/JBJS.RVW.19.00051</a:t>
            </a:r>
          </a:p>
          <a:p>
            <a:pPr>
              <a:spcAft>
                <a:spcPts val="800"/>
              </a:spcAft>
            </a:pPr>
            <a:r>
              <a:rPr sz="1200">
                <a:solidFill>
                  <a:srgbClr val="263238"/>
                </a:solidFill>
                <a:latin typeface="Calibri"/>
              </a:rPr>
              <a:t>[r14] Rajgopal A, Aggarwal K, Tripathi S. Extensor mechanism disruption following primary and revision total knee arthroplasty: a systematic review and meta-analysis. Arch Orthop Trauma Surg 2025;145(1):371. doi:10.1007/s00402-025-05991-w https://doi.org/10.1007/s00402-025-05991-w</a:t>
            </a:r>
          </a:p>
          <a:p>
            <a:pPr>
              <a:spcAft>
                <a:spcPts val="800"/>
              </a:spcAft>
            </a:pPr>
            <a:r>
              <a:rPr sz="1200">
                <a:solidFill>
                  <a:srgbClr val="263238"/>
                </a:solidFill>
                <a:latin typeface="Calibri"/>
              </a:rPr>
              <a:t>[r15] Abdel MP, Viste A, Salib CG, Berry DJ. Quadriceps Snip in 321 Revision Total Knee Arthroplasties: A Safe Technique in a Matched Cohort Study. J Arthroplasty 2019;34(12):3004-3011.e1. doi:10.1016/j.arth.2019.07.017 https://doi.org/10.1016/j.arth.2019.07.017</a:t>
            </a:r>
          </a:p>
          <a:p>
            <a:pPr>
              <a:spcAft>
                <a:spcPts val="800"/>
              </a:spcAft>
            </a:pPr>
            <a:r>
              <a:rPr sz="1200">
                <a:solidFill>
                  <a:srgbClr val="263238"/>
                </a:solidFill>
                <a:latin typeface="Calibri"/>
              </a:rPr>
              <a:t>[r16] Reid MJ, Booth G, Khan RJ, Janes G. Patellar eversion during total knee replacement: a prospective, randomized trial. J Bone Joint Surg Am 2014;96(3):207-13. doi:10.2106/JBJS.J.00947 https://doi.org/10.2106/JBJS.J.00947</a:t>
            </a:r>
          </a:p>
          <a:p>
            <a:pPr>
              <a:spcAft>
                <a:spcPts val="800"/>
              </a:spcAft>
            </a:pPr>
            <a:r>
              <a:rPr sz="1200">
                <a:solidFill>
                  <a:srgbClr val="263238"/>
                </a:solidFill>
                <a:latin typeface="Calibri"/>
              </a:rPr>
              <a:t>[r17] Katragadda BC, Kumar S, Suresh A, Vk K. Midvastus Versus Medial Parapatellar Approach in Simultaneous Bilateral Total Knee Arthroplasty. J Arthroplasty 2023;38(11):2301-2306. doi:10.1016/j.arth.2023.05.043 https://doi.org/10.1016/j.arth.2023.05.043</a:t>
            </a:r>
          </a:p>
          <a:p>
            <a:pPr>
              <a:spcAft>
                <a:spcPts val="800"/>
              </a:spcAft>
            </a:pPr>
            <a:r>
              <a:rPr sz="1200">
                <a:solidFill>
                  <a:srgbClr val="263238"/>
                </a:solidFill>
                <a:latin typeface="Calibri"/>
              </a:rPr>
              <a:t>[r18] Sun Z, Patil A, Song EK, Kim HT, Seon JK. Comparison of quadriceps snip and tibial tubercle osteotomy in revision for infected total knee arthroplasty. Int Orthop 2015;39(5):879-85. doi:10.1007/s00264-014-2546-0 https://doi.org/10.1007/s00264-014-2546-0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56</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Starr AJ, Jones AL, Reinert CM. The "swashbuckler": a modified anterior approach for fractures of the distal femur. J Orthop Trauma 1999;13(2):138-40. doi:10.1097/00005131-199902000-00012 https://doi.org/10.1097/00005131-199902000-00012</a:t>
            </a:r>
          </a:p>
          <a:p>
            <a:pPr>
              <a:spcAft>
                <a:spcPts val="800"/>
              </a:spcAft>
            </a:pPr>
            <a:r>
              <a:rPr sz="1200">
                <a:solidFill>
                  <a:srgbClr val="263238"/>
                </a:solidFill>
                <a:latin typeface="Calibri"/>
              </a:rPr>
              <a:t>[r20] Waligora AC, Johanson NA, Hirsch BE. Clinical anatomy of the quadriceps femoris and extensor apparatus of the knee. Clin Orthop Relat Res 2009;467(12):3297-306. doi:10.1007/s11999-009-1052-y https://doi.org/10.1007/s11999-009-1052-y</a:t>
            </a:r>
          </a:p>
          <a:p>
            <a:pPr>
              <a:spcAft>
                <a:spcPts val="800"/>
              </a:spcAft>
            </a:pPr>
            <a:r>
              <a:rPr sz="1200">
                <a:solidFill>
                  <a:srgbClr val="263238"/>
                </a:solidFill>
                <a:latin typeface="Calibri"/>
              </a:rPr>
              <a:t>[r21] Pretterklieber B, Ungersböck A, Pretterklieber ML. Innervation of the distal part of the vastus medialis muscle is endangered by splitting its muscle fibers during total knee replacement: an anatomical study using modified Sihler's technique. Acta Orthop 2021;92(2):194-198. doi:10.1080/17453674.2020.1851459 https://doi.org/10.1080/17453674.2020.1851459</a:t>
            </a:r>
          </a:p>
          <a:p>
            <a:pPr>
              <a:spcAft>
                <a:spcPts val="800"/>
              </a:spcAft>
            </a:pPr>
            <a:r>
              <a:rPr sz="1200">
                <a:solidFill>
                  <a:srgbClr val="263238"/>
                </a:solidFill>
                <a:latin typeface="Calibri"/>
              </a:rPr>
              <a:t>[r22] Dalury DF, Snow RG, Adams MJ. Electromyographic evaluation of the midvastus approach. J Arthroplasty 2008;23(1):136-40. doi:10.1016/j.arth.2007.01.020 https://doi.org/10.1016/j.arth.2007.01.020</a:t>
            </a:r>
          </a:p>
          <a:p>
            <a:pPr>
              <a:spcAft>
                <a:spcPts val="800"/>
              </a:spcAft>
            </a:pPr>
            <a:r>
              <a:rPr sz="1200">
                <a:solidFill>
                  <a:srgbClr val="263238"/>
                </a:solidFill>
                <a:latin typeface="Calibri"/>
              </a:rPr>
              <a:t>[r23] Scheibel MT, Schmidt W, Thomas M, von Salis-Soglio G. A detailed anatomical description of the subvastus region and its clinical relevance for the subvastus approach in total knee arthroplasty. Surg Radiol Anat 2002;24(1):6-12. doi:10.1007/s00276-002-0004-y https://doi.org/10.1007/s00276-002-0004-y</a:t>
            </a:r>
          </a:p>
          <a:p>
            <a:pPr>
              <a:spcAft>
                <a:spcPts val="800"/>
              </a:spcAft>
            </a:pPr>
            <a:r>
              <a:rPr sz="1200">
                <a:solidFill>
                  <a:srgbClr val="263238"/>
                </a:solidFill>
                <a:latin typeface="Calibri"/>
              </a:rPr>
              <a:t>[r24] Divano S, Camera A, Biggi S, Tornago S, Formica M, Felli L. Tibial tubercle osteotomy (TTO) in total knee arthroplasty, is it worth it? A review of the literature. Arch Orthop Trauma Surg 2018;138(3):387-399. doi:10.1007/s00402-018-2888-y https://doi.org/10.1007/s00402-018-2888-y</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56</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Rahman A, Ashour A, Hamed A, Nikolaides AP, Boutefnouchet T. The Fixed Patella Test: A Reliable and Accurate Test for Detecting Quadriceps Tendon Rupture. Cureus 2025;17(10):e93717. doi:10.7759/cureus.93717 https://doi.org/10.7759/cureus.93717</a:t>
            </a:r>
          </a:p>
          <a:p>
            <a:pPr>
              <a:spcAft>
                <a:spcPts val="800"/>
              </a:spcAft>
            </a:pPr>
            <a:r>
              <a:rPr sz="1200">
                <a:solidFill>
                  <a:srgbClr val="263238"/>
                </a:solidFill>
                <a:latin typeface="Calibri"/>
              </a:rPr>
              <a:t>[r26] Greenberg A, Kandel L, Liebergall M, Mattan Y, Rivkin G. Total Knee Arthroplasty for Valgus Deformity via a Lateral Approach: Clinical Results, Comparison to Medial Approach, and Review of Recent Literature. J Arthroplasty 2020;35(8):2076-2083. doi:10.1016/j.arth.2020.03.037 https://doi.org/10.1016/j.arth.2020.03.037</a:t>
            </a:r>
          </a:p>
          <a:p>
            <a:pPr>
              <a:spcAft>
                <a:spcPts val="800"/>
              </a:spcAft>
            </a:pPr>
            <a:r>
              <a:rPr sz="1200">
                <a:solidFill>
                  <a:srgbClr val="263238"/>
                </a:solidFill>
                <a:latin typeface="Calibri"/>
              </a:rPr>
              <a:t>[r27] Rajnish RK, Srivastava A, Yadav SK, Elhence A, Gahlot N, Kumar P, et al. Comparative Analysis of Outcomes of Lateral Versus Medial Approach in the Total Knee Arthroplasty for Valgus Deformity: A Systematic Review and Meta-analysis. Indian J Orthop 2024;58(10):1323-1338. doi:10.1007/s43465-024-01211-6 https://doi.org/10.1007/s43465-024-01211-6</a:t>
            </a:r>
          </a:p>
          <a:p>
            <a:pPr>
              <a:spcAft>
                <a:spcPts val="800"/>
              </a:spcAft>
            </a:pPr>
            <a:r>
              <a:rPr sz="1200">
                <a:solidFill>
                  <a:srgbClr val="263238"/>
                </a:solidFill>
                <a:latin typeface="Calibri"/>
              </a:rPr>
              <a:t>[r28] Rinehart D, Starr A, Sanders D, Cutler H, Gross B, Hull B, et al. Increased Articular Exposure of the Lateral Tibial Plateau with a Midline Lateral Parapatellar Arthrotomy Compared to an Anterolateral Submeniscal Arthrotomy: a Cadaveric Study. Injury 2021;52(8):2111-2115. doi:10.1016/j.injury.2021.02.025 https://doi.org/10.1016/j.injury.2021.02.025</a:t>
            </a:r>
          </a:p>
          <a:p>
            <a:pPr>
              <a:spcAft>
                <a:spcPts val="800"/>
              </a:spcAft>
            </a:pPr>
            <a:r>
              <a:rPr sz="1200">
                <a:solidFill>
                  <a:srgbClr val="263238"/>
                </a:solidFill>
                <a:latin typeface="Calibri"/>
              </a:rPr>
              <a:t>[r29] Poon KB, Chou JZX, Ow ZGW, Lim JW, Siow WM. The Low Mini-Midvastus Approach for Minimally Invasive Total Knee Arthroplasty. Arthroplast Today 2025;33:101686. doi:10.1016/j.artd.2025.101686 https://doi.org/10.1016/j.artd.2025.101686</a:t>
            </a:r>
          </a:p>
          <a:p>
            <a:pPr>
              <a:spcAft>
                <a:spcPts val="800"/>
              </a:spcAft>
            </a:pPr>
            <a:r>
              <a:rPr sz="1200">
                <a:solidFill>
                  <a:srgbClr val="263238"/>
                </a:solidFill>
                <a:latin typeface="Calibri"/>
              </a:rPr>
              <a:t>[r30] Keblish PA. The lateral approach to the valgus knee. Surgical technique and analysis of 53 cases with over two-year follow-up evaluation. Clin Orthop Relat Res 1991(271):52-62. https://pubmed.ncbi.nlm.nih.gov/1914314/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56</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Chalidis B, Kitridis D, Givissis P. Tibial tubercle osteotomy in revision total knee arthroplasty: A systematic review. World J Orthop 2020;11(6):294-303. doi:10.5312/wjo.v11.i6.294 https://doi.org/10.5312/wjo.v11.i6.294</a:t>
            </a:r>
          </a:p>
          <a:p>
            <a:pPr>
              <a:spcAft>
                <a:spcPts val="800"/>
              </a:spcAft>
            </a:pPr>
            <a:r>
              <a:rPr sz="1200">
                <a:solidFill>
                  <a:srgbClr val="263238"/>
                </a:solidFill>
                <a:latin typeface="Calibri"/>
              </a:rPr>
              <a:t>[r32] Alrawashdeh W, Eschweiler J, Migliorini F, El Mansy Y, Tingart M, Rath B. Effectiveness of total knee arthroplasty rehabilitation programmes: A systematic review and meta-analysis. J Rehabil Med 2021;53(6):jrm00200. doi:10.2340/16501977-2827 https://doi.org/10.2340/16501977-2827</a:t>
            </a:r>
          </a:p>
          <a:p>
            <a:pPr>
              <a:spcAft>
                <a:spcPts val="800"/>
              </a:spcAft>
            </a:pPr>
            <a:r>
              <a:rPr sz="1200">
                <a:solidFill>
                  <a:srgbClr val="263238"/>
                </a:solidFill>
                <a:latin typeface="Calibri"/>
              </a:rPr>
              <a:t>[r33] Erard J, Batailler C, Swan J, Sappey-Marinier E, Servien E, Lustig S. Lateral approach total knee arthroplasty achieves equivalent patellar tracking in severe valgus deformity compared to mild valgus deformity. Knee Surg Sports Traumatol Arthrosc 2022;30(2):740-752. doi:10.1007/s00167-021-06451-9 https://doi.org/10.1007/s00167-021-06451-9</a:t>
            </a:r>
          </a:p>
          <a:p>
            <a:pPr>
              <a:spcAft>
                <a:spcPts val="800"/>
              </a:spcAft>
            </a:pPr>
            <a:r>
              <a:rPr sz="1200">
                <a:solidFill>
                  <a:srgbClr val="263238"/>
                </a:solidFill>
                <a:latin typeface="Calibri"/>
              </a:rPr>
              <a:t>[r34] Heineman N, Turner A, Cheng M, Grewal I, Sanders D, Sathy A. The Midline Lateral Parapatellar Arthrotomy: A Safe Alternative Approach for Lateral Tibial Plateau Fractures. J Orthop Trauma 2025;39(3):114-119. doi:10.1097/BOT.0000000000002938 https://doi.org/10.1097/BOT.0000000000002938</a:t>
            </a:r>
          </a:p>
          <a:p>
            <a:pPr>
              <a:spcAft>
                <a:spcPts val="800"/>
              </a:spcAft>
            </a:pPr>
            <a:r>
              <a:rPr sz="1200">
                <a:solidFill>
                  <a:srgbClr val="263238"/>
                </a:solidFill>
                <a:latin typeface="Calibri"/>
              </a:rPr>
              <a:t>[r35] Mao ZQ, Li K, Zhang Z, Li T, Lu JH, Fan MQ, et al. Application of saphenous nerve infrapatellar branch protection technique in total knee arthroplasty. BMC Musculoskelet Disord 2025;26(1):956. doi:10.1186/s12891-025-09099-5 https://doi.org/10.1186/s12891-025-09099-5</a:t>
            </a:r>
          </a:p>
          <a:p>
            <a:pPr>
              <a:spcAft>
                <a:spcPts val="800"/>
              </a:spcAft>
            </a:pPr>
            <a:r>
              <a:rPr sz="1200">
                <a:solidFill>
                  <a:srgbClr val="263238"/>
                </a:solidFill>
                <a:latin typeface="Calibri"/>
              </a:rPr>
              <a:t>[r36] Dong M, Sun X, Fan H, Ren W, Wang Y, Gao Y, et al. Comparison of the clinical efficacy of patellar lateral retraction and patellar eversion in total knee arthroplasty: a systematic review and meta-analysis. BMC Musculoskelet Disord 2025;26(1):279. doi:10.1186/s12891-025-08532-z https://doi.org/10.1186/s12891-025-08532-z</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56</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Wang Z, Xiong X, Lu Z, Gao Y. A systematic review and meta-analysis comparing suprapatellar versus infrapatellar approach intramedullary nailing for tibal shaft fractures. Eur J Trauma Emerg Surg 2024;50(2):383-394. doi:10.1007/s00068-023-02384-9 https://doi.org/10.1007/s00068-023-02384-9</a:t>
            </a:r>
          </a:p>
          <a:p>
            <a:pPr>
              <a:spcAft>
                <a:spcPts val="800"/>
              </a:spcAft>
            </a:pPr>
            <a:r>
              <a:rPr sz="1200">
                <a:solidFill>
                  <a:srgbClr val="263238"/>
                </a:solidFill>
                <a:latin typeface="Calibri"/>
              </a:rPr>
              <a:t>[r38] Grob K, Manestar M, Filgueira L, Kuster MS, Gilbey H, Ackland T. The interaction between the vastus medialis and vastus intermedius and its influence on the extensor apparatus of the knee joint. Knee Surg Sports Traumatol Arthrosc 2018;26(3):727-738. doi:10.1007/s00167-016-4396-3 https://doi.org/10.1007/s00167-016-4396-3</a:t>
            </a:r>
          </a:p>
          <a:p>
            <a:pPr>
              <a:spcAft>
                <a:spcPts val="800"/>
              </a:spcAft>
            </a:pPr>
            <a:r>
              <a:rPr sz="1200">
                <a:solidFill>
                  <a:srgbClr val="263238"/>
                </a:solidFill>
                <a:latin typeface="Calibri"/>
              </a:rPr>
              <a:t>[r39] Gebhard F, Kregor P, Oliver C. Mid-axial longitudinal approach to the patella. [Internet]. En: AO Surgery Reference. Davos: AO Foundation [consultado 2026 oct 10]. Disponible en: https://surgeryreference.aofoundation.org/orthopedic-trauma/adult-trauma/patella/approach/mid-axial-longitudinal-approach https://surgeryreference.aofoundation.org/orthopedic-trauma/adult-trauma/patella/approach/mid-axial-longitudinal-approach</a:t>
            </a:r>
          </a:p>
          <a:p>
            <a:pPr>
              <a:spcAft>
                <a:spcPts val="800"/>
              </a:spcAft>
            </a:pPr>
            <a:r>
              <a:rPr sz="1200">
                <a:solidFill>
                  <a:srgbClr val="263238"/>
                </a:solidFill>
                <a:latin typeface="Calibri"/>
              </a:rPr>
              <a:t>[r40] Tanavalee A, Limtrakul A, Veerasethsiri P, Amarase C, Ngarmukos S. Area of Skin Numbness After Total Knee Arthroplasty: Does Minimally Invasive Approach Make Any Difference From Standard Approach? J Arthroplasty 2016;31(11):2499-2503. doi:10.1016/j.arth.2016.04.002 https://doi.org/10.1016/j.arth.2016.04.002</a:t>
            </a:r>
          </a:p>
          <a:p>
            <a:pPr>
              <a:spcAft>
                <a:spcPts val="800"/>
              </a:spcAft>
            </a:pPr>
            <a:r>
              <a:rPr sz="1200">
                <a:solidFill>
                  <a:srgbClr val="263238"/>
                </a:solidFill>
                <a:latin typeface="Calibri"/>
              </a:rPr>
              <a:t>[r41] Maniar RN, Singhi T, Rathi SS, Baviskar JV, Nayak RM. Surgical technique: Lateral retinaculum release in knee arthroplasty using a stepwise, outside-in technique. Clin Orthop Relat Res 2012;470(10):2854-63. doi:10.1007/s11999-012-2420-6 https://doi.org/10.1007/s11999-012-2420-6</a:t>
            </a:r>
          </a:p>
          <a:p>
            <a:pPr>
              <a:spcAft>
                <a:spcPts val="800"/>
              </a:spcAft>
            </a:pPr>
            <a:r>
              <a:rPr sz="1200">
                <a:solidFill>
                  <a:srgbClr val="263238"/>
                </a:solidFill>
                <a:latin typeface="Calibri"/>
              </a:rPr>
              <a:t>[r42] Zamora R, Wright C, Short A, Seligson D. Comparison between suprapatellar and parapatellar approaches for intramedullary nailing of the tibia. Cadaveric study. Injury 2016;47(10):2087-2090. doi:10.1016/j.injury.2016.07.024 https://doi.org/10.1016/j.injury.2016.07.024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56</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Satish BR, Ganesan JC, Chandran P, Basanagoudar PL, Balachandar D. Efficacy and mid term results of lateral parapatellar approach without tibial tubercle osteotomy for primary total knee arthroplasty in fixed valgus knees. J Arthroplasty 2013;28(10):1751-6. doi:10.1016/j.arth.2013.04.037 https://doi.org/10.1016/j.arth.2013.04.037</a:t>
            </a:r>
          </a:p>
          <a:p>
            <a:pPr>
              <a:spcAft>
                <a:spcPts val="800"/>
              </a:spcAft>
            </a:pPr>
            <a:r>
              <a:rPr sz="1200">
                <a:solidFill>
                  <a:srgbClr val="263238"/>
                </a:solidFill>
                <a:latin typeface="Calibri"/>
              </a:rPr>
              <a:t>[r44] Liu HW, Gu WD, Xu NW, Sun JY. Surgical approaches in total knee arthroplasty: a meta-analysis comparing the midvastus and subvastus to the medial peripatellar approach. J Arthroplasty 2014;29(12):2298-304. doi:10.1016/j.arth.2013.10.023 https://doi.org/10.1016/j.arth.2013.10.023</a:t>
            </a:r>
          </a:p>
          <a:p>
            <a:pPr>
              <a:spcAft>
                <a:spcPts val="800"/>
              </a:spcAft>
            </a:pPr>
            <a:r>
              <a:rPr sz="1200">
                <a:solidFill>
                  <a:srgbClr val="263238"/>
                </a:solidFill>
                <a:latin typeface="Calibri"/>
              </a:rPr>
              <a:t>[r45] Yang SR, Hirschmann MT, Schiffmann A, Kovacs BK, Gehweiler J, Amsler F, et al. Diagnostics of infrapatellar saphenous neuralgia-a reversible cause of chronic anteromedial pain following knee surgery. Eur Radiol 2022;32(2):1342-1352. doi:10.1007/s00330-021-08184-2 https://doi.org/10.1007/s00330-021-08184-2</a:t>
            </a:r>
          </a:p>
          <a:p>
            <a:pPr>
              <a:spcAft>
                <a:spcPts val="800"/>
              </a:spcAft>
            </a:pPr>
            <a:r>
              <a:rPr sz="1200">
                <a:solidFill>
                  <a:srgbClr val="263238"/>
                </a:solidFill>
                <a:latin typeface="Calibri"/>
              </a:rPr>
              <a:t>[r46] Peez C, Deichsel A, Briese T, Gueorguiev B, Richards RG, Zderic I, et al. Exposure of Hoffa Fractures Is Improved by Posterolateral and Posteromedial Extensile Approaches: A Qualitative and Quantitative Anatomical Study. J Bone Joint Surg Am 2024;106(9):809-816. doi:10.2106/JBJS.23.01151 https://doi.org/10.2106/JBJS.23.01151</a:t>
            </a:r>
          </a:p>
          <a:p>
            <a:pPr>
              <a:spcAft>
                <a:spcPts val="800"/>
              </a:spcAft>
            </a:pPr>
            <a:r>
              <a:rPr sz="1200">
                <a:solidFill>
                  <a:srgbClr val="263238"/>
                </a:solidFill>
                <a:latin typeface="Calibri"/>
              </a:rPr>
              <a:t>[r47] Agrawal A, Kiyawat V. Complex AO type C3 distal femur fractures: Results after fixation with a lateral locked plate using modified swashbuckler approach. Indian J Orthop 2017;51(1):18-27. doi:10.4103/0019-5413.197516 https://doi.org/10.4103/0019-5413.197516</a:t>
            </a:r>
          </a:p>
          <a:p>
            <a:pPr>
              <a:spcAft>
                <a:spcPts val="800"/>
              </a:spcAft>
            </a:pPr>
            <a:r>
              <a:rPr sz="1200">
                <a:solidFill>
                  <a:srgbClr val="263238"/>
                </a:solidFill>
                <a:latin typeface="Calibri"/>
              </a:rPr>
              <a:t>[r48] Laffosse JM, Potapov A, Malo M, Lavigne M, Vendittoli PA. Hypesthesia after anterolateral versus midline skin incision in TKA: a randomized study. Clin Orthop Relat Res 2011;469(11):3154-63. doi:10.1007/s11999-011-1973-0 https://doi.org/10.1007/s11999-011-1973-0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56</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Donaldson DQ, Torkington M, Anthony IC, Wheelwright EF, Blyth MJ, Jones BG. Influence of skin incision position on physiological and biochemical changes in tissue after primary total knee replacement - a prospective randomised controlled trial. BMC Surg 2015;15:44. doi:10.1186/s12893-015-0021-5 https://doi.org/10.1186/s12893-015-0021-5</a:t>
            </a:r>
          </a:p>
          <a:p>
            <a:pPr>
              <a:spcAft>
                <a:spcPts val="800"/>
              </a:spcAft>
            </a:pPr>
            <a:r>
              <a:rPr sz="1200">
                <a:solidFill>
                  <a:srgbClr val="263238"/>
                </a:solidFill>
                <a:latin typeface="Calibri"/>
              </a:rPr>
              <a:t>[r50] Alcelik I, Sukeik M, Pollock R, Misra A, Naguib A, Haddad FS. Comparing the mid-vastus and medial parapatellar approaches in total knee arthroplasty: a meta-analysis of short term outcomes. Knee 2012;19(4):229-36. doi:10.1016/j.knee.2011.07.010 https://doi.org/10.1016/j.knee.2011.07.010</a:t>
            </a:r>
          </a:p>
          <a:p>
            <a:pPr>
              <a:spcAft>
                <a:spcPts val="800"/>
              </a:spcAft>
            </a:pPr>
            <a:r>
              <a:rPr sz="1200">
                <a:solidFill>
                  <a:srgbClr val="263238"/>
                </a:solidFill>
                <a:latin typeface="Calibri"/>
              </a:rPr>
              <a:t>[r51] Bäthis H, Perlick L, Blum C, Lüring C, Perlick C, Grifka J. Midvastus approach in total knee arthroplasty: a randomized, double-blinded study on early rehabilitation. Knee Surg Sports Traumatol Arthrosc 2005;13(7):545-50. doi:10.1007/s00167-004-0574-9 https://doi.org/10.1007/s00167-004-0574-9</a:t>
            </a:r>
          </a:p>
          <a:p>
            <a:pPr>
              <a:spcAft>
                <a:spcPts val="800"/>
              </a:spcAft>
            </a:pPr>
            <a:r>
              <a:rPr sz="1200">
                <a:solidFill>
                  <a:srgbClr val="263238"/>
                </a:solidFill>
                <a:latin typeface="Calibri"/>
              </a:rPr>
              <a:t>[r52] Nestor BJ, Toulson CE, Backus SI, Lyman SL, Foote KL, Windsor RE. Mini-midvastus vs standard medial parapatellar approach: a prospective, randomized, double-blinded study in patients undergoing bilateral total knee arthroplasty. J Arthroplasty 2010;25(6 Suppl):5-11, 11.e1. doi:10.1016/j.arth.2010.04.003 https://doi.org/10.1016/j.arth.2010.04.003</a:t>
            </a:r>
          </a:p>
          <a:p>
            <a:pPr>
              <a:spcAft>
                <a:spcPts val="800"/>
              </a:spcAft>
            </a:pPr>
            <a:r>
              <a:rPr sz="1200">
                <a:solidFill>
                  <a:srgbClr val="263238"/>
                </a:solidFill>
                <a:latin typeface="Calibri"/>
              </a:rPr>
              <a:t>[r53] Ozkoc G, Hersekli MA, Akpinar S, Ozalay M, Uysal M, Cesur N, et al. Time dependent changes in patellar tracking with medial parapatellar and midvastus approaches. Knee Surg Sports Traumatol Arthrosc 2005;13(8):654-7. doi:10.1007/s00167-004-0605-6 https://doi.org/10.1007/s00167-004-0605-6</a:t>
            </a:r>
          </a:p>
          <a:p>
            <a:pPr>
              <a:spcAft>
                <a:spcPts val="800"/>
              </a:spcAft>
            </a:pPr>
            <a:r>
              <a:rPr sz="1200">
                <a:solidFill>
                  <a:srgbClr val="263238"/>
                </a:solidFill>
                <a:latin typeface="Calibri"/>
              </a:rPr>
              <a:t>[r54] Pongcharoen B, Yakampor T, Charoencholvanish K. Patellar tracking and anterior knee pain are similar after medial parapatellar and midvastus approaches in minimally invasive TKA. Clin Orthop Relat Res 2013;471(5):1654-60. doi:10.1007/s11999-012-2778-5 https://doi.org/10.1007/s11999-012-2778-5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56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Abordajes parapatelares de la rodilla: 4 formas de cruzar el aparato extensor y lo que dice la evidencia</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