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pacientes</c:v>
                </c:pt>
              </c:strCache>
            </c:strRef>
          </c:tx>
          <c:spPr>
            <a:solidFill>
              <a:srgbClr val="0F5F6B"/>
            </a:solidFill>
          </c:spPr>
          <c:cat>
            <c:strRef>
              <c:f>Sheet1!$A$2:$A$4</c:f>
              <c:strCache>
                <c:ptCount val="3"/>
                <c:pt idx="0">
                  <c:v>Extendidos</c:v>
                </c:pt>
                <c:pt idx="1">
                  <c:v>Ilioinguinal</c:v>
                </c:pt>
                <c:pt idx="2">
                  <c:v>Kocher-Langenbeck</c:v>
                </c:pt>
              </c:strCache>
            </c:strRef>
          </c:cat>
          <c:val>
            <c:numRef>
              <c:f>Sheet1!$B$2:$B$4</c:f>
              <c:numCache>
                <c:formatCode>General</c:formatCode>
                <c:ptCount val="3"/>
                <c:pt idx="0">
                  <c:v>12.4</c:v>
                </c:pt>
                <c:pt idx="1">
                  <c:v>21.9</c:v>
                </c:pt>
                <c:pt idx="2">
                  <c:v>48.7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 personas-año</c:v>
                </c:pt>
              </c:strCache>
            </c:strRef>
          </c:tx>
          <c:spPr>
            <a:solidFill>
              <a:srgbClr val="0F5F6B"/>
            </a:solidFill>
          </c:spPr>
          <c:cat>
            <c:strRef>
              <c:f>Sheet1!$A$2:$A$3</c:f>
              <c:strCache>
                <c:ptCount val="2"/>
                <c:pt idx="0">
                  <c:v>2001</c:v>
                </c:pt>
                <c:pt idx="1">
                  <c:v>2016</c:v>
                </c:pt>
              </c:strCache>
            </c:strRef>
          </c:cat>
          <c:val>
            <c:numRef>
              <c:f>Sheet1!$B$2:$B$3</c:f>
              <c:numCache>
                <c:formatCode>General</c:formatCode>
                <c:ptCount val="2"/>
                <c:pt idx="0">
                  <c:v>8.7</c:v>
                </c:pt>
                <c:pt idx="1">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Tipo A: tronco único bajo el piriforme</c:v>
                </c:pt>
                <c:pt idx="1">
                  <c:v>Tipo B: peroneo atraviesa el piriforme</c:v>
                </c:pt>
              </c:strCache>
            </c:strRef>
          </c:cat>
          <c:val>
            <c:numRef>
              <c:f>Sheet1!$B$2:$B$3</c:f>
              <c:numCache>
                <c:formatCode>General</c:formatCode>
                <c:ptCount val="2"/>
                <c:pt idx="0">
                  <c:v>85.2</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Nm</c:v>
                </c:pt>
              </c:strCache>
            </c:strRef>
          </c:tx>
          <c:spPr>
            <a:solidFill>
              <a:srgbClr val="0F5F6B"/>
            </a:solidFill>
          </c:spPr>
          <c:cat>
            <c:strRef>
              <c:f>Sheet1!$A$2:$A$3</c:f>
              <c:strCache>
                <c:ptCount val="2"/>
                <c:pt idx="0">
                  <c:v>Sin reparación posterior</c:v>
                </c:pt>
                <c:pt idx="1">
                  <c:v>Con reparación posterior</c:v>
                </c:pt>
              </c:strCache>
            </c:strRef>
          </c:cat>
          <c:val>
            <c:numRef>
              <c:f>Sheet1!$B$2:$B$3</c:f>
              <c:numCache>
                <c:formatCode>General</c:formatCode>
                <c:ptCount val="2"/>
                <c:pt idx="0">
                  <c:v>2.73</c:v>
                </c:pt>
                <c:pt idx="1">
                  <c:v>9.12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Nm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veces el valor sin reparación</c:v>
                </c:pt>
              </c:strCache>
            </c:strRef>
          </c:tx>
          <c:spPr>
            <a:solidFill>
              <a:srgbClr val="0F5F6B"/>
            </a:solidFill>
          </c:spPr>
          <c:cat>
            <c:strRef>
              <c:f>Sheet1!$A$2:$A$3</c:f>
              <c:strCache>
                <c:ptCount val="2"/>
                <c:pt idx="0">
                  <c:v>Sutura directa</c:v>
                </c:pt>
                <c:pt idx="1">
                  <c:v>Sutura transósea</c:v>
                </c:pt>
              </c:strCache>
            </c:strRef>
          </c:cat>
          <c:val>
            <c:numRef>
              <c:f>Sheet1!$B$2:$B$3</c:f>
              <c:numCache>
                <c:formatCode>General</c:formatCode>
                <c:ptCount val="2"/>
                <c:pt idx="0">
                  <c:v>2.47</c:v>
                </c:pt>
                <c:pt idx="1">
                  <c:v>4.41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veces el valor sin reparación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Método de TC evaluado</c:v>
                </c:pt>
              </c:strCache>
            </c:strRef>
          </c:cat>
          <c:val>
            <c:numRef>
              <c:f>Sheet1!$B$2:$B$2</c:f>
              <c:numCache>
                <c:formatCode>General</c:formatCode>
                <c:ptCount val="1"/>
                <c:pt idx="0">
                  <c:v>90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Método de TC evaluado</c:v>
                </c:pt>
              </c:strCache>
            </c:strRef>
          </c:cat>
          <c:val>
            <c:numRef>
              <c:f>Sheet1!$C$2:$C$2</c:f>
              <c:numCache>
                <c:formatCode>General</c:formatCode>
                <c:ptCount val="1"/>
                <c:pt idx="0">
                  <c:v>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κ</c:v>
                </c:pt>
              </c:strCache>
            </c:strRef>
          </c:tx>
          <c:spPr>
            <a:solidFill>
              <a:srgbClr val="0F5F6B"/>
            </a:solidFill>
          </c:spPr>
          <c:cat>
            <c:strRef>
              <c:f>Sheet1!$A$2:$A$4</c:f>
              <c:strCache>
                <c:ptCount val="3"/>
                <c:pt idx="0">
                  <c:v>Entrenados con Letournel</c:v>
                </c:pt>
                <c:pt idx="1">
                  <c:v>Especialistas en acetábulo</c:v>
                </c:pt>
                <c:pt idx="2">
                  <c:v>Trauma general</c:v>
                </c:pt>
              </c:strCache>
            </c:strRef>
          </c:cat>
          <c:val>
            <c:numRef>
              <c:f>Sheet1!$B$2:$B$4</c:f>
              <c:numCache>
                <c:formatCode>General</c:formatCode>
                <c:ptCount val="3"/>
                <c:pt idx="0">
                  <c:v>0.7</c:v>
                </c:pt>
                <c:pt idx="1">
                  <c:v>0.71</c:v>
                </c:pt>
                <c:pt idx="2">
                  <c:v>0.51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κ</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caderas</c:v>
                </c:pt>
              </c:strCache>
            </c:strRef>
          </c:tx>
          <c:spPr>
            <a:solidFill>
              <a:srgbClr val="0F5F6B"/>
            </a:solidFill>
          </c:spPr>
          <c:cat>
            <c:strRef>
              <c:f>Sheet1!$A$2:$A$5</c:f>
              <c:strCache>
                <c:ptCount val="4"/>
                <c:pt idx="0">
                  <c:v>Excelente</c:v>
                </c:pt>
                <c:pt idx="1">
                  <c:v>Bueno</c:v>
                </c:pt>
                <c:pt idx="2">
                  <c:v>Regular</c:v>
                </c:pt>
                <c:pt idx="3">
                  <c:v>Malo</c:v>
                </c:pt>
              </c:strCache>
            </c:strRef>
          </c:cat>
          <c:val>
            <c:numRef>
              <c:f>Sheet1!$B$2:$B$5</c:f>
              <c:numCache>
                <c:formatCode>General</c:formatCode>
                <c:ptCount val="4"/>
                <c:pt idx="0">
                  <c:v>40</c:v>
                </c:pt>
                <c:pt idx="1">
                  <c:v>36</c:v>
                </c:pt>
                <c:pt idx="2">
                  <c:v>8</c:v>
                </c:pt>
                <c:pt idx="3">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caderas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Peor escenario</c:v>
                </c:pt>
                <c:pt idx="1">
                  <c:v>Observada</c:v>
                </c:pt>
                <c:pt idx="2">
                  <c:v>Mejor escenario</c:v>
                </c:pt>
              </c:strCache>
            </c:strRef>
          </c:cat>
          <c:val>
            <c:numRef>
              <c:f>Sheet1!$B$2:$B$4</c:f>
              <c:numCache>
                <c:formatCode>General</c:formatCode>
                <c:ptCount val="3"/>
                <c:pt idx="0">
                  <c:v>52</c:v>
                </c:pt>
                <c:pt idx="1">
                  <c:v>79</c:v>
                </c:pt>
                <c:pt idx="2">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reinserciones fallidas</c:v>
                </c:pt>
              </c:strCache>
            </c:strRef>
          </c:tx>
          <c:spPr>
            <a:solidFill>
              <a:srgbClr val="0F5F6B"/>
            </a:solidFill>
          </c:spPr>
          <c:cat>
            <c:strRef>
              <c:f>Sheet1!$A$2:$A$5</c:f>
              <c:strCache>
                <c:ptCount val="4"/>
                <c:pt idx="0">
                  <c:v>Ecografía a las 6-8 semanas, 68 pacientes</c:v>
                </c:pt>
                <c:pt idx="1">
                  <c:v>Tendón a hueso, 87 caderas</c:v>
                </c:pt>
                <c:pt idx="2">
                  <c:v>Tendón con tendón, 80 caderas</c:v>
                </c:pt>
                <c:pt idx="3">
                  <c:v>Marcadores radiográficos, 50 rotadores</c:v>
                </c:pt>
              </c:strCache>
            </c:strRef>
          </c:cat>
          <c:val>
            <c:numRef>
              <c:f>Sheet1!$B$2:$B$5</c:f>
              <c:numCache>
                <c:formatCode>General</c:formatCode>
                <c:ptCount val="4"/>
                <c:pt idx="0">
                  <c:v>16.2</c:v>
                </c:pt>
                <c:pt idx="1">
                  <c:v>18.4</c:v>
                </c:pt>
                <c:pt idx="2">
                  <c:v>65</c:v>
                </c:pt>
                <c:pt idx="3">
                  <c:v>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reinserciones fallidas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Sin reparación (metaanálisis de 5 estudios)</c:v>
                </c:pt>
                <c:pt idx="1">
                  <c:v>Con reparación (metaanálisis de 5 estudios)</c:v>
                </c:pt>
                <c:pt idx="2">
                  <c:v>Capsulectomía completa (1078 prótesis)</c:v>
                </c:pt>
                <c:pt idx="3">
                  <c:v>Reparación formal (437 prótesis)</c:v>
                </c:pt>
              </c:strCache>
            </c:strRef>
          </c:cat>
          <c:val>
            <c:numRef>
              <c:f>Sheet1!$B$2:$B$5</c:f>
              <c:numCache>
                <c:formatCode>General</c:formatCode>
                <c:ptCount val="4"/>
                <c:pt idx="0">
                  <c:v>4.46</c:v>
                </c:pt>
                <c:pt idx="1">
                  <c:v>0.49</c:v>
                </c:pt>
                <c:pt idx="2">
                  <c:v>4.8</c:v>
                </c:pt>
                <c:pt idx="3">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Posterior</c:v>
                </c:pt>
                <c:pt idx="1">
                  <c:v>Lateral directo</c:v>
                </c:pt>
              </c:strCache>
            </c:strRef>
          </c:cat>
          <c:val>
            <c:numRef>
              <c:f>Sheet1!$B$2:$B$3</c:f>
              <c:numCache>
                <c:formatCode>General</c:formatCode>
                <c:ptCount val="2"/>
                <c:pt idx="0">
                  <c:v>8</c:v>
                </c:pt>
                <c:pt idx="1">
                  <c:v>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Posterior</c:v>
                </c:pt>
                <c:pt idx="1">
                  <c:v>Lateral directo</c:v>
                </c:pt>
              </c:strCache>
            </c:strRef>
          </c:cat>
          <c:val>
            <c:numRef>
              <c:f>Sheet1!$B$2:$B$3</c:f>
              <c:numCache>
                <c:formatCode>General</c:formatCode>
                <c:ptCount val="2"/>
                <c:pt idx="0">
                  <c:v>8.3</c:v>
                </c:pt>
                <c:pt idx="1">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Prótesis primarias, serie de 27 004</c:v>
                </c:pt>
                <c:pt idx="1">
                  <c:v>Prótesis posterolateral</c:v>
                </c:pt>
                <c:pt idx="2">
                  <c:v>Acetábulo lateral (590)</c:v>
                </c:pt>
                <c:pt idx="3">
                  <c:v>Acetábulo prono (455)</c:v>
                </c:pt>
                <c:pt idx="4">
                  <c:v>Acetábulo, serie de 644 cirugías</c:v>
                </c:pt>
                <c:pt idx="5">
                  <c:v>Acetábulo, iatrogénica agrupada (metaanálisis)</c:v>
                </c:pt>
              </c:strCache>
            </c:strRef>
          </c:cat>
          <c:val>
            <c:numRef>
              <c:f>Sheet1!$B$2:$B$7</c:f>
              <c:numCache>
                <c:formatCode>General</c:formatCode>
                <c:ptCount val="6"/>
                <c:pt idx="0">
                  <c:v>0.17</c:v>
                </c:pt>
                <c:pt idx="1">
                  <c:v>0.52</c:v>
                </c:pt>
                <c:pt idx="2">
                  <c:v>1.5</c:v>
                </c:pt>
                <c:pt idx="3">
                  <c:v>9.5</c:v>
                </c:pt>
                <c:pt idx="4">
                  <c:v>3.1</c:v>
                </c:pt>
                <c:pt idx="5">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Serie 2013, sin indometacina (120)</c:v>
                </c:pt>
                <c:pt idx="1">
                  <c:v>Serie 2026, sin profilaxis (257)</c:v>
                </c:pt>
                <c:pt idx="2">
                  <c:v>Ensayo, grupo placebo</c:v>
                </c:pt>
              </c:strCache>
            </c:strRef>
          </c:cat>
          <c:val>
            <c:numRef>
              <c:f>Sheet1!$B$2:$B$4</c:f>
              <c:numCache>
                <c:formatCode>General</c:formatCode>
                <c:ptCount val="3"/>
                <c:pt idx="0">
                  <c:v>47</c:v>
                </c:pt>
                <c:pt idx="1">
                  <c:v>13.2</c:v>
                </c:pt>
                <c:pt idx="2">
                  <c:v>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Necrosis avascular</c:v>
                </c:pt>
                <c:pt idx="1">
                  <c:v>Artrosis postraumática</c:v>
                </c:pt>
                <c:pt idx="2">
                  <c:v>Osificación heterotópica</c:v>
                </c:pt>
              </c:strCache>
            </c:strRef>
          </c:cat>
          <c:val>
            <c:numRef>
              <c:f>Sheet1!$B$2:$B$4</c:f>
              <c:numCache>
                <c:formatCode>General</c:formatCode>
                <c:ptCount val="3"/>
                <c:pt idx="0">
                  <c:v>11.9</c:v>
                </c:pt>
                <c:pt idx="1">
                  <c:v>20</c:v>
                </c:pt>
                <c:pt idx="2">
                  <c:v>16.8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Iatrogénica tras fractura acetabular</c:v>
                </c:pt>
                <c:pt idx="1">
                  <c:v>Postraumática tras fractura acetabular</c:v>
                </c:pt>
                <c:pt idx="2">
                  <c:v>Parálisis completa tras prótesis</c:v>
                </c:pt>
              </c:strCache>
            </c:strRef>
          </c:cat>
          <c:val>
            <c:numRef>
              <c:f>Sheet1!$B$2:$B$4</c:f>
              <c:numCache>
                <c:formatCode>General</c:formatCode>
                <c:ptCount val="3"/>
                <c:pt idx="0">
                  <c:v>74.1</c:v>
                </c:pt>
                <c:pt idx="1">
                  <c:v>64.7</c:v>
                </c:pt>
                <c:pt idx="2">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posterior de la cadera (Kocher-Langenbeck y Moore).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y uso; Anatomía quirúrgica; Variantes; Biomecánica; Clasificaciones que deciden si entras por detrás; Diagnóstico y estado de la cadera antes de operar; Imágenes: clasificar y estimar estabilidad; Algoritmo: elegir la entrada posterior; Indicaciones y cuándo no; Tratamiento: qué decide el abordaje y qué resultados esperar; Técnica: posición, planos, estructuras en riesgo y cierre; Reparar cápsula y rotadores: ¿cuánto protege de la luxación?; Ampliaciones: osteotomía trocantérica y otras; Comparación con otros abordajes; Complicaciones; Pronóstico; Rehabilitación; Guías y documentos de referencia. Estructura sugerida por el autor para diez minutos: Lámina 1 (0:30): Título, objetivo y aviso: material educativo; no sustituye al juicio clínico, a las guías institucionales ni a la supervisión del tutor. Lámina 2 (1:00): Un corredor, 2 versiones: Kocher-Langenbeck para el acetábulo y Moore o posterolateral para prótesis y hemiartroplastia [r59][r60]. Lámina 3 (1:30): Anatomía en capas y las 2 estructuras que no se negocian: el ciático, que sale bajo el piriforme en 85,2 % [r4], y la rama profunda de la ACFM, que pasa por detrás del obturador externo [r1]. Lámina 4 (1:00): Biomecánica del nervio: la tensión del ciático subió 26 % con cadera flexionada y rodilla extendida [r5]; AO pide rodilla a 90° y cadera en extensión [r59]. Lámina 5 (1:30): Indicaciones por objetivo: pared y columna posterior, Pipkin IV y prótesis [r30][r60]; en pared dudosa decide el examen bajo anestesia, porque la TC tuvo sensibilidad de 90 % y especificidad de 61 % [r12]. Lámina 6 (1:30): Técnica del K-L en 9 pasos: dejar 1 cm de tendón del piriforme y cortar el conjunto a 1 cm [r59], no tocar el obturador externo [r1] e inspeccionar la articulación antes de cerrar [r59]. Lámina 7 (1:00): Reparación de cápsula y rotadores: 0,49 % frente a 4,46 % de luxación en el metaanálisis [r37], sin diferencia significativa en los ensayos solos [r39]; fallas de reinserción de 70 % y 16,2 % según el método [r44][r43]. Lámina 8 (1:00): Complicaciones: ciático 1,4 % agrupado [r24], posición discordante (9,5 % frente a 1,5 % y 3,1 % frente a 3,3 %) [r21][r22], y osificación heterotópica de 47 % frente a 13,2 % según la serie [r28][r29]. Lámina 9 (0:45): Fractura de cuello: luxación de 8 % con el posterior frente a 1 % con el lateral en una cohorte [r53], y guías discordantes [r57][r58]. Lámina 10 (0:15): Mensajes para llevarse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 solo corredor posterior con 2 usos: el Kocher-Langenbeck (K-L), largo, para ver la cara posterior del acetábulo, y el Moore o posterolateral, corto, para prótesis y hemiartroplastia (fuente: Ferguson T y colaboradores, 2026) (fuente: Apivatthakakul T y colaboradores, 2026). Lo que no se negocia: el nervio ciático, que corre por detrás de gemelos y obturador interno, y la arteria circunfleja femoral medial (ACFM), que pasa por detrás del obturador externo y por delante del tendón conjunto (fuente: Ferguson T y colaboradores, 2026) (fuente: Gautier E y colaboradores, 2000). Reparar cápsula y rotadores se asoció a 0,49 % de luxación frente a 4,46 % sin reparar en un metaanálisis de 5 estudios, pero en los ensayos aleatorizados solos la diferencia no fue significativa (fuente: Kwon MS y colaboradores, 2006) (fuente: Zhou Y y colaboradores, 2017). La parálisis ciática iatrogénica tras fijar un acetábulo por vía posterior fue 1,4 % en el metaanálisis y 3,1 % en una serie de 644 cirugías (fuente: Stavrakakis IM y colaboradores, 2022) (fuente: Schaffer NE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El abordaje posterior entra a la cadera por detrás del trocánter mayor. Se separa el glúteo mayor siguiendo sus fibras, se llega a la fila de rotadores externos cortos, se cortan, se reflejan y se reparan al final. Bajo ese mismo corredor viven 2 versiones que conviene no mezclar: Kocher-Langenbeck (K-L). Versión larga. Su objetivo es la cara posterior del acetábulo: deja a la vista la columna posterior y el hueso retroacetabular, y la parte dorsocraneal de la superficie articular se alcanza a través del trazo de fractura o abriendo la cápsula (fuente: Ferguson T y colaboradores, 2026). El paciente puede ir en prono o de lado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Moore, Southern o posterolateral. Versión corta, siempre de lado y centrada en la articulación; en artroplastia no se baja más allá de la cresta del vasto lateral en el trocánter mayor (fuente: Apivatthakakul T y colaboradores, 2026). Es la versión que se usa para prótesis total y hemiartroplastia. Según la referencia quirúrgica de AO, el posterolateral equivale a un K-L en decúbito lateral que se queda en la articulación: el ciático se respeta, pero no se diseca (fuente: Apivatthakakul T y colaboradores, 2026). Entender esto evita un error de residente: no son dos abordajes distintos, son dos longitudes del mismo camino. El nombre recuerda a 2 cirujanos. En 1874, von Langenbeck abrió la cadera infectada con un corte recto que bajaba de la escotadura ciática mayor al trocánter; en 1911, Kocher propuso un trazo curvo que, desde el trocánter, sigue la dirección de las fibras del glúteo mayor rumbo a la espina ilíaca posterosuperior (fuente: Gänsslen 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este tema vas a encontrar, en orden: anatomía quirúrgica, qué clasifica a quién entra por detrás, cuándo elegirlo, la técnica paso a paso, las ampliaciones, cómo se compara con otros abordajes y qué se complica. Es material de estudio: no sustituye al tutor ni al manual de cada implante. Con esto cerramos definición. Sigamos con epidemiología y uso.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uso. La fractura acetabular es poco frecuente, pero va en aumento. En Suecia, entre 2001 y 2016, la incidencia pasó de 8,7 a 11 por 100 000 personas-año; 58 % de los pacientes eran hombres y 15 % de las fracturas se operó (19 % de los hombres y 10 % de las mujeres) (fuente: Lundin N y colaboradores, 2021). Entre los acetábulos que se operan, el K-L es el caballo de batalla. En el metaanálisis de 3670 fracturas, 48,7 % de los pacientes se trató con K-L, 21,9 % con ilioinguinal y 12,4 % con abordajes extendidos (fuente: Giannoudis PV y colaboradores, 2005) (fuente: Gänsslen A y colaboradores, 2016). Datos más recientes muestran más abordajes anteriores, pero más de 40 % de los pacientes sigue operándose por K-L (fuente: Gänsslen A y colaboradores, 2016). Para la vía de Moore en prótesis y hemiartroplastia no hay aquí una cifra de uso en Ecuador: sin dato verificable. Lo que sí está medido es lo que pasa cuando se usa, y eso se desarrolla en los bloques de comparación y de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«Abordaje usado en acetábulos operados (metaanálisis de 3670 fracturas)» muestra lo siguiente. Kocher-Langenbeck: 48.7 % de pacientes (fuente: Gänsslen A y colaboradores, 2016). Ilioinguinal: 21.9 % de pacientes (fuente: Gänsslen A y colaboradores, 2016). Extendidos: 12.4 % de pacientes (fuente: Gänsslen 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fractura acetabular en Suecia» muestra lo siguiente. 2001: 8.7 por 100 000 personas-año (fuente: Lundin N y colaboradores, 2021). 2016: 11 por 100 000 personas-año (fuente: Lundin N y colaboradores, 2021). Con esto cerramos epidemiología y uso. Sigamos con anatomía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Piensa el campo como una pila de capas y, en cada capa, pregúntate qué lo cruza. Piel y fascia. La incisión del K-L es un trazo en ángulo: su extremo alto queda a pocos centímetros (en sentido distal y lateral) de la espina ilíaca posterosuperior, el vértice cae sobre el trocánter mayor y la rama larga sigue la cara lateral del fémur hasta la mitad del muslo, algo por debajo de donde termina el glúteo mayor (fuente: Ferguson T y colaboradores, 2026). Glúteo mayor. Se abre a favor de sus fibras partiendo del trocánter y subiendo hasta encontrar el primer paquete neurovascular que lo atraviesa; el límite importa porque cada mitad tiene su arteria: la glútea inferior nutre la porción posterior y la glútea superior la anterior (fuente: Ferguson T y colaboradores, 2026). En la versión para prótesis, el colgajo de glúteo se lleva hacia atrás (fuente: Apivatthakakul T y colaboradores, 2026). Rotadores externos cortos. Retirada la capa grasa, se reconocen el tendón del piriforme y, por debajo, gemelos y obturador interno (fuente: Ferguson T y colaboradores, 2026). Esta fila es la puerta: se corta, se refleja y se repara. El ciático. Queda en el espacio entre trocánter mayor y tuberosidad isquiática, apoyado sobre la cara posterior de gemelos y obturador interno (fuente: Ferguson T y colaboradores, 2026). En una prótesis sin complicaciones no hace falta disecarlo, pero su posición se tiene presente todo el tiempo (fuente: Apivatthakakul T y colaboradores, 2026). Plano profundo. El obturador externo y el cuadrado femoral cierran la fila. Detrás del obturador externo cruza la arteria que irriga la cabeza. En 45 estudios con 7068 miembros inferiores, lo habitual (tipo A) fue que el nervio saliera de la pelvis como un tronco único por debajo del piriforme: 85,2 % (fuente: Tomaszewski KA y colaboradores, 2016). En el tipo B, 9,8 %, el peroneo común atraviesa el piriforme y el tibial pasa por debajo (fuente: Tomaszewski KA y colaboradores, 2016). A la altura del borde inferior del piriforme el nervio mide en promedio 15,55 mm de ancho (fuente: Tomaszewski KA y colaboradores, 2016). En conjunto, casi 15 % se desvía del trayecto habitual: se identifica, no se supone (fuente: Tomaszewski KA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hace especial a esta zona es que la cabeza vive de una arteria que pasa justo por el campo: la rama profunda de la ACFM es su fuente principal (fuente: Gautier E y colaboradores, 2000). En 24 caderas de cadáver inyectadas con látex, su trayecto fuera de la cápsula fue constante, y se sigue con 3 referencias (fuente: Gautier E y colaboradores, 2000): El borde superior del cuadrado femoral: ahí sale una rama trocantérica que señala el nivel del tendón del obturador externo (fuente: Gautier E y colaboradores, 2000). El propio obturador externo: la rama profunda lo cruza por detrás (fuente: Gautier E y colaboradores, 2000). El tendón conjunto (gemelo inferior, obturador interno y gemelo superior): la rama sube por delante de él, entra en la cápsula a la altura del gemelo superior y, ya dentro, se reparte en 2 a 4 vasos retinaculares sobre la cara posterosuperior del cuello (fuente: Gautier E y colaboradores, 2000). Dos matices que cambian la mesa de operaciones: La ACFM fue la fuente dominante en 18 de 20 cadáveres, y en los otros 2 lo fue la glútea inferior (fuente: Kalhor M y colaboradores, 2009). La cápsula posterior y posterosuperior recibe ramas glúteas, y sobre su superficie, bajo el glúteo menor y los rotadores, ambos sistemas (glúteo y femoral) se comunican de forma variable (fuente: Kalhor M y colaboradores, 2009). La glútea inferior se unía a la ACFM a la altura del tendón del obturador externo en 7 de 8 especímenes; el vaso que nace de esa unión va profundo a la cápsula posterior y nunca entre la cápsula y el tendón conjunto (fuente: Grose AW y colaboradores, 2008). Traducción práctica: mientras el obturador externo siga intacto, la rama profunda resiste la luxación de la cadera hacia cualquier lado, aun con la cápsula abierta en todo su contorno y el resto de inserciones liberadas (fuente: Gautier E y colaboradores, 2000). Sobre esa base Ganz creó su luxación quirúrgica, que no secciona los rotadores; en su serie de 213 caderas no apareció necrosis avascular (fuente: Ganz R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clave del corredor posterior» tiene 3 columnas: Estructura, Dónde la encuentras, Qué hacer o qué vigilar. Fila 1: Estructura, Nervio ciático; Dónde la encuentras, Por detrás de gemelos y obturador interno; sale bajo el piriforme en 85,2 % (fuente: Tomaszewski KA y colaboradores, 2016) (fuente: Ferguson T y colaboradores, 2026); Qué hacer o qué vigilar, Sin presión directa ni estiramiento; compresas y rotadores como colchón (fuente: Ferguson T y colaboradores, 2026). Fila 2: Estructura, Piriforme (tendón); Dónde la encuentras, Borde craneal de la fila de rotadores; Qué hacer o qué vigilar, Sutura y corte a 1 cm o más de la inserción, dejando 1 cm de tendón en el trocánter (fuente: Ferguson T y colaboradores, 2026). Fila 3: Estructura, Tendón conjunto (gemelos + obturador interno); Dónde la encuentras, Cruza por detrás de la rama profunda de la ACFM (fuente: Gautier E y colaboradores, 2000); Qué hacer o qué vigilar, Marcar y cortar a 1 cm de su inserción femoral (fuente: Ferguson T y colaboradores, 2026). Fila 4: Estructura, Obturador externo; Dónde la encuentras, Cruzado por detrás por la rama profunda de la ACFM (fuente: Gautier E y colaboradores, 2000); Qué hacer o qué vigilar, Respetarlo: protege la rama profunda al luxar (fuente: Gautier E y colaboradores, 2000) (fuente: Ganz R y colaboradores, 2001). Fila 5: Estructura, Cuadrado femoral; Dónde la encuentras, Su borde superior marca la rama trocantérica de la ACFM (fuente: Gautier E y colaboradores, 2000); Qué hacer o qué vigilar, Elevarlo da exposición caudal, con riesgo para la ACFM: evitarlo si se puede (fuente: Ferguson T y colaboradores, 2026). Fila 6: Estructura, Arteria glútea inferior; Dónde la encuentras, Se anastomosa con la ACFM junto al obturador externo en 7 de 8 especímenes (fuente: Grose AW y colaboradores, 2008); Qué hacer o qué vigilar, No pasar agujas profundas por el tendón conjunto al cerrar (fuente: Ferguson T y colaboradores, 2026). Fila 7: Estructura, Paquete glúteo superior; Dónde la encuentras, Límite craneal de la exposición estándar (fuente: Ferguson T y colaboradores, 2026); Qué hacer o qué vigilar, Ampliar con osteotomía trocantérica o desbridar el glúteo menor caudal al paquete (fuente: Ferguson T y colaboradores, 2026) (fuente: Vemulapalli KC y colaboradores, 2022). Fila 8: Estructura, Primera perforante (rama ascendente); Dónde la encuentras, Cerca de la inserción del glúteo mayor; calibre medio 2,1 mm (fuente: Lin JL y colaboradores, 2025); Qué hacer o qué vigilar, Zona segura: liberación parcial de 15 mm a 10 mm o más de la cortical posterior (fuente: Lin JL y colaboradores, 2025). (fuente: Gautier E y colaboradores, 2000) (fuente: Grose AW y colaboradores, 2008) (fuente: Tomaszewski KA y colaboradores, 2016) (fuente: Ganz R y colaboradores, 2001) (fuente: Vemulapalli KC y colaboradores, 2022) (fuente: Lin JL y colaboradores, 2025) (fuente: Ferguson T y colaboradores, 2026). La tabla completa tiene más filas: están en el documento Word. Con esto cerramos anatomía quirúrgica. Sigamos con variantes.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Hay variantes que no eliges (anatómicas) y variantes que sí eliges (de abordaje). Variantes anatómicas. Ya vimos el ciático: 85,2 % sale como tronco único bajo el piriforme (tipo A) y 9,8 % tiene el peroneo común atravesando el piriforme (tipo B) (fuente: Tomaszewski KA y colaboradores, 2016). En la irrigación, la ACFM domina en 18 de 20 cadáveres y la glútea inferior en 2 (fuente: Kalhor M y colaboradores, 2009). No lo sabrás antes de operar; por eso el abordaje es prudente con ambos. Variantes del abordaje. El mismo corredor admite ajustes según lo que necesites ver.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«Salida del ciático respecto al piriforme (45 estudios, 7068 miembros)» muestra lo siguiente. Tipo A: tronco único bajo el piriforme: 85.2 por ciento (fuente: Tomaszewski KA y colaboradores, 2016). Tipo B: peroneo atraviesa el piriforme: 9.8 por ciento (fuente: Tomaszewski KA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del abordaje posterior» tiene 3 columnas: Variante, Qué cambia, Para qué se piensa. Fila 1: Variante, K-L estándar; Qué cambia, Glúteo mayor dividido, rotadores cortados a distancia de la ACFM (fuente: Ferguson T y colaboradores, 2026); Para qué se piensa, Pared y columna posterior, superficie retroacetabular (fuente: Ferguson T y colaboradores, 2026). Fila 2: Variante, K-L con osteotomía trocantérica; Qué cambia, Se moviliza un fragmento trocantérico con el glúteo medio y se voltea hacia delante (fuente: Ferguson T y colaboradores, 2026) (fuente: Siebenrock KA y colaboradores, 1998); Para qué se piensa, Más exposición craneal y anterior, sin retracción forzada del glúteo medio y menor (fuente: Siebenrock KA y colaboradores, 1998). Fila 3: Variante, K-L con desbridamiento del glúteo menor; Qué cambia, Se desbrida el glúteo menor caudal al paquete glúteo superior (fuente: Vemulapalli KC y colaboradores, 2022); Para qué se piensa, Ganar exposición anterior y craneal en cadáver, con acceso comparable al Gibson (fuente: Vemulapalli KC y colaboradores, 2022). Fila 4: Variante, Gibson modificado; Qué cambia, Se desarrolla el intervalo entre tensor de la fascia lata y glúteo mayor (fuente: Menger MM y colaboradores, 2021); Para qué se piensa, Conservar la integridad del glúteo mayor; combinado con osteotomía en Pipkin IV posterior (fuente: Menger MM y colaboradores, 2021). Fila 5: Variante, Moore o posterolateral; Qué cambia, Solo la parte proximal a la cresta del vasto; exposición limitada a la articulación (fuente: Apivatthakakul T y colaboradores, 2026); Para qué se piensa, Artroplastia total y hemiartroplastia (fuente: Apivatthakakul T y colaboradores, 2026). (fuente: Siebenrock KA y colaboradores, 1998) (fuente: Vemulapalli KC y colaboradores, 2022) (fuente: Menger MM y colaboradores, 2021) (fuente: Ferguson T y colaboradores, 2026) (fuente: Apivatthakakul T y colaboradores, 2026). Con esto cerramos variantes.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Hay 3 ideas biomecánicas que explican casi todas las decisiones de este abordaje. 1. El ciático es un cable con presupuesto de tensión. Con video-extensometría en 10 pacientes operados de prótesis por vía posterior, la tensión del nervio subió en promedio 26 % (19 % a 30 %) al flexionar la cadera con la rodilla extendida, antes de luxar la cadera (fuente: Fleming P y colaboradores, 2003). Los autores recuerdan que, en modelos animales, una deformación de ese tamaño basta para deteriorar la conducción del nervio (fuente: Fleming P y colaboradores, 2003). Por eso se evita flexionar mucho la cadera con la rodilla recta, y AO pide mantener la rodilla en 90° y la cadera en extensión durante el K-L (fuente: Fleming P y colaboradores, 2003) (fuente: Ferguson T y colaboradores, 2026). 2. Cápsula y rotadores son una banda tensora. En cadáveres con prótesis, el torque necesario para luxar fue 9,12 Nm con reparación posterior y 2,73 Nm sin ella; la reparación transósea multiplicó el torque 4,41 veces y la sutura directa 2,47 veces, mientras que el ángulo de luxación (54,6° frente a 45,1°) no cambió de forma significativa (fuente: Cherry A y colaboradores, 2025). 3. Cuánto de la pared posterior aguanta la cadera. En cadáveres, las caderas a las que se les quitó menos de 20 % de la pared posterior fueron estables y las que perdieron más de 40 % fueron inestables (fuente: Keith JE y colaboradores, 1988). El intervalo entre ambos umbrales es la zona gris donde se decide con examen bajo anestesia (ver imágenes y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«Torque de luxación en cadáver tras artroplastia (10 caderas)» muestra lo siguiente. Sin reparación posterior: 2.7 Nm (fuente: Cherry A y colaboradores, 2025). Con reparación posterior: 9.1 Nm (fuente: Cherry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«Torque de luxación según técnica de reparación» muestra lo siguiente. Sutura directa: 2.5 veces el valor sin reparación (fuente: Cherry A y colaboradores, 2025). Sutura transósea: 4.4 veces el valor sin reparación (fuente: Cherry A y colaboradores, 2025). Con esto cerramos biomecánica. Sigamos con clasificaciones que deciden si entras por detrás.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que deciden si entras por detrás. El abordaje no tiene una clasificación propia. Lo que sí tiene son 2 clasificaciones que deciden si lo usas. Judet-Letournel (acetábulo). Divide las fracturas en 5 patrones elementales (pared posterior, columna posterior, pared anterior, columna anterior y transversa) y 5 asociados (columna posterior con pared posterior, transversa con pared posterior, en T, columna anterior con hemitransversa posterior y ambas columnas) (fuente: Sahnon ASA y colaboradores, 2025). Sigue siendo el estándar; su confiabilidad es moderada y mejora con evaluadores expertos, TC o modelos 3D (fuente: Sahnon ASA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Pipkin (cabeza femoral). Describe la fractura de la cabeza que acompaña a una luxación posterior: tipo I por debajo de la fóvea, tipo II que se extiende por encima de la fóvea, tipo III si hay además fractura del cuello femoral y tipo IV si hay además fractura acetabular (fuente: Menger MM y colaboradores, 2021). La tabla resume qué patrones suelen entrar por vía posterior. Las celdas rotuladas «práctica habitual / opinión experta» son criterio de escuela, no cifra de estudio.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«Patrones de Judet-Letournel y entrada posterior» tiene 3 columnas: Patrón, ¿Entrada por K-L?, Apoyo. Fila 1: Patrón, Pared posterior; ¿Entrada por K-L?, Sí: abordaje de referencia; controla pared y, si hay Pipkin IV, también la cabeza; Apoyo, (fuente: Menger MM y colaboradores, 2021) (fuente: Ferguson T y colaboradores, 2026). Fila 2: Patrón, Columna posterior; ¿Entrada por K-L?, Sí: el K-L muestra la columna posterior en toda su extensión; Apoyo, (fuente: Ferguson T y colaboradores, 2026). Fila 3: Patrón, Columna posterior + pared posterior; ¿Entrada por K-L?, Sí: el K-L es el recomendado cuando hay Pipkin IV con columna o pared posterior; Apoyo, (fuente: Menger MM y colaboradores, 2021). Fila 4: Patrón, Transversa; ¿Entrada por K-L?, Se usa con frecuencia por vía posterior; el trazo transverso triplicó la odds de parálisis ciática (OR 3,0); Apoyo, (fuente: Schaffer NE y colaboradores, 2024) (fuente: Collinge C y colaboradores, 2011). Fila 5: Patrón, Transversa + pared posterior; ¿Entrada por K-L?, Habitual por vía posterior si el desplazamiento es sobre todo posterior; Apoyo, Práctica habitual / opinión experta. Fila 6: Patrón, En T; ¿Entrada por K-L?, Selectiva; a veces combinada con vía anterior según el desplazamiento; Apoyo, Práctica habitual / opinión experta. Fila 7: Patrón, Pared anterior, columna anterior, columna anterior + hemitransversa posterior; ¿Entrada por K-L?, No: la lesión de columna anterior se aborda por ilioinguinal o Stoppa modificado; Apoyo, (fuente: Menger MM y colaboradores, 2021). Fila 8: Patrón, Ambas columnas; ¿Entrada por K-L?, Rara vez solo por K-L; se elige según la columna y el desplazamiento; Apoyo, Práctica habitual / opinión experta. (fuente: Schaffer NE y colaboradores, 2024) (fuente: Collinge C y colaboradores, 2011) (fuente: Menger MM y colaboradores, 2021) (fuente: Ferguson T y colaboradores, 2026). La tabla completa tiene más filas: están en el documento Word. Con esto cerramos clasificaciones que deciden si entras por detrás. Sigamos con diagnóstico y estado de la cadera antes de operar.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estado de la cadera antes de operar. Antes de elegir el abordaje conviene saber 3 cosas: si la cadera sigue luxada, cómo está el ciático y qué lesión ósea hay. La cadera luxada es una urgencia por la cabeza. En el metaanálisis de luxaciones traumáticas, la tasa de necrosis avascular tras luxación posterior fue de 0,106 a 0,430 según la gravedad de la lesión, y la odds de necrosis fue 5,627 veces mayor cuando la reducción se hizo después de 12 h que antes (fuente: Kellam P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reducción cerrada no espera al abordaje. El ciático puede llegar ya dañado. En el metaanálisis de fracturas acetabulares, la parálisis ciática postraumática agrupada fue 5,1 % (IC95% 2,7 a 8,2 %) y la iatrogénica 1,4 % (IC95% 0,3 a 2,9 %) (fuente: Stavrakakis IM y colaboradores, 2022). Si no examinaste y escribiste la función tibial y peronea antes de operar, no podrás saber de quién fue el déficit.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Esto es práctica habitual / opinión experta, pero la cifra anterior es la razón. La lesión ósea. Radiografías de pelvis y TC definen el patrón de Judet-Letournel y, si hay luxación, la presencia de fragmentos libres y de fractura de cabeza (ver imágenes). Con esto cerramos diagnóstico y estado de la cadera antes de operar. Sigamos con imágenes: clasificar y estimar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clasificar y estimar estabilidad. Las imágenes responden 2 preguntas distintas: qué patrón es y si la cadera es estable. Qué patrón es. Con radiografías (AP y Judet), la concordancia entre observadores en la clasificación de Letournel fue de κ 0,70 en cirujanos entrenados con Letournel, κ 0,71 en especialistas en acetábulo y κ 0,51 en cirujanos de trauma general; con TC fue 0,74, 0,69 y 0,51 (fuente: Beaulé PE y colaboradores, 2003). La concordancia global con el patrón visto en quirófano fue 74 %, y la TC no resultó esencial para clasificar, aunque sí lo es para ver cuerpos libres e impactación articular (fuente: Beaulé PE y colaboradores, 2003). Si la cadera es estable (pared posterior). Un método de TC 2D para medir el fragmento tuvo fiabilidad inter e intraobservador superior a 0,80, pero frente al examen bajo anestesia mostró sensibilidad de 90 % y especificidad de 61 %; la conclusión de los autores fue usarlo solo con fracturas de más de 50 % de la pared, y hacer el examen bajo anestesia cuando son de menos de 50 % (fuente: Reagan JM y colaboradores, 2011). El estudio en cadáveres que dio origen a los umbrales clásicos encontró estabilidad con menos de 20 % de pared perdida e inestabilidad con más de 40 % (fuente: Keith JE y colaboradores, 1988). Cuando el examen bajo anestesia dice «estable». Una serie trató sin cirugía 21 paredes posteriores que resultaron estables en la fluoroscopia dinámica: ninguno de los 18 con control clínico a 2 años o más quedó por debajo de un resultado bueno, y los 15 con radiografía a ese plazo conservaban una articulación congruente, sin artrosis (fuente: Grimshaw CS y colaboradores, 2010). La cabeza femoral. Para clasificar la fractura de cabeza en TC, en 231 caderas la concordancia entre observadores fue κ 0,81 con Pipkin, κ 0,79 con Chiron y κ 0,28 con AO/OTA (fuente: Wu 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«TC 2D para estimar estabilidad de la pared posterior (referencia: examen bajo anestesia)» muestra lo siguiente. Método de TC evaluado: sensibilidad 90 por ciento y especificidad 61 por ciento (fuente: Reagan JM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interobservador de Letournel con radiografías» muestra lo siguiente. Entrenados con Letournel: 0.7 κ (fuente: Beaulé PE y colaboradores, 2003). Especialistas en acetábulo: 0.7 κ (fuente: Beaulé PE y colaboradores, 2003). Trauma general: 0.5 κ (fuente: Beaulé PE y colaboradores, 2003). En el documento Word de este tema encontrarás además: Concordancia interobservador al clasificar fracturas de cabeza femoral en TC (231 caderas). Con esto cerramos imágenes: clasificar y estimar estabilidad. Sigamos con algoritmo: elegir la entrada posterior.</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entrada posterior. El algoritmo ordena la decisión del cirujano que se enfrenta a una cadera que podría entrar por detrás. Es un apoyo de estudio: las ramas con «opinión experta» dependen de tu tutor y de tu servicio.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la entrada posterior de la cadera» se lee de arriba hacia abajo. Se parte de: Cadera con lesión o enfermedad que podría necesitar acceso posterior. Se decide: ¿Hay luxación o luxofractura posterior? Si la respuesta es sí, reducción cerrada urgente: reducir después de 12 h se asoció a un odds ratio de necrosis avascular de 5,627 (fuente: Kellam P y colaboradores, 2016). Si la respuesta es no, ¿hay fractura acetabular de pared o columna posterior?. Se hace: Reducción cerrada urgente: reducir después de 12 h se asoció a un odds ratio de necrosis avascular de 5,627 (fuente: Kellam P y colaboradores, 2016). Se decide: ¿Hay fractura acetabular de pared o columna posterior? Si la respuesta es sí, tc y, si la pared es de menos de 50 %, examen de estabilidad bajo anestesia; el k-l es la entrada de referencia (fuente: Reagan JM y colaboradores, 2011) (fuente: Menger MM y colaboradores, 2021). Si la respuesta es no, ¿hay fractura de la cabeza femoral?. Se hace: TC y, si la pared es de menos de 50 %, examen de estabilidad bajo anestesia; el K-L es la entrada de referencia (fuente: Reagan JM y colaboradores, 2011) (fuente: Menger MM y colaboradores, 2021). Se decide: ¿Hay fractura de la cabeza femoral? Si la respuesta es sí, ¿se asocia a fractura acetabular posterior (pipkin iv)?. Si la respuesta es no, ¿el objetivo es solo la articulación (prótesis o hemiartroplastia)?. Se decide: ¿Se asocia a fractura acetabular posterior (Pipkin IV)? Si la respuesta es sí, k-l o gibson modificado con osteotomía trocantérica para ver la cabeza (fuente: Menger MM y colaboradores, 2021). Si la respuesta es no, pipkin i o ii: debate vía anterior frente a posterior; en un metaanálisis la vía posterior tuvo menos osificación heterotópica (fuente: Wang CG y colaboradores, 2016) (fuente: Menger MM y colaboradores, 2021). Se hace: K-L o Gibson modificado con osteotomía trocantérica para ver la cabeza (fuente: Menger MM y colaboradores, 2021). Se hace: Pipkin I o II: debate vía anterior frente a posterior; en un metaanálisis la vía posterior tuvo menos osificación heterotópica (fuente: Wang CG y colaboradores, 2016) (fuente: Menger MM y colaboradores, 2021). Se decide: ¿El objetivo es solo la articulación (prótesis o hemiartroplastia)? Si la respuesta es sí, moore o posterolateral con reparación de cápsula y rotadores (fuente: Apivatthakakul T y colaboradores, 2026) (fuente: Kwon MS y colaboradores, 2006). Si la respuesta es no, elegir otra vía: la lesión de columna anterior se aborda por ilioinguinal o stoppa modificado (fuente: Menger MM y colaboradores, 2021). Se hace: Moore o posterolateral con reparación de cápsula y rotadores (fuente: Apivatthakakul T y colaboradores, 2026) (fuente: Kwon MS y colaboradores, 2006). Se decide: ¿Es por fractura de cuello femoral? Si la respuesta es sí, las guías discrepan: nice sugiere considerar el anterolateral y la aaos no halla abordaje preferido; pesan el riesgo de luxación y tu experiencia (fuente: National Institute for Health and Care Excellence, 2011) (fuente: American Academy of Orthopaedic Surgeons, 2021). Si la respuesta es no, operar con el ciático y la acfm como estructuras a proteger. Se hace: Las guías discrepan: NICE sugiere considerar el anterolateral y la AAOS no halla abordaje preferido; pesan el riesgo de luxación y tu experiencia (fuente: National Institute for Health and Care Excellence, 2011) (fuente: American Academy of Orthopaedic Surgeons, 2021). Termina en: Operar con el ciático y la ACFM como estructuras a proteger. Termina en: Elegir otra vía: la lesión de columna anterior se aborda por ilioinguinal o Stoppa modificado (fuente: Menger MM y colaboradores, 2021). Con esto cerramos algoritmo: elegir la entrada posterior. Sigamos con indicaciones y cuándo no.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y cuándo no. Un abordaje se indica por objetivo, no por hábito. La tabla junta lo que sí tiene respaldo y lo que es criterio de escuela.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«Indicaciones del abordaje posterior» tiene 3 columnas: Situación, Por qué por detrás, Respaldo y matices. Fila 1: Situación, Fractura de pared posterior; Por qué por detrás, El K-L muestra la pared y la columna posterior y permite revisar la articulación; Respaldo y matices, Referencia en pared y columna posterior (fuente: Menger MM y colaboradores, 2021) (fuente: Ferguson T y colaboradores, 2026). Si la cadera es estable bajo anestesia no se opera: 18 de 21 pacientes con seguimiento mínimo de 2 años, ninguno con resultado inferior a bueno (fuente: Grimshaw CS y colaboradores, 2010). Fila 2: Situación, Columna posterior, sola o con pared posterior; Por qué por detrás, Visión directa de la columna en toda su extensión; Respaldo y matices, (fuente: Ferguson T y colaboradores, 2026) (fuente: Menger MM y colaboradores, 2021). Fila 3: Situación, Luxofractura posterior con Pipkin IV; Por qué por detrás, El acetábulo decide el abordaje; Respaldo y matices, K-L o Gibson modificado con osteotomía trocantérica; el K-L muestra mal la cabeza, sobre todo si la cadera ya fue reducida (fuente: Menger MM y colaboradores, 2021). Fila 4: Situación, Transversa con desplazamiento posterior o transversa + pared posterior; Por qué por detrás, Acceso a la columna posterior desde atrás; Respaldo y matices, Uso frecuente en series; en 644 cirugías el trazo transverso triplicó la odds de parálisis ciática (OR 3,0) (fuente: Schaffer NE y colaboradores, 2024). Elección fina: práctica habitual / opinión experta. Fila 5: Situación, Pipkin I o II con luxación posterior; Por qué por detrás, Se puede fijar la cabeza por vía posterior; Respaldo y matices, En una serie pareada la vía anterior dio menos tiempo quirúrgico y menos sangrado, pero más osificación heterotópica con repercusión funcional; en el metaanálisis de 5 estudios la posterior redujo esa osificación sin diferencias funcionales (fuente: Swiontkowski MF y colaboradores, 1992) (fuente: Wang CG y colaboradores, 2016). Fila 6: Situación, Hemiartroplastia o prótesis total por fractura de cuello; Por qué por detrás, Acceso rápido a la articulación sin cortar abductores; Respaldo y matices, Las guías discrepan y el riesgo de luxación es mayor con la vía posterior en algunas series (ver comparación) (fuente: National Institute for Health and Care Excellence, 2011) (fuente: American Academy of Orthopaedic Surgeons, 2021) (fuente: Svenøy S y colaboradores, 2017). Fila 7: Situación, Prótesis total electiva por artrosis; Por qué por detrás, Operación rápida, abductores respetados; Respaldo y matices, PA con mejor puntaje de cadera que la vía lateral directa y operación más corta que la anterior directa (fuente: Yan L y colaboradores, 2023). Fila 8: Situación, Cuándo no: lesión de columna anterior; Por qué por detrás, El K-L no llega a la columna anterior; Respaldo y matices, Se usan ilioinguinal o Stoppa modificado (fuente: Menger MM y colaboradores, 2021). (fuente: Grimshaw CS y colaboradores, 2010) (fuente: Schaffer NE y colaboradores, 2024) (fuente: Menger MM y colaboradores, 2021) (fuente: Swiontkowski MF y colaboradores, 1992) (fuente: Wang CG y colaboradores, 2016) (fuente: Yan L y colaboradores, 2023) (fuente: Svenøy S y colaboradores, 2017) (fuente: National Institute for Health and Care Excellence, 2011) (fuente: American Academy of Orthopaedic Surgeons, 2021) (fuente: Ferguson T y colaboradores, 2026). La tabla completa tiene más filas: están en el documento Word. Con esto cerramos indicaciones y cuándo no. Sigamos con tratamiento: qué decide el abordaje y qué resultados esperar.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decide el abordaje y qué resultados esperar. El abordaje es la mitad de una decisión; la otra mitad es operar o no operar y con qué calidad de reducción. No operar cuando la cadera es estable y congruente. En la pared posterior, 21 pacientes con cadera estable bajo fluoroscopia dinámica se trataron sin cirugía; de los 18 con seguimiento mínimo de 2 años, ninguno tuvo un resultado inferior a bueno (fuente: Grimshaw CS y colaboradores, 2010). En la cabeza femoral (Pipkin I y II), la revisión de 2021 acepta no operar cuando la reducción cerrada deja un escalón de 1 mm o menos, una articulación congruente y ningún fragmento atrapado; el plan es apoyo parcial con muletas durante 6 semanas como mínimo y prohibir aducción y rotación interna más allá de neutro durante unos 2 meses (fuente: Menger MM y colaboradores, 2021). Operar bien. En 262 fracturas acetabulares fijadas dentro de los 21 días, la reducción fue anatómica en 71 % (185 caderas) y el resultado clínico fue excelente en 40 %, bueno en 36 %, regular en 8 % y malo en 16 % (fuente: Matta JM, 1996). Lograr una reducción anatómica fue más difícil cuanto más compleja la fractura, mayor el paciente y más tardía la cirugía; y cuando se logró, el resultado clínico fue mejor (fuente: Matta JM, 1996). La necrosis de la cabeza apareció en 3 % (8 caderas), 6 % necesitó una prótesis total y 5 % resección de hueso ectópico (fuente: Matta JM, 1996). A largo plazo. En 816 fracturas fijadas por un mismo cirujano, la supervivencia de la cadera sin prótesis ni artrodesis fue 79 % a 20 años (86 % en el mejor escenario y 52 % en el peor) (fuente: Tannast M y colaboradores, 2012). En el metaanálisis de 3670 fracturas, 75 % a 80 % de los pacientes estaba bien o muy bien a unos 5 años; la artrosis fue la complicación tardía más frecuente (cerca de 20 %), la osificación heterotópica y la necrosis quedaron por debajo de 10 %, y solo 8 % volvió al quirófano, casi siempre para una prótesis (fuente: Giannoudis PV y colaboradores, 2005). Entre los factores «controlables» de ese resultado están el momento de la cirugía, el abordaje, la calidad de la reducción y las complicaciones locales (fuente: Giannoudis PV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clínico tras fijación acetabular a menos de 21 días (262 fracturas)» muestra lo siguiente. Excelente: 40 % de caderas (fuente: Matta JM, 1996). Bueno: 36 % de caderas (fuente: Matta JM, 1996). Regular: 8 % de caderas (fuente: Matta JM, 1996). Malo: 16 % de caderas (fuente: Matta JM, 1996).</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«Supervivencia de la cadera a 20 años tras fijación (816 fracturas)» muestra lo siguiente. Peor escenario: 52 por ciento (fuente: Tannast M y colaboradores, 2012). Observada: 79 por ciento (fuente: Tannast M y colaboradores, 2012). Mejor escenario: 86 por ciento (fuente: Tannast M y colaboradores, 2012). En el documento Word de este tema encontrarás además: Factores que predijeron conversión a prótesis o artrodesis en 816 fracturas fijadas. Con esto cerramos tratamiento: qué decide el abordaje y qué resultados esperar. Sigamos con técnica: posición, planos, estructuras en riesgo y cierre.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posición, planos, estructuras en riesgo y cierre. Esta sección es apoyo de estudio. Cada paso está pensado para que entiendas por qué se hace, no para sustituir al tutor ni al manual del implante. Define el objetivo: acetábulo, cabeza femoral o solo articulación (ver algoritmo). Planifica en TC dónde están el fragmento, la impactación y los fragmentos libres. Prepara la forma de proteger el ciático: posición, retractores y compresas. Para el K-L, AO recomienda rodilla en 90° y cadera extendida durante todo el procedimiento (fuente: Ferguson T y colaboradores, 2026). En 1045 pacientes de 3 centros, la parálisis ciática posoperatoria fue 9,5 % en prono (43 de 455) y 1,5 % en lateral (9 de 590); en la pared posterior la posición no influyó, y en los demás patrones el prono tuvo una odds ajustada de 7,14 (fuente: Chen JY y colaboradores, 2023). En 644 cirugías de 9 cirujanos, 3,1 % en prono y 3,3 % en lateral, sin diferencia; pesaron más el cirujano y el trazo transverso (OR 3,0) (fuente: Schaffer NE y colaboradores, 2024). En 66 fracturas transversas, el desplazamiento residual máximo fue 2,1 mm en lateral y 1,3 mm en prono (P 0,08), y la reducción fue anatómica en 61 % de las operadas en prono frente a 42 % de las operadas en lateral (P 0,21), sin diferencias significativas (fuente: Collinge C y colaboradores, 2011). Lectura: son estudios retrospectivos; ninguno es un ensayo aleatorizado. Elige la posición con la que tu equipo reduce y protege mejor, y no la presentes como segura por sí sola. Práctica habitual / opinión experta: mira la superficie articular posterior directamente y confirma con fluoroscopia en varias proyecciones y con TC posoperatoria. Los criterios de Matta clasifican la reducción en anatómica, imperfecta o mala (fuente: Collinge C y colaboradores, 2011); en 262 caderas, 71 % quedó anatómica y eso se asoció a mejor resultado clínico (fuente: Matta JM, 1996). Si no abriste la cápsula, no podrás ver la articulación después de fijar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«Falla de la reinserción de rotadores y cápsula (métodos distintos, no comparables entre sí)» muestra lo siguiente. Marcadores radiográficos, 50 rotadores: 70 % de reinserciones fallidas (fuente: Stähelin T y colaboradores, 2002). Tendón con tendón, 80 caderas: 65 % de reinserciones fallidas (fuente: Moon JK y colaboradores, 2018). Tendón a hueso, 87 caderas: 18.4 % de reinserciones fallidas (fuente: Moon JK y colaboradores, 2018). Ecografía a las 6-8 semanas, 68 pacientes: 16.2 % de reinserciones fallidas (fuente: Stangl-Correa P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frecuentes del residente y cómo evitarlos» tiene 3 columnas: Error, Consecuencia, Cómo evitarlo. Fila 1: Error, Retractor fijo en la escotadura ciática mayor sin proteger; Consecuencia, Parálisis ciática; Cómo evitarlo, Compresas y rotadores como colchón; ni presión directa ni estiramiento sobre el nervio (fuente: Ferguson T y colaboradores, 2026). Fila 2: Error, Cadera flexionada con rodilla extendida durante la reducción; Consecuencia, Aumento medio de 26 % de la tensión del ciático; Cómo evitarlo, Rodilla flexionada y cadera extendida (fuente: Fleming P y colaboradores, 2003) (fuente: Ferguson T y colaboradores, 2026). Fila 3: Error, En el K-L, cortar el piriforme y el tendón conjunto al ras del trocánter (técnica de prótesis); Consecuencia, Daño a la rama profunda de la ACFM; Cómo evitarlo, Cortar a 1 cm de la inserción y no tocar el obturador externo (fuente: Ferguson T y colaboradores, 2026) (fuente: Gautier E y colaboradores, 2000). Fila 4: Error, Elevar el cuadrado femoral sin necesidad; Consecuencia, Riesgo para la ACFM; Cómo evitarlo, Hacerlo solo si necesitas exposición caudal (fuente: Ferguson T y colaboradores, 2026). Fila 5: Error, Cortar los tendones sin marcarlos; Consecuencia, Reparación imposible o débil; Cómo evitarlo, Suturas gruesas de tracción antes de cortar (fuente: Apivatthakakul T y colaboradores, 2026). Fila 6: Error, Cerrar sin revisar la articulación; Consecuencia, Fragmentos retenidos: odds de osificación heterotópica 7,42; Cómo evitarlo, Inspección articular y lavado antes de cerrar (fuente: Yoon YC y colaboradores, 2026) (fuente: Ferguson T y colaboradores, 2026). Fila 7: Error, Pasar la aguja profunda por el tendón conjunto al reparar; Consecuencia, Lesión de la ACFM; Cómo evitarlo, Pasos superficiales o transóseos (fuente: Ferguson T y colaboradores, 2026). (fuente: Gautier E y colaboradores, 2000) (fuente: Fleming P y colaboradores, 2003) (fuente: Yoon YC y colaboradores, 2026) (fuente: Ferguson T y colaboradores, 2026) (fuente: Apivatthakakul T y colaboradores, 2026). Con esto cerramos técnica: posición, planos, estructuras en riesgo y cierre. Sigamos con reparar cápsula y rotadores: ¿cuánto protege de la luxación?.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reparar cápsula y rotadores: ¿cuánto protege de la luxación?. Es la pregunta que más se discute del Moore. La respuesta corta: la reparación parece ayudar, pero la mejor evidencia aleatorizada es débil y la reparación no siempre se mantiene. Lo que dicen los estudios observacionales. Un metaanálisis de 5 estudios halló luxación de 0,49 % con reparación frente a 4,46 % sin reparación, un riesgo relativo de 8,21 (IC95% 4,05 a 16,67) para la ausencia de reparación (fuente: Kwon MS y colaboradores, 2006). En una cohorte de 1078 prótesis con capsulectomía posterior completa, 52 (4,8 %) tuvieron luxación temprana, frente a 3 de 437 (0,7 %) con reparación formal de cápsula; la única complicación del grupo reparado fue la avulsión del trocánter mayor en 4 de 437 (0,9 %) (fuente: White RE y colaboradores, 2001). Lo que dicen los ensayos. Un metaanálisis de 2017 reunió 4816 casos de 10 estudios, de los cuales solo 3 eran ensayos aleatorizados (fuente: Zhou Y y colaboradores, 2017). Con todo junto, reparar bajó la luxación temprana; con los 3 ensayos aislados, la diferencia dejó de ser significativa (fuente: Zhou Y y colaboradores, 2017). Cerrar la cápsula rindió más que suturar solo los rotadores, y las complicaciones aparecieron solo del lado reparado: 4 fracturas del trocánter mayor, 2 parálisis ciáticas y 1 infección (fuente: Zhou Y y colaboradores, 2017). ¿Cómo reparar? Un ensayo aleatorizado de 167 prótesis comparó la reinserción transósea (tendón a hueso) con la sutura al tendón del glúteo medio: la falla de la sutura fue 18,4 % frente a 65 % (p &lt; 0,001), y la luxación fue significativamente mayor en el grupo tendón con tendón (1,1 % en el de tendón a hueso; p = 0,041) (fuente: Moon JK y colaboradores, 2018). Un metaanálisis de 7 estudios (1417 pacientes) coincidió: la reparación transósea tuvo menos luxación (P = 0,003) y menos sangrado, sin diferencia en fractura trocantérica ni en tiempo quirúrgico (fuente: Sun C y colaboradores, 2020). En cadáver, la reparación transósea elevó más el torque de luxación que la sutura directa (fuente: Cherry A y colaboradores, 2025). ¿Se mantiene lo reparado? Con marcadores radiográficos, 70 % de 50 reparaciones de rotadores falló, 26 en el primer día (fuente: Stähelin T y colaboradores, 2002). Con ecografía a las 6-8 semanas, la falla fue 16,2 % en 68 pacientes con reinserción exitosa en cirugía (fuente: Stangl-Correa P y colaboradores, 2020). Los métodos de medición son distintos, así que no se pueden comparar directamente. Contexto de otras causas de luxación. Un metaanálisis de 125 estudios (4 633 935 prótesis primarias, todos los abordajes) dio una luxación agrupada de 2,10 % (IC95% 1,83 a 2,38) (fuente: Kunutsor SK y colaboradores, 2019). En ese trabajo bajaron el riesgo factores del cirujano (más experiencia y más volumen), del implante (cabeza más grande, doble movilidad) y de la vía: el anterolateral, el anterior directo y el lateral, pero también el posterior cuando se reparan rotadores y cápsula (fuente: Kunutsor SK y colaboradores, 2019). Y las restricciones de movimiento. En un ensayo de 1133 pacientes operados por vía posterior con reparación capsular, hubo 10 luxaciones (0,88 %): 6 con restricciones y 4 sin ellas (OR 0,60; IC95% 0,17 a 2,17); los puntajes funcionales fueron mejores sin restricciones a las 6 semanas (76,78 frente a 74,48) (fuente: Yadav AS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temprana de la prótesis por vía posterior» muestra lo siguiente. Sin reparación (metaanálisis de 5 estudios): 4.5 por ciento (fuente: Kwon MS y colaboradores, 2006). Con reparación (metaanálisis de 5 estudios): 0.5 por ciento (fuente: Kwon MS y colaboradores, 2006). Capsulectomía completa (1078 prótesis): 4.8 por ciento (fuente: White RE y colaboradores, 2001). Reparación formal (437 prótesis): 0.7 por ciento (fuente: White RE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«Reparación posterior: qué mostró cada estudio» tiene 3 columnas: Estudio, Diseño, Resultado principal. Fila 1: Estudio, Kwon 2006; Diseño, Metaanálisis de 5 estudios; Resultado principal, Luxación 0,49 % con reparación frente a 4,46 % sin ella (fuente: Kwon MS y colaboradores, 2006). Fila 2: Estudio, White 2001; Diseño, Cohorte de 1078 prótesis sin reparación y 437 con reparación; Resultado principal, 4,8 % con capsulectomía completa frente a 0,7 % con reparación (fuente: White RE y colaboradores, 2001). Fila 3: Estudio, Metaanálisis de 2017; Diseño, 10 estudios, 3 ensayos; Resultado principal, Menos luxación con reparación; sin diferencia significativa en los ensayos solos (fuente: Zhou Y y colaboradores, 2017). Fila 4: Estudio, Ensayo de 2018; Diseño, 167 prótesis; Resultado principal, Falla de sutura 18,4 % (tendón a hueso) frente a 65 % (tendón con tendón) (fuente: Moon JK y colaboradores, 2018). Fila 5: Estudio, Metaanálisis de 2020; Diseño, 7 estudios, 1417 pacientes; Resultado principal, Reparación transósea con menos luxación (P = 0,003) (fuente: Sun C y colaboradores, 2020). Fila 6: Estudio, Ensayo de 2026; Diseño, 1133 pacientes con reparación capsular; Resultado principal, Luxación global 0,88 %; sin diferencia entre con y sin restricciones (OR 0,60) (fuente: Yadav AS y colaboradores, 2026). (fuente: Kwon MS y colaboradores, 2006) (fuente: White RE y colaboradores, 2001) (fuente: Zhou Y y colaboradores, 2017) (fuente: Moon JK y colaboradores, 2018) (fuente: Sun C y colaboradores, 2020) (fuente: Yadav AS y colaboradores, 2026). Con esto cerramos reparar cápsula y rotadores: ¿cuánto protege de la luxación?. Sigamos con ampliaciones: osteotomía trocantérica y otras.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osteotomía trocantérica y otras. Cuando la exposición estándar no alcanza, no se tira de más: se amplía de forma dirigida, según la zona que no ves. Osteotomía trocantérica (flip). Un fragmento del trocánter, con el glúteo medio aún insertado, se voltea hacia delante. Tres trucos de la referencia AO: dejar hechos los orificios de la fijación antes de cortar, cortar de posterior a anterior aprovechando la rotación interna del fémur y procurar que parte del piriforme quede unido al fragmento; así la superficie supraacetabular craneal y anterior queda accesible sin castigar a los glúteos medio y menor (fuente: Ferguson T y colaboradores, 2026). La serie original fue de 10 casos consecutivos: 8 reducciones anatómicas, consolidación de todas las osteotomías entre las semanas 6 y 8, abductores simétricos en 8, osificación que no pasó de Brooker 2 y ninguna necrosis de cabeza (fuente: Siebenrock KA y colaboradores, 1998). Es una serie pequeña; en la revisión de luxación quirúrgica por fractura de cabeza, la seudoartrosis de la osteotomía fue 3,4 % y la bursitis trocantérica 3,8 % (fuente: Khalifa AA y colaboradores, 2021). Desbridar el glúteo menor. En 9 cadáveres, el K-L estándar dio más exposición que el Gibson en 5 y equivalente en 3; al desbridar el glúteo menor caudal al paquete glúteo superior se ganaron en promedio 13,1 cm² hacia delante y craneal, con acceso comparable al Gibson (fuente: Vemulapalli KC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Elevar el cuadrado femoral. Despegarlo de su origen abre el extremo distal de la columna posterior, a costa de acercarse a la ACFM; por eso queda como último recurso (fuente: Ferguson T y colaboradores, 2026). Tenotomía del glúteo mayor. Mejora la exposición femoral o acetabular, pero la primera perforante está cerca: en 200 miembros, la zona segura fue una liberación parcial de 15 mm a 10 mm o más de la cortical posterior (fuente: Lin JL y colaboradores, 2025). Luxación quirúrgica de Ganz. Desde atrás, con un flip trocantérico, la cabeza se luxa hacia delante y los rotadores nunca se cortan, de modo que el obturador externo sigue cubriendo la ACFM; Ganz no registró necrosis avascular en sus 213 caderas (fuente: Ganz R y colaboradores, 2001). En fractura de cabeza femoral, una revisión de 9 estudios con 129 fracturas halló resultado satisfactorio en 85 % y reducción anatómica en 74 %, con necrosis en 12 %, osificación heterotópica en 25 % y artrosis en 16 % (fuente: Khalifa AA y colaboradores, 2021). Gibson modificado. En vez de partir el glúteo mayor, entra por delante de él, entre ese músculo y el tensor de la fascia lata, y así lo deja entero; la revisión de 2021 lo sugiere como puerta para la osteotomía trocantérica en el Pipkin IV (fuente: Menger MM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«Ampliaciones y su precio» tiene 3 columnas: Ampliación, Qué agrega, Costo o riesgo. Fila 1: Ampliación, Osteotomía trocantérica; Qué agrega, Acceso craneal y anterior (supraacetabular) (fuente: Ferguson T y colaboradores, 2026); Costo o riesgo, Seudoartrosis 3,4 % y bursitis 3,8 % en luxación quirúrgica (fuente: Khalifa AA y colaboradores, 2021). Fila 2: Ampliación, Desbridar el glúteo menor caudal al paquete glúteo superior; Qué agrega, +13,1 cm² de exposición en cadáver (fuente: Vemulapalli KC y colaboradores, 2022); Costo o riesgo, Estudio cadavérico de 9 especímenes (fuente: Vemulapalli KC y colaboradores, 2022). Fila 3: Ampliación, Elevar el cuadrado femoral; Qué agrega, Exposición caudal de la columna posterior (fuente: Ferguson T y colaboradores, 2026); Costo o riesgo, Riesgo para la ACFM (fuente: Ferguson T y colaboradores, 2026). Fila 4: Ampliación, Tenotomía del glúteo mayor; Qué agrega, Más exposición femoral o acetabular (fuente: Lin JL y colaboradores, 2025); Costo o riesgo, Primera perforante: respetar la zona segura de 15 mm (fuente: Lin JL y colaboradores, 2025). Fila 5: Ampliación, Luxación quirúrgica de Ganz; Qué agrega, Visión de la cabeza sin lesionar su irrigación en 213 caderas (fuente: Ganz R y colaboradores, 2001); Costo o riesgo, Osificación heterotópica 25 % y artrosis 16 % en fracturas de cabeza (fuente: Khalifa AA y colaboradores, 2021). (fuente: Ganz R y colaboradores, 2001) (fuente: Vemulapalli KC y colaboradores, 2022) (fuente: Lin JL y colaboradores, 2025) (fuente: Khalifa AA y colaboradores, 2021) (fuente: Ferguson T y colaboradores, 2026). Con esto cerramos ampliaciones: osteotomía trocantérica y otras. Sigamos con comparación con otros abordajes.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con otros abordajes. Aquí conviene leer con calma: el abordaje posterior se compara distinto según el paciente. Cochrane 2006 (4 cohortes prospectivas, 241 participantes): entre posterior y lateral directo, la luxación fue 1,3 % (1 de 77) frente a 4,2 % (3 de 72), sin significación (RR 0,35; IC95% 0,04 a 3,22) (fuente: Jolles BM y colaboradores, 2006). Los autores dijeron que, con esa información, no se podía recomendar uno u otro (fuente: Jolles BM y colaboradores, 2006). En un metaanálisis en red (2023) con 63 ensayos y 4859 participantes, operar por vía posterior se acompañó de un mejor puntaje de cadera que por vía lateral directa (diferencia 4,37; IC95% 1,87 a 6,88; certeza alta) y de una cirugía más corta que por vía anterior directa (13,94 min) o lateral directa (10,50 min); las complicaciones no se distinguieron (fuente: Yan L y colaboradores, 2023). Al reunir 19 estudios con seguimiento medio de al menos 1 año, la vía anterior mostró menos infección (RR 0,55), luxación (RR 0,65) y reoperación (RR 0,84) que la posterior; no hubo diferencia en osificación heterotópica (RR 0,63; p = 0,1) y sí más lesión nerviosa referida por el paciente con la anterior (RR 2,3) (fuente: Miller LE y colaboradores, 2018). Al juntar 21 estudios, el posterior se asoció a más luxaciones que el anterior (OR 2,61; IC95% 1,26 a 5,43) y que el lateral (OR 2,90; IC95% 1,63 a 5,14) (fuente: van der Sijp MPL y colaboradores, 2018). Con solo ensayos aleatorizados la imagen cambia: 11 ensayos y 1513 pacientes no encontraron diferencias en luxación, fractura, infección, revisión ni mortalidad al año (fuente: Gusho C y colaboradores, 2024). En una cohorte prospectiva de 583 pacientes, se luxó 8 % con la vía posterior (15 de 186) y 1 % con la lateral (4 de 397); RR 8,0 (IC95% 2,7 a 23,8) (fuente: Svenøy S y colaboradores, 2017). Prótesis total por fractura: en el registro sueco de 8031 pacientes, la luxación acumulada al año fue 8,3 % con el posterior y 2,7 % con el lateral directo; con el posterior, la doble movilidad redujo el riesgo (HR 0,21) frente a cabezas de 32 mm (fuente: Rogmark C y colaboradores, 2022). En el registro inglés, tras emparejar 14 536 prótesis, la supervivencia sin revisión a 5 años fue igual (97,3 % frente a 97,4 %) y la revisión por luxación no difirió (SHR 1,28; IC95% 0,89 a 1,84), con menos complicaciones intraoperatorias y mejor supervivencia de los pacientes en el grupo posterior (fuente: Matharu GS y colaboradores, 2020). Entre los abordajes de la fijación acetabular, en 816 fracturas el abordaje iliofemoral extendido fue predictor negativo independiente de supervivencia de la cadera (fuente: Tannast M y colaboradores, 2012). El K-L sigue siendo el más usado en el metaanálisis clásico (fuente: Gänsslen A y colaboradores, 2016). La ventaja del posterior es práctica (rapidez, abductores respetados). Su riesgo es la luxación, sobre todo en el paciente frágil con fractura de cuello. Las guías lo reflejan: NICE sugiere considerar el anterolateral frente al posterior en hemiartroplastia, y la AAOS afirma que la evidencia no muestra un abordaje preferido (fuente: National Institute for Health and Care Excellence, 2011)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tras hemiartroplastia por fractura de cuello (583 pacientes)» muestra lo siguiente. Posterior: 8 por ciento (fuente: Svenøy S y colaboradores, 2017). Lateral directo: 1 por ciento (fuente: Svenøy 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acumulada al año tras prótesis total por fractura (8031 pacientes)» muestra lo siguiente. Posterior: 8.3 por ciento (fuente: Rogmark C y colaboradores, 2022). Lateral directo: 2.7 por ciento (fuente: Rogmark C y colaboradores, 2022). En el documento Word de este tema encontrarás además: Posterior frente a otros: resumen por escenario. Con esto cerramos comparación con otros abordajes.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En fijación acetabular. El metaanálisis de 20 estudios halló parálisis ciática iatrogénica agrupada de 1,4 % (IC95% 0,3 a 2,9 %); se recuperó por completo 74,1 % de las iatrogénicas y 64,7 % de las postraumáticas; como el injerto de nervio rindió poco, los autores aconsejan observar si el nervio está contuso pero en continuidad (fuente: Stavrakakis IM y colaboradores, 2022). En una serie de 644 cirugías por vía posterior fue 3,1 %, sin diferencia entre prono y lateral; el cirujano individual y el trazo transverso pesaron más (fuente: Schaffer NE y colaboradores, 2024). En otra de 1045 pacientes, 9,5 % en prono y 1,5 % en lateral, con mayor sangrado y mayor duración en quienes tuvieron parálisis (fuente: Chen JY y colaboradores, 2023). La monitorización intraoperatoria no la evitó. En 256 fracturas operadas, hubo 14 parálisis iatrogénicas en 252 casos evaluables (5,6 %): 2,9 % sin monitorización frente a 8,9 % con monitorización (p = 0,037); en 7 de las 10 parálisis del grupo monitorizado, la señal fue normal (fuente: Haidukewych GJ y colaboradores, 2002). En prótesis. De 27 004 prótesis primarias, 47 (0,17 %) tuvieron parálisis motora, y el abordaje posterior, la displasia, la artritis postraumática, el alargamiento y el vástago no cementado se asociaron a más riesgo; solo 36 % de las parálisis completas recuperó la fuerza completa, en un promedio de 21,1 meses (fuente: Farrell CM y colaboradores, 2005). En 10 047 prótesis, la parálisis fue 0,52 % con el abordaje posterolateral y 0,24 % con el anterior directo (p = 0,02) (fuente: Slaven SE y colaboradores, 2023). En 262 fracturas acetabulares fijadas, la necrosis fue 3 % (fuente: Matta JM, 1996); en el metaanálisis de fracturas de cabeza femoral, 11,9 % (fuente: Giannoudis PV y colaboradores, 2009). La irrigación depende de la ACFM; ver anatomía y técnica. Ver el bloque de reparación capsular. En hemiartroplastia con el posterior, 8 % de luxación en una cohorte de 583 pacientes (fuente: Svenøy S y colaboradores, 2017). Tras K-L sin indometacina, la osificación radiográfica fue 47 % (56 de 120): 26 % clase I-II, 13 % clase III y 8 % clase IV; 15 % tuvo síntomas y 3,3 % se reoperó (fuente: Griffin SM y colaboradores, 2013). En 257 pacientes sin profilaxis de rutina, 13,2 % desarrolló osificación, 9,0 % grado III o IV, y 20,6 % de los afectados requirió resección; predijeron osificación el traumatismo craneoencefálico (OR 6,98), la ventilación mecánica (OR 9,49) y los restos intraarticulares retenidos (OR 7,42) (fuente: Yoon YC y colaboradores, 2026). La profilaxis es controvertida: en un ensayo, indometacina 6 semanas no redujo la osificación (67 % frente a 67 % del placebo) y la seudoartrosis llegó a 62 % frente a 19 % (fuente: Sagi HC y colaboradores, 2014); en el metaanálisis de 5 ensayos (3 de ellos frente a placebo o sin indometacina), esa comparación dio RR 0,85 (IC95% 0,68 a 1,06), sin diferencia significativa, y más complicaciones con indometacina (fuente: Bueno TSP y colaboradores, 2021). Entre las fracturas de cabeza femoral Pipkin I y II, la vía posterior tuvo menos osificación heterotópica que la anterior (fuente: Wang CG y colaboradores, 2016). Infección: en las fracturas de cabeza femoral, 3,2 % de las cirugías (fuente: Giannoudis PV y colaboradores, 2009); en prótesis, la vía anterior tuvo menos infección que la posterior (RR 0,55) (fuente: Miller LE y colaboradores, 2018). Avulsión del trocánter mayor tras reparación capsular: 0,9 % (4 de 437) (fuente: White RE y colaboradores, 2001). Lesión labral: 75 % de los acetábulos operados por vía posterior (fuente: Nolte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ciática o motora: frecuencias en series distintas» muestra lo siguiente. Acetábulo, iatrogénica agrupada (metaanálisis): 1.4 por ciento (fuente: Stavrakakis IM y colaboradores, 2022). Acetábulo, serie de 644 cirugías: 3.1 por ciento (fuente: Schaffer NE y colaboradores, 2024). Acetábulo prono (455): 9.5 por ciento (fuente: Chen JY y colaboradores, 2023). Acetábulo lateral (590): 1.5 por ciento (fuente: Chen JY y colaboradores, 2023). Prótesis posterolateral: 0.5 por ciento (fuente: Slaven SE y colaboradores, 2023). Prótesis primarias, serie de 27 004: 0.2 por ciento (fuente: Farrell CM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«Osificación heterotópica tras fijación acetabular posterior» muestra lo siguiente. Serie 2013, sin indometacina (120): 47 por ciento (fuente: Griffin SM y colaboradores, 2013). Serie 2026, sin profilaxis (257): 13.2 por ciento (fuente: Yoon YC y colaboradores, 2026). Ensayo, grupo placebo: 67 por ciento (fuente: Sagi HC y colaboradores, 2014). En el documento Word de este tema encontrarás además: Indometacina tras cirugía acetabular: seudoartrosis radiográfica (ensayo, 68 pacientes).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El pronóstico depende más de la lesión y de la calidad de la reducción que del abordaje en sí. Acetábulo operado. A los 5 años de promedio, 75 % a 80 % tiene un resultado bueno o excelente; la artrosis aparece en cerca de 20 % (fuente: Giannoudis PV y colaboradores, 2005). A 20 años, 79 % conserva su cadera sin prótesis ni artrodesis (fuente: Tannast M y colaboradores, 2012). La reducción anatómica logró 71 % de las caderas en una serie de 262 y se asoció a mejor resultado (fuente: Matta JM, 1996). Fractura de cabeza femoral con luxación posterior. En 453 fracturas de 29 estudios, la necrosis avascular fue 11,9 %, la artrosis postraumática 20 % y la osificación heterotópica 16,8 %; la parálisis ciática complicó 3,95 % de las luxofracturas (fuente: Giannoudis PV y colaboradores, 2009). Cuando la luxación se redujo después de 12 h, la odds de necrosis fue 5,627 veces mayor (fuente: Kellam P y colaboradores, 2016). Parálisis ciática. La recuperación completa fue 74,1 % en las iatrogénicas tras fractura acetabular (fuente: Stavrakakis IM y colaboradores, 2022), pero solo 36 % en las parálisis completas tras prótesis (fuente: Farrell CM y colaboradores, 2005). Luxación de la prótesis primaria (todos los abordajes). La luxación agrupada de 125 estudios fue 2,10 %; el posterior con reparación de rotadores y cápsula figuró entre los factores asociados a menor riesgo (fuente: Kunutsor SK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tardías tras fractura de cabeza femoral (453 fracturas)» muestra lo siguiente. Necrosis avascular: 11.9 por ciento (fuente: Giannoudis PV y colaboradores, 2009). Artrosis postraumática: 20 por ciento (fuente: Giannoudis PV y colaboradores, 2009). Osificación heterotópica: 16.8 por ciento (fuente: Giannoudis PV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«Recuperación completa de la parálisis nerviosa» muestra lo siguiente. Iatrogénica tras fractura acetabular: 74.1 por ciento (fuente: Stavrakakis IM y colaboradores, 2022). Postraumática tras fractura acetabular: 64.7 por ciento (fuente: Stavrakakis IM y colaboradores, 2022). Parálisis completa tras prótesis: 36 por ciento (fuente: Farrell CM y colaboradores, 2005).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Restricciones tras prótesis posterior. En un ensayo de 1133 pacientes con reparación capsular, la luxación fue 0,88 % y no difirió entre restringir o no los movimientos (OR 0,60; IC95% 0,17 a 2,17); sin restricciones, los puntajes funcionales fueron mejores a las 6 semanas (fuente: Yadav AS y colaboradores, 2026). Es un estudio de un solo centro; la conducta de tu servicio manda. Fractura de cabeza femoral tratada sin cirugía.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los criterios de tratamiento cumplidos: muletas con apoyo parcial 6 semanas o más, y nada de aducción ni rotación interna más allá de neutro durante unos 2 meses (fuente: Menger MM y colaboradores, 2021). Si el ciático quedó dañado. En 47 pacientes con parálisis motora tras prótesis, 21 necesitaron ayudas para caminar, 15 usaron ortesis tobillo-pie de forma permanente y 5 requirieron medicación diaria por dolor neuropático (fuente: Farrell CM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las parálisis completas que sí se recuperaron, la fuerza volvió en promedio a los 21,1 meses (fuente: Farrell CM y colaboradores, 2005); en la parálisis iatrogénica del acetábulo, los autores del metaanálisis proponen esperar si el nervio está íntegro (fuente: Stavrakakis IM y colaboradores, 2022). Carga y progresión tras fijación acetabular. Sin dato verificable en este tema: queda para un tema propio de rehabilitación del acetábulo. Con esto cerramos rehabilitación. Sigamos con guías y documentos de referencia.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documentos de referencia. No hay una guía de práctica clínica específica del abordaje posterior. Sí hay guías de hemiartroplastia y prótesis por fractura de cuello que opinan sobre el abordaje, y la técnica detallada está en la referencia de AO (que se cita y se enlaza, no se reproduce).</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dicen las guías sobre el abordaje en fractura de cuello femoral» tiene 3 columnas: Documento, Recomendación sobre el abordaje, Calidad declarada. Fila 1: Documento, NICE CG124 (2011, actualizada 2023); Recomendación sobre el abordaje, Considerar el abordaje anterolateral en lugar del posterior al insertar una hemiartroplastia (fuente: National Institute for Health and Care Excellence, 2011); Calidad declarada, Recomendación de 2011, no revisada en el apartado. Fila 2: Documento, AAOS 2021; Recomendación sobre el abordaje, En fractura de cuello tratada con artroplastia, la evidencia no muestra un abordaje preferido (fuente: American Academy of Orthopaedic Surgeons, 2021); Calidad declarada, Calidad de evidencia moderada y fuerza moderada (fuente: American Academy of Orthopaedic Surgeons, 2021). Fila 3: Documento, AO Surgery Reference; Recomendación sobre el abordaje, Describe el K-L y el posterolateral paso a paso; pide reparar rotadores y cápsula para reducir la luxación (fuente: Ferguson T y colaboradores, 2026) (fuente: Apivatthakakul T y colaboradores, 2026); Calidad declarada, Guía técnica de expertos. (fuente: National Institute for Health and Care Excellence, 2011) (fuente: American Academy of Orthopaedic Surgeons, 2021) (fuente: Ferguson T y colaboradores, 2026) (fuente: Apivatthakakul T y colaboradores, 2026). Con esto cerramos guías y documentos de referencia.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Anatomía antes que técnica: ciático por detrás de los rotadores, ACFM por detrás del obturador externo y paquete glúteo superior como límite craneal (fuente: Ferguson T y colaboradores, 2026) (fuente: Gautier E y colaboradores, 2000). Los rotadores se cortan lejos de la arteria: dejar 1 cm de tendón del piriforme en el trocánter y cortar el tendón conjunto a 1 cm de su inserción (fuente: Ferguson T y colaboradores, 2026). El ciático sufre por tensión y por retractor: rodilla flexionada y cadera en extensión; con la cadera flexionada y la rodilla extendida su tensión subió 26 % en cirugía protésica (fuente: Ferguson T y colaboradores, 2026) (fuente: Fleming P y colaboradores, 2003). El abordaje se elige por el objetivo (acetábulo posterior, cabeza femoral o solo articulación), no por costumbre (fuente: Menger MM y colaboradores, 2021) (fuente: Apivatthakakul T y colaboradores, 2026). La reparación posterior tiene respaldo observacional fuerte y respaldo aleatorizado débil: se repara, pero sin prometer que previene toda luxación (fuente: Kwon MS y colaboradores, 2006) (fuente: Zhou Y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Luxación posterior de cadera: reducir cuanto antes; reducir después de 12 h se asoció a un odds ratio de necrosis avascular de 5,627 frente a reducir antes (fuente: Kellam P y colaboradores, 2016). Registrar la función del ciático (tibial y peroneo) antes y después de operar: práctica habitual / opinión experta. Pared posterior con menos de 50 % comprometido y TC dudosa: decide la prueba de estabilidad bajo anestesia, no la TC sola (fuente: Reagan JM y colaboradores, 2011) (fuente: Grimshaw CS y colaboradores, 2010). En hemiartroplastia por fractura de cuello las guías discrepan: NICE sugiere considerar el abordaje anterolateral y la AAOS no halla un abordaje preferido (fuente: National Institute for Health and Care Excellence, 2011)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Un corredor, 2 longitudes: el K-L ve el acetábulo posterior y el Moore ve la articulación (fuente: Ferguson T y colaboradores, 2026) (fuente: Apivatthakakul T y colaboradores, 2026). El ciático y la ACFM guían casi todas las decisiones técnicas (fuente: Ferguson T y colaboradores, 2026) (fuente: Gautier E y colaboradores, 2000). Reparar cápsula y rotadores tiene respaldo observacional fuerte y aleatorizado débil (fuente: Kwon MS y colaboradores, 2006) (fuente: Zhou Y y colaboradores, 2017). En fractura de cuello, las guías discrepan y la elección depende del riesgo de luxación y de la experiencia (fuente: National Institute for Health and Care Excellence, 2011)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Kocher-Langenbeck · Moore · Southern · abordaje posterolateral · nervio ciático · piriforme · rotadores externos cortos · tendón conjunto · obturador externo · cuadrado femoral · arteria circunfleja femoral medial · arteria glútea inferior · pared posterior acetabular · Judet-Letournel · Pipkin · luxofractura posterior de cadera · osteotomía trocantérica · Gibson modificado · hemiartroplastia · artroplastia total de cadera · luxación protésica · reparación capsular · osificación heterotópica · decúbito prono · decúbito lateral.</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Ciático por detrás de los rotadores; arteria circunfleja por detrás del obturador externo. Rodilla flexionada, cadera extendida: el ciático sufre menos tensión (fuente: Ferguson T y colaboradores, 2026). Corta los rotadores lejos de la arteria: deja un cabo de tendón en el trocánter (fuente: Ferguson T y colaboradores, 2026). Pared posterior dudosa: decide el examen bajo anestesia, no la TC sola (fuente: Reagan JM y colaboradores, 2011). Reparación posterior: fuerte en estudios observacionales, débil en ensayos aleatorizados (fuente: Kwon MS y colaboradores, 2006) (fuente: Zhou Y y colaboradores, 2017). Luxación posterior: reducir en las primeras 12 h (fuente: Kellam P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27 años, motociclista, que llega con dolor intenso en la cadera derecha, miembro inferior acortado, en aducción y rotación interna; la función tibial y peronea está normal y queda registrada. La radiografía muestra una luxación posterior con fragmento de la pared posterior; la cabeza no parece fracturada. Se reduce bajo sedación en las primeras horas. La TC posreducción muestra un fragmento que compromete cerca de 30 % de la pared posterior, con un fragmento libre intraarticular. No hay otras lesiones.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dato de la TC te deja en la zona gris y qué prueba decide la estabilidad?. ¿En qué posición operas y cómo proteges el ciático?. ¿Qué estructura vascular vigilas al cortar los rotadores y qué haces para no dañarla?. ¿Qué riesgo de osificación heterotópica discutes y cómo lo reduces?.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Con cerca de 30 % de la pared, el fragmento queda entre los umbrales clásicos de cadáver, menos de 20 % estable y más de 40 % inestable (fuente: Keith JE y colaboradores, 1988); la TC 2D mostró sensibilidad de 90 % y especificidad de 61 % frente al examen bajo anestesia, así que en fragmentos de menos de 50 % decide la prueba de estabilidad bajo fluoroscopia dinámica (fuente: Reagan JM y colaboradores, 2011). Aquí además hay un fragmento libre intraarticular, que por sí solo lleva a abrir la articulación (práctica habitual / opinión experta); si la cadera fuera estable y congruente sin cuerpo libre, la evidencia muestra buenos resultados sin cirugía (fuente: Grimshaw CS y colaboradores, 2010). Se opera por K-L en prono o lateral: la evidencia sobre la posición es discordante (9,5 % frente a 1,5 % en un estudio y 3,1 % frente a 3,3 % en otro) (fuente: Chen JY y colaboradores, 2023) (fuente: Schaffer NE y colaboradores, 2024), y se mantiene rodilla a 90° y cadera en extensión (fuente: Ferguson T y colaboradores, 2026). Se corta el piriforme y el tendón conjunto a 1 cm de su inserción y no se toca el obturador externo (fuente: Ferguson T y colaboradores, 2026) (fuente: Gautier E y colaboradores, 2000). Para la osificación, en una serie de 257 pacientes sin profilaxis la padeció 13,2 %; predijeron más riesgo la ventilación mecánica (OR 9,49), el traumatismo craneoencefálico (OR 6,98) y los restos intraarticulares retenidos (OR 7,42), por lo que se retira todo fragmento libre y se lava a fondo (fuente: Yoon YC y colaboradores, 2026). Cuando la TC queda en zona gris, decide la prueba de estabilidad; y la mesa se organiza alrededor del ciático y de la ACFM (fuente: Reagan JM y colaboradores, 2011) (fuente: Ferguson T y colaboradores, 2026) (fuente: Gautier E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posterior de la cadera: un corredor, 2 versiones y 2 estructuras que no se negocian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abordajes-pelvis-cadera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y uso</a:t>
            </a:r>
          </a:p>
          <a:p>
            <a:pPr marL="347472" indent="-347472">
              <a:spcAft>
                <a:spcPts val="1400"/>
              </a:spcAft>
              <a:buChar char="•"/>
            </a:pPr>
            <a:r>
              <a:rPr sz="2200">
                <a:solidFill>
                  <a:srgbClr val="263238"/>
                </a:solidFill>
                <a:latin typeface="Calibri"/>
              </a:rPr>
              <a:t>3. Anatomía quirúrgica</a:t>
            </a:r>
          </a:p>
          <a:p>
            <a:pPr marL="347472" indent="-347472">
              <a:spcAft>
                <a:spcPts val="1400"/>
              </a:spcAft>
              <a:buChar char="•"/>
            </a:pPr>
            <a:r>
              <a:rPr sz="2200">
                <a:solidFill>
                  <a:srgbClr val="263238"/>
                </a:solidFill>
                <a:latin typeface="Calibri"/>
              </a:rPr>
              <a:t>4. Variantes</a:t>
            </a:r>
          </a:p>
          <a:p>
            <a:pPr marL="347472" indent="-347472">
              <a:spcAft>
                <a:spcPts val="1400"/>
              </a:spcAft>
              <a:buChar char="•"/>
            </a:pPr>
            <a:r>
              <a:rPr sz="2200">
                <a:solidFill>
                  <a:srgbClr val="263238"/>
                </a:solidFill>
                <a:latin typeface="Calibri"/>
              </a:rPr>
              <a:t>5. Biomecánica</a:t>
            </a:r>
          </a:p>
          <a:p>
            <a:pPr marL="347472" indent="-347472">
              <a:spcAft>
                <a:spcPts val="1400"/>
              </a:spcAft>
              <a:buChar char="•"/>
            </a:pPr>
            <a:r>
              <a:rPr sz="2200">
                <a:solidFill>
                  <a:srgbClr val="263238"/>
                </a:solidFill>
                <a:latin typeface="Calibri"/>
              </a:rPr>
              <a:t>6. Clasificaciones que deciden si entras por detrás</a:t>
            </a:r>
          </a:p>
          <a:p>
            <a:pPr marL="347472" indent="-347472">
              <a:spcAft>
                <a:spcPts val="1400"/>
              </a:spcAft>
              <a:buChar char="•"/>
            </a:pPr>
            <a:r>
              <a:rPr sz="2200">
                <a:solidFill>
                  <a:srgbClr val="263238"/>
                </a:solidFill>
                <a:latin typeface="Calibri"/>
              </a:rPr>
              <a:t>7. Diagnóstico y estado de la cadera antes de operar</a:t>
            </a:r>
          </a:p>
          <a:p>
            <a:pPr marL="347472" indent="-347472">
              <a:spcAft>
                <a:spcPts val="1400"/>
              </a:spcAft>
              <a:buChar char="•"/>
            </a:pPr>
            <a:r>
              <a:rPr sz="2200">
                <a:solidFill>
                  <a:srgbClr val="263238"/>
                </a:solidFill>
                <a:latin typeface="Calibri"/>
              </a:rPr>
              <a:t>8. Imágenes: clasificar y estimar estabilidad</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elegir la entrada posterior</a:t>
            </a:r>
          </a:p>
          <a:p>
            <a:pPr marL="347472" indent="-347472">
              <a:spcAft>
                <a:spcPts val="1400"/>
              </a:spcAft>
              <a:buChar char="•"/>
            </a:pPr>
            <a:r>
              <a:rPr sz="2200">
                <a:solidFill>
                  <a:srgbClr val="263238"/>
                </a:solidFill>
                <a:latin typeface="Calibri"/>
              </a:rPr>
              <a:t>10. Indicaciones y cuándo no</a:t>
            </a:r>
          </a:p>
          <a:p>
            <a:pPr marL="347472" indent="-347472">
              <a:spcAft>
                <a:spcPts val="1400"/>
              </a:spcAft>
              <a:buChar char="•"/>
            </a:pPr>
            <a:r>
              <a:rPr sz="2200">
                <a:solidFill>
                  <a:srgbClr val="263238"/>
                </a:solidFill>
                <a:latin typeface="Calibri"/>
              </a:rPr>
              <a:t>11. Tratamiento: qué decide el abordaje y qué resultados esperar</a:t>
            </a:r>
          </a:p>
          <a:p>
            <a:pPr marL="347472" indent="-347472">
              <a:spcAft>
                <a:spcPts val="1400"/>
              </a:spcAft>
              <a:buChar char="•"/>
            </a:pPr>
            <a:r>
              <a:rPr sz="2200">
                <a:solidFill>
                  <a:srgbClr val="263238"/>
                </a:solidFill>
                <a:latin typeface="Calibri"/>
              </a:rPr>
              <a:t>12. Técnica: posición, planos, estructuras en riesgo y cierre</a:t>
            </a:r>
          </a:p>
          <a:p>
            <a:pPr marL="347472" indent="-347472">
              <a:spcAft>
                <a:spcPts val="1400"/>
              </a:spcAft>
              <a:buChar char="•"/>
            </a:pPr>
            <a:r>
              <a:rPr sz="2200">
                <a:solidFill>
                  <a:srgbClr val="263238"/>
                </a:solidFill>
                <a:latin typeface="Calibri"/>
              </a:rPr>
              <a:t>13. Reparar cápsula y rotadores: ¿cuánto protege de la luxación?</a:t>
            </a:r>
          </a:p>
          <a:p>
            <a:pPr marL="347472" indent="-347472">
              <a:spcAft>
                <a:spcPts val="1400"/>
              </a:spcAft>
              <a:buChar char="•"/>
            </a:pPr>
            <a:r>
              <a:rPr sz="2200">
                <a:solidFill>
                  <a:srgbClr val="263238"/>
                </a:solidFill>
                <a:latin typeface="Calibri"/>
              </a:rPr>
              <a:t>14. Ampliaciones: osteotomía trocantérica y otras</a:t>
            </a:r>
          </a:p>
          <a:p>
            <a:pPr marL="347472" indent="-347472">
              <a:spcAft>
                <a:spcPts val="1400"/>
              </a:spcAft>
              <a:buChar char="•"/>
            </a:pPr>
            <a:r>
              <a:rPr sz="2200">
                <a:solidFill>
                  <a:srgbClr val="263238"/>
                </a:solidFill>
                <a:latin typeface="Calibri"/>
              </a:rPr>
              <a:t>15. Comparación con otros abordajes</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Ferguson T et al. En: AO Surgery Reference. 2026.</a:t>
            </a:r>
          </a:p>
          <a:p>
            <a:r>
              <a:rPr sz="1000">
                <a:solidFill>
                  <a:srgbClr val="5A6469"/>
                </a:solidFill>
                <a:latin typeface="Calibri"/>
              </a:rPr>
              <a:t>[r60]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solo corredor posterior con 2 usos: el Kocher-Langenbeck (K-L), largo, para ver la cara posterior del acetábulo, y el Moore o posterolateral, corto, para prótesis y hemiartroplastia [r59][r60].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Gänsslen A et al. Acta Chir Orthop Traumatol Cech. 2016. doi:10.55095/achot2016/021</a:t>
            </a:r>
          </a:p>
          <a:p>
            <a:r>
              <a:rPr sz="1000">
                <a:solidFill>
                  <a:srgbClr val="5A6469"/>
                </a:solidFill>
                <a:latin typeface="Calibri"/>
              </a:rPr>
              <a:t>[r59] Ferguson T et al. En: AO Surgery Reference. 2026.</a:t>
            </a:r>
          </a:p>
          <a:p>
            <a:r>
              <a:rPr sz="1000">
                <a:solidFill>
                  <a:srgbClr val="5A6469"/>
                </a:solidFill>
                <a:latin typeface="Calibri"/>
              </a:rPr>
              <a:t>[r60]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abordaje posterior entra a la cadera por detrás del trocánter mayor.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[r60]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Moore, Southern o posterolateral. Versión corta, siempre de lado y centrada en la articulación… [r60]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Gänsslen A et al. Acta Chir Orthop Traumatol Cech. 2016. doi:10.55095/achot2016/021</a:t>
            </a:r>
          </a:p>
          <a:p>
            <a:r>
              <a:rPr sz="1000">
                <a:solidFill>
                  <a:srgbClr val="5A6469"/>
                </a:solidFill>
                <a:latin typeface="Calibri"/>
              </a:rPr>
              <a:t>[r59] Ferguson T et al. En: AO Surgery Reference. 2026.</a:t>
            </a:r>
          </a:p>
          <a:p>
            <a:r>
              <a:rPr sz="1000">
                <a:solidFill>
                  <a:srgbClr val="5A6469"/>
                </a:solidFill>
                <a:latin typeface="Calibri"/>
              </a:rPr>
              <a:t>[r60]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este tema vas a encontrar, en orden: anatomía quirúrgica, qué clasifica a quién entra por detrás, cuándo elegirlo, la técnica paso a paso, las ampliaciones…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uso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Lundin N et al. 2021. doi:10.1016/j.injury.2021.03.013</a:t>
            </a:r>
          </a:p>
          <a:p>
            <a:r>
              <a:rPr sz="1000">
                <a:solidFill>
                  <a:srgbClr val="5A6469"/>
                </a:solidFill>
                <a:latin typeface="Calibri"/>
              </a:rPr>
              <a:t>[r8] Gänsslen A et al. Acta Chir Orthop Traumatol Cech. 2016. doi:10.55095/achot2016/021</a:t>
            </a:r>
          </a:p>
          <a:p>
            <a:r>
              <a:rPr sz="1000">
                <a:solidFill>
                  <a:srgbClr val="5A6469"/>
                </a:solidFill>
                <a:latin typeface="Calibri"/>
              </a:rPr>
              <a:t>[r15] Giannoudis PV et al. A meta-analysis. 2005. doi:10.1302/0301-620x.87b1.15605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acetabular es poco frecuente, pero va en aumento.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 usado en acetábulos operados (metaanálisis de 3670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Gänsslen A et al. Acta Chir Orthop Traumatol Cech. 2016. doi:10.55095/achot2016/021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fractura acetabular en Suecia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Lundin N et al. 2021. doi:10.1016/j.injury.2021.03.013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Gautier E et al. J Bone Joint Surg Br. 2000. doi:10.1302/0301-620x.82b5.10426</a:t>
            </a:r>
          </a:p>
          <a:p>
            <a:r>
              <a:rPr sz="800">
                <a:solidFill>
                  <a:srgbClr val="5A6469"/>
                </a:solidFill>
                <a:latin typeface="Calibri"/>
              </a:rPr>
              <a:t>[r2] Grose AW et al. J Bone Joint Surg Br. 2008. doi:10.1302/0301-620X.90B10.20983</a:t>
            </a:r>
          </a:p>
          <a:p>
            <a:r>
              <a:rPr sz="800">
                <a:solidFill>
                  <a:srgbClr val="5A6469"/>
                </a:solidFill>
                <a:latin typeface="Calibri"/>
              </a:rPr>
              <a:t>[r3] Kalhor M et al. J Bone Joint Surg Am. 2009. doi:10.2106/JBJS.G.01679</a:t>
            </a:r>
          </a:p>
          <a:p>
            <a:r>
              <a:rPr sz="800">
                <a:solidFill>
                  <a:srgbClr val="5A6469"/>
                </a:solidFill>
                <a:latin typeface="Calibri"/>
              </a:rPr>
              <a:t>[r4] Tomaszewski KA et al. J Orthop Res. 2016. doi:10.1002/jor.23186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Piensa el campo como una pila de capas y, en cada capa, pregúntate qué lo cruza.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Gautier E et al. J Bone Joint Surg Br. 2000. doi:10.1302/0301-620x.82b5.10426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hace especial a esta zona es que la cabeza vive de una arteria que pasa justo por el campo…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clave del corredor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Gautier E et al. J Bone Joint Surg Br. 2000. doi:10.1302/0301-620x.82b5.10426</a:t>
            </a:r>
          </a:p>
          <a:p>
            <a:r>
              <a:rPr sz="800">
                <a:solidFill>
                  <a:srgbClr val="5A6469"/>
                </a:solidFill>
                <a:latin typeface="Calibri"/>
              </a:rPr>
              <a:t>[r2] Grose AW et al. J Bone Joint Surg Br. 2008. doi:10.1302/0301-620X.90B10.20983</a:t>
            </a:r>
          </a:p>
          <a:p>
            <a:r>
              <a:rPr sz="800">
                <a:solidFill>
                  <a:srgbClr val="5A6469"/>
                </a:solidFill>
                <a:latin typeface="Calibri"/>
              </a:rPr>
              <a:t>[r4] Tomaszewski KA et al. J Orthop Res. 2016. doi:10.1002/jor.23186</a:t>
            </a:r>
          </a:p>
          <a:p>
            <a:r>
              <a:rPr sz="800">
                <a:solidFill>
                  <a:srgbClr val="5A6469"/>
                </a:solidFill>
                <a:latin typeface="Calibri"/>
              </a:rPr>
              <a:t>[r6] Ganz R et al. J Bone Joint Surg Br. 2001. doi:10.1302/0301-620x.83b8.11964</a:t>
            </a:r>
          </a:p>
          <a:p>
            <a:r>
              <a:rPr sz="800">
                <a:solidFill>
                  <a:srgbClr val="5A6469"/>
                </a:solidFill>
                <a:latin typeface="Calibri"/>
              </a:rPr>
              <a:t>[r18] Vemulapalli KC et al. the Gibson Approach: A Cadaveric Study. 2022. doi:10.1097/BOT.0000000000002411</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Dónde la encuentras</a:t>
                      </a:r>
                    </a:p>
                  </a:txBody>
                  <a:tcPr>
                    <a:solidFill>
                      <a:srgbClr val="0F5F6B"/>
                    </a:solidFill>
                  </a:tcPr>
                </a:tc>
                <a:tc>
                  <a:txBody>
                    <a:bodyPr/>
                    <a:lstStyle/>
                    <a:p>
                      <a:r>
                        <a:rPr sz="1600" b="1">
                          <a:solidFill>
                            <a:srgbClr val="FFFFFF"/>
                          </a:solidFill>
                          <a:latin typeface="Calibri"/>
                        </a:rPr>
                        <a:t>Qué hacer o qué vigilar</a:t>
                      </a:r>
                    </a:p>
                  </a:txBody>
                  <a:tcPr>
                    <a:solidFill>
                      <a:srgbClr val="0F5F6B"/>
                    </a:solidFill>
                  </a:tcPr>
                </a:tc>
              </a:tr>
              <a:tr h="457200">
                <a:tc>
                  <a:txBody>
                    <a:bodyPr/>
                    <a:lstStyle/>
                    <a:p>
                      <a:r>
                        <a:rPr sz="1600">
                          <a:solidFill>
                            <a:srgbClr val="263238"/>
                          </a:solidFill>
                          <a:latin typeface="Calibri"/>
                        </a:rPr>
                        <a:t>Nervio ciático</a:t>
                      </a:r>
                    </a:p>
                  </a:txBody>
                  <a:tcPr>
                    <a:solidFill>
                      <a:srgbClr val="EEF3F4"/>
                    </a:solidFill>
                  </a:tcPr>
                </a:tc>
                <a:tc>
                  <a:txBody>
                    <a:bodyPr/>
                    <a:lstStyle/>
                    <a:p>
                      <a:r>
                        <a:rPr sz="1600">
                          <a:solidFill>
                            <a:srgbClr val="263238"/>
                          </a:solidFill>
                          <a:latin typeface="Calibri"/>
                        </a:rPr>
                        <a:t>Por detrás de gemelos y obturador interno; sale bajo el piriforme en 85,2 % [r4][r59]</a:t>
                      </a:r>
                    </a:p>
                  </a:txBody>
                  <a:tcPr>
                    <a:solidFill>
                      <a:srgbClr val="EEF3F4"/>
                    </a:solidFill>
                  </a:tcPr>
                </a:tc>
                <a:tc>
                  <a:txBody>
                    <a:bodyPr/>
                    <a:lstStyle/>
                    <a:p>
                      <a:r>
                        <a:rPr sz="1600">
                          <a:solidFill>
                            <a:srgbClr val="263238"/>
                          </a:solidFill>
                          <a:latin typeface="Calibri"/>
                        </a:rPr>
                        <a:t>Sin presión directa ni estiramiento; compresas y rotadores como colchón [r59]</a:t>
                      </a:r>
                    </a:p>
                  </a:txBody>
                  <a:tcPr>
                    <a:solidFill>
                      <a:srgbClr val="EEF3F4"/>
                    </a:solidFill>
                  </a:tcPr>
                </a:tc>
              </a:tr>
              <a:tr h="457200">
                <a:tc>
                  <a:txBody>
                    <a:bodyPr/>
                    <a:lstStyle/>
                    <a:p>
                      <a:r>
                        <a:rPr sz="1600">
                          <a:solidFill>
                            <a:srgbClr val="263238"/>
                          </a:solidFill>
                          <a:latin typeface="Calibri"/>
                        </a:rPr>
                        <a:t>Piriforme (tendón)</a:t>
                      </a:r>
                    </a:p>
                  </a:txBody>
                  <a:tcPr>
                    <a:solidFill>
                      <a:srgbClr val="FFFFFF"/>
                    </a:solidFill>
                  </a:tcPr>
                </a:tc>
                <a:tc>
                  <a:txBody>
                    <a:bodyPr/>
                    <a:lstStyle/>
                    <a:p>
                      <a:r>
                        <a:rPr sz="1600">
                          <a:solidFill>
                            <a:srgbClr val="263238"/>
                          </a:solidFill>
                          <a:latin typeface="Calibri"/>
                        </a:rPr>
                        <a:t>Borde craneal de la fila de rotadores</a:t>
                      </a:r>
                    </a:p>
                  </a:txBody>
                  <a:tcPr>
                    <a:solidFill>
                      <a:srgbClr val="FFFFFF"/>
                    </a:solidFill>
                  </a:tcPr>
                </a:tc>
                <a:tc>
                  <a:txBody>
                    <a:bodyPr/>
                    <a:lstStyle/>
                    <a:p>
                      <a:r>
                        <a:rPr sz="1600">
                          <a:solidFill>
                            <a:srgbClr val="263238"/>
                          </a:solidFill>
                          <a:latin typeface="Calibri"/>
                        </a:rPr>
                        <a:t>Sutura y corte a 1 cm o más de la inserción, dejando 1 cm de tendón en el trocánter [r59]</a:t>
                      </a:r>
                    </a:p>
                  </a:txBody>
                  <a:tcPr>
                    <a:solidFill>
                      <a:srgbClr val="FFFFFF"/>
                    </a:solidFill>
                  </a:tcPr>
                </a:tc>
              </a:tr>
              <a:tr h="457200">
                <a:tc>
                  <a:txBody>
                    <a:bodyPr/>
                    <a:lstStyle/>
                    <a:p>
                      <a:r>
                        <a:rPr sz="1600">
                          <a:solidFill>
                            <a:srgbClr val="263238"/>
                          </a:solidFill>
                          <a:latin typeface="Calibri"/>
                        </a:rPr>
                        <a:t>Tendón conjunto (gemelos + obturador interno)</a:t>
                      </a:r>
                    </a:p>
                  </a:txBody>
                  <a:tcPr>
                    <a:solidFill>
                      <a:srgbClr val="EEF3F4"/>
                    </a:solidFill>
                  </a:tcPr>
                </a:tc>
                <a:tc>
                  <a:txBody>
                    <a:bodyPr/>
                    <a:lstStyle/>
                    <a:p>
                      <a:r>
                        <a:rPr sz="1600">
                          <a:solidFill>
                            <a:srgbClr val="263238"/>
                          </a:solidFill>
                          <a:latin typeface="Calibri"/>
                        </a:rPr>
                        <a:t>Cruza por detrás de la rama profunda de la ACFM [r1]</a:t>
                      </a:r>
                    </a:p>
                  </a:txBody>
                  <a:tcPr>
                    <a:solidFill>
                      <a:srgbClr val="EEF3F4"/>
                    </a:solidFill>
                  </a:tcPr>
                </a:tc>
                <a:tc>
                  <a:txBody>
                    <a:bodyPr/>
                    <a:lstStyle/>
                    <a:p>
                      <a:r>
                        <a:rPr sz="1600">
                          <a:solidFill>
                            <a:srgbClr val="263238"/>
                          </a:solidFill>
                          <a:latin typeface="Calibri"/>
                        </a:rPr>
                        <a:t>Marcar y cortar a 1 cm de su inserción femoral [r59]</a:t>
                      </a:r>
                    </a:p>
                  </a:txBody>
                  <a:tcPr>
                    <a:solidFill>
                      <a:srgbClr val="EEF3F4"/>
                    </a:solidFill>
                  </a:tcPr>
                </a:tc>
              </a:tr>
              <a:tr h="457200">
                <a:tc>
                  <a:txBody>
                    <a:bodyPr/>
                    <a:lstStyle/>
                    <a:p>
                      <a:r>
                        <a:rPr sz="1600">
                          <a:solidFill>
                            <a:srgbClr val="263238"/>
                          </a:solidFill>
                          <a:latin typeface="Calibri"/>
                        </a:rPr>
                        <a:t>Obturador externo</a:t>
                      </a:r>
                    </a:p>
                  </a:txBody>
                  <a:tcPr>
                    <a:solidFill>
                      <a:srgbClr val="FFFFFF"/>
                    </a:solidFill>
                  </a:tcPr>
                </a:tc>
                <a:tc>
                  <a:txBody>
                    <a:bodyPr/>
                    <a:lstStyle/>
                    <a:p>
                      <a:r>
                        <a:rPr sz="1600">
                          <a:solidFill>
                            <a:srgbClr val="263238"/>
                          </a:solidFill>
                          <a:latin typeface="Calibri"/>
                        </a:rPr>
                        <a:t>Cruzado por detrás por la rama profunda de la ACFM [r1]</a:t>
                      </a:r>
                    </a:p>
                  </a:txBody>
                  <a:tcPr>
                    <a:solidFill>
                      <a:srgbClr val="FFFFFF"/>
                    </a:solidFill>
                  </a:tcPr>
                </a:tc>
                <a:tc>
                  <a:txBody>
                    <a:bodyPr/>
                    <a:lstStyle/>
                    <a:p>
                      <a:r>
                        <a:rPr sz="1600">
                          <a:solidFill>
                            <a:srgbClr val="263238"/>
                          </a:solidFill>
                          <a:latin typeface="Calibri"/>
                        </a:rPr>
                        <a:t>Respetarlo: protege la rama profunda al luxar [r1][r6]</a:t>
                      </a:r>
                    </a:p>
                  </a:txBody>
                  <a:tcPr>
                    <a:solidFill>
                      <a:srgbClr val="FFFFFF"/>
                    </a:solidFill>
                  </a:tcPr>
                </a:tc>
              </a:tr>
              <a:tr h="457200">
                <a:tc>
                  <a:txBody>
                    <a:bodyPr/>
                    <a:lstStyle/>
                    <a:p>
                      <a:r>
                        <a:rPr sz="1600">
                          <a:solidFill>
                            <a:srgbClr val="263238"/>
                          </a:solidFill>
                          <a:latin typeface="Calibri"/>
                        </a:rPr>
                        <a:t>Cuadrado femoral</a:t>
                      </a:r>
                    </a:p>
                  </a:txBody>
                  <a:tcPr>
                    <a:solidFill>
                      <a:srgbClr val="EEF3F4"/>
                    </a:solidFill>
                  </a:tcPr>
                </a:tc>
                <a:tc>
                  <a:txBody>
                    <a:bodyPr/>
                    <a:lstStyle/>
                    <a:p>
                      <a:r>
                        <a:rPr sz="1600">
                          <a:solidFill>
                            <a:srgbClr val="263238"/>
                          </a:solidFill>
                          <a:latin typeface="Calibri"/>
                        </a:rPr>
                        <a:t>Su borde superior marca la rama trocantérica de la ACFM [r1]</a:t>
                      </a:r>
                    </a:p>
                  </a:txBody>
                  <a:tcPr>
                    <a:solidFill>
                      <a:srgbClr val="EEF3F4"/>
                    </a:solidFill>
                  </a:tcPr>
                </a:tc>
                <a:tc>
                  <a:txBody>
                    <a:bodyPr/>
                    <a:lstStyle/>
                    <a:p>
                      <a:r>
                        <a:rPr sz="1600">
                          <a:solidFill>
                            <a:srgbClr val="263238"/>
                          </a:solidFill>
                          <a:latin typeface="Calibri"/>
                        </a:rPr>
                        <a:t>Elevarlo da exposición caudal, con riesgo para la ACFM: evitarlo si se puede [r59]</a:t>
                      </a:r>
                    </a:p>
                  </a:txBody>
                  <a:tcPr>
                    <a:solidFill>
                      <a:srgbClr val="EEF3F4"/>
                    </a:solidFill>
                  </a:tcPr>
                </a:tc>
              </a:tr>
              <a:tr h="457200">
                <a:tc>
                  <a:txBody>
                    <a:bodyPr/>
                    <a:lstStyle/>
                    <a:p>
                      <a:r>
                        <a:rPr sz="1600">
                          <a:solidFill>
                            <a:srgbClr val="263238"/>
                          </a:solidFill>
                          <a:latin typeface="Calibri"/>
                        </a:rPr>
                        <a:t>Arteria glútea inferior</a:t>
                      </a:r>
                    </a:p>
                  </a:txBody>
                  <a:tcPr>
                    <a:solidFill>
                      <a:srgbClr val="FFFFFF"/>
                    </a:solidFill>
                  </a:tcPr>
                </a:tc>
                <a:tc>
                  <a:txBody>
                    <a:bodyPr/>
                    <a:lstStyle/>
                    <a:p>
                      <a:r>
                        <a:rPr sz="1600">
                          <a:solidFill>
                            <a:srgbClr val="263238"/>
                          </a:solidFill>
                          <a:latin typeface="Calibri"/>
                        </a:rPr>
                        <a:t>Se anastomosa con la ACFM junto al obturador externo en 7 de 8 especímenes [r2]</a:t>
                      </a:r>
                    </a:p>
                  </a:txBody>
                  <a:tcPr>
                    <a:solidFill>
                      <a:srgbClr val="FFFFFF"/>
                    </a:solidFill>
                  </a:tcPr>
                </a:tc>
                <a:tc>
                  <a:txBody>
                    <a:bodyPr/>
                    <a:lstStyle/>
                    <a:p>
                      <a:r>
                        <a:rPr sz="1600">
                          <a:solidFill>
                            <a:srgbClr val="263238"/>
                          </a:solidFill>
                          <a:latin typeface="Calibri"/>
                        </a:rPr>
                        <a:t>No pasar agujas profundas por el tendón conjunto al cerrar [r59]</a:t>
                      </a:r>
                    </a:p>
                  </a:txBody>
                  <a:tcPr>
                    <a:solidFill>
                      <a:srgbClr val="FFFFFF"/>
                    </a:solidFill>
                  </a:tcPr>
                </a:tc>
              </a:tr>
              <a:tr h="457200">
                <a:tc>
                  <a:txBody>
                    <a:bodyPr/>
                    <a:lstStyle/>
                    <a:p>
                      <a:r>
                        <a:rPr sz="1600">
                          <a:solidFill>
                            <a:srgbClr val="263238"/>
                          </a:solidFill>
                          <a:latin typeface="Calibri"/>
                        </a:rPr>
                        <a:t>Paquete glúteo superior</a:t>
                      </a:r>
                    </a:p>
                  </a:txBody>
                  <a:tcPr>
                    <a:solidFill>
                      <a:srgbClr val="EEF3F4"/>
                    </a:solidFill>
                  </a:tcPr>
                </a:tc>
                <a:tc>
                  <a:txBody>
                    <a:bodyPr/>
                    <a:lstStyle/>
                    <a:p>
                      <a:r>
                        <a:rPr sz="1600">
                          <a:solidFill>
                            <a:srgbClr val="263238"/>
                          </a:solidFill>
                          <a:latin typeface="Calibri"/>
                        </a:rPr>
                        <a:t>Límite craneal de la exposición estándar [r59]</a:t>
                      </a:r>
                    </a:p>
                  </a:txBody>
                  <a:tcPr>
                    <a:solidFill>
                      <a:srgbClr val="EEF3F4"/>
                    </a:solidFill>
                  </a:tcPr>
                </a:tc>
                <a:tc>
                  <a:txBody>
                    <a:bodyPr/>
                    <a:lstStyle/>
                    <a:p>
                      <a:r>
                        <a:rPr sz="1600">
                          <a:solidFill>
                            <a:srgbClr val="263238"/>
                          </a:solidFill>
                          <a:latin typeface="Calibri"/>
                        </a:rPr>
                        <a:t>Ampliar con osteotomía trocantérica o desbridar el glúteo menor caudal al paquete [r59][r18]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Kalhor M et al. J Bone Joint Surg Am. 2009. doi:10.2106/JBJS.G.01679</a:t>
            </a:r>
          </a:p>
          <a:p>
            <a:r>
              <a:rPr sz="800">
                <a:solidFill>
                  <a:srgbClr val="5A6469"/>
                </a:solidFill>
                <a:latin typeface="Calibri"/>
              </a:rPr>
              <a:t>[r4] Tomaszewski KA et al. J Orthop Res. 2016. doi:10.1002/jor.23186</a:t>
            </a:r>
          </a:p>
          <a:p>
            <a:r>
              <a:rPr sz="800">
                <a:solidFill>
                  <a:srgbClr val="5A6469"/>
                </a:solidFill>
                <a:latin typeface="Calibri"/>
              </a:rPr>
              <a:t>[r17] Siebenrock KA et al. J Orthop Trauma. 1998. doi:10.1097/00005131-199808000-00004</a:t>
            </a:r>
          </a:p>
          <a:p>
            <a:r>
              <a:rPr sz="800">
                <a:solidFill>
                  <a:srgbClr val="5A6469"/>
                </a:solidFill>
                <a:latin typeface="Calibri"/>
              </a:rPr>
              <a:t>[r18] Vemulapalli KC et al. the Gibson Approach: A Cadaveric Study. 2022. doi:10.1097/BOT.0000000000002411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variantes que no eliges (anatómicas) y variantes que sí eliges (de abordaje).</a:t>
            </a:r>
          </a:p>
          <a:p>
            <a:pPr marL="347472" indent="-347472">
              <a:spcAft>
                <a:spcPts val="1400"/>
              </a:spcAft>
              <a:buChar char="•"/>
            </a:pPr>
            <a:r>
              <a:rPr sz="2800">
                <a:solidFill>
                  <a:srgbClr val="263238"/>
                </a:solidFill>
                <a:latin typeface="Calibri"/>
              </a:rPr>
              <a:t>Variantes anatómicas.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Salida del ciático respecto al piriforme (45 estudios, 7068 miembros)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Tomaszewski KA et al. J Orthop Res. 2016. doi:10.1002/jor.23186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del abordaje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Siebenrock KA et al. J Orthop Trauma. 1998. doi:10.1097/00005131-199808000-00004</a:t>
            </a:r>
          </a:p>
          <a:p>
            <a:r>
              <a:rPr sz="800">
                <a:solidFill>
                  <a:srgbClr val="5A6469"/>
                </a:solidFill>
                <a:latin typeface="Calibri"/>
              </a:rPr>
              <a:t>[r18] Vemulapalli KC et al. the Gibson Approach: A Cadaveric Study. 2022. doi:10.1097/BOT.0000000000002411</a:t>
            </a:r>
          </a:p>
          <a:p>
            <a:r>
              <a:rPr sz="800">
                <a:solidFill>
                  <a:srgbClr val="5A6469"/>
                </a:solidFill>
                <a:latin typeface="Calibri"/>
              </a:rPr>
              <a:t>[r30] Menger MM et al. EFORT Open Rev. 2021. doi:10.1302/2058-5241.6.210034</a:t>
            </a:r>
          </a:p>
          <a:p>
            <a:r>
              <a:rPr sz="800">
                <a:solidFill>
                  <a:srgbClr val="5A6469"/>
                </a:solidFill>
                <a:latin typeface="Calibri"/>
              </a:rPr>
              <a:t>[r59] Ferguson T et al. En: AO Surgery Reference. 2026.</a:t>
            </a:r>
          </a:p>
          <a:p>
            <a:r>
              <a:rPr sz="800">
                <a:solidFill>
                  <a:srgbClr val="5A6469"/>
                </a:solidFill>
                <a:latin typeface="Calibri"/>
              </a:rPr>
              <a:t>[r60] Apivatthakakul T et al. En: AO Surgery Reference. 2026.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Para qué se piensa</a:t>
                      </a:r>
                    </a:p>
                  </a:txBody>
                  <a:tcPr>
                    <a:solidFill>
                      <a:srgbClr val="0F5F6B"/>
                    </a:solidFill>
                  </a:tcPr>
                </a:tc>
              </a:tr>
              <a:tr h="457200">
                <a:tc>
                  <a:txBody>
                    <a:bodyPr/>
                    <a:lstStyle/>
                    <a:p>
                      <a:r>
                        <a:rPr sz="1600">
                          <a:solidFill>
                            <a:srgbClr val="263238"/>
                          </a:solidFill>
                          <a:latin typeface="Calibri"/>
                        </a:rPr>
                        <a:t>K-L estándar</a:t>
                      </a:r>
                    </a:p>
                  </a:txBody>
                  <a:tcPr>
                    <a:solidFill>
                      <a:srgbClr val="EEF3F4"/>
                    </a:solidFill>
                  </a:tcPr>
                </a:tc>
                <a:tc>
                  <a:txBody>
                    <a:bodyPr/>
                    <a:lstStyle/>
                    <a:p>
                      <a:r>
                        <a:rPr sz="1600">
                          <a:solidFill>
                            <a:srgbClr val="263238"/>
                          </a:solidFill>
                          <a:latin typeface="Calibri"/>
                        </a:rPr>
                        <a:t>Glúteo mayor dividido, rotadores cortados a distancia de la ACFM [r59]</a:t>
                      </a:r>
                    </a:p>
                  </a:txBody>
                  <a:tcPr>
                    <a:solidFill>
                      <a:srgbClr val="EEF3F4"/>
                    </a:solidFill>
                  </a:tcPr>
                </a:tc>
                <a:tc>
                  <a:txBody>
                    <a:bodyPr/>
                    <a:lstStyle/>
                    <a:p>
                      <a:r>
                        <a:rPr sz="1600">
                          <a:solidFill>
                            <a:srgbClr val="263238"/>
                          </a:solidFill>
                          <a:latin typeface="Calibri"/>
                        </a:rPr>
                        <a:t>Pared y columna posterior, superficie retroacetabular [r59]</a:t>
                      </a:r>
                    </a:p>
                  </a:txBody>
                  <a:tcPr>
                    <a:solidFill>
                      <a:srgbClr val="EEF3F4"/>
                    </a:solidFill>
                  </a:tcPr>
                </a:tc>
              </a:tr>
              <a:tr h="457200">
                <a:tc>
                  <a:txBody>
                    <a:bodyPr/>
                    <a:lstStyle/>
                    <a:p>
                      <a:r>
                        <a:rPr sz="1600">
                          <a:solidFill>
                            <a:srgbClr val="263238"/>
                          </a:solidFill>
                          <a:latin typeface="Calibri"/>
                        </a:rPr>
                        <a:t>K-L con osteotomía trocantérica</a:t>
                      </a:r>
                    </a:p>
                  </a:txBody>
                  <a:tcPr>
                    <a:solidFill>
                      <a:srgbClr val="FFFFFF"/>
                    </a:solidFill>
                  </a:tcPr>
                </a:tc>
                <a:tc>
                  <a:txBody>
                    <a:bodyPr/>
                    <a:lstStyle/>
                    <a:p>
                      <a:r>
                        <a:rPr sz="1600">
                          <a:solidFill>
                            <a:srgbClr val="263238"/>
                          </a:solidFill>
                          <a:latin typeface="Calibri"/>
                        </a:rPr>
                        <a:t>Se moviliza un fragmento trocantérico con el glúteo medio y se voltea hacia delante [r59][r17]</a:t>
                      </a:r>
                    </a:p>
                  </a:txBody>
                  <a:tcPr>
                    <a:solidFill>
                      <a:srgbClr val="FFFFFF"/>
                    </a:solidFill>
                  </a:tcPr>
                </a:tc>
                <a:tc>
                  <a:txBody>
                    <a:bodyPr/>
                    <a:lstStyle/>
                    <a:p>
                      <a:r>
                        <a:rPr sz="1600">
                          <a:solidFill>
                            <a:srgbClr val="263238"/>
                          </a:solidFill>
                          <a:latin typeface="Calibri"/>
                        </a:rPr>
                        <a:t>Más exposición craneal y anterior, sin retracción forzada del glúteo medio y menor [r17]</a:t>
                      </a:r>
                    </a:p>
                  </a:txBody>
                  <a:tcPr>
                    <a:solidFill>
                      <a:srgbClr val="FFFFFF"/>
                    </a:solidFill>
                  </a:tcPr>
                </a:tc>
              </a:tr>
              <a:tr h="457200">
                <a:tc>
                  <a:txBody>
                    <a:bodyPr/>
                    <a:lstStyle/>
                    <a:p>
                      <a:r>
                        <a:rPr sz="1600">
                          <a:solidFill>
                            <a:srgbClr val="263238"/>
                          </a:solidFill>
                          <a:latin typeface="Calibri"/>
                        </a:rPr>
                        <a:t>K-L con desbridamiento del glúteo menor</a:t>
                      </a:r>
                    </a:p>
                  </a:txBody>
                  <a:tcPr>
                    <a:solidFill>
                      <a:srgbClr val="EEF3F4"/>
                    </a:solidFill>
                  </a:tcPr>
                </a:tc>
                <a:tc>
                  <a:txBody>
                    <a:bodyPr/>
                    <a:lstStyle/>
                    <a:p>
                      <a:r>
                        <a:rPr sz="1600">
                          <a:solidFill>
                            <a:srgbClr val="263238"/>
                          </a:solidFill>
                          <a:latin typeface="Calibri"/>
                        </a:rPr>
                        <a:t>Se desbrida el glúteo menor caudal al paquete glúteo superior [r18]</a:t>
                      </a:r>
                    </a:p>
                  </a:txBody>
                  <a:tcPr>
                    <a:solidFill>
                      <a:srgbClr val="EEF3F4"/>
                    </a:solidFill>
                  </a:tcPr>
                </a:tc>
                <a:tc>
                  <a:txBody>
                    <a:bodyPr/>
                    <a:lstStyle/>
                    <a:p>
                      <a:r>
                        <a:rPr sz="1600">
                          <a:solidFill>
                            <a:srgbClr val="263238"/>
                          </a:solidFill>
                          <a:latin typeface="Calibri"/>
                        </a:rPr>
                        <a:t>Ganar exposición anterior y craneal en cadáver, con acceso comparable al Gibson [r18]</a:t>
                      </a:r>
                    </a:p>
                  </a:txBody>
                  <a:tcPr>
                    <a:solidFill>
                      <a:srgbClr val="EEF3F4"/>
                    </a:solidFill>
                  </a:tcPr>
                </a:tc>
              </a:tr>
              <a:tr h="457200">
                <a:tc>
                  <a:txBody>
                    <a:bodyPr/>
                    <a:lstStyle/>
                    <a:p>
                      <a:r>
                        <a:rPr sz="1600">
                          <a:solidFill>
                            <a:srgbClr val="263238"/>
                          </a:solidFill>
                          <a:latin typeface="Calibri"/>
                        </a:rPr>
                        <a:t>Gibson modificado</a:t>
                      </a:r>
                    </a:p>
                  </a:txBody>
                  <a:tcPr>
                    <a:solidFill>
                      <a:srgbClr val="FFFFFF"/>
                    </a:solidFill>
                  </a:tcPr>
                </a:tc>
                <a:tc>
                  <a:txBody>
                    <a:bodyPr/>
                    <a:lstStyle/>
                    <a:p>
                      <a:r>
                        <a:rPr sz="1600">
                          <a:solidFill>
                            <a:srgbClr val="263238"/>
                          </a:solidFill>
                          <a:latin typeface="Calibri"/>
                        </a:rPr>
                        <a:t>Se desarrolla el intervalo entre tensor de la fascia lata y glúteo mayor [r30]</a:t>
                      </a:r>
                    </a:p>
                  </a:txBody>
                  <a:tcPr>
                    <a:solidFill>
                      <a:srgbClr val="FFFFFF"/>
                    </a:solidFill>
                  </a:tcPr>
                </a:tc>
                <a:tc>
                  <a:txBody>
                    <a:bodyPr/>
                    <a:lstStyle/>
                    <a:p>
                      <a:r>
                        <a:rPr sz="1600">
                          <a:solidFill>
                            <a:srgbClr val="263238"/>
                          </a:solidFill>
                          <a:latin typeface="Calibri"/>
                        </a:rPr>
                        <a:t>Conservar la integridad del glúteo mayor; combinado con osteotomía en Pipkin IV posterior [r30]</a:t>
                      </a:r>
                    </a:p>
                  </a:txBody>
                  <a:tcPr>
                    <a:solidFill>
                      <a:srgbClr val="FFFFFF"/>
                    </a:solidFill>
                  </a:tcPr>
                </a:tc>
              </a:tr>
              <a:tr h="457200">
                <a:tc>
                  <a:txBody>
                    <a:bodyPr/>
                    <a:lstStyle/>
                    <a:p>
                      <a:r>
                        <a:rPr sz="1600">
                          <a:solidFill>
                            <a:srgbClr val="263238"/>
                          </a:solidFill>
                          <a:latin typeface="Calibri"/>
                        </a:rPr>
                        <a:t>Moore o posterolateral</a:t>
                      </a:r>
                    </a:p>
                  </a:txBody>
                  <a:tcPr>
                    <a:solidFill>
                      <a:srgbClr val="EEF3F4"/>
                    </a:solidFill>
                  </a:tcPr>
                </a:tc>
                <a:tc>
                  <a:txBody>
                    <a:bodyPr/>
                    <a:lstStyle/>
                    <a:p>
                      <a:r>
                        <a:rPr sz="1600">
                          <a:solidFill>
                            <a:srgbClr val="263238"/>
                          </a:solidFill>
                          <a:latin typeface="Calibri"/>
                        </a:rPr>
                        <a:t>Solo la parte proximal a la cresta del vasto; exposición limitada a la articulación [r60]</a:t>
                      </a:r>
                    </a:p>
                  </a:txBody>
                  <a:tcPr>
                    <a:solidFill>
                      <a:srgbClr val="EEF3F4"/>
                    </a:solidFill>
                  </a:tcPr>
                </a:tc>
                <a:tc>
                  <a:txBody>
                    <a:bodyPr/>
                    <a:lstStyle/>
                    <a:p>
                      <a:r>
                        <a:rPr sz="1600">
                          <a:solidFill>
                            <a:srgbClr val="263238"/>
                          </a:solidFill>
                          <a:latin typeface="Calibri"/>
                        </a:rPr>
                        <a:t>Artroplastia total y hemiartroplastia [r60]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Fleming P et al. J Bone Joint Surg Br. 2003. doi:10.1302/0301-620x.85b3.13220</a:t>
            </a:r>
          </a:p>
          <a:p>
            <a:r>
              <a:rPr sz="800">
                <a:solidFill>
                  <a:srgbClr val="5A6469"/>
                </a:solidFill>
                <a:latin typeface="Calibri"/>
              </a:rPr>
              <a:t>[r11] Keith JE et al. Quantitative assessment using computed tomography. 1988. doi:10.2106/00004623-198870050-00011</a:t>
            </a:r>
          </a:p>
          <a:p>
            <a:r>
              <a:rPr sz="800">
                <a:solidFill>
                  <a:srgbClr val="5A6469"/>
                </a:solidFill>
                <a:latin typeface="Calibri"/>
              </a:rPr>
              <a:t>[r42] Cherry A et al. Int Orthop. 2025. doi:10.1007/s00264-025-06618-w</a:t>
            </a:r>
          </a:p>
          <a:p>
            <a:r>
              <a:rPr sz="800">
                <a:solidFill>
                  <a:srgbClr val="5A6469"/>
                </a:solidFill>
                <a:latin typeface="Calibri"/>
              </a:rPr>
              <a:t>[r59]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3 ideas biomecánicas que explican casi todas las decisiones de este abordaje.</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El ciático es un cable con presupuesto de tensión.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Torque de luxación en cadáver tras artroplastia (10 caderas)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Cherry A et al. Int Orthop. 2025. doi:10.1007/s00264-025-06618-w</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Torque de luxación según técnica de reparación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Cherry A et al. Int Orthop. 2025. doi:10.1007/s00264-025-06618-w</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que deciden si entras por detrás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Sahnon ASA et al. Cureus. 2025. doi:10.7759/cureus.95278</a:t>
            </a:r>
          </a:p>
          <a:p>
            <a:r>
              <a:rPr sz="800">
                <a:solidFill>
                  <a:srgbClr val="5A6469"/>
                </a:solidFill>
                <a:latin typeface="Calibri"/>
              </a:rPr>
              <a:t>[r22] Schaffer NE et al. J Orthop Trauma. 2024. doi:10.1097/BOT.0000000000002860</a:t>
            </a:r>
          </a:p>
          <a:p>
            <a:r>
              <a:rPr sz="800">
                <a:solidFill>
                  <a:srgbClr val="5A6469"/>
                </a:solidFill>
                <a:latin typeface="Calibri"/>
              </a:rPr>
              <a:t>[r23] Collinge C et al. J Orthop Trauma. 2011. doi:10.1097/BOT.0b013e31820b913d</a:t>
            </a:r>
          </a:p>
          <a:p>
            <a:r>
              <a:rPr sz="800">
                <a:solidFill>
                  <a:srgbClr val="5A6469"/>
                </a:solidFill>
                <a:latin typeface="Calibri"/>
              </a:rPr>
              <a:t>[r30] Menger MM et al. EFORT Open Rev. 2021. doi:10.1302/2058-5241.6.210034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abordaje no tiene una clasificación propia.</a:t>
            </a:r>
          </a:p>
          <a:p>
            <a:pPr marL="347472" indent="-347472">
              <a:spcAft>
                <a:spcPts val="1400"/>
              </a:spcAft>
              <a:buChar char="•"/>
            </a:pPr>
            <a:r>
              <a:rPr sz="2800">
                <a:solidFill>
                  <a:srgbClr val="263238"/>
                </a:solidFill>
                <a:latin typeface="Calibri"/>
              </a:rPr>
              <a:t>Lo que sí tiene son 2 clasificaciones que deciden si lo usas.</a:t>
            </a:r>
          </a:p>
          <a:p>
            <a:pPr marL="347472" indent="-347472">
              <a:spcAft>
                <a:spcPts val="1400"/>
              </a:spcAft>
              <a:buChar char="•"/>
            </a:pPr>
            <a:r>
              <a:rPr sz="2800">
                <a:solidFill>
                  <a:srgbClr val="263238"/>
                </a:solidFill>
                <a:latin typeface="Calibri"/>
              </a:rPr>
              <a:t>Judet-Letournel (acetábulo).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Clasificaciones que deciden si entras por detrás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Sahnon ASA et al. Cureus. 2025. doi:10.7759/cureus.95278</a:t>
            </a:r>
          </a:p>
          <a:p>
            <a:r>
              <a:rPr sz="800">
                <a:solidFill>
                  <a:srgbClr val="5A6469"/>
                </a:solidFill>
                <a:latin typeface="Calibri"/>
              </a:rPr>
              <a:t>[r22] Schaffer NE et al. J Orthop Trauma. 2024. doi:10.1097/BOT.0000000000002860</a:t>
            </a:r>
          </a:p>
          <a:p>
            <a:r>
              <a:rPr sz="800">
                <a:solidFill>
                  <a:srgbClr val="5A6469"/>
                </a:solidFill>
                <a:latin typeface="Calibri"/>
              </a:rPr>
              <a:t>[r23] Collinge C et al. J Orthop Trauma. 2011. doi:10.1097/BOT.0b013e31820b913d</a:t>
            </a:r>
          </a:p>
          <a:p>
            <a:r>
              <a:rPr sz="800">
                <a:solidFill>
                  <a:srgbClr val="5A6469"/>
                </a:solidFill>
                <a:latin typeface="Calibri"/>
              </a:rPr>
              <a:t>[r30] Menger MM et al. EFORT Open Rev. 2021. doi:10.1302/2058-5241.6.210034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Pipkin (cabeza femoral).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Patrones de Judet-Letournel y entrada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Schaffer NE et al. J Orthop Trauma. 2024. doi:10.1097/BOT.0000000000002860</a:t>
            </a:r>
          </a:p>
          <a:p>
            <a:r>
              <a:rPr sz="800">
                <a:solidFill>
                  <a:srgbClr val="5A6469"/>
                </a:solidFill>
                <a:latin typeface="Calibri"/>
              </a:rPr>
              <a:t>[r23] Collinge C et al. J Orthop Trauma. 2011. doi:10.1097/BOT.0b013e31820b913d</a:t>
            </a:r>
          </a:p>
          <a:p>
            <a:r>
              <a:rPr sz="800">
                <a:solidFill>
                  <a:srgbClr val="5A6469"/>
                </a:solidFill>
                <a:latin typeface="Calibri"/>
              </a:rPr>
              <a:t>[r30] Menger MM et al. EFORT Open Rev. 2021. doi:10.1302/2058-5241.6.210034</a:t>
            </a:r>
          </a:p>
          <a:p>
            <a:r>
              <a:rPr sz="800">
                <a:solidFill>
                  <a:srgbClr val="5A6469"/>
                </a:solidFill>
                <a:latin typeface="Calibri"/>
              </a:rPr>
              <a:t>[r59] Ferguson T et al. En: AO Surgery Reference. 2026.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Patrón</a:t>
                      </a:r>
                    </a:p>
                  </a:txBody>
                  <a:tcPr>
                    <a:solidFill>
                      <a:srgbClr val="0F5F6B"/>
                    </a:solidFill>
                  </a:tcPr>
                </a:tc>
                <a:tc>
                  <a:txBody>
                    <a:bodyPr/>
                    <a:lstStyle/>
                    <a:p>
                      <a:r>
                        <a:rPr sz="1600" b="1">
                          <a:solidFill>
                            <a:srgbClr val="FFFFFF"/>
                          </a:solidFill>
                          <a:latin typeface="Calibri"/>
                        </a:rPr>
                        <a:t>¿Entrada por K-L?</a:t>
                      </a:r>
                    </a:p>
                  </a:txBody>
                  <a:tcPr>
                    <a:solidFill>
                      <a:srgbClr val="0F5F6B"/>
                    </a:solidFill>
                  </a:tcPr>
                </a:tc>
                <a:tc>
                  <a:txBody>
                    <a:bodyPr/>
                    <a:lstStyle/>
                    <a:p>
                      <a:r>
                        <a:rPr sz="1600" b="1">
                          <a:solidFill>
                            <a:srgbClr val="FFFFFF"/>
                          </a:solidFill>
                          <a:latin typeface="Calibri"/>
                        </a:rPr>
                        <a:t>Apoyo</a:t>
                      </a:r>
                    </a:p>
                  </a:txBody>
                  <a:tcPr>
                    <a:solidFill>
                      <a:srgbClr val="0F5F6B"/>
                    </a:solidFill>
                  </a:tcPr>
                </a:tc>
              </a:tr>
              <a:tr h="457200">
                <a:tc>
                  <a:txBody>
                    <a:bodyPr/>
                    <a:lstStyle/>
                    <a:p>
                      <a:r>
                        <a:rPr sz="1600">
                          <a:solidFill>
                            <a:srgbClr val="263238"/>
                          </a:solidFill>
                          <a:latin typeface="Calibri"/>
                        </a:rPr>
                        <a:t>Pared posterior</a:t>
                      </a:r>
                    </a:p>
                  </a:txBody>
                  <a:tcPr>
                    <a:solidFill>
                      <a:srgbClr val="EEF3F4"/>
                    </a:solidFill>
                  </a:tcPr>
                </a:tc>
                <a:tc>
                  <a:txBody>
                    <a:bodyPr/>
                    <a:lstStyle/>
                    <a:p>
                      <a:r>
                        <a:rPr sz="1600">
                          <a:solidFill>
                            <a:srgbClr val="263238"/>
                          </a:solidFill>
                          <a:latin typeface="Calibri"/>
                        </a:rPr>
                        <a:t>Sí: abordaje de referencia; controla pared y, si hay Pipkin IV, también la cabeza</a:t>
                      </a:r>
                    </a:p>
                  </a:txBody>
                  <a:tcPr>
                    <a:solidFill>
                      <a:srgbClr val="EEF3F4"/>
                    </a:solidFill>
                  </a:tcPr>
                </a:tc>
                <a:tc>
                  <a:txBody>
                    <a:bodyPr/>
                    <a:lstStyle/>
                    <a:p>
                      <a:r>
                        <a:rPr sz="1600">
                          <a:solidFill>
                            <a:srgbClr val="263238"/>
                          </a:solidFill>
                          <a:latin typeface="Calibri"/>
                        </a:rPr>
                        <a:t>[r30][r59]</a:t>
                      </a:r>
                    </a:p>
                  </a:txBody>
                  <a:tcPr>
                    <a:solidFill>
                      <a:srgbClr val="EEF3F4"/>
                    </a:solidFill>
                  </a:tcPr>
                </a:tc>
              </a:tr>
              <a:tr h="457200">
                <a:tc>
                  <a:txBody>
                    <a:bodyPr/>
                    <a:lstStyle/>
                    <a:p>
                      <a:r>
                        <a:rPr sz="1600">
                          <a:solidFill>
                            <a:srgbClr val="263238"/>
                          </a:solidFill>
                          <a:latin typeface="Calibri"/>
                        </a:rPr>
                        <a:t>Columna posterior</a:t>
                      </a:r>
                    </a:p>
                  </a:txBody>
                  <a:tcPr>
                    <a:solidFill>
                      <a:srgbClr val="FFFFFF"/>
                    </a:solidFill>
                  </a:tcPr>
                </a:tc>
                <a:tc>
                  <a:txBody>
                    <a:bodyPr/>
                    <a:lstStyle/>
                    <a:p>
                      <a:r>
                        <a:rPr sz="1600">
                          <a:solidFill>
                            <a:srgbClr val="263238"/>
                          </a:solidFill>
                          <a:latin typeface="Calibri"/>
                        </a:rPr>
                        <a:t>Sí: el K-L muestra la columna posterior en toda su extensión</a:t>
                      </a:r>
                    </a:p>
                  </a:txBody>
                  <a:tcPr>
                    <a:solidFill>
                      <a:srgbClr val="FFFFFF"/>
                    </a:solidFill>
                  </a:tcPr>
                </a:tc>
                <a:tc>
                  <a:txBody>
                    <a:bodyPr/>
                    <a:lstStyle/>
                    <a:p>
                      <a:r>
                        <a:rPr sz="1600">
                          <a:solidFill>
                            <a:srgbClr val="263238"/>
                          </a:solidFill>
                          <a:latin typeface="Calibri"/>
                        </a:rPr>
                        <a:t>[r59]</a:t>
                      </a:r>
                    </a:p>
                  </a:txBody>
                  <a:tcPr>
                    <a:solidFill>
                      <a:srgbClr val="FFFFFF"/>
                    </a:solidFill>
                  </a:tcPr>
                </a:tc>
              </a:tr>
              <a:tr h="457200">
                <a:tc>
                  <a:txBody>
                    <a:bodyPr/>
                    <a:lstStyle/>
                    <a:p>
                      <a:r>
                        <a:rPr sz="1600">
                          <a:solidFill>
                            <a:srgbClr val="263238"/>
                          </a:solidFill>
                          <a:latin typeface="Calibri"/>
                        </a:rPr>
                        <a:t>Columna posterior + pared posterior</a:t>
                      </a:r>
                    </a:p>
                  </a:txBody>
                  <a:tcPr>
                    <a:solidFill>
                      <a:srgbClr val="EEF3F4"/>
                    </a:solidFill>
                  </a:tcPr>
                </a:tc>
                <a:tc>
                  <a:txBody>
                    <a:bodyPr/>
                    <a:lstStyle/>
                    <a:p>
                      <a:r>
                        <a:rPr sz="1600">
                          <a:solidFill>
                            <a:srgbClr val="263238"/>
                          </a:solidFill>
                          <a:latin typeface="Calibri"/>
                        </a:rPr>
                        <a:t>Sí: el K-L es el recomendado cuando hay Pipkin IV con columna o pared posterior</a:t>
                      </a:r>
                    </a:p>
                  </a:txBody>
                  <a:tcPr>
                    <a:solidFill>
                      <a:srgbClr val="EEF3F4"/>
                    </a:solidFill>
                  </a:tcPr>
                </a:tc>
                <a:tc>
                  <a:txBody>
                    <a:bodyPr/>
                    <a:lstStyle/>
                    <a:p>
                      <a:r>
                        <a:rPr sz="1600">
                          <a:solidFill>
                            <a:srgbClr val="263238"/>
                          </a:solidFill>
                          <a:latin typeface="Calibri"/>
                        </a:rPr>
                        <a:t>[r30]</a:t>
                      </a:r>
                    </a:p>
                  </a:txBody>
                  <a:tcPr>
                    <a:solidFill>
                      <a:srgbClr val="EEF3F4"/>
                    </a:solidFill>
                  </a:tcPr>
                </a:tc>
              </a:tr>
              <a:tr h="457200">
                <a:tc>
                  <a:txBody>
                    <a:bodyPr/>
                    <a:lstStyle/>
                    <a:p>
                      <a:r>
                        <a:rPr sz="1600">
                          <a:solidFill>
                            <a:srgbClr val="263238"/>
                          </a:solidFill>
                          <a:latin typeface="Calibri"/>
                        </a:rPr>
                        <a:t>Transversa</a:t>
                      </a:r>
                    </a:p>
                  </a:txBody>
                  <a:tcPr>
                    <a:solidFill>
                      <a:srgbClr val="FFFFFF"/>
                    </a:solidFill>
                  </a:tcPr>
                </a:tc>
                <a:tc>
                  <a:txBody>
                    <a:bodyPr/>
                    <a:lstStyle/>
                    <a:p>
                      <a:r>
                        <a:rPr sz="1600">
                          <a:solidFill>
                            <a:srgbClr val="263238"/>
                          </a:solidFill>
                          <a:latin typeface="Calibri"/>
                        </a:rPr>
                        <a:t>Se usa con frecuencia por vía posterior; el trazo transverso triplicó la odds de parálisis ciática (OR 3,0)</a:t>
                      </a:r>
                    </a:p>
                  </a:txBody>
                  <a:tcPr>
                    <a:solidFill>
                      <a:srgbClr val="FFFFFF"/>
                    </a:solidFill>
                  </a:tcPr>
                </a:tc>
                <a:tc>
                  <a:txBody>
                    <a:bodyPr/>
                    <a:lstStyle/>
                    <a:p>
                      <a:r>
                        <a:rPr sz="1600">
                          <a:solidFill>
                            <a:srgbClr val="263238"/>
                          </a:solidFill>
                          <a:latin typeface="Calibri"/>
                        </a:rPr>
                        <a:t>[r22][r23]</a:t>
                      </a:r>
                    </a:p>
                  </a:txBody>
                  <a:tcPr>
                    <a:solidFill>
                      <a:srgbClr val="FFFFFF"/>
                    </a:solidFill>
                  </a:tcPr>
                </a:tc>
              </a:tr>
              <a:tr h="457200">
                <a:tc>
                  <a:txBody>
                    <a:bodyPr/>
                    <a:lstStyle/>
                    <a:p>
                      <a:r>
                        <a:rPr sz="1600">
                          <a:solidFill>
                            <a:srgbClr val="263238"/>
                          </a:solidFill>
                          <a:latin typeface="Calibri"/>
                        </a:rPr>
                        <a:t>Transversa + pared posterior</a:t>
                      </a:r>
                    </a:p>
                  </a:txBody>
                  <a:tcPr>
                    <a:solidFill>
                      <a:srgbClr val="EEF3F4"/>
                    </a:solidFill>
                  </a:tcPr>
                </a:tc>
                <a:tc>
                  <a:txBody>
                    <a:bodyPr/>
                    <a:lstStyle/>
                    <a:p>
                      <a:r>
                        <a:rPr sz="1600">
                          <a:solidFill>
                            <a:srgbClr val="263238"/>
                          </a:solidFill>
                          <a:latin typeface="Calibri"/>
                        </a:rPr>
                        <a:t>Habitual por vía posterior si el desplazamiento es sobre todo posterior</a:t>
                      </a:r>
                    </a:p>
                  </a:txBody>
                  <a:tcPr>
                    <a:solidFill>
                      <a:srgbClr val="EEF3F4"/>
                    </a:solidFill>
                  </a:tcPr>
                </a:tc>
                <a:tc>
                  <a:txBody>
                    <a:bodyPr/>
                    <a:lstStyle/>
                    <a:p>
                      <a:r>
                        <a:rPr sz="1600">
                          <a:solidFill>
                            <a:srgbClr val="263238"/>
                          </a:solidFill>
                          <a:latin typeface="Calibri"/>
                        </a:rPr>
                        <a:t>Práctica habitual / opinión experta</a:t>
                      </a:r>
                    </a:p>
                  </a:txBody>
                  <a:tcPr>
                    <a:solidFill>
                      <a:srgbClr val="EEF3F4"/>
                    </a:solidFill>
                  </a:tcPr>
                </a:tc>
              </a:tr>
              <a:tr h="457200">
                <a:tc>
                  <a:txBody>
                    <a:bodyPr/>
                    <a:lstStyle/>
                    <a:p>
                      <a:r>
                        <a:rPr sz="1600">
                          <a:solidFill>
                            <a:srgbClr val="263238"/>
                          </a:solidFill>
                          <a:latin typeface="Calibri"/>
                        </a:rPr>
                        <a:t>En T</a:t>
                      </a:r>
                    </a:p>
                  </a:txBody>
                  <a:tcPr>
                    <a:solidFill>
                      <a:srgbClr val="FFFFFF"/>
                    </a:solidFill>
                  </a:tcPr>
                </a:tc>
                <a:tc>
                  <a:txBody>
                    <a:bodyPr/>
                    <a:lstStyle/>
                    <a:p>
                      <a:r>
                        <a:rPr sz="1600">
                          <a:solidFill>
                            <a:srgbClr val="263238"/>
                          </a:solidFill>
                          <a:latin typeface="Calibri"/>
                        </a:rPr>
                        <a:t>Selectiva; a veces combinada con vía anterior según el desplazamiento</a:t>
                      </a:r>
                    </a:p>
                  </a:txBody>
                  <a:tcPr>
                    <a:solidFill>
                      <a:srgbClr val="FFFFFF"/>
                    </a:solidFill>
                  </a:tcPr>
                </a:tc>
                <a:tc>
                  <a:txBody>
                    <a:bodyPr/>
                    <a:lstStyle/>
                    <a:p>
                      <a:r>
                        <a:rPr sz="1600">
                          <a:solidFill>
                            <a:srgbClr val="263238"/>
                          </a:solidFill>
                          <a:latin typeface="Calibri"/>
                        </a:rPr>
                        <a:t>Práctica habitual / opinión experta</a:t>
                      </a:r>
                    </a:p>
                  </a:txBody>
                  <a:tcPr>
                    <a:solidFill>
                      <a:srgbClr val="FFFFFF"/>
                    </a:solidFill>
                  </a:tcPr>
                </a:tc>
              </a:tr>
              <a:tr h="457200">
                <a:tc>
                  <a:txBody>
                    <a:bodyPr/>
                    <a:lstStyle/>
                    <a:p>
                      <a:r>
                        <a:rPr sz="1600">
                          <a:solidFill>
                            <a:srgbClr val="263238"/>
                          </a:solidFill>
                          <a:latin typeface="Calibri"/>
                        </a:rPr>
                        <a:t>Pared anterior, columna anterior, columna anterior + hemitransversa posterior</a:t>
                      </a:r>
                    </a:p>
                  </a:txBody>
                  <a:tcPr>
                    <a:solidFill>
                      <a:srgbClr val="EEF3F4"/>
                    </a:solidFill>
                  </a:tcPr>
                </a:tc>
                <a:tc>
                  <a:txBody>
                    <a:bodyPr/>
                    <a:lstStyle/>
                    <a:p>
                      <a:r>
                        <a:rPr sz="1600">
                          <a:solidFill>
                            <a:srgbClr val="263238"/>
                          </a:solidFill>
                          <a:latin typeface="Calibri"/>
                        </a:rPr>
                        <a:t>No: la lesión de columna anterior se aborda por ilioinguinal o Stoppa modificado</a:t>
                      </a:r>
                    </a:p>
                  </a:txBody>
                  <a:tcPr>
                    <a:solidFill>
                      <a:srgbClr val="EEF3F4"/>
                    </a:solidFill>
                  </a:tcPr>
                </a:tc>
                <a:tc>
                  <a:txBody>
                    <a:bodyPr/>
                    <a:lstStyle/>
                    <a:p>
                      <a:r>
                        <a:rPr sz="1600">
                          <a:solidFill>
                            <a:srgbClr val="263238"/>
                          </a:solidFill>
                          <a:latin typeface="Calibri"/>
                        </a:rPr>
                        <a:t>[r30]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estado de la cadera antes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Stavrakakis IM et al. Eur J Trauma Emerg Surg. 2022. doi:10.1007/s00068-022-01896-0</a:t>
            </a:r>
          </a:p>
          <a:p>
            <a:r>
              <a:rPr sz="1000">
                <a:solidFill>
                  <a:srgbClr val="5A6469"/>
                </a:solidFill>
                <a:latin typeface="Calibri"/>
              </a:rPr>
              <a:t>[r36]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elegir el abordaje conviene saber 3 cosas: si la cadera sigue luxada, cómo está el ciático y qué lesión ósea hay.</a:t>
            </a:r>
          </a:p>
          <a:p>
            <a:pPr marL="347472" indent="-347472">
              <a:spcAft>
                <a:spcPts val="1400"/>
              </a:spcAft>
              <a:buChar char="•"/>
            </a:pPr>
            <a:r>
              <a:rPr sz="2400">
                <a:solidFill>
                  <a:srgbClr val="263238"/>
                </a:solidFill>
                <a:latin typeface="Calibri"/>
              </a:rPr>
              <a:t>La cadera luxada es una urgencia por la cabeza.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y estado de la cadera antes de operar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Stavrakakis IM et al. Eur J Trauma Emerg Surg. 2022. doi:10.1007/s00068-022-01896-0</a:t>
            </a:r>
          </a:p>
          <a:p>
            <a:r>
              <a:rPr sz="1000">
                <a:solidFill>
                  <a:srgbClr val="5A6469"/>
                </a:solidFill>
                <a:latin typeface="Calibri"/>
              </a:rPr>
              <a:t>[r36]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reducción cerrada no espera al abordaje.</a:t>
            </a:r>
          </a:p>
          <a:p>
            <a:pPr marL="347472" indent="-347472">
              <a:spcAft>
                <a:spcPts val="1400"/>
              </a:spcAft>
              <a:buChar char="•"/>
            </a:pPr>
            <a:r>
              <a:rPr sz="2800">
                <a:solidFill>
                  <a:srgbClr val="263238"/>
                </a:solidFill>
                <a:latin typeface="Calibri"/>
              </a:rPr>
              <a:t>El ciático puede llegar ya dañado.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y estado de la cadera antes de operar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Stavrakakis IM et al. Eur J Trauma Emerg Surg. 2022. doi:10.1007/s00068-022-01896-0</a:t>
            </a:r>
          </a:p>
          <a:p>
            <a:r>
              <a:rPr sz="1000">
                <a:solidFill>
                  <a:srgbClr val="5A6469"/>
                </a:solidFill>
                <a:latin typeface="Calibri"/>
              </a:rPr>
              <a:t>[r36]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es práctica habitual / opinión experta, pero la cifra anterior es la razón.</a:t>
            </a:r>
          </a:p>
          <a:p>
            <a:pPr marL="347472" indent="-347472">
              <a:spcAft>
                <a:spcPts val="1400"/>
              </a:spcAft>
              <a:buChar char="•"/>
            </a:pPr>
            <a:r>
              <a:rPr sz="2800">
                <a:solidFill>
                  <a:srgbClr val="263238"/>
                </a:solidFill>
                <a:latin typeface="Calibri"/>
              </a:rPr>
              <a:t>La lesión ósea.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clasificar y estimar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Beaulé PE et al. Assessment of interobserver and intraobserver reliability. 2003. doi:10.2106/00004623-200309000-00008</a:t>
            </a:r>
          </a:p>
          <a:p>
            <a:r>
              <a:rPr sz="800">
                <a:solidFill>
                  <a:srgbClr val="5A6469"/>
                </a:solidFill>
                <a:latin typeface="Calibri"/>
              </a:rPr>
              <a:t>[r11] Keith JE et al. Quantitative assessment using computed tomography. 1988. doi:10.2106/00004623-198870050-00011</a:t>
            </a:r>
          </a:p>
          <a:p>
            <a:r>
              <a:rPr sz="800">
                <a:solidFill>
                  <a:srgbClr val="5A6469"/>
                </a:solidFill>
                <a:latin typeface="Calibri"/>
              </a:rPr>
              <a:t>[r12] Reagan JM et al. Clin Orthop Relat Res. 2011. doi:10.1007/s11999-011-1790-5</a:t>
            </a:r>
          </a:p>
          <a:p>
            <a:r>
              <a:rPr sz="800">
                <a:solidFill>
                  <a:srgbClr val="5A6469"/>
                </a:solidFill>
                <a:latin typeface="Calibri"/>
              </a:rPr>
              <a:t>[r13] Grimshaw CS et al. J Bone Joint Surg Am. 2010. doi:10.2106/JBJS.J.00112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imágenes responden 2 preguntas distintas: qué patrón es y si la cadera es estable.</a:t>
            </a:r>
          </a:p>
          <a:p>
            <a:pPr marL="347472" indent="-347472">
              <a:spcAft>
                <a:spcPts val="1400"/>
              </a:spcAft>
              <a:buChar char="•"/>
            </a:pPr>
            <a:r>
              <a:rPr sz="2800">
                <a:solidFill>
                  <a:srgbClr val="263238"/>
                </a:solidFill>
                <a:latin typeface="Calibri"/>
              </a:rPr>
              <a:t>Qué patrón 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TC 2D para estimar estabilidad de la pared posterior (referencia: examen bajo anestesia)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Reagan JM et al. Clin Orthop Relat Res. 2011. doi:10.1007/s11999-011-1790-5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interobservador de Letournel con radiografías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Beaulé PE et al. Assessment of interobserver and intraobserver reliability. 2003. doi:10.2106/00004623-200309000-00008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entrada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Reagan JM et al. Clin Orthop Relat Res. 2011. doi:10.1007/s11999-011-1790-5</a:t>
            </a:r>
          </a:p>
          <a:p>
            <a:r>
              <a:rPr sz="800">
                <a:solidFill>
                  <a:srgbClr val="5A6469"/>
                </a:solidFill>
                <a:latin typeface="Calibri"/>
              </a:rPr>
              <a:t>[r30] Menger MM et al. EFORT Open Rev. 2021. doi:10.1302/2058-5241.6.210034</a:t>
            </a:r>
          </a:p>
          <a:p>
            <a:r>
              <a:rPr sz="800">
                <a:solidFill>
                  <a:srgbClr val="5A6469"/>
                </a:solidFill>
                <a:latin typeface="Calibri"/>
              </a:rPr>
              <a:t>[r32] Wang CG et al. Int J Surg. 2016. doi:10.1016/j.ijsu.2016.02.003</a:t>
            </a:r>
          </a:p>
          <a:p>
            <a:r>
              <a:rPr sz="800">
                <a:solidFill>
                  <a:srgbClr val="5A6469"/>
                </a:solidFill>
                <a:latin typeface="Calibri"/>
              </a:rPr>
              <a:t>[r36]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decisión del cirujano que se enfrenta a una cadera que podría entrar por detrás.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la entrada posterior de la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[r36] Kellam P et al. J Orthop Trauma. 2016. doi:10.1097/BOT.0000000000000419</a:t>
            </a:r>
          </a:p>
          <a:p>
            <a:r>
              <a:rPr sz="800">
                <a:solidFill>
                  <a:srgbClr val="5A6469"/>
                </a:solidFill>
                <a:latin typeface="Calibri"/>
              </a:rPr>
              <a:t>[r12] Reagan JM et al. Clin Orthop Relat Res. 2011. doi:10.1007/s11999-011-1790-5</a:t>
            </a:r>
          </a:p>
          <a:p>
            <a:r>
              <a:rPr sz="800">
                <a:solidFill>
                  <a:srgbClr val="5A6469"/>
                </a:solidFill>
                <a:latin typeface="Calibri"/>
              </a:rPr>
              <a:t>[r30] Menger MM et al. EFORT Open Rev. 2021. doi:10.1302/2058-5241.6.210034</a:t>
            </a:r>
          </a:p>
          <a:p>
            <a:r>
              <a:rPr sz="800">
                <a:solidFill>
                  <a:srgbClr val="5A6469"/>
                </a:solidFill>
                <a:latin typeface="Calibri"/>
              </a:rPr>
              <a:t>[r32] Wang CG et al. Int J Surg. 2016. doi:10.1016/j.ijsu.2016.02.003</a:t>
            </a:r>
          </a:p>
          <a:p>
            <a:r>
              <a:rPr sz="800">
                <a:solidFill>
                  <a:srgbClr val="5A6469"/>
                </a:solidFill>
                <a:latin typeface="Calibri"/>
              </a:rPr>
              <a:t>[r60] Apivatthakakul T et al. En: AO Surgery Reference. 2026.</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2722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Cadera con lesión o enfermedad que podría necesitar acceso posterior</a:t>
            </a:r>
          </a:p>
        </p:txBody>
      </p:sp>
      <p:sp>
        <p:nvSpPr>
          <p:cNvPr id="7" name="Decision 6"/>
          <p:cNvSpPr/>
          <p:nvPr/>
        </p:nvSpPr>
        <p:spPr>
          <a:xfrm>
            <a:off x="4572000" y="189075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luxación o luxofractura posterior?</a:t>
            </a:r>
          </a:p>
        </p:txBody>
      </p:sp>
      <p:sp>
        <p:nvSpPr>
          <p:cNvPr id="8" name="Rectangle 7"/>
          <p:cNvSpPr/>
          <p:nvPr/>
        </p:nvSpPr>
        <p:spPr>
          <a:xfrm>
            <a:off x="4754880" y="2417673"/>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cerrada urgente: reducir después de 12 h se asoció a un odds ratio de necrosis avascular de 5,627 [r36]</a:t>
            </a:r>
          </a:p>
        </p:txBody>
      </p:sp>
      <p:sp>
        <p:nvSpPr>
          <p:cNvPr id="9" name="Decision 8"/>
          <p:cNvSpPr/>
          <p:nvPr/>
        </p:nvSpPr>
        <p:spPr>
          <a:xfrm>
            <a:off x="4572000" y="2799671"/>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fractura acetabular de pared o columna posterior?</a:t>
            </a:r>
          </a:p>
        </p:txBody>
      </p:sp>
      <p:sp>
        <p:nvSpPr>
          <p:cNvPr id="10" name="Rectangle 9"/>
          <p:cNvSpPr/>
          <p:nvPr/>
        </p:nvSpPr>
        <p:spPr>
          <a:xfrm>
            <a:off x="2987040" y="3326587"/>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y, si la pared es de menos de 50 %, examen de estabilidad bajo anestesia; el K-L es la entrada de referencia [r12][r30]</a:t>
            </a:r>
          </a:p>
        </p:txBody>
      </p:sp>
      <p:sp>
        <p:nvSpPr>
          <p:cNvPr id="11" name="Decision 10"/>
          <p:cNvSpPr/>
          <p:nvPr/>
        </p:nvSpPr>
        <p:spPr>
          <a:xfrm>
            <a:off x="6339839" y="332658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fractura de la cabeza femoral?</a:t>
            </a:r>
          </a:p>
        </p:txBody>
      </p:sp>
      <p:sp>
        <p:nvSpPr>
          <p:cNvPr id="12" name="Decision 11"/>
          <p:cNvSpPr/>
          <p:nvPr/>
        </p:nvSpPr>
        <p:spPr>
          <a:xfrm>
            <a:off x="2804160" y="3853502"/>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asocia a fractura acetabular posterior (Pipkin IV)?</a:t>
            </a:r>
          </a:p>
        </p:txBody>
      </p:sp>
      <p:sp>
        <p:nvSpPr>
          <p:cNvPr id="13" name="Decision 12"/>
          <p:cNvSpPr/>
          <p:nvPr/>
        </p:nvSpPr>
        <p:spPr>
          <a:xfrm>
            <a:off x="6339839" y="3853502"/>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objetivo es solo la articulación (prótesis o hemiartroplastia)?</a:t>
            </a:r>
          </a:p>
        </p:txBody>
      </p:sp>
      <p:sp>
        <p:nvSpPr>
          <p:cNvPr id="14" name="Rectangle 13"/>
          <p:cNvSpPr/>
          <p:nvPr/>
        </p:nvSpPr>
        <p:spPr>
          <a:xfrm>
            <a:off x="1755647" y="4380418"/>
            <a:ext cx="237744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K-L o Gibson modificado con osteotomía trocantérica para ver la cabeza [r30]</a:t>
            </a:r>
          </a:p>
        </p:txBody>
      </p:sp>
      <p:sp>
        <p:nvSpPr>
          <p:cNvPr id="15" name="Rectangle 14"/>
          <p:cNvSpPr/>
          <p:nvPr/>
        </p:nvSpPr>
        <p:spPr>
          <a:xfrm>
            <a:off x="3877056" y="4380418"/>
            <a:ext cx="237744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Pipkin I o II: debate vía anterior frente a posterior; en un metaanálisis la vía posterior tuvo menos osificación heterotópica [r32][r30]</a:t>
            </a:r>
          </a:p>
        </p:txBody>
      </p:sp>
      <p:sp>
        <p:nvSpPr>
          <p:cNvPr id="16" name="Rectangle 15"/>
          <p:cNvSpPr/>
          <p:nvPr/>
        </p:nvSpPr>
        <p:spPr>
          <a:xfrm>
            <a:off x="5998464" y="4380418"/>
            <a:ext cx="237744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Moore o posterolateral con reparación de cápsula y rotadores [r60][r37]</a:t>
            </a:r>
          </a:p>
        </p:txBody>
      </p:sp>
      <p:sp>
        <p:nvSpPr>
          <p:cNvPr id="17" name="Rounded Rectangle 16"/>
          <p:cNvSpPr/>
          <p:nvPr/>
        </p:nvSpPr>
        <p:spPr>
          <a:xfrm>
            <a:off x="8119871" y="4380418"/>
            <a:ext cx="237744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Elegir otra vía: la lesión de columna anterior se aborda por ilioinguinal o Stoppa modificado [r30]</a:t>
            </a:r>
          </a:p>
        </p:txBody>
      </p:sp>
      <p:sp>
        <p:nvSpPr>
          <p:cNvPr id="18" name="Decision 17"/>
          <p:cNvSpPr/>
          <p:nvPr/>
        </p:nvSpPr>
        <p:spPr>
          <a:xfrm>
            <a:off x="4572000" y="4762416"/>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por fractura de cuello femoral?</a:t>
            </a:r>
          </a:p>
        </p:txBody>
      </p:sp>
      <p:sp>
        <p:nvSpPr>
          <p:cNvPr id="19" name="Rectangle 18"/>
          <p:cNvSpPr/>
          <p:nvPr/>
        </p:nvSpPr>
        <p:spPr>
          <a:xfrm>
            <a:off x="475488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Las guías discrepan: NICE sugiere considerar el anterolateral y la AAOS no halla abordaje preferido; pesan el riesgo de luxación y tu experiencia [r57][r58]</a:t>
            </a:r>
          </a:p>
        </p:txBody>
      </p:sp>
      <p:sp>
        <p:nvSpPr>
          <p:cNvPr id="20" name="Rounded Rectangle 19"/>
          <p:cNvSpPr/>
          <p:nvPr/>
        </p:nvSpPr>
        <p:spPr>
          <a:xfrm>
            <a:off x="475488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Operar con el ciático y la ACFM como estructuras a proteger</a:t>
            </a:r>
          </a:p>
        </p:txBody>
      </p:sp>
      <p:cxnSp>
        <p:nvCxnSpPr>
          <p:cNvPr id="21" name="Connector 20"/>
          <p:cNvCxnSpPr>
            <a:stCxn id="6" idx="2"/>
            <a:endCxn id="7" idx="0"/>
          </p:cNvCxnSpPr>
          <p:nvPr/>
        </p:nvCxnSpPr>
        <p:spPr>
          <a:xfrm flipH="1">
            <a:off x="6126480" y="17810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30794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3006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7" idx="2"/>
            <a:endCxn id="9" idx="0"/>
          </p:cNvCxnSpPr>
          <p:nvPr/>
        </p:nvCxnSpPr>
        <p:spPr>
          <a:xfrm flipH="1">
            <a:off x="6126480" y="2307944"/>
            <a:ext cx="0" cy="4917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4343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8" idx="2"/>
            <a:endCxn id="9" idx="0"/>
          </p:cNvCxnSpPr>
          <p:nvPr/>
        </p:nvCxnSpPr>
        <p:spPr>
          <a:xfrm flipH="1">
            <a:off x="6126480" y="268994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9" idx="2"/>
            <a:endCxn id="10" idx="0"/>
          </p:cNvCxnSpPr>
          <p:nvPr/>
        </p:nvCxnSpPr>
        <p:spPr>
          <a:xfrm flipH="1">
            <a:off x="4358640" y="321685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04816" y="320954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9" idx="2"/>
            <a:endCxn id="11" idx="0"/>
          </p:cNvCxnSpPr>
          <p:nvPr/>
        </p:nvCxnSpPr>
        <p:spPr>
          <a:xfrm>
            <a:off x="6126480" y="3216858"/>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800087" y="320954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0" idx="2"/>
            <a:endCxn id="20" idx="0"/>
          </p:cNvCxnSpPr>
          <p:nvPr/>
        </p:nvCxnSpPr>
        <p:spPr>
          <a:xfrm>
            <a:off x="4358640" y="3743774"/>
            <a:ext cx="1767840" cy="192755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1" idx="2"/>
            <a:endCxn id="12" idx="0"/>
          </p:cNvCxnSpPr>
          <p:nvPr/>
        </p:nvCxnSpPr>
        <p:spPr>
          <a:xfrm flipH="1">
            <a:off x="4358640" y="374377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53911" y="37364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1" idx="2"/>
            <a:endCxn id="13" idx="0"/>
          </p:cNvCxnSpPr>
          <p:nvPr/>
        </p:nvCxnSpPr>
        <p:spPr>
          <a:xfrm flipH="1">
            <a:off x="7894319" y="374377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949183" y="373645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2" idx="2"/>
            <a:endCxn id="14" idx="0"/>
          </p:cNvCxnSpPr>
          <p:nvPr/>
        </p:nvCxnSpPr>
        <p:spPr>
          <a:xfrm flipH="1">
            <a:off x="2944367" y="4270689"/>
            <a:ext cx="141427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360724" y="426337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2" idx="2"/>
            <a:endCxn id="15" idx="0"/>
          </p:cNvCxnSpPr>
          <p:nvPr/>
        </p:nvCxnSpPr>
        <p:spPr>
          <a:xfrm>
            <a:off x="4358640" y="4270689"/>
            <a:ext cx="707136"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661001" y="426337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0" name="Connector 39"/>
          <p:cNvCxnSpPr>
            <a:stCxn id="14" idx="2"/>
            <a:endCxn id="20" idx="0"/>
          </p:cNvCxnSpPr>
          <p:nvPr/>
        </p:nvCxnSpPr>
        <p:spPr>
          <a:xfrm>
            <a:off x="2944367" y="4652687"/>
            <a:ext cx="3182113" cy="10186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5" idx="2"/>
            <a:endCxn id="20" idx="0"/>
          </p:cNvCxnSpPr>
          <p:nvPr/>
        </p:nvCxnSpPr>
        <p:spPr>
          <a:xfrm>
            <a:off x="5065776" y="4652687"/>
            <a:ext cx="1060704" cy="10186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3" idx="2"/>
            <a:endCxn id="16" idx="0"/>
          </p:cNvCxnSpPr>
          <p:nvPr/>
        </p:nvCxnSpPr>
        <p:spPr>
          <a:xfrm flipH="1">
            <a:off x="7187184" y="4270689"/>
            <a:ext cx="707135"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143901" y="426337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3" idx="2"/>
            <a:endCxn id="17" idx="0"/>
          </p:cNvCxnSpPr>
          <p:nvPr/>
        </p:nvCxnSpPr>
        <p:spPr>
          <a:xfrm>
            <a:off x="7894319" y="4270689"/>
            <a:ext cx="1414272"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8444178" y="426337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6" name="Connector 45"/>
          <p:cNvCxnSpPr>
            <a:stCxn id="16" idx="2"/>
            <a:endCxn id="18" idx="0"/>
          </p:cNvCxnSpPr>
          <p:nvPr/>
        </p:nvCxnSpPr>
        <p:spPr>
          <a:xfrm flipH="1">
            <a:off x="6126480" y="4652687"/>
            <a:ext cx="1060704"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8" idx="2"/>
            <a:endCxn id="19" idx="0"/>
          </p:cNvCxnSpPr>
          <p:nvPr/>
        </p:nvCxnSpPr>
        <p:spPr>
          <a:xfrm flipH="1">
            <a:off x="6126480" y="517960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181344" y="517228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9" name="Connector 48"/>
          <p:cNvCxnSpPr>
            <a:stCxn id="18" idx="2"/>
            <a:endCxn id="20" idx="0"/>
          </p:cNvCxnSpPr>
          <p:nvPr/>
        </p:nvCxnSpPr>
        <p:spPr>
          <a:xfrm flipH="1">
            <a:off x="6126480" y="5179603"/>
            <a:ext cx="0" cy="4917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181344" y="5305987"/>
            <a:ext cx="457200" cy="274320"/>
          </a:xfrm>
          <a:prstGeom prst="rect">
            <a:avLst/>
          </a:prstGeom>
          <a:noFill/>
        </p:spPr>
        <p:txBody>
          <a:bodyPr wrap="square">
            <a:spAutoFit/>
          </a:bodyPr>
          <a:lstStyle/>
          <a:p>
            <a:r>
              <a:rPr sz="1200" b="1">
                <a:solidFill>
                  <a:srgbClr val="D97706"/>
                </a:solidFill>
                <a:latin typeface="Calibri"/>
              </a:rPr>
              <a:t>no</a:t>
            </a:r>
          </a:p>
        </p:txBody>
      </p:sp>
      <p:cxnSp>
        <p:nvCxnSpPr>
          <p:cNvPr id="51" name="Connector 50"/>
          <p:cNvCxnSpPr>
            <a:stCxn id="19" idx="2"/>
            <a:endCxn id="20" idx="0"/>
          </p:cNvCxnSpPr>
          <p:nvPr/>
        </p:nvCxnSpPr>
        <p:spPr>
          <a:xfrm flipH="1">
            <a:off x="6126480" y="55616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y cuándo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Grimshaw CS et al. J Bone Joint Surg Am. 2010. doi:10.2106/JBJS.J.00112</a:t>
            </a:r>
          </a:p>
          <a:p>
            <a:r>
              <a:rPr sz="800">
                <a:solidFill>
                  <a:srgbClr val="5A6469"/>
                </a:solidFill>
                <a:latin typeface="Calibri"/>
              </a:rPr>
              <a:t>[r22] Schaffer NE et al. J Orthop Trauma. 2024. doi:10.1097/BOT.0000000000002860</a:t>
            </a:r>
          </a:p>
          <a:p>
            <a:r>
              <a:rPr sz="800">
                <a:solidFill>
                  <a:srgbClr val="5A6469"/>
                </a:solidFill>
                <a:latin typeface="Calibri"/>
              </a:rPr>
              <a:t>[r30] Menger MM et al. EFORT Open Rev. 2021. doi:10.1302/2058-5241.6.210034</a:t>
            </a:r>
          </a:p>
          <a:p>
            <a:r>
              <a:rPr sz="800">
                <a:solidFill>
                  <a:srgbClr val="5A6469"/>
                </a:solidFill>
                <a:latin typeface="Calibri"/>
              </a:rPr>
              <a:t>[r31] Swiontkowski MF et al. J Orthop Trauma. 1992. doi:10.1097/00005131-199212000-00008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abordaje se indica por objetivo, no por hábito.</a:t>
            </a:r>
          </a:p>
          <a:p>
            <a:pPr marL="347472" indent="-347472">
              <a:spcAft>
                <a:spcPts val="1400"/>
              </a:spcAft>
              <a:buChar char="•"/>
            </a:pPr>
            <a:r>
              <a:rPr sz="2400">
                <a:solidFill>
                  <a:srgbClr val="263238"/>
                </a:solidFill>
                <a:latin typeface="Calibri"/>
              </a:rPr>
              <a:t>La tabla junta lo que sí tiene respaldo y lo que es criterio de escuela.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del abordaje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Grimshaw CS et al. J Bone Joint Surg Am. 2010. doi:10.2106/JBJS.J.00112</a:t>
            </a:r>
          </a:p>
          <a:p>
            <a:r>
              <a:rPr sz="800">
                <a:solidFill>
                  <a:srgbClr val="5A6469"/>
                </a:solidFill>
                <a:latin typeface="Calibri"/>
              </a:rPr>
              <a:t>[r22] Schaffer NE et al. J Orthop Trauma. 2024. doi:10.1097/BOT.0000000000002860</a:t>
            </a:r>
          </a:p>
          <a:p>
            <a:r>
              <a:rPr sz="800">
                <a:solidFill>
                  <a:srgbClr val="5A6469"/>
                </a:solidFill>
                <a:latin typeface="Calibri"/>
              </a:rPr>
              <a:t>[r30] Menger MM et al. EFORT Open Rev. 2021. doi:10.1302/2058-5241.6.210034</a:t>
            </a:r>
          </a:p>
          <a:p>
            <a:r>
              <a:rPr sz="800">
                <a:solidFill>
                  <a:srgbClr val="5A6469"/>
                </a:solidFill>
                <a:latin typeface="Calibri"/>
              </a:rPr>
              <a:t>[r31] Swiontkowski MF et al. J Orthop Trauma. 1992. doi:10.1097/00005131-199212000-00008</a:t>
            </a:r>
          </a:p>
          <a:p>
            <a:r>
              <a:rPr sz="800">
                <a:solidFill>
                  <a:srgbClr val="5A6469"/>
                </a:solidFill>
                <a:latin typeface="Calibri"/>
              </a:rPr>
              <a:t>[r32] Wang CG et al. Int J Surg. 2016. doi:10.1016/j.ijsu.2016.02.003</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Por qué por detrás</a:t>
                      </a:r>
                    </a:p>
                  </a:txBody>
                  <a:tcPr>
                    <a:solidFill>
                      <a:srgbClr val="0F5F6B"/>
                    </a:solidFill>
                  </a:tcPr>
                </a:tc>
                <a:tc>
                  <a:txBody>
                    <a:bodyPr/>
                    <a:lstStyle/>
                    <a:p>
                      <a:r>
                        <a:rPr sz="1600" b="1">
                          <a:solidFill>
                            <a:srgbClr val="FFFFFF"/>
                          </a:solidFill>
                          <a:latin typeface="Calibri"/>
                        </a:rPr>
                        <a:t>Respaldo y matices</a:t>
                      </a:r>
                    </a:p>
                  </a:txBody>
                  <a:tcPr>
                    <a:solidFill>
                      <a:srgbClr val="0F5F6B"/>
                    </a:solidFill>
                  </a:tcPr>
                </a:tc>
              </a:tr>
              <a:tr h="457200">
                <a:tc>
                  <a:txBody>
                    <a:bodyPr/>
                    <a:lstStyle/>
                    <a:p>
                      <a:r>
                        <a:rPr sz="1600">
                          <a:solidFill>
                            <a:srgbClr val="263238"/>
                          </a:solidFill>
                          <a:latin typeface="Calibri"/>
                        </a:rPr>
                        <a:t>Fractura de pared posterior</a:t>
                      </a:r>
                    </a:p>
                  </a:txBody>
                  <a:tcPr>
                    <a:solidFill>
                      <a:srgbClr val="EEF3F4"/>
                    </a:solidFill>
                  </a:tcPr>
                </a:tc>
                <a:tc>
                  <a:txBody>
                    <a:bodyPr/>
                    <a:lstStyle/>
                    <a:p>
                      <a:r>
                        <a:rPr sz="1600">
                          <a:solidFill>
                            <a:srgbClr val="263238"/>
                          </a:solidFill>
                          <a:latin typeface="Calibri"/>
                        </a:rPr>
                        <a:t>El K-L muestra la pared y la columna posterior y permite revisar la articulación</a:t>
                      </a:r>
                    </a:p>
                  </a:txBody>
                  <a:tcPr>
                    <a:solidFill>
                      <a:srgbClr val="EEF3F4"/>
                    </a:solidFill>
                  </a:tcPr>
                </a:tc>
                <a:tc>
                  <a:txBody>
                    <a:bodyPr/>
                    <a:lstStyle/>
                    <a:p>
                      <a:r>
                        <a:rPr sz="1600">
                          <a:solidFill>
                            <a:srgbClr val="263238"/>
                          </a:solidFill>
                          <a:latin typeface="Calibri"/>
                        </a:rPr>
                        <a:t>Referencia en pared y columna posterior [r30][r59]. Si la cadera es estable bajo anestesia no se opera: 18 de 21 pacientes con seguimiento mínimo de 2 años, ninguno con resultado inferior a bueno [r13]</a:t>
                      </a:r>
                    </a:p>
                  </a:txBody>
                  <a:tcPr>
                    <a:solidFill>
                      <a:srgbClr val="EEF3F4"/>
                    </a:solidFill>
                  </a:tcPr>
                </a:tc>
              </a:tr>
              <a:tr h="457200">
                <a:tc>
                  <a:txBody>
                    <a:bodyPr/>
                    <a:lstStyle/>
                    <a:p>
                      <a:r>
                        <a:rPr sz="1600">
                          <a:solidFill>
                            <a:srgbClr val="263238"/>
                          </a:solidFill>
                          <a:latin typeface="Calibri"/>
                        </a:rPr>
                        <a:t>Columna posterior, sola o con pared posterior</a:t>
                      </a:r>
                    </a:p>
                  </a:txBody>
                  <a:tcPr>
                    <a:solidFill>
                      <a:srgbClr val="FFFFFF"/>
                    </a:solidFill>
                  </a:tcPr>
                </a:tc>
                <a:tc>
                  <a:txBody>
                    <a:bodyPr/>
                    <a:lstStyle/>
                    <a:p>
                      <a:r>
                        <a:rPr sz="1600">
                          <a:solidFill>
                            <a:srgbClr val="263238"/>
                          </a:solidFill>
                          <a:latin typeface="Calibri"/>
                        </a:rPr>
                        <a:t>Visión directa de la columna en toda su extensión</a:t>
                      </a:r>
                    </a:p>
                  </a:txBody>
                  <a:tcPr>
                    <a:solidFill>
                      <a:srgbClr val="FFFFFF"/>
                    </a:solidFill>
                  </a:tcPr>
                </a:tc>
                <a:tc>
                  <a:txBody>
                    <a:bodyPr/>
                    <a:lstStyle/>
                    <a:p>
                      <a:r>
                        <a:rPr sz="1600">
                          <a:solidFill>
                            <a:srgbClr val="263238"/>
                          </a:solidFill>
                          <a:latin typeface="Calibri"/>
                        </a:rPr>
                        <a:t>[r59][r30]</a:t>
                      </a:r>
                    </a:p>
                  </a:txBody>
                  <a:tcPr>
                    <a:solidFill>
                      <a:srgbClr val="FFFFFF"/>
                    </a:solidFill>
                  </a:tcPr>
                </a:tc>
              </a:tr>
              <a:tr h="457200">
                <a:tc>
                  <a:txBody>
                    <a:bodyPr/>
                    <a:lstStyle/>
                    <a:p>
                      <a:r>
                        <a:rPr sz="1600">
                          <a:solidFill>
                            <a:srgbClr val="263238"/>
                          </a:solidFill>
                          <a:latin typeface="Calibri"/>
                        </a:rPr>
                        <a:t>Luxofractura posterior con Pipkin IV</a:t>
                      </a:r>
                    </a:p>
                  </a:txBody>
                  <a:tcPr>
                    <a:solidFill>
                      <a:srgbClr val="EEF3F4"/>
                    </a:solidFill>
                  </a:tcPr>
                </a:tc>
                <a:tc>
                  <a:txBody>
                    <a:bodyPr/>
                    <a:lstStyle/>
                    <a:p>
                      <a:r>
                        <a:rPr sz="1600">
                          <a:solidFill>
                            <a:srgbClr val="263238"/>
                          </a:solidFill>
                          <a:latin typeface="Calibri"/>
                        </a:rPr>
                        <a:t>El acetábulo decide el abordaje</a:t>
                      </a:r>
                    </a:p>
                  </a:txBody>
                  <a:tcPr>
                    <a:solidFill>
                      <a:srgbClr val="EEF3F4"/>
                    </a:solidFill>
                  </a:tcPr>
                </a:tc>
                <a:tc>
                  <a:txBody>
                    <a:bodyPr/>
                    <a:lstStyle/>
                    <a:p>
                      <a:r>
                        <a:rPr sz="1600">
                          <a:solidFill>
                            <a:srgbClr val="263238"/>
                          </a:solidFill>
                          <a:latin typeface="Calibri"/>
                        </a:rPr>
                        <a:t>K-L o Gibson modificado con osteotomía trocantérica; el K-L muestra mal la cabeza, sobre todo si la cadera ya fue reducida [r30]</a:t>
                      </a:r>
                    </a:p>
                  </a:txBody>
                  <a:tcPr>
                    <a:solidFill>
                      <a:srgbClr val="EEF3F4"/>
                    </a:solidFill>
                  </a:tcPr>
                </a:tc>
              </a:tr>
              <a:tr h="457200">
                <a:tc>
                  <a:txBody>
                    <a:bodyPr/>
                    <a:lstStyle/>
                    <a:p>
                      <a:r>
                        <a:rPr sz="1600">
                          <a:solidFill>
                            <a:srgbClr val="263238"/>
                          </a:solidFill>
                          <a:latin typeface="Calibri"/>
                        </a:rPr>
                        <a:t>Transversa con desplazamiento posterior o transversa + pared posterior</a:t>
                      </a:r>
                    </a:p>
                  </a:txBody>
                  <a:tcPr>
                    <a:solidFill>
                      <a:srgbClr val="FFFFFF"/>
                    </a:solidFill>
                  </a:tcPr>
                </a:tc>
                <a:tc>
                  <a:txBody>
                    <a:bodyPr/>
                    <a:lstStyle/>
                    <a:p>
                      <a:r>
                        <a:rPr sz="1600">
                          <a:solidFill>
                            <a:srgbClr val="263238"/>
                          </a:solidFill>
                          <a:latin typeface="Calibri"/>
                        </a:rPr>
                        <a:t>Acceso a la columna posterior desde atrás</a:t>
                      </a:r>
                    </a:p>
                  </a:txBody>
                  <a:tcPr>
                    <a:solidFill>
                      <a:srgbClr val="FFFFFF"/>
                    </a:solidFill>
                  </a:tcPr>
                </a:tc>
                <a:tc>
                  <a:txBody>
                    <a:bodyPr/>
                    <a:lstStyle/>
                    <a:p>
                      <a:r>
                        <a:rPr sz="1600">
                          <a:solidFill>
                            <a:srgbClr val="263238"/>
                          </a:solidFill>
                          <a:latin typeface="Calibri"/>
                        </a:rPr>
                        <a:t>Uso frecuente en series; en 644 cirugías el trazo transverso triplicó la odds de parálisis ciática (OR 3,0) [r22]. Elección fina: práctica habitual / opinión experta</a:t>
                      </a:r>
                    </a:p>
                  </a:txBody>
                  <a:tcPr>
                    <a:solidFill>
                      <a:srgbClr val="FFFFFF"/>
                    </a:solidFill>
                  </a:tcPr>
                </a:tc>
              </a:tr>
              <a:tr h="457200">
                <a:tc>
                  <a:txBody>
                    <a:bodyPr/>
                    <a:lstStyle/>
                    <a:p>
                      <a:r>
                        <a:rPr sz="1600">
                          <a:solidFill>
                            <a:srgbClr val="263238"/>
                          </a:solidFill>
                          <a:latin typeface="Calibri"/>
                        </a:rPr>
                        <a:t>Pipkin I o II con luxación posterior</a:t>
                      </a:r>
                    </a:p>
                  </a:txBody>
                  <a:tcPr>
                    <a:solidFill>
                      <a:srgbClr val="EEF3F4"/>
                    </a:solidFill>
                  </a:tcPr>
                </a:tc>
                <a:tc>
                  <a:txBody>
                    <a:bodyPr/>
                    <a:lstStyle/>
                    <a:p>
                      <a:r>
                        <a:rPr sz="1600">
                          <a:solidFill>
                            <a:srgbClr val="263238"/>
                          </a:solidFill>
                          <a:latin typeface="Calibri"/>
                        </a:rPr>
                        <a:t>Se puede fijar la cabeza por vía posterior</a:t>
                      </a:r>
                    </a:p>
                  </a:txBody>
                  <a:tcPr>
                    <a:solidFill>
                      <a:srgbClr val="EEF3F4"/>
                    </a:solidFill>
                  </a:tcPr>
                </a:tc>
                <a:tc>
                  <a:txBody>
                    <a:bodyPr/>
                    <a:lstStyle/>
                    <a:p>
                      <a:r>
                        <a:rPr sz="1600">
                          <a:solidFill>
                            <a:srgbClr val="263238"/>
                          </a:solidFill>
                          <a:latin typeface="Calibri"/>
                        </a:rPr>
                        <a:t>En una serie pareada la vía anterior dio menos tiempo quirúrgico y menos sangrado, pero más osificación heterotópica con repercusión funcional; en el metaanálisis de 5 estudios la posterior redujo esa osificación sin diferencias funcionales [r31][r32]</a:t>
                      </a:r>
                    </a:p>
                  </a:txBody>
                  <a:tcPr>
                    <a:solidFill>
                      <a:srgbClr val="EEF3F4"/>
                    </a:solidFill>
                  </a:tcPr>
                </a:tc>
              </a:tr>
              <a:tr h="457200">
                <a:tc>
                  <a:txBody>
                    <a:bodyPr/>
                    <a:lstStyle/>
                    <a:p>
                      <a:r>
                        <a:rPr sz="1600">
                          <a:solidFill>
                            <a:srgbClr val="263238"/>
                          </a:solidFill>
                          <a:latin typeface="Calibri"/>
                        </a:rPr>
                        <a:t>Hemiartroplastia o prótesis total por fractura de cuello</a:t>
                      </a:r>
                    </a:p>
                  </a:txBody>
                  <a:tcPr>
                    <a:solidFill>
                      <a:srgbClr val="FFFFFF"/>
                    </a:solidFill>
                  </a:tcPr>
                </a:tc>
                <a:tc>
                  <a:txBody>
                    <a:bodyPr/>
                    <a:lstStyle/>
                    <a:p>
                      <a:r>
                        <a:rPr sz="1600">
                          <a:solidFill>
                            <a:srgbClr val="263238"/>
                          </a:solidFill>
                          <a:latin typeface="Calibri"/>
                        </a:rPr>
                        <a:t>Acceso rápido a la articulación sin cortar abductores</a:t>
                      </a:r>
                    </a:p>
                  </a:txBody>
                  <a:tcPr>
                    <a:solidFill>
                      <a:srgbClr val="FFFFFF"/>
                    </a:solidFill>
                  </a:tcPr>
                </a:tc>
                <a:tc>
                  <a:txBody>
                    <a:bodyPr/>
                    <a:lstStyle/>
                    <a:p>
                      <a:r>
                        <a:rPr sz="1600">
                          <a:solidFill>
                            <a:srgbClr val="263238"/>
                          </a:solidFill>
                          <a:latin typeface="Calibri"/>
                        </a:rPr>
                        <a:t>Las guías discrepan y el riesgo de luxación es mayor con la vía posterior en algunas series (ver comparación) [r57][r58][r53]</a:t>
                      </a:r>
                    </a:p>
                  </a:txBody>
                  <a:tcPr>
                    <a:solidFill>
                      <a:srgbClr val="FFFFFF"/>
                    </a:solidFill>
                  </a:tcPr>
                </a:tc>
              </a:tr>
              <a:tr h="457200">
                <a:tc>
                  <a:txBody>
                    <a:bodyPr/>
                    <a:lstStyle/>
                    <a:p>
                      <a:r>
                        <a:rPr sz="1600">
                          <a:solidFill>
                            <a:srgbClr val="263238"/>
                          </a:solidFill>
                          <a:latin typeface="Calibri"/>
                        </a:rPr>
                        <a:t>Prótesis total electiva por artrosis</a:t>
                      </a:r>
                    </a:p>
                  </a:txBody>
                  <a:tcPr>
                    <a:solidFill>
                      <a:srgbClr val="EEF3F4"/>
                    </a:solidFill>
                  </a:tcPr>
                </a:tc>
                <a:tc>
                  <a:txBody>
                    <a:bodyPr/>
                    <a:lstStyle/>
                    <a:p>
                      <a:r>
                        <a:rPr sz="1600">
                          <a:solidFill>
                            <a:srgbClr val="263238"/>
                          </a:solidFill>
                          <a:latin typeface="Calibri"/>
                        </a:rPr>
                        <a:t>Operación rápida, abductores respetados</a:t>
                      </a:r>
                    </a:p>
                  </a:txBody>
                  <a:tcPr>
                    <a:solidFill>
                      <a:srgbClr val="EEF3F4"/>
                    </a:solidFill>
                  </a:tcPr>
                </a:tc>
                <a:tc>
                  <a:txBody>
                    <a:bodyPr/>
                    <a:lstStyle/>
                    <a:p>
                      <a:r>
                        <a:rPr sz="1600">
                          <a:solidFill>
                            <a:srgbClr val="263238"/>
                          </a:solidFill>
                          <a:latin typeface="Calibri"/>
                        </a:rPr>
                        <a:t>PA con mejor puntaje de cadera que la vía lateral directa y operación más corta que la anterior directa [r47]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decide el abordaje y qué resultados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Grimshaw CS et al. J Bone Joint Surg Am. 2010. doi:10.2106/JBJS.J.00112</a:t>
            </a:r>
          </a:p>
          <a:p>
            <a:r>
              <a:rPr sz="800">
                <a:solidFill>
                  <a:srgbClr val="5A6469"/>
                </a:solidFill>
                <a:latin typeface="Calibri"/>
              </a:rPr>
              <a:t>[r14] Matta JM. J Bone Joint Surg Am. 1996. doi:10.2106/00004623-199611000-00002</a:t>
            </a:r>
          </a:p>
          <a:p>
            <a:r>
              <a:rPr sz="800">
                <a:solidFill>
                  <a:srgbClr val="5A6469"/>
                </a:solidFill>
                <a:latin typeface="Calibri"/>
              </a:rPr>
              <a:t>[r15] Giannoudis PV et al. A meta-analysis. 2005. doi:10.1302/0301-620x.87b1.15605</a:t>
            </a:r>
          </a:p>
          <a:p>
            <a:r>
              <a:rPr sz="800">
                <a:solidFill>
                  <a:srgbClr val="5A6469"/>
                </a:solidFill>
                <a:latin typeface="Calibri"/>
              </a:rPr>
              <a:t>[r16] Tannast M et al. J Bone Joint Surg Am. 2012. doi:10.2106/JBJS.K.00444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es la mitad de una decisión; la otra mitad es operar o no operar y con qué calidad de reducción.</a:t>
            </a:r>
          </a:p>
          <a:p>
            <a:pPr marL="347472" indent="-347472">
              <a:spcAft>
                <a:spcPts val="1400"/>
              </a:spcAft>
              <a:buChar char="•"/>
            </a:pPr>
            <a:r>
              <a:rPr sz="2400">
                <a:solidFill>
                  <a:srgbClr val="263238"/>
                </a:solidFill>
                <a:latin typeface="Calibri"/>
              </a:rPr>
              <a:t>No operar cuando la cadera es estable y congruente.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clínico tras fijación acetabular a menos de 21 días (262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Matta JM. J Bone Joint Surg Am. 1996. doi:10.2106/00004623-199611000-00002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Supervivencia de la cadera a 20 años tras fijación (816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Tannast M et al. J Bone Joint Surg Am. 2012. doi:10.2106/JBJS.K.00444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y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Gautier E et al. J Bone Joint Surg Br. 2000. doi:10.1302/0301-620x.82b5.10426</a:t>
            </a:r>
          </a:p>
          <a:p>
            <a:r>
              <a:rPr sz="800">
                <a:solidFill>
                  <a:srgbClr val="5A6469"/>
                </a:solidFill>
                <a:latin typeface="Calibri"/>
              </a:rPr>
              <a:t>[r5] Fleming P et al. J Bone Joint Surg Br. 2003. doi:10.1302/0301-620x.85b3.13220</a:t>
            </a:r>
          </a:p>
          <a:p>
            <a:r>
              <a:rPr sz="800">
                <a:solidFill>
                  <a:srgbClr val="5A6469"/>
                </a:solidFill>
                <a:latin typeface="Calibri"/>
              </a:rPr>
              <a:t>[r14] Matta JM. J Bone Joint Surg Am. 1996. doi:10.2106/00004623-199611000-00002</a:t>
            </a:r>
          </a:p>
          <a:p>
            <a:r>
              <a:rPr sz="800">
                <a:solidFill>
                  <a:srgbClr val="5A6469"/>
                </a:solidFill>
                <a:latin typeface="Calibri"/>
              </a:rPr>
              <a:t>[r16] Tannast M et al. J Bone Joint Surg Am. 2012. doi:10.2106/JBJS.K.00444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es apoyo de estudio.</a:t>
            </a:r>
          </a:p>
          <a:p>
            <a:pPr marL="347472" indent="-347472">
              <a:spcAft>
                <a:spcPts val="1400"/>
              </a:spcAft>
              <a:buChar char="•"/>
            </a:pPr>
            <a:r>
              <a:rPr sz="2400">
                <a:solidFill>
                  <a:srgbClr val="263238"/>
                </a:solidFill>
                <a:latin typeface="Calibri"/>
              </a:rPr>
              <a:t>Cada paso está pensado para que entiendas por qué se hace, no para sustituir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Falla de la reinserción de rotadores y cápsula (métodos distintos,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Stähelin T et al. J Arthroplasty. 2002. doi:10.1054/arth.2002.32187</a:t>
            </a:r>
          </a:p>
          <a:p>
            <a:r>
              <a:rPr sz="1000">
                <a:solidFill>
                  <a:srgbClr val="5A6469"/>
                </a:solidFill>
                <a:latin typeface="Calibri"/>
              </a:rPr>
              <a:t>[r40] Moon JK et al. Int Orthop. 2018. doi:10.1007/s00264-018-3884-0</a:t>
            </a:r>
          </a:p>
          <a:p>
            <a:r>
              <a:rPr sz="1000">
                <a:solidFill>
                  <a:srgbClr val="5A6469"/>
                </a:solidFill>
                <a:latin typeface="Calibri"/>
              </a:rPr>
              <a:t>[r43] Stangl-Correa P et al. J Arthroplasty. 2020. doi:10.1016/j.arth.2020.06.065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y cómo evitarlos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Gautier E et al. J Bone Joint Surg Br. 2000. doi:10.1302/0301-620x.82b5.10426</a:t>
            </a:r>
          </a:p>
          <a:p>
            <a:r>
              <a:rPr sz="800">
                <a:solidFill>
                  <a:srgbClr val="5A6469"/>
                </a:solidFill>
                <a:latin typeface="Calibri"/>
              </a:rPr>
              <a:t>[r5] Fleming P et al. J Bone Joint Surg Br. 2003. doi:10.1302/0301-620x.85b3.13220</a:t>
            </a:r>
          </a:p>
          <a:p>
            <a:r>
              <a:rPr sz="800">
                <a:solidFill>
                  <a:srgbClr val="5A6469"/>
                </a:solidFill>
                <a:latin typeface="Calibri"/>
              </a:rPr>
              <a:t>[r29] Yoon YC et al. Injury. 2026. doi:10.1016/j.injury.2026.113264</a:t>
            </a:r>
          </a:p>
          <a:p>
            <a:r>
              <a:rPr sz="800">
                <a:solidFill>
                  <a:srgbClr val="5A6469"/>
                </a:solidFill>
                <a:latin typeface="Calibri"/>
              </a:rPr>
              <a:t>[r59] Ferguson T et al. En: AO Surgery Reference. 2026.</a:t>
            </a:r>
          </a:p>
          <a:p>
            <a:r>
              <a:rPr sz="800">
                <a:solidFill>
                  <a:srgbClr val="5A6469"/>
                </a:solidFill>
                <a:latin typeface="Calibri"/>
              </a:rPr>
              <a:t>[r60] Apivatthakakul T et al. En: AO Surgery Reference. 2026.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Consecuencia</a:t>
                      </a:r>
                    </a:p>
                  </a:txBody>
                  <a:tcPr>
                    <a:solidFill>
                      <a:srgbClr val="0F5F6B"/>
                    </a:solidFill>
                  </a:tcPr>
                </a:tc>
                <a:tc>
                  <a:txBody>
                    <a:bodyPr/>
                    <a:lstStyle/>
                    <a:p>
                      <a:r>
                        <a:rPr sz="1600" b="1">
                          <a:solidFill>
                            <a:srgbClr val="FFFFFF"/>
                          </a:solidFill>
                          <a:latin typeface="Calibri"/>
                        </a:rPr>
                        <a:t>Cómo evitarlo</a:t>
                      </a:r>
                    </a:p>
                  </a:txBody>
                  <a:tcPr>
                    <a:solidFill>
                      <a:srgbClr val="0F5F6B"/>
                    </a:solidFill>
                  </a:tcPr>
                </a:tc>
              </a:tr>
              <a:tr h="457200">
                <a:tc>
                  <a:txBody>
                    <a:bodyPr/>
                    <a:lstStyle/>
                    <a:p>
                      <a:r>
                        <a:rPr sz="1600">
                          <a:solidFill>
                            <a:srgbClr val="263238"/>
                          </a:solidFill>
                          <a:latin typeface="Calibri"/>
                        </a:rPr>
                        <a:t>Retractor fijo en la escotadura ciática mayor sin proteger</a:t>
                      </a:r>
                    </a:p>
                  </a:txBody>
                  <a:tcPr>
                    <a:solidFill>
                      <a:srgbClr val="EEF3F4"/>
                    </a:solidFill>
                  </a:tcPr>
                </a:tc>
                <a:tc>
                  <a:txBody>
                    <a:bodyPr/>
                    <a:lstStyle/>
                    <a:p>
                      <a:r>
                        <a:rPr sz="1600">
                          <a:solidFill>
                            <a:srgbClr val="263238"/>
                          </a:solidFill>
                          <a:latin typeface="Calibri"/>
                        </a:rPr>
                        <a:t>Parálisis ciática</a:t>
                      </a:r>
                    </a:p>
                  </a:txBody>
                  <a:tcPr>
                    <a:solidFill>
                      <a:srgbClr val="EEF3F4"/>
                    </a:solidFill>
                  </a:tcPr>
                </a:tc>
                <a:tc>
                  <a:txBody>
                    <a:bodyPr/>
                    <a:lstStyle/>
                    <a:p>
                      <a:r>
                        <a:rPr sz="1600">
                          <a:solidFill>
                            <a:srgbClr val="263238"/>
                          </a:solidFill>
                          <a:latin typeface="Calibri"/>
                        </a:rPr>
                        <a:t>Compresas y rotadores como colchón; ni presión directa ni estiramiento sobre el nervio [r59]</a:t>
                      </a:r>
                    </a:p>
                  </a:txBody>
                  <a:tcPr>
                    <a:solidFill>
                      <a:srgbClr val="EEF3F4"/>
                    </a:solidFill>
                  </a:tcPr>
                </a:tc>
              </a:tr>
              <a:tr h="457200">
                <a:tc>
                  <a:txBody>
                    <a:bodyPr/>
                    <a:lstStyle/>
                    <a:p>
                      <a:r>
                        <a:rPr sz="1600">
                          <a:solidFill>
                            <a:srgbClr val="263238"/>
                          </a:solidFill>
                          <a:latin typeface="Calibri"/>
                        </a:rPr>
                        <a:t>Cadera flexionada con rodilla extendida durante la reducción</a:t>
                      </a:r>
                    </a:p>
                  </a:txBody>
                  <a:tcPr>
                    <a:solidFill>
                      <a:srgbClr val="FFFFFF"/>
                    </a:solidFill>
                  </a:tcPr>
                </a:tc>
                <a:tc>
                  <a:txBody>
                    <a:bodyPr/>
                    <a:lstStyle/>
                    <a:p>
                      <a:r>
                        <a:rPr sz="1600">
                          <a:solidFill>
                            <a:srgbClr val="263238"/>
                          </a:solidFill>
                          <a:latin typeface="Calibri"/>
                        </a:rPr>
                        <a:t>Aumento medio de 26 % de la tensión del ciático</a:t>
                      </a:r>
                    </a:p>
                  </a:txBody>
                  <a:tcPr>
                    <a:solidFill>
                      <a:srgbClr val="FFFFFF"/>
                    </a:solidFill>
                  </a:tcPr>
                </a:tc>
                <a:tc>
                  <a:txBody>
                    <a:bodyPr/>
                    <a:lstStyle/>
                    <a:p>
                      <a:r>
                        <a:rPr sz="1600">
                          <a:solidFill>
                            <a:srgbClr val="263238"/>
                          </a:solidFill>
                          <a:latin typeface="Calibri"/>
                        </a:rPr>
                        <a:t>Rodilla flexionada y cadera extendida [r5][r59]</a:t>
                      </a:r>
                    </a:p>
                  </a:txBody>
                  <a:tcPr>
                    <a:solidFill>
                      <a:srgbClr val="FFFFFF"/>
                    </a:solidFill>
                  </a:tcPr>
                </a:tc>
              </a:tr>
              <a:tr h="457200">
                <a:tc>
                  <a:txBody>
                    <a:bodyPr/>
                    <a:lstStyle/>
                    <a:p>
                      <a:r>
                        <a:rPr sz="1600">
                          <a:solidFill>
                            <a:srgbClr val="263238"/>
                          </a:solidFill>
                          <a:latin typeface="Calibri"/>
                        </a:rPr>
                        <a:t>En el K-L, cortar el piriforme y el tendón conjunto al ras del trocánter (técnica de prótesis)</a:t>
                      </a:r>
                    </a:p>
                  </a:txBody>
                  <a:tcPr>
                    <a:solidFill>
                      <a:srgbClr val="EEF3F4"/>
                    </a:solidFill>
                  </a:tcPr>
                </a:tc>
                <a:tc>
                  <a:txBody>
                    <a:bodyPr/>
                    <a:lstStyle/>
                    <a:p>
                      <a:r>
                        <a:rPr sz="1600">
                          <a:solidFill>
                            <a:srgbClr val="263238"/>
                          </a:solidFill>
                          <a:latin typeface="Calibri"/>
                        </a:rPr>
                        <a:t>Daño a la rama profunda de la ACFM</a:t>
                      </a:r>
                    </a:p>
                  </a:txBody>
                  <a:tcPr>
                    <a:solidFill>
                      <a:srgbClr val="EEF3F4"/>
                    </a:solidFill>
                  </a:tcPr>
                </a:tc>
                <a:tc>
                  <a:txBody>
                    <a:bodyPr/>
                    <a:lstStyle/>
                    <a:p>
                      <a:r>
                        <a:rPr sz="1600">
                          <a:solidFill>
                            <a:srgbClr val="263238"/>
                          </a:solidFill>
                          <a:latin typeface="Calibri"/>
                        </a:rPr>
                        <a:t>Cortar a 1 cm de la inserción y no tocar el obturador externo [r59][r1]</a:t>
                      </a:r>
                    </a:p>
                  </a:txBody>
                  <a:tcPr>
                    <a:solidFill>
                      <a:srgbClr val="EEF3F4"/>
                    </a:solidFill>
                  </a:tcPr>
                </a:tc>
              </a:tr>
              <a:tr h="457200">
                <a:tc>
                  <a:txBody>
                    <a:bodyPr/>
                    <a:lstStyle/>
                    <a:p>
                      <a:r>
                        <a:rPr sz="1600">
                          <a:solidFill>
                            <a:srgbClr val="263238"/>
                          </a:solidFill>
                          <a:latin typeface="Calibri"/>
                        </a:rPr>
                        <a:t>Elevar el cuadrado femoral sin necesidad</a:t>
                      </a:r>
                    </a:p>
                  </a:txBody>
                  <a:tcPr>
                    <a:solidFill>
                      <a:srgbClr val="FFFFFF"/>
                    </a:solidFill>
                  </a:tcPr>
                </a:tc>
                <a:tc>
                  <a:txBody>
                    <a:bodyPr/>
                    <a:lstStyle/>
                    <a:p>
                      <a:r>
                        <a:rPr sz="1600">
                          <a:solidFill>
                            <a:srgbClr val="263238"/>
                          </a:solidFill>
                          <a:latin typeface="Calibri"/>
                        </a:rPr>
                        <a:t>Riesgo para la ACFM</a:t>
                      </a:r>
                    </a:p>
                  </a:txBody>
                  <a:tcPr>
                    <a:solidFill>
                      <a:srgbClr val="FFFFFF"/>
                    </a:solidFill>
                  </a:tcPr>
                </a:tc>
                <a:tc>
                  <a:txBody>
                    <a:bodyPr/>
                    <a:lstStyle/>
                    <a:p>
                      <a:r>
                        <a:rPr sz="1600">
                          <a:solidFill>
                            <a:srgbClr val="263238"/>
                          </a:solidFill>
                          <a:latin typeface="Calibri"/>
                        </a:rPr>
                        <a:t>Hacerlo solo si necesitas exposición caudal [r59]</a:t>
                      </a:r>
                    </a:p>
                  </a:txBody>
                  <a:tcPr>
                    <a:solidFill>
                      <a:srgbClr val="FFFFFF"/>
                    </a:solidFill>
                  </a:tcPr>
                </a:tc>
              </a:tr>
              <a:tr h="457200">
                <a:tc>
                  <a:txBody>
                    <a:bodyPr/>
                    <a:lstStyle/>
                    <a:p>
                      <a:r>
                        <a:rPr sz="1600">
                          <a:solidFill>
                            <a:srgbClr val="263238"/>
                          </a:solidFill>
                          <a:latin typeface="Calibri"/>
                        </a:rPr>
                        <a:t>Cortar los tendones sin marcarlos</a:t>
                      </a:r>
                    </a:p>
                  </a:txBody>
                  <a:tcPr>
                    <a:solidFill>
                      <a:srgbClr val="EEF3F4"/>
                    </a:solidFill>
                  </a:tcPr>
                </a:tc>
                <a:tc>
                  <a:txBody>
                    <a:bodyPr/>
                    <a:lstStyle/>
                    <a:p>
                      <a:r>
                        <a:rPr sz="1600">
                          <a:solidFill>
                            <a:srgbClr val="263238"/>
                          </a:solidFill>
                          <a:latin typeface="Calibri"/>
                        </a:rPr>
                        <a:t>Reparación imposible o débil</a:t>
                      </a:r>
                    </a:p>
                  </a:txBody>
                  <a:tcPr>
                    <a:solidFill>
                      <a:srgbClr val="EEF3F4"/>
                    </a:solidFill>
                  </a:tcPr>
                </a:tc>
                <a:tc>
                  <a:txBody>
                    <a:bodyPr/>
                    <a:lstStyle/>
                    <a:p>
                      <a:r>
                        <a:rPr sz="1600">
                          <a:solidFill>
                            <a:srgbClr val="263238"/>
                          </a:solidFill>
                          <a:latin typeface="Calibri"/>
                        </a:rPr>
                        <a:t>Suturas gruesas de tracción antes de cortar [r60]</a:t>
                      </a:r>
                    </a:p>
                  </a:txBody>
                  <a:tcPr>
                    <a:solidFill>
                      <a:srgbClr val="EEF3F4"/>
                    </a:solidFill>
                  </a:tcPr>
                </a:tc>
              </a:tr>
              <a:tr h="457200">
                <a:tc>
                  <a:txBody>
                    <a:bodyPr/>
                    <a:lstStyle/>
                    <a:p>
                      <a:r>
                        <a:rPr sz="1600">
                          <a:solidFill>
                            <a:srgbClr val="263238"/>
                          </a:solidFill>
                          <a:latin typeface="Calibri"/>
                        </a:rPr>
                        <a:t>Cerrar sin revisar la articulación</a:t>
                      </a:r>
                    </a:p>
                  </a:txBody>
                  <a:tcPr>
                    <a:solidFill>
                      <a:srgbClr val="FFFFFF"/>
                    </a:solidFill>
                  </a:tcPr>
                </a:tc>
                <a:tc>
                  <a:txBody>
                    <a:bodyPr/>
                    <a:lstStyle/>
                    <a:p>
                      <a:r>
                        <a:rPr sz="1600">
                          <a:solidFill>
                            <a:srgbClr val="263238"/>
                          </a:solidFill>
                          <a:latin typeface="Calibri"/>
                        </a:rPr>
                        <a:t>Fragmentos retenidos: odds de osificación heterotópica 7,42</a:t>
                      </a:r>
                    </a:p>
                  </a:txBody>
                  <a:tcPr>
                    <a:solidFill>
                      <a:srgbClr val="FFFFFF"/>
                    </a:solidFill>
                  </a:tcPr>
                </a:tc>
                <a:tc>
                  <a:txBody>
                    <a:bodyPr/>
                    <a:lstStyle/>
                    <a:p>
                      <a:r>
                        <a:rPr sz="1600">
                          <a:solidFill>
                            <a:srgbClr val="263238"/>
                          </a:solidFill>
                          <a:latin typeface="Calibri"/>
                        </a:rPr>
                        <a:t>Inspección articular y lavado antes de cerrar [r29][r59]</a:t>
                      </a:r>
                    </a:p>
                  </a:txBody>
                  <a:tcPr>
                    <a:solidFill>
                      <a:srgbClr val="FFFFFF"/>
                    </a:solidFill>
                  </a:tcPr>
                </a:tc>
              </a:tr>
              <a:tr h="457200">
                <a:tc>
                  <a:txBody>
                    <a:bodyPr/>
                    <a:lstStyle/>
                    <a:p>
                      <a:r>
                        <a:rPr sz="1600">
                          <a:solidFill>
                            <a:srgbClr val="263238"/>
                          </a:solidFill>
                          <a:latin typeface="Calibri"/>
                        </a:rPr>
                        <a:t>Pasar la aguja profunda por el tendón conjunto al reparar</a:t>
                      </a:r>
                    </a:p>
                  </a:txBody>
                  <a:tcPr>
                    <a:solidFill>
                      <a:srgbClr val="EEF3F4"/>
                    </a:solidFill>
                  </a:tcPr>
                </a:tc>
                <a:tc>
                  <a:txBody>
                    <a:bodyPr/>
                    <a:lstStyle/>
                    <a:p>
                      <a:r>
                        <a:rPr sz="1600">
                          <a:solidFill>
                            <a:srgbClr val="263238"/>
                          </a:solidFill>
                          <a:latin typeface="Calibri"/>
                        </a:rPr>
                        <a:t>Lesión de la ACFM</a:t>
                      </a:r>
                    </a:p>
                  </a:txBody>
                  <a:tcPr>
                    <a:solidFill>
                      <a:srgbClr val="EEF3F4"/>
                    </a:solidFill>
                  </a:tcPr>
                </a:tc>
                <a:tc>
                  <a:txBody>
                    <a:bodyPr/>
                    <a:lstStyle/>
                    <a:p>
                      <a:r>
                        <a:rPr sz="1600">
                          <a:solidFill>
                            <a:srgbClr val="263238"/>
                          </a:solidFill>
                          <a:latin typeface="Calibri"/>
                        </a:rPr>
                        <a:t>Pasos superficiales o transóseos [r59]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Reparar cápsula y rotadores: ¿cuánto protege de la luxación?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[r37] Kwon MS et al. Clin Orthop Relat Res. 2006. doi:10.1097/01.blo.0000218746.84494.df</a:t>
            </a:r>
          </a:p>
          <a:p>
            <a:r>
              <a:rPr sz="800">
                <a:solidFill>
                  <a:srgbClr val="5A6469"/>
                </a:solidFill>
                <a:latin typeface="Calibri"/>
              </a:rPr>
              <a:t>[r38] White RE et al. Clin Orthop Relat Res. 2001. doi:10.1097/00003086-200112000-00019</a:t>
            </a:r>
          </a:p>
          <a:p>
            <a:r>
              <a:rPr sz="800">
                <a:solidFill>
                  <a:srgbClr val="5A6469"/>
                </a:solidFill>
                <a:latin typeface="Calibri"/>
              </a:rPr>
              <a:t>[r39] Zhou Y et al. BMC Surg. 2017. doi:10.1186/s12893-017-0212-3</a:t>
            </a:r>
          </a:p>
          <a:p>
            <a:r>
              <a:rPr sz="800">
                <a:solidFill>
                  <a:srgbClr val="5A6469"/>
                </a:solidFill>
                <a:latin typeface="Calibri"/>
              </a:rPr>
              <a:t>[r40] Moon JK et al. Int Orthop. 2018. doi:10.1007/s00264-018-3884-0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pregunta que más se discute del Moore.</a:t>
            </a:r>
          </a:p>
          <a:p>
            <a:pPr marL="347472" indent="-347472">
              <a:spcAft>
                <a:spcPts val="1400"/>
              </a:spcAft>
              <a:buChar char="•"/>
            </a:pPr>
            <a:r>
              <a:rPr sz="2400">
                <a:solidFill>
                  <a:srgbClr val="263238"/>
                </a:solidFill>
                <a:latin typeface="Calibri"/>
              </a:rPr>
              <a:t>La respuesta corta: la reparación parece ayudar, pero la mejor evidencia aleatorizada es débil y la reparación no siempre se mantiene.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Luxación temprana de la prótesis por vía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Kwon MS et al. Clin Orthop Relat Res. 2006. doi:10.1097/01.blo.0000218746.84494.df</a:t>
            </a:r>
          </a:p>
          <a:p>
            <a:r>
              <a:rPr sz="1000">
                <a:solidFill>
                  <a:srgbClr val="5A6469"/>
                </a:solidFill>
                <a:latin typeface="Calibri"/>
              </a:rPr>
              <a:t>[r38] White RE et al. Clin Orthop Relat Res. 2001. doi:10.1097/00003086-200112000-00019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Reparación posterior: qué mostró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[r37] Kwon MS et al. Clin Orthop Relat Res. 2006. doi:10.1097/01.blo.0000218746.84494.df</a:t>
            </a:r>
          </a:p>
          <a:p>
            <a:r>
              <a:rPr sz="800">
                <a:solidFill>
                  <a:srgbClr val="5A6469"/>
                </a:solidFill>
                <a:latin typeface="Calibri"/>
              </a:rPr>
              <a:t>[r38] White RE et al. Clin Orthop Relat Res. 2001. doi:10.1097/00003086-200112000-00019</a:t>
            </a:r>
          </a:p>
          <a:p>
            <a:r>
              <a:rPr sz="800">
                <a:solidFill>
                  <a:srgbClr val="5A6469"/>
                </a:solidFill>
                <a:latin typeface="Calibri"/>
              </a:rPr>
              <a:t>[r39] Zhou Y et al. BMC Surg. 2017. doi:10.1186/s12893-017-0212-3</a:t>
            </a:r>
          </a:p>
          <a:p>
            <a:r>
              <a:rPr sz="800">
                <a:solidFill>
                  <a:srgbClr val="5A6469"/>
                </a:solidFill>
                <a:latin typeface="Calibri"/>
              </a:rPr>
              <a:t>[r40] Moon JK et al. Int Orthop. 2018. doi:10.1007/s00264-018-3884-0</a:t>
            </a:r>
          </a:p>
          <a:p>
            <a:r>
              <a:rPr sz="800">
                <a:solidFill>
                  <a:srgbClr val="5A6469"/>
                </a:solidFill>
                <a:latin typeface="Calibri"/>
              </a:rPr>
              <a:t>[r41] Sun C et al. J Orthop Surg Res. 2020. doi:10.1186/s13018-020-02084-9</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Diseño</a:t>
                      </a:r>
                    </a:p>
                  </a:txBody>
                  <a:tcPr>
                    <a:solidFill>
                      <a:srgbClr val="0F5F6B"/>
                    </a:solidFill>
                  </a:tcPr>
                </a:tc>
                <a:tc>
                  <a:txBody>
                    <a:bodyPr/>
                    <a:lstStyle/>
                    <a:p>
                      <a:r>
                        <a:rPr sz="1600" b="1">
                          <a:solidFill>
                            <a:srgbClr val="FFFFFF"/>
                          </a:solidFill>
                          <a:latin typeface="Calibri"/>
                        </a:rPr>
                        <a:t>Resultado principal</a:t>
                      </a:r>
                    </a:p>
                  </a:txBody>
                  <a:tcPr>
                    <a:solidFill>
                      <a:srgbClr val="0F5F6B"/>
                    </a:solidFill>
                  </a:tcPr>
                </a:tc>
              </a:tr>
              <a:tr h="457200">
                <a:tc>
                  <a:txBody>
                    <a:bodyPr/>
                    <a:lstStyle/>
                    <a:p>
                      <a:r>
                        <a:rPr sz="1600">
                          <a:solidFill>
                            <a:srgbClr val="263238"/>
                          </a:solidFill>
                          <a:latin typeface="Calibri"/>
                        </a:rPr>
                        <a:t>Kwon 2006</a:t>
                      </a:r>
                    </a:p>
                  </a:txBody>
                  <a:tcPr>
                    <a:solidFill>
                      <a:srgbClr val="EEF3F4"/>
                    </a:solidFill>
                  </a:tcPr>
                </a:tc>
                <a:tc>
                  <a:txBody>
                    <a:bodyPr/>
                    <a:lstStyle/>
                    <a:p>
                      <a:r>
                        <a:rPr sz="1600">
                          <a:solidFill>
                            <a:srgbClr val="263238"/>
                          </a:solidFill>
                          <a:latin typeface="Calibri"/>
                        </a:rPr>
                        <a:t>Metaanálisis de 5 estudios</a:t>
                      </a:r>
                    </a:p>
                  </a:txBody>
                  <a:tcPr>
                    <a:solidFill>
                      <a:srgbClr val="EEF3F4"/>
                    </a:solidFill>
                  </a:tcPr>
                </a:tc>
                <a:tc>
                  <a:txBody>
                    <a:bodyPr/>
                    <a:lstStyle/>
                    <a:p>
                      <a:r>
                        <a:rPr sz="1600">
                          <a:solidFill>
                            <a:srgbClr val="263238"/>
                          </a:solidFill>
                          <a:latin typeface="Calibri"/>
                        </a:rPr>
                        <a:t>Luxación 0,49 % con reparación frente a 4,46 % sin ella [r37]</a:t>
                      </a:r>
                    </a:p>
                  </a:txBody>
                  <a:tcPr>
                    <a:solidFill>
                      <a:srgbClr val="EEF3F4"/>
                    </a:solidFill>
                  </a:tcPr>
                </a:tc>
              </a:tr>
              <a:tr h="457200">
                <a:tc>
                  <a:txBody>
                    <a:bodyPr/>
                    <a:lstStyle/>
                    <a:p>
                      <a:r>
                        <a:rPr sz="1600">
                          <a:solidFill>
                            <a:srgbClr val="263238"/>
                          </a:solidFill>
                          <a:latin typeface="Calibri"/>
                        </a:rPr>
                        <a:t>White 2001</a:t>
                      </a:r>
                    </a:p>
                  </a:txBody>
                  <a:tcPr>
                    <a:solidFill>
                      <a:srgbClr val="FFFFFF"/>
                    </a:solidFill>
                  </a:tcPr>
                </a:tc>
                <a:tc>
                  <a:txBody>
                    <a:bodyPr/>
                    <a:lstStyle/>
                    <a:p>
                      <a:r>
                        <a:rPr sz="1600">
                          <a:solidFill>
                            <a:srgbClr val="263238"/>
                          </a:solidFill>
                          <a:latin typeface="Calibri"/>
                        </a:rPr>
                        <a:t>Cohorte de 1078 prótesis sin reparación y 437 con reparación</a:t>
                      </a:r>
                    </a:p>
                  </a:txBody>
                  <a:tcPr>
                    <a:solidFill>
                      <a:srgbClr val="FFFFFF"/>
                    </a:solidFill>
                  </a:tcPr>
                </a:tc>
                <a:tc>
                  <a:txBody>
                    <a:bodyPr/>
                    <a:lstStyle/>
                    <a:p>
                      <a:r>
                        <a:rPr sz="1600">
                          <a:solidFill>
                            <a:srgbClr val="263238"/>
                          </a:solidFill>
                          <a:latin typeface="Calibri"/>
                        </a:rPr>
                        <a:t>4,8 % con capsulectomía completa frente a 0,7 % con reparación [r38]</a:t>
                      </a:r>
                    </a:p>
                  </a:txBody>
                  <a:tcPr>
                    <a:solidFill>
                      <a:srgbClr val="FFFFFF"/>
                    </a:solidFill>
                  </a:tcPr>
                </a:tc>
              </a:tr>
              <a:tr h="457200">
                <a:tc>
                  <a:txBody>
                    <a:bodyPr/>
                    <a:lstStyle/>
                    <a:p>
                      <a:r>
                        <a:rPr sz="1600">
                          <a:solidFill>
                            <a:srgbClr val="263238"/>
                          </a:solidFill>
                          <a:latin typeface="Calibri"/>
                        </a:rPr>
                        <a:t>Metaanálisis de 2017</a:t>
                      </a:r>
                    </a:p>
                  </a:txBody>
                  <a:tcPr>
                    <a:solidFill>
                      <a:srgbClr val="EEF3F4"/>
                    </a:solidFill>
                  </a:tcPr>
                </a:tc>
                <a:tc>
                  <a:txBody>
                    <a:bodyPr/>
                    <a:lstStyle/>
                    <a:p>
                      <a:r>
                        <a:rPr sz="1600">
                          <a:solidFill>
                            <a:srgbClr val="263238"/>
                          </a:solidFill>
                          <a:latin typeface="Calibri"/>
                        </a:rPr>
                        <a:t>10 estudios, 3 ensayos</a:t>
                      </a:r>
                    </a:p>
                  </a:txBody>
                  <a:tcPr>
                    <a:solidFill>
                      <a:srgbClr val="EEF3F4"/>
                    </a:solidFill>
                  </a:tcPr>
                </a:tc>
                <a:tc>
                  <a:txBody>
                    <a:bodyPr/>
                    <a:lstStyle/>
                    <a:p>
                      <a:r>
                        <a:rPr sz="1600">
                          <a:solidFill>
                            <a:srgbClr val="263238"/>
                          </a:solidFill>
                          <a:latin typeface="Calibri"/>
                        </a:rPr>
                        <a:t>Menos luxación con reparación; sin diferencia significativa en los ensayos solos [r39]</a:t>
                      </a:r>
                    </a:p>
                  </a:txBody>
                  <a:tcPr>
                    <a:solidFill>
                      <a:srgbClr val="EEF3F4"/>
                    </a:solidFill>
                  </a:tcPr>
                </a:tc>
              </a:tr>
              <a:tr h="457200">
                <a:tc>
                  <a:txBody>
                    <a:bodyPr/>
                    <a:lstStyle/>
                    <a:p>
                      <a:r>
                        <a:rPr sz="1600">
                          <a:solidFill>
                            <a:srgbClr val="263238"/>
                          </a:solidFill>
                          <a:latin typeface="Calibri"/>
                        </a:rPr>
                        <a:t>Ensayo de 2018</a:t>
                      </a:r>
                    </a:p>
                  </a:txBody>
                  <a:tcPr>
                    <a:solidFill>
                      <a:srgbClr val="FFFFFF"/>
                    </a:solidFill>
                  </a:tcPr>
                </a:tc>
                <a:tc>
                  <a:txBody>
                    <a:bodyPr/>
                    <a:lstStyle/>
                    <a:p>
                      <a:r>
                        <a:rPr sz="1600">
                          <a:solidFill>
                            <a:srgbClr val="263238"/>
                          </a:solidFill>
                          <a:latin typeface="Calibri"/>
                        </a:rPr>
                        <a:t>167 prótesis</a:t>
                      </a:r>
                    </a:p>
                  </a:txBody>
                  <a:tcPr>
                    <a:solidFill>
                      <a:srgbClr val="FFFFFF"/>
                    </a:solidFill>
                  </a:tcPr>
                </a:tc>
                <a:tc>
                  <a:txBody>
                    <a:bodyPr/>
                    <a:lstStyle/>
                    <a:p>
                      <a:r>
                        <a:rPr sz="1600">
                          <a:solidFill>
                            <a:srgbClr val="263238"/>
                          </a:solidFill>
                          <a:latin typeface="Calibri"/>
                        </a:rPr>
                        <a:t>Falla de sutura 18,4 % (tendón a hueso) frente a 65 % (tendón con tendón) [r40]</a:t>
                      </a:r>
                    </a:p>
                  </a:txBody>
                  <a:tcPr>
                    <a:solidFill>
                      <a:srgbClr val="FFFFFF"/>
                    </a:solidFill>
                  </a:tcPr>
                </a:tc>
              </a:tr>
              <a:tr h="457200">
                <a:tc>
                  <a:txBody>
                    <a:bodyPr/>
                    <a:lstStyle/>
                    <a:p>
                      <a:r>
                        <a:rPr sz="1600">
                          <a:solidFill>
                            <a:srgbClr val="263238"/>
                          </a:solidFill>
                          <a:latin typeface="Calibri"/>
                        </a:rPr>
                        <a:t>Metaanálisis de 2020</a:t>
                      </a:r>
                    </a:p>
                  </a:txBody>
                  <a:tcPr>
                    <a:solidFill>
                      <a:srgbClr val="EEF3F4"/>
                    </a:solidFill>
                  </a:tcPr>
                </a:tc>
                <a:tc>
                  <a:txBody>
                    <a:bodyPr/>
                    <a:lstStyle/>
                    <a:p>
                      <a:r>
                        <a:rPr sz="1600">
                          <a:solidFill>
                            <a:srgbClr val="263238"/>
                          </a:solidFill>
                          <a:latin typeface="Calibri"/>
                        </a:rPr>
                        <a:t>7 estudios, 1417 pacientes</a:t>
                      </a:r>
                    </a:p>
                  </a:txBody>
                  <a:tcPr>
                    <a:solidFill>
                      <a:srgbClr val="EEF3F4"/>
                    </a:solidFill>
                  </a:tcPr>
                </a:tc>
                <a:tc>
                  <a:txBody>
                    <a:bodyPr/>
                    <a:lstStyle/>
                    <a:p>
                      <a:r>
                        <a:rPr sz="1600">
                          <a:solidFill>
                            <a:srgbClr val="263238"/>
                          </a:solidFill>
                          <a:latin typeface="Calibri"/>
                        </a:rPr>
                        <a:t>Reparación transósea con menos luxación (P = 0,003) [r41]</a:t>
                      </a:r>
                    </a:p>
                  </a:txBody>
                  <a:tcPr>
                    <a:solidFill>
                      <a:srgbClr val="EEF3F4"/>
                    </a:solidFill>
                  </a:tcPr>
                </a:tc>
              </a:tr>
              <a:tr h="457200">
                <a:tc>
                  <a:txBody>
                    <a:bodyPr/>
                    <a:lstStyle/>
                    <a:p>
                      <a:r>
                        <a:rPr sz="1600">
                          <a:solidFill>
                            <a:srgbClr val="263238"/>
                          </a:solidFill>
                          <a:latin typeface="Calibri"/>
                        </a:rPr>
                        <a:t>Ensayo de 2026</a:t>
                      </a:r>
                    </a:p>
                  </a:txBody>
                  <a:tcPr>
                    <a:solidFill>
                      <a:srgbClr val="FFFFFF"/>
                    </a:solidFill>
                  </a:tcPr>
                </a:tc>
                <a:tc>
                  <a:txBody>
                    <a:bodyPr/>
                    <a:lstStyle/>
                    <a:p>
                      <a:r>
                        <a:rPr sz="1600">
                          <a:solidFill>
                            <a:srgbClr val="263238"/>
                          </a:solidFill>
                          <a:latin typeface="Calibri"/>
                        </a:rPr>
                        <a:t>1133 pacientes con reparación capsular</a:t>
                      </a:r>
                    </a:p>
                  </a:txBody>
                  <a:tcPr>
                    <a:solidFill>
                      <a:srgbClr val="FFFFFF"/>
                    </a:solidFill>
                  </a:tcPr>
                </a:tc>
                <a:tc>
                  <a:txBody>
                    <a:bodyPr/>
                    <a:lstStyle/>
                    <a:p>
                      <a:r>
                        <a:rPr sz="1600">
                          <a:solidFill>
                            <a:srgbClr val="263238"/>
                          </a:solidFill>
                          <a:latin typeface="Calibri"/>
                        </a:rPr>
                        <a:t>Luxación global 0,88 %; sin diferencia entre con y sin restricciones (OR 0,60) [r56]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osteotomía trocantérica y otras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Ganz R et al. J Bone Joint Surg Br. 2001. doi:10.1302/0301-620x.83b8.11964</a:t>
            </a:r>
          </a:p>
          <a:p>
            <a:r>
              <a:rPr sz="800">
                <a:solidFill>
                  <a:srgbClr val="5A6469"/>
                </a:solidFill>
                <a:latin typeface="Calibri"/>
              </a:rPr>
              <a:t>[r17] Siebenrock KA et al. J Orthop Trauma. 1998. doi:10.1097/00005131-199808000-00004</a:t>
            </a:r>
          </a:p>
          <a:p>
            <a:r>
              <a:rPr sz="800">
                <a:solidFill>
                  <a:srgbClr val="5A6469"/>
                </a:solidFill>
                <a:latin typeface="Calibri"/>
              </a:rPr>
              <a:t>[r18] Vemulapalli KC et al. the Gibson Approach: A Cadaveric Study. 2022. doi:10.1097/BOT.0000000000002411</a:t>
            </a:r>
          </a:p>
          <a:p>
            <a:r>
              <a:rPr sz="800">
                <a:solidFill>
                  <a:srgbClr val="5A6469"/>
                </a:solidFill>
                <a:latin typeface="Calibri"/>
              </a:rPr>
              <a:t>[r19] Lin JL et al. Hip Int. 2025. doi:10.1177/11207000251369368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la exposición estándar no alcanza, no se tira de más: se amplía de forma dirigida, según la zona que no ves.</a:t>
            </a:r>
          </a:p>
          <a:p>
            <a:pPr marL="347472" indent="-347472">
              <a:spcAft>
                <a:spcPts val="1400"/>
              </a:spcAft>
              <a:buChar char="•"/>
            </a:pPr>
            <a:r>
              <a:rPr sz="2400">
                <a:solidFill>
                  <a:srgbClr val="263238"/>
                </a:solidFill>
                <a:latin typeface="Calibri"/>
              </a:rPr>
              <a:t>Osteotomía trocantérica (flip).</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osteotomía trocantérica y otras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Elevar el cuadrado femoral.</a:t>
            </a:r>
          </a:p>
          <a:p>
            <a:pPr marL="347472" indent="-347472">
              <a:spcAft>
                <a:spcPts val="1400"/>
              </a:spcAft>
              <a:buChar char="•"/>
            </a:pPr>
            <a:r>
              <a:rPr sz="2400">
                <a:solidFill>
                  <a:srgbClr val="263238"/>
                </a:solidFill>
                <a:latin typeface="Calibri"/>
              </a:rPr>
              <a:t>Despegarlo de su origen abre el extremo distal de la columna posterior, a costa de acercarse a la ACFM; por eso queda como último recurso [r59].</a:t>
            </a:r>
          </a:p>
          <a:p>
            <a:pPr marL="347472" indent="-347472">
              <a:spcAft>
                <a:spcPts val="1400"/>
              </a:spcAft>
              <a:buChar char="•"/>
            </a:pPr>
            <a:r>
              <a:rPr sz="2400">
                <a:solidFill>
                  <a:srgbClr val="263238"/>
                </a:solidFill>
                <a:latin typeface="Calibri"/>
              </a:rPr>
              <a:t>Tenotomía del glúteo mayor.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y su precio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Ganz R et al. J Bone Joint Surg Br. 2001. doi:10.1302/0301-620x.83b8.11964</a:t>
            </a:r>
          </a:p>
          <a:p>
            <a:r>
              <a:rPr sz="800">
                <a:solidFill>
                  <a:srgbClr val="5A6469"/>
                </a:solidFill>
                <a:latin typeface="Calibri"/>
              </a:rPr>
              <a:t>[r18] Vemulapalli KC et al. the Gibson Approach: A Cadaveric Study. 2022. doi:10.1097/BOT.0000000000002411</a:t>
            </a:r>
          </a:p>
          <a:p>
            <a:r>
              <a:rPr sz="800">
                <a:solidFill>
                  <a:srgbClr val="5A6469"/>
                </a:solidFill>
                <a:latin typeface="Calibri"/>
              </a:rPr>
              <a:t>[r19] Lin JL et al. Hip Int. 2025. doi:10.1177/11207000251369368</a:t>
            </a:r>
          </a:p>
          <a:p>
            <a:r>
              <a:rPr sz="800">
                <a:solidFill>
                  <a:srgbClr val="5A6469"/>
                </a:solidFill>
                <a:latin typeface="Calibri"/>
              </a:rPr>
              <a:t>[r34] Khalifa AA et al. World J Orthop. 2021. doi:10.5312/wjo.v12.i8.604</a:t>
            </a:r>
          </a:p>
          <a:p>
            <a:r>
              <a:rPr sz="800">
                <a:solidFill>
                  <a:srgbClr val="5A6469"/>
                </a:solidFill>
                <a:latin typeface="Calibri"/>
              </a:rPr>
              <a:t>[r59] Ferguson T et al. En: AO Surgery Reference. 2026.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Ampliación</a:t>
                      </a:r>
                    </a:p>
                  </a:txBody>
                  <a:tcPr>
                    <a:solidFill>
                      <a:srgbClr val="0F5F6B"/>
                    </a:solidFill>
                  </a:tcPr>
                </a:tc>
                <a:tc>
                  <a:txBody>
                    <a:bodyPr/>
                    <a:lstStyle/>
                    <a:p>
                      <a:r>
                        <a:rPr sz="1600" b="1">
                          <a:solidFill>
                            <a:srgbClr val="FFFFFF"/>
                          </a:solidFill>
                          <a:latin typeface="Calibri"/>
                        </a:rPr>
                        <a:t>Qué agrega</a:t>
                      </a:r>
                    </a:p>
                  </a:txBody>
                  <a:tcPr>
                    <a:solidFill>
                      <a:srgbClr val="0F5F6B"/>
                    </a:solidFill>
                  </a:tcPr>
                </a:tc>
                <a:tc>
                  <a:txBody>
                    <a:bodyPr/>
                    <a:lstStyle/>
                    <a:p>
                      <a:r>
                        <a:rPr sz="1600" b="1">
                          <a:solidFill>
                            <a:srgbClr val="FFFFFF"/>
                          </a:solidFill>
                          <a:latin typeface="Calibri"/>
                        </a:rPr>
                        <a:t>Costo o riesgo</a:t>
                      </a:r>
                    </a:p>
                  </a:txBody>
                  <a:tcPr>
                    <a:solidFill>
                      <a:srgbClr val="0F5F6B"/>
                    </a:solidFill>
                  </a:tcPr>
                </a:tc>
              </a:tr>
              <a:tr h="457200">
                <a:tc>
                  <a:txBody>
                    <a:bodyPr/>
                    <a:lstStyle/>
                    <a:p>
                      <a:r>
                        <a:rPr sz="1600">
                          <a:solidFill>
                            <a:srgbClr val="263238"/>
                          </a:solidFill>
                          <a:latin typeface="Calibri"/>
                        </a:rPr>
                        <a:t>Osteotomía trocantérica</a:t>
                      </a:r>
                    </a:p>
                  </a:txBody>
                  <a:tcPr>
                    <a:solidFill>
                      <a:srgbClr val="EEF3F4"/>
                    </a:solidFill>
                  </a:tcPr>
                </a:tc>
                <a:tc>
                  <a:txBody>
                    <a:bodyPr/>
                    <a:lstStyle/>
                    <a:p>
                      <a:r>
                        <a:rPr sz="1600">
                          <a:solidFill>
                            <a:srgbClr val="263238"/>
                          </a:solidFill>
                          <a:latin typeface="Calibri"/>
                        </a:rPr>
                        <a:t>Acceso craneal y anterior (supraacetabular) [r59]</a:t>
                      </a:r>
                    </a:p>
                  </a:txBody>
                  <a:tcPr>
                    <a:solidFill>
                      <a:srgbClr val="EEF3F4"/>
                    </a:solidFill>
                  </a:tcPr>
                </a:tc>
                <a:tc>
                  <a:txBody>
                    <a:bodyPr/>
                    <a:lstStyle/>
                    <a:p>
                      <a:r>
                        <a:rPr sz="1600">
                          <a:solidFill>
                            <a:srgbClr val="263238"/>
                          </a:solidFill>
                          <a:latin typeface="Calibri"/>
                        </a:rPr>
                        <a:t>Seudoartrosis 3,4 % y bursitis 3,8 % en luxación quirúrgica [r34]</a:t>
                      </a:r>
                    </a:p>
                  </a:txBody>
                  <a:tcPr>
                    <a:solidFill>
                      <a:srgbClr val="EEF3F4"/>
                    </a:solidFill>
                  </a:tcPr>
                </a:tc>
              </a:tr>
              <a:tr h="457200">
                <a:tc>
                  <a:txBody>
                    <a:bodyPr/>
                    <a:lstStyle/>
                    <a:p>
                      <a:r>
                        <a:rPr sz="1600">
                          <a:solidFill>
                            <a:srgbClr val="263238"/>
                          </a:solidFill>
                          <a:latin typeface="Calibri"/>
                        </a:rPr>
                        <a:t>Desbridar el glúteo menor caudal al paquete glúteo superior</a:t>
                      </a:r>
                    </a:p>
                  </a:txBody>
                  <a:tcPr>
                    <a:solidFill>
                      <a:srgbClr val="FFFFFF"/>
                    </a:solidFill>
                  </a:tcPr>
                </a:tc>
                <a:tc>
                  <a:txBody>
                    <a:bodyPr/>
                    <a:lstStyle/>
                    <a:p>
                      <a:r>
                        <a:rPr sz="1600">
                          <a:solidFill>
                            <a:srgbClr val="263238"/>
                          </a:solidFill>
                          <a:latin typeface="Calibri"/>
                        </a:rPr>
                        <a:t>+13,1 cm² de exposición en cadáver [r18]</a:t>
                      </a:r>
                    </a:p>
                  </a:txBody>
                  <a:tcPr>
                    <a:solidFill>
                      <a:srgbClr val="FFFFFF"/>
                    </a:solidFill>
                  </a:tcPr>
                </a:tc>
                <a:tc>
                  <a:txBody>
                    <a:bodyPr/>
                    <a:lstStyle/>
                    <a:p>
                      <a:r>
                        <a:rPr sz="1600">
                          <a:solidFill>
                            <a:srgbClr val="263238"/>
                          </a:solidFill>
                          <a:latin typeface="Calibri"/>
                        </a:rPr>
                        <a:t>Estudio cadavérico de 9 especímenes [r18]</a:t>
                      </a:r>
                    </a:p>
                  </a:txBody>
                  <a:tcPr>
                    <a:solidFill>
                      <a:srgbClr val="FFFFFF"/>
                    </a:solidFill>
                  </a:tcPr>
                </a:tc>
              </a:tr>
              <a:tr h="457200">
                <a:tc>
                  <a:txBody>
                    <a:bodyPr/>
                    <a:lstStyle/>
                    <a:p>
                      <a:r>
                        <a:rPr sz="1600">
                          <a:solidFill>
                            <a:srgbClr val="263238"/>
                          </a:solidFill>
                          <a:latin typeface="Calibri"/>
                        </a:rPr>
                        <a:t>Elevar el cuadrado femoral</a:t>
                      </a:r>
                    </a:p>
                  </a:txBody>
                  <a:tcPr>
                    <a:solidFill>
                      <a:srgbClr val="EEF3F4"/>
                    </a:solidFill>
                  </a:tcPr>
                </a:tc>
                <a:tc>
                  <a:txBody>
                    <a:bodyPr/>
                    <a:lstStyle/>
                    <a:p>
                      <a:r>
                        <a:rPr sz="1600">
                          <a:solidFill>
                            <a:srgbClr val="263238"/>
                          </a:solidFill>
                          <a:latin typeface="Calibri"/>
                        </a:rPr>
                        <a:t>Exposición caudal de la columna posterior [r59]</a:t>
                      </a:r>
                    </a:p>
                  </a:txBody>
                  <a:tcPr>
                    <a:solidFill>
                      <a:srgbClr val="EEF3F4"/>
                    </a:solidFill>
                  </a:tcPr>
                </a:tc>
                <a:tc>
                  <a:txBody>
                    <a:bodyPr/>
                    <a:lstStyle/>
                    <a:p>
                      <a:r>
                        <a:rPr sz="1600">
                          <a:solidFill>
                            <a:srgbClr val="263238"/>
                          </a:solidFill>
                          <a:latin typeface="Calibri"/>
                        </a:rPr>
                        <a:t>Riesgo para la ACFM [r59]</a:t>
                      </a:r>
                    </a:p>
                  </a:txBody>
                  <a:tcPr>
                    <a:solidFill>
                      <a:srgbClr val="EEF3F4"/>
                    </a:solidFill>
                  </a:tcPr>
                </a:tc>
              </a:tr>
              <a:tr h="457200">
                <a:tc>
                  <a:txBody>
                    <a:bodyPr/>
                    <a:lstStyle/>
                    <a:p>
                      <a:r>
                        <a:rPr sz="1600">
                          <a:solidFill>
                            <a:srgbClr val="263238"/>
                          </a:solidFill>
                          <a:latin typeface="Calibri"/>
                        </a:rPr>
                        <a:t>Tenotomía del glúteo mayor</a:t>
                      </a:r>
                    </a:p>
                  </a:txBody>
                  <a:tcPr>
                    <a:solidFill>
                      <a:srgbClr val="FFFFFF"/>
                    </a:solidFill>
                  </a:tcPr>
                </a:tc>
                <a:tc>
                  <a:txBody>
                    <a:bodyPr/>
                    <a:lstStyle/>
                    <a:p>
                      <a:r>
                        <a:rPr sz="1600">
                          <a:solidFill>
                            <a:srgbClr val="263238"/>
                          </a:solidFill>
                          <a:latin typeface="Calibri"/>
                        </a:rPr>
                        <a:t>Más exposición femoral o acetabular [r19]</a:t>
                      </a:r>
                    </a:p>
                  </a:txBody>
                  <a:tcPr>
                    <a:solidFill>
                      <a:srgbClr val="FFFFFF"/>
                    </a:solidFill>
                  </a:tcPr>
                </a:tc>
                <a:tc>
                  <a:txBody>
                    <a:bodyPr/>
                    <a:lstStyle/>
                    <a:p>
                      <a:r>
                        <a:rPr sz="1600">
                          <a:solidFill>
                            <a:srgbClr val="263238"/>
                          </a:solidFill>
                          <a:latin typeface="Calibri"/>
                        </a:rPr>
                        <a:t>Primera perforante: respetar la zona segura de 15 mm [r19]</a:t>
                      </a:r>
                    </a:p>
                  </a:txBody>
                  <a:tcPr>
                    <a:solidFill>
                      <a:srgbClr val="FFFFFF"/>
                    </a:solidFill>
                  </a:tcPr>
                </a:tc>
              </a:tr>
              <a:tr h="457200">
                <a:tc>
                  <a:txBody>
                    <a:bodyPr/>
                    <a:lstStyle/>
                    <a:p>
                      <a:r>
                        <a:rPr sz="1600">
                          <a:solidFill>
                            <a:srgbClr val="263238"/>
                          </a:solidFill>
                          <a:latin typeface="Calibri"/>
                        </a:rPr>
                        <a:t>Luxación quirúrgica de Ganz</a:t>
                      </a:r>
                    </a:p>
                  </a:txBody>
                  <a:tcPr>
                    <a:solidFill>
                      <a:srgbClr val="EEF3F4"/>
                    </a:solidFill>
                  </a:tcPr>
                </a:tc>
                <a:tc>
                  <a:txBody>
                    <a:bodyPr/>
                    <a:lstStyle/>
                    <a:p>
                      <a:r>
                        <a:rPr sz="1600">
                          <a:solidFill>
                            <a:srgbClr val="263238"/>
                          </a:solidFill>
                          <a:latin typeface="Calibri"/>
                        </a:rPr>
                        <a:t>Visión de la cabeza sin lesionar su irrigación en 213 caderas [r6]</a:t>
                      </a:r>
                    </a:p>
                  </a:txBody>
                  <a:tcPr>
                    <a:solidFill>
                      <a:srgbClr val="EEF3F4"/>
                    </a:solidFill>
                  </a:tcPr>
                </a:tc>
                <a:tc>
                  <a:txBody>
                    <a:bodyPr/>
                    <a:lstStyle/>
                    <a:p>
                      <a:r>
                        <a:rPr sz="1600">
                          <a:solidFill>
                            <a:srgbClr val="263238"/>
                          </a:solidFill>
                          <a:latin typeface="Calibri"/>
                        </a:rPr>
                        <a:t>Osificación heterotópica 25 % y artrosis 16 % en fracturas de cabeza [r34]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con otros abordajes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Gänsslen A et al. Acta Chir Orthop Traumatol Cech. 2016. doi:10.55095/achot2016/021</a:t>
            </a:r>
          </a:p>
          <a:p>
            <a:r>
              <a:rPr sz="800">
                <a:solidFill>
                  <a:srgbClr val="5A6469"/>
                </a:solidFill>
                <a:latin typeface="Calibri"/>
              </a:rPr>
              <a:t>[r16] Tannast M et al. J Bone Joint Surg Am. 2012. doi:10.2106/JBJS.K.00444</a:t>
            </a:r>
          </a:p>
          <a:p>
            <a:r>
              <a:rPr sz="800">
                <a:solidFill>
                  <a:srgbClr val="5A6469"/>
                </a:solidFill>
                <a:latin typeface="Calibri"/>
              </a:rPr>
              <a:t>[r46] Jolles BM et al. Cochrane Database Syst Rev. 2006. doi:10.1002/14651858.CD003828.pub3</a:t>
            </a:r>
          </a:p>
          <a:p>
            <a:r>
              <a:rPr sz="800">
                <a:solidFill>
                  <a:srgbClr val="5A6469"/>
                </a:solidFill>
                <a:latin typeface="Calibri"/>
              </a:rPr>
              <a:t>[r47] Yan L et al. JAMA Netw Open. 2023. doi:10.1001/jamanetworkopen.2022.53942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Aquí conviene leer con calma: el abordaje posterior se compara distinto según 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tras hemiartroplastia por fractura de cuello (583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Svenøy S et al. Injury. 2017. doi:10.1016/j.injury.2017.03.024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acumulada al año tras prótesis total por fractura (8031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Rogmark C et al. Bone Joint J. 2022. doi:10.1302/0301-620X.104B7.BJJ-2021-1772.R1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Stavrakakis IM et al. Eur J Trauma Emerg Surg. 2022. doi:10.1007/s00068-022-01896-0</a:t>
            </a:r>
          </a:p>
          <a:p>
            <a:r>
              <a:rPr sz="1000">
                <a:solidFill>
                  <a:srgbClr val="5A6469"/>
                </a:solidFill>
                <a:latin typeface="Calibri"/>
              </a:rPr>
              <a:t>[r22] Schaffer NE et al. J Orthop Trauma. 2024. doi:10.1097/BOT.0000000000002860</a:t>
            </a:r>
          </a:p>
          <a:p>
            <a:r>
              <a:rPr sz="1000">
                <a:solidFill>
                  <a:srgbClr val="5A6469"/>
                </a:solidFill>
                <a:latin typeface="Calibri"/>
              </a:rPr>
              <a:t>[r21] Chen JY et al. J Orthop Trauma. 2023. doi:10.1097/BOT.0000000000002481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fijación acetabular. El metaanálisis de 20 estudios halló parálisis ciática iatrogénica agrupada de 1,4 % (IC95% 0,3 a 2,9 %)… [r24] [r22]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ciática o motora: frecuencias en series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Stavrakakis IM et al. Eur J Trauma Emerg Surg. 2022. doi:10.1007/s00068-022-01896-0</a:t>
            </a:r>
          </a:p>
          <a:p>
            <a:r>
              <a:rPr sz="800">
                <a:solidFill>
                  <a:srgbClr val="5A6469"/>
                </a:solidFill>
                <a:latin typeface="Calibri"/>
              </a:rPr>
              <a:t>[r22] Schaffer NE et al. J Orthop Trauma. 2024. doi:10.1097/BOT.0000000000002860</a:t>
            </a:r>
          </a:p>
          <a:p>
            <a:r>
              <a:rPr sz="800">
                <a:solidFill>
                  <a:srgbClr val="5A6469"/>
                </a:solidFill>
                <a:latin typeface="Calibri"/>
              </a:rPr>
              <a:t>[r21] Chen JY et al. J Orthop Trauma. 2023. doi:10.1097/BOT.0000000000002481</a:t>
            </a:r>
          </a:p>
          <a:p>
            <a:r>
              <a:rPr sz="800">
                <a:solidFill>
                  <a:srgbClr val="5A6469"/>
                </a:solidFill>
                <a:latin typeface="Calibri"/>
              </a:rPr>
              <a:t>[r50] Slaven SE et al. J Arthroplasty. 2023. doi:10.1016/j.arth.2023.03.086</a:t>
            </a:r>
          </a:p>
          <a:p>
            <a:r>
              <a:rPr sz="800">
                <a:solidFill>
                  <a:srgbClr val="5A6469"/>
                </a:solidFill>
                <a:latin typeface="Calibri"/>
              </a:rPr>
              <a:t>[r49] Farrell CM et al. J Bone Joint Surg Am. 2005. doi:10.2106/JBJS.C.01564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Osificación heterotópica tras fijación acetabular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Griffin SM et al. Clin Orthop Relat Res. 2013. doi:10.1007/s11999-013-2871-4</a:t>
            </a:r>
          </a:p>
          <a:p>
            <a:r>
              <a:rPr sz="1000">
                <a:solidFill>
                  <a:srgbClr val="5A6469"/>
                </a:solidFill>
                <a:latin typeface="Calibri"/>
              </a:rPr>
              <a:t>[r29] Yoon YC et al. Injury. 2026. doi:10.1016/j.injury.2026.113264</a:t>
            </a:r>
          </a:p>
          <a:p>
            <a:r>
              <a:rPr sz="1000">
                <a:solidFill>
                  <a:srgbClr val="5A6469"/>
                </a:solidFill>
                <a:latin typeface="Calibri"/>
              </a:rPr>
              <a:t>[r26] Sagi HC et al. J Orthop Trauma. 2014. doi:10.1097/BOT.0000000000000049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Matta JM. J Bone Joint Surg Am. 1996. doi:10.2106/00004623-199611000-00002</a:t>
            </a:r>
          </a:p>
          <a:p>
            <a:r>
              <a:rPr sz="800">
                <a:solidFill>
                  <a:srgbClr val="5A6469"/>
                </a:solidFill>
                <a:latin typeface="Calibri"/>
              </a:rPr>
              <a:t>[r15] Giannoudis PV et al. A meta-analysis. 2005. doi:10.1302/0301-620x.87b1.15605</a:t>
            </a:r>
          </a:p>
          <a:p>
            <a:r>
              <a:rPr sz="800">
                <a:solidFill>
                  <a:srgbClr val="5A6469"/>
                </a:solidFill>
                <a:latin typeface="Calibri"/>
              </a:rPr>
              <a:t>[r16] Tannast M et al. J Bone Joint Surg Am. 2012. doi:10.2106/JBJS.K.00444</a:t>
            </a:r>
          </a:p>
          <a:p>
            <a:r>
              <a:rPr sz="800">
                <a:solidFill>
                  <a:srgbClr val="5A6469"/>
                </a:solidFill>
                <a:latin typeface="Calibri"/>
              </a:rPr>
              <a:t>[r24] Stavrakakis IM et al. Eur J Trauma Emerg Surg. 2022. doi:10.1007/s00068-022-01896-0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pronóstico depende más de la lesión y de la calidad de la reducción que del abordaje en 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tardías tras fractura de cabeza femoral (453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Giannoudis PV et al. Injury. 2009. doi:10.1016/j.injury.2009.10.024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Recuperación completa de la parálisis nerviosa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Stavrakakis IM et al. Eur J Trauma Emerg Surg. 2022. doi:10.1007/s00068-022-01896-0</a:t>
            </a:r>
          </a:p>
          <a:p>
            <a:r>
              <a:rPr sz="1000">
                <a:solidFill>
                  <a:srgbClr val="5A6469"/>
                </a:solidFill>
                <a:latin typeface="Calibri"/>
              </a:rPr>
              <a:t>[r49] Farrell CM et al. J Bone Joint Surg Am. 2005. doi:10.2106/JBJS.C.01564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Matta JM. J Bone Joint Surg Am. 1996. doi:10.2106/00004623-199611000-00002</a:t>
            </a:r>
          </a:p>
          <a:p>
            <a:r>
              <a:rPr sz="800">
                <a:solidFill>
                  <a:srgbClr val="5A6469"/>
                </a:solidFill>
                <a:latin typeface="Calibri"/>
              </a:rPr>
              <a:t>[r16] Tannast M et al. J Bone Joint Surg Am. 2012. doi:10.2106/JBJS.K.00444</a:t>
            </a:r>
          </a:p>
          <a:p>
            <a:r>
              <a:rPr sz="800">
                <a:solidFill>
                  <a:srgbClr val="5A6469"/>
                </a:solidFill>
                <a:latin typeface="Calibri"/>
              </a:rPr>
              <a:t>[r24] Stavrakakis IM et al. Eur J Trauma Emerg Surg. 2022. doi:10.1007/s00068-022-01896-0</a:t>
            </a:r>
          </a:p>
          <a:p>
            <a:r>
              <a:rPr sz="800">
                <a:solidFill>
                  <a:srgbClr val="5A6469"/>
                </a:solidFill>
                <a:latin typeface="Calibri"/>
              </a:rPr>
              <a:t>[r29] Yoon YC et al. Injury. 2026. doi:10.1016/j.injury.2026.113264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Restricciones tras prótesis posterior.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Menger MM et al. EFORT Open Rev. 2021. doi:10.1302/2058-5241.6.210034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los criterios de tratamiento cumplidos: muletas con apoyo parcial 6 semanas o más, y nada de aducción ni rotación interna más allá de neutro durante unos 2 meses [r30].</a:t>
            </a:r>
          </a:p>
          <a:p>
            <a:pPr marL="347472" indent="-347472">
              <a:spcAft>
                <a:spcPts val="1400"/>
              </a:spcAft>
              <a:buChar char="•"/>
            </a:pPr>
            <a:r>
              <a:rPr sz="2400">
                <a:solidFill>
                  <a:srgbClr val="263238"/>
                </a:solidFill>
                <a:latin typeface="Calibri"/>
              </a:rPr>
              <a:t>Si el ciático quedó dañado.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Farrell CM et al. J Bone Joint Surg Am. 2005. doi:10.2106/JBJS.C.01564</a:t>
            </a:r>
          </a:p>
          <a:p>
            <a:r>
              <a:rPr sz="1000">
                <a:solidFill>
                  <a:srgbClr val="5A6469"/>
                </a:solidFill>
                <a:latin typeface="Calibri"/>
              </a:rPr>
              <a:t>[r24] Stavrakakis IM et al. Eur J Trauma Emerg Surg. 2022. doi:10.1007/s00068-022-01896-0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las parálisis completas que sí se recuperaron, la fuerza volvió en promedio a los 21,1 meses; en la parálisis iatrogénica del acetábulo… [r49] [r24]</a:t>
            </a:r>
          </a:p>
          <a:p>
            <a:pPr marL="347472" indent="-347472">
              <a:spcAft>
                <a:spcPts val="1400"/>
              </a:spcAft>
              <a:buChar char="•"/>
            </a:pPr>
            <a:r>
              <a:rPr sz="2400">
                <a:solidFill>
                  <a:srgbClr val="263238"/>
                </a:solidFill>
                <a:latin typeface="Calibri"/>
              </a:rPr>
              <a:t>Carga y progresión tras fijación acetabular.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documentos de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[r57] National Institute for Health and Care Excellence. 2011.</a:t>
            </a:r>
          </a:p>
          <a:p>
            <a:r>
              <a:rPr sz="800">
                <a:solidFill>
                  <a:srgbClr val="5A6469"/>
                </a:solidFill>
                <a:latin typeface="Calibri"/>
              </a:rPr>
              <a:t>[r58] American Academy of Orthopaedic Surgeons. Rosemont (IL): AAOS;. 2021.</a:t>
            </a:r>
          </a:p>
          <a:p>
            <a:r>
              <a:rPr sz="800">
                <a:solidFill>
                  <a:srgbClr val="5A6469"/>
                </a:solidFill>
                <a:latin typeface="Calibri"/>
              </a:rPr>
              <a:t>[r59] Ferguson T et al. En: AO Surgery Reference. 2026.</a:t>
            </a:r>
          </a:p>
          <a:p>
            <a:r>
              <a:rPr sz="800">
                <a:solidFill>
                  <a:srgbClr val="5A6469"/>
                </a:solidFill>
                <a:latin typeface="Calibri"/>
              </a:rPr>
              <a:t>[r60]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una guía de práctica clínica específica del abordaje posterior.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dicen las guías sobre el abordaje en fractura de cuello femoral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[r57] National Institute for Health and Care Excellence. 2011.</a:t>
            </a:r>
          </a:p>
          <a:p>
            <a:r>
              <a:rPr sz="800">
                <a:solidFill>
                  <a:srgbClr val="5A6469"/>
                </a:solidFill>
                <a:latin typeface="Calibri"/>
              </a:rPr>
              <a:t>[r58] American Academy of Orthopaedic Surgeons. Rosemont (IL): AAOS;. 2021.</a:t>
            </a:r>
          </a:p>
          <a:p>
            <a:r>
              <a:rPr sz="800">
                <a:solidFill>
                  <a:srgbClr val="5A6469"/>
                </a:solidFill>
                <a:latin typeface="Calibri"/>
              </a:rPr>
              <a:t>[r59] Ferguson T et al. En: AO Surgery Reference. 2026.</a:t>
            </a:r>
          </a:p>
          <a:p>
            <a:r>
              <a:rPr sz="800">
                <a:solidFill>
                  <a:srgbClr val="5A6469"/>
                </a:solidFill>
                <a:latin typeface="Calibri"/>
              </a:rPr>
              <a:t>[r60] Apivatthakakul T et al. En: AO Surgery Reference. 2026.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Documento</a:t>
                      </a:r>
                    </a:p>
                  </a:txBody>
                  <a:tcPr>
                    <a:solidFill>
                      <a:srgbClr val="0F5F6B"/>
                    </a:solidFill>
                  </a:tcPr>
                </a:tc>
                <a:tc>
                  <a:txBody>
                    <a:bodyPr/>
                    <a:lstStyle/>
                    <a:p>
                      <a:r>
                        <a:rPr sz="1600" b="1">
                          <a:solidFill>
                            <a:srgbClr val="FFFFFF"/>
                          </a:solidFill>
                          <a:latin typeface="Calibri"/>
                        </a:rPr>
                        <a:t>Recomendación sobre el abordaje</a:t>
                      </a:r>
                    </a:p>
                  </a:txBody>
                  <a:tcPr>
                    <a:solidFill>
                      <a:srgbClr val="0F5F6B"/>
                    </a:solidFill>
                  </a:tcPr>
                </a:tc>
                <a:tc>
                  <a:txBody>
                    <a:bodyPr/>
                    <a:lstStyle/>
                    <a:p>
                      <a:r>
                        <a:rPr sz="1600" b="1">
                          <a:solidFill>
                            <a:srgbClr val="FFFFFF"/>
                          </a:solidFill>
                          <a:latin typeface="Calibri"/>
                        </a:rPr>
                        <a:t>Calidad declarada</a:t>
                      </a:r>
                    </a:p>
                  </a:txBody>
                  <a:tcPr>
                    <a:solidFill>
                      <a:srgbClr val="0F5F6B"/>
                    </a:solidFill>
                  </a:tcPr>
                </a:tc>
              </a:tr>
              <a:tr h="457200">
                <a:tc>
                  <a:txBody>
                    <a:bodyPr/>
                    <a:lstStyle/>
                    <a:p>
                      <a:r>
                        <a:rPr sz="1600">
                          <a:solidFill>
                            <a:srgbClr val="263238"/>
                          </a:solidFill>
                          <a:latin typeface="Calibri"/>
                        </a:rPr>
                        <a:t>NICE CG124 (2011, actualizada 2023)</a:t>
                      </a:r>
                    </a:p>
                  </a:txBody>
                  <a:tcPr>
                    <a:solidFill>
                      <a:srgbClr val="EEF3F4"/>
                    </a:solidFill>
                  </a:tcPr>
                </a:tc>
                <a:tc>
                  <a:txBody>
                    <a:bodyPr/>
                    <a:lstStyle/>
                    <a:p>
                      <a:r>
                        <a:rPr sz="1600">
                          <a:solidFill>
                            <a:srgbClr val="263238"/>
                          </a:solidFill>
                          <a:latin typeface="Calibri"/>
                        </a:rPr>
                        <a:t>Considerar el abordaje anterolateral en lugar del posterior al insertar una hemiartroplastia [r57]</a:t>
                      </a:r>
                    </a:p>
                  </a:txBody>
                  <a:tcPr>
                    <a:solidFill>
                      <a:srgbClr val="EEF3F4"/>
                    </a:solidFill>
                  </a:tcPr>
                </a:tc>
                <a:tc>
                  <a:txBody>
                    <a:bodyPr/>
                    <a:lstStyle/>
                    <a:p>
                      <a:r>
                        <a:rPr sz="1600">
                          <a:solidFill>
                            <a:srgbClr val="263238"/>
                          </a:solidFill>
                          <a:latin typeface="Calibri"/>
                        </a:rPr>
                        <a:t>Recomendación de 2011, no revisada en el apartado</a:t>
                      </a:r>
                    </a:p>
                  </a:txBody>
                  <a:tcPr>
                    <a:solidFill>
                      <a:srgbClr val="EEF3F4"/>
                    </a:solidFill>
                  </a:tcPr>
                </a:tc>
              </a:tr>
              <a:tr h="457200">
                <a:tc>
                  <a:txBody>
                    <a:bodyPr/>
                    <a:lstStyle/>
                    <a:p>
                      <a:r>
                        <a:rPr sz="1600">
                          <a:solidFill>
                            <a:srgbClr val="263238"/>
                          </a:solidFill>
                          <a:latin typeface="Calibri"/>
                        </a:rPr>
                        <a:t>AAOS 2021</a:t>
                      </a:r>
                    </a:p>
                  </a:txBody>
                  <a:tcPr>
                    <a:solidFill>
                      <a:srgbClr val="FFFFFF"/>
                    </a:solidFill>
                  </a:tcPr>
                </a:tc>
                <a:tc>
                  <a:txBody>
                    <a:bodyPr/>
                    <a:lstStyle/>
                    <a:p>
                      <a:r>
                        <a:rPr sz="1600">
                          <a:solidFill>
                            <a:srgbClr val="263238"/>
                          </a:solidFill>
                          <a:latin typeface="Calibri"/>
                        </a:rPr>
                        <a:t>En fractura de cuello tratada con artroplastia, la evidencia no muestra un abordaje preferido [r58]</a:t>
                      </a:r>
                    </a:p>
                  </a:txBody>
                  <a:tcPr>
                    <a:solidFill>
                      <a:srgbClr val="FFFFFF"/>
                    </a:solidFill>
                  </a:tcPr>
                </a:tc>
                <a:tc>
                  <a:txBody>
                    <a:bodyPr/>
                    <a:lstStyle/>
                    <a:p>
                      <a:r>
                        <a:rPr sz="1600">
                          <a:solidFill>
                            <a:srgbClr val="263238"/>
                          </a:solidFill>
                          <a:latin typeface="Calibri"/>
                        </a:rPr>
                        <a:t>Calidad de evidencia moderada y fuerza moderada [r58]</a:t>
                      </a:r>
                    </a:p>
                  </a:txBody>
                  <a:tcPr>
                    <a:solidFill>
                      <a:srgbClr val="FFFFFF"/>
                    </a:solidFill>
                  </a:tcPr>
                </a:tc>
              </a:tr>
              <a:tr h="457200">
                <a:tc>
                  <a:txBody>
                    <a:bodyPr/>
                    <a:lstStyle/>
                    <a:p>
                      <a:r>
                        <a:rPr sz="1600">
                          <a:solidFill>
                            <a:srgbClr val="263238"/>
                          </a:solidFill>
                          <a:latin typeface="Calibri"/>
                        </a:rPr>
                        <a:t>AO Surgery Reference</a:t>
                      </a:r>
                    </a:p>
                  </a:txBody>
                  <a:tcPr>
                    <a:solidFill>
                      <a:srgbClr val="EEF3F4"/>
                    </a:solidFill>
                  </a:tcPr>
                </a:tc>
                <a:tc>
                  <a:txBody>
                    <a:bodyPr/>
                    <a:lstStyle/>
                    <a:p>
                      <a:r>
                        <a:rPr sz="1600">
                          <a:solidFill>
                            <a:srgbClr val="263238"/>
                          </a:solidFill>
                          <a:latin typeface="Calibri"/>
                        </a:rPr>
                        <a:t>Describe el K-L y el posterolateral paso a paso; pide reparar rotadores y cápsula para reducir la luxación [r59][r60]</a:t>
                      </a:r>
                    </a:p>
                  </a:txBody>
                  <a:tcPr>
                    <a:solidFill>
                      <a:srgbClr val="EEF3F4"/>
                    </a:solidFill>
                  </a:tcPr>
                </a:tc>
                <a:tc>
                  <a:txBody>
                    <a:bodyPr/>
                    <a:lstStyle/>
                    <a:p>
                      <a:r>
                        <a:rPr sz="1600">
                          <a:solidFill>
                            <a:srgbClr val="263238"/>
                          </a:solidFill>
                          <a:latin typeface="Calibri"/>
                        </a:rPr>
                        <a:t>Guía técnica de expertos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Ferguson T et al. En: AO Surgery Reference. 2026.</a:t>
            </a:r>
          </a:p>
          <a:p>
            <a:r>
              <a:rPr sz="1000">
                <a:solidFill>
                  <a:srgbClr val="5A6469"/>
                </a:solidFill>
                <a:latin typeface="Calibri"/>
              </a:rPr>
              <a:t>[r1] Gautier E et al. J Bone Joint Surg Br. 2000. doi:10.1302/0301-620x.82b5.10426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Anatomía antes que técnica: ciático por detrás de los rotadores, ACFM por detrás del obturador externo y paquete glúteo superior como límite craneal [r59][r1].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Luxación posterior de cadera: reducir cuanto antes; reducir después de 12 h se asoció a un odds ratio de necrosis avascular de 5,627 frente a reducir antes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[r59] Ferguson T et al. En: AO Surgery Reference. 2026.</a:t>
            </a:r>
          </a:p>
          <a:p>
            <a:r>
              <a:rPr sz="800">
                <a:solidFill>
                  <a:srgbClr val="5A6469"/>
                </a:solidFill>
                <a:latin typeface="Calibri"/>
              </a:rPr>
              <a:t>[r60] Apivatthakakul T et al. En: AO Surgery Reference. 2026.</a:t>
            </a:r>
          </a:p>
          <a:p>
            <a:r>
              <a:rPr sz="800">
                <a:solidFill>
                  <a:srgbClr val="5A6469"/>
                </a:solidFill>
                <a:latin typeface="Calibri"/>
              </a:rPr>
              <a:t>[r1] Gautier E et al. J Bone Joint Surg Br. 2000. doi:10.1302/0301-620x.82b5.10426</a:t>
            </a:r>
          </a:p>
          <a:p>
            <a:r>
              <a:rPr sz="800">
                <a:solidFill>
                  <a:srgbClr val="5A6469"/>
                </a:solidFill>
                <a:latin typeface="Calibri"/>
              </a:rPr>
              <a:t>[r37] Kwon MS et al. Clin Orthop Relat Res. 2006. doi:10.1097/01.blo.0000218746.84494.df</a:t>
            </a:r>
          </a:p>
          <a:p>
            <a:r>
              <a:rPr sz="800">
                <a:solidFill>
                  <a:srgbClr val="5A6469"/>
                </a:solidFill>
                <a:latin typeface="Calibri"/>
              </a:rPr>
              <a:t>[r39] Zhou Y et al. BMC Surg. 2017. doi:10.1186/s12893-017-0212-3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corredor, 2 longitudes: el K-L ve el acetábulo posterior y el Moore ve la articulación [r59][r60].</a:t>
            </a:r>
          </a:p>
          <a:p>
            <a:pPr marL="347472" indent="-347472">
              <a:spcAft>
                <a:spcPts val="1400"/>
              </a:spcAft>
              <a:buChar char="•"/>
            </a:pPr>
            <a:r>
              <a:rPr sz="2400">
                <a:solidFill>
                  <a:srgbClr val="263238"/>
                </a:solidFill>
                <a:latin typeface="Calibri"/>
              </a:rPr>
              <a:t>El ciático y la ACFM guían casi todas las decisiones técnicas [r59][r1].</a:t>
            </a:r>
          </a:p>
          <a:p>
            <a:pPr marL="347472" indent="-347472">
              <a:spcAft>
                <a:spcPts val="1400"/>
              </a:spcAft>
              <a:buChar char="•"/>
            </a:pPr>
            <a:r>
              <a:rPr sz="2400">
                <a:solidFill>
                  <a:srgbClr val="263238"/>
                </a:solidFill>
                <a:latin typeface="Calibri"/>
              </a:rPr>
              <a:t>Reparar cápsula y rotadores tiene respaldo observacional fuerte y aleatorizado débil [r37][r39].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Kocher-Langenbeck · Moore · Southern · abordaje posterolateral · nervio ciático · piriforme · rotadores externos cortos · tendón conjunto · obturador externo · cuadrado femoral · arteria circunfleja femoral medial · arteria glútea inferior…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Ciático por detrás de los rotadores; arteria circunfleja por detrás del obturador externo.</a:t>
            </a:r>
          </a:p>
          <a:p>
            <a:pPr marL="347472" indent="-347472">
              <a:spcAft>
                <a:spcPts val="1400"/>
              </a:spcAft>
              <a:buChar char="•"/>
            </a:pPr>
            <a:r>
              <a:rPr sz="2400">
                <a:solidFill>
                  <a:srgbClr val="263238"/>
                </a:solidFill>
                <a:latin typeface="Calibri"/>
              </a:rPr>
              <a:t>Rodilla flexionada, cadera extendida: el ciático sufre menos tensión [r59].</a:t>
            </a:r>
          </a:p>
          <a:p>
            <a:pPr marL="347472" indent="-347472">
              <a:spcAft>
                <a:spcPts val="1400"/>
              </a:spcAft>
              <a:buChar char="•"/>
            </a:pPr>
            <a:r>
              <a:rPr sz="2400">
                <a:solidFill>
                  <a:srgbClr val="263238"/>
                </a:solidFill>
                <a:latin typeface="Calibri"/>
              </a:rPr>
              <a:t>Corta los rotadores lejos de la arteria: deja un cabo de tendón en el trocánter [r59].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luxofractura posterior en un motociclista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Varón de 27 años, motociclista, que llega con dolor intenso en la cadera derecha, miembro inferior acortado, en aducción y rotación interna; la función tibial y peronea está normal y queda registrada.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dato de la TC te deja en la zona gris y qué prueba decide la estabilidad?</a:t>
            </a:r>
          </a:p>
          <a:p>
            <a:pPr marL="347472" indent="-347472">
              <a:spcAft>
                <a:spcPts val="1400"/>
              </a:spcAft>
              <a:buChar char="•"/>
            </a:pPr>
            <a:r>
              <a:rPr sz="2400">
                <a:solidFill>
                  <a:srgbClr val="263238"/>
                </a:solidFill>
                <a:latin typeface="Calibri"/>
              </a:rPr>
              <a:t>2. ¿En qué posición operas y cómo proteges el ciático?</a:t>
            </a:r>
          </a:p>
          <a:p>
            <a:pPr marL="347472" indent="-347472">
              <a:spcAft>
                <a:spcPts val="1400"/>
              </a:spcAft>
              <a:buChar char="•"/>
            </a:pPr>
            <a:r>
              <a:rPr sz="2400">
                <a:solidFill>
                  <a:srgbClr val="263238"/>
                </a:solidFill>
                <a:latin typeface="Calibri"/>
              </a:rPr>
              <a:t>3. ¿Qué estructura vascular vigilas al cortar los rotadores y qué haces para no dañarla?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Keith JE et al. Quantitative assessment using computed tomography. 1988. doi:10.2106/00004623-198870050-00011</a:t>
            </a:r>
          </a:p>
          <a:p>
            <a:r>
              <a:rPr sz="1000">
                <a:solidFill>
                  <a:srgbClr val="5A6469"/>
                </a:solidFill>
                <a:latin typeface="Calibri"/>
              </a:rPr>
              <a:t>[r12] Reagan JM et al. Clin Orthop Relat Res. 2011. doi:10.1007/s11999-011-1790-5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cerca de 30 % de la pared, el fragmento queda entre los umbrales clásicos de cadáver, menos de 20 % estable y más de 40 % inestable… [r11]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Gautier E, Ganz K, Krügel N, Gill T, Ganz R. Anatomy of the medial femoral circumflex artery and its surgical implications. J Bone Joint Surg Br 2000;82(5):679-83. doi:10.1302/0301-620x.82b5.10426 https://doi.org/10.1302/0301-620x.82b5.10426</a:t>
            </a:r>
          </a:p>
          <a:p>
            <a:pPr>
              <a:spcAft>
                <a:spcPts val="800"/>
              </a:spcAft>
            </a:pPr>
            <a:r>
              <a:rPr sz="1200">
                <a:solidFill>
                  <a:srgbClr val="263238"/>
                </a:solidFill>
                <a:latin typeface="Calibri"/>
              </a:rPr>
              <a:t>[r2] Grose AW, Gardner MJ, Sussmann PS, Helfet DL, Lorich DG. The surgical anatomy of the blood supply to the femoral head: description of the anastomosis between the medial femoral circumflex and inferior gluteal arteries at the hip. J Bone Joint Surg Br 2008;90(10):1298-303. doi:10.1302/0301-620X.90B10.20983 https://doi.org/10.1302/0301-620X.90B10.20983</a:t>
            </a:r>
          </a:p>
          <a:p>
            <a:pPr>
              <a:spcAft>
                <a:spcPts val="800"/>
              </a:spcAft>
            </a:pPr>
            <a:r>
              <a:rPr sz="1200">
                <a:solidFill>
                  <a:srgbClr val="263238"/>
                </a:solidFill>
                <a:latin typeface="Calibri"/>
              </a:rPr>
              <a:t>[r3] Kalhor M, Beck M, Huff TW, Ganz R. Capsular and pericapsular contributions to acetabular and femoral head perfusion. J Bone Joint Surg Am 2009;91(2):409-18. doi:10.2106/JBJS.G.01679 https://doi.org/10.2106/JBJS.G.01679</a:t>
            </a:r>
          </a:p>
          <a:p>
            <a:pPr>
              <a:spcAft>
                <a:spcPts val="800"/>
              </a:spcAft>
            </a:pPr>
            <a:r>
              <a:rPr sz="1200">
                <a:solidFill>
                  <a:srgbClr val="263238"/>
                </a:solidFill>
                <a:latin typeface="Calibri"/>
              </a:rPr>
              <a:t>[r4] Tomaszewski KA, Graves MJ, Henry BM, Popieluszko P, Roy J, Pękala PA, et al. Surgical anatomy of the sciatic nerve: A meta-analysis. J Orthop Res 2016;34(10):1820-1827. doi:10.1002/jor.23186 https://doi.org/10.1002/jor.23186</a:t>
            </a:r>
          </a:p>
          <a:p>
            <a:pPr>
              <a:spcAft>
                <a:spcPts val="800"/>
              </a:spcAft>
            </a:pPr>
            <a:r>
              <a:rPr sz="1200">
                <a:solidFill>
                  <a:srgbClr val="263238"/>
                </a:solidFill>
                <a:latin typeface="Calibri"/>
              </a:rPr>
              <a:t>[r5] Fleming P, Lenehan B, O'Rourke S, McHugh P, Kaar K, McCabe JP. Strain on the human sciatic nerve in vivo during movement of the hip and knee. J Bone Joint Surg Br 2003;85(3):363-5. doi:10.1302/0301-620x.85b3.13220 https://doi.org/10.1302/0301-620x.85b3.13220</a:t>
            </a:r>
          </a:p>
          <a:p>
            <a:pPr>
              <a:spcAft>
                <a:spcPts val="800"/>
              </a:spcAft>
            </a:pPr>
            <a:r>
              <a:rPr sz="1200">
                <a:solidFill>
                  <a:srgbClr val="263238"/>
                </a:solidFill>
                <a:latin typeface="Calibri"/>
              </a:rPr>
              <a:t>[r6] Ganz R, Gill TJ, Gautier E, Ganz K, Krügel N, Berlemann U. Surgical dislocation of the adult hip a technique with full access to the femoral head and acetabulum without the risk of avascular necrosis. J Bone Joint Surg Br 2001;83(8):1119-24. doi:10.1302/0301-620x.83b8.11964 https://doi.org/10.1302/0301-620x.83b8.11964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75</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Lundin N, Huttunen TT, Berg HE, Marcano A, Felländer-Tsai L, Enocson A. Increasing incidence of pelvic and acetabular fractures. A nationwide study of 87,308 fractures over a 16-year period in Sweden. Injury 2021;52(6):1410-1417. doi:10.1016/j.injury.2021.03.013 https://doi.org/10.1016/j.injury.2021.03.013</a:t>
            </a:r>
          </a:p>
          <a:p>
            <a:pPr>
              <a:spcAft>
                <a:spcPts val="800"/>
              </a:spcAft>
            </a:pPr>
            <a:r>
              <a:rPr sz="1200">
                <a:solidFill>
                  <a:srgbClr val="263238"/>
                </a:solidFill>
                <a:latin typeface="Calibri"/>
              </a:rPr>
              <a:t>[r8] Gänsslen A, Grechenig S, Nerlich M, Müller M. Standard Approaches to the Acetabulum Part 1: Kocher-Langenbeck Approach. Acta Chir Orthop Traumatol Cech 2016;83(3):141-6. doi:10.55095/achot2016/021 https://doi.org/10.55095/achot2016/021</a:t>
            </a:r>
          </a:p>
          <a:p>
            <a:pPr>
              <a:spcAft>
                <a:spcPts val="800"/>
              </a:spcAft>
            </a:pPr>
            <a:r>
              <a:rPr sz="1200">
                <a:solidFill>
                  <a:srgbClr val="263238"/>
                </a:solidFill>
                <a:latin typeface="Calibri"/>
              </a:rPr>
              <a:t>[r9] Sahnon ASA, Atef Ramadan Mostafa Ali A, Soliman AM, Elfatih Elbadri M, Haq AU, Erenler M, et al. Letournel-Judet Classification of Acetabular Fractures: A Systematic Review of Reliability and Association With Post-traumatic Arthritis. Cureus 2025;17(10):e95278. doi:10.7759/cureus.95278 https://doi.org/10.7759/cureus.95278</a:t>
            </a:r>
          </a:p>
          <a:p>
            <a:pPr>
              <a:spcAft>
                <a:spcPts val="800"/>
              </a:spcAft>
            </a:pPr>
            <a:r>
              <a:rPr sz="1200">
                <a:solidFill>
                  <a:srgbClr val="263238"/>
                </a:solidFill>
                <a:latin typeface="Calibri"/>
              </a:rPr>
              <a:t>[r10] Beaulé PE, Dorey FJ, Matta JM. Letournel classification for acetabular fractures. Assessment of interobserver and intraobserver reliability. J Bone Joint Surg Am 2003;85(9):1704-9. doi:10.2106/00004623-200309000-00008 https://doi.org/10.2106/00004623-200309000-00008</a:t>
            </a:r>
          </a:p>
          <a:p>
            <a:pPr>
              <a:spcAft>
                <a:spcPts val="800"/>
              </a:spcAft>
            </a:pPr>
            <a:r>
              <a:rPr sz="1200">
                <a:solidFill>
                  <a:srgbClr val="263238"/>
                </a:solidFill>
                <a:latin typeface="Calibri"/>
              </a:rPr>
              <a:t>[r11] Keith JE, Brashear HR, Guilford WB. Stability of posterior fracture-dislocations of the hip. Quantitative assessment using computed tomography. J Bone Joint Surg Am 1988;70(5):711-4. doi:10.2106/00004623-198870050-00011 https://doi.org/10.2106/00004623-198870050-00011</a:t>
            </a:r>
          </a:p>
          <a:p>
            <a:pPr>
              <a:spcAft>
                <a:spcPts val="800"/>
              </a:spcAft>
            </a:pPr>
            <a:r>
              <a:rPr sz="1200">
                <a:solidFill>
                  <a:srgbClr val="263238"/>
                </a:solidFill>
                <a:latin typeface="Calibri"/>
              </a:rPr>
              <a:t>[r12] Reagan JM, Moed BR. Can computed tomography predict hip stability in posterior wall acetabular fractures?. Clin Orthop Relat Res 2011;469(7):2035-41. doi:10.1007/s11999-011-1790-5 https://doi.org/10.1007/s11999-011-1790-5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75</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Grimshaw CS, Moed BR. Outcomes of posterior wall fractures of the acetabulum treated nonoperatively after diagnostic screening with dynamic stress examination under anesthesia. J Bone Joint Surg Am 2010;92(17):2792-800. doi:10.2106/JBJS.J.00112 https://doi.org/10.2106/JBJS.J.00112</a:t>
            </a:r>
          </a:p>
          <a:p>
            <a:pPr>
              <a:spcAft>
                <a:spcPts val="800"/>
              </a:spcAft>
            </a:pPr>
            <a:r>
              <a:rPr sz="1200">
                <a:solidFill>
                  <a:srgbClr val="263238"/>
                </a:solidFill>
                <a:latin typeface="Calibri"/>
              </a:rPr>
              <a:t>[r14] Matta JM. Fractures of the acetabulum: accuracy of reduction and clinical results in patients managed operatively within three weeks after the injury. J Bone Joint Surg Am 1996;78(11):1632-45. doi:10.2106/00004623-199611000-00002 https://doi.org/10.2106/00004623-199611000-00002</a:t>
            </a:r>
          </a:p>
          <a:p>
            <a:pPr>
              <a:spcAft>
                <a:spcPts val="800"/>
              </a:spcAft>
            </a:pPr>
            <a:r>
              <a:rPr sz="1200">
                <a:solidFill>
                  <a:srgbClr val="263238"/>
                </a:solidFill>
                <a:latin typeface="Calibri"/>
              </a:rPr>
              <a:t>[r15] Giannoudis PV, Grotz MR, Papakostidis C, Dinopoulos H. Operative treatment of displaced fractures of the acetabulum. A meta-analysis. J Bone Joint Surg Br 2005;87(1):2-9. doi:10.1302/0301-620x.87b1.15605 https://doi.org/10.1302/0301-620x.87b1.15605</a:t>
            </a:r>
          </a:p>
          <a:p>
            <a:pPr>
              <a:spcAft>
                <a:spcPts val="800"/>
              </a:spcAft>
            </a:pPr>
            <a:r>
              <a:rPr sz="1200">
                <a:solidFill>
                  <a:srgbClr val="263238"/>
                </a:solidFill>
                <a:latin typeface="Calibri"/>
              </a:rPr>
              <a:t>[r16] Tannast M, Najibi S, Matta JM. Two to twenty-year survivorship of the hip in 810 patients with operatively treated acetabular fractures. J Bone Joint Surg Am 2012;94(17):1559-67. doi:10.2106/JBJS.K.00444 https://doi.org/10.2106/JBJS.K.00444</a:t>
            </a:r>
          </a:p>
          <a:p>
            <a:pPr>
              <a:spcAft>
                <a:spcPts val="800"/>
              </a:spcAft>
            </a:pPr>
            <a:r>
              <a:rPr sz="1200">
                <a:solidFill>
                  <a:srgbClr val="263238"/>
                </a:solidFill>
                <a:latin typeface="Calibri"/>
              </a:rPr>
              <a:t>[r17] Siebenrock KA, Gautier E, Ziran BH, Ganz R. Trochanteric flip osteotomy for cranial extension and muscle protection in acetabular fracture fixation using a Kocher-Langenbeck approach. J Orthop Trauma 1998;12(6):387-91. doi:10.1097/00005131-199808000-00004 https://doi.org/10.1097/00005131-199808000-00004</a:t>
            </a:r>
          </a:p>
          <a:p>
            <a:pPr>
              <a:spcAft>
                <a:spcPts val="800"/>
              </a:spcAft>
            </a:pPr>
            <a:r>
              <a:rPr sz="1200">
                <a:solidFill>
                  <a:srgbClr val="263238"/>
                </a:solidFill>
                <a:latin typeface="Calibri"/>
              </a:rPr>
              <a:t>[r18] Vemulapalli KC, Zuelzer DA, Ahmad HA, Warner SJ, Chip Routt ML, Gary JL. Posterior Exposure in Kocher-Langenbeck With Gluteus Minimus Debridement vs. the Gibson Approach: A Cadaveric Study. J Orthop Trauma 2022;36(11):569-572. doi:10.1097/BOT.0000000000002411 https://doi.org/10.1097/BOT.0000000000002411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75</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Lin JL, Holmes A, Lynch J, Ward T, Smith PN, Hayter CL. A safe technique in performing gluteus maximus tenotomy in the Kocher-Langenbeck approach. Hip Int 2025;35(6):643-649. doi:10.1177/11207000251369368 https://doi.org/10.1177/11207000251369368</a:t>
            </a:r>
          </a:p>
          <a:p>
            <a:pPr>
              <a:spcAft>
                <a:spcPts val="800"/>
              </a:spcAft>
            </a:pPr>
            <a:r>
              <a:rPr sz="1200">
                <a:solidFill>
                  <a:srgbClr val="263238"/>
                </a:solidFill>
                <a:latin typeface="Calibri"/>
              </a:rPr>
              <a:t>[r20] Nolte E, Blommer J, Som M, Parsa S, Kim P, Hasan S, et al. Frequency and Characteristics of Posterior Labral Injuries in Operative Acetabular Fractures Treated Through a Posterior Approach: A Prospective Observational Study. J Orthop Trauma 2024;38(2):83-87. doi:10.1097/BOT.0000000000002736 https://doi.org/10.1097/BOT.0000000000002736</a:t>
            </a:r>
          </a:p>
          <a:p>
            <a:pPr>
              <a:spcAft>
                <a:spcPts val="800"/>
              </a:spcAft>
            </a:pPr>
            <a:r>
              <a:rPr sz="1200">
                <a:solidFill>
                  <a:srgbClr val="263238"/>
                </a:solidFill>
                <a:latin typeface="Calibri"/>
              </a:rPr>
              <a:t>[r21] Chen JY, Sharma I, Sabbagh RS, Narendran N, Everhart JS, Slaven JE, et al. Risk of Postoperative Sciatic Nerve Palsy After Posterior Acetabular Fracture Fixation: Does Patient Position Matter?. J Orthop Trauma 2023;37(2):64-69. doi:10.1097/BOT.0000000000002481 https://doi.org/10.1097/BOT.0000000000002481</a:t>
            </a:r>
          </a:p>
          <a:p>
            <a:pPr>
              <a:spcAft>
                <a:spcPts val="800"/>
              </a:spcAft>
            </a:pPr>
            <a:r>
              <a:rPr sz="1200">
                <a:solidFill>
                  <a:srgbClr val="263238"/>
                </a:solidFill>
                <a:latin typeface="Calibri"/>
              </a:rPr>
              <a:t>[r22] Schaffer NE, Luther L, Ponce RB, Wrenn SP, Cave JR, Moreno-Diaz AF, et al. Iatrogenic Sciatic Nerve Injury in Posterior Acetabular Surgery: Surgeon More Predictive Than Position. J Orthop Trauma 2024;38(9):477-483. doi:10.1097/BOT.0000000000002860 https://doi.org/10.1097/BOT.0000000000002860</a:t>
            </a:r>
          </a:p>
          <a:p>
            <a:pPr>
              <a:spcAft>
                <a:spcPts val="800"/>
              </a:spcAft>
            </a:pPr>
            <a:r>
              <a:rPr sz="1200">
                <a:solidFill>
                  <a:srgbClr val="263238"/>
                </a:solidFill>
                <a:latin typeface="Calibri"/>
              </a:rPr>
              <a:t>[r23] Collinge C, Archdeacon M, Sagi HC. Quality of radiographic reduction and perioperative complications for transverse acetabular fractures treated by the Kocher-Langenbeck approach: prone versus lateral position. J Orthop Trauma 2011;25(9):538-42. doi:10.1097/BOT.0b013e31820b913d https://doi.org/10.1097/BOT.0b013e31820b913d</a:t>
            </a:r>
          </a:p>
          <a:p>
            <a:pPr>
              <a:spcAft>
                <a:spcPts val="800"/>
              </a:spcAft>
            </a:pPr>
            <a:r>
              <a:rPr sz="1200">
                <a:solidFill>
                  <a:srgbClr val="263238"/>
                </a:solidFill>
                <a:latin typeface="Calibri"/>
              </a:rPr>
              <a:t>[r24] Stavrakakis IM, Kritsotakis EI, Giannoudis PV, Kapsetakis P, Dimitriou R, Bastian JD, et al. Sciatic nerve injury after acetabular fractures: a meta-analysis of incidence and outcomes. Eur J Trauma Emerg Surg 2022;48(4):2639-2654. doi:10.1007/s00068-022-01896-0 https://doi.org/10.1007/s00068-022-01896-0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75</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Haidukewych GJ, Scaduto J, Herscovici D, Sanders RW, DiPasquale T. Iatrogenic nerve injury in acetabular fracture surgery: a comparison of monitored and unmonitored procedures. J Orthop Trauma 2002;16(5):297-301. doi:10.1097/00005131-200205000-00002 https://doi.org/10.1097/00005131-200205000-00002</a:t>
            </a:r>
          </a:p>
          <a:p>
            <a:pPr>
              <a:spcAft>
                <a:spcPts val="800"/>
              </a:spcAft>
            </a:pPr>
            <a:r>
              <a:rPr sz="1200">
                <a:solidFill>
                  <a:srgbClr val="263238"/>
                </a:solidFill>
                <a:latin typeface="Calibri"/>
              </a:rPr>
              <a:t>[r26] Sagi HC, Jordan CJ, Barei DP, Serrano-Riera R, Steverson B. Indomethacin prophylaxis for heterotopic ossification after acetabular fracture surgery increases the risk for nonunion of the posterior wall. J Orthop Trauma 2014;28(7):377-83. doi:10.1097/BOT.0000000000000049 https://doi.org/10.1097/BOT.0000000000000049</a:t>
            </a:r>
          </a:p>
          <a:p>
            <a:pPr>
              <a:spcAft>
                <a:spcPts val="800"/>
              </a:spcAft>
            </a:pPr>
            <a:r>
              <a:rPr sz="1200">
                <a:solidFill>
                  <a:srgbClr val="263238"/>
                </a:solidFill>
                <a:latin typeface="Calibri"/>
              </a:rPr>
              <a:t>[r27] Bueno TSP, Godoy GP, Furukava RB, Gaggioli NT, Tamaoki MJS, Matsunaga FT, et al. HETEROTOPIC OSSIFICATION IN ACETABULAR FRACTURES: SYSTEMATIC REVIEW AND META-ANALYSIS OF PROPHYLAXIS. Acta Ortop Bras 2021;29(6):331-340. doi:10.1590/1413-785220212906244689 https://doi.org/10.1590/1413-785220212906244689</a:t>
            </a:r>
          </a:p>
          <a:p>
            <a:pPr>
              <a:spcAft>
                <a:spcPts val="800"/>
              </a:spcAft>
            </a:pPr>
            <a:r>
              <a:rPr sz="1200">
                <a:solidFill>
                  <a:srgbClr val="263238"/>
                </a:solidFill>
                <a:latin typeface="Calibri"/>
              </a:rPr>
              <a:t>[r28] Griffin SM, Sims SH, Karunakar MA, Seymour R, Haines N. Heterotopic ossification rates after acetabular fracture surgery are unchanged without indomethacin prophylaxis. Clin Orthop Relat Res 2013;471(9):2776-82. doi:10.1007/s11999-013-2871-4 https://doi.org/10.1007/s11999-013-2871-4</a:t>
            </a:r>
          </a:p>
          <a:p>
            <a:pPr>
              <a:spcAft>
                <a:spcPts val="800"/>
              </a:spcAft>
            </a:pPr>
            <a:r>
              <a:rPr sz="1200">
                <a:solidFill>
                  <a:srgbClr val="263238"/>
                </a:solidFill>
                <a:latin typeface="Calibri"/>
              </a:rPr>
              <a:t>[r29] Yoon YC, Oh CW, Han SR, Son SW, Kim JW. Incidence and independent predictors of heterotopic ossification after posterior acetabular fixation without routine prophylaxis: A large cohort study. Injury 2026;57(6):113264. doi:10.1016/j.injury.2026.113264 https://doi.org/10.1016/j.injury.2026.113264</a:t>
            </a:r>
          </a:p>
          <a:p>
            <a:pPr>
              <a:spcAft>
                <a:spcPts val="800"/>
              </a:spcAft>
            </a:pPr>
            <a:r>
              <a:rPr sz="1200">
                <a:solidFill>
                  <a:srgbClr val="263238"/>
                </a:solidFill>
                <a:latin typeface="Calibri"/>
              </a:rPr>
              <a:t>[r30] Menger MM, Braun BJ, Herath SC, Küper MA, Rollmann MF, Histing T. Fractures of the femoral head: a narrative review. EFORT Open Rev 2021;6(11):1122-1131. doi:10.1302/2058-5241.6.210034 https://doi.org/10.1302/2058-5241.6.210034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75</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Swiontkowski MF, Thorpe M, Seiler JG, Hansen ST. Operative management of displaced femoral head fractures: case-matched comparison of anterior versus posterior approaches for Pipkin I and Pipkin II fractures. J Orthop Trauma 1992;6(4):437-42. doi:10.1097/00005131-199212000-00008 https://doi.org/10.1097/00005131-199212000-00008</a:t>
            </a:r>
          </a:p>
          <a:p>
            <a:pPr>
              <a:spcAft>
                <a:spcPts val="800"/>
              </a:spcAft>
            </a:pPr>
            <a:r>
              <a:rPr sz="1200">
                <a:solidFill>
                  <a:srgbClr val="263238"/>
                </a:solidFill>
                <a:latin typeface="Calibri"/>
              </a:rPr>
              <a:t>[r32] Wang CG, Li YM, Zhang HF, Li H, Li ZJ. Anterior approach versus posterior approach for Pipkin I and II femoral head fractures: A systemic review and meta-analysis. Int J Surg 2016;27:176-181. doi:10.1016/j.ijsu.2016.02.003 https://doi.org/10.1016/j.ijsu.2016.02.003</a:t>
            </a:r>
          </a:p>
          <a:p>
            <a:pPr>
              <a:spcAft>
                <a:spcPts val="800"/>
              </a:spcAft>
            </a:pPr>
            <a:r>
              <a:rPr sz="1200">
                <a:solidFill>
                  <a:srgbClr val="263238"/>
                </a:solidFill>
                <a:latin typeface="Calibri"/>
              </a:rPr>
              <a:t>[r33] Giannoudis PV, Kontakis G, Christoforakis Z, Akula M, Tosounidis T, Koutras C. Management, complications and clinical results of femoral head fractures. Injury 2009;40(12):1245-51. doi:10.1016/j.injury.2009.10.024 https://doi.org/10.1016/j.injury.2009.10.024</a:t>
            </a:r>
          </a:p>
          <a:p>
            <a:pPr>
              <a:spcAft>
                <a:spcPts val="800"/>
              </a:spcAft>
            </a:pPr>
            <a:r>
              <a:rPr sz="1200">
                <a:solidFill>
                  <a:srgbClr val="263238"/>
                </a:solidFill>
                <a:latin typeface="Calibri"/>
              </a:rPr>
              <a:t>[r34] Khalifa AA, Haridy MA, Fergany A. Safety and efficacy of surgical hip dislocation in managing femoral head fractures: A systematic review and meta-analysis. World J Orthop 2021;12(8):604-619. doi:10.5312/wjo.v12.i8.604 https://doi.org/10.5312/wjo.v12.i8.604</a:t>
            </a:r>
          </a:p>
          <a:p>
            <a:pPr>
              <a:spcAft>
                <a:spcPts val="800"/>
              </a:spcAft>
            </a:pPr>
            <a:r>
              <a:rPr sz="1200">
                <a:solidFill>
                  <a:srgbClr val="263238"/>
                </a:solidFill>
                <a:latin typeface="Calibri"/>
              </a:rPr>
              <a:t>[r35] Wu S, Qian G, Huang Q, Dou B, Zheng Q, Wang W, et al. Clinical Evaluation of Femoral Head Fractures: Which Classification Systems Have the Best Universality, Reliability, and Reproducibility?. Clin Orthop Relat Res 2024;482(1):76-86. doi:10.1097/CORR.0000000000002731 https://doi.org/10.1097/CORR.0000000000002731</a:t>
            </a:r>
          </a:p>
          <a:p>
            <a:pPr>
              <a:spcAft>
                <a:spcPts val="800"/>
              </a:spcAft>
            </a:pPr>
            <a:r>
              <a:rPr sz="1200">
                <a:solidFill>
                  <a:srgbClr val="263238"/>
                </a:solidFill>
                <a:latin typeface="Calibri"/>
              </a:rPr>
              <a:t>[r36] Kellam P, Ostrum RF. Systematic Review and Meta-Analysis of Avascular Necrosis and Posttraumatic Arthritis After Traumatic Hip Dislocation. J Orthop Trauma 2016;30(1):10-6. doi:10.1097/BOT.0000000000000419 https://doi.org/10.1097/BOT.0000000000000419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75</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Kwon MS, Kuskowski M, Mulhall KJ, Macaulay W, Brown TE, Saleh KJ. Does surgical approach affect total hip arthroplasty dislocation rates?. Clin Orthop Relat Res 2006;447:34-8. doi:10.1097/01.blo.0000218746.84494.df https://doi.org/10.1097/01.blo.0000218746.84494.df</a:t>
            </a:r>
          </a:p>
          <a:p>
            <a:pPr>
              <a:spcAft>
                <a:spcPts val="800"/>
              </a:spcAft>
            </a:pPr>
            <a:r>
              <a:rPr sz="1200">
                <a:solidFill>
                  <a:srgbClr val="263238"/>
                </a:solidFill>
                <a:latin typeface="Calibri"/>
              </a:rPr>
              <a:t>[r38] White RE, Forness TJ, Allman JK, Junick DW. Effect of posterior capsular repair on early dislocation in primary total hip replacement. Clin Orthop Relat Res 2001;(393):163-7. doi:10.1097/00003086-200112000-00019 https://doi.org/10.1097/00003086-200112000-00019</a:t>
            </a:r>
          </a:p>
          <a:p>
            <a:pPr>
              <a:spcAft>
                <a:spcPts val="800"/>
              </a:spcAft>
            </a:pPr>
            <a:r>
              <a:rPr sz="1200">
                <a:solidFill>
                  <a:srgbClr val="263238"/>
                </a:solidFill>
                <a:latin typeface="Calibri"/>
              </a:rPr>
              <a:t>[r39] Zhou Y, Cao S, Li L, Narava M, Fu Q, Qian Q. Is soft tissue repair a right choice to avoid early dislocation after THA in posterior approach?. BMC Surg 2017;17(1):60. doi:10.1186/s12893-017-0212-3 https://doi.org/10.1186/s12893-017-0212-3</a:t>
            </a:r>
          </a:p>
          <a:p>
            <a:pPr>
              <a:spcAft>
                <a:spcPts val="800"/>
              </a:spcAft>
            </a:pPr>
            <a:r>
              <a:rPr sz="1200">
                <a:solidFill>
                  <a:srgbClr val="263238"/>
                </a:solidFill>
                <a:latin typeface="Calibri"/>
              </a:rPr>
              <a:t>[r40] Moon JK, Kim Y, Hwang KT, Yang JH, Kim YH. The incidence of hip dislocation and suture failure according to two different types of posterior soft tissue repair techniques in total hip arthroplasty: a prospective randomized controlled trial. Int Orthop 2018;42(9):2049-2056. doi:10.1007/s00264-018-3884-0 https://doi.org/10.1007/s00264-018-3884-0</a:t>
            </a:r>
          </a:p>
          <a:p>
            <a:pPr>
              <a:spcAft>
                <a:spcPts val="800"/>
              </a:spcAft>
            </a:pPr>
            <a:r>
              <a:rPr sz="1200">
                <a:solidFill>
                  <a:srgbClr val="263238"/>
                </a:solidFill>
                <a:latin typeface="Calibri"/>
              </a:rPr>
              <a:t>[r41] Sun C, Zhang X, Ma Q, Du R, Cai X, Yang H. Transosseous versus transmuscular repair of the posterior soft tissue in primary hip arthroplasty: a meta-analysis. J Orthop Surg Res 2020;15(1):547. doi:10.1186/s13018-020-02084-9 https://doi.org/10.1186/s13018-020-02084-9</a:t>
            </a:r>
          </a:p>
          <a:p>
            <a:pPr>
              <a:spcAft>
                <a:spcPts val="800"/>
              </a:spcAft>
            </a:pPr>
            <a:r>
              <a:rPr sz="1200">
                <a:solidFill>
                  <a:srgbClr val="263238"/>
                </a:solidFill>
                <a:latin typeface="Calibri"/>
              </a:rPr>
              <a:t>[r42] Cherry A, Broderick JM, Thompson ZS, Pentland V, Dietz MJ, Khoshbin A, et al. Trans-osseous repair of the posterior structures is superior to direct suturing in posterior approach total hip arthroplasty: a comparative cadaveric study. Int Orthop 2025;49(9):2055-2061. doi:10.1007/s00264-025-06618-w https://doi.org/10.1007/s00264-025-06618-w</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Stangl-Correa P, Stangl-Herrera W, Correa-Valderrama A, Ron-Translateur T, Cantor EJ, Palacio-Villegas JC. Postoperative Failure Frequency of Short External Rotator and Posterior Capsule With Successful Reinsertion After Primary Total Hip Arthroplasty: An Ultrasound Assessment. J Arthroplasty 2020;35(12):3607-3612. doi:10.1016/j.arth.2020.06.065 https://doi.org/10.1016/j.arth.2020.06.065</a:t>
            </a:r>
          </a:p>
          <a:p>
            <a:pPr>
              <a:spcAft>
                <a:spcPts val="800"/>
              </a:spcAft>
            </a:pPr>
            <a:r>
              <a:rPr sz="1200">
                <a:solidFill>
                  <a:srgbClr val="263238"/>
                </a:solidFill>
                <a:latin typeface="Calibri"/>
              </a:rPr>
              <a:t>[r44] Stähelin T, Vienne P, Hersche O. Failure of reinserted short external rotator muscles after total hip arthroplasty. J Arthroplasty 2002;17(5):604-7. doi:10.1054/arth.2002.32187 https://doi.org/10.1054/arth.2002.32187</a:t>
            </a:r>
          </a:p>
          <a:p>
            <a:pPr>
              <a:spcAft>
                <a:spcPts val="800"/>
              </a:spcAft>
            </a:pPr>
            <a:r>
              <a:rPr sz="1200">
                <a:solidFill>
                  <a:srgbClr val="263238"/>
                </a:solidFill>
                <a:latin typeface="Calibri"/>
              </a:rPr>
              <a:t>[r45] Kunutsor SK, Barrett MC, Beswick AD, Judge A, Blom AW, Wylde V, et al. Risk factors for dislocation after primary total hip replacement: meta-analysis of 125 studies involving approximately five million hip replacements. Lancet Rheumatol 2019;1(2):e111-e121. doi:10.1016/s2665-9913(19)30045-1 https://doi.org/10.1016/s2665-9913(19)30045-1</a:t>
            </a:r>
          </a:p>
          <a:p>
            <a:pPr>
              <a:spcAft>
                <a:spcPts val="800"/>
              </a:spcAft>
            </a:pPr>
            <a:r>
              <a:rPr sz="1200">
                <a:solidFill>
                  <a:srgbClr val="263238"/>
                </a:solidFill>
                <a:latin typeface="Calibri"/>
              </a:rPr>
              <a:t>[r46] Jolles BM, Bogoch ER. Posterior versus lateral surgical approach for total hip arthroplasty in adults with osteoarthritis. Cochrane Database Syst Rev 2006;2006(3):CD003828. doi:10.1002/14651858.CD003828.pub3 https://doi.org/10.1002/14651858.CD003828.pub3</a:t>
            </a:r>
          </a:p>
          <a:p>
            <a:pPr>
              <a:spcAft>
                <a:spcPts val="800"/>
              </a:spcAft>
            </a:pPr>
            <a:r>
              <a:rPr sz="1200">
                <a:solidFill>
                  <a:srgbClr val="263238"/>
                </a:solidFill>
                <a:latin typeface="Calibri"/>
              </a:rPr>
              <a:t>[r47] Yan L, Ge L, Dong S, Saluja K, Li D, Reddy KS, et al. Evaluation of Comparative Efficacy and Safety of Surgical Approaches for Total Hip Arthroplasty: A Systematic Review and Network Meta-analysis. JAMA Netw Open 2023;6(1):e2253942. doi:10.1001/jamanetworkopen.2022.53942 https://doi.org/10.1001/jamanetworkopen.2022.53942</a:t>
            </a:r>
          </a:p>
          <a:p>
            <a:pPr>
              <a:spcAft>
                <a:spcPts val="800"/>
              </a:spcAft>
            </a:pPr>
            <a:r>
              <a:rPr sz="1200">
                <a:solidFill>
                  <a:srgbClr val="263238"/>
                </a:solidFill>
                <a:latin typeface="Calibri"/>
              </a:rPr>
              <a:t>[r48] Miller LE, Gondusky JS, Kamath AF, Boettner F, Wright J, Bhattacharyya S. Influence of surgical approach on complication risk in primary total hip arthroplasty. Acta Orthop 2018;89(3):289-294. doi:10.1080/17453674.2018.1438694 https://doi.org/10.1080/17453674.2018.1438694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75</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Farrell CM, Springer BD, Haidukewych GJ, Morrey BF. Motor nerve palsy following primary total hip arthroplasty. J Bone Joint Surg Am 2005;87(12):2619-2625. doi:10.2106/JBJS.C.01564 https://doi.org/10.2106/JBJS.C.01564</a:t>
            </a:r>
          </a:p>
          <a:p>
            <a:pPr>
              <a:spcAft>
                <a:spcPts val="800"/>
              </a:spcAft>
            </a:pPr>
            <a:r>
              <a:rPr sz="1200">
                <a:solidFill>
                  <a:srgbClr val="263238"/>
                </a:solidFill>
                <a:latin typeface="Calibri"/>
              </a:rPr>
              <a:t>[r50] Slaven SE, Ho H, Sershon RA, Fricka KB, Hamilton WG. Motor Nerve Palsy After Direct Anterior Versus Posterior Total Hip Arthroplasty: Incidence, Risk Factors, and Recovery. J Arthroplasty 2023;38(7S):S242-S246. doi:10.1016/j.arth.2023.03.086 https://doi.org/10.1016/j.arth.2023.03.086</a:t>
            </a:r>
          </a:p>
          <a:p>
            <a:pPr>
              <a:spcAft>
                <a:spcPts val="800"/>
              </a:spcAft>
            </a:pPr>
            <a:r>
              <a:rPr sz="1200">
                <a:solidFill>
                  <a:srgbClr val="263238"/>
                </a:solidFill>
                <a:latin typeface="Calibri"/>
              </a:rPr>
              <a:t>[r51] van der Sijp MPL, van Delft D, Krijnen P, Niggebrugge AHP, Schipper IB. Surgical Approaches and Hemiarthroplasty Outcomes for Femoral Neck Fractures: A Meta-Analysis. J Arthroplasty 2018;33(5):1617-1627.e9. doi:10.1016/j.arth.2017.12.029 https://doi.org/10.1016/j.arth.2017.12.029</a:t>
            </a:r>
          </a:p>
          <a:p>
            <a:pPr>
              <a:spcAft>
                <a:spcPts val="800"/>
              </a:spcAft>
            </a:pPr>
            <a:r>
              <a:rPr sz="1200">
                <a:solidFill>
                  <a:srgbClr val="263238"/>
                </a:solidFill>
                <a:latin typeface="Calibri"/>
              </a:rPr>
              <a:t>[r52] Gusho C, Hoskins W, Ghanem E. A Comparison of Surgical Approaches for Hip Hemiarthroplasty Performed for the Treatment of Femoral Neck Fracture: A Systematic Review and Network Meta-analysis of Randomized Controlled Trials. JBJS Rev 2024;12(6). doi:10.2106/JBJS.RVW.24.00067 https://doi.org/10.2106/JBJS.RVW.24.00067</a:t>
            </a:r>
          </a:p>
          <a:p>
            <a:pPr>
              <a:spcAft>
                <a:spcPts val="800"/>
              </a:spcAft>
            </a:pPr>
            <a:r>
              <a:rPr sz="1200">
                <a:solidFill>
                  <a:srgbClr val="263238"/>
                </a:solidFill>
                <a:latin typeface="Calibri"/>
              </a:rPr>
              <a:t>[r53] Svenøy S, Westberg M, Figved W, Valland H, Brun OC, Wangen H, et al. Posterior versus lateral approach for hemiarthroplasty after femoral neck fracture: Early complications in a prospective cohort of 583 patients. Injury 2017;48(7):1565-1569. doi:10.1016/j.injury.2017.03.024 https://doi.org/10.1016/j.injury.2017.03.024</a:t>
            </a:r>
          </a:p>
          <a:p>
            <a:pPr>
              <a:spcAft>
                <a:spcPts val="800"/>
              </a:spcAft>
            </a:pPr>
            <a:r>
              <a:rPr sz="1200">
                <a:solidFill>
                  <a:srgbClr val="263238"/>
                </a:solidFill>
                <a:latin typeface="Calibri"/>
              </a:rPr>
              <a:t>[r54] Matharu GS, Judge A, Deere K, Blom AW, Reed MR, Whitehouse MR. The Effect of Surgical Approach on Outcomes Following Total Hip Arthroplasty Performed for Displaced Intracapsular Hip Fractures: An Analysis from the National Joint Registry for England, Wales, Northern Ireland and the Isle of Man. J Bone Joint Surg Am 2020;102(1):21-28. doi:10.2106/JBJS.19.00195 https://doi.org/10.2106/JBJS.19.00195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Rogmark C, Nåtman J, Jobory A, Hailer NP, Cnudde P. The association of surgical approach and bearing size and type with dislocation in total hip arthroplasty for acute hip fracture. Bone Joint J 2022;104-B(7):844-851. doi:10.1302/0301-620X.104B7.BJJ-2021-1772.R1 https://doi.org/10.1302/0301-620X.104B7.BJJ-2021-1772.R1</a:t>
            </a:r>
          </a:p>
          <a:p>
            <a:pPr>
              <a:spcAft>
                <a:spcPts val="800"/>
              </a:spcAft>
            </a:pPr>
            <a:r>
              <a:rPr sz="1200">
                <a:solidFill>
                  <a:srgbClr val="263238"/>
                </a:solidFill>
                <a:latin typeface="Calibri"/>
              </a:rPr>
              <a:t>[r56] Yadav AS, Potluri AS, Dandamudi S, Singh H, DeBenedetti A, Behery OA, et al. Do Hip Precautions Matter After Posterior Approach Total Hip Arthroplasty With Capsular Repair? A Randomized Control Trial. J Arthroplasty 2026;41(9S1):S324-S328. doi:10.1016/j.arth.2026.04.080 https://doi.org/10.1016/j.arth.2026.04.080</a:t>
            </a:r>
          </a:p>
          <a:p>
            <a:pPr>
              <a:spcAft>
                <a:spcPts val="800"/>
              </a:spcAft>
            </a:pPr>
            <a:r>
              <a:rPr sz="1200">
                <a:solidFill>
                  <a:srgbClr val="263238"/>
                </a:solidFill>
                <a:latin typeface="Calibri"/>
              </a:rPr>
              <a:t>[r57] National Institute for Health and Care Excellence. Hip fracture: management (NICE guideline CG124) [Internet]. Londres: NICE; 2011 [actualizada 2023 ene 6; consultado 2026 oct 9]. Disponible en: https://www.nice.org.uk/guidance/cg124 https://www.nice.org.uk/guidance/cg124/chapter/Recommendations</a:t>
            </a:r>
          </a:p>
          <a:p>
            <a:pPr>
              <a:spcAft>
                <a:spcPts val="800"/>
              </a:spcAft>
            </a:pPr>
            <a:r>
              <a:rPr sz="1200">
                <a:solidFill>
                  <a:srgbClr val="263238"/>
                </a:solidFill>
                <a:latin typeface="Calibri"/>
              </a:rPr>
              <a:t>[r58] American Academy of Orthopaedic Surgeons. Management of Hip Fractures in Older Adults: Evidence-Based Clinical Practice Guideline [Internet]. Rosemont (IL): AAOS; 2021 dic 3 [consultado 2026 oct 9]. Disponible en: https://www.aaos.org/hipfxcpg https://www.aaos.org/hipfxcpg</a:t>
            </a:r>
          </a:p>
          <a:p>
            <a:pPr>
              <a:spcAft>
                <a:spcPts val="800"/>
              </a:spcAft>
            </a:pPr>
            <a:r>
              <a:rPr sz="1200">
                <a:solidFill>
                  <a:srgbClr val="263238"/>
                </a:solidFill>
                <a:latin typeface="Calibri"/>
              </a:rPr>
              <a:t>[r59] Ferguson T, Forward D. Kocher-Langenbeck approach to the acetabulum [Internet]. En: AO Surgery Reference. Davos: AO Foundation [consultado 2026 oct 9]. Disponible en: https://surgeryreference.aofoundation.org/orthopedic-trauma/adult-trauma/acetabulum/approach/kocher-langenbeck-approach-to-the-acetabulum https://surgeryreference.aofoundation.org/orthopedic-trauma/adult-trauma/acetabulum/approach/kocher-langenbeck-approach-to-the-acetabulum</a:t>
            </a:r>
          </a:p>
          <a:p>
            <a:pPr>
              <a:spcAft>
                <a:spcPts val="800"/>
              </a:spcAft>
            </a:pPr>
            <a:r>
              <a:rPr sz="1200">
                <a:solidFill>
                  <a:srgbClr val="263238"/>
                </a:solidFill>
                <a:latin typeface="Calibri"/>
              </a:rPr>
              <a:t>[r60] Apivatthakakul T, Oh JK. Posterolateral (posterior) approach to the hip [Internet]. En: AO Surgery Reference. Davos: AO Foundation [consultado 2026 oct 9]. Disponible en: https://surgeryreference.aofoundation.org/orthopedic-trauma/adult-trauma/proximal-femur/approach/posterolateral-posterior-approach https://surgeryreference.aofoundation.org/orthopedic-trauma/adult-trauma/proximal-femur/approach/posterolateral-posterior-approach</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posterior de la cadera: un corredor, 2 versiones y 2 estructuras que no se negocian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