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1999</c:v>
                </c:pt>
                <c:pt idx="1">
                  <c:v>Placa, 2018</c:v>
                </c:pt>
                <c:pt idx="2">
                  <c:v>Banda de tensión, 1999</c:v>
                </c:pt>
                <c:pt idx="3">
                  <c:v>Banda de tensión, 2018</c:v>
                </c:pt>
              </c:strCache>
            </c:strRef>
          </c:cat>
          <c:val>
            <c:numRef>
              <c:f>Sheet1!$B$2:$B$5</c:f>
              <c:numCache>
                <c:formatCode>General</c:formatCode>
                <c:ptCount val="4"/>
                <c:pt idx="0">
                  <c:v>7</c:v>
                </c:pt>
                <c:pt idx="1">
                  <c:v>45</c:v>
                </c:pt>
                <c:pt idx="2">
                  <c:v>89</c:v>
                </c:pt>
                <c:pt idx="3">
                  <c:v>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Mínimo con tríceps dividido</c:v>
                </c:pt>
                <c:pt idx="1">
                  <c:v>Surco espiral con tríceps dividido, mujeres</c:v>
                </c:pt>
                <c:pt idx="2">
                  <c:v>Surco espiral con tríceps dividido, hombres</c:v>
                </c:pt>
                <c:pt idx="3">
                  <c:v>Mínimo con el abordaje de osteotomía (algunos cadáveres)</c:v>
                </c:pt>
                <c:pt idx="4">
                  <c:v>Perfora el tabique lateral, mujeres (abordaje de osteotomía)</c:v>
                </c:pt>
                <c:pt idx="5">
                  <c:v>Perfora el tabique lateral, hombres (abordaje de osteotomía)</c:v>
                </c:pt>
              </c:strCache>
            </c:strRef>
          </c:cat>
          <c:val>
            <c:numRef>
              <c:f>Sheet1!$B$2:$B$7</c:f>
              <c:numCache>
                <c:formatCode>General</c:formatCode>
                <c:ptCount val="6"/>
                <c:pt idx="0">
                  <c:v>130</c:v>
                </c:pt>
                <c:pt idx="1">
                  <c:v>152</c:v>
                </c:pt>
                <c:pt idx="2">
                  <c:v>158</c:v>
                </c:pt>
                <c:pt idx="3">
                  <c:v>75</c:v>
                </c:pt>
                <c:pt idx="4">
                  <c:v>94</c:v>
                </c:pt>
                <c:pt idx="5">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Lengua, colaterales liberados y codo luxado (Winek)</c:v>
                </c:pt>
                <c:pt idx="1">
                  <c:v>Osteotomía del olécranon (Winek)</c:v>
                </c:pt>
                <c:pt idx="2">
                  <c:v>Lengua de fascia con colaterales (Winek, 6 codos)</c:v>
                </c:pt>
                <c:pt idx="3">
                  <c:v>Osteotomía del olécranon (Wilkinson)</c:v>
                </c:pt>
                <c:pt idx="4">
                  <c:v>Tríceps reflejado (Wilkinson)</c:v>
                </c:pt>
                <c:pt idx="5">
                  <c:v>Tríceps dividido (Wilkinson, 4 codos)</c:v>
                </c:pt>
              </c:strCache>
            </c:strRef>
          </c:cat>
          <c:val>
            <c:numRef>
              <c:f>Sheet1!$B$2:$B$7</c:f>
              <c:numCache>
                <c:formatCode>General</c:formatCode>
                <c:ptCount val="6"/>
                <c:pt idx="0">
                  <c:v>85.09</c:v>
                </c:pt>
                <c:pt idx="1">
                  <c:v>57.9</c:v>
                </c:pt>
                <c:pt idx="2">
                  <c:v>36</c:v>
                </c:pt>
                <c:pt idx="3">
                  <c:v>57</c:v>
                </c:pt>
                <c:pt idx="4">
                  <c:v>46</c:v>
                </c:pt>
                <c:pt idx="5">
                  <c:v>35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Avulsión proximal</c:v>
                </c:pt>
                <c:pt idx="1">
                  <c:v>Central simple</c:v>
                </c:pt>
                <c:pt idx="2">
                  <c:v>Central conminuta</c:v>
                </c:pt>
                <c:pt idx="3">
                  <c:v>Distal</c:v>
                </c:pt>
              </c:strCache>
            </c:strRef>
          </c:cat>
          <c:val>
            <c:numRef>
              <c:f>Sheet1!$B$2:$B$5</c:f>
              <c:numCache>
                <c:formatCode>General</c:formatCode>
                <c:ptCount val="4"/>
                <c:pt idx="0">
                  <c:v>12</c:v>
                </c:pt>
                <c:pt idx="1">
                  <c:v>42</c:v>
                </c:pt>
                <c:pt idx="2">
                  <c:v>29</c:v>
                </c:pt>
                <c:pt idx="3">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C1</c:v>
                </c:pt>
                <c:pt idx="1">
                  <c:v>C2</c:v>
                </c:pt>
                <c:pt idx="2">
                  <c:v>C3</c:v>
                </c:pt>
              </c:strCache>
            </c:strRef>
          </c:cat>
          <c:val>
            <c:numRef>
              <c:f>Sheet1!$B$2:$B$4</c:f>
              <c:numCache>
                <c:formatCode>General</c:formatCode>
                <c:ptCount val="3"/>
                <c:pt idx="0">
                  <c:v>29.4</c:v>
                </c:pt>
                <c:pt idx="1">
                  <c:v>40.7</c:v>
                </c:pt>
                <c:pt idx="2">
                  <c:v>29.9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Radiografías</c:v>
                </c:pt>
                <c:pt idx="1">
                  <c:v>Radiografías y TC</c:v>
                </c:pt>
              </c:strCache>
            </c:strRef>
          </c:cat>
          <c:val>
            <c:numRef>
              <c:f>Sheet1!$B$2:$B$3</c:f>
              <c:numCache>
                <c:formatCode>General</c:formatCode>
                <c:ptCount val="2"/>
                <c:pt idx="0">
                  <c:v>73</c:v>
                </c:pt>
                <c:pt idx="1">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Cambio diagnóstico</c:v>
                </c:pt>
                <c:pt idx="1">
                  <c:v>Cambio terapéutico</c:v>
                </c:pt>
              </c:strCache>
            </c:strRef>
          </c:cat>
          <c:val>
            <c:numRef>
              <c:f>Sheet1!$B$2:$B$3</c:f>
              <c:numCache>
                <c:formatCode>General</c:formatCode>
                <c:ptCount val="2"/>
                <c:pt idx="0">
                  <c:v>90</c:v>
                </c:pt>
                <c:pt idx="1">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Sheet1!$A$2:$A$6</c:f>
              <c:strCache>
                <c:ptCount val="5"/>
                <c:pt idx="0">
                  <c:v>TRAP (Ailani, ECA)</c:v>
                </c:pt>
                <c:pt idx="1">
                  <c:v>Osteotomía (Ailani, ECA)</c:v>
                </c:pt>
                <c:pt idx="2">
                  <c:v>Lengua de tríceps (Weber)</c:v>
                </c:pt>
                <c:pt idx="3">
                  <c:v>Osteotomía (Weber)</c:v>
                </c:pt>
                <c:pt idx="4">
                  <c:v>Series de TRAP, revisión sistemática</c:v>
                </c:pt>
              </c:strCache>
            </c:strRef>
          </c:cat>
          <c:val>
            <c:numRef>
              <c:f>Sheet1!$B$2:$B$6</c:f>
              <c:numCache>
                <c:formatCode>General</c:formatCode>
                <c:ptCount val="5"/>
                <c:pt idx="0">
                  <c:v>107.0</c:v>
                </c:pt>
                <c:pt idx="1">
                  <c:v>106.2</c:v>
                </c:pt>
                <c:pt idx="2">
                  <c:v>108</c:v>
                </c:pt>
                <c:pt idx="3">
                  <c:v>93</c:v>
                </c:pt>
                <c:pt idx="4">
                  <c:v>113.8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Paratricipital, mayor valor</c:v>
                </c:pt>
                <c:pt idx="1">
                  <c:v>Paratricipital, menor valor</c:v>
                </c:pt>
                <c:pt idx="2">
                  <c:v>Osteotomía, mayor valor</c:v>
                </c:pt>
                <c:pt idx="3">
                  <c:v>Osteotomía, menor valor</c:v>
                </c:pt>
              </c:strCache>
            </c:strRef>
          </c:cat>
          <c:val>
            <c:numRef>
              <c:f>Sheet1!$B$2:$B$5</c:f>
              <c:numCache>
                <c:formatCode>General</c:formatCode>
                <c:ptCount val="4"/>
                <c:pt idx="0">
                  <c:v>40.6</c:v>
                </c:pt>
                <c:pt idx="1">
                  <c:v>27.2</c:v>
                </c:pt>
                <c:pt idx="2">
                  <c:v>55</c:v>
                </c:pt>
                <c:pt idx="3">
                  <c:v>45.8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Placa de 2,7 mm (Kellam, seguimiento corto)</c:v>
                </c:pt>
                <c:pt idx="1">
                  <c:v>Alambre en 8 con agujas (serie de Ring)</c:v>
                </c:pt>
                <c:pt idx="2">
                  <c:v>Con placa (revisión de 39 estudios)</c:v>
                </c:pt>
                <c:pt idx="3">
                  <c:v>Todas las fijaciones (revisión de 39 estudios)</c:v>
                </c:pt>
              </c:strCache>
            </c:strRef>
          </c:cat>
          <c:val>
            <c:numRef>
              <c:f>Sheet1!$B$2:$B$5</c:f>
              <c:numCache>
                <c:formatCode>General</c:formatCode>
                <c:ptCount val="4"/>
                <c:pt idx="0">
                  <c:v>7.8</c:v>
                </c:pt>
                <c:pt idx="1">
                  <c:v>27</c:v>
                </c:pt>
                <c:pt idx="2">
                  <c:v>44.4</c:v>
                </c:pt>
                <c:pt idx="3">
                  <c:v>21.9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Tornillo intramedular</c:v>
                </c:pt>
                <c:pt idx="1">
                  <c:v>Banda de tensión</c:v>
                </c:pt>
                <c:pt idx="2">
                  <c:v>Placa</c:v>
                </c:pt>
              </c:strCache>
            </c:strRef>
          </c:cat>
          <c:val>
            <c:numRef>
              <c:f>Sheet1!$B$2:$B$4</c:f>
              <c:numCache>
                <c:formatCode>General</c:formatCode>
                <c:ptCount val="3"/>
                <c:pt idx="0">
                  <c:v>32</c:v>
                </c:pt>
                <c:pt idx="1">
                  <c:v>33</c:v>
                </c:pt>
                <c:pt idx="2">
                  <c:v>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Lengua, colaterales liberados y codo luxado</c:v>
                </c:pt>
                <c:pt idx="1">
                  <c:v>Osteotomía del olécranon</c:v>
                </c:pt>
                <c:pt idx="2">
                  <c:v>Lengua de tríceps con colaterales conservados</c:v>
                </c:pt>
              </c:strCache>
            </c:strRef>
          </c:cat>
          <c:val>
            <c:numRef>
              <c:f>Sheet1!$B$2:$B$4</c:f>
              <c:numCache>
                <c:formatCode>General</c:formatCode>
                <c:ptCount val="3"/>
                <c:pt idx="0">
                  <c:v>85.09</c:v>
                </c:pt>
                <c:pt idx="1">
                  <c:v>57.9</c:v>
                </c:pt>
                <c:pt idx="2">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Sheet1!$A$2:$A$10</c:f>
              <c:strCache>
                <c:ptCount val="9"/>
                <c:pt idx="0">
                  <c:v>Transposición (Öztürk)</c:v>
                </c:pt>
                <c:pt idx="1">
                  <c:v>In situ (Öztürk)</c:v>
                </c:pt>
                <c:pt idx="2">
                  <c:v>Transposición (Sinkler, neuritis nueva)</c:v>
                </c:pt>
                <c:pt idx="3">
                  <c:v>In situ (Sinkler, neuritis nueva)</c:v>
                </c:pt>
                <c:pt idx="4">
                  <c:v>Elevación subperióstica (Sinkler, neuritis nueva)</c:v>
                </c:pt>
                <c:pt idx="5">
                  <c:v>Transposición (Chen)</c:v>
                </c:pt>
                <c:pt idx="6">
                  <c:v>Sin transposición (Chen)</c:v>
                </c:pt>
                <c:pt idx="7">
                  <c:v>Transposición (metaanálisis de Shearin)</c:v>
                </c:pt>
                <c:pt idx="8">
                  <c:v>In situ (metaanálisis de Shearin)</c:v>
                </c:pt>
              </c:strCache>
            </c:strRef>
          </c:cat>
          <c:val>
            <c:numRef>
              <c:f>Sheet1!$B$2:$B$10</c:f>
              <c:numCache>
                <c:formatCode>General</c:formatCode>
                <c:ptCount val="9"/>
                <c:pt idx="0">
                  <c:v>57.1</c:v>
                </c:pt>
                <c:pt idx="1">
                  <c:v>24</c:v>
                </c:pt>
                <c:pt idx="2">
                  <c:v>26</c:v>
                </c:pt>
                <c:pt idx="3">
                  <c:v>8</c:v>
                </c:pt>
                <c:pt idx="4">
                  <c:v>6</c:v>
                </c:pt>
                <c:pt idx="5">
                  <c:v>33</c:v>
                </c:pt>
                <c:pt idx="6">
                  <c:v>9</c:v>
                </c:pt>
                <c:pt idx="7">
                  <c:v>23.5</c:v>
                </c:pt>
                <c:pt idx="8">
                  <c:v>15.3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Sheet1!$A$2:$A$4</c:f>
              <c:strCache>
                <c:ptCount val="3"/>
                <c:pt idx="0">
                  <c:v>Abordaje posterior modificado</c:v>
                </c:pt>
                <c:pt idx="1">
                  <c:v>Ganancia al movilizar el radial</c:v>
                </c:pt>
                <c:pt idx="2">
                  <c:v>Tríceps dividido, hasta donde cruza el radial</c:v>
                </c:pt>
              </c:strCache>
            </c:strRef>
          </c:cat>
          <c:val>
            <c:numRef>
              <c:f>Sheet1!$B$2:$B$4</c:f>
              <c:numCache>
                <c:formatCode>General</c:formatCode>
                <c:ptCount val="3"/>
                <c:pt idx="0">
                  <c:v>26.2</c:v>
                </c:pt>
                <c:pt idx="1">
                  <c:v>6</c:v>
                </c:pt>
                <c:pt idx="2">
                  <c:v>15.4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Retardo de consolidación</c:v>
                </c:pt>
                <c:pt idx="1">
                  <c:v>Pseudoartrosis</c:v>
                </c:pt>
                <c:pt idx="2">
                  <c:v>Problemas de unión</c:v>
                </c:pt>
                <c:pt idx="3">
                  <c:v>Infección superficial</c:v>
                </c:pt>
                <c:pt idx="4">
                  <c:v>Infección profunda</c:v>
                </c:pt>
                <c:pt idx="5">
                  <c:v>Infección de herida</c:v>
                </c:pt>
              </c:strCache>
            </c:strRef>
          </c:cat>
          <c:val>
            <c:numRef>
              <c:f>Sheet1!$B$2:$B$7</c:f>
              <c:numCache>
                <c:formatCode>General</c:formatCode>
                <c:ptCount val="6"/>
                <c:pt idx="0">
                  <c:v>1.7</c:v>
                </c:pt>
                <c:pt idx="1">
                  <c:v>2</c:v>
                </c:pt>
                <c:pt idx="2">
                  <c:v>3.7</c:v>
                </c:pt>
                <c:pt idx="3">
                  <c:v>2.8</c:v>
                </c:pt>
                <c:pt idx="4">
                  <c:v>1.4</c:v>
                </c:pt>
                <c:pt idx="5">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Retardo: transversa</c:v>
                </c:pt>
                <c:pt idx="1">
                  <c:v>Retardo: chevron</c:v>
                </c:pt>
                <c:pt idx="2">
                  <c:v>Pseudoartrosis: transversa</c:v>
                </c:pt>
                <c:pt idx="3">
                  <c:v>Pseudoartrosis: chevron</c:v>
                </c:pt>
                <c:pt idx="4">
                  <c:v>Falla del implante: transversa</c:v>
                </c:pt>
                <c:pt idx="5">
                  <c:v>Falla del implante: chevron</c:v>
                </c:pt>
              </c:strCache>
            </c:strRef>
          </c:cat>
          <c:val>
            <c:numRef>
              <c:f>Sheet1!$B$2:$B$7</c:f>
              <c:numCache>
                <c:formatCode>General</c:formatCode>
                <c:ptCount val="6"/>
                <c:pt idx="0">
                  <c:v>10.2</c:v>
                </c:pt>
                <c:pt idx="1">
                  <c:v>3.7</c:v>
                </c:pt>
                <c:pt idx="2">
                  <c:v>8.2</c:v>
                </c:pt>
                <c:pt idx="3">
                  <c:v>5.2</c:v>
                </c:pt>
                <c:pt idx="4">
                  <c:v>22.4</c:v>
                </c:pt>
                <c:pt idx="5">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Sheet1!$A$2:$A$7</c:f>
              <c:strCache>
                <c:ptCount val="6"/>
                <c:pt idx="0">
                  <c:v>Series de TRAP (revisión)</c:v>
                </c:pt>
                <c:pt idx="1">
                  <c:v>TRAP a 12 meses (ECA)</c:v>
                </c:pt>
                <c:pt idx="2">
                  <c:v>Osteotomía a 12 meses (ECA)</c:v>
                </c:pt>
                <c:pt idx="3">
                  <c:v>Artroplastia a 2 años (mayores de 65)</c:v>
                </c:pt>
                <c:pt idx="4">
                  <c:v>Fijación a 2 años (mayores de 65)</c:v>
                </c:pt>
                <c:pt idx="5">
                  <c:v>Hemiartroplastia con tríceps conservado</c:v>
                </c:pt>
              </c:strCache>
            </c:strRef>
          </c:cat>
          <c:val>
            <c:numRef>
              <c:f>Sheet1!$B$2:$B$7</c:f>
              <c:numCache>
                <c:formatCode>General</c:formatCode>
                <c:ptCount val="6"/>
                <c:pt idx="0">
                  <c:v>85.5</c:v>
                </c:pt>
                <c:pt idx="1">
                  <c:v>84.2</c:v>
                </c:pt>
                <c:pt idx="2">
                  <c:v>86.2</c:v>
                </c:pt>
                <c:pt idx="3">
                  <c:v>86</c:v>
                </c:pt>
                <c:pt idx="4">
                  <c:v>73</c:v>
                </c:pt>
                <c:pt idx="5">
                  <c:v>89.6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Sheet1!$A$2:$A$3</c:f>
              <c:strCache>
                <c:ptCount val="2"/>
                <c:pt idx="0">
                  <c:v>Banda de tensión</c:v>
                </c:pt>
                <c:pt idx="1">
                  <c:v>Placa</c:v>
                </c:pt>
              </c:strCache>
            </c:strRef>
          </c:cat>
          <c:val>
            <c:numRef>
              <c:f>Sheet1!$B$2:$B$3</c:f>
              <c:numCache>
                <c:formatCode>General</c:formatCode>
                <c:ptCount val="2"/>
                <c:pt idx="0">
                  <c:v>49</c:v>
                </c:pt>
                <c:pt idx="1">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Banda de tensión</c:v>
                </c:pt>
                <c:pt idx="1">
                  <c:v>Placa</c:v>
                </c:pt>
              </c:strCache>
            </c:strRef>
          </c:cat>
          <c:val>
            <c:numRef>
              <c:f>Sheet1!$B$2:$B$3</c:f>
              <c:numCache>
                <c:formatCode>General</c:formatCode>
                <c:ptCount val="2"/>
                <c:pt idx="0">
                  <c:v>63</c:v>
                </c:pt>
                <c:pt idx="1">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posterior del codo y osteotomía del olécranon.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cómo se llama y para qué sirve; Epidemiología: quién llega a este quirófano; Anatomía quirúrgica posterior, parte por parte; Las variantes: ocho entradas, cuatro ideas; Biomecánica: qué hace firme a una osteotomía y a un tendón reparado; Clasificación: qué fractura obliga a qué vista; Diagnóstico y planificación: qué decides antes de abrir; Examen físico: qué examinar y anotar antes de operar; Imágenes: qué pedir y qué esperar; Algoritmo: elegir la entrada posterior; Indicaciones y contraindicaciones de cada entrada; Tratamiento: qué dice la evidencia al comparar abordajes; Cómo fijar la osteotomía: banda de tensión, tornillo o placa; Técnica: posición, planos, estructuras en riesgo y errores del residente; Nervio cubital: identificar, proteger, documentar, y qué hacer con él; Cuando la exposición sube hacia el húmero: el radial manda; Complicaciones: tasas, causas y cómo reducirlas; Pronóstico: qué esperar después; Rehabilitación: proteger el tríceps y mover el codo; El olécranon aislado: vía posterior directa y qué fijar con qué; Guías y consensos. Estructura sugerida por el autor para diez minutos: Lámina 1 (0:30): Título, objetivo y aviso: material educativo; no sustituye al juicio clínico, a las guías institucionales ni a la supervisión del tutor. Lámina 2 (1:00): Las 4 familias de abordajes: osteotomía, tríceps dividido, tríceps reflejado y tríceps conservado [r1][r2][r3][r4][r5]. Lámina 3 (1:30): La anatomía que decide: inserción del tríceps, área desnuda a unos 2 a 2,5 cm de la punta, cubital por medial y radial a unos 10,0 cm de la articulación [r9][r35][r39]. Lámina 4 (1:00): Cuánta articulación ves en cadáver: 35 %, 46 % y 57 % según la vía, y 85,09 % con lengua, colaterales liberados y codo luxado [r11][r12]. Lámina 5 (1:30): La osteotomía en gestos: marcar el chevron, orificio de 2,5 mm, sierra hasta tres cuartos, osteotomo, reducir mirando la articulación y fijar [r1][r9]. Lámina 6 (1:00): Chevron frente a transversa: falla del implante 4,8 % frente a 22,4 %, y retiro de implante en 21,9 % [r14]. Lámina 7 (1:00): El cubital: identificar, proteger y documentar; ECA sin diferencia y cohortes con más neuritis tras transposición [r29][r27][r31]. Lámina 8 (1:00): El radial: 7,5 cm lateral y 13,0 cm posterior como señales para aislarlo [r35]. Lámina 9 (1:00): Qué dice la evidencia: Cochrane sin ECA de abordajes y metaanálisis sin diferencia de función [r19][r15][r16][r18]. Lámina 10 (0:30): Mensajes para llevar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Para ver el húmero distal por detrás hay 4 familias de abordajes: la osteotomía del olécranon, el tríceps dividido, el tríceps reflejado (Bryan-Morrey y TRAP) y el tríceps conservado (paratricipital de Alonso-Llames, para-olecraneano lateral y lengua de tríceps) (fuente: Hoyen H y colaboradores, 2026) (fuente: Hoyen H y colaboradores, 2026) (fuente: Hoyen H y colaboradores, 2026) (fuente: Hoyen H y colaboradores, 2026) (fuente: Hoyen H y colaboradores, 2026) (fuente: O'Driscoll SW, 2000) (fuente: Winek NC y colaboradores, 2023). En cadáver, la osteotomía deja ver una mediana de 57 % de la superficie articular y el tríceps dividido 35 % (fuente: Wilkinson JM y colaboradores, 2001); ninguna vía enseña toda la articulación, y la lengua de fascia llegó a 85 % solo liberando los colaterales y luxando el codo (fuente: Winek NC y colaboradores, 2023). Cuando se comparan en clínica, los metaanálisis no encuentran diferencias de función entre abordajes, así que la elección depende de la fractura, de la piel y de la experiencia del cirujano (fuente: Lu S y colaboradores, 2021) (fuente: Jeong HS y colaboradores, 2022) (fuente: Sharma S y colaboradores, 2018) (fuente: Yao H y colaboradores, 2026); la revisión Cochrane no halló ningún ECA que compare abordajes (fuente: Wang Y y colaboradores, 2013). Si osteotomizas, haz un chevron de vértice distal en el área desnuda, a unos 2 a 2,5 cm de la punta del olécranon (fuente: Lanham NS y colaboradores, 2024); el corte transverso falló más que el chevron (falla del implante 22,4 % frente a 4,8 %) (fuente: Feinstein SD y colaboradores, 2023), y más de 1 de cada 5 osteotomías (21,9 %) acaba con el implante retirado, cifra que incluye retiros de rutina (fuente: Feinstein SD y colaboradores, 2023). Del cubital, identifícalo siempre y anota dónde queda (fuente: Hoyen H y colaboradores, 2026); el ECA multicéntrico de 58 pacientes no halló diferencia entre dejarlo in situ o transponerlo (fuente: Dehghan N y colaboradores, 2021), y varios estudios observacionales asocian la transposición con más neuritis (fuente: Chen RC y colaboradores, 2010) (fuente: Sinkler MA y colaboradores, 2024) (fuente: Öztürk 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cómo se llama y para qué sirve. "Abordaje posterior del codo" nombra un grupo de entradas por la cara dorsal del brazo distal que se diferencian en una sola cosa: qué hacen con el tríceps. Conviene separarlas desde el inicio (fuente: Hoyen H y colaboradores, 2026) (fuente: Hoyen H y colaboradores, 2026) (fuente: Hoyen H y colaboradores, 2026) (fuente: Hoyen H y colaboradores, 2026) (fuente: Hoyen H y colaboradores, 2026). Osteotomía del olécranon (transolecraneana). Se corta el olécranon, el fragmento se levanta con el tríceps y la articulación queda a la vista; al final se reduce y se fija (práctica habitual / opinión experta). Entre los cortes posibles, la AO prefiere el chevron de vértice distal por el acceso que da y por su estabilidad rotacional propia (fuente: Hoyen H y colaboradores, 2026). Tríceps dividido (Campbell). El tríceps se parte por la línea media, tendón y vientre. Se puede alargar hacia el brazo y casi no obliga a disecar el cubital; su punto débil es la poca articulación que deja ver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Tríceps reflejado o elevado (Bryan-Morrey y TRAP). El tríceps se despega del olécranon y se abate hacia radial; la AO lo ubica sobre todo en artroplastia (fuente: Hoyen H y colaboradores, 2026). En la variante TRAP el anconeo viaja con el tríceps como un solo colgajo; según su autor, se ve casi lo mismo que con la osteotomía, se evitan los problemas del hueso cortado y el olécranon entero sirve de molde para armar la tróclea (fuente: O'Driscoll SW, 2000). Tríceps conservado ("triceps-on"). En el paratricipital de Alonso-Llames se trabaja por los dos lados del músculo, que se separa de la cara posterior del húmero, y el tendón sigue unido al olécranon (fuente: Hoyen H y colaboradores, 2026); el para-olecraneano lateral lo mantiene unido al cúbito y se usa sobre todo en artroplastia (fuente: Hoyen H y colaboradores, 2026). Para ver y fijar el húmero distal desde atrás: fracturas articulares complejas y también las extraarticulares o articulares simples, según el abordaje (fuente: Hoyen H y colaboradores, 2026)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También sirve para artroplastia con los abordajes que conservan o reparan el tríceps (fuente: Hoyen H y colaboradores, 2026) (fuente: Hoyen H y colaboradores, 2026). La fractura aislada del olécranon se aborda por una vía posterior directa y se trata en su propio bloque. Por detrás, toda vía tiene que resolver qué hace con el tríceps, y cada una paga con algo diferente (fuente: Hoyen H y colaboradores, 2026) (fuente: Hoyen H y colaboradores, 2026) (fuente: Hoyen H y colaboradores, 2026) (fuente: Hoyen H y colaboradores, 2026). Cortar el hueso da más vista pero obliga a fijar la osteotomía (fuente: Hoyen H y colaboradores, 2026); tocar la inserción del tríceps obliga a repararla (fuente: Hoyen H y colaboradores, 2026) (fuente: Hoyen H y colaboradores, 2026); conservarla limita la ventana hacia la articulación (fuente: Winek NC y colaboradores, 2023). Por eso la pregunta útil no es cuál es la mejor, sino qué necesitas ver y qué estás dispuesto a pagar, y la evidencia comparativa no corona a ninguna (fuente: Lu S y colaboradores, 2021) (fuente: Jeong HS y colaboradores, 2022) (fuente: Sharma S y colaboradores, 2018) (fuente: Yao H y colaboradores, 2026). Con esto cerramos definición: qué es, cómo se llama y para qué sirve. Sigamos con epidemiología: quién llega a este quirófano.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llega a este quirófano. Las fracturas del húmero distal del adulto son poco frecuentes. En una serie consecutiva de 320 pacientes, la incidencia fue de 5,7 casos por 100.000 por año (fuente: Robinson CM y colaboradores, 2003). Una revisión reciente las sitúa cerca de 2 % de todas las fracturas, con incidencia de 5,7 a 8,3 por 100.000 (fuente: Yazdanpanah S y colaboradores, 2025). En la serie de 320 pacientes, hombres y mujeres se afectaron casi por igual, la edad mostró 2 picos, el mecanismo más habitual fue una caída simple y los tipos A y C fueron los más frecuentes (fuente: Robinson CM y colaboradores, 2003). En esa serie, 90,6 % de las fracturas consolidó en 12 semanas (fuente: Robinson CM y colaboradores, 2003). La fractura de olécranon es la que se aborda por vía posterior directa. En Dinamarca se registraron 27.880 casos entre 1999 y 2018, con una incidencia media de 33 por 100.000 por año que aumentó 29 % en 20 años (fuente: Zeyghami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tratamiento fue no quirúrgico en 67 % (fuente: Zeyghami W y colaboradores, 2025); entre los operados, la placa pasó de 7 % a 45 % y la banda de tensión cayó de 89 % a 46 % (fuente: Zeyghami W y colaboradores, 2025). En el registro sueco (2.462 fracturas) la mediana de edad fue de 66 años y 65 % eran mujeres (fuente: Brüggemann A y colaboradores, 2022). En conjunto, las fracturas de olécranon son cerca de 1 % de las del miembro superior (fuente: Matar HE y colaboradores, 2014). Dos mensajes. En el húmero distal articular de una persona mayor, la discusión no es solo de abordaje sino de fijar o reemplazar, y existe un ECA que compara ambas opciones (fuente: McKee MD y colaboradores, 2009). Y el olécranon aislado es frecuente, sobre todo en mujeres mayores (fuente: Brüggemann A y colaboradores, 2022), y el implante preferido para operarlo cambió en 20 años (fuente: Zeyghami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«Fijación de las fracturas de olécranon operadas en Dinamarca» muestra lo siguiente. Placa, 1999: 7 por ciento (fuente: Zeyghami W y colaboradores, 2025). Placa, 2018: 45 por ciento (fuente: Zeyghami W y colaboradores, 2025). Banda de tensión, 1999: 89 por ciento (fuente: Zeyghami W y colaboradores, 2025). Banda de tensión, 2018: 46 por ciento (fuente: Zeyghami W y colaboradores, 2025). Con esto cerramos epidemiología: quién llega a este quirófano. Sigamos con anatomía quirúrgica posterior, parte por parte.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posterior, parte por parte. Piensa en 5 piezas, de superficial a profunda: el plano del tríceps y su tendón, el olécranon, el cubital por medial, el radial por proximal y lateral, y los ligamentos colaterales. Cada abordaje decide qué pieza cortas, divides, reflejas o respetas. El tendón propiamente dicho mide en promedio 23,7 mm de ancho y el olécranon 26,9 mm en su máximo (fuente: Keener JD y colaboradores, 2010). La huella de inserción tiene forma de domo, con 20,9 mm de ancho por 13,4 mm de largo, y queda a 14,8 mm de la punta del olécranon (fuente: Keener JD y colaboradores, 2010). Hay además una expansión lateral continua con la fascia del anconeo, de 16,8 mm de ancho (fuente: Keener JD y colaboradores, 2010). Lo práctico: una placa que sube hasta el borde proximal del olécranon pisa esa inserción, y por eso se abre una hendidura longitudinal en el tríceps sobre el borde de la placa (fuente: Lanham NS y colaboradores, 2024). El área desnuda es la porción de la escotadura sin cartílago, y se reconoce por la parte más estrecha de la escotadura sigmoidea mayor (fuente: Hoyen H y colaboradores, 2026). En 39 codos de cadáver medía en promedio 0,53 cm de ancho, y su punto dorsal estaba a 2,1 cm de la inserción del tríceps (fuente: Wang AA y colaboradores, 2003). Lanham y colaboradores la ubican a unos 2 a 2,5 cm de la punta del olécranon (fuente: Lanham NS y colaboradores, 2024). El ángulo de varo del cúbito queda a 7,6 cm de la inserción, y en ese punto el canal admite tornillos de 7,0 o 7,3 mm (fuente: Wang AA y colaboradores, 2003). Hay 3 sitios para encontrarlo: arriba, en el canal que dejan el tríceps y el tabique intermuscular medial; a nivel del codo, en el surco por detrás del epicóndilo medial; y abajo, al meterse entre las 2 cabezas del flexor cubital del carpo (fuente: Hoyen H y colaboradores, 2026). Se libera por el túnel cubital hasta su primera rama motora, conservando los vasos perineurales (fuente: Hoyen H y colaboradores, 2026). Cruza la cara posterior del húmero desde 20,7 cm proximal al epicóndilo medial hasta 14,2 cm proximal al lateral (fuente: Gerwin M y colaboradores, 1996). Un segmento de 6,3 cm toca el hueso entre 17,1 y 10,9 cm proximal al epicóndilo lateral, sin surco óseo (fuente: Carlan D y colaboradores, 2007). En los abordajes que levantan el tríceps, perfora el tabique intermuscular lateral a 10,0 cm de la superficie articular en hombres y a 9,4 cm en mujeres, y en algunos cadáveres a solo 7,5 cm (fuente: Uhl RL y colaboradores, 1996). Como referencia superficial, desde la confluencia de las cabezas larga y lateral con la aponeurosis hasta el nervio hubo 39,0 mm (fuente: Seigerman DA y colaboradores, 2012). En el paratricipital se pueden incidir la banda posterior del colateral medial y la cápsula posterolateral para ganar articulación, sin liberar la banda anterior ni el ligamento colateral cubital lateral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nervio radial a la articulación del codo según la vía y el estudio» muestra lo siguiente. Perfora el tabique lateral, hombres (abordaje de osteotomía): 100 mm (fuente: Uhl RL y colaboradores, 1996). Perfora el tabique lateral, mujeres (abordaje de osteotomía): 94 mm (fuente: Uhl RL y colaboradores, 1996). Mínimo con el abordaje de osteotomía (algunos cadáveres): 75 mm (fuente: Uhl RL y colaboradores, 1996). Surco espiral con tríceps dividido, hombres: 158 mm (fuente: Uhl RL y colaboradores, 1996). Surco espiral con tríceps dividido, mujeres: 152 mm (fuente: Uhl RL y colaboradores, 1996). Mínimo con tríceps dividido: 130 mm (fuente: Uhl RL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que mandan en la vista posterior» tiene 3 columnas: Estructura, Dónde está, Qué cambia en el abordaje. Fila 1: Estructura, Inserción del tríceps; Dónde está, Domo de 20,9 mm por 13,4 mm, a 14,8 mm de la punta del olécranon (fuente: Keener JD y colaboradores, 2010); Qué cambia en el abordaje, Se corta, se divide, se refleja o se conserva; si se toca, se repara (fuente: Hoyen H y colaboradores, 2026) (fuente: Hoyen H y colaboradores, 2026). Fila 2: Estructura, Área desnuda del olécranon; Dónde está, Parte más estrecha de la escotadura; a unos 2 a 2,5 cm de la punta (fuente: Hoyen H y colaboradores, 2026) (fuente: Lanham NS y colaboradores, 2024); Qué cambia en el abordaje, Es el nivel de la osteotomía (fuente: Hoyen H y colaboradores, 2026). Fila 3: Estructura, Nervio cubital; Dónde está, Entre el tríceps y el tabique medial, detrás del epicóndilo medial (fuente: Hoyen H y colaboradores, 2026); Qué cambia en el abordaje, Se identifica y se libera hasta la primera rama motora (fuente: Hoyen H y colaboradores, 2026). Fila 4: Estructura, Nervio radial; Dónde está, Perfora el tabique lateral a 10,0 cm (hombres) y 9,4 cm (mujeres) de la articulación; mínimo 7,5 cm (fuente: Uhl RL y colaboradores, 1996); Qué cambia en el abordaje, Límite de disección: 7,5 cm lateral o 13,0 cm posterior (fuente: Uhl RL y colaboradores, 1996). Fila 5: Estructura, Banda posterior del colateral medial y cápsula posterolateral; Dónde está, Cara posterior de la articulación (fuente: Hoyen H y colaboradores, 2026); Qué cambia en el abordaje, Se pueden incidir en el paratricipital; no la banda anterior ni el ligamento cubital lateral (fuente: Hoyen H y colaboradores, 2026). Con esto cerramos anatomía quirúrgica posterior, parte por parte. Sigamos con las variantes: ocho entradas, cuatro ideas.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las variantes: ocho entradas, cuatro ideas. Las entradas descritas por la AO comparten piel e incisión: una línea centrada en la unión de los tercios medio y distal del húmero, que se curva o se desplaza un poco a medial o a lateral para no caer sobre la punta del olécranon (fuente: Hoyen H y colaboradores, 2026) (fuente: Hoyen H y colaboradores, 2026) (fuente: Hoyen H y colaboradores, 2026) (fuente: Hoyen H y colaboradores, 2026) (fuente: Hoyen H y colaboradores, 2026). Lo que las separa es el plano profundo. Ordenarlas por lo que hacen con el tríceps ayuda a recordarlas. Hay 2 estudios en cadáver que miden la superficie articular visible, con pocos especímenes por grupo (fuente: Wilkinson JM y colaboradores, 2001) (fuente: Winek NC y colaboradores, 2023). Wilkinson y Stanley hicieron cada abordaje en 4 codos y midieron medianas de 35 % con tríceps dividido, 46 % con tríceps reflejado y 57 % con osteotomía; la osteotomía superó al tríceps dividido pero no de forma significativa al reflejado (fuente: Wilkinson JM y colaboradores, 2001). Winek y colaboradores trabajaron con 12 cadáveres en 2 grupos de 6: la lengua de fascia con colaterales conservados mostró 36 % y 37 %, la osteotomía 57,9 % y la lengua con colaterales liberados y codo luxado 85,09 % (fuente: Winek NC y colaboradores, 2023). Dos cosas se aprenden: ninguna vía enseña todo con la articulación en su sitio, y liberar colaterales y luxar rinde más que cortar el olécranon (fuente: Winek NC y colaboradores, 2023). Ojo con la frase final del resumen de Wilkinson, que habla de no más de 40 % y no cuadra con su propia mediana de 57 %: usa las medianas (fuente: Wilkinson JM y colaboradores, 2001). Según la AO, el paratricipital ofrece una vista comparable a la de la osteotomía sin cortar hueso (fuente: Hoyen H y colaboradores, 2026). No encontré, en las fuentes abiertas que revisé, una medición en cadáver propia del paratricipital que respalde o discuta esa frase (sin dato verificable); en cambio, una revisión sostiene que, cuando la fractura es conminuta, el paratricipital se queda corto para ver fractura y articulación (fuente: Spierings KE y colaboradores, 2022). La osteotomía exige fijarse y puede traer problemas de unión y de implante (fuente: Spierings KE y colaboradores, 2022) (fuente: Feinstein SD y colaboradores, 2023). El tríceps dividido o reflejado exige reparar la inserción y arrastra un riesgo de insuficiencia (fuente: Hoyen H y colaboradores, 2026) (fuente: Hoyen H y colaboradores, 2026). El tríceps conservado limita la ventana, que se compensa liberando colaterales y luxando el codo en cadáver (fuente: Winek NC y colaboradores, 2023). Ninguna se impone en la clínica: los metaanálisis no encuentran diferencia de función (fuente: Lu S y colaboradores, 2021) (fuente: Jeong HS y colaboradores, 2022) (fuente: Sharma S y colaboradores, 2018) (fuente: Yao H y colaboradores, 2026), con matices que se ven en los bloques de tratamiento y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articular del húmero distal visible en cadáver» muestra lo siguiente. Tríceps dividido (Wilkinson, 4 codos): 35 por ciento (fuente: Wilkinson JM y colaboradores, 2001). Tríceps reflejado (Wilkinson): 46 por ciento (fuente: Wilkinson JM y colaboradores, 2001). Osteotomía del olécranon (Wilkinson): 57 por ciento (fuente: Wilkinson JM y colaboradores, 2001). Lengua de fascia con colaterales (Winek, 6 codos): 36 por ciento (fuente: Winek NC y colaboradores, 2023). Osteotomía del olécranon (Winek): 57.9 por ciento (fuente: Winek NC y colaboradores, 2023). Lengua, colaterales liberados y codo luxado (Winek): 85.1 por ciento (fuente: Winek NC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«Comparación de las entradas posteriores al húmero distal» tiene 5 columnas: Abordaje, Qué haces con el tríceps, Qué ves, Qué pagas, Cuándo se usa. Fila 1: Abordaje, Osteotomía del olécranon (chevron); Qué haces con el tríceps, Se corta el olécranon y el fragmento se levanta con el tríceps (práctica habitual / opinión experta); Qué ves, Mediana de 57 % en cadáver (fuente: Wilkinson JM y colaboradores, 2001); promedio de 57,9 % (fuente: Winek NC y colaboradores, 2023); Qué pagas, Fijar la osteotomía: pseudoartrosis 2 % (fuente: Spierings KE y colaboradores, 2022) o 5,4 % (fuente: Feinstein SD y colaboradores, 2023); implante retirado 21,9 %, incluidos retiros de rutina (fuente: Feinstein SD y colaboradores, 2023); Cuándo se usa, Fracturas articulares que piden ver la superficie (fuente: Lanham NS y colaboradores, 2024). Fila 2: Abordaje, Tríceps dividido (Campbell); Qué haces con el tríceps, Se abre el tendón y el vientre en la línea media (fuente: Hoyen H y colaboradores, 2026); Qué ves, Mediana de 35 % en cadáver (fuente: Wilkinson JM y colaboradores, 2001); Qué pagas, Reparar el tendón si se desinserta; radial en riesgo si se divide hacia proximal (fuente: Hoyen H y colaboradores, 2026); Cuándo se usa, Fractura abierta con el cabo proximal ya en el vientre del tríceps (fuente: Hoyen H y colaboradores, 2026). Fila 3: Abordaje, Tríceps reflejado (Bryan-Morrey); Qué haces con el tríceps, Se despega del olécranon y se abate hacia radial (fuente: Hoyen H y colaboradores, 2026); Qué ves, Mediana de 46 % en cadáver (fuente: Wilkinson JM y colaboradores, 2001); Qué pagas, Reparar y proteger el tríceps, con riesgo de insuficiencia (fuente: Hoyen H y colaboradores, 2026); Cuándo se usa, Sobre todo artroplastia (fuente: Hoyen H y colaboradores, 2026). Fila 4: Abordaje, TRAP (con pedículo del anconeo); Qué haces con el tríceps, El anconeo se refleja junto con el tríceps (fuente: O'Driscoll SW, 2000); Qué ves, Casi igual a la osteotomía, según su autor (fuente: O'Driscoll SW, 2000); Qué pagas, Complicaciones 26,5 % en 295 pacientes de una revisión; cubital 8,8 % e infección 8,5 % (fuente: Yazdanpanah S y colaboradores, 2025); Cuándo se usa, Fracturas tipo C en series observacionales (fuente: Yazdanpanah S y colaboradores, 2025). Fila 5: Abordaje, Paratricipital (Alonso-Llames); Qué haces con el tríceps, Se separa del húmero por ambos lados; el tendón sigue unido al olécranon (fuente: Hoyen H y colaboradores, 2026); Qué ves, Adecuado para extraarticulares y articulares simples (fuente: Hoyen H y colaboradores, 2026); Qué pagas, Exposición insuficiente en fracturas conminutas, según una revisión (fuente: Spierings KE y colaboradores, 2022); Cuándo se usa, Fracturas extraarticulares o articulares simples (fuente: Hoyen H y colaboradores, 2026). Fila 6: Abordaje, Lengua de tríceps; Qué haces con el tríceps, Se conserva la inserción mediante una lengua de fascia (cadáver); Qué ves, 36 % a 37 % con colaterales; 85,09 % liberándolos y luxando el codo (fuente: Winek NC y colaboradores, 2023); Qué pagas, Liberar colaterales y luxar para ver más (fuente: Winek NC y colaboradores, 2023); Cuándo se usa, Alternativa en fracturas 13C: cohorte emparejada de 15 pares (fuente: Weber MB y colaboradores, 2022). Fila 7: Abordaje, Para-olecraneano lateral; Qué haces con el tríceps, Triceps-on: sigue unido al cúbito (fuente: Hoyen H y colaboradores, 2026); Qué ves, Buena vista posterior de la articulación; se convierte en osteotomía si falta (fuente: Hoyen H y colaboradores, 2026); Qué pagas, Acceso al cúbito más difícil para artroplastia (fuente: Hoyen H y colaboradores, 2026); Cuándo se usa, Artroplastia y fracturas simples (fuente: Hoyen H y colaboradores, 2026). Fila 8: Abordaje, Osteotomía en aleta (flip); Qué haces con el tríceps, Una lasca fina de olécranon con el tríceps y la fascia se abate hacia radial (fuente: van Veelen NM y colaboradores, 2026); Qué ves, Sin medición en las fuentes revisadas; Qué pagas, Serie corta de 12 casos (fuente: van Veelen NM y colaboradores, 2026); Cuándo se usa, Alternativa descrita en 2026 (fuente: van Veelen NM y colaboradores, 2026). La tabla completa tiene más filas: están en el documento Word. Con esto cerramos las variantes: ocho entradas, cuatro ideas. Sigamos con biomecánica: qué hace firme a una osteotomía y a un tendón reparado.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hace firme a una osteotomía y a un tendón reparado. Forma. El chevron de vértice distal combina el mayor acceso con estabilidad rotacional propia (fuente: Hoyen H y colaboradores, 2026). En una revisión de 39 estudios, la osteotomía transversa tuvo más retardo de consolidación (10,2 % frente a 3,7 %), más pseudoartrosis (8,2 % frente a 5,2 %) y más falla del implante o pérdida de reducción (22,4 % frente a 4,8 %) que la chevron (fuente: Feinstein SD y colaboradores, 2023). Nivel. Se apunta al área desnuda para no cortar cartílago (fuente: Hoyen H y colaboradores, 2026), a unos 2 a 2,5 cm de la punta (fuente: Lanham NS y colaboradores, 2024). Superficie de contacto. Terminar con osteotomo en vez de cortar todo con sierra deja una superficie irregular que encaja mejor al reducir (fuente: Hoyen H y colaboradores, 2026) (fuente: Lanham NS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Espesor perdido. La sierra se lleva un espesor de hueso, de modo que la cortical dorsal no queda enrasada aunque la articulación esté perfecta; la reducción se juzga en la superficie articular de la escotadura (fuente: Lanham NS y colaboradores, 2024). Varios orificios y un osteotomo fino reducen esa pérdida (fuente: Lanham NS y colaboradores, 2024). Banda de tensión. En teoría convierte las fuerzas de tracción en compresión entre los bordes óseos y favorece la unión (fuente: Feinstein SD y colaboradores, 2023). Canal medular. Si usas tornillo intramedular, el canal en el ángulo de varo del cúbito (a 7,6 cm de la inserción del tríceps) admitió tornillos de 7,0 o 7,3 mm (fuente: Wang AA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inserción del tríceps es ancha y delgada: 20,9 mm por 13,4 mm, a 14,8 mm de la punta (fuente: Keener JD y colaboradores, 2010). Esa geometría explica dos hábitos: reparar la inserción con túneles de 2 a 2,5 mm en el olécranon y suturas no absorbibles (fuente: Hoyen H y colaboradores, 2026) (fuente: Hoyen H y colaboradores, 2026), y abrir una hendidura sobre el borde proximal de una placa para no tensar el tendón contra ella (fuente: Lanham NS y colaboradores, 2024). Mientras el tendón cicatriza se evita la extensión contra resistencia (fuente: Hoyen H y colaboradores, 2026) (fuente: Hoyen H y colaboradores, 2026). Con esto cerramos biomecánica: qué hace firme a una osteotomía y a un tendón reparado. Sigamos con clasificación: qué fractura obliga a qué vista.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qué fractura obliga a qué vista. Se divide en tipo A (extraarticular), tipo B (articular parcial) y tipo C (articular completa) (fuente: Robinson CM y colaboradores, 2003) (fuente: Sharma S y colaboradores, 2018). Las series de TRAP revisadas incluyeron solo tipo C, con C1 en 29,4 %, C2 en 40,7 % y C3 en 29,9 % (fuente: Yazdanpanah S y colaboradores, 2025). La concordancia entre observadores para clasificar y para describir las características de la fractura fue pobre, incluso con TC (fuente: Jacquot A y colaboradores, 2014). Distingue la avulsión proximal, la fractura central simple, la central conminuta y la distal; en 2.462 fracturas del registro sueco las proporciones fueron de 12 %, 42 %, 29 % y 16 % (fuente: Brüggemann A y colaboradores, 2022). El tipo C es el que más empuja a querer ver la superficie articular; el tipo A y las articulares simples son las que la AO ve razonables por el paratricipital (fuente: Hoyen H y colaboradores, 2026). En C3, una cohorte prospectiva de 51 pacientes halló peor arco de movimiento y peor MEPS con el paratricipital que con la osteotomía, aunque en C1 y C2 los resultados fueron similares (fuente: Singh R y colaboradores, 2019); es un estudio pequeño y no lo uso como regla (sin evidencia de mayor nivel que lo confirme en las fuentes revisadas). Para el olécranon, en el registro sueco la banda de tensión se usó en la mayoría de las fracturas centrales simples y la placa en casi la mitad de las conminutas y distales operadas (fuente: Brüggemann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 olécranon según la clasificación de Mayo modificada (registro sueco)» muestra lo siguiente. Avulsión proximal: 12 por ciento (fuente: Brüggemann A y colaboradores, 2022). Central simple: 42 por ciento (fuente: Brüggemann A y colaboradores, 2022). Central conminuta: 29 por ciento (fuente: Brüggemann A y colaboradores, 2022). Distal: 16 por ciento (fuente: Brüggemann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 AO C en las series de TRAP revisadas» muestra lo siguiente. C1: 29.4 por ciento (fuente: Yazdanpanah S y colaboradores, 2025). C2: 40.7 por ciento (fuente: Yazdanpanah S y colaboradores, 2025). C3: 29.9 por ciento (fuente: Yazdanpanah S y colaboradores, 2025). Con esto cerramos clasificación: qué fractura obliga a qué vista. Sigamos con diagnóstico y planificación: qué decides antes de abrir.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planificación: qué decides antes de abrir. Elegir el abordaje es parte del diagnóstico, no un trámite del quirófano. Antes de entrar conviene cerrar 5 decisiones. Qué fractura es y cuánta articulación hay que ver. Con radiografías y TC. La TC subió la clasificación correcta de 73 % a 95 % (fuente: Jacquot A y colaboradores, 2014). Qué hueso y qué edad. En mayores de 65 con fractura 13C, un ECA de 42 pacientes comparó fijación con artroplastia total (fuente: McKee MD y colaboradores, 2009). En ese estudio, 5 pacientes asignados a fijación pasaron a artroplastia durante la cirugía por conminución e imposibilidad de lograr una fijación estable (fuente: McKee MD y colaboradores, 2009). Si el paciente y la fractura se parecen a esos, prepara el plan B antes de operar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piel y qué herida. Si la fractura es abierta y el cabo proximal ya atraviesa el vientre del tríceps, esa herida puede prolongarse en un tríceps dividido para desbridar y fijar por una sola vía (fuente: Hoyen H y colaboradores, 2026). Qué nervio ya está dañado. Se examina y se anota antes de la cirugía; ver el bloque de examen físico. Qué posición y qué implantes. Decúbito lateral o prono, según el abordaje y la anestesia (fuente: Hoyen H y colaboradores, 2026) (fuente: Hoyen H y colaboradores, 2026); implantes y fijación de la osteotomía decididos antes de cortar (fuente: Hoyen H y colaboradores, 2026) (fuente: Lanham NS y colaboradores, 2024). Con esto cerramos diagnóstico y planificación: qué decides antes de abrir. Sigamos con examen físico: qué examinar y anotar antes de operar.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examinar y anotar antes de operar. Sin sensibilidad ni especificidad publicada para este tema: no encontré en las fuentes abiertas que revisé estudios de exactitud de maniobras específicas para el abordaje posterior del codo, así que no hay gráfico de sensibilidad y especificidad. Lo que sí hay es una razón muy práctica para examinar: la neuritis cubital ya existe antes de operar con frecuencia. En una cohorte de 125 pacientes, estaba presente en 34 %, 21 % y 33 % de los pacientes de los 3 grupos de manejo del nervio (fuente: Sinkler MA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una nota previa no sabrás quién tiene la culpa. La lista siguiente es práctica habitual / opinión experta, sin cifras: se anota en la historia, con la fecha y la hora, antes de la anestesia.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examinar y anotar (práctica habitual / opinión experta)» tiene 3 columnas: Estructura, Qué se mira, Para qué se anota. Fila 1: Estructura, Nervio cubital; Qué se mira, Sensibilidad del borde cubital de la mano, fuerza de los intrínsecos, signo de Tinel en el surco; Para qué se anota, Distinguir lesión previa de lesión quirúrgica y decidir cómo se maneja el nervio. Fila 2: Estructura, Nervio radial; Qué se mira, Extensión de muñeca y de dedos, sensibilidad dorsal; Para qué se anota, Fractura con déficit previo cambia la conversación del consentimiento. Fila 3: Estructura, Tríceps; Qué se mira, Extensión del codo contra gravedad y contra resistencia, si el dolor lo permite; Para qué se anota, Línea de base antes de dividir, reflejar o reparar. Fila 4: Estructura, Piel y partes blandas; Qué se mira, Heridas, abrasiones, ampollas, cicatrices previas, bursitis olecraneana; Para qué se anota, Elegir la incisión y anticipar problemas de herida sobre el olécranon. Fila 5: Estructura, Vascular; Qué se mira, Pulsos radial y cubital, relleno capilar; Para qué se anota, Fracturas desplazadas o abiertas del húmero distal. Con esto cerramos examen físico: qué examinar y anotar antes de operar. Sigamos con imágenes: qué pedir y qué esperar.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qué esperar. Se pide radiografía anteroposterior y lateral y, ante una fractura articular, TC; la TC con reconstrucción tridimensional ayuda a planear el abordaje (práctica habitual / opinión experta). En un estudio multicéntrico con 16 observadores y 26 fracturas del húmero distal, la clasificación correcta fue de 95 % con las imágenes de TC frente a 73 % con radiografías, y la TC cambió el diagnóstico en 90 % de los casos y el tratamiento en 25 % (fuente: Jacquot A y colaboradores, 2014). A la vez, la concordancia entre observadores siguió siendo pobre con TC bidimensional y con tridimensional (fuente: Jacquot A y colaboradores, 2014). Dos lecciones: pide la TC antes de elegir el abordaje, y no esperes que dos colegas coincidan en el tipo exacto, así que decide por lo que ves en las imágenes y no por la etiqueta (opinión experta). No encontré sensibilidad ni especificidad de estas imágenes para este fin en las fuentes abiertas revisadas.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«Clasificación AO correcta según la imagen» muestra lo siguiente. Radiografías: 73 por ciento (fuente: Jacquot A y colaboradores, 2014). Radiografías y TC: 95 por ciento (fuente: Jacquot 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«Casos en que la TC cambió la conducta» muestra lo siguiente. Cambio diagnóstico: 90 por ciento (fuente: Jacquot A y colaboradores, 2014). Cambio terapéutico: 25 por ciento (fuente: Jacquot A y colaboradores, 2014). Con esto cerramos imágenes: qué pedir y qué esperar. Sigamos con algoritmo: elegir la entrada posterior.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posterior. Un camino razonable, pensado como ayuda de estudio. No sustituye al juicio del tutor ni al manual del implante, y la evidencia comparativa permite más de una salida válida (fuente: Lu S y colaboradores, 2021) (fuente: Jeong HS y colaboradores, 2022) (fuente: Yao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entre osteotomía, tríceps dividido, tríceps reflejado y tríceps conservado» se lee de arriba hacia abajo. Se parte de: Necesito abordar el húmero distal o el codo por detrás: ¿para qué. Se decide: ¿Se planea o es probable una artroplastia (por ejemplo, una fractura 13C en una persona mayor sin posibilidad de fijación estable)? Si la respuesta es sí, elige una vía que conserve o repare el tríceps: bryan-morrey o para-olecraneano lateral (fuente: Hoyen H y colaboradores, 2026) (fuente: Hoyen H y colaboradores, 2026); una osteotomía previa complica una prótesis de rescate (fuente: Spierings KE y colaboradores, 2022). Si la respuesta es no, ¿es una fractura abierta con la herida ya en el vientre del tríceps?. Se hace: Elige una vía que conserve o repare el tríceps: Bryan-Morrey o para-olecraneano lateral (fuente: Hoyen H y colaboradores, 2026) (fuente: Hoyen H y colaboradores, 2026); una osteotomía previa complica una prótesis de rescate (fuente: Spierings KE y colaboradores, 2022). Se decide: ¿Es una fractura abierta con la herida ya en el vientre del tríceps? Si la respuesta es sí, tríceps dividido prolongando esa herida; el radial queda en riesgo en la parte proximal y se identifica (fuente: Hoyen H y colaboradores, 2026). Si la respuesta es no, ¿es una fractura extraarticular o articular simple?. Se hace: Tríceps dividido prolongando esa herida; el radial queda en riesgo en la parte proximal y se identifica (fuente: Hoyen H y colaboradores, 2026). Se decide: ¿Es una fractura extraarticular o articular simple? Si la respuesta es sí, paratricipital: exposición adecuada según la ao (fuente: Hoyen H y colaboradores, 2026); si falta vista, se puede añadir una osteotomía (fuente: Wilson ES y colaboradores, 2021). Si la respuesta es no, ¿es una fractura articular compleja (tipo c) que exige ver la superficie?. Se hace: Paratricipital: exposición adecuada según la AO (fuente: Hoyen H y colaboradores, 2026); si falta vista, se puede añadir una osteotomía (fuente: Wilson ES y colaboradores, 2021). Se decide: ¿Es una fractura articular compleja (tipo C) que exige ver la superficie? Si la respuesta es sí, osteotomía en chevron (fuente: Hoyen H y colaboradores, 2026) (fuente: Lanham NS y colaboradores, 2024) o una vía con tríceps conservado y colaterales liberados (fuente: Winek NC y colaboradores, 2023): en los metaanálisis no hay diferencia de función entre ellas (fuente: Lu S y colaboradores, 2021) (fuente: Jeong HS y colaboradores, 2022) (fuente: Yao H y colaboradores, 2026); decide por tu experiencia y por la piel (opinión experta). Si la respuesta es no, paratricipital: exposición adecuada según la ao (fuente: Hoyen H y colaboradores, 2026); si falta vista, se puede añadir una osteotomía (fuente: Wilson ES y colaboradores, 2021). Se hace: Osteotomía en chevron (fuente: Hoyen H y colaboradores, 2026) (fuente: Lanham NS y colaboradores, 2024) o una vía con tríceps conservado y colaterales liberados (fuente: Winek NC y colaboradores, 2023): en los metaanálisis no hay diferencia de función entre ellas (fuente: Lu S y colaboradores, 2021) (fuente: Jeong HS y colaboradores, 2022) (fuente: Yao H y colaboradores, 2026); decide por tu experiencia y por la piel (opinión experta). Se hace: En todos los casos: identificar el cubital, protegerlo y anotar dónde queda (fuente: Hoyen H y colaboradores, 2026). Termina en: Cierra: repara el tríceps si lo tocaste y fija la osteotomía si la hiciste (fuente: Hoyen H y colaboradores, 2026) (fuente: Hoyen H y colaboradores, 2026) (fuente: Hoyen H y colaboradores, 2026). Con esto cerramos algoritmo: elegir la entrada posterior. Sigamos con indicaciones y contraindicaciones de cada entrada.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y contraindicaciones de cada entrada. No hay una contraindicación absoluta escrita en las fuentes abiertas que revisé; lo que sí está respaldado es lo siguiente. Si lo probable es una prótesis, la AO ubica el Bryan-Morrey y el para-olecraneano lateral en artroplastia (fuente: Hoyen H y colaboradores, 2026) (fuente: Hoyen H y colaboradores, 2026). Si después hace falta una prótesis de rescate, la osteotomía previa la complica, porque el cemento se escapa por el trazo (fuente: Spierings KE y colaboradores, 2022). En personas mayores con fractura 13C que no admite fijación estable, un ECA de 42 pacientes encontró mejor MEPS con artroplastia que con fijación a los 2 años (fuente: McKee MD y colaboradores, 2009); ese es el contexto donde el abordaje debe pensar en la prótesis desde el inicio.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Existe una variante en aleta medial para artroplastia total, descrita en 11 pacientes, con contraindicación en cirugía previa de la inserción del tríceps (fuente: Victor K y colaboradores, 2026). Piel muy dañada sobre el olécranon o hueso muy osteoporótico son motivos para dudar de una osteotomía, pero no encontré estudios que los midan (sin dato verificable;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«Cuándo es razonable y cuándo hay que pensarlo dos veces» tiene 3 columnas: Abordaje, Cuándo es razonable, Cuándo pensarlo dos veces. Fila 1: Abordaje, Osteotomía del olécranon; Cuándo es razonable, Fracturas articulares complejas que exigen ver la superficie (fuente: Lanham NS y colaboradores, 2024) (fuente: Spierings KE y colaboradores, 2022); Cuándo pensarlo dos veces, Si se prevé prótesis (fuente: Spierings KE y colaboradores, 2022); infección más frecuente que con el paratricipital (OR 3,82; IC 95 % 1,03 a 14,16) (fuente: Jeong HS y colaboradores, 2022). Fila 2: Abordaje, Paratricipital; Cuándo es razonable, Extraarticulares y articulares simples (fuente: Hoyen H y colaboradores, 2026); en C1 y C2 dio resultados similares a la osteotomía (fuente: Singh R y colaboradores, 2019); Cuándo pensarlo dos veces, En C3, peor arco y MEPS en una cohorte (fuente: Singh R y colaboradores, 2019); exposición insuficiente en conminutas (fuente: Spierings KE y colaboradores, 2022). Fila 3: Abordaje, Tríceps dividido; Cuándo es razonable, Fractura abierta con la herida en el tríceps (fuente: Hoyen H y colaboradores, 2026); Cuándo pensarlo dos veces, Vista articular limitada y radial en riesgo proximalmente (fuente: Hoyen H y colaboradores, 2026). Fila 4: Abordaje, Tríceps reflejado (Bryan-Morrey); Cuándo es razonable, Artroplastia (fuente: Hoyen H y colaboradores, 2026); Cuándo pensarlo dos veces, Hay que reparar el tríceps; riesgo de insuficiencia (fuente: Hoyen H y colaboradores, 2026). Fila 5: Abordaje, Para-olecraneano lateral; Cuándo es razonable, Artroplastia sin desinsertar el tríceps y fracturas simples (fuente: Hoyen H y colaboradores, 2026); Cuándo pensarlo dos veces, Acceso al cúbito más difícil en artroplastia (fuente: Hoyen H y colaboradores, 2026). Fila 6: Abordaje, Lengua de tríceps; Cuándo es razonable, Primera línea propuesta por sus autores en fracturas articulares (fuente: Weber MB y colaboradores, 2022); Cuándo pensarlo dos veces, Cohorte retrospectiva de 15 pares: evidencia débil (fuente: Weber MB y colaboradores, 2022). Con esto cerramos indicaciones y contraindicaciones de cada entrada. Sigamos con tratamiento: qué dice la evidencia al comparar abordajes.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dice la evidencia al comparar abordajes. La revisión Cochrane sobre el tratamiento quirúrgico del húmero distal en adultos encontró 3 ECA pequeños con 109 participantes, ninguno de los cuales comparaba abordajes: uno comparaba fijación con artroplastia, otro placas paralelas con perpendiculares y otro la transposición con la descompresión in situ del cubital; su conclusión fue que la evidencia aleatorizada no alcanzaba para elegir una intervención (fuente: Wang Y y colaboradores, 2013). Desde entonces hay metaanálisis de estudios en su mayoría observacionales (fuente: Lu S y colaboradores, 2021) (fuente: Jeong HS y colaboradores, 2022) (fuente: Sharma S y colaboradores, 2018), una red de ECA (fuente: Yao H y colaboradores, 2026) y un ECA pequeño de TRAP frente a osteotomía (fuente: Ailani R y colaboradores, 2024). Los metaanálisis no encuentran diferencias de función entre abordajes: 9 estudios con 637 pacientes (osteotomía frente a tríceps conservado) (fuente: Lu S y colaboradores, 2021), 5 estudios con 243 pacientes (osteotomía frente a paratricipital) (fuente: Jeong HS y colaboradores, 2022), 11 estudios de baja calidad (fuente: Sharma S y colaboradores, 2018) y una red de 12 ECA con 1.258 pacientes (fuente: Yao H y colaboradores, 2026). Donde sí asoman diferencias es en tiempo, infección y complicaciones: la osteotomía duró 13,32 minutos más (IC 95 % 3,78 a 22,87) y tuvo más infección (OR 3,82; IC 95 % 1,03 a 14,16) frente al paratricipital (fuente: Jeong HS y colaboradores, 2022); en la red de 12 ECA, el tríceps reflejado tuvo menos complicaciones que la osteotomía y el tríceps dividido más (fuente: Yao H y colaboradores, 2026). Los estudios comparativos con el paratricipital reportan 45,8 a 55 % de complicaciones con osteotomía frente a 27,2 a 40,6 % sin ella (fuente: Spierings KE y colaboradores, 2022). La osteotomía se reserva a fracturas más complejas, así que parte de esa diferencia es sesgo de selección: en 134 pacientes, las fracturas más complejas recibían osteotomía con más frecuencia (P = 0,001) (fuente: Wilson ES y colaboradores, 2021). El ECA de 40 pacientes con TRAP frente a osteotomía halló arco, DASH y MEPS comparables a los 12 meses, con más prominencia de material con la osteotomía, sobre todo por banda de tensión (fuente: Ailani R y colaboradores, 2024). En una cohorte emparejada de 15 pares, la lengua de tríceps perdió menos sangre y alcanzó más arco que la osteotomía (fuente: Weber MB y colaboradores, 2022). Y en 134 pacientes, agregar la osteotomía al paratricipital no aumentó la neuropatía cubital, la infección ni la pseudoartrosis (fuente: Wilson ES y colaboradores, 2021). En mayores de 65 con fractura 13C, el MEPS a los 2 años fue de 86 con artroplastia y de 73 con fijación, y el DASH dejó de diferir desde los 12 meses; 5 pacientes asignados a fijación pasaron a artroplastia durante la cirugía (fuente: McKee MD y colaboradores, 2009). La hemiartroplastia con el tríceps conservado dio un MEPS medio de 89,6 en 16 pacientes seguidos 2 años o más (fuente: Phadnis J y colaboradores, 2015). Esto cambia el abordaje: ya no es una discusión de osteotomía sí o no, sino de cómo dar la vista que necesita el implante sin romper el aparato extensor (fuente: Hoyen H y colaboradores, 2026) (fuente: Hoyen H y colaboradores, 2026) (fuente: Victor K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«Arco de flexoextensión del codo en comparaciones de abordajes» muestra lo siguiente. TRAP (Ailani, ECA): 107 grados (fuente: Ailani R y colaboradores, 2024). Osteotomía (Ailani, ECA): 106.2 grados (fuente: Ailani R y colaboradores, 2024). Lengua de tríceps (Weber): 108 grados (fuente: Weber MB y colaboradores, 2022). Osteotomía (Weber): 93 grados (fuente: Weber MB y colaboradores, 2022). Series de TRAP, revisión sistemática: 113.8 grados (fuente: Yazdanpanah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en estudios comparativos osteotomía frente a paratricipital (rango entre estudios)» muestra lo siguiente. Osteotomía, menor valor: 45.8 por ciento (fuente: Spierings KE y colaboradores, 2022). Osteotomía, mayor valor: 55 por ciento (fuente: Spierings KE y colaboradores, 2022). Paratricipital, menor valor: 27.2 por ciento (fuente: Spierings KE y colaboradores, 2022). Paratricipital, mayor valor: 40.6 por ciento (fuente: Spierings KE y colaboradores, 2022). En el documento Word de este tema encontrarás además: Comparaciones directas de abordajes posteriores. Con esto cerramos tratamiento: qué dice la evidencia al comparar abordajes. Sigamos con cómo fijar la osteotomía: banda de tensión, tornillo o placa.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fijar la osteotomía: banda de tensión, tornillo o placa. La AO deja tres opciones a criterio del cirujano: cerclaje compresivo, fijación intramedular y placa (fuente: Hoyen H y colaboradores, 2026), y Lanham agrega entre las alternativas un tornillo intramedular predrillado de 6,5 mm, una banda de tensión, sutura o una placa de un tercio de tubo (fuente: Lanham NS y colaboradores, 2024). Ninguna se impone, y todas pueden irritar y terminar retirándose (fuente: Hoyen H y colaboradores, 2026). Lo que muestran los datos: En la serie de Ring, con chevron de vértice distal, agujas de Kirschner dobladas y 2 alambres en 8, 44 de 45 osteotomías (98 %) consolidaron alineadas en 6 meses; a 12 pacientes (27 %) se les retiró el alambre, en 6 por síntomas (13 %) (fuente: Ring D y colaboradores, 2004). En una revisión de 39 estudios, se retiró el implante en 21,9 % de los casos, y en 44,4 % cuando se usó placa; esa cifra incluye retiros de rutina o hechos durante otra cirugía, no solo por síntomas (fuente: Feinstein SD y colaboradores, 2023). En 86 pacientes de un solo centro, la reoperación fue de 32 % con tornillo intramedular, 33 % con banda de tensión y 46 % con placa, sin diferencia significativa (fuente: Khanna A y colaboradores, 2025). Una sola placa de 2,7 mm en 38 pacientes: todas consolidaron y se retiró el material en 3 (7,8 %), pero con seguimiento medio de 9,7 meses y una revisión quirúrgica global de 21 % (fuente: Kellam PJ y colaboradores, 2025). En el ECA TRAP frente a osteotomía, la prominencia de material fue mayor con osteotomía, sobre todo por banda de tensión (fuente: Ailani R y colaboradores, 2024). Lectura: los números de retiro cambian mucho entre estudios y entre épocas, y ningún diseño demuestra superioridad en los datos de este bloque (fuente: Feinstein SD y colaboradores, 2023) (fuente: Khanna A y colaboradores, 2025). Díselo al paciente antes: una parte importante terminará con el implante retirado (fuente: Feinstein SD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«Retiro del implante de la osteotomía según la serie» muestra lo siguiente. Todas las fijaciones (revisión de 39 estudios): 21.9 por ciento (fuente: Feinstein SD y colaboradores, 2023). Con placa (revisión de 39 estudios): 44.4 por ciento (fuente: Feinstein SD y colaboradores, 2023). Alambre en 8 con agujas (serie de Ring): 27 por ciento (fuente: Ring D y colaboradores, 2004). Placa de 2,7 mm (Kellam, seguimiento corto): 7.8 por ciento (fuente: Kellam PJ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según el tipo de fijación de la osteotomía» muestra lo siguiente. Tornillo intramedular: 32 por ciento (fuente: Khanna A y colaboradores, 2025). Banda de tensión: 33 por ciento (fuente: Khanna A y colaboradores, 2025). Placa: 46 por ciento (fuente: Khanna A y colaboradores, 2025). En el documento Word de este tema encontrarás además: Opciones de fijación de la osteotomía y lo que se sabe de ellas. Con esto cerramos cómo fijar la osteotomía: banda de tensión, tornillo o placa. Sigamos con técnica: posición, planos, estructuras en riesgo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posición, planos, estructuras en riesgo y errores del residente. Apoyo de estudio: no sustituye al tutor ni al manual del implante. Decúbito lateral (fijación, artroplastia, fijación externa o exploración del radial) (fuente: Hoyen H y colaboradores, 2026). Antes de pintar, revisa 4 puntos: brazo sobre un rodillo almohadillado con el hombro flexionado 90° y un codo que se mueva más allá de 90°; almohadillas en el tórax (protegen el nervio axilar del otro hombro) y en la cara lateral de la rodilla de abajo (protegen el peroneo); colchón de vacío si lo hay; y manguito de torniquete estrecho, que deje libre el campo (fuente: Hoyen H y colaboradores, 2026). El arco en C suele entrar horizontal desde el lado contrario de la mesa (fuente: Hoyen H y colaboradores, 2026). Prono. Sirve para las mismas fracturas que el lateral y, con rotación interna del hombro, deja más a mano la columna medial; lo que se complica es el acceso del anestesiólogo a la vía aérea (fuente: Hoyen H y colaboradores, 2026). Comprueba que el codo flexione más de 100° y que el hombro no quede en extensión forzada, para no estirar el plexo braquial; el torniquete aquí es opcional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osteotomía en chevron sigue 9 pasos que se detallan en el esquema siguiente (fuente: Hoyen H y colaboradores, 2026) (fuente: Lanham NS y colaboradores, 2024). Después van los pasos de las otras tres entradas más usadas: paratricipital (fuente: Hoyen H y colaboradores, 2026), tríceps dividido (fuente: Hoyen H y colaboradores, 2026) y tríceps reflejado (fuente: Hoyen H y colaboradores, 2026). Cortar fuera del área desnuda o en el cartílago (fuente: Hoyen H y colaboradores, 2026) (fuente: Lanham NS y colaboradores, 2024). Atravesar todo el espesor con la sierra: la AO pide dividir solo tres cuartos y terminar con osteotomo, también para tener una superficie irregular que encaje (fuente: Hoyen H y colaboradores, 2026). Hacer la osteotomía transversa, que falló más que el chevron (fuente: Feinstein SD y colaboradores, 2023). Juzgar la reducción de la osteotomía por la cortical dorsal (fuente: Lanham NS y colaboradores, 2024). Dejar el cubital con tensión o en contacto con sutura o metal, o poner una pinza hemostática sobre el lazo vascular (fuente: Hoyen H y colaboradores, 2026). No escribir dónde quedó el cubital al terminar (fuente: Hoyen H y colaboradores, 2026) (fuente: Hoyen H y colaboradores, 2026). Reinsertar el tríceps sin túneles transóseos y sin proteger la reparación (fuente: Hoyen H y colaboradores, 2026) (fuente: Hoyen H y colaboradores, 2026). Disecar proximalmente sin aislar el radial más allá de 7,5 cm lateral o 13,0 cm posterior (fuente: Uhl RL y colaboradores, 1996). Poner la incisión sobre la punta del olécranon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«Cuánto sube la exposición al sumar maniobras (cadáver)» muestra lo siguiente. Lengua de tríceps con colaterales conservados: 36 por ciento (fuente: Winek NC y colaboradores, 2023). Osteotomía del olécranon: 57.9 por ciento (fuente: Winek NC y colaboradores, 2023). Lengua, colaterales liberados y codo luxado: 85.1 por ciento (fuente: Winek NC y colaboradores, 2023). Con esto cerramos técnica: posición, planos, estructuras en riesgo y errores del residente. Sigamos con nervio cubital: identificar, proteger, documentar, y qué hacer con él.</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nervio cubital: identificar, proteger, documentar, y qué hacer con él. En todas las entradas posteriores la AO repite la misma rutina: el nervio se encuentra arriba, al lado medial del tríceps, se sigue por el túnel cubital hasta su primera rama motora sin quitarle sus vasos, y si se rodea con un lazo no se le cuelga una pinza (fuente: Hoyen H y colaboradores, 2026) (fuente: Hoyen H y colaboradores, 2026) (fuente: Hoyen H y colaboradores, 2026) (fuente: Hoyen H y colaboradores, 2026). Dónde termina (en su lecho o transpuesto) lo decide el cirujano; lo que no se negocia es que quede suelto, lejos de suturas y metal, y que el informe operatorio diga cómo se cuidó y dónde quedó (fuente: Hoyen H y colaboradores, 2026) (fuente: Hoyen H y colaboradores, 2026). Si hay que transponerlo, se cuida la rama motora al flexor cubital del carpo (fuente: Hoyen H y colaboradores, 2026). Hay 2 ECA, uno en pacientes sin exigir síntomas previos (fuente: Dehghan N y colaboradores, 2021) y otro en pacientes con síntomas (fuente: Wang Y y colaboradores, 2013), y varios estudios observacionales que no dicen lo mismo. El ECA multicéntrico de 58 pacientes, con 31 in situ y 27 con transposición anterior, no halló diferencias en ningún punto de tiempo; la neuropatía, mala en ambos grupos al principio, mejoró de forma significativa a los 12 meses (fuente: Dehghan N y colaboradores, 2021). En una cohorte de 137 pacientes la neuritis fue de 33 % con transposición y de 9 % sin ella, pero el seguimiento fue de 9,6 meses en los transpuestos y de 16,0 en los otros, lo que dificulta comparar los grupos (lectura propia) (fuente: Chen RC y colaboradores, 2010). En una cohorte de 69 pacientes la disfunción cubital fue de 10,1 % en el posoperatorio inmediato y de 16 % al final del seguimiento, y la transposición no resultó protectora (fuente: Vazquez O y colaboradores, 2010). En una cohorte de 125 pacientes, la neuritis nueva fue de 6 % con elevación subperióstica, 8 % con descompresión in situ y 26 % con transposición, y la transposición fue factor de riesgo independiente (OR 5,2) (fuente: Sinkler MA y colaboradores, 2024). El metaanálisis de 5 estudios y 362 pacientes dio una incidencia global de 19,3 %, de 15,3 % in situ y de 23,5 % con transposición (fuente: Shearin JW y colaboradores, 2018). Sobre la osteotomía, los datos chocan: en 116 pacientes fue un factor protector de neuropatía (OR 0,30; IC 95 % 0,12 a 0,73) (fuente: Oshika Y y colaboradores, 2023), y en otra serie de 68 pacientes se asoció con más neuropatía (36,3 % frente a 20 %) (fuente: Öztürk T y colaboradores, 2025). Los datos son más escasos. El ensayo de la revisión Cochrane, con 29 pacientes con síntomas cubitales previos, mostró recuperación completa en 12 de 15 con transposición y en 8 de 14 in situ, sin significación (RR 1,4; IC 95 % 0,83 a 2,35) (fuente: Wang Y y colaboradores, 2013). En una serie de 68 pacientes, con 12 con neuropatía previa, la resolución completa fue de 71 % con transposición y de 60 % in situ (fuente: Öztürk T y colaboradores, 2025). No hay respaldo para transponer de rutina (fuente: Dehghan N y colaboradores, 2021) (fuente: Chen RC y colaboradores, 2010) (fuente: Sinkler MA y colaboradores, 2024). Los estudios retrospectivos están confundidos por la selección (a quién se le transpone) y por el seguimiento desigual, así que el ECA pesa más que cualquier cohorte aislada (fuente: Chen RC y colaboradores, 2010) (fuente: Dehghan N y colaboradores, 2021). Con síntomas previos, la evidencia no alcanza para una regla (sin dato verificable). Lo seguro es lo técnico: identificar, proteger y documentar (fuente: Hoyen H y colaboradores, 2026)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«Neuropatía o neuritis cubital posoperatoria según cómo se manejó el nervio» muestra lo siguiente. In situ (metaanálisis de Shearin): 15.3 por ciento (fuente: Shearin JW y colaboradores, 2018). Transposición (metaanálisis de Shearin): 23.5 por ciento (fuente: Shearin JW y colaboradores, 2018). Sin transposición (Chen): 9 por ciento (fuente: Chen RC y colaboradores, 2010). Transposición (Chen): 33 por ciento (fuente: Chen RC y colaboradores, 2010). Elevación subperióstica (Sinkler, neuritis nueva): 6 por ciento (fuente: Sinkler MA y colaboradores, 2024). In situ (Sinkler, neuritis nueva): 8 por ciento (fuente: Sinkler MA y colaboradores, 2024). Transposición (Sinkler, neuritis nueva): 26 por ciento (fuente: Sinkler MA y colaboradores, 2024). In situ (Öztürk): 24 por ciento (fuente: Öztürk T y colaboradores, 2025). Transposición (Öztürk): 57.1 por ciento (fuente: Öztürk 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«Manejo del cubital: lo que mide cada estudio» tiene 4 columnas: Estudio, Diseño y tamaño, Resultado, Limitación. Fila 1: Estudio, Dehghan 2021; Diseño y tamaño, ECA multicéntrico, 58 pacientes (fuente: Dehghan N y colaboradores, 2021); Resultado, Sin diferencia entre in situ y transposición en ningún punto de tiempo (fuente: Dehghan N y colaboradores, 2021); Limitación, Solo fractura con doble placa. Fila 2: Estudio, Cochrane 2013; Diseño y tamaño, 3 ECA, uno con 29 pacientes con síntomas previos (fuente: Wang Y y colaboradores, 2013); Resultado, Recuperación completa 12/15 frente a 8/14 (RR 1,4; IC 95 % 0,83 a 2,35) (fuente: Wang Y y colaboradores, 2013); Limitación, No significativo; muestra pequeña (fuente: Wang Y y colaboradores, 2013). Fila 3: Estudio, Shearin 2018; Diseño y tamaño, Metaanálisis, 362 pacientes (fuente: Shearin JW y colaboradores, 2018); Resultado, Neuropatía 19,3 % global; 15,3 % in situ; 23,5 % con transposición (fuente: Shearin JW y colaboradores, 2018); Limitación, Estudios retrospectivos. Fila 4: Estudio, Chen 2010; Diseño y tamaño, Cohorte, 137 pacientes (fuente: Chen RC y colaboradores, 2010); Resultado, Neuritis 33 % con transposición y 9 % sin ella (fuente: Chen RC y colaboradores, 2010); Limitación, Seguimiento 9,6 y 16,0 meses (fuente: Chen RC y colaboradores, 2010). Fila 5: Estudio, Vazquez 2010; Diseño y tamaño, Cohorte, 69 pacientes (fuente: Vazquez O y colaboradores, 2010); Resultado, Disfunción 10,1 % inmediata y 16 % final; transposición no protectora (fuente: Vazquez O y colaboradores, 2010); Limitación, Retrospectivo. Fila 6: Estudio, Sinkler 2024; Diseño y tamaño, Cohorte, 125 pacientes (fuente: Sinkler MA y colaboradores, 2024); Resultado, Neuritis nueva: 6 %, 8 % y 26 % según subperióstica, in situ y transposición (fuente: Sinkler MA y colaboradores, 2024); Limitación, Retrospectivo, un centro. Fila 7: Estudio, Oshika 2023; Diseño y tamaño, Cohorte, 116 pacientes (fuente: Oshika Y y colaboradores, 2023); Resultado, Neuropatía persistente 29,3 %; osteotomía protectora (OR 0,30) (fuente: Oshika Y y colaboradores, 2023); Limitación, Contradice a Öztürk. Fila 8: Estudio, Öztürk 2025; Diseño y tamaño, Cohorte, 68 pacientes (fuente: Öztürk T y colaboradores, 2025); Resultado, Neuropatía 30,8 %; transposición 57,1 % frente a 24 % in situ; osteotomía 36,3 % frente a 20 % (fuente: Öztürk T y colaboradores, 2025); Limitación, Solo 14 transposiciones (fuente: Öztürk T y colaboradores, 2025). La tabla completa tiene más filas: están en el documento Word. Con esto cerramos nervio cubital: identificar, proteger, documentar, y qué hacer con él. Sigamos con cuando la exposición sube hacia el húmero: el radial manda.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cuando la exposición sube hacia el húmero: el radial manda. Si la vía posterior tiene que subir por el brazo, el límite es el nervio radial. La AO lo dice sin vueltas para el tríceps dividido: si hay que explorar más arriba, el radial está en riesgo y debe identificarse (fuente: Hoyen H y colaboradores, 2026). El decúbito lateral permite además explorarlo (fuente: Hoyen H y colaboradores, 2026). Los estudios en cadáver dan cuatro puntos de apoyo. Trayecto. Cruza la cara posterior del húmero desde 20,7 cm proximal al epicóndilo medial hasta 14,2 cm proximal al lateral (fuente: Gerwin M y colaboradores, 1996). Contacto con el hueso. Un segmento de 6,3 cm está pegado al periostio, entre 17,1 y 10,9 cm proximal al epicóndilo lateral (fuente: Carlan D y colaboradores, 2007). Distancia a la articulación. Con el abordaje de osteotomía el nervio perforó el tabique lateral a 10,0 cm de la superficie articular en hombres y a 9,4 cm en mujeres, y en algunos cadáveres a solo 7,5 cm; con el tríceps dividido, el surco espiral quedó a 15,8 cm y 15,2 cm, mínimo 13 cm; si debes disecar más allá de 7,5 cm lateral o 13,0 cm posterior, aísla el nervio (fuente: Uhl RL y colaboradores, 1996). Pista superficial. Desde la confluencia de las cabezas larga y lateral del tríceps con la aponeurosis, el radial estaba a 39,0 mm (fuente: Seigerman DA y colaboradores, 2012). Con el tríceps dividido se expusieron 15,4 cm de húmero desde el epicóndilo lateral hasta el punto donde el radial cruza la cara posterior; movilizar el nervio dio unos 6 cm más; y un abordaje posterior modificado, que identifica el radial distalmente y refleja las cabezas lateral y medial, expuso 26,2 cm (fuente: Gerwin M y colaboradores, 1996). Estas son medidas de cadáver con pocas muestras: úsalas como marcas de prudencia y no como zonas seguras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«Húmero expuesto desde el epicóndilo lateral según la variante posterior» muestra lo siguiente. Tríceps dividido, hasta donde cruza el radial: 15.4 cm (fuente: Gerwin M y colaboradores, 1996). Ganancia al movilizar el radial: 6 cm (fuente: Gerwin M y colaboradores, 1996). Abordaje posterior modificado: 26.2 cm (fuente: Gerwin M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«Radial: límites y pistas para la vía posterior» tiene 3 columnas: Dato, Valor, Cómo se usa. Fila 1: Dato, Trayecto sobre la cara posterior; Valor, De 20,7 cm proximal al epicóndilo medial a 14,2 cm proximal al lateral (fuente: Gerwin M y colaboradores, 1996); Cómo se usa, Sitio donde cruza el húmero. Fila 2: Dato, Segmento en contacto con el periostio; Valor, 6,3 cm, entre 17,1 y 10,9 cm proximal al epicóndilo lateral (fuente: Carlan D y colaboradores, 2007); Cómo se usa, Zona de máximo riesgo con placas posteriores. Fila 3: Dato, Perfora el tabique lateral; Valor, 10,0 cm (hombres), 9,4 cm (mujeres) y 7,5 cm como mínimo, en algunos cadáveres (fuente: Uhl RL y colaboradores, 1996); Cómo se usa, Límite lateral de disección: 7,5 cm (fuente: Uhl RL y colaboradores, 1996). Fila 4: Dato, Surco espiral con tríceps dividido; Valor, 15,8 cm (hombres), 15,2 cm (mujeres) y 13 cm el mínimo (fuente: Uhl RL y colaboradores, 1996); Cómo se usa, Límite posterior de disección: 13,0 cm (fuente: Uhl RL y colaboradores, 1996). Fila 5: Dato, Pista desde la confluencia de las cabezas con la aponeurosis; Valor, 39,0 mm (fuente: Seigerman DA y colaboradores, 2012); Cómo se usa, Guía superficial para encontrarlo (práctica habitual / opinión experta al usarla sola). Con esto cerramos cuando la exposición sube hacia el húmero: el radial manda. Sigamos con complicaciones: tasas, causas y cómo reducirlas.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causas y cómo reducirlas. Se agrupan en el hueso osteotomizado, el implante, la herida, los nervios y el tríceps (fuente: Spierings KE y colaboradores, 2022) (fuente: Feinstein SD y colaboradores, 2023) (fuente: Hoyen H y colaboradores, 2026) (fuente: Hoyen H y colaboradores, 2026) (fuente: Uhl RL y colaboradores, 1996). Las cifras dependen del estudio, y dos revisiones grandes no se pueden sumar porque eligen estudios distintos (fuente: Spierings KE y colaboradores, 2022) (fuente: Feinstein SD y colaboradores, 2023). En una revisión de 41 artículos con 1.700 osteotomías hubo 447 complicaciones: infección de herida en 4,2 % (1,4 % profunda y 2,8 % superficial) y problemas de unión en 3,7 % (2 % de pseudoartrosis y 1,7 % de retardo) (fuente: Spierings KE y colaboradores, 2022). Otra revisión, de 39 estudios con 1.445 pacientes, halló pseudoartrosis en 5,4 % y retardo de consolidación en 4,2 % (fuente: Feinstein SD y colaboradores, 2023). En la discusión, la primera da cifras algo diferentes: infección 3,3 %, problemas de unión 3,6 %, neuropatía cubital 5,5 %, falla del implante 1,1 % y osificación heterotópica 1 % (fuente: Spierings KE y colaboradores, 2022). Quédate con el orden de magnitud: unos pocos por ciento por complicación y, sobre todo, un implante que se retira con frecuencia. Forma del corte. La transversa tuvo 10,2 % de retardo, 8,2 % de pseudoartrosis y 22,4 % de falla del implante; el chevron, 3,7 %, 5,2 % y 4,8 % (fuente: Feinstein SD y colaboradores, 2023). Reducción y fijación. Si la articulación no queda anatómica, la carga recae sobre el olécranon cortado y cuesta que consolide; una fijación débil produce lo mismo (fuente: Spierings KE y colaboradores, 2022). Piel fina. Sobre el olécranon hay muy poco tejido blando: el material roza, irrita la piel y esa irritación puede terminar en infección, superficial o profunda (fuente: Spierings KE y colaboradores, 2022). El implante se retiró en 21,9 % de los casos, y en 44,4 % con placa (fuente: Feinstein SD y colaboradores, 2023). Infección frente al paratricipital. Con osteotomía, el riesgo de infección fue mayor (OR 3,82; IC 95 % 1,03 a 14,16) (fuente: Jeong HS y colaboradores, 2022). Osificación heterotópica y neuropatía cubital. Sin diferencia significativa con el paratricipital (OR 1,85; IC 95 % 0,51 a 6,71 y OR 2,74; IC 95 % 0,60 a 12,48) (fuente: Jeong HS y colaboradores, 2022). El bloque del cubital desarrolla el resto. Tríceps. La AO advierte riesgo de insuficiencia cuando se desinserta, por lo que se repara con túneles transóseos y se evita la extensión contra resistencia (fuente: Hoyen H y colaboradores, 2026) (fuente: Hoyen H y colaboradores, 2026); la osteotomía, en cambio, no se asoció con debilidad del tríceps en la descripción técnica de Lanham (fuente: Lanham NS y colaboradores, 2024). No encontré tasas comparables de insuficiencia entre abordajes (sin dato verificable). Radial. Se lesiona en la disección proximal; ver el bloque de ampliaciones (fuente: Hoyen H y colaboradores, 2026) (fuente: Uhl RL y colaboradores, 1996). Prótesis de rescate. Si la fijación fracasa y hay que poner una prótesis, una osteotomía previa estorba: el cemento se escapa por ella (fuente: Spierings KE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la osteotomía en la revisión de 41 artículos» muestra lo siguiente. Infección de herida: 4.2 por ciento (fuente: Spierings KE y colaboradores, 2022). Infección profunda: 1.4 por ciento (fuente: Spierings KE y colaboradores, 2022). Infección superficial: 2.8 por ciento (fuente: Spierings KE y colaboradores, 2022). Problemas de unión: 3.7 por ciento (fuente: Spierings KE y colaboradores, 2022). Pseudoartrosis: 2 por ciento (fuente: Spierings KE y colaboradores, 2022). Retardo de consolidación: 1.7 por ciento (fuente: Spierings KE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«Osteotomía transversa frente a chevron (revisión de 39 estudios)» muestra lo siguiente. Retardo: transversa: 10.2 por ciento (fuente: Feinstein SD y colaboradores, 2023). Retardo: chevron: 3.7 por ciento (fuente: Feinstein SD y colaboradores, 2023). Pseudoartrosis: transversa: 8.2 por ciento (fuente: Feinstein SD y colaboradores, 2023). Pseudoartrosis: chevron: 5.2 por ciento (fuente: Feinstein SD y colaboradores, 2023). Falla del implante: transversa: 22.4 por ciento (fuente: Feinstein SD y colaboradores, 2023). Falla del implante: chevron: 4.8 por ciento (fuente: Feinstein SD y colaboradores, 2023). En el documento Word de este tema encontrarás además: Complicaciones de la osteotomía del olécranon y cómo se reducen. Con esto cerramos complicaciones: tasas, causas y cómo reducirlas. Sigamos con pronóstico: qué esperar después.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después. Con cautela: las escalas, las poblaciones y los seguimientos son distintos, y no conviene comparar un número con otro entre estudios. Serie de TRAP (revisión de 12 estudios, 295 pacientes). Todas consolidaron, en 15,7 semanas de media; el arco de flexoextensión fue de 113,8°, el de pronosupinación de 157,9° y el MEPS de 85,5 (fuente: Yazdanpanah S y colaboradores, 2025). ECA de TRAP frente a osteotomía. A los 12 meses, arco de 107,0° frente a 106,2° y MEPS de 84,2 frente a 86,2 (fuente: Ailani R y colaboradores, 2024). Osteotomía en una serie de 45 pacientes. 98 % consolidó con buena alineación en 6 meses (fuente: Ring D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Población general con fractura del húmero distal. 90,6 % consolidó en 12 semanas (fuente: Robinson CM y colaboradores, 2003). Personas mayores de 65 con fractura 13C. El MEPS a los 2 años fue de 86 con artroplastia y de 73 con fijación (fuente: McKee MD y colaboradores, 2009); con hemiartroplastia con el tríceps conservado, el MEPS medio fue de 89,6 (fuente: Phadnis J y colaboradores, 2015). Cubital. En una cohorte de pacientes que ya tenían neuritis, los síntomas se resolvieron en 100 % con elevación subperióstica, 69 % con descompresión in situ y 33 % con transposición (fuente: Sinkler MA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«MEPS reportado por estudio (escalas y poblaciones distintas)» muestra lo siguiente. Series de TRAP (revisión): 85.5 puntos (fuente: Yazdanpanah S y colaboradores, 2025). TRAP a 12 meses (ECA): 84.2 puntos (fuente: Ailani R y colaboradores, 2024). Osteotomía a 12 meses (ECA): 86.2 puntos (fuente: Ailani R y colaboradores, 2024). Artroplastia a 2 años (mayores de 65): 86 puntos (fuente: McKee MD y colaboradores, 2009). Fijación a 2 años (mayores de 65): 73 puntos (fuente: McKee MD y colaboradores, 2009). Hemiartroplastia con tríceps conservado: 89.6 puntos (fuente: Phadnis J y colaboradores, 2015). Con esto cerramos pronóstico: qué esperar después. Sigamos con rehabilitación: proteger el tríceps y mover el codo.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proteger el tríceps y mover el codo. La regla firme viene de la AO: cuando el tríceps se desinsertó, se evita la extensión contra resistencia mientras el tendón cicatriza, para no producir insuficiencia (fuente: Hoyen H y colaboradores, 2026) (fuente: Hoyen H y colaboradores, 2026). Tras la osteotomía en aleta se permitió movilización funcional inmediata, sin carga y sin límite de arco, con cabestrillo o férula por comodidad los primeros días y carga progresiva después de 6 semanas (fuente: van Veelen NM y colaboradores, 2026); en la variante medial para artroplastia, movilización activa asistida inmediata dentro del límite de molestia (fuente: Victor K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encontré en las fuentes abiertas un protocolo con evidencia para la osteotomía en chevron con fijación; el ritmo depende de la estabilidad de la fijación y se pacta con el cirujano responsable (práctica habitual / opinión experta). Con esto cerramos rehabilitación: proteger el tríceps y mover el codo. Sigamos con el olécranon aislado: vía posterior directa y qué fijar con qué.</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olécranon aislado: vía posterior directa y qué fijar con qué. Cuando la fractura es solo del olécranon no hace falta una vía de exposición del húmero: se opera por una incisión posterior directa sobre el olécranon, que se centra o se desplaza un poco para no dejar la cicatriz sobre la punta (práctica habitual / opinión experta). La elección está en la fijación. Qué sabemos de la anatomía. El tendón del tríceps se inserta a 14,8 mm de la punta, con 20,9 mm de ancho (fuente: Keener JD y colaboradores, 2010); una placa proximal compite con esa inserción (fuente: Lanham NS y colaboradores, 2024) (fuente: Keener JD y colaboradores, 2010). Qué dicen los ensayos. En un ECA de 67 pacientes, el DASH al año fue de 12,8 con banda de tensión y de 8,5 con placa (p = 0,315), con complicaciones de 63 % frente a 38 % por retiro sintomático del material (50 % frente a 22 %), y las 4 infecciones y las 3 revisiones ocurrieron con placa (fuente: Duckworth AD y colaboradores, 2017). En otro ECA, de 200 pacientes, la banda de tensión no fue inferior a la placa, la cirugía duró 64 frente a 88 minutos y requirieron al menos 1 cirugía adicional 49 con banda y 34 con placa (fuente: Midtgaard KS y colaboradores, 2025). Qué dice la revisión Cochrane. 6 ensayos pequeños con 244 adultos, de muy baja calidad; un ensayo de 41 participantes dio buen resultado en 19/22 con placa frente a 9/19 con banda de tensión, y material prominente sintomático en 1/22 frente a 8/19 (fuente: Matar HE y colaboradores, 2014). Qué cambió con el tiempo. En Dinamarca, la placa pasó de 7 % a 45 % y la banda de tensión cayó de 89 % a 46 % entre 1999 y 2018 (fuente: Zeyghami W y colaboradores, 2025). Lectura: los resultados funcionales son parecidos y la diferencia está en las reintervenciones por el material (fuente: Duckworth AD y colaboradores, 2017) (fuente: Midtgaard KS y colaboradores, 2025). La decisión se toma con el paciente, la fractura y la piel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con al menos 1 cirugía adicional (ECA de 200 pacientes)» muestra lo siguiente. Banda de tensión: 49 pacientes (fuente: Midtgaard KS y colaboradores, 2025). Placa: 34 pacientes (fuente: Midtgaard KS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fijar el olécranon (ECA de 67 pacientes)» muestra lo siguiente. Banda de tensión: 63 por ciento (fuente: Duckworth AD y colaboradores, 2017). Placa: 38 por ciento (fuente: Duckworth AD y colaboradores, 2017). En el documento Word de este tema encontrarás además: Banda de tensión frente a placa en el olécranon aislado. Con esto cerramos el olécranon aislado: vía posterior directa y qué fijar con qué.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En las fuentes abiertas que revisé no hay una guía clínica que diga qué abordaje posterior elegir: eso se rotula como sin dato verificable. Lo que sí hay son 2 revisiones Cochrane que concluyen que la evidencia aleatorizada es insuficiente y descripciones técnicas de la AO que se citan y se enlazan, no se reproducen (fuente: Wang Y y colaboradores, 2013) (fuente: Matar HE y colaboradores, 2014)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que orientan la decisión» tiene 3 columnas: Fuente, Qué dice, Para qué sirve. Fila 1: Fuente, Cochrane 2013, húmero distal; Qué dice, No hubo ECA que compararan abordajes; evidencia insuficiente para elegir (fuente: Wang Y y colaboradores, 2013); Para qué sirve, Saber que la elección se apoya en estudios observacionales. Fila 2: Fuente, Cochrane 2014, olécranon; Qué dice, Evidencia de muy baja calidad para comparar fijaciones (fuente: Matar HE y colaboradores, 2014); Para qué sirve, Contexto del olécranon aislado. Fila 3: Fuente, AO Surgery Reference; Qué dice, Descripciones técnicas de cada abordaje (fuente: Hoyen H y colaboradores, 2026) (fuente: Hoyen H y colaboradores, 2026) (fuente: Hoyen H y colaboradores, 2026) (fuente: Hoyen H y colaboradores, 2026) (fuente: Hoyen H y colaboradores, 2026) (fuente: Hoyen H y colaboradores, 2026); Para qué sirve, Lectura recomendada para el quirófano (no se reproduce).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Elegir abordaje es elegir cuánta articulación necesitas ver y qué estructura aceptas pagar: la osteotomía da más vista y cuesta hueso e implante, y el tríceps conservado cuida el aparato extensor con una ventana articular menor (fuente: Wilkinson JM y colaboradores, 2001) (fuente: Winek NC y colaboradores, 2023) (fuente: Hoyen H y colaboradores, 2026). El cubital se identifica, se protege y se documenta; no hay respaldo para transponerlo de rutina (fuente: Dehghan N y colaboradores, 2021) (fuente: Chen RC y colaboradores, 2010) (fuente: Sinkler MA y colaboradores, 2024). El radial vive proximal: con el abordaje de osteotomía, en 75 brazos de cadáver, perforó el tabique a unos 10 cm de la superficie articular, y en algunos cadáveres a solo 7,5 cm; pasado ese límite se aísla el nervio (fuente: Uhl RL y colaboradores, 1996). La osteotomía correcta es un chevron de vértice distal, sobre el área desnuda, terminado con osteotomo y reducido mirando la superficie articular y no la cortical dorsal (fuente: Hoyen H y colaboradores, 2026) (fuente: Lanham NS y colaboradores, 2024). Si el plan es una prótesis, el abordaje es otro: la AO ubica el Bryan-Morrey y el para-olecraneano lateral en artroplastia (fuente: Hoyen H y colaboradores, 2026) (fuente: Hoyen H y colaboradores, 2026), y una osteotomía previa complica una prótesis de rescate (fuente: Spierings KE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operar examina y anota la función del cubital, del radial y del tríceps; sin esa base no sabrás si la lesión nerviosa la trajo la fractura o la cirugía (práctica habitual / opinión experta). En una serie, la neuritis cubital previa a la cirugía fue de 21 % a 34 % según el grupo (fuente: Sinkler MA y colaboradores, 2024). En la osteotomía: orificio bicortical de 2,5 mm en el vértice, sierra solo hasta tres cuartos del espesor y osteotomo para el resto (fuente: Hoyen H y colaboradores, 2026). Escribe en el informe operatorio cómo manejaste el cubital y dónde quedó al final (fuente: Hoyen H y colaboradores, 2026) (fuente: Hoyen H y colaboradores, 2026). Una pista para encontrar el radial por detrás es la confluencia de las cabezas larga y lateral con la aponeurosis: en cadáver el nervio estaba a 39,0 mm de ese punto (fuente: Seigerman DA y colaboradores, 2012); es una referencia, no una garantía (práctica habitual / opinión experta). Si desinsertas el tríceps, repáralo con túneles transóseos y evita la extensión contra resistencia mientras cicatriza (fuente: Hoyen H y colaboradores, 2026)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Elegir abordaje es elegir cuánta articulación ves y qué estructura aceptas pagar (fuente: Wilkinson JM y colaboradores, 2001) (fuente: Winek NC y colaboradores, 2023) (fuente: Hoyen H y colaboradores, 2026). La osteotomía correcta es un chevron de vértice distal en el área desnuda, reducido mirando la articulación (fuente: Hoyen H y colaboradores, 2026) (fuente: Lanham NS y colaboradores, 2024). El chevron falló menos que el corte transverso: falla del implante 4,8 % frente a 22,4 % (fuente: Feinstein SD y colaboradores, 2023). El cubital se identifica, se protege y se documenta; no hay respaldo para transponerlo de rutina (fuente: Dehghan N y colaboradores, 2021) (fuente: Chen RC y colaboradores, 2010). Los metaanálisis no encuentran diferencia de función entre abordajes, así que la técnica y la documentación pesan más que la etiqueta (fuente: Lu S y colaboradores, 2021) (fuente: Yao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posterior del codo · osteotomía del olécranon · osteotomía en chevron · área desnuda · paratricipital · Alonso-Llames · tríceps dividido · Campbell · Bryan-Morrey · triceps-reflecting · TRAP · anconeo · lengua de tríceps · para-olecraneano lateral · nervio cubital · transposición del cubital · nervio radial · húmero distal · fractura AO/OTA 13C · artroplastia total de codo · decúbito lateral · prono · banda de tensión · placa precontorneada · fractura de olécranon · clasificación de Mayo · insuficiencia del tríceps · osteotomía en aleta.</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Chevron de vértice distal, en el área desnuda, a unos 2 a 2,5 cm de la punta (fuente: Lanham NS y colaboradores, 2024). Sierra hasta tres cuartos; osteotomo para el resto; reduce mirando la articulación (fuente: Hoyen H y colaboradores, 2026) (fuente: Lanham NS y colaboradores, 2024). Exposición en cadáver: tríceps dividido 35 %, reflejado 46 %, osteotomía 57 % (fuente: Wilkinson JM y colaboradores, 2001). Radial: aíslalo si disecas más de 7,5 cm lateral o 13,0 cm posterior (fuente: Uhl RL y colaboradores, 1996). Cubital: identificar, proteger, sin tensión ni metal en contacto, y anotar dónde queda (fuente: Hoyen H y colaboradores, 2026). Falla del implante: chevron 4,8 % frente a transversa 22,4 % (fuente: Feinstein SD y colaboradores, 2023). Tríceps desinsertado: túneles de 2 a 2,5 mm y nada de extensión contra resistencia (fuente: Hoyen H y colaboradores, 2026) (fuente: Hoyen H y colaboradores, 2026). Paratricipital: se trabaja a los lados del tríceps; su tendón no se toca (fuente: Hoyen H y colaboradores, 2026). Olécranon aislado: banda de tensión y placa dan resultados parecidos, y la banda se retira más (fuente: Duckworth AD y colaboradores, 2017) (fuente: Midtgaard KS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47 años, diestro, que cae desde un andamio de 2 m y llega con dolor, tumefacción y deformidad del codo derecho. Piel cerrada. Refiere hormigueo en el borde cubital de la mano desde la caída. Las radiografías y la TC muestran una fractura articular completa tipo 13C con fragmentos articulares coronales que no quiere dejar sin ver. Quiere saber si lo van a "abrir por detrás" y qué le va a quedar en el codo.</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examen y qué nota harías antes de operar?. ¿Qué abordaje elegirías y por qué?. Si decides osteotomizar, ¿dónde y cómo cortas?. ¿Qué haces con el cubital, sabiendo que ya tenía síntomas?. ¿Qué le dices sobre el implante y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la nota previa: el cubital ya estaba afectado, y en una cohorte la neuritis previa a la cirugía estuvo presente en 21 % a 34 % de los pacientes según el grupo (fuente: Sinkler MA y colaboradores, 2024); la anotas con fecha y hora para distinguirla de una lesión quirúrgica. La TC subió la clasificación correcta de 73 % a 95 % en un estudio multicéntrico (fuente: Jacquot A y colaboradores, 2014). Abordaje: en metaanálisis no hay diferencia de función entre la osteotomía y las vías con tríceps conservado (fuente: Lu S y colaboradores, 2021) (fuente: Jeong HS y colaboradores, 2022) (fuente: Yao H y colaboradores, 2026), así que se decide por la fractura; con fragmentos articulares que hay que ver de frente y sin una prótesis en el plan, un chevron del olécranon es razonable (fuente: Lanham NS y colaboradores, 2024). Técnica: chevron de vértice distal en el área desnuda, a unos 2 a 2,5 cm de la punta, con orificio de 2,5 mm en el vértice, sierra hasta tres cuartos y osteotomo (fuente: Hoyen H y colaboradores, 2026) (fuente: Lanham NS y colaboradores, 2024). Cubital: identificarlo, liberarlo hasta la primera rama motora, dejarlo sin tensión ni contacto con metal y escribir dónde queda (fuente: Hoyen H y colaboradores, 2026); con síntomas previos los datos no alcanzan para una regla (fuente: Wang Y y colaboradores, 2013) (fuente: Öztürk T y colaboradores, 2025), y transponerlo de rutina no tiene respaldo (fuente: Dehghan N y colaboradores, 2021). Implante: avisarle que más de 1 de cada 5 osteotomías (21,9 %) termina con el implante retirado (fuente: Feinstein SD y colaboradores, 2023). Rehabilitación: se pacta con el cirujano responsable según la estabilidad de la fijación (práctica habitual / opinión experta), y no se pide extensión contra resistencia si se reparó el tríceps (fuente: Hoyen H y colaboradores, 2026) (fuente: Hoyen H y colaboradores, 2026). En esta región pesan más la técnica y el registro (nivel del corte, cubital, implante) que la etiqueta del abordaje (fuente: Lu S y colaboradores, 2021)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chart" Target="../charts/char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chart" Target="../charts/char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posterior del codo y osteotomía del olécranon: qué ver, qué cortar y qué proteger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cómo se llama y para qué sirve</a:t>
            </a:r>
          </a:p>
          <a:p>
            <a:pPr marL="347472" indent="-347472">
              <a:spcAft>
                <a:spcPts val="1400"/>
              </a:spcAft>
              <a:buChar char="•"/>
            </a:pPr>
            <a:r>
              <a:rPr sz="2200">
                <a:solidFill>
                  <a:srgbClr val="263238"/>
                </a:solidFill>
                <a:latin typeface="Calibri"/>
              </a:rPr>
              <a:t>2. Epidemiología: quién llega a este quirófano</a:t>
            </a:r>
          </a:p>
          <a:p>
            <a:pPr marL="347472" indent="-347472">
              <a:spcAft>
                <a:spcPts val="1400"/>
              </a:spcAft>
              <a:buChar char="•"/>
            </a:pPr>
            <a:r>
              <a:rPr sz="2200">
                <a:solidFill>
                  <a:srgbClr val="263238"/>
                </a:solidFill>
                <a:latin typeface="Calibri"/>
              </a:rPr>
              <a:t>3. Anatomía quirúrgica posterior, parte por parte</a:t>
            </a:r>
          </a:p>
          <a:p>
            <a:pPr marL="347472" indent="-347472">
              <a:spcAft>
                <a:spcPts val="1400"/>
              </a:spcAft>
              <a:buChar char="•"/>
            </a:pPr>
            <a:r>
              <a:rPr sz="2200">
                <a:solidFill>
                  <a:srgbClr val="263238"/>
                </a:solidFill>
                <a:latin typeface="Calibri"/>
              </a:rPr>
              <a:t>4. Las variantes: ocho entradas, cuatro ideas</a:t>
            </a:r>
          </a:p>
          <a:p>
            <a:pPr marL="347472" indent="-347472">
              <a:spcAft>
                <a:spcPts val="1400"/>
              </a:spcAft>
              <a:buChar char="•"/>
            </a:pPr>
            <a:r>
              <a:rPr sz="2200">
                <a:solidFill>
                  <a:srgbClr val="263238"/>
                </a:solidFill>
                <a:latin typeface="Calibri"/>
              </a:rPr>
              <a:t>5. Biomecánica: qué hace firme a una osteotomía y a un tendón reparado</a:t>
            </a:r>
          </a:p>
          <a:p>
            <a:pPr marL="347472" indent="-347472">
              <a:spcAft>
                <a:spcPts val="1400"/>
              </a:spcAft>
              <a:buChar char="•"/>
            </a:pPr>
            <a:r>
              <a:rPr sz="2200">
                <a:solidFill>
                  <a:srgbClr val="263238"/>
                </a:solidFill>
                <a:latin typeface="Calibri"/>
              </a:rPr>
              <a:t>6. Clasificación: qué fractura obliga a qué vista</a:t>
            </a:r>
          </a:p>
          <a:p>
            <a:pPr marL="347472" indent="-347472">
              <a:spcAft>
                <a:spcPts val="1400"/>
              </a:spcAft>
              <a:buChar char="•"/>
            </a:pPr>
            <a:r>
              <a:rPr sz="2200">
                <a:solidFill>
                  <a:srgbClr val="263238"/>
                </a:solidFill>
                <a:latin typeface="Calibri"/>
              </a:rPr>
              <a:t>7. Diagnóstico y planificación: qué decides antes de abrir</a:t>
            </a:r>
          </a:p>
          <a:p>
            <a:pPr marL="347472" indent="-347472">
              <a:spcAft>
                <a:spcPts val="1400"/>
              </a:spcAft>
              <a:buChar char="•"/>
            </a:pPr>
            <a:r>
              <a:rPr sz="2200">
                <a:solidFill>
                  <a:srgbClr val="263238"/>
                </a:solidFill>
                <a:latin typeface="Calibri"/>
              </a:rPr>
              <a:t>8. Examen físico: qué examinar y anotar antes de operar</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y qué esperar</a:t>
            </a:r>
          </a:p>
          <a:p>
            <a:pPr marL="347472" indent="-347472">
              <a:spcAft>
                <a:spcPts val="1400"/>
              </a:spcAft>
              <a:buChar char="•"/>
            </a:pPr>
            <a:r>
              <a:rPr sz="2200">
                <a:solidFill>
                  <a:srgbClr val="263238"/>
                </a:solidFill>
                <a:latin typeface="Calibri"/>
              </a:rPr>
              <a:t>10. Algoritmo: elegir la entrada posterior</a:t>
            </a:r>
          </a:p>
          <a:p>
            <a:pPr marL="347472" indent="-347472">
              <a:spcAft>
                <a:spcPts val="1400"/>
              </a:spcAft>
              <a:buChar char="•"/>
            </a:pPr>
            <a:r>
              <a:rPr sz="2200">
                <a:solidFill>
                  <a:srgbClr val="263238"/>
                </a:solidFill>
                <a:latin typeface="Calibri"/>
              </a:rPr>
              <a:t>11. Indicaciones y contraindicaciones de cada entrada</a:t>
            </a:r>
          </a:p>
          <a:p>
            <a:pPr marL="347472" indent="-347472">
              <a:spcAft>
                <a:spcPts val="1400"/>
              </a:spcAft>
              <a:buChar char="•"/>
            </a:pPr>
            <a:r>
              <a:rPr sz="2200">
                <a:solidFill>
                  <a:srgbClr val="263238"/>
                </a:solidFill>
                <a:latin typeface="Calibri"/>
              </a:rPr>
              <a:t>12. Tratamiento: qué dice la evidencia al comparar abordajes</a:t>
            </a:r>
          </a:p>
          <a:p>
            <a:pPr marL="347472" indent="-347472">
              <a:spcAft>
                <a:spcPts val="1400"/>
              </a:spcAft>
              <a:buChar char="•"/>
            </a:pPr>
            <a:r>
              <a:rPr sz="2200">
                <a:solidFill>
                  <a:srgbClr val="263238"/>
                </a:solidFill>
                <a:latin typeface="Calibri"/>
              </a:rPr>
              <a:t>13. Cómo fijar la osteotomía: banda de tensión, tornillo o placa</a:t>
            </a:r>
          </a:p>
          <a:p>
            <a:pPr marL="347472" indent="-347472">
              <a:spcAft>
                <a:spcPts val="1400"/>
              </a:spcAft>
              <a:buChar char="•"/>
            </a:pPr>
            <a:r>
              <a:rPr sz="2200">
                <a:solidFill>
                  <a:srgbClr val="263238"/>
                </a:solidFill>
                <a:latin typeface="Calibri"/>
              </a:rPr>
              <a:t>14. Técnica: posición, planos, estructuras en riesgo y errores del residente</a:t>
            </a:r>
          </a:p>
          <a:p>
            <a:pPr marL="347472" indent="-347472">
              <a:spcAft>
                <a:spcPts val="1400"/>
              </a:spcAft>
              <a:buChar char="•"/>
            </a:pPr>
            <a:r>
              <a:rPr sz="2200">
                <a:solidFill>
                  <a:srgbClr val="263238"/>
                </a:solidFill>
                <a:latin typeface="Calibri"/>
              </a:rPr>
              <a:t>15. Nervio cubital: identificar, proteger, documentar, y qué hacer con él</a:t>
            </a:r>
          </a:p>
          <a:p>
            <a:pPr marL="347472" indent="-347472">
              <a:spcAft>
                <a:spcPts val="1400"/>
              </a:spcAft>
              <a:buChar char="•"/>
            </a:pPr>
            <a:r>
              <a:rPr sz="2200">
                <a:solidFill>
                  <a:srgbClr val="263238"/>
                </a:solidFill>
                <a:latin typeface="Calibri"/>
              </a:rPr>
              <a:t>16. Cuando la exposición sube hacia el húmero: el radial manda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[r5] Hoyen H et al. En: AO Surgery Reference. 2026.</a:t>
            </a:r>
          </a:p>
          <a:p>
            <a:r>
              <a:rPr sz="800">
                <a:solidFill>
                  <a:srgbClr val="5A6469"/>
                </a:solidFill>
                <a:latin typeface="Calibri"/>
              </a:rPr>
              <a:t>(+2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ver el húmero distal por detrás hay 4 familias de abordajes: la osteotomía del olécranon, el tríceps dividido, el tríceps reflejado (Bryan-Morrey y TRAP) y el tríceps conservado (paratricipital de Alonso-Llames… [r1] [r2] [r3] [r4] [r5] [r10]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cómo se llama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[r5]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posterior del codo" nombra un grupo de entradas por la cara dorsal del brazo distal que se diferencian en una sola cosa: qué hacen con el tríceps.</a:t>
            </a:r>
          </a:p>
          <a:p>
            <a:pPr marL="347472" indent="-347472">
              <a:spcAft>
                <a:spcPts val="1400"/>
              </a:spcAft>
              <a:buChar char="•"/>
            </a:pPr>
            <a:r>
              <a:rPr sz="2400">
                <a:solidFill>
                  <a:srgbClr val="263238"/>
                </a:solidFill>
                <a:latin typeface="Calibri"/>
              </a:rPr>
              <a:t>Conviene separarlas desde el inicio [r1][r2][r3][r4][r5].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Hoyen H et al. En: AO Surgery Reference. 2026.</a:t>
            </a:r>
          </a:p>
          <a:p>
            <a:r>
              <a:rPr sz="1000">
                <a:solidFill>
                  <a:srgbClr val="5A6469"/>
                </a:solidFill>
                <a:latin typeface="Calibri"/>
              </a:rPr>
              <a:t>[r10] O'Driscoll SW. Orthop Clin North Am. 2000. doi:10.1016/s0030-5898(05)70130-9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Tríceps reflejado o elevado (Bryan-Morrey y TRAP). El tríceps se despega del olécranon y se abate hacia radial… [r3]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Hoyen H et al. En: AO Surgery Reference. 2026.</a:t>
            </a:r>
          </a:p>
          <a:p>
            <a:r>
              <a:rPr sz="1000">
                <a:solidFill>
                  <a:srgbClr val="5A6469"/>
                </a:solidFill>
                <a:latin typeface="Calibri"/>
              </a:rPr>
              <a:t>[r5]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También sirve para artroplastia con los abordajes que conservan o reparan el tríceps [r3][r5].</a:t>
            </a:r>
          </a:p>
          <a:p>
            <a:pPr marL="347472" indent="-347472">
              <a:spcAft>
                <a:spcPts val="1400"/>
              </a:spcAft>
              <a:buChar char="•"/>
            </a:pPr>
            <a:r>
              <a:rPr sz="2400">
                <a:solidFill>
                  <a:srgbClr val="263238"/>
                </a:solidFill>
                <a:latin typeface="Calibri"/>
              </a:rPr>
              <a:t>La fractura aislada del olécranon se aborda por una vía posterior directa y se trata en su propio bloque.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llega a este quirófano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Robinson CM et al. J Orthop Trauma. 2003. doi:10.1097/00005131-200301000-00006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del húmero distal del adulto son poco frecuentes.</a:t>
            </a:r>
          </a:p>
          <a:p>
            <a:pPr marL="347472" indent="-347472">
              <a:spcAft>
                <a:spcPts val="1400"/>
              </a:spcAft>
              <a:buChar char="•"/>
            </a:pPr>
            <a:r>
              <a:rPr sz="2400">
                <a:solidFill>
                  <a:srgbClr val="263238"/>
                </a:solidFill>
                <a:latin typeface="Calibri"/>
              </a:rPr>
              <a:t>En una serie consecutiva de 320 pacientes, la incidencia fue de 5,7 casos por 100.000 por año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llega a este quirófano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Zeyghami W et al. J Orthop Surg Res. 2025. doi:10.1186/s13018-025-05970-2</a:t>
            </a:r>
          </a:p>
          <a:p>
            <a:r>
              <a:rPr sz="1000">
                <a:solidFill>
                  <a:srgbClr val="5A6469"/>
                </a:solidFill>
                <a:latin typeface="Calibri"/>
              </a:rPr>
              <a:t>[r48] Brüggemann A et al. Eur J Trauma Emerg Surg. 2022. doi:10.1007/s00068-021-01765-2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tratamiento fue no quirúrgico en 67 %; entre los operados… [r43]</a:t>
            </a:r>
          </a:p>
          <a:p>
            <a:pPr marL="347472" indent="-347472">
              <a:spcAft>
                <a:spcPts val="1400"/>
              </a:spcAft>
              <a:buChar char="•"/>
            </a:pPr>
            <a:r>
              <a:rPr sz="2400">
                <a:solidFill>
                  <a:srgbClr val="263238"/>
                </a:solidFill>
                <a:latin typeface="Calibri"/>
              </a:rPr>
              <a:t>En el registro sueco (2.462 fracturas) la mediana de edad fue de 66 años y 65 % eran mujeres [r48].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Fijación de las fracturas de olécranon operadas en Dinamarca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Zeyghami W et al. J Orthop Surg Res. 2025. doi:10.1186/s13018-025-05970-2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posterior, parte por parte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5 piezas, de superficial a profunda: el plano del tríceps y su tendón, el olécranon, el cubital por medial, el radial por proximal y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nervio radial a la articulación del codo según la vía y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Uhl RL et al. doi:10.. 1996. doi:10.1097/00005131-199607000-00008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que mandan en la vista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[r39] Keener JD et al. J Shoulder Elbow Surg. 2010. doi:10.1016/j.jse.2009.10.008</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[r1] Hoyen H et al. En: AO Surgery Reference. 2026.</a:t>
            </a:r>
          </a:p>
          <a:p>
            <a:r>
              <a:rPr sz="800">
                <a:solidFill>
                  <a:srgbClr val="5A6469"/>
                </a:solidFill>
                <a:latin typeface="Calibri"/>
              </a:rPr>
              <a:t>[r9] Lanham NS et al. JBJS Essent Surg Tech. 2024. doi:10.2106/JBJS.ST.23.00041</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Dónde está</a:t>
                      </a:r>
                    </a:p>
                  </a:txBody>
                  <a:tcPr>
                    <a:solidFill>
                      <a:srgbClr val="0F5F6B"/>
                    </a:solidFill>
                  </a:tcPr>
                </a:tc>
                <a:tc>
                  <a:txBody>
                    <a:bodyPr/>
                    <a:lstStyle/>
                    <a:p>
                      <a:r>
                        <a:rPr sz="1600" b="1">
                          <a:solidFill>
                            <a:srgbClr val="FFFFFF"/>
                          </a:solidFill>
                          <a:latin typeface="Calibri"/>
                        </a:rPr>
                        <a:t>Qué cambia en el abordaje</a:t>
                      </a:r>
                    </a:p>
                  </a:txBody>
                  <a:tcPr>
                    <a:solidFill>
                      <a:srgbClr val="0F5F6B"/>
                    </a:solidFill>
                  </a:tcPr>
                </a:tc>
              </a:tr>
              <a:tr h="457200">
                <a:tc>
                  <a:txBody>
                    <a:bodyPr/>
                    <a:lstStyle/>
                    <a:p>
                      <a:r>
                        <a:rPr sz="1600">
                          <a:solidFill>
                            <a:srgbClr val="263238"/>
                          </a:solidFill>
                          <a:latin typeface="Calibri"/>
                        </a:rPr>
                        <a:t>Inserción del tríceps</a:t>
                      </a:r>
                    </a:p>
                  </a:txBody>
                  <a:tcPr>
                    <a:solidFill>
                      <a:srgbClr val="EEF3F4"/>
                    </a:solidFill>
                  </a:tcPr>
                </a:tc>
                <a:tc>
                  <a:txBody>
                    <a:bodyPr/>
                    <a:lstStyle/>
                    <a:p>
                      <a:r>
                        <a:rPr sz="1600">
                          <a:solidFill>
                            <a:srgbClr val="263238"/>
                          </a:solidFill>
                          <a:latin typeface="Calibri"/>
                        </a:rPr>
                        <a:t>Domo de 20,9 mm por 13,4 mm, a 14,8 mm de la punta del olécranon [r39]</a:t>
                      </a:r>
                    </a:p>
                  </a:txBody>
                  <a:tcPr>
                    <a:solidFill>
                      <a:srgbClr val="EEF3F4"/>
                    </a:solidFill>
                  </a:tcPr>
                </a:tc>
                <a:tc>
                  <a:txBody>
                    <a:bodyPr/>
                    <a:lstStyle/>
                    <a:p>
                      <a:r>
                        <a:rPr sz="1600">
                          <a:solidFill>
                            <a:srgbClr val="263238"/>
                          </a:solidFill>
                          <a:latin typeface="Calibri"/>
                        </a:rPr>
                        <a:t>Se corta, se divide, se refleja o se conserva; si se toca, se repara [r2][r3]</a:t>
                      </a:r>
                    </a:p>
                  </a:txBody>
                  <a:tcPr>
                    <a:solidFill>
                      <a:srgbClr val="EEF3F4"/>
                    </a:solidFill>
                  </a:tcPr>
                </a:tc>
              </a:tr>
              <a:tr h="457200">
                <a:tc>
                  <a:txBody>
                    <a:bodyPr/>
                    <a:lstStyle/>
                    <a:p>
                      <a:r>
                        <a:rPr sz="1600">
                          <a:solidFill>
                            <a:srgbClr val="263238"/>
                          </a:solidFill>
                          <a:latin typeface="Calibri"/>
                        </a:rPr>
                        <a:t>Área desnuda del olécranon</a:t>
                      </a:r>
                    </a:p>
                  </a:txBody>
                  <a:tcPr>
                    <a:solidFill>
                      <a:srgbClr val="FFFFFF"/>
                    </a:solidFill>
                  </a:tcPr>
                </a:tc>
                <a:tc>
                  <a:txBody>
                    <a:bodyPr/>
                    <a:lstStyle/>
                    <a:p>
                      <a:r>
                        <a:rPr sz="1600">
                          <a:solidFill>
                            <a:srgbClr val="263238"/>
                          </a:solidFill>
                          <a:latin typeface="Calibri"/>
                        </a:rPr>
                        <a:t>Parte más estrecha de la escotadura; a unos 2 a 2,5 cm de la punta [r1][r9]</a:t>
                      </a:r>
                    </a:p>
                  </a:txBody>
                  <a:tcPr>
                    <a:solidFill>
                      <a:srgbClr val="FFFFFF"/>
                    </a:solidFill>
                  </a:tcPr>
                </a:tc>
                <a:tc>
                  <a:txBody>
                    <a:bodyPr/>
                    <a:lstStyle/>
                    <a:p>
                      <a:r>
                        <a:rPr sz="1600">
                          <a:solidFill>
                            <a:srgbClr val="263238"/>
                          </a:solidFill>
                          <a:latin typeface="Calibri"/>
                        </a:rPr>
                        <a:t>Es el nivel de la osteotomía [r1]</a:t>
                      </a:r>
                    </a:p>
                  </a:txBody>
                  <a:tcPr>
                    <a:solidFill>
                      <a:srgbClr val="FFFFFF"/>
                    </a:solidFill>
                  </a:tcPr>
                </a:tc>
              </a:tr>
              <a:tr h="457200">
                <a:tc>
                  <a:txBody>
                    <a:bodyPr/>
                    <a:lstStyle/>
                    <a:p>
                      <a:r>
                        <a:rPr sz="1600">
                          <a:solidFill>
                            <a:srgbClr val="263238"/>
                          </a:solidFill>
                          <a:latin typeface="Calibri"/>
                        </a:rPr>
                        <a:t>Nervio cubital</a:t>
                      </a:r>
                    </a:p>
                  </a:txBody>
                  <a:tcPr>
                    <a:solidFill>
                      <a:srgbClr val="EEF3F4"/>
                    </a:solidFill>
                  </a:tcPr>
                </a:tc>
                <a:tc>
                  <a:txBody>
                    <a:bodyPr/>
                    <a:lstStyle/>
                    <a:p>
                      <a:r>
                        <a:rPr sz="1600">
                          <a:solidFill>
                            <a:srgbClr val="263238"/>
                          </a:solidFill>
                          <a:latin typeface="Calibri"/>
                        </a:rPr>
                        <a:t>Entre el tríceps y el tabique medial, detrás del epicóndilo medial [r6]</a:t>
                      </a:r>
                    </a:p>
                  </a:txBody>
                  <a:tcPr>
                    <a:solidFill>
                      <a:srgbClr val="EEF3F4"/>
                    </a:solidFill>
                  </a:tcPr>
                </a:tc>
                <a:tc>
                  <a:txBody>
                    <a:bodyPr/>
                    <a:lstStyle/>
                    <a:p>
                      <a:r>
                        <a:rPr sz="1600">
                          <a:solidFill>
                            <a:srgbClr val="263238"/>
                          </a:solidFill>
                          <a:latin typeface="Calibri"/>
                        </a:rPr>
                        <a:t>Se identifica y se libera hasta la primera rama motora [r1]</a:t>
                      </a:r>
                    </a:p>
                  </a:txBody>
                  <a:tcPr>
                    <a:solidFill>
                      <a:srgbClr val="EEF3F4"/>
                    </a:solidFill>
                  </a:tcPr>
                </a:tc>
              </a:tr>
              <a:tr h="457200">
                <a:tc>
                  <a:txBody>
                    <a:bodyPr/>
                    <a:lstStyle/>
                    <a:p>
                      <a:r>
                        <a:rPr sz="1600">
                          <a:solidFill>
                            <a:srgbClr val="263238"/>
                          </a:solidFill>
                          <a:latin typeface="Calibri"/>
                        </a:rPr>
                        <a:t>Nervio radial</a:t>
                      </a:r>
                    </a:p>
                  </a:txBody>
                  <a:tcPr>
                    <a:solidFill>
                      <a:srgbClr val="FFFFFF"/>
                    </a:solidFill>
                  </a:tcPr>
                </a:tc>
                <a:tc>
                  <a:txBody>
                    <a:bodyPr/>
                    <a:lstStyle/>
                    <a:p>
                      <a:r>
                        <a:rPr sz="1600">
                          <a:solidFill>
                            <a:srgbClr val="263238"/>
                          </a:solidFill>
                          <a:latin typeface="Calibri"/>
                        </a:rPr>
                        <a:t>Perfora el tabique lateral a 10,0 cm (hombres) y 9,4 cm (mujeres) de la articulación; mínimo 7,5 cm [r35]</a:t>
                      </a:r>
                    </a:p>
                  </a:txBody>
                  <a:tcPr>
                    <a:solidFill>
                      <a:srgbClr val="FFFFFF"/>
                    </a:solidFill>
                  </a:tcPr>
                </a:tc>
                <a:tc>
                  <a:txBody>
                    <a:bodyPr/>
                    <a:lstStyle/>
                    <a:p>
                      <a:r>
                        <a:rPr sz="1600">
                          <a:solidFill>
                            <a:srgbClr val="263238"/>
                          </a:solidFill>
                          <a:latin typeface="Calibri"/>
                        </a:rPr>
                        <a:t>Límite de disección: 7,5 cm lateral o 13,0 cm posterior [r35]</a:t>
                      </a:r>
                    </a:p>
                  </a:txBody>
                  <a:tcPr>
                    <a:solidFill>
                      <a:srgbClr val="FFFFFF"/>
                    </a:solidFill>
                  </a:tcPr>
                </a:tc>
              </a:tr>
              <a:tr h="457200">
                <a:tc>
                  <a:txBody>
                    <a:bodyPr/>
                    <a:lstStyle/>
                    <a:p>
                      <a:r>
                        <a:rPr sz="1600">
                          <a:solidFill>
                            <a:srgbClr val="263238"/>
                          </a:solidFill>
                          <a:latin typeface="Calibri"/>
                        </a:rPr>
                        <a:t>Banda posterior del colateral medial y cápsula posterolateral</a:t>
                      </a:r>
                    </a:p>
                  </a:txBody>
                  <a:tcPr>
                    <a:solidFill>
                      <a:srgbClr val="EEF3F4"/>
                    </a:solidFill>
                  </a:tcPr>
                </a:tc>
                <a:tc>
                  <a:txBody>
                    <a:bodyPr/>
                    <a:lstStyle/>
                    <a:p>
                      <a:r>
                        <a:rPr sz="1600">
                          <a:solidFill>
                            <a:srgbClr val="263238"/>
                          </a:solidFill>
                          <a:latin typeface="Calibri"/>
                        </a:rPr>
                        <a:t>Cara posterior de la articulación [r4]</a:t>
                      </a:r>
                    </a:p>
                  </a:txBody>
                  <a:tcPr>
                    <a:solidFill>
                      <a:srgbClr val="EEF3F4"/>
                    </a:solidFill>
                  </a:tcPr>
                </a:tc>
                <a:tc>
                  <a:txBody>
                    <a:bodyPr/>
                    <a:lstStyle/>
                    <a:p>
                      <a:r>
                        <a:rPr sz="1600">
                          <a:solidFill>
                            <a:srgbClr val="263238"/>
                          </a:solidFill>
                          <a:latin typeface="Calibri"/>
                        </a:rPr>
                        <a:t>Se pueden incidir en el paratricipital; no la banda anterior ni el ligamento cubital lateral [r4]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Las variantes: ocho entradas, cuatro ideas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[r5]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entradas descritas por la AO comparten piel e incisión: una línea centrada en la unión de los tercios medio y distal del húmero… [r1] [r2] [r3] [r4] [r5]</a:t>
            </a:r>
          </a:p>
          <a:p>
            <a:pPr marL="347472" indent="-347472">
              <a:spcAft>
                <a:spcPts val="1400"/>
              </a:spcAft>
              <a:buChar char="•"/>
            </a:pPr>
            <a:r>
              <a:rPr sz="2400">
                <a:solidFill>
                  <a:srgbClr val="263238"/>
                </a:solidFill>
                <a:latin typeface="Calibri"/>
              </a:rPr>
              <a:t>Lo que las separa es el plano profundo.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articular del húmero distal visible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Wilkinson JM et al. J Shoulder Elbow Surg. 2001. doi:10.1067/mse.2001.116517</a:t>
            </a:r>
          </a:p>
          <a:p>
            <a:r>
              <a:rPr sz="1000">
                <a:solidFill>
                  <a:srgbClr val="5A6469"/>
                </a:solidFill>
                <a:latin typeface="Calibri"/>
              </a:rPr>
              <a:t>[r12] Winek NC et al. J Shoulder Elbow Surg. 2023. doi:10.1016/j.jse.2022.08.025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de las entradas posteriores al húmero distal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Wilkinson JM et al. J Shoulder Elbow Surg. 2001. doi:10.1067/mse.2001.116517</a:t>
            </a:r>
          </a:p>
          <a:p>
            <a:r>
              <a:rPr sz="800">
                <a:solidFill>
                  <a:srgbClr val="5A6469"/>
                </a:solidFill>
                <a:latin typeface="Calibri"/>
              </a:rPr>
              <a:t>[r12] Winek NC et al. J Shoulder Elbow Surg. 2023. doi:10.1016/j.jse.2022.08.025</a:t>
            </a:r>
          </a:p>
          <a:p>
            <a:r>
              <a:rPr sz="800">
                <a:solidFill>
                  <a:srgbClr val="5A6469"/>
                </a:solidFill>
                <a:latin typeface="Calibri"/>
              </a:rPr>
              <a:t>[r13] Spierings KE et al. Clin Shoulder Elb. 2022. doi:10.5397/cise.2021.00591</a:t>
            </a:r>
          </a:p>
          <a:p>
            <a:r>
              <a:rPr sz="800">
                <a:solidFill>
                  <a:srgbClr val="5A6469"/>
                </a:solidFill>
                <a:latin typeface="Calibri"/>
              </a:rPr>
              <a:t>[r14] Feinstein SD et al. J Hand Surg Glob Online. 2023. doi:10.1016/j.jhsg.2023.04.001</a:t>
            </a:r>
          </a:p>
          <a:p>
            <a:r>
              <a:rPr sz="800">
                <a:solidFill>
                  <a:srgbClr val="5A6469"/>
                </a:solidFill>
                <a:latin typeface="Calibri"/>
              </a:rPr>
              <a:t>[r9] Lanham NS et al. JBJS Essent Surg Tech. 2024. doi:10.2106/JBJS.ST.23.00041</a:t>
            </a:r>
          </a:p>
          <a:p>
            <a:r>
              <a:rPr sz="800">
                <a:solidFill>
                  <a:srgbClr val="5A6469"/>
                </a:solidFill>
                <a:latin typeface="Calibri"/>
              </a:rPr>
              <a:t>(+8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Abordaje</a:t>
                      </a:r>
                    </a:p>
                  </a:txBody>
                  <a:tcPr>
                    <a:solidFill>
                      <a:srgbClr val="0F5F6B"/>
                    </a:solidFill>
                  </a:tcPr>
                </a:tc>
                <a:tc>
                  <a:txBody>
                    <a:bodyPr/>
                    <a:lstStyle/>
                    <a:p>
                      <a:r>
                        <a:rPr sz="1400" b="1">
                          <a:solidFill>
                            <a:srgbClr val="FFFFFF"/>
                          </a:solidFill>
                          <a:latin typeface="Calibri"/>
                        </a:rPr>
                        <a:t>Qué haces con el tríceps</a:t>
                      </a:r>
                    </a:p>
                  </a:txBody>
                  <a:tcPr>
                    <a:solidFill>
                      <a:srgbClr val="0F5F6B"/>
                    </a:solidFill>
                  </a:tcPr>
                </a:tc>
                <a:tc>
                  <a:txBody>
                    <a:bodyPr/>
                    <a:lstStyle/>
                    <a:p>
                      <a:r>
                        <a:rPr sz="1400" b="1">
                          <a:solidFill>
                            <a:srgbClr val="FFFFFF"/>
                          </a:solidFill>
                          <a:latin typeface="Calibri"/>
                        </a:rPr>
                        <a:t>Qué ves</a:t>
                      </a:r>
                    </a:p>
                  </a:txBody>
                  <a:tcPr>
                    <a:solidFill>
                      <a:srgbClr val="0F5F6B"/>
                    </a:solidFill>
                  </a:tcPr>
                </a:tc>
                <a:tc>
                  <a:txBody>
                    <a:bodyPr/>
                    <a:lstStyle/>
                    <a:p>
                      <a:r>
                        <a:rPr sz="1400" b="1">
                          <a:solidFill>
                            <a:srgbClr val="FFFFFF"/>
                          </a:solidFill>
                          <a:latin typeface="Calibri"/>
                        </a:rPr>
                        <a:t>Qué pagas</a:t>
                      </a:r>
                    </a:p>
                  </a:txBody>
                  <a:tcPr>
                    <a:solidFill>
                      <a:srgbClr val="0F5F6B"/>
                    </a:solidFill>
                  </a:tcPr>
                </a:tc>
                <a:tc>
                  <a:txBody>
                    <a:bodyPr/>
                    <a:lstStyle/>
                    <a:p>
                      <a:r>
                        <a:rPr sz="1400" b="1">
                          <a:solidFill>
                            <a:srgbClr val="FFFFFF"/>
                          </a:solidFill>
                          <a:latin typeface="Calibri"/>
                        </a:rPr>
                        <a:t>Cuándo se usa</a:t>
                      </a:r>
                    </a:p>
                  </a:txBody>
                  <a:tcPr>
                    <a:solidFill>
                      <a:srgbClr val="0F5F6B"/>
                    </a:solidFill>
                  </a:tcPr>
                </a:tc>
              </a:tr>
              <a:tr h="457200">
                <a:tc>
                  <a:txBody>
                    <a:bodyPr/>
                    <a:lstStyle/>
                    <a:p>
                      <a:r>
                        <a:rPr sz="1400">
                          <a:solidFill>
                            <a:srgbClr val="263238"/>
                          </a:solidFill>
                          <a:latin typeface="Calibri"/>
                        </a:rPr>
                        <a:t>Osteotomía del olécranon (chevron)</a:t>
                      </a:r>
                    </a:p>
                  </a:txBody>
                  <a:tcPr>
                    <a:solidFill>
                      <a:srgbClr val="EEF3F4"/>
                    </a:solidFill>
                  </a:tcPr>
                </a:tc>
                <a:tc>
                  <a:txBody>
                    <a:bodyPr/>
                    <a:lstStyle/>
                    <a:p>
                      <a:r>
                        <a:rPr sz="1400">
                          <a:solidFill>
                            <a:srgbClr val="263238"/>
                          </a:solidFill>
                          <a:latin typeface="Calibri"/>
                        </a:rPr>
                        <a:t>Se corta el olécranon y el fragmento se levanta con el tríceps (práctica habitual / opinión experta)</a:t>
                      </a:r>
                    </a:p>
                  </a:txBody>
                  <a:tcPr>
                    <a:solidFill>
                      <a:srgbClr val="EEF3F4"/>
                    </a:solidFill>
                  </a:tcPr>
                </a:tc>
                <a:tc>
                  <a:txBody>
                    <a:bodyPr/>
                    <a:lstStyle/>
                    <a:p>
                      <a:r>
                        <a:rPr sz="1400">
                          <a:solidFill>
                            <a:srgbClr val="263238"/>
                          </a:solidFill>
                          <a:latin typeface="Calibri"/>
                        </a:rPr>
                        <a:t>Mediana de 57 % en cadáver [r11]; promedio de 57,9 % [r12]</a:t>
                      </a:r>
                    </a:p>
                  </a:txBody>
                  <a:tcPr>
                    <a:solidFill>
                      <a:srgbClr val="EEF3F4"/>
                    </a:solidFill>
                  </a:tcPr>
                </a:tc>
                <a:tc>
                  <a:txBody>
                    <a:bodyPr/>
                    <a:lstStyle/>
                    <a:p>
                      <a:r>
                        <a:rPr sz="1400">
                          <a:solidFill>
                            <a:srgbClr val="263238"/>
                          </a:solidFill>
                          <a:latin typeface="Calibri"/>
                        </a:rPr>
                        <a:t>Fijar la osteotomía: pseudoartrosis 2 % [r13] o 5,4 % [r14]; implante retirado 21,9 %, incluidos retiros de rutina [r14]</a:t>
                      </a:r>
                    </a:p>
                  </a:txBody>
                  <a:tcPr>
                    <a:solidFill>
                      <a:srgbClr val="EEF3F4"/>
                    </a:solidFill>
                  </a:tcPr>
                </a:tc>
                <a:tc>
                  <a:txBody>
                    <a:bodyPr/>
                    <a:lstStyle/>
                    <a:p>
                      <a:r>
                        <a:rPr sz="1400">
                          <a:solidFill>
                            <a:srgbClr val="263238"/>
                          </a:solidFill>
                          <a:latin typeface="Calibri"/>
                        </a:rPr>
                        <a:t>Fracturas articulares que piden ver la superficie [r9]</a:t>
                      </a:r>
                    </a:p>
                  </a:txBody>
                  <a:tcPr>
                    <a:solidFill>
                      <a:srgbClr val="EEF3F4"/>
                    </a:solidFill>
                  </a:tcPr>
                </a:tc>
              </a:tr>
              <a:tr h="457200">
                <a:tc>
                  <a:txBody>
                    <a:bodyPr/>
                    <a:lstStyle/>
                    <a:p>
                      <a:r>
                        <a:rPr sz="1400">
                          <a:solidFill>
                            <a:srgbClr val="263238"/>
                          </a:solidFill>
                          <a:latin typeface="Calibri"/>
                        </a:rPr>
                        <a:t>Tríceps dividido (Campbell)</a:t>
                      </a:r>
                    </a:p>
                  </a:txBody>
                  <a:tcPr>
                    <a:solidFill>
                      <a:srgbClr val="FFFFFF"/>
                    </a:solidFill>
                  </a:tcPr>
                </a:tc>
                <a:tc>
                  <a:txBody>
                    <a:bodyPr/>
                    <a:lstStyle/>
                    <a:p>
                      <a:r>
                        <a:rPr sz="1400">
                          <a:solidFill>
                            <a:srgbClr val="263238"/>
                          </a:solidFill>
                          <a:latin typeface="Calibri"/>
                        </a:rPr>
                        <a:t>Se abre el tendón y el vientre en la línea media [r2]</a:t>
                      </a:r>
                    </a:p>
                  </a:txBody>
                  <a:tcPr>
                    <a:solidFill>
                      <a:srgbClr val="FFFFFF"/>
                    </a:solidFill>
                  </a:tcPr>
                </a:tc>
                <a:tc>
                  <a:txBody>
                    <a:bodyPr/>
                    <a:lstStyle/>
                    <a:p>
                      <a:r>
                        <a:rPr sz="1400">
                          <a:solidFill>
                            <a:srgbClr val="263238"/>
                          </a:solidFill>
                          <a:latin typeface="Calibri"/>
                        </a:rPr>
                        <a:t>Mediana de 35 % en cadáver [r11]</a:t>
                      </a:r>
                    </a:p>
                  </a:txBody>
                  <a:tcPr>
                    <a:solidFill>
                      <a:srgbClr val="FFFFFF"/>
                    </a:solidFill>
                  </a:tcPr>
                </a:tc>
                <a:tc>
                  <a:txBody>
                    <a:bodyPr/>
                    <a:lstStyle/>
                    <a:p>
                      <a:r>
                        <a:rPr sz="1400">
                          <a:solidFill>
                            <a:srgbClr val="263238"/>
                          </a:solidFill>
                          <a:latin typeface="Calibri"/>
                        </a:rPr>
                        <a:t>Reparar el tendón si se desinserta; radial en riesgo si se divide hacia proximal [r2]</a:t>
                      </a:r>
                    </a:p>
                  </a:txBody>
                  <a:tcPr>
                    <a:solidFill>
                      <a:srgbClr val="FFFFFF"/>
                    </a:solidFill>
                  </a:tcPr>
                </a:tc>
                <a:tc>
                  <a:txBody>
                    <a:bodyPr/>
                    <a:lstStyle/>
                    <a:p>
                      <a:r>
                        <a:rPr sz="1400">
                          <a:solidFill>
                            <a:srgbClr val="263238"/>
                          </a:solidFill>
                          <a:latin typeface="Calibri"/>
                        </a:rPr>
                        <a:t>Fractura abierta con el cabo proximal ya en el vientre del tríceps [r2]</a:t>
                      </a:r>
                    </a:p>
                  </a:txBody>
                  <a:tcPr>
                    <a:solidFill>
                      <a:srgbClr val="FFFFFF"/>
                    </a:solidFill>
                  </a:tcPr>
                </a:tc>
              </a:tr>
              <a:tr h="457200">
                <a:tc>
                  <a:txBody>
                    <a:bodyPr/>
                    <a:lstStyle/>
                    <a:p>
                      <a:r>
                        <a:rPr sz="1400">
                          <a:solidFill>
                            <a:srgbClr val="263238"/>
                          </a:solidFill>
                          <a:latin typeface="Calibri"/>
                        </a:rPr>
                        <a:t>Tríceps reflejado (Bryan-Morrey)</a:t>
                      </a:r>
                    </a:p>
                  </a:txBody>
                  <a:tcPr>
                    <a:solidFill>
                      <a:srgbClr val="EEF3F4"/>
                    </a:solidFill>
                  </a:tcPr>
                </a:tc>
                <a:tc>
                  <a:txBody>
                    <a:bodyPr/>
                    <a:lstStyle/>
                    <a:p>
                      <a:r>
                        <a:rPr sz="1400">
                          <a:solidFill>
                            <a:srgbClr val="263238"/>
                          </a:solidFill>
                          <a:latin typeface="Calibri"/>
                        </a:rPr>
                        <a:t>Se despega del olécranon y se abate hacia radial [r3]</a:t>
                      </a:r>
                    </a:p>
                  </a:txBody>
                  <a:tcPr>
                    <a:solidFill>
                      <a:srgbClr val="EEF3F4"/>
                    </a:solidFill>
                  </a:tcPr>
                </a:tc>
                <a:tc>
                  <a:txBody>
                    <a:bodyPr/>
                    <a:lstStyle/>
                    <a:p>
                      <a:r>
                        <a:rPr sz="1400">
                          <a:solidFill>
                            <a:srgbClr val="263238"/>
                          </a:solidFill>
                          <a:latin typeface="Calibri"/>
                        </a:rPr>
                        <a:t>Mediana de 46 % en cadáver [r11]</a:t>
                      </a:r>
                    </a:p>
                  </a:txBody>
                  <a:tcPr>
                    <a:solidFill>
                      <a:srgbClr val="EEF3F4"/>
                    </a:solidFill>
                  </a:tcPr>
                </a:tc>
                <a:tc>
                  <a:txBody>
                    <a:bodyPr/>
                    <a:lstStyle/>
                    <a:p>
                      <a:r>
                        <a:rPr sz="1400">
                          <a:solidFill>
                            <a:srgbClr val="263238"/>
                          </a:solidFill>
                          <a:latin typeface="Calibri"/>
                        </a:rPr>
                        <a:t>Reparar y proteger el tríceps, con riesgo de insuficiencia [r3]</a:t>
                      </a:r>
                    </a:p>
                  </a:txBody>
                  <a:tcPr>
                    <a:solidFill>
                      <a:srgbClr val="EEF3F4"/>
                    </a:solidFill>
                  </a:tcPr>
                </a:tc>
                <a:tc>
                  <a:txBody>
                    <a:bodyPr/>
                    <a:lstStyle/>
                    <a:p>
                      <a:r>
                        <a:rPr sz="1400">
                          <a:solidFill>
                            <a:srgbClr val="263238"/>
                          </a:solidFill>
                          <a:latin typeface="Calibri"/>
                        </a:rPr>
                        <a:t>Sobre todo artroplastia [r3]</a:t>
                      </a:r>
                    </a:p>
                  </a:txBody>
                  <a:tcPr>
                    <a:solidFill>
                      <a:srgbClr val="EEF3F4"/>
                    </a:solidFill>
                  </a:tcPr>
                </a:tc>
              </a:tr>
              <a:tr h="457200">
                <a:tc>
                  <a:txBody>
                    <a:bodyPr/>
                    <a:lstStyle/>
                    <a:p>
                      <a:r>
                        <a:rPr sz="1400">
                          <a:solidFill>
                            <a:srgbClr val="263238"/>
                          </a:solidFill>
                          <a:latin typeface="Calibri"/>
                        </a:rPr>
                        <a:t>TRAP (con pedículo del anconeo)</a:t>
                      </a:r>
                    </a:p>
                  </a:txBody>
                  <a:tcPr>
                    <a:solidFill>
                      <a:srgbClr val="FFFFFF"/>
                    </a:solidFill>
                  </a:tcPr>
                </a:tc>
                <a:tc>
                  <a:txBody>
                    <a:bodyPr/>
                    <a:lstStyle/>
                    <a:p>
                      <a:r>
                        <a:rPr sz="1400">
                          <a:solidFill>
                            <a:srgbClr val="263238"/>
                          </a:solidFill>
                          <a:latin typeface="Calibri"/>
                        </a:rPr>
                        <a:t>El anconeo se refleja junto con el tríceps [r10]</a:t>
                      </a:r>
                    </a:p>
                  </a:txBody>
                  <a:tcPr>
                    <a:solidFill>
                      <a:srgbClr val="FFFFFF"/>
                    </a:solidFill>
                  </a:tcPr>
                </a:tc>
                <a:tc>
                  <a:txBody>
                    <a:bodyPr/>
                    <a:lstStyle/>
                    <a:p>
                      <a:r>
                        <a:rPr sz="1400">
                          <a:solidFill>
                            <a:srgbClr val="263238"/>
                          </a:solidFill>
                          <a:latin typeface="Calibri"/>
                        </a:rPr>
                        <a:t>Casi igual a la osteotomía, según su autor [r10]</a:t>
                      </a:r>
                    </a:p>
                  </a:txBody>
                  <a:tcPr>
                    <a:solidFill>
                      <a:srgbClr val="FFFFFF"/>
                    </a:solidFill>
                  </a:tcPr>
                </a:tc>
                <a:tc>
                  <a:txBody>
                    <a:bodyPr/>
                    <a:lstStyle/>
                    <a:p>
                      <a:r>
                        <a:rPr sz="1400">
                          <a:solidFill>
                            <a:srgbClr val="263238"/>
                          </a:solidFill>
                          <a:latin typeface="Calibri"/>
                        </a:rPr>
                        <a:t>Complicaciones 26,5 % en 295 pacientes de una revisión; cubital 8,8 % e infección 8,5 % [r20]</a:t>
                      </a:r>
                    </a:p>
                  </a:txBody>
                  <a:tcPr>
                    <a:solidFill>
                      <a:srgbClr val="FFFFFF"/>
                    </a:solidFill>
                  </a:tcPr>
                </a:tc>
                <a:tc>
                  <a:txBody>
                    <a:bodyPr/>
                    <a:lstStyle/>
                    <a:p>
                      <a:r>
                        <a:rPr sz="1400">
                          <a:solidFill>
                            <a:srgbClr val="263238"/>
                          </a:solidFill>
                          <a:latin typeface="Calibri"/>
                        </a:rPr>
                        <a:t>Fracturas tipo C en series observacionales [r20]</a:t>
                      </a:r>
                    </a:p>
                  </a:txBody>
                  <a:tcPr>
                    <a:solidFill>
                      <a:srgbClr val="FFFFFF"/>
                    </a:solidFill>
                  </a:tcPr>
                </a:tc>
              </a:tr>
              <a:tr h="457200">
                <a:tc>
                  <a:txBody>
                    <a:bodyPr/>
                    <a:lstStyle/>
                    <a:p>
                      <a:r>
                        <a:rPr sz="1400">
                          <a:solidFill>
                            <a:srgbClr val="263238"/>
                          </a:solidFill>
                          <a:latin typeface="Calibri"/>
                        </a:rPr>
                        <a:t>Paratricipital (Alonso-Llames)</a:t>
                      </a:r>
                    </a:p>
                  </a:txBody>
                  <a:tcPr>
                    <a:solidFill>
                      <a:srgbClr val="EEF3F4"/>
                    </a:solidFill>
                  </a:tcPr>
                </a:tc>
                <a:tc>
                  <a:txBody>
                    <a:bodyPr/>
                    <a:lstStyle/>
                    <a:p>
                      <a:r>
                        <a:rPr sz="1400">
                          <a:solidFill>
                            <a:srgbClr val="263238"/>
                          </a:solidFill>
                          <a:latin typeface="Calibri"/>
                        </a:rPr>
                        <a:t>Se separa del húmero por ambos lados; el tendón sigue unido al olécranon [r4]</a:t>
                      </a:r>
                    </a:p>
                  </a:txBody>
                  <a:tcPr>
                    <a:solidFill>
                      <a:srgbClr val="EEF3F4"/>
                    </a:solidFill>
                  </a:tcPr>
                </a:tc>
                <a:tc>
                  <a:txBody>
                    <a:bodyPr/>
                    <a:lstStyle/>
                    <a:p>
                      <a:r>
                        <a:rPr sz="1400">
                          <a:solidFill>
                            <a:srgbClr val="263238"/>
                          </a:solidFill>
                          <a:latin typeface="Calibri"/>
                        </a:rPr>
                        <a:t>Adecuado para extraarticulares y articulares simples [r4]</a:t>
                      </a:r>
                    </a:p>
                  </a:txBody>
                  <a:tcPr>
                    <a:solidFill>
                      <a:srgbClr val="EEF3F4"/>
                    </a:solidFill>
                  </a:tcPr>
                </a:tc>
                <a:tc>
                  <a:txBody>
                    <a:bodyPr/>
                    <a:lstStyle/>
                    <a:p>
                      <a:r>
                        <a:rPr sz="1400">
                          <a:solidFill>
                            <a:srgbClr val="263238"/>
                          </a:solidFill>
                          <a:latin typeface="Calibri"/>
                        </a:rPr>
                        <a:t>Exposición insuficiente en fracturas conminutas, según una revisión [r13]</a:t>
                      </a:r>
                    </a:p>
                  </a:txBody>
                  <a:tcPr>
                    <a:solidFill>
                      <a:srgbClr val="EEF3F4"/>
                    </a:solidFill>
                  </a:tcPr>
                </a:tc>
                <a:tc>
                  <a:txBody>
                    <a:bodyPr/>
                    <a:lstStyle/>
                    <a:p>
                      <a:r>
                        <a:rPr sz="1400">
                          <a:solidFill>
                            <a:srgbClr val="263238"/>
                          </a:solidFill>
                          <a:latin typeface="Calibri"/>
                        </a:rPr>
                        <a:t>Fracturas extraarticulares o articulares simples [r4]</a:t>
                      </a:r>
                    </a:p>
                  </a:txBody>
                  <a:tcPr>
                    <a:solidFill>
                      <a:srgbClr val="EEF3F4"/>
                    </a:solidFill>
                  </a:tcPr>
                </a:tc>
              </a:tr>
              <a:tr h="457200">
                <a:tc>
                  <a:txBody>
                    <a:bodyPr/>
                    <a:lstStyle/>
                    <a:p>
                      <a:r>
                        <a:rPr sz="1400">
                          <a:solidFill>
                            <a:srgbClr val="263238"/>
                          </a:solidFill>
                          <a:latin typeface="Calibri"/>
                        </a:rPr>
                        <a:t>Lengua de tríceps</a:t>
                      </a:r>
                    </a:p>
                  </a:txBody>
                  <a:tcPr>
                    <a:solidFill>
                      <a:srgbClr val="FFFFFF"/>
                    </a:solidFill>
                  </a:tcPr>
                </a:tc>
                <a:tc>
                  <a:txBody>
                    <a:bodyPr/>
                    <a:lstStyle/>
                    <a:p>
                      <a:r>
                        <a:rPr sz="1400">
                          <a:solidFill>
                            <a:srgbClr val="263238"/>
                          </a:solidFill>
                          <a:latin typeface="Calibri"/>
                        </a:rPr>
                        <a:t>Se conserva la inserción mediante una lengua de fascia (cadáver)</a:t>
                      </a:r>
                    </a:p>
                  </a:txBody>
                  <a:tcPr>
                    <a:solidFill>
                      <a:srgbClr val="FFFFFF"/>
                    </a:solidFill>
                  </a:tcPr>
                </a:tc>
                <a:tc>
                  <a:txBody>
                    <a:bodyPr/>
                    <a:lstStyle/>
                    <a:p>
                      <a:r>
                        <a:rPr sz="1400">
                          <a:solidFill>
                            <a:srgbClr val="263238"/>
                          </a:solidFill>
                          <a:latin typeface="Calibri"/>
                        </a:rPr>
                        <a:t>36 % a 37 % con colaterales; 85,09 % liberándolos y luxando el codo [r12]</a:t>
                      </a:r>
                    </a:p>
                  </a:txBody>
                  <a:tcPr>
                    <a:solidFill>
                      <a:srgbClr val="FFFFFF"/>
                    </a:solidFill>
                  </a:tcPr>
                </a:tc>
                <a:tc>
                  <a:txBody>
                    <a:bodyPr/>
                    <a:lstStyle/>
                    <a:p>
                      <a:r>
                        <a:rPr sz="1400">
                          <a:solidFill>
                            <a:srgbClr val="263238"/>
                          </a:solidFill>
                          <a:latin typeface="Calibri"/>
                        </a:rPr>
                        <a:t>Liberar colaterales y luxar para ver más [r12]</a:t>
                      </a:r>
                    </a:p>
                  </a:txBody>
                  <a:tcPr>
                    <a:solidFill>
                      <a:srgbClr val="FFFFFF"/>
                    </a:solidFill>
                  </a:tcPr>
                </a:tc>
                <a:tc>
                  <a:txBody>
                    <a:bodyPr/>
                    <a:lstStyle/>
                    <a:p>
                      <a:r>
                        <a:rPr sz="1400">
                          <a:solidFill>
                            <a:srgbClr val="263238"/>
                          </a:solidFill>
                          <a:latin typeface="Calibri"/>
                        </a:rPr>
                        <a:t>Alternativa en fracturas 13C: cohorte emparejada de 15 pares [r21]</a:t>
                      </a:r>
                    </a:p>
                  </a:txBody>
                  <a:tcPr>
                    <a:solidFill>
                      <a:srgbClr val="FFFFFF"/>
                    </a:solidFill>
                  </a:tcPr>
                </a:tc>
              </a:tr>
              <a:tr h="457200">
                <a:tc>
                  <a:txBody>
                    <a:bodyPr/>
                    <a:lstStyle/>
                    <a:p>
                      <a:r>
                        <a:rPr sz="1400">
                          <a:solidFill>
                            <a:srgbClr val="263238"/>
                          </a:solidFill>
                          <a:latin typeface="Calibri"/>
                        </a:rPr>
                        <a:t>Para-olecraneano lateral</a:t>
                      </a:r>
                    </a:p>
                  </a:txBody>
                  <a:tcPr>
                    <a:solidFill>
                      <a:srgbClr val="EEF3F4"/>
                    </a:solidFill>
                  </a:tcPr>
                </a:tc>
                <a:tc>
                  <a:txBody>
                    <a:bodyPr/>
                    <a:lstStyle/>
                    <a:p>
                      <a:r>
                        <a:rPr sz="1400">
                          <a:solidFill>
                            <a:srgbClr val="263238"/>
                          </a:solidFill>
                          <a:latin typeface="Calibri"/>
                        </a:rPr>
                        <a:t>Triceps-on: sigue unido al cúbito [r5]</a:t>
                      </a:r>
                    </a:p>
                  </a:txBody>
                  <a:tcPr>
                    <a:solidFill>
                      <a:srgbClr val="EEF3F4"/>
                    </a:solidFill>
                  </a:tcPr>
                </a:tc>
                <a:tc>
                  <a:txBody>
                    <a:bodyPr/>
                    <a:lstStyle/>
                    <a:p>
                      <a:r>
                        <a:rPr sz="1400">
                          <a:solidFill>
                            <a:srgbClr val="263238"/>
                          </a:solidFill>
                          <a:latin typeface="Calibri"/>
                        </a:rPr>
                        <a:t>Buena vista posterior de la articulación; se convierte en osteotomía si falta [r5]</a:t>
                      </a:r>
                    </a:p>
                  </a:txBody>
                  <a:tcPr>
                    <a:solidFill>
                      <a:srgbClr val="EEF3F4"/>
                    </a:solidFill>
                  </a:tcPr>
                </a:tc>
                <a:tc>
                  <a:txBody>
                    <a:bodyPr/>
                    <a:lstStyle/>
                    <a:p>
                      <a:r>
                        <a:rPr sz="1400">
                          <a:solidFill>
                            <a:srgbClr val="263238"/>
                          </a:solidFill>
                          <a:latin typeface="Calibri"/>
                        </a:rPr>
                        <a:t>Acceso al cúbito más difícil para artroplastia [r5]</a:t>
                      </a:r>
                    </a:p>
                  </a:txBody>
                  <a:tcPr>
                    <a:solidFill>
                      <a:srgbClr val="EEF3F4"/>
                    </a:solidFill>
                  </a:tcPr>
                </a:tc>
                <a:tc>
                  <a:txBody>
                    <a:bodyPr/>
                    <a:lstStyle/>
                    <a:p>
                      <a:r>
                        <a:rPr sz="1400">
                          <a:solidFill>
                            <a:srgbClr val="263238"/>
                          </a:solidFill>
                          <a:latin typeface="Calibri"/>
                        </a:rPr>
                        <a:t>Artroplastia y fracturas simples [r5]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hace firme a una osteotomía y a un tendón reparado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Hoyen H et al. En: AO Surgery Reference. 2026.</a:t>
            </a:r>
          </a:p>
          <a:p>
            <a:r>
              <a:rPr sz="1000">
                <a:solidFill>
                  <a:srgbClr val="5A6469"/>
                </a:solidFill>
                <a:latin typeface="Calibri"/>
              </a:rPr>
              <a:t>[r14] Feinstein SD et al. J Hand Surg Glob Online. 2023. doi:10.1016/j.jhsg.2023.04.001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Forma. El chevron de vértice distal combina el mayor acceso con estabilidad rotacional propia. En una revisión de 39 estudios… [r1]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hace firme a una osteotomía y a un tendón reparado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Lanham NS et al. JBJS Essent Surg Tech. 2024. doi:10.2106/JBJS.ST.23.00041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Espesor perdido. La sierra se lleva un espesor de hueso, de modo que la cortical dorsal no queda enrasada aunque la articulación esté perfecta…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qué hace firme a una osteotomía y a un tendón reparado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Keener JD et al. J Shoulder Elbow Surg. 2010. doi:10.1016/j.jse.2009.10.008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inserción del tríceps es ancha y delgada: 20,9 mm por 13,4 mm, a 14,8 mm de la punta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qué fractura obliga a qué vista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Robinson CM et al. J Orthop Trauma. 2003. doi:10.1097/00005131-200301000-00006</a:t>
            </a:r>
          </a:p>
          <a:p>
            <a:r>
              <a:rPr sz="1000">
                <a:solidFill>
                  <a:srgbClr val="5A6469"/>
                </a:solidFill>
                <a:latin typeface="Calibri"/>
              </a:rPr>
              <a:t>[r17] Sharma S et al. Injury. 2018. doi:10.1016/j.injury.2018.06.018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divide en tipo A (extraarticular), tipo B (articular parcial) y tipo C (articular completa) [r42][r17].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olécranon según la clasificación de Mayo modificada (registro sueco)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Brüggemann A et al. Eur J Trauma Emerg Surg. 2022. doi:10.1007/s00068-021-01765-2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Tipo AO C en las series de TRAP revisadas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Yazdanpanah S et al. Eur J Orthop Surg Traumatol. 2025. doi:10.1007/s00590-025-04617-6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planificación: qué decides antes de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[r7] Hoyen H et al. En: AO Surgery Reference. 2026.</a:t>
            </a:r>
          </a:p>
          <a:p>
            <a:r>
              <a:rPr sz="800">
                <a:solidFill>
                  <a:srgbClr val="5A6469"/>
                </a:solidFill>
                <a:latin typeface="Calibri"/>
              </a:rPr>
              <a:t>[r8]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Elegir el abordaje es parte del diagnóstico, no un trámite del quirófano.</a:t>
            </a:r>
          </a:p>
          <a:p>
            <a:pPr marL="347472" indent="-347472">
              <a:spcAft>
                <a:spcPts val="1400"/>
              </a:spcAft>
              <a:buChar char="•"/>
            </a:pPr>
            <a:r>
              <a:rPr sz="2800">
                <a:solidFill>
                  <a:srgbClr val="263238"/>
                </a:solidFill>
                <a:latin typeface="Calibri"/>
              </a:rPr>
              <a:t>Antes de entrar conviene cerrar 5 decisiones.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y planificación: qué decides antes de abrir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piel y qué herida. Si la fractura es abierta y el cabo proximal ya atraviesa el vientre del tríceps…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examinar y anotar antes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Sinkler MA et al. J Orthop Trauma. 2024. doi:10.1097/BOT.0000000000002898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sensibilidad ni especificidad publicada para este tema: no encontré en las fuentes abiertas que revisé estudios de exactitud de maniobras específicas para el abordaje posterior del codo…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examinar y anotar antes de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Sinkler MA et al. J Orthop Trauma. 2024. doi:10.1097/BOT.0000000000002898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una nota previa no sabrás quién tiene la culpa.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examinar y anotar (práctica habitual / opinión experta)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Sinkler MA et al. J Orthop Trauma. 2024. doi:10.1097/BOT.0000000000002898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se mira</a:t>
                      </a:r>
                    </a:p>
                  </a:txBody>
                  <a:tcPr>
                    <a:solidFill>
                      <a:srgbClr val="0F5F6B"/>
                    </a:solidFill>
                  </a:tcPr>
                </a:tc>
                <a:tc>
                  <a:txBody>
                    <a:bodyPr/>
                    <a:lstStyle/>
                    <a:p>
                      <a:r>
                        <a:rPr sz="1600" b="1">
                          <a:solidFill>
                            <a:srgbClr val="FFFFFF"/>
                          </a:solidFill>
                          <a:latin typeface="Calibri"/>
                        </a:rPr>
                        <a:t>Para qué se anota</a:t>
                      </a:r>
                    </a:p>
                  </a:txBody>
                  <a:tcPr>
                    <a:solidFill>
                      <a:srgbClr val="0F5F6B"/>
                    </a:solidFill>
                  </a:tcPr>
                </a:tc>
              </a:tr>
              <a:tr h="457200">
                <a:tc>
                  <a:txBody>
                    <a:bodyPr/>
                    <a:lstStyle/>
                    <a:p>
                      <a:r>
                        <a:rPr sz="1600">
                          <a:solidFill>
                            <a:srgbClr val="263238"/>
                          </a:solidFill>
                          <a:latin typeface="Calibri"/>
                        </a:rPr>
                        <a:t>Nervio cubital</a:t>
                      </a:r>
                    </a:p>
                  </a:txBody>
                  <a:tcPr>
                    <a:solidFill>
                      <a:srgbClr val="EEF3F4"/>
                    </a:solidFill>
                  </a:tcPr>
                </a:tc>
                <a:tc>
                  <a:txBody>
                    <a:bodyPr/>
                    <a:lstStyle/>
                    <a:p>
                      <a:r>
                        <a:rPr sz="1600">
                          <a:solidFill>
                            <a:srgbClr val="263238"/>
                          </a:solidFill>
                          <a:latin typeface="Calibri"/>
                        </a:rPr>
                        <a:t>Sensibilidad del borde cubital de la mano, fuerza de los intrínsecos, signo de Tinel en el surco</a:t>
                      </a:r>
                    </a:p>
                  </a:txBody>
                  <a:tcPr>
                    <a:solidFill>
                      <a:srgbClr val="EEF3F4"/>
                    </a:solidFill>
                  </a:tcPr>
                </a:tc>
                <a:tc>
                  <a:txBody>
                    <a:bodyPr/>
                    <a:lstStyle/>
                    <a:p>
                      <a:r>
                        <a:rPr sz="1600">
                          <a:solidFill>
                            <a:srgbClr val="263238"/>
                          </a:solidFill>
                          <a:latin typeface="Calibri"/>
                        </a:rPr>
                        <a:t>Distinguir lesión previa de lesión quirúrgica y decidir cómo se maneja el nervio</a:t>
                      </a:r>
                    </a:p>
                  </a:txBody>
                  <a:tcPr>
                    <a:solidFill>
                      <a:srgbClr val="EEF3F4"/>
                    </a:solidFill>
                  </a:tcPr>
                </a:tc>
              </a:tr>
              <a:tr h="457200">
                <a:tc>
                  <a:txBody>
                    <a:bodyPr/>
                    <a:lstStyle/>
                    <a:p>
                      <a:r>
                        <a:rPr sz="1600">
                          <a:solidFill>
                            <a:srgbClr val="263238"/>
                          </a:solidFill>
                          <a:latin typeface="Calibri"/>
                        </a:rPr>
                        <a:t>Nervio radial</a:t>
                      </a:r>
                    </a:p>
                  </a:txBody>
                  <a:tcPr>
                    <a:solidFill>
                      <a:srgbClr val="FFFFFF"/>
                    </a:solidFill>
                  </a:tcPr>
                </a:tc>
                <a:tc>
                  <a:txBody>
                    <a:bodyPr/>
                    <a:lstStyle/>
                    <a:p>
                      <a:r>
                        <a:rPr sz="1600">
                          <a:solidFill>
                            <a:srgbClr val="263238"/>
                          </a:solidFill>
                          <a:latin typeface="Calibri"/>
                        </a:rPr>
                        <a:t>Extensión de muñeca y de dedos, sensibilidad dorsal</a:t>
                      </a:r>
                    </a:p>
                  </a:txBody>
                  <a:tcPr>
                    <a:solidFill>
                      <a:srgbClr val="FFFFFF"/>
                    </a:solidFill>
                  </a:tcPr>
                </a:tc>
                <a:tc>
                  <a:txBody>
                    <a:bodyPr/>
                    <a:lstStyle/>
                    <a:p>
                      <a:r>
                        <a:rPr sz="1600">
                          <a:solidFill>
                            <a:srgbClr val="263238"/>
                          </a:solidFill>
                          <a:latin typeface="Calibri"/>
                        </a:rPr>
                        <a:t>Fractura con déficit previo cambia la conversación del consentimiento</a:t>
                      </a:r>
                    </a:p>
                  </a:txBody>
                  <a:tcPr>
                    <a:solidFill>
                      <a:srgbClr val="FFFFFF"/>
                    </a:solidFill>
                  </a:tcPr>
                </a:tc>
              </a:tr>
              <a:tr h="457200">
                <a:tc>
                  <a:txBody>
                    <a:bodyPr/>
                    <a:lstStyle/>
                    <a:p>
                      <a:r>
                        <a:rPr sz="1600">
                          <a:solidFill>
                            <a:srgbClr val="263238"/>
                          </a:solidFill>
                          <a:latin typeface="Calibri"/>
                        </a:rPr>
                        <a:t>Tríceps</a:t>
                      </a:r>
                    </a:p>
                  </a:txBody>
                  <a:tcPr>
                    <a:solidFill>
                      <a:srgbClr val="EEF3F4"/>
                    </a:solidFill>
                  </a:tcPr>
                </a:tc>
                <a:tc>
                  <a:txBody>
                    <a:bodyPr/>
                    <a:lstStyle/>
                    <a:p>
                      <a:r>
                        <a:rPr sz="1600">
                          <a:solidFill>
                            <a:srgbClr val="263238"/>
                          </a:solidFill>
                          <a:latin typeface="Calibri"/>
                        </a:rPr>
                        <a:t>Extensión del codo contra gravedad y contra resistencia, si el dolor lo permite</a:t>
                      </a:r>
                    </a:p>
                  </a:txBody>
                  <a:tcPr>
                    <a:solidFill>
                      <a:srgbClr val="EEF3F4"/>
                    </a:solidFill>
                  </a:tcPr>
                </a:tc>
                <a:tc>
                  <a:txBody>
                    <a:bodyPr/>
                    <a:lstStyle/>
                    <a:p>
                      <a:r>
                        <a:rPr sz="1600">
                          <a:solidFill>
                            <a:srgbClr val="263238"/>
                          </a:solidFill>
                          <a:latin typeface="Calibri"/>
                        </a:rPr>
                        <a:t>Línea de base antes de dividir, reflejar o reparar</a:t>
                      </a:r>
                    </a:p>
                  </a:txBody>
                  <a:tcPr>
                    <a:solidFill>
                      <a:srgbClr val="EEF3F4"/>
                    </a:solidFill>
                  </a:tcPr>
                </a:tc>
              </a:tr>
              <a:tr h="457200">
                <a:tc>
                  <a:txBody>
                    <a:bodyPr/>
                    <a:lstStyle/>
                    <a:p>
                      <a:r>
                        <a:rPr sz="1600">
                          <a:solidFill>
                            <a:srgbClr val="263238"/>
                          </a:solidFill>
                          <a:latin typeface="Calibri"/>
                        </a:rPr>
                        <a:t>Piel y partes blandas</a:t>
                      </a:r>
                    </a:p>
                  </a:txBody>
                  <a:tcPr>
                    <a:solidFill>
                      <a:srgbClr val="FFFFFF"/>
                    </a:solidFill>
                  </a:tcPr>
                </a:tc>
                <a:tc>
                  <a:txBody>
                    <a:bodyPr/>
                    <a:lstStyle/>
                    <a:p>
                      <a:r>
                        <a:rPr sz="1600">
                          <a:solidFill>
                            <a:srgbClr val="263238"/>
                          </a:solidFill>
                          <a:latin typeface="Calibri"/>
                        </a:rPr>
                        <a:t>Heridas, abrasiones, ampollas, cicatrices previas, bursitis olecraneana</a:t>
                      </a:r>
                    </a:p>
                  </a:txBody>
                  <a:tcPr>
                    <a:solidFill>
                      <a:srgbClr val="FFFFFF"/>
                    </a:solidFill>
                  </a:tcPr>
                </a:tc>
                <a:tc>
                  <a:txBody>
                    <a:bodyPr/>
                    <a:lstStyle/>
                    <a:p>
                      <a:r>
                        <a:rPr sz="1600">
                          <a:solidFill>
                            <a:srgbClr val="263238"/>
                          </a:solidFill>
                          <a:latin typeface="Calibri"/>
                        </a:rPr>
                        <a:t>Elegir la incisión y anticipar problemas de herida sobre el olécranon</a:t>
                      </a:r>
                    </a:p>
                  </a:txBody>
                  <a:tcPr>
                    <a:solidFill>
                      <a:srgbClr val="FFFFFF"/>
                    </a:solidFill>
                  </a:tcPr>
                </a:tc>
              </a:tr>
              <a:tr h="457200">
                <a:tc>
                  <a:txBody>
                    <a:bodyPr/>
                    <a:lstStyle/>
                    <a:p>
                      <a:r>
                        <a:rPr sz="1600">
                          <a:solidFill>
                            <a:srgbClr val="263238"/>
                          </a:solidFill>
                          <a:latin typeface="Calibri"/>
                        </a:rPr>
                        <a:t>Vascular</a:t>
                      </a:r>
                    </a:p>
                  </a:txBody>
                  <a:tcPr>
                    <a:solidFill>
                      <a:srgbClr val="EEF3F4"/>
                    </a:solidFill>
                  </a:tcPr>
                </a:tc>
                <a:tc>
                  <a:txBody>
                    <a:bodyPr/>
                    <a:lstStyle/>
                    <a:p>
                      <a:r>
                        <a:rPr sz="1600">
                          <a:solidFill>
                            <a:srgbClr val="263238"/>
                          </a:solidFill>
                          <a:latin typeface="Calibri"/>
                        </a:rPr>
                        <a:t>Pulsos radial y cubital, relleno capilar</a:t>
                      </a:r>
                    </a:p>
                  </a:txBody>
                  <a:tcPr>
                    <a:solidFill>
                      <a:srgbClr val="EEF3F4"/>
                    </a:solidFill>
                  </a:tcPr>
                </a:tc>
                <a:tc>
                  <a:txBody>
                    <a:bodyPr/>
                    <a:lstStyle/>
                    <a:p>
                      <a:r>
                        <a:rPr sz="1600">
                          <a:solidFill>
                            <a:srgbClr val="263238"/>
                          </a:solidFill>
                          <a:latin typeface="Calibri"/>
                        </a:rPr>
                        <a:t>Fracturas desplazadas o abiertas del húmero distal</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Jacquot A et al. Orthop Traumatol Surg Res. 2014. doi:10.1016/j.otsr.2014.01.003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pide radiografía anteroposterior y lateral y, ante una fractura articular, TC; la TC con reconstrucción tridimensional ayuda a planear el abordaje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AO correcta según la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Jacquot A et al. Orthop Traumatol Surg Res. 2014. doi:10.1016/j.otsr.2014.01.003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Casos en que la TC cambió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Jacquot A et al. Orthop Traumatol Surg Res. 2014. doi:10.1016/j.otsr.2014.01.003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Lu S et al. 2021. doi:10.1097/CM9.0000000000001393</a:t>
            </a:r>
          </a:p>
          <a:p>
            <a:r>
              <a:rPr sz="1000">
                <a:solidFill>
                  <a:srgbClr val="5A6469"/>
                </a:solidFill>
                <a:latin typeface="Calibri"/>
              </a:rPr>
              <a:t>[r16] Jeong HS et al. Medicine (Baltimore). 2022. doi:10.1097/MD.0000000000030289</a:t>
            </a:r>
          </a:p>
          <a:p>
            <a:r>
              <a:rPr sz="1000">
                <a:solidFill>
                  <a:srgbClr val="5A6469"/>
                </a:solidFill>
                <a:latin typeface="Calibri"/>
              </a:rPr>
              <a:t>[r18] Yao H et al. J Orthop Surg Res. 2026. doi:10.1186/s13018-026-06739-x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camino razonable, pensado como ayuda de estudio.</a:t>
            </a:r>
          </a:p>
          <a:p>
            <a:pPr marL="347472" indent="-347472">
              <a:spcAft>
                <a:spcPts val="1400"/>
              </a:spcAft>
              <a:buChar char="•"/>
            </a:pPr>
            <a:r>
              <a:rPr sz="2400">
                <a:solidFill>
                  <a:srgbClr val="263238"/>
                </a:solidFill>
                <a:latin typeface="Calibri"/>
              </a:rPr>
              <a:t>No sustituye al juicio del tutor ni al manual del implante, y la evidencia comparativa permite más de una salida válida [r15][r16][r18].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entre osteotomía, tríceps dividido, tríceps reflejado y tríceps conservado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Hoyen H et al. En: AO Surgery Reference. 2026.</a:t>
            </a:r>
          </a:p>
          <a:p>
            <a:r>
              <a:rPr sz="800">
                <a:solidFill>
                  <a:srgbClr val="5A6469"/>
                </a:solidFill>
                <a:latin typeface="Calibri"/>
              </a:rPr>
              <a:t>[r5] Hoyen H et al. En: AO Surgery Reference. 2026.</a:t>
            </a:r>
          </a:p>
          <a:p>
            <a:r>
              <a:rPr sz="800">
                <a:solidFill>
                  <a:srgbClr val="5A6469"/>
                </a:solidFill>
                <a:latin typeface="Calibri"/>
              </a:rPr>
              <a:t>[r13] Spierings KE et al. Clin Shoulder Elb. 2022. doi:10.5397/cise.2021.00591</a:t>
            </a:r>
          </a:p>
          <a:p>
            <a:r>
              <a:rPr sz="800">
                <a:solidFill>
                  <a:srgbClr val="5A6469"/>
                </a:solidFill>
                <a:latin typeface="Calibri"/>
              </a:rPr>
              <a:t>[r2]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(+7 referencias más en las láminas finales)</a:t>
            </a:r>
          </a:p>
        </p:txBody>
      </p:sp>
      <p:sp>
        <p:nvSpPr>
          <p:cNvPr id="6" name="Rounded Rectangle 5"/>
          <p:cNvSpPr/>
          <p:nvPr/>
        </p:nvSpPr>
        <p:spPr>
          <a:xfrm>
            <a:off x="4754880" y="1508760"/>
            <a:ext cx="2743200" cy="36200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Necesito abordar el húmero distal o el codo por detrás: ¿para qué?</a:t>
            </a:r>
          </a:p>
        </p:txBody>
      </p:sp>
      <p:sp>
        <p:nvSpPr>
          <p:cNvPr id="7" name="Decision 6"/>
          <p:cNvSpPr/>
          <p:nvPr/>
        </p:nvSpPr>
        <p:spPr>
          <a:xfrm>
            <a:off x="4572000" y="1980491"/>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 planea o es probable una artroplastia (por ejemplo, una fractura 13C en una persona mayor sin posibilidad de fijación estable)?</a:t>
            </a:r>
          </a:p>
        </p:txBody>
      </p:sp>
      <p:sp>
        <p:nvSpPr>
          <p:cNvPr id="8" name="Rectangle 7"/>
          <p:cNvSpPr/>
          <p:nvPr/>
        </p:nvSpPr>
        <p:spPr>
          <a:xfrm>
            <a:off x="2987040" y="2644902"/>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Elige una vía que conserve o repare el tríceps: Bryan-Morrey o para-olecraneano lateral [r3][r5]; una osteotomía previa complica una prótesis de rescate [r13]</a:t>
            </a:r>
          </a:p>
        </p:txBody>
      </p:sp>
      <p:sp>
        <p:nvSpPr>
          <p:cNvPr id="9" name="Decision 8"/>
          <p:cNvSpPr/>
          <p:nvPr/>
        </p:nvSpPr>
        <p:spPr>
          <a:xfrm>
            <a:off x="6339839" y="2644902"/>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abierta con la herida ya en el vientre del tríceps?</a:t>
            </a:r>
          </a:p>
        </p:txBody>
      </p:sp>
      <p:sp>
        <p:nvSpPr>
          <p:cNvPr id="10" name="Rectangle 9"/>
          <p:cNvSpPr/>
          <p:nvPr/>
        </p:nvSpPr>
        <p:spPr>
          <a:xfrm>
            <a:off x="2987040" y="3309312"/>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Tríceps dividido prolongando esa herida; el radial queda en riesgo en la parte proximal y se identifica [r2]</a:t>
            </a:r>
          </a:p>
        </p:txBody>
      </p:sp>
      <p:sp>
        <p:nvSpPr>
          <p:cNvPr id="11" name="Decision 10"/>
          <p:cNvSpPr/>
          <p:nvPr/>
        </p:nvSpPr>
        <p:spPr>
          <a:xfrm>
            <a:off x="6339839" y="3309312"/>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extraarticular o articular simple?</a:t>
            </a:r>
          </a:p>
        </p:txBody>
      </p:sp>
      <p:sp>
        <p:nvSpPr>
          <p:cNvPr id="12" name="Decision 11"/>
          <p:cNvSpPr/>
          <p:nvPr/>
        </p:nvSpPr>
        <p:spPr>
          <a:xfrm>
            <a:off x="4572000" y="3973723"/>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articular compleja (tipo C) que exige ver la superficie?</a:t>
            </a:r>
          </a:p>
        </p:txBody>
      </p:sp>
      <p:sp>
        <p:nvSpPr>
          <p:cNvPr id="13" name="Rectangle 12"/>
          <p:cNvSpPr/>
          <p:nvPr/>
        </p:nvSpPr>
        <p:spPr>
          <a:xfrm>
            <a:off x="2987040" y="4638133"/>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Paratricipital: exposición adecuada según la AO [r4]; si falta vista, se puede añadir una osteotomía [r22]</a:t>
            </a:r>
          </a:p>
        </p:txBody>
      </p:sp>
      <p:sp>
        <p:nvSpPr>
          <p:cNvPr id="14" name="Rectangle 13"/>
          <p:cNvSpPr/>
          <p:nvPr/>
        </p:nvSpPr>
        <p:spPr>
          <a:xfrm>
            <a:off x="6522720" y="4638133"/>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Osteotomía en chevron [r1][r9] o una vía con tríceps conservado y colaterales liberados [r12]: en los metaanálisis no hay diferencia de función entre ellas [r15][r16][r18]; decide por tu experiencia y por la piel (opinión experta)</a:t>
            </a:r>
          </a:p>
        </p:txBody>
      </p:sp>
      <p:sp>
        <p:nvSpPr>
          <p:cNvPr id="15" name="Rectangle 14"/>
          <p:cNvSpPr/>
          <p:nvPr/>
        </p:nvSpPr>
        <p:spPr>
          <a:xfrm>
            <a:off x="4754880" y="5109865"/>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En todos los casos: identificar el cubital, protegerlo y anotar dónde queda [r1]</a:t>
            </a:r>
          </a:p>
        </p:txBody>
      </p:sp>
      <p:sp>
        <p:nvSpPr>
          <p:cNvPr id="16" name="Rounded Rectangle 15"/>
          <p:cNvSpPr/>
          <p:nvPr/>
        </p:nvSpPr>
        <p:spPr>
          <a:xfrm>
            <a:off x="4754880" y="5581596"/>
            <a:ext cx="2743200" cy="36200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Cierra: repara el tríceps si lo tocaste y fija la osteotomía si la hiciste [r1][r2][r3]</a:t>
            </a:r>
          </a:p>
        </p:txBody>
      </p:sp>
      <p:cxnSp>
        <p:nvCxnSpPr>
          <p:cNvPr id="17" name="Connector 16"/>
          <p:cNvCxnSpPr>
            <a:stCxn id="6" idx="2"/>
            <a:endCxn id="7" idx="0"/>
          </p:cNvCxnSpPr>
          <p:nvPr/>
        </p:nvCxnSpPr>
        <p:spPr>
          <a:xfrm flipH="1">
            <a:off x="6126480" y="18707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5351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5278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53517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5278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0" idx="0"/>
          </p:cNvCxnSpPr>
          <p:nvPr/>
        </p:nvCxnSpPr>
        <p:spPr>
          <a:xfrm flipH="1">
            <a:off x="4358640" y="319958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53911" y="319226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flipH="1">
            <a:off x="7894319" y="319958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49183" y="319226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1" idx="2"/>
            <a:endCxn id="13" idx="0"/>
          </p:cNvCxnSpPr>
          <p:nvPr/>
        </p:nvCxnSpPr>
        <p:spPr>
          <a:xfrm flipH="1">
            <a:off x="4358640" y="3863994"/>
            <a:ext cx="3535679" cy="77413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40892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2" idx="0"/>
          </p:cNvCxnSpPr>
          <p:nvPr/>
        </p:nvCxnSpPr>
        <p:spPr>
          <a:xfrm flipH="1">
            <a:off x="6126480" y="386399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772655" y="385667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2" idx="2"/>
            <a:endCxn id="14" idx="0"/>
          </p:cNvCxnSpPr>
          <p:nvPr/>
        </p:nvCxnSpPr>
        <p:spPr>
          <a:xfrm>
            <a:off x="6126480" y="452840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8" y="452108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2" idx="2"/>
            <a:endCxn id="13" idx="0"/>
          </p:cNvCxnSpPr>
          <p:nvPr/>
        </p:nvCxnSpPr>
        <p:spPr>
          <a:xfrm flipH="1">
            <a:off x="4358640" y="452840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004816" y="452108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8" idx="2"/>
            <a:endCxn id="15" idx="0"/>
          </p:cNvCxnSpPr>
          <p:nvPr/>
        </p:nvCxnSpPr>
        <p:spPr>
          <a:xfrm>
            <a:off x="4358640" y="3199584"/>
            <a:ext cx="1767840" cy="191028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0" idx="2"/>
            <a:endCxn id="15" idx="0"/>
          </p:cNvCxnSpPr>
          <p:nvPr/>
        </p:nvCxnSpPr>
        <p:spPr>
          <a:xfrm>
            <a:off x="4358640" y="3863994"/>
            <a:ext cx="1767840" cy="124587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3" idx="2"/>
            <a:endCxn id="15" idx="0"/>
          </p:cNvCxnSpPr>
          <p:nvPr/>
        </p:nvCxnSpPr>
        <p:spPr>
          <a:xfrm>
            <a:off x="4358640" y="50001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4" idx="2"/>
            <a:endCxn id="15" idx="0"/>
          </p:cNvCxnSpPr>
          <p:nvPr/>
        </p:nvCxnSpPr>
        <p:spPr>
          <a:xfrm flipH="1">
            <a:off x="6126480" y="50001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6" idx="0"/>
          </p:cNvCxnSpPr>
          <p:nvPr/>
        </p:nvCxnSpPr>
        <p:spPr>
          <a:xfrm flipH="1">
            <a:off x="6126480" y="54718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y contraindicaciones de cada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[r5]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una contraindicación absoluta escrita en las fuentes abiertas que revisé; lo que sí está respaldado es lo siguiente.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Indicaciones y contraindicaciones de cada entrada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Victor K et al. Oper Orthop Traumatol. 2026. doi:10.1007/s00064-026-00954-9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Existe una variante en aleta medial para artroplastia total, descrita en 11 pacientes, con contraindicación en cirugía previa de la inserción del tríceps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es razonable y cuándo hay que pensarlo dos veces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Lanham NS et al. JBJS Essent Surg Tech. 2024. doi:10.2106/JBJS.ST.23.00041</a:t>
            </a:r>
          </a:p>
          <a:p>
            <a:r>
              <a:rPr sz="800">
                <a:solidFill>
                  <a:srgbClr val="5A6469"/>
                </a:solidFill>
                <a:latin typeface="Calibri"/>
              </a:rPr>
              <a:t>[r13] Spierings KE et al. Clin Shoulder Elb. 2022. doi:10.5397/cise.2021.00591</a:t>
            </a:r>
          </a:p>
          <a:p>
            <a:r>
              <a:rPr sz="800">
                <a:solidFill>
                  <a:srgbClr val="5A6469"/>
                </a:solidFill>
                <a:latin typeface="Calibri"/>
              </a:rPr>
              <a:t>[r16] Jeong HS et al. Medicine (Baltimore). 2022. doi:10.1097/MD.0000000000030289</a:t>
            </a:r>
          </a:p>
          <a:p>
            <a:r>
              <a:rPr sz="800">
                <a:solidFill>
                  <a:srgbClr val="5A6469"/>
                </a:solidFill>
                <a:latin typeface="Calibri"/>
              </a:rPr>
              <a:t>[r4] Hoyen H et al. En: AO Surgery Reference. 2026.</a:t>
            </a:r>
          </a:p>
          <a:p>
            <a:r>
              <a:rPr sz="800">
                <a:solidFill>
                  <a:srgbClr val="5A6469"/>
                </a:solidFill>
                <a:latin typeface="Calibri"/>
              </a:rPr>
              <a:t>[r51] Singh R et al. J Shoulder Elbow Surg. 2019. doi:10.1016/j.jse.2019.01.002</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Abordaje</a:t>
                      </a:r>
                    </a:p>
                  </a:txBody>
                  <a:tcPr>
                    <a:solidFill>
                      <a:srgbClr val="0F5F6B"/>
                    </a:solidFill>
                  </a:tcPr>
                </a:tc>
                <a:tc>
                  <a:txBody>
                    <a:bodyPr/>
                    <a:lstStyle/>
                    <a:p>
                      <a:r>
                        <a:rPr sz="1600" b="1">
                          <a:solidFill>
                            <a:srgbClr val="FFFFFF"/>
                          </a:solidFill>
                          <a:latin typeface="Calibri"/>
                        </a:rPr>
                        <a:t>Cuándo es razonable</a:t>
                      </a:r>
                    </a:p>
                  </a:txBody>
                  <a:tcPr>
                    <a:solidFill>
                      <a:srgbClr val="0F5F6B"/>
                    </a:solidFill>
                  </a:tcPr>
                </a:tc>
                <a:tc>
                  <a:txBody>
                    <a:bodyPr/>
                    <a:lstStyle/>
                    <a:p>
                      <a:r>
                        <a:rPr sz="1600" b="1">
                          <a:solidFill>
                            <a:srgbClr val="FFFFFF"/>
                          </a:solidFill>
                          <a:latin typeface="Calibri"/>
                        </a:rPr>
                        <a:t>Cuándo pensarlo dos veces</a:t>
                      </a:r>
                    </a:p>
                  </a:txBody>
                  <a:tcPr>
                    <a:solidFill>
                      <a:srgbClr val="0F5F6B"/>
                    </a:solidFill>
                  </a:tcPr>
                </a:tc>
              </a:tr>
              <a:tr h="457200">
                <a:tc>
                  <a:txBody>
                    <a:bodyPr/>
                    <a:lstStyle/>
                    <a:p>
                      <a:r>
                        <a:rPr sz="1600">
                          <a:solidFill>
                            <a:srgbClr val="263238"/>
                          </a:solidFill>
                          <a:latin typeface="Calibri"/>
                        </a:rPr>
                        <a:t>Osteotomía del olécranon</a:t>
                      </a:r>
                    </a:p>
                  </a:txBody>
                  <a:tcPr>
                    <a:solidFill>
                      <a:srgbClr val="EEF3F4"/>
                    </a:solidFill>
                  </a:tcPr>
                </a:tc>
                <a:tc>
                  <a:txBody>
                    <a:bodyPr/>
                    <a:lstStyle/>
                    <a:p>
                      <a:r>
                        <a:rPr sz="1600">
                          <a:solidFill>
                            <a:srgbClr val="263238"/>
                          </a:solidFill>
                          <a:latin typeface="Calibri"/>
                        </a:rPr>
                        <a:t>Fracturas articulares complejas que exigen ver la superficie [r9][r13]</a:t>
                      </a:r>
                    </a:p>
                  </a:txBody>
                  <a:tcPr>
                    <a:solidFill>
                      <a:srgbClr val="EEF3F4"/>
                    </a:solidFill>
                  </a:tcPr>
                </a:tc>
                <a:tc>
                  <a:txBody>
                    <a:bodyPr/>
                    <a:lstStyle/>
                    <a:p>
                      <a:r>
                        <a:rPr sz="1600">
                          <a:solidFill>
                            <a:srgbClr val="263238"/>
                          </a:solidFill>
                          <a:latin typeface="Calibri"/>
                        </a:rPr>
                        <a:t>Si se prevé prótesis [r13]; infección más frecuente que con el paratricipital (OR 3,82; IC 95 % 1,03 a 14,16) [r16]</a:t>
                      </a:r>
                    </a:p>
                  </a:txBody>
                  <a:tcPr>
                    <a:solidFill>
                      <a:srgbClr val="EEF3F4"/>
                    </a:solidFill>
                  </a:tcPr>
                </a:tc>
              </a:tr>
              <a:tr h="457200">
                <a:tc>
                  <a:txBody>
                    <a:bodyPr/>
                    <a:lstStyle/>
                    <a:p>
                      <a:r>
                        <a:rPr sz="1600">
                          <a:solidFill>
                            <a:srgbClr val="263238"/>
                          </a:solidFill>
                          <a:latin typeface="Calibri"/>
                        </a:rPr>
                        <a:t>Paratricipital</a:t>
                      </a:r>
                    </a:p>
                  </a:txBody>
                  <a:tcPr>
                    <a:solidFill>
                      <a:srgbClr val="FFFFFF"/>
                    </a:solidFill>
                  </a:tcPr>
                </a:tc>
                <a:tc>
                  <a:txBody>
                    <a:bodyPr/>
                    <a:lstStyle/>
                    <a:p>
                      <a:r>
                        <a:rPr sz="1600">
                          <a:solidFill>
                            <a:srgbClr val="263238"/>
                          </a:solidFill>
                          <a:latin typeface="Calibri"/>
                        </a:rPr>
                        <a:t>Extraarticulares y articulares simples [r4]; en C1 y C2 dio resultados similares a la osteotomía [r51]</a:t>
                      </a:r>
                    </a:p>
                  </a:txBody>
                  <a:tcPr>
                    <a:solidFill>
                      <a:srgbClr val="FFFFFF"/>
                    </a:solidFill>
                  </a:tcPr>
                </a:tc>
                <a:tc>
                  <a:txBody>
                    <a:bodyPr/>
                    <a:lstStyle/>
                    <a:p>
                      <a:r>
                        <a:rPr sz="1600">
                          <a:solidFill>
                            <a:srgbClr val="263238"/>
                          </a:solidFill>
                          <a:latin typeface="Calibri"/>
                        </a:rPr>
                        <a:t>En C3, peor arco y MEPS en una cohorte [r51]; exposición insuficiente en conminutas [r13]</a:t>
                      </a:r>
                    </a:p>
                  </a:txBody>
                  <a:tcPr>
                    <a:solidFill>
                      <a:srgbClr val="FFFFFF"/>
                    </a:solidFill>
                  </a:tcPr>
                </a:tc>
              </a:tr>
              <a:tr h="457200">
                <a:tc>
                  <a:txBody>
                    <a:bodyPr/>
                    <a:lstStyle/>
                    <a:p>
                      <a:r>
                        <a:rPr sz="1600">
                          <a:solidFill>
                            <a:srgbClr val="263238"/>
                          </a:solidFill>
                          <a:latin typeface="Calibri"/>
                        </a:rPr>
                        <a:t>Tríceps dividido</a:t>
                      </a:r>
                    </a:p>
                  </a:txBody>
                  <a:tcPr>
                    <a:solidFill>
                      <a:srgbClr val="EEF3F4"/>
                    </a:solidFill>
                  </a:tcPr>
                </a:tc>
                <a:tc>
                  <a:txBody>
                    <a:bodyPr/>
                    <a:lstStyle/>
                    <a:p>
                      <a:r>
                        <a:rPr sz="1600">
                          <a:solidFill>
                            <a:srgbClr val="263238"/>
                          </a:solidFill>
                          <a:latin typeface="Calibri"/>
                        </a:rPr>
                        <a:t>Fractura abierta con la herida en el tríceps [r2]</a:t>
                      </a:r>
                    </a:p>
                  </a:txBody>
                  <a:tcPr>
                    <a:solidFill>
                      <a:srgbClr val="EEF3F4"/>
                    </a:solidFill>
                  </a:tcPr>
                </a:tc>
                <a:tc>
                  <a:txBody>
                    <a:bodyPr/>
                    <a:lstStyle/>
                    <a:p>
                      <a:r>
                        <a:rPr sz="1600">
                          <a:solidFill>
                            <a:srgbClr val="263238"/>
                          </a:solidFill>
                          <a:latin typeface="Calibri"/>
                        </a:rPr>
                        <a:t>Vista articular limitada y radial en riesgo proximalmente [r2]</a:t>
                      </a:r>
                    </a:p>
                  </a:txBody>
                  <a:tcPr>
                    <a:solidFill>
                      <a:srgbClr val="EEF3F4"/>
                    </a:solidFill>
                  </a:tcPr>
                </a:tc>
              </a:tr>
              <a:tr h="457200">
                <a:tc>
                  <a:txBody>
                    <a:bodyPr/>
                    <a:lstStyle/>
                    <a:p>
                      <a:r>
                        <a:rPr sz="1600">
                          <a:solidFill>
                            <a:srgbClr val="263238"/>
                          </a:solidFill>
                          <a:latin typeface="Calibri"/>
                        </a:rPr>
                        <a:t>Tríceps reflejado (Bryan-Morrey)</a:t>
                      </a:r>
                    </a:p>
                  </a:txBody>
                  <a:tcPr>
                    <a:solidFill>
                      <a:srgbClr val="FFFFFF"/>
                    </a:solidFill>
                  </a:tcPr>
                </a:tc>
                <a:tc>
                  <a:txBody>
                    <a:bodyPr/>
                    <a:lstStyle/>
                    <a:p>
                      <a:r>
                        <a:rPr sz="1600">
                          <a:solidFill>
                            <a:srgbClr val="263238"/>
                          </a:solidFill>
                          <a:latin typeface="Calibri"/>
                        </a:rPr>
                        <a:t>Artroplastia [r3]</a:t>
                      </a:r>
                    </a:p>
                  </a:txBody>
                  <a:tcPr>
                    <a:solidFill>
                      <a:srgbClr val="FFFFFF"/>
                    </a:solidFill>
                  </a:tcPr>
                </a:tc>
                <a:tc>
                  <a:txBody>
                    <a:bodyPr/>
                    <a:lstStyle/>
                    <a:p>
                      <a:r>
                        <a:rPr sz="1600">
                          <a:solidFill>
                            <a:srgbClr val="263238"/>
                          </a:solidFill>
                          <a:latin typeface="Calibri"/>
                        </a:rPr>
                        <a:t>Hay que reparar el tríceps; riesgo de insuficiencia [r3]</a:t>
                      </a:r>
                    </a:p>
                  </a:txBody>
                  <a:tcPr>
                    <a:solidFill>
                      <a:srgbClr val="FFFFFF"/>
                    </a:solidFill>
                  </a:tcPr>
                </a:tc>
              </a:tr>
              <a:tr h="457200">
                <a:tc>
                  <a:txBody>
                    <a:bodyPr/>
                    <a:lstStyle/>
                    <a:p>
                      <a:r>
                        <a:rPr sz="1600">
                          <a:solidFill>
                            <a:srgbClr val="263238"/>
                          </a:solidFill>
                          <a:latin typeface="Calibri"/>
                        </a:rPr>
                        <a:t>Para-olecraneano lateral</a:t>
                      </a:r>
                    </a:p>
                  </a:txBody>
                  <a:tcPr>
                    <a:solidFill>
                      <a:srgbClr val="EEF3F4"/>
                    </a:solidFill>
                  </a:tcPr>
                </a:tc>
                <a:tc>
                  <a:txBody>
                    <a:bodyPr/>
                    <a:lstStyle/>
                    <a:p>
                      <a:r>
                        <a:rPr sz="1600">
                          <a:solidFill>
                            <a:srgbClr val="263238"/>
                          </a:solidFill>
                          <a:latin typeface="Calibri"/>
                        </a:rPr>
                        <a:t>Artroplastia sin desinsertar el tríceps y fracturas simples [r5]</a:t>
                      </a:r>
                    </a:p>
                  </a:txBody>
                  <a:tcPr>
                    <a:solidFill>
                      <a:srgbClr val="EEF3F4"/>
                    </a:solidFill>
                  </a:tcPr>
                </a:tc>
                <a:tc>
                  <a:txBody>
                    <a:bodyPr/>
                    <a:lstStyle/>
                    <a:p>
                      <a:r>
                        <a:rPr sz="1600">
                          <a:solidFill>
                            <a:srgbClr val="263238"/>
                          </a:solidFill>
                          <a:latin typeface="Calibri"/>
                        </a:rPr>
                        <a:t>Acceso al cúbito más difícil en artroplastia [r5]</a:t>
                      </a:r>
                    </a:p>
                  </a:txBody>
                  <a:tcPr>
                    <a:solidFill>
                      <a:srgbClr val="EEF3F4"/>
                    </a:solidFill>
                  </a:tcPr>
                </a:tc>
              </a:tr>
              <a:tr h="457200">
                <a:tc>
                  <a:txBody>
                    <a:bodyPr/>
                    <a:lstStyle/>
                    <a:p>
                      <a:r>
                        <a:rPr sz="1600">
                          <a:solidFill>
                            <a:srgbClr val="263238"/>
                          </a:solidFill>
                          <a:latin typeface="Calibri"/>
                        </a:rPr>
                        <a:t>Lengua de tríceps</a:t>
                      </a:r>
                    </a:p>
                  </a:txBody>
                  <a:tcPr>
                    <a:solidFill>
                      <a:srgbClr val="FFFFFF"/>
                    </a:solidFill>
                  </a:tcPr>
                </a:tc>
                <a:tc>
                  <a:txBody>
                    <a:bodyPr/>
                    <a:lstStyle/>
                    <a:p>
                      <a:r>
                        <a:rPr sz="1600">
                          <a:solidFill>
                            <a:srgbClr val="263238"/>
                          </a:solidFill>
                          <a:latin typeface="Calibri"/>
                        </a:rPr>
                        <a:t>Primera línea propuesta por sus autores en fracturas articulares [r21]</a:t>
                      </a:r>
                    </a:p>
                  </a:txBody>
                  <a:tcPr>
                    <a:solidFill>
                      <a:srgbClr val="FFFFFF"/>
                    </a:solidFill>
                  </a:tcPr>
                </a:tc>
                <a:tc>
                  <a:txBody>
                    <a:bodyPr/>
                    <a:lstStyle/>
                    <a:p>
                      <a:r>
                        <a:rPr sz="1600">
                          <a:solidFill>
                            <a:srgbClr val="263238"/>
                          </a:solidFill>
                          <a:latin typeface="Calibri"/>
                        </a:rPr>
                        <a:t>Cohorte retrospectiva de 15 pares: evidencia débil [r21]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dice la evidencia al comparar abordajes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Wang Y et al. Cochrane Database Syst Rev. 2013. doi:10.1002/14651858.CD009890.pub2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Cochrane sobre el tratamiento quirúrgico del húmero distal en adultos encontró 3 ECA pequeños con 109 participantes, ninguno de los cuales comparaba abordajes…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Arco de flexoextensión del codo en comparaciones de abordajes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Ailani R et al. World J Orthop. 2024. doi:10.5312/wjo.v15.i6.570</a:t>
            </a:r>
          </a:p>
          <a:p>
            <a:r>
              <a:rPr sz="1000">
                <a:solidFill>
                  <a:srgbClr val="5A6469"/>
                </a:solidFill>
                <a:latin typeface="Calibri"/>
              </a:rPr>
              <a:t>[r21] Weber MB et al. J Shoulder Elbow Surg. 2022. doi:10.1016/j.jse.2022.01.128</a:t>
            </a:r>
          </a:p>
          <a:p>
            <a:r>
              <a:rPr sz="1000">
                <a:solidFill>
                  <a:srgbClr val="5A6469"/>
                </a:solidFill>
                <a:latin typeface="Calibri"/>
              </a:rPr>
              <a:t>[r20] Yazdanpanah S et al. Eur J Orthop Surg Traumatol. 2025. doi:10.1007/s00590-025-04617-6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en estudios comparativos osteotomía frente a paratricipital (rango entre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Spierings KE et al. Clin Shoulder Elb. 2022. doi:10.5397/cise.2021.00591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fijar la osteotomía: banda de tensión, tornillo o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Hoyen H et al. En: AO Surgery Reference. 2026.</a:t>
            </a:r>
          </a:p>
          <a:p>
            <a:r>
              <a:rPr sz="1000">
                <a:solidFill>
                  <a:srgbClr val="5A6469"/>
                </a:solidFill>
                <a:latin typeface="Calibri"/>
              </a:rPr>
              <a:t>[r9] Lanham NS et al. JBJS Essent Surg Tech. 2024. doi:10.2106/JBJS.ST.23.00041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AO deja tres opciones a criterio del cirujano: cerclaje compresivo, fijación intramedular y placa, y Lanham agrega entre las alternativas un tornillo intramedular predrillado de 6,5 mm… [r1]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Retiro del implante de la osteotomía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Feinstein SD et al. J Hand Surg Glob Online. 2023. doi:10.1016/j.jhsg.2023.04.001</a:t>
            </a:r>
          </a:p>
          <a:p>
            <a:r>
              <a:rPr sz="1000">
                <a:solidFill>
                  <a:srgbClr val="5A6469"/>
                </a:solidFill>
                <a:latin typeface="Calibri"/>
              </a:rPr>
              <a:t>[r24] Ring D et al. J Orthop Trauma. 2004. doi:10.1097/00005131-200408000-00010</a:t>
            </a:r>
          </a:p>
          <a:p>
            <a:r>
              <a:rPr sz="1000">
                <a:solidFill>
                  <a:srgbClr val="5A6469"/>
                </a:solidFill>
                <a:latin typeface="Calibri"/>
              </a:rPr>
              <a:t>[r26] Kellam PJ et al. J Shoulder Elbow Surg. 2025. doi:10.1016/j.jse.2024.08.036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Reoperación según el tipo de fijación de la osteotomía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Khanna A et al. Eur J Orthop Surg Traumatol. 2025. doi:10.1007/s00590-025-04474-3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Apoyo de estudio: no sustituye al tutor ni al manual del implante.</a:t>
            </a:r>
          </a:p>
          <a:p>
            <a:pPr marL="347472" indent="-347472">
              <a:spcAft>
                <a:spcPts val="1400"/>
              </a:spcAft>
              <a:buChar char="•"/>
            </a:pPr>
            <a:r>
              <a:rPr sz="2800">
                <a:solidFill>
                  <a:srgbClr val="263238"/>
                </a:solidFill>
                <a:latin typeface="Calibri"/>
              </a:rPr>
              <a:t>Decúbito lateral (fijación, artroplastia, fijación externa o exploración del radial)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[r9] Lanham NS et al. JBJS Essent Surg Tech. 2024. doi:10.2106/JBJS.ST.23.00041</a:t>
            </a:r>
          </a:p>
          <a:p>
            <a:r>
              <a:rPr sz="800">
                <a:solidFill>
                  <a:srgbClr val="5A6469"/>
                </a:solidFill>
                <a:latin typeface="Calibri"/>
              </a:rPr>
              <a:t>[r4]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osteotomía en chevron sigue 9 pasos que se detallan en el esquema siguiente [r1][r9].</a:t>
            </a:r>
          </a:p>
          <a:p>
            <a:pPr marL="347472" indent="-347472">
              <a:spcAft>
                <a:spcPts val="1400"/>
              </a:spcAft>
              <a:buChar char="•"/>
            </a:pPr>
            <a:r>
              <a:rPr sz="2400">
                <a:solidFill>
                  <a:srgbClr val="263238"/>
                </a:solidFill>
                <a:latin typeface="Calibri"/>
              </a:rPr>
              <a:t>Después van los pasos de las otras tres entradas más usadas: paratricipital [r4], tríceps dividido [r2] y tríceps reflejado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Cuánto sube la exposición al sumar maniobras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Winek NC et al. J Shoulder Elbow Surg. 2023. doi:10.1016/j.jse.2022.08.025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Nervio cubital: identificar, proteger, documentar, y qué hacer con él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a:p>
            <a:r>
              <a:rPr sz="800">
                <a:solidFill>
                  <a:srgbClr val="5A6469"/>
                </a:solidFill>
                <a:latin typeface="Calibri"/>
              </a:rPr>
              <a:t>[r5]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todas las entradas posteriores la AO repite la misma rutina: el nervio se encuentra arriba, al lado medial del tríceps… [r1] [r3] [r4]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Neuropatía o neuritis cubital posoperatoria según cómo se manejó 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Shearin JW et al. Hand Clin. 2018. doi:10.1016/j.hcl.2017.09.010</a:t>
            </a:r>
          </a:p>
          <a:p>
            <a:r>
              <a:rPr sz="800">
                <a:solidFill>
                  <a:srgbClr val="5A6469"/>
                </a:solidFill>
                <a:latin typeface="Calibri"/>
              </a:rPr>
              <a:t>[r27] Chen RC et al. doi:10.. 2010. doi:10.1097/BOT.0b013e3181c99246</a:t>
            </a:r>
          </a:p>
          <a:p>
            <a:r>
              <a:rPr sz="800">
                <a:solidFill>
                  <a:srgbClr val="5A6469"/>
                </a:solidFill>
                <a:latin typeface="Calibri"/>
              </a:rPr>
              <a:t>[r31] Sinkler MA et al. J Orthop Trauma. 2024. doi:10.1097/BOT.0000000000002898</a:t>
            </a:r>
          </a:p>
          <a:p>
            <a:r>
              <a:rPr sz="800">
                <a:solidFill>
                  <a:srgbClr val="5A6469"/>
                </a:solidFill>
                <a:latin typeface="Calibri"/>
              </a:rPr>
              <a:t>[r33] Öztürk T et al. J Clin Med. 2025. doi:10.3390/jcm14207233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del cubital: lo que mide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[r29] Dehghan N et al. J Orthop Trauma. 2021. doi:10.1097/BOT.0000000000002066</a:t>
            </a:r>
          </a:p>
          <a:p>
            <a:r>
              <a:rPr sz="800">
                <a:solidFill>
                  <a:srgbClr val="5A6469"/>
                </a:solidFill>
                <a:latin typeface="Calibri"/>
              </a:rPr>
              <a:t>[r19] Wang Y et al. Cochrane Database Syst Rev. 2013. doi:10.1002/14651858.CD009890.pub2</a:t>
            </a:r>
          </a:p>
          <a:p>
            <a:r>
              <a:rPr sz="800">
                <a:solidFill>
                  <a:srgbClr val="5A6469"/>
                </a:solidFill>
                <a:latin typeface="Calibri"/>
              </a:rPr>
              <a:t>[r30] Shearin JW et al. Hand Clin. 2018. doi:10.1016/j.hcl.2017.09.010</a:t>
            </a:r>
          </a:p>
          <a:p>
            <a:r>
              <a:rPr sz="800">
                <a:solidFill>
                  <a:srgbClr val="5A6469"/>
                </a:solidFill>
                <a:latin typeface="Calibri"/>
              </a:rPr>
              <a:t>[r27] Chen RC et al. doi:10.. 2010. doi:10.1097/BOT.0b013e3181c99246</a:t>
            </a:r>
          </a:p>
          <a:p>
            <a:r>
              <a:rPr sz="800">
                <a:solidFill>
                  <a:srgbClr val="5A6469"/>
                </a:solidFill>
                <a:latin typeface="Calibri"/>
              </a:rPr>
              <a:t>[r28] Vazquez O et al. J Orthop Trauma. 2010. doi:10.1097/BOT.0b013e3181e3e273</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Diseño y tamaño</a:t>
                      </a:r>
                    </a:p>
                  </a:txBody>
                  <a:tcPr>
                    <a:solidFill>
                      <a:srgbClr val="0F5F6B"/>
                    </a:solidFill>
                  </a:tcPr>
                </a:tc>
                <a:tc>
                  <a:txBody>
                    <a:bodyPr/>
                    <a:lstStyle/>
                    <a:p>
                      <a:r>
                        <a:rPr sz="1400" b="1">
                          <a:solidFill>
                            <a:srgbClr val="FFFFFF"/>
                          </a:solidFill>
                          <a:latin typeface="Calibri"/>
                        </a:rPr>
                        <a:t>Resultado</a:t>
                      </a:r>
                    </a:p>
                  </a:txBody>
                  <a:tcPr>
                    <a:solidFill>
                      <a:srgbClr val="0F5F6B"/>
                    </a:solidFill>
                  </a:tcPr>
                </a:tc>
                <a:tc>
                  <a:txBody>
                    <a:bodyPr/>
                    <a:lstStyle/>
                    <a:p>
                      <a:r>
                        <a:rPr sz="1400" b="1">
                          <a:solidFill>
                            <a:srgbClr val="FFFFFF"/>
                          </a:solidFill>
                          <a:latin typeface="Calibri"/>
                        </a:rPr>
                        <a:t>Limitación</a:t>
                      </a:r>
                    </a:p>
                  </a:txBody>
                  <a:tcPr>
                    <a:solidFill>
                      <a:srgbClr val="0F5F6B"/>
                    </a:solidFill>
                  </a:tcPr>
                </a:tc>
              </a:tr>
              <a:tr h="457200">
                <a:tc>
                  <a:txBody>
                    <a:bodyPr/>
                    <a:lstStyle/>
                    <a:p>
                      <a:r>
                        <a:rPr sz="1400">
                          <a:solidFill>
                            <a:srgbClr val="263238"/>
                          </a:solidFill>
                          <a:latin typeface="Calibri"/>
                        </a:rPr>
                        <a:t>Dehghan 2021</a:t>
                      </a:r>
                    </a:p>
                  </a:txBody>
                  <a:tcPr>
                    <a:solidFill>
                      <a:srgbClr val="EEF3F4"/>
                    </a:solidFill>
                  </a:tcPr>
                </a:tc>
                <a:tc>
                  <a:txBody>
                    <a:bodyPr/>
                    <a:lstStyle/>
                    <a:p>
                      <a:r>
                        <a:rPr sz="1400">
                          <a:solidFill>
                            <a:srgbClr val="263238"/>
                          </a:solidFill>
                          <a:latin typeface="Calibri"/>
                        </a:rPr>
                        <a:t>ECA multicéntrico, 58 pacientes [r29]</a:t>
                      </a:r>
                    </a:p>
                  </a:txBody>
                  <a:tcPr>
                    <a:solidFill>
                      <a:srgbClr val="EEF3F4"/>
                    </a:solidFill>
                  </a:tcPr>
                </a:tc>
                <a:tc>
                  <a:txBody>
                    <a:bodyPr/>
                    <a:lstStyle/>
                    <a:p>
                      <a:r>
                        <a:rPr sz="1400">
                          <a:solidFill>
                            <a:srgbClr val="263238"/>
                          </a:solidFill>
                          <a:latin typeface="Calibri"/>
                        </a:rPr>
                        <a:t>Sin diferencia entre in situ y transposición en ningún punto de tiempo [r29]</a:t>
                      </a:r>
                    </a:p>
                  </a:txBody>
                  <a:tcPr>
                    <a:solidFill>
                      <a:srgbClr val="EEF3F4"/>
                    </a:solidFill>
                  </a:tcPr>
                </a:tc>
                <a:tc>
                  <a:txBody>
                    <a:bodyPr/>
                    <a:lstStyle/>
                    <a:p>
                      <a:r>
                        <a:rPr sz="1400">
                          <a:solidFill>
                            <a:srgbClr val="263238"/>
                          </a:solidFill>
                          <a:latin typeface="Calibri"/>
                        </a:rPr>
                        <a:t>Solo fractura con doble placa</a:t>
                      </a:r>
                    </a:p>
                  </a:txBody>
                  <a:tcPr>
                    <a:solidFill>
                      <a:srgbClr val="EEF3F4"/>
                    </a:solidFill>
                  </a:tcPr>
                </a:tc>
              </a:tr>
              <a:tr h="457200">
                <a:tc>
                  <a:txBody>
                    <a:bodyPr/>
                    <a:lstStyle/>
                    <a:p>
                      <a:r>
                        <a:rPr sz="1400">
                          <a:solidFill>
                            <a:srgbClr val="263238"/>
                          </a:solidFill>
                          <a:latin typeface="Calibri"/>
                        </a:rPr>
                        <a:t>Cochrane 2013</a:t>
                      </a:r>
                    </a:p>
                  </a:txBody>
                  <a:tcPr>
                    <a:solidFill>
                      <a:srgbClr val="FFFFFF"/>
                    </a:solidFill>
                  </a:tcPr>
                </a:tc>
                <a:tc>
                  <a:txBody>
                    <a:bodyPr/>
                    <a:lstStyle/>
                    <a:p>
                      <a:r>
                        <a:rPr sz="1400">
                          <a:solidFill>
                            <a:srgbClr val="263238"/>
                          </a:solidFill>
                          <a:latin typeface="Calibri"/>
                        </a:rPr>
                        <a:t>3 ECA, uno con 29 pacientes con síntomas previos [r19]</a:t>
                      </a:r>
                    </a:p>
                  </a:txBody>
                  <a:tcPr>
                    <a:solidFill>
                      <a:srgbClr val="FFFFFF"/>
                    </a:solidFill>
                  </a:tcPr>
                </a:tc>
                <a:tc>
                  <a:txBody>
                    <a:bodyPr/>
                    <a:lstStyle/>
                    <a:p>
                      <a:r>
                        <a:rPr sz="1400">
                          <a:solidFill>
                            <a:srgbClr val="263238"/>
                          </a:solidFill>
                          <a:latin typeface="Calibri"/>
                        </a:rPr>
                        <a:t>Recuperación completa 12/15 frente a 8/14 (RR 1,4; IC 95 % 0,83 a 2,35) [r19]</a:t>
                      </a:r>
                    </a:p>
                  </a:txBody>
                  <a:tcPr>
                    <a:solidFill>
                      <a:srgbClr val="FFFFFF"/>
                    </a:solidFill>
                  </a:tcPr>
                </a:tc>
                <a:tc>
                  <a:txBody>
                    <a:bodyPr/>
                    <a:lstStyle/>
                    <a:p>
                      <a:r>
                        <a:rPr sz="1400">
                          <a:solidFill>
                            <a:srgbClr val="263238"/>
                          </a:solidFill>
                          <a:latin typeface="Calibri"/>
                        </a:rPr>
                        <a:t>No significativo; muestra pequeña [r19]</a:t>
                      </a:r>
                    </a:p>
                  </a:txBody>
                  <a:tcPr>
                    <a:solidFill>
                      <a:srgbClr val="FFFFFF"/>
                    </a:solidFill>
                  </a:tcPr>
                </a:tc>
              </a:tr>
              <a:tr h="457200">
                <a:tc>
                  <a:txBody>
                    <a:bodyPr/>
                    <a:lstStyle/>
                    <a:p>
                      <a:r>
                        <a:rPr sz="1400">
                          <a:solidFill>
                            <a:srgbClr val="263238"/>
                          </a:solidFill>
                          <a:latin typeface="Calibri"/>
                        </a:rPr>
                        <a:t>Shearin 2018</a:t>
                      </a:r>
                    </a:p>
                  </a:txBody>
                  <a:tcPr>
                    <a:solidFill>
                      <a:srgbClr val="EEF3F4"/>
                    </a:solidFill>
                  </a:tcPr>
                </a:tc>
                <a:tc>
                  <a:txBody>
                    <a:bodyPr/>
                    <a:lstStyle/>
                    <a:p>
                      <a:r>
                        <a:rPr sz="1400">
                          <a:solidFill>
                            <a:srgbClr val="263238"/>
                          </a:solidFill>
                          <a:latin typeface="Calibri"/>
                        </a:rPr>
                        <a:t>Metaanálisis, 362 pacientes [r30]</a:t>
                      </a:r>
                    </a:p>
                  </a:txBody>
                  <a:tcPr>
                    <a:solidFill>
                      <a:srgbClr val="EEF3F4"/>
                    </a:solidFill>
                  </a:tcPr>
                </a:tc>
                <a:tc>
                  <a:txBody>
                    <a:bodyPr/>
                    <a:lstStyle/>
                    <a:p>
                      <a:r>
                        <a:rPr sz="1400">
                          <a:solidFill>
                            <a:srgbClr val="263238"/>
                          </a:solidFill>
                          <a:latin typeface="Calibri"/>
                        </a:rPr>
                        <a:t>Neuropatía 19,3 % global; 15,3 % in situ; 23,5 % con transposición [r30]</a:t>
                      </a:r>
                    </a:p>
                  </a:txBody>
                  <a:tcPr>
                    <a:solidFill>
                      <a:srgbClr val="EEF3F4"/>
                    </a:solidFill>
                  </a:tcPr>
                </a:tc>
                <a:tc>
                  <a:txBody>
                    <a:bodyPr/>
                    <a:lstStyle/>
                    <a:p>
                      <a:r>
                        <a:rPr sz="1400">
                          <a:solidFill>
                            <a:srgbClr val="263238"/>
                          </a:solidFill>
                          <a:latin typeface="Calibri"/>
                        </a:rPr>
                        <a:t>Estudios retrospectivos</a:t>
                      </a:r>
                    </a:p>
                  </a:txBody>
                  <a:tcPr>
                    <a:solidFill>
                      <a:srgbClr val="EEF3F4"/>
                    </a:solidFill>
                  </a:tcPr>
                </a:tc>
              </a:tr>
              <a:tr h="457200">
                <a:tc>
                  <a:txBody>
                    <a:bodyPr/>
                    <a:lstStyle/>
                    <a:p>
                      <a:r>
                        <a:rPr sz="1400">
                          <a:solidFill>
                            <a:srgbClr val="263238"/>
                          </a:solidFill>
                          <a:latin typeface="Calibri"/>
                        </a:rPr>
                        <a:t>Chen 2010</a:t>
                      </a:r>
                    </a:p>
                  </a:txBody>
                  <a:tcPr>
                    <a:solidFill>
                      <a:srgbClr val="FFFFFF"/>
                    </a:solidFill>
                  </a:tcPr>
                </a:tc>
                <a:tc>
                  <a:txBody>
                    <a:bodyPr/>
                    <a:lstStyle/>
                    <a:p>
                      <a:r>
                        <a:rPr sz="1400">
                          <a:solidFill>
                            <a:srgbClr val="263238"/>
                          </a:solidFill>
                          <a:latin typeface="Calibri"/>
                        </a:rPr>
                        <a:t>Cohorte, 137 pacientes [r27]</a:t>
                      </a:r>
                    </a:p>
                  </a:txBody>
                  <a:tcPr>
                    <a:solidFill>
                      <a:srgbClr val="FFFFFF"/>
                    </a:solidFill>
                  </a:tcPr>
                </a:tc>
                <a:tc>
                  <a:txBody>
                    <a:bodyPr/>
                    <a:lstStyle/>
                    <a:p>
                      <a:r>
                        <a:rPr sz="1400">
                          <a:solidFill>
                            <a:srgbClr val="263238"/>
                          </a:solidFill>
                          <a:latin typeface="Calibri"/>
                        </a:rPr>
                        <a:t>Neuritis 33 % con transposición y 9 % sin ella [r27]</a:t>
                      </a:r>
                    </a:p>
                  </a:txBody>
                  <a:tcPr>
                    <a:solidFill>
                      <a:srgbClr val="FFFFFF"/>
                    </a:solidFill>
                  </a:tcPr>
                </a:tc>
                <a:tc>
                  <a:txBody>
                    <a:bodyPr/>
                    <a:lstStyle/>
                    <a:p>
                      <a:r>
                        <a:rPr sz="1400">
                          <a:solidFill>
                            <a:srgbClr val="263238"/>
                          </a:solidFill>
                          <a:latin typeface="Calibri"/>
                        </a:rPr>
                        <a:t>Seguimiento 9,6 y 16,0 meses [r27]</a:t>
                      </a:r>
                    </a:p>
                  </a:txBody>
                  <a:tcPr>
                    <a:solidFill>
                      <a:srgbClr val="FFFFFF"/>
                    </a:solidFill>
                  </a:tcPr>
                </a:tc>
              </a:tr>
              <a:tr h="457200">
                <a:tc>
                  <a:txBody>
                    <a:bodyPr/>
                    <a:lstStyle/>
                    <a:p>
                      <a:r>
                        <a:rPr sz="1400">
                          <a:solidFill>
                            <a:srgbClr val="263238"/>
                          </a:solidFill>
                          <a:latin typeface="Calibri"/>
                        </a:rPr>
                        <a:t>Vazquez 2010</a:t>
                      </a:r>
                    </a:p>
                  </a:txBody>
                  <a:tcPr>
                    <a:solidFill>
                      <a:srgbClr val="EEF3F4"/>
                    </a:solidFill>
                  </a:tcPr>
                </a:tc>
                <a:tc>
                  <a:txBody>
                    <a:bodyPr/>
                    <a:lstStyle/>
                    <a:p>
                      <a:r>
                        <a:rPr sz="1400">
                          <a:solidFill>
                            <a:srgbClr val="263238"/>
                          </a:solidFill>
                          <a:latin typeface="Calibri"/>
                        </a:rPr>
                        <a:t>Cohorte, 69 pacientes [r28]</a:t>
                      </a:r>
                    </a:p>
                  </a:txBody>
                  <a:tcPr>
                    <a:solidFill>
                      <a:srgbClr val="EEF3F4"/>
                    </a:solidFill>
                  </a:tcPr>
                </a:tc>
                <a:tc>
                  <a:txBody>
                    <a:bodyPr/>
                    <a:lstStyle/>
                    <a:p>
                      <a:r>
                        <a:rPr sz="1400">
                          <a:solidFill>
                            <a:srgbClr val="263238"/>
                          </a:solidFill>
                          <a:latin typeface="Calibri"/>
                        </a:rPr>
                        <a:t>Disfunción 10,1 % inmediata y 16 % final; transposición no protectora [r28]</a:t>
                      </a:r>
                    </a:p>
                  </a:txBody>
                  <a:tcPr>
                    <a:solidFill>
                      <a:srgbClr val="EEF3F4"/>
                    </a:solidFill>
                  </a:tcPr>
                </a:tc>
                <a:tc>
                  <a:txBody>
                    <a:bodyPr/>
                    <a:lstStyle/>
                    <a:p>
                      <a:r>
                        <a:rPr sz="1400">
                          <a:solidFill>
                            <a:srgbClr val="263238"/>
                          </a:solidFill>
                          <a:latin typeface="Calibri"/>
                        </a:rPr>
                        <a:t>Retrospectivo</a:t>
                      </a:r>
                    </a:p>
                  </a:txBody>
                  <a:tcPr>
                    <a:solidFill>
                      <a:srgbClr val="EEF3F4"/>
                    </a:solidFill>
                  </a:tcPr>
                </a:tc>
              </a:tr>
              <a:tr h="457200">
                <a:tc>
                  <a:txBody>
                    <a:bodyPr/>
                    <a:lstStyle/>
                    <a:p>
                      <a:r>
                        <a:rPr sz="1400">
                          <a:solidFill>
                            <a:srgbClr val="263238"/>
                          </a:solidFill>
                          <a:latin typeface="Calibri"/>
                        </a:rPr>
                        <a:t>Sinkler 2024</a:t>
                      </a:r>
                    </a:p>
                  </a:txBody>
                  <a:tcPr>
                    <a:solidFill>
                      <a:srgbClr val="FFFFFF"/>
                    </a:solidFill>
                  </a:tcPr>
                </a:tc>
                <a:tc>
                  <a:txBody>
                    <a:bodyPr/>
                    <a:lstStyle/>
                    <a:p>
                      <a:r>
                        <a:rPr sz="1400">
                          <a:solidFill>
                            <a:srgbClr val="263238"/>
                          </a:solidFill>
                          <a:latin typeface="Calibri"/>
                        </a:rPr>
                        <a:t>Cohorte, 125 pacientes [r31]</a:t>
                      </a:r>
                    </a:p>
                  </a:txBody>
                  <a:tcPr>
                    <a:solidFill>
                      <a:srgbClr val="FFFFFF"/>
                    </a:solidFill>
                  </a:tcPr>
                </a:tc>
                <a:tc>
                  <a:txBody>
                    <a:bodyPr/>
                    <a:lstStyle/>
                    <a:p>
                      <a:r>
                        <a:rPr sz="1400">
                          <a:solidFill>
                            <a:srgbClr val="263238"/>
                          </a:solidFill>
                          <a:latin typeface="Calibri"/>
                        </a:rPr>
                        <a:t>Neuritis nueva: 6 %, 8 % y 26 % según subperióstica, in situ y transposición [r31]</a:t>
                      </a:r>
                    </a:p>
                  </a:txBody>
                  <a:tcPr>
                    <a:solidFill>
                      <a:srgbClr val="FFFFFF"/>
                    </a:solidFill>
                  </a:tcPr>
                </a:tc>
                <a:tc>
                  <a:txBody>
                    <a:bodyPr/>
                    <a:lstStyle/>
                    <a:p>
                      <a:r>
                        <a:rPr sz="1400">
                          <a:solidFill>
                            <a:srgbClr val="263238"/>
                          </a:solidFill>
                          <a:latin typeface="Calibri"/>
                        </a:rPr>
                        <a:t>Retrospectivo, un centro</a:t>
                      </a:r>
                    </a:p>
                  </a:txBody>
                  <a:tcPr>
                    <a:solidFill>
                      <a:srgbClr val="FFFFFF"/>
                    </a:solidFill>
                  </a:tcPr>
                </a:tc>
              </a:tr>
              <a:tr h="457200">
                <a:tc>
                  <a:txBody>
                    <a:bodyPr/>
                    <a:lstStyle/>
                    <a:p>
                      <a:r>
                        <a:rPr sz="1400">
                          <a:solidFill>
                            <a:srgbClr val="263238"/>
                          </a:solidFill>
                          <a:latin typeface="Calibri"/>
                        </a:rPr>
                        <a:t>Oshika 2023</a:t>
                      </a:r>
                    </a:p>
                  </a:txBody>
                  <a:tcPr>
                    <a:solidFill>
                      <a:srgbClr val="EEF3F4"/>
                    </a:solidFill>
                  </a:tcPr>
                </a:tc>
                <a:tc>
                  <a:txBody>
                    <a:bodyPr/>
                    <a:lstStyle/>
                    <a:p>
                      <a:r>
                        <a:rPr sz="1400">
                          <a:solidFill>
                            <a:srgbClr val="263238"/>
                          </a:solidFill>
                          <a:latin typeface="Calibri"/>
                        </a:rPr>
                        <a:t>Cohorte, 116 pacientes [r32]</a:t>
                      </a:r>
                    </a:p>
                  </a:txBody>
                  <a:tcPr>
                    <a:solidFill>
                      <a:srgbClr val="EEF3F4"/>
                    </a:solidFill>
                  </a:tcPr>
                </a:tc>
                <a:tc>
                  <a:txBody>
                    <a:bodyPr/>
                    <a:lstStyle/>
                    <a:p>
                      <a:r>
                        <a:rPr sz="1400">
                          <a:solidFill>
                            <a:srgbClr val="263238"/>
                          </a:solidFill>
                          <a:latin typeface="Calibri"/>
                        </a:rPr>
                        <a:t>Neuropatía persistente 29,3 %; osteotomía protectora (OR 0,30) [r32]</a:t>
                      </a:r>
                    </a:p>
                  </a:txBody>
                  <a:tcPr>
                    <a:solidFill>
                      <a:srgbClr val="EEF3F4"/>
                    </a:solidFill>
                  </a:tcPr>
                </a:tc>
                <a:tc>
                  <a:txBody>
                    <a:bodyPr/>
                    <a:lstStyle/>
                    <a:p>
                      <a:r>
                        <a:rPr sz="1400">
                          <a:solidFill>
                            <a:srgbClr val="263238"/>
                          </a:solidFill>
                          <a:latin typeface="Calibri"/>
                        </a:rPr>
                        <a:t>Contradice a Öztürk</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la exposición sube hacia el húmero: el radial 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Hoyen H et al. En: AO Surgery Reference. 2026.</a:t>
            </a:r>
          </a:p>
          <a:p>
            <a:r>
              <a:rPr sz="800">
                <a:solidFill>
                  <a:srgbClr val="5A6469"/>
                </a:solidFill>
                <a:latin typeface="Calibri"/>
              </a:rPr>
              <a:t>[r7] Hoyen H et al. En: AO Surgery Reference. 2026.</a:t>
            </a:r>
          </a:p>
          <a:p>
            <a:r>
              <a:rPr sz="800">
                <a:solidFill>
                  <a:srgbClr val="5A6469"/>
                </a:solidFill>
                <a:latin typeface="Calibri"/>
              </a:rPr>
              <a:t>[r34] Gerwin M et al. J Bone Joint Surg Am. 1996. doi:10.2106/00004623-199611000-00008</a:t>
            </a:r>
          </a:p>
          <a:p>
            <a:r>
              <a:rPr sz="800">
                <a:solidFill>
                  <a:srgbClr val="5A6469"/>
                </a:solidFill>
                <a:latin typeface="Calibri"/>
              </a:rPr>
              <a:t>[r35] Uhl RL et al. doi:10.. 1996. doi:10.1097/00005131-199607000-00008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la vía posterior tiene que subir por el brazo, el límite es el nervio radial.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Húmero expuesto desde el epicóndilo lateral según la variante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Gerwin M et al. J Bone Joint Surg Am. 1996. doi:10.2106/00004623-199611000-00008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Radial: límites y pistas para la vía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Gerwin M et al. J Bone Joint Surg Am. 1996. doi:10.2106/00004623-199611000-00008</a:t>
            </a:r>
          </a:p>
          <a:p>
            <a:r>
              <a:rPr sz="800">
                <a:solidFill>
                  <a:srgbClr val="5A6469"/>
                </a:solidFill>
                <a:latin typeface="Calibri"/>
              </a:rPr>
              <a:t>[r36] Carlan D et al. J Hand Surg Am. 2007. doi:10.1016/j.jhsa.2006.07.001</a:t>
            </a:r>
          </a:p>
          <a:p>
            <a:r>
              <a:rPr sz="800">
                <a:solidFill>
                  <a:srgbClr val="5A6469"/>
                </a:solidFill>
                <a:latin typeface="Calibri"/>
              </a:rPr>
              <a:t>[r35] Uhl RL et al. doi:10.. 1996. doi:10.1097/00005131-199607000-00008</a:t>
            </a:r>
          </a:p>
          <a:p>
            <a:r>
              <a:rPr sz="800">
                <a:solidFill>
                  <a:srgbClr val="5A6469"/>
                </a:solidFill>
                <a:latin typeface="Calibri"/>
              </a:rPr>
              <a:t>[r37] Seigerman DA et al. J Orthop Trauma. 2012. doi:10.1097/BOT.0b013e31821d0200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Valor</a:t>
                      </a:r>
                    </a:p>
                  </a:txBody>
                  <a:tcPr>
                    <a:solidFill>
                      <a:srgbClr val="0F5F6B"/>
                    </a:solidFill>
                  </a:tcPr>
                </a:tc>
                <a:tc>
                  <a:txBody>
                    <a:bodyPr/>
                    <a:lstStyle/>
                    <a:p>
                      <a:r>
                        <a:rPr sz="1600" b="1">
                          <a:solidFill>
                            <a:srgbClr val="FFFFFF"/>
                          </a:solidFill>
                          <a:latin typeface="Calibri"/>
                        </a:rPr>
                        <a:t>Cómo se usa</a:t>
                      </a:r>
                    </a:p>
                  </a:txBody>
                  <a:tcPr>
                    <a:solidFill>
                      <a:srgbClr val="0F5F6B"/>
                    </a:solidFill>
                  </a:tcPr>
                </a:tc>
              </a:tr>
              <a:tr h="457200">
                <a:tc>
                  <a:txBody>
                    <a:bodyPr/>
                    <a:lstStyle/>
                    <a:p>
                      <a:r>
                        <a:rPr sz="1600">
                          <a:solidFill>
                            <a:srgbClr val="263238"/>
                          </a:solidFill>
                          <a:latin typeface="Calibri"/>
                        </a:rPr>
                        <a:t>Trayecto sobre la cara posterior</a:t>
                      </a:r>
                    </a:p>
                  </a:txBody>
                  <a:tcPr>
                    <a:solidFill>
                      <a:srgbClr val="EEF3F4"/>
                    </a:solidFill>
                  </a:tcPr>
                </a:tc>
                <a:tc>
                  <a:txBody>
                    <a:bodyPr/>
                    <a:lstStyle/>
                    <a:p>
                      <a:r>
                        <a:rPr sz="1600">
                          <a:solidFill>
                            <a:srgbClr val="263238"/>
                          </a:solidFill>
                          <a:latin typeface="Calibri"/>
                        </a:rPr>
                        <a:t>De 20,7 cm proximal al epicóndilo medial a 14,2 cm proximal al lateral [r34]</a:t>
                      </a:r>
                    </a:p>
                  </a:txBody>
                  <a:tcPr>
                    <a:solidFill>
                      <a:srgbClr val="EEF3F4"/>
                    </a:solidFill>
                  </a:tcPr>
                </a:tc>
                <a:tc>
                  <a:txBody>
                    <a:bodyPr/>
                    <a:lstStyle/>
                    <a:p>
                      <a:r>
                        <a:rPr sz="1600">
                          <a:solidFill>
                            <a:srgbClr val="263238"/>
                          </a:solidFill>
                          <a:latin typeface="Calibri"/>
                        </a:rPr>
                        <a:t>Sitio donde cruza el húmero</a:t>
                      </a:r>
                    </a:p>
                  </a:txBody>
                  <a:tcPr>
                    <a:solidFill>
                      <a:srgbClr val="EEF3F4"/>
                    </a:solidFill>
                  </a:tcPr>
                </a:tc>
              </a:tr>
              <a:tr h="457200">
                <a:tc>
                  <a:txBody>
                    <a:bodyPr/>
                    <a:lstStyle/>
                    <a:p>
                      <a:r>
                        <a:rPr sz="1600">
                          <a:solidFill>
                            <a:srgbClr val="263238"/>
                          </a:solidFill>
                          <a:latin typeface="Calibri"/>
                        </a:rPr>
                        <a:t>Segmento en contacto con el periostio</a:t>
                      </a:r>
                    </a:p>
                  </a:txBody>
                  <a:tcPr>
                    <a:solidFill>
                      <a:srgbClr val="FFFFFF"/>
                    </a:solidFill>
                  </a:tcPr>
                </a:tc>
                <a:tc>
                  <a:txBody>
                    <a:bodyPr/>
                    <a:lstStyle/>
                    <a:p>
                      <a:r>
                        <a:rPr sz="1600">
                          <a:solidFill>
                            <a:srgbClr val="263238"/>
                          </a:solidFill>
                          <a:latin typeface="Calibri"/>
                        </a:rPr>
                        <a:t>6,3 cm, entre 17,1 y 10,9 cm proximal al epicóndilo lateral [r36]</a:t>
                      </a:r>
                    </a:p>
                  </a:txBody>
                  <a:tcPr>
                    <a:solidFill>
                      <a:srgbClr val="FFFFFF"/>
                    </a:solidFill>
                  </a:tcPr>
                </a:tc>
                <a:tc>
                  <a:txBody>
                    <a:bodyPr/>
                    <a:lstStyle/>
                    <a:p>
                      <a:r>
                        <a:rPr sz="1600">
                          <a:solidFill>
                            <a:srgbClr val="263238"/>
                          </a:solidFill>
                          <a:latin typeface="Calibri"/>
                        </a:rPr>
                        <a:t>Zona de máximo riesgo con placas posteriores</a:t>
                      </a:r>
                    </a:p>
                  </a:txBody>
                  <a:tcPr>
                    <a:solidFill>
                      <a:srgbClr val="FFFFFF"/>
                    </a:solidFill>
                  </a:tcPr>
                </a:tc>
              </a:tr>
              <a:tr h="457200">
                <a:tc>
                  <a:txBody>
                    <a:bodyPr/>
                    <a:lstStyle/>
                    <a:p>
                      <a:r>
                        <a:rPr sz="1600">
                          <a:solidFill>
                            <a:srgbClr val="263238"/>
                          </a:solidFill>
                          <a:latin typeface="Calibri"/>
                        </a:rPr>
                        <a:t>Perfora el tabique lateral</a:t>
                      </a:r>
                    </a:p>
                  </a:txBody>
                  <a:tcPr>
                    <a:solidFill>
                      <a:srgbClr val="EEF3F4"/>
                    </a:solidFill>
                  </a:tcPr>
                </a:tc>
                <a:tc>
                  <a:txBody>
                    <a:bodyPr/>
                    <a:lstStyle/>
                    <a:p>
                      <a:r>
                        <a:rPr sz="1600">
                          <a:solidFill>
                            <a:srgbClr val="263238"/>
                          </a:solidFill>
                          <a:latin typeface="Calibri"/>
                        </a:rPr>
                        <a:t>10,0 cm (hombres), 9,4 cm (mujeres) y 7,5 cm como mínimo, en algunos cadáveres [r35]</a:t>
                      </a:r>
                    </a:p>
                  </a:txBody>
                  <a:tcPr>
                    <a:solidFill>
                      <a:srgbClr val="EEF3F4"/>
                    </a:solidFill>
                  </a:tcPr>
                </a:tc>
                <a:tc>
                  <a:txBody>
                    <a:bodyPr/>
                    <a:lstStyle/>
                    <a:p>
                      <a:r>
                        <a:rPr sz="1600">
                          <a:solidFill>
                            <a:srgbClr val="263238"/>
                          </a:solidFill>
                          <a:latin typeface="Calibri"/>
                        </a:rPr>
                        <a:t>Límite lateral de disección: 7,5 cm [r35]</a:t>
                      </a:r>
                    </a:p>
                  </a:txBody>
                  <a:tcPr>
                    <a:solidFill>
                      <a:srgbClr val="EEF3F4"/>
                    </a:solidFill>
                  </a:tcPr>
                </a:tc>
              </a:tr>
              <a:tr h="457200">
                <a:tc>
                  <a:txBody>
                    <a:bodyPr/>
                    <a:lstStyle/>
                    <a:p>
                      <a:r>
                        <a:rPr sz="1600">
                          <a:solidFill>
                            <a:srgbClr val="263238"/>
                          </a:solidFill>
                          <a:latin typeface="Calibri"/>
                        </a:rPr>
                        <a:t>Surco espiral con tríceps dividido</a:t>
                      </a:r>
                    </a:p>
                  </a:txBody>
                  <a:tcPr>
                    <a:solidFill>
                      <a:srgbClr val="FFFFFF"/>
                    </a:solidFill>
                  </a:tcPr>
                </a:tc>
                <a:tc>
                  <a:txBody>
                    <a:bodyPr/>
                    <a:lstStyle/>
                    <a:p>
                      <a:r>
                        <a:rPr sz="1600">
                          <a:solidFill>
                            <a:srgbClr val="263238"/>
                          </a:solidFill>
                          <a:latin typeface="Calibri"/>
                        </a:rPr>
                        <a:t>15,8 cm (hombres), 15,2 cm (mujeres) y 13 cm el mínimo [r35]</a:t>
                      </a:r>
                    </a:p>
                  </a:txBody>
                  <a:tcPr>
                    <a:solidFill>
                      <a:srgbClr val="FFFFFF"/>
                    </a:solidFill>
                  </a:tcPr>
                </a:tc>
                <a:tc>
                  <a:txBody>
                    <a:bodyPr/>
                    <a:lstStyle/>
                    <a:p>
                      <a:r>
                        <a:rPr sz="1600">
                          <a:solidFill>
                            <a:srgbClr val="263238"/>
                          </a:solidFill>
                          <a:latin typeface="Calibri"/>
                        </a:rPr>
                        <a:t>Límite posterior de disección: 13,0 cm [r35]</a:t>
                      </a:r>
                    </a:p>
                  </a:txBody>
                  <a:tcPr>
                    <a:solidFill>
                      <a:srgbClr val="FFFFFF"/>
                    </a:solidFill>
                  </a:tcPr>
                </a:tc>
              </a:tr>
              <a:tr h="457200">
                <a:tc>
                  <a:txBody>
                    <a:bodyPr/>
                    <a:lstStyle/>
                    <a:p>
                      <a:r>
                        <a:rPr sz="1600">
                          <a:solidFill>
                            <a:srgbClr val="263238"/>
                          </a:solidFill>
                          <a:latin typeface="Calibri"/>
                        </a:rPr>
                        <a:t>Pista desde la confluencia de las cabezas con la aponeurosis</a:t>
                      </a:r>
                    </a:p>
                  </a:txBody>
                  <a:tcPr>
                    <a:solidFill>
                      <a:srgbClr val="EEF3F4"/>
                    </a:solidFill>
                  </a:tcPr>
                </a:tc>
                <a:tc>
                  <a:txBody>
                    <a:bodyPr/>
                    <a:lstStyle/>
                    <a:p>
                      <a:r>
                        <a:rPr sz="1600">
                          <a:solidFill>
                            <a:srgbClr val="263238"/>
                          </a:solidFill>
                          <a:latin typeface="Calibri"/>
                        </a:rPr>
                        <a:t>39,0 mm [r37]</a:t>
                      </a:r>
                    </a:p>
                  </a:txBody>
                  <a:tcPr>
                    <a:solidFill>
                      <a:srgbClr val="EEF3F4"/>
                    </a:solidFill>
                  </a:tcPr>
                </a:tc>
                <a:tc>
                  <a:txBody>
                    <a:bodyPr/>
                    <a:lstStyle/>
                    <a:p>
                      <a:r>
                        <a:rPr sz="1600">
                          <a:solidFill>
                            <a:srgbClr val="263238"/>
                          </a:solidFill>
                          <a:latin typeface="Calibri"/>
                        </a:rPr>
                        <a:t>Guía superficial para encontrarlo (práctica habitual / opinión experta al usarla sola)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tasas, causas y cómo reducirlas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Spierings KE et al. Clin Shoulder Elb. 2022. doi:10.5397/cise.2021.00591</a:t>
            </a:r>
          </a:p>
          <a:p>
            <a:r>
              <a:rPr sz="800">
                <a:solidFill>
                  <a:srgbClr val="5A6469"/>
                </a:solidFill>
                <a:latin typeface="Calibri"/>
              </a:rPr>
              <a:t>[r14] Feinstein SD et al. J Hand Surg Glob Online. 2023. doi:10.1016/j.jhsg.2023.04.001</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[r35] Uhl RL et al. doi:10.. 1996. doi:10.1097/00005131-199607000-00008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agrupan en el hueso osteotomizado, el implante, la herida, los nervios y el tríceps [r13][r14][r2][r3][r35].</a:t>
            </a:r>
          </a:p>
          <a:p>
            <a:pPr marL="347472" indent="-347472">
              <a:spcAft>
                <a:spcPts val="1400"/>
              </a:spcAft>
              <a:buChar char="•"/>
            </a:pPr>
            <a:r>
              <a:rPr sz="2400">
                <a:solidFill>
                  <a:srgbClr val="263238"/>
                </a:solidFill>
                <a:latin typeface="Calibri"/>
              </a:rPr>
              <a:t>Las cifras dependen del estudio, y dos revisiones grandes no se pueden sumar porque eligen estudios distintos [r13][r14].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la osteotomía en la revisión de 41 artículos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Spierings KE et al. Clin Shoulder Elb. 2022. doi:10.5397/cise.2021.00591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Osteotomía transversa frente a chevron (revisión de 39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Feinstein SD et al. J Hand Surg Glob Online. 2023. doi:10.1016/j.jhsg.2023.04.001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después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Yazdanpanah S et al. Eur J Orthop Surg Traumatol. 2025. doi:10.1007/s00590-025-04617-6</a:t>
            </a:r>
          </a:p>
          <a:p>
            <a:r>
              <a:rPr sz="800">
                <a:solidFill>
                  <a:srgbClr val="5A6469"/>
                </a:solidFill>
                <a:latin typeface="Calibri"/>
              </a:rPr>
              <a:t>[r23] Ailani R et al. World J Orthop. 2024. doi:10.5312/wjo.v15.i6.570</a:t>
            </a:r>
          </a:p>
          <a:p>
            <a:r>
              <a:rPr sz="800">
                <a:solidFill>
                  <a:srgbClr val="5A6469"/>
                </a:solidFill>
                <a:latin typeface="Calibri"/>
              </a:rPr>
              <a:t>[r24] Ring D et al. J Orthop Trauma. 2004. doi:10.1097/00005131-200408000-00010</a:t>
            </a:r>
          </a:p>
          <a:p>
            <a:r>
              <a:rPr sz="800">
                <a:solidFill>
                  <a:srgbClr val="5A6469"/>
                </a:solidFill>
                <a:latin typeface="Calibri"/>
              </a:rPr>
              <a:t>[r31] Sinkler MA et al. J Orthop Trauma. 2024. doi:10.1097/BOT.0000000000002898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cautela: las escalas, las poblaciones y los seguimientos son distintos, y no conviene comparar un número con otro entre estudios.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después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Robinson CM et al. J Orthop Trauma. 2003. doi:10.1097/00005131-200301000-00006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Población general con fractura del húmero distal. 90,6 % consolidó en 12 semanas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MEPS reportado por estudio (escalas y poblaciones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Yazdanpanah S et al. Eur J Orthop Surg Traumatol. 2025. doi:10.1007/s00590-025-04617-6</a:t>
            </a:r>
          </a:p>
          <a:p>
            <a:r>
              <a:rPr sz="800">
                <a:solidFill>
                  <a:srgbClr val="5A6469"/>
                </a:solidFill>
                <a:latin typeface="Calibri"/>
              </a:rPr>
              <a:t>[r23] Ailani R et al. World J Orthop. 2024. doi:10.5312/wjo.v15.i6.570</a:t>
            </a:r>
          </a:p>
          <a:p>
            <a:r>
              <a:rPr sz="800">
                <a:solidFill>
                  <a:srgbClr val="5A6469"/>
                </a:solidFill>
                <a:latin typeface="Calibri"/>
              </a:rPr>
              <a:t>[r40] McKee MD et al. J Shoulder Elbow Surg. 2009. doi:10.1016/j.jse.2008.06.005</a:t>
            </a:r>
          </a:p>
          <a:p>
            <a:r>
              <a:rPr sz="800">
                <a:solidFill>
                  <a:srgbClr val="5A6469"/>
                </a:solidFill>
                <a:latin typeface="Calibri"/>
              </a:rPr>
              <a:t>[r41] Phadnis J et al. J Shoulder Elbow Surg. 2015. doi:10.1016/j.jse.2015.04.010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proteger el tríceps y mover el codo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Hoyen H et al. En: AO Surgery Reference. 2026.</a:t>
            </a:r>
          </a:p>
          <a:p>
            <a:r>
              <a:rPr sz="1000">
                <a:solidFill>
                  <a:srgbClr val="5A6469"/>
                </a:solidFill>
                <a:latin typeface="Calibri"/>
              </a:rPr>
              <a:t>[r3]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regla firme viene de la AO: cuando el tríceps se desinsertó, se evita la extensión contra resistencia mientras el tendón cicatriza, para no producir insuficiencia [r2][r3].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tríceps y mover el codo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[r49] van Veelen NM et al. Oper Orthop Traumatol. 2026. doi:10.1007/s00064-026-00957-6</a:t>
            </a:r>
          </a:p>
          <a:p>
            <a:r>
              <a:rPr sz="800">
                <a:solidFill>
                  <a:srgbClr val="5A6469"/>
                </a:solidFill>
                <a:latin typeface="Calibri"/>
              </a:rPr>
              <a:t>[r50] Victor K et al. Oper Orthop Traumatol. 2026. doi:10.1007/s00064-026-00954-9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encontré en las fuentes abiertas un protocolo con evidencia para la osteotomía en chevron con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 olécranon aislado: vía posterior directa y qué fijar con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Lanham NS et al. JBJS Essent Surg Tech. 2024. doi:10.2106/JBJS.ST.23.00041</a:t>
            </a:r>
          </a:p>
          <a:p>
            <a:r>
              <a:rPr sz="800">
                <a:solidFill>
                  <a:srgbClr val="5A6469"/>
                </a:solidFill>
                <a:latin typeface="Calibri"/>
              </a:rPr>
              <a:t>[r39] Keener JD et al. J Shoulder Elbow Surg. 2010. doi:10.1016/j.jse.2009.10.008</a:t>
            </a:r>
          </a:p>
          <a:p>
            <a:r>
              <a:rPr sz="800">
                <a:solidFill>
                  <a:srgbClr val="5A6469"/>
                </a:solidFill>
                <a:latin typeface="Calibri"/>
              </a:rPr>
              <a:t>[r43] Zeyghami W et al. J Orthop Surg Res. 2025. doi:10.1186/s13018-025-05970-2</a:t>
            </a:r>
          </a:p>
          <a:p>
            <a:r>
              <a:rPr sz="800">
                <a:solidFill>
                  <a:srgbClr val="5A6469"/>
                </a:solidFill>
                <a:latin typeface="Calibri"/>
              </a:rPr>
              <a:t>[r45] Duckworth AD et al. J Bone Joint Surg Am. 2017. doi:10.2106/JBJS.16.00773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la fractura es solo del olécranon no hace falta una vía de exposición del húmero: se opera por una incisión posterior directa sobre el olécranon…</a:t>
            </a:r>
          </a:p>
          <a:p>
            <a:pPr marL="347472" indent="-347472">
              <a:spcAft>
                <a:spcPts val="1400"/>
              </a:spcAft>
              <a:buChar char="•"/>
            </a:pPr>
            <a:r>
              <a:rPr sz="2400">
                <a:solidFill>
                  <a:srgbClr val="263238"/>
                </a:solidFill>
                <a:latin typeface="Calibri"/>
              </a:rPr>
              <a:t>La elección está en la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con al menos 1 cirugía adicional (ECA de 200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Midtgaard KS et al. J Bone Joint Surg Am. 2025. doi:10.2106/JBJS.24.01461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fijar el olécranon (ECA de 67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Duckworth AD et al. J Bone Joint Surg Am. 2017. doi:10.2106/JBJS.16.00773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las fuentes abiertas que revisé no hay una guía clínica que diga qué abordaje posterior elegir: eso se rotula como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que orientan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Wang Y et al. Cochrane Database Syst Rev. 2013. doi:10.1002/14651858.CD009890.pub2</a:t>
            </a:r>
          </a:p>
          <a:p>
            <a:r>
              <a:rPr sz="800">
                <a:solidFill>
                  <a:srgbClr val="5A6469"/>
                </a:solidFill>
                <a:latin typeface="Calibri"/>
              </a:rPr>
              <a:t>[r47] Matar HE et al. Cochrane Database Syst Rev. 2014. doi:10.1002/14651858.CD010144.pub2</a:t>
            </a:r>
          </a:p>
          <a:p>
            <a:r>
              <a:rPr sz="800">
                <a:solidFill>
                  <a:srgbClr val="5A6469"/>
                </a:solidFill>
                <a:latin typeface="Calibri"/>
              </a:rPr>
              <a:t>[r1] Hoyen H et al. En: AO Surgery Reference. 2026.</a:t>
            </a:r>
          </a:p>
          <a:p>
            <a:r>
              <a:rPr sz="800">
                <a:solidFill>
                  <a:srgbClr val="5A6469"/>
                </a:solidFill>
                <a:latin typeface="Calibri"/>
              </a:rPr>
              <a:t>[r2] Hoyen H et al. En: AO Surgery Reference. 2026.</a:t>
            </a:r>
          </a:p>
          <a:p>
            <a:r>
              <a:rPr sz="800">
                <a:solidFill>
                  <a:srgbClr val="5A6469"/>
                </a:solidFill>
                <a:latin typeface="Calibri"/>
              </a:rPr>
              <a:t>[r3] Hoyen H et al. En: AO Surgery Reference. 2026.</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r>
              <a:tr h="457200">
                <a:tc>
                  <a:txBody>
                    <a:bodyPr/>
                    <a:lstStyle/>
                    <a:p>
                      <a:r>
                        <a:rPr sz="1600">
                          <a:solidFill>
                            <a:srgbClr val="263238"/>
                          </a:solidFill>
                          <a:latin typeface="Calibri"/>
                        </a:rPr>
                        <a:t>Cochrane 2013, húmero distal</a:t>
                      </a:r>
                    </a:p>
                  </a:txBody>
                  <a:tcPr>
                    <a:solidFill>
                      <a:srgbClr val="EEF3F4"/>
                    </a:solidFill>
                  </a:tcPr>
                </a:tc>
                <a:tc>
                  <a:txBody>
                    <a:bodyPr/>
                    <a:lstStyle/>
                    <a:p>
                      <a:r>
                        <a:rPr sz="1600">
                          <a:solidFill>
                            <a:srgbClr val="263238"/>
                          </a:solidFill>
                          <a:latin typeface="Calibri"/>
                        </a:rPr>
                        <a:t>No hubo ECA que compararan abordajes; evidencia insuficiente para elegir [r19]</a:t>
                      </a:r>
                    </a:p>
                  </a:txBody>
                  <a:tcPr>
                    <a:solidFill>
                      <a:srgbClr val="EEF3F4"/>
                    </a:solidFill>
                  </a:tcPr>
                </a:tc>
                <a:tc>
                  <a:txBody>
                    <a:bodyPr/>
                    <a:lstStyle/>
                    <a:p>
                      <a:r>
                        <a:rPr sz="1600">
                          <a:solidFill>
                            <a:srgbClr val="263238"/>
                          </a:solidFill>
                          <a:latin typeface="Calibri"/>
                        </a:rPr>
                        <a:t>Saber que la elección se apoya en estudios observacionales</a:t>
                      </a:r>
                    </a:p>
                  </a:txBody>
                  <a:tcPr>
                    <a:solidFill>
                      <a:srgbClr val="EEF3F4"/>
                    </a:solidFill>
                  </a:tcPr>
                </a:tc>
              </a:tr>
              <a:tr h="457200">
                <a:tc>
                  <a:txBody>
                    <a:bodyPr/>
                    <a:lstStyle/>
                    <a:p>
                      <a:r>
                        <a:rPr sz="1600">
                          <a:solidFill>
                            <a:srgbClr val="263238"/>
                          </a:solidFill>
                          <a:latin typeface="Calibri"/>
                        </a:rPr>
                        <a:t>Cochrane 2014, olécranon</a:t>
                      </a:r>
                    </a:p>
                  </a:txBody>
                  <a:tcPr>
                    <a:solidFill>
                      <a:srgbClr val="FFFFFF"/>
                    </a:solidFill>
                  </a:tcPr>
                </a:tc>
                <a:tc>
                  <a:txBody>
                    <a:bodyPr/>
                    <a:lstStyle/>
                    <a:p>
                      <a:r>
                        <a:rPr sz="1600">
                          <a:solidFill>
                            <a:srgbClr val="263238"/>
                          </a:solidFill>
                          <a:latin typeface="Calibri"/>
                        </a:rPr>
                        <a:t>Evidencia de muy baja calidad para comparar fijaciones [r47]</a:t>
                      </a:r>
                    </a:p>
                  </a:txBody>
                  <a:tcPr>
                    <a:solidFill>
                      <a:srgbClr val="FFFFFF"/>
                    </a:solidFill>
                  </a:tcPr>
                </a:tc>
                <a:tc>
                  <a:txBody>
                    <a:bodyPr/>
                    <a:lstStyle/>
                    <a:p>
                      <a:r>
                        <a:rPr sz="1600">
                          <a:solidFill>
                            <a:srgbClr val="263238"/>
                          </a:solidFill>
                          <a:latin typeface="Calibri"/>
                        </a:rPr>
                        <a:t>Contexto del olécranon aislado</a:t>
                      </a:r>
                    </a:p>
                  </a:txBody>
                  <a:tcPr>
                    <a:solidFill>
                      <a:srgbClr val="FFFFFF"/>
                    </a:solidFill>
                  </a:tcPr>
                </a:tc>
              </a:tr>
              <a:tr h="457200">
                <a:tc>
                  <a:txBody>
                    <a:bodyPr/>
                    <a:lstStyle/>
                    <a:p>
                      <a:r>
                        <a:rPr sz="1600">
                          <a:solidFill>
                            <a:srgbClr val="263238"/>
                          </a:solidFill>
                          <a:latin typeface="Calibri"/>
                        </a:rPr>
                        <a:t>AO Surgery Reference</a:t>
                      </a:r>
                    </a:p>
                  </a:txBody>
                  <a:tcPr>
                    <a:solidFill>
                      <a:srgbClr val="EEF3F4"/>
                    </a:solidFill>
                  </a:tcPr>
                </a:tc>
                <a:tc>
                  <a:txBody>
                    <a:bodyPr/>
                    <a:lstStyle/>
                    <a:p>
                      <a:r>
                        <a:rPr sz="1600">
                          <a:solidFill>
                            <a:srgbClr val="263238"/>
                          </a:solidFill>
                          <a:latin typeface="Calibri"/>
                        </a:rPr>
                        <a:t>Descripciones técnicas de cada abordaje [r1][r2][r3][r4][r5][r6]</a:t>
                      </a:r>
                    </a:p>
                  </a:txBody>
                  <a:tcPr>
                    <a:solidFill>
                      <a:srgbClr val="EEF3F4"/>
                    </a:solidFill>
                  </a:tcPr>
                </a:tc>
                <a:tc>
                  <a:txBody>
                    <a:bodyPr/>
                    <a:lstStyle/>
                    <a:p>
                      <a:r>
                        <a:rPr sz="1600">
                          <a:solidFill>
                            <a:srgbClr val="263238"/>
                          </a:solidFill>
                          <a:latin typeface="Calibri"/>
                        </a:rPr>
                        <a:t>Lectura recomendada para el quirófano (no se reproduce)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Wilkinson JM et al. J Shoulder Elbow Surg. 2001. doi:10.1067/mse.2001.116517</a:t>
            </a:r>
          </a:p>
          <a:p>
            <a:r>
              <a:rPr sz="800">
                <a:solidFill>
                  <a:srgbClr val="5A6469"/>
                </a:solidFill>
                <a:latin typeface="Calibri"/>
              </a:rPr>
              <a:t>[r12] Winek NC et al. J Shoulder Elbow Surg. 2023. doi:10.1016/j.jse.2022.08.025</a:t>
            </a:r>
          </a:p>
          <a:p>
            <a:r>
              <a:rPr sz="800">
                <a:solidFill>
                  <a:srgbClr val="5A6469"/>
                </a:solidFill>
                <a:latin typeface="Calibri"/>
              </a:rPr>
              <a:t>[r4] Hoyen H et al. En: AO Surgery Reference. 2026.</a:t>
            </a:r>
          </a:p>
          <a:p>
            <a:r>
              <a:rPr sz="800">
                <a:solidFill>
                  <a:srgbClr val="5A6469"/>
                </a:solidFill>
                <a:latin typeface="Calibri"/>
              </a:rPr>
              <a:t>[r29] Dehghan N et al. J Orthop Trauma. 2021. doi:10.1097/BOT.0000000000002066</a:t>
            </a:r>
          </a:p>
          <a:p>
            <a:r>
              <a:rPr sz="800">
                <a:solidFill>
                  <a:srgbClr val="5A6469"/>
                </a:solidFill>
                <a:latin typeface="Calibri"/>
              </a:rPr>
              <a:t>[r27] Chen RC et al. doi:10.. 2010. doi:10.1097/BOT.0b013e3181c99246</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Elegir abordaje es elegir cuánta articulación necesitas ver y qué estructura aceptas pagar: la osteotomía da más vista y cuesta hueso e implante… [r11] [r12] [r4]</a:t>
            </a:r>
          </a:p>
          <a:p>
            <a:pPr marL="347472" indent="-347472">
              <a:spcAft>
                <a:spcPts val="1400"/>
              </a:spcAft>
              <a:buChar char="•"/>
            </a:pPr>
            <a:r>
              <a:rPr sz="2400">
                <a:solidFill>
                  <a:srgbClr val="263238"/>
                </a:solidFill>
                <a:latin typeface="Calibri"/>
              </a:rPr>
              <a:t>2. El cubital se identifica, se protege y se documenta; no hay respaldo para transponerlo de rutina [r29][r27][r31].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Sinkler MA et al. J Orthop Trauma. 2024. doi:10.1097/BOT.0000000000002898</a:t>
            </a:r>
          </a:p>
          <a:p>
            <a:r>
              <a:rPr sz="1000">
                <a:solidFill>
                  <a:srgbClr val="5A6469"/>
                </a:solidFill>
                <a:latin typeface="Calibri"/>
              </a:rPr>
              <a:t>[r1]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operar examina y anota la función del cubital, del radial y del tríceps… [r31]</a:t>
            </a:r>
          </a:p>
          <a:p>
            <a:pPr marL="347472" indent="-347472">
              <a:spcAft>
                <a:spcPts val="1400"/>
              </a:spcAft>
              <a:buChar char="•"/>
            </a:pPr>
            <a:r>
              <a:rPr sz="2400">
                <a:solidFill>
                  <a:srgbClr val="263238"/>
                </a:solidFill>
                <a:latin typeface="Calibri"/>
              </a:rPr>
              <a:t>En la osteotomía: orificio bicortical de 2,5 mm en el vértice, sierra solo hasta tres cuartos del espesor y osteotomo para el resto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Wilkinson JM et al. J Shoulder Elbow Surg. 2001. doi:10.1067/mse.2001.116517</a:t>
            </a:r>
          </a:p>
          <a:p>
            <a:r>
              <a:rPr sz="800">
                <a:solidFill>
                  <a:srgbClr val="5A6469"/>
                </a:solidFill>
                <a:latin typeface="Calibri"/>
              </a:rPr>
              <a:t>[r12] Winek NC et al. J Shoulder Elbow Surg. 2023. doi:10.1016/j.jse.2022.08.025</a:t>
            </a:r>
          </a:p>
          <a:p>
            <a:r>
              <a:rPr sz="800">
                <a:solidFill>
                  <a:srgbClr val="5A6469"/>
                </a:solidFill>
                <a:latin typeface="Calibri"/>
              </a:rPr>
              <a:t>[r4] Hoyen H et al. En: AO Surgery Reference. 2026.</a:t>
            </a:r>
          </a:p>
          <a:p>
            <a:r>
              <a:rPr sz="800">
                <a:solidFill>
                  <a:srgbClr val="5A6469"/>
                </a:solidFill>
                <a:latin typeface="Calibri"/>
              </a:rPr>
              <a:t>[r1] Hoyen H et al. En: AO Surgery Reference. 2026.</a:t>
            </a:r>
          </a:p>
          <a:p>
            <a:r>
              <a:rPr sz="800">
                <a:solidFill>
                  <a:srgbClr val="5A6469"/>
                </a:solidFill>
                <a:latin typeface="Calibri"/>
              </a:rPr>
              <a:t>[r9] Lanham NS et al. JBJS Essent Surg Tech. 2024. doi:10.2106/JBJS.ST.23.00041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Elegir abordaje es elegir cuánta articulación ves y qué estructura aceptas pagar [r11][r12][r4].</a:t>
            </a:r>
          </a:p>
          <a:p>
            <a:pPr marL="347472" indent="-347472">
              <a:spcAft>
                <a:spcPts val="1400"/>
              </a:spcAft>
              <a:buChar char="•"/>
            </a:pPr>
            <a:r>
              <a:rPr sz="2400">
                <a:solidFill>
                  <a:srgbClr val="263238"/>
                </a:solidFill>
                <a:latin typeface="Calibri"/>
              </a:rPr>
              <a:t>La osteotomía correcta es un chevron de vértice distal en el área desnuda, reducido mirando la articulación [r1][r9].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posterior del codo · osteotomía del olécranon · osteotomía en chevron · área desnuda · paratricipital · Alonso-Llames · tríceps dividido · Campbell · Bryan-Morrey · triceps-reflecting · TRAP · anconeo · lengua 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Lanham NS et al. JBJS Essent Surg Tech. 2024. doi:10.2106/JBJS.ST.23.00041</a:t>
            </a:r>
          </a:p>
          <a:p>
            <a:r>
              <a:rPr sz="1000">
                <a:solidFill>
                  <a:srgbClr val="5A6469"/>
                </a:solidFill>
                <a:latin typeface="Calibri"/>
              </a:rPr>
              <a:t>[r1]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Chevron de vértice distal, en el área desnuda, a unos 2 a 2,5 cm de la punta [r9].</a:t>
            </a:r>
          </a:p>
          <a:p>
            <a:pPr marL="347472" indent="-347472">
              <a:spcAft>
                <a:spcPts val="1400"/>
              </a:spcAft>
              <a:buChar char="•"/>
            </a:pPr>
            <a:r>
              <a:rPr sz="2400">
                <a:solidFill>
                  <a:srgbClr val="263238"/>
                </a:solidFill>
                <a:latin typeface="Calibri"/>
              </a:rPr>
              <a:t>Sierra hasta tres cuartos; osteotomo para el resto; reduce mirando la articulación [r1][r9].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articular del húmero distal en un hombre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Hombre de 47 años, diestro, que cae desde un andamio de 2 m y llega con dolor, tumefacción y deformidad del codo derecho.</a:t>
            </a:r>
          </a:p>
          <a:p>
            <a:pPr marL="347472" indent="-347472">
              <a:spcAft>
                <a:spcPts val="1400"/>
              </a:spcAft>
              <a:buChar char="•"/>
            </a:pPr>
            <a:r>
              <a:rPr sz="2400">
                <a:solidFill>
                  <a:srgbClr val="263238"/>
                </a:solidFill>
                <a:latin typeface="Calibri"/>
              </a:rPr>
              <a:t>Piel cerrada.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examen y qué nota harías antes de operar?</a:t>
            </a:r>
          </a:p>
          <a:p>
            <a:pPr marL="347472" indent="-347472">
              <a:spcAft>
                <a:spcPts val="1400"/>
              </a:spcAft>
              <a:buChar char="•"/>
            </a:pPr>
            <a:r>
              <a:rPr sz="2400">
                <a:solidFill>
                  <a:srgbClr val="263238"/>
                </a:solidFill>
                <a:latin typeface="Calibri"/>
              </a:rPr>
              <a:t>2. ¿Qué abordaje elegirías y por qué?</a:t>
            </a:r>
          </a:p>
          <a:p>
            <a:pPr marL="347472" indent="-347472">
              <a:spcAft>
                <a:spcPts val="1400"/>
              </a:spcAft>
              <a:buChar char="•"/>
            </a:pPr>
            <a:r>
              <a:rPr sz="2400">
                <a:solidFill>
                  <a:srgbClr val="263238"/>
                </a:solidFill>
                <a:latin typeface="Calibri"/>
              </a:rPr>
              <a:t>3. Si decides osteotomizar, ¿dónde y cómo cortas?</a:t>
            </a:r>
          </a:p>
          <a:p>
            <a:pPr marL="347472" indent="-347472">
              <a:spcAft>
                <a:spcPts val="1400"/>
              </a:spcAft>
              <a:buChar char="•"/>
            </a:pPr>
            <a:r>
              <a:rPr sz="2400">
                <a:solidFill>
                  <a:srgbClr val="263238"/>
                </a:solidFill>
                <a:latin typeface="Calibri"/>
              </a:rPr>
              <a:t>4. ¿Qué haces con el cubital, sabiendo que ya tenía síntomas?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Sinkler MA et al. J Orthop Trauma. 2024. doi:10.1097/BOT.0000000000002898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nota previa: el cubital ya estaba afectado, y en una cohorte la neuritis previa a la cirugía estuvo presente en 21 % a 34 % de los pacientes según el grupo…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79</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Hoyen H, Lambert S, Phadnis J. Transolecranon approach to the distal humerus [Internet]. En: AO Surgery Reference. Davos: AO Foundation [consultado 2026 oct 10]. Disponible en: https://surgeryreference.aofoundation.org/orthopedic-trauma/adult-trauma/distal-humerus/approach/transolecranon-approach https://surgeryreference.aofoundation.org/orthopedic-trauma/adult-trauma/distal-humerus/approach/transolecranon-approach</a:t>
            </a:r>
          </a:p>
          <a:p>
            <a:pPr>
              <a:spcAft>
                <a:spcPts val="800"/>
              </a:spcAft>
            </a:pPr>
            <a:r>
              <a:rPr sz="1200">
                <a:solidFill>
                  <a:srgbClr val="263238"/>
                </a:solidFill>
                <a:latin typeface="Calibri"/>
              </a:rPr>
              <a:t>[r2] Hoyen H, Lambert S, Phadnis J. Posterior triceps-split approach (Campbell) to the distal humerus [Internet]. En: AO Surgery Reference. Davos: AO Foundation [consultado 2026 oct 10]. Disponible en: https://surgeryreference.aofoundation.org/orthopedic-trauma/adult-trauma/distal-humerus/approach/posterior-triceps-split-approach https://surgeryreference.aofoundation.org/orthopedic-trauma/adult-trauma/distal-humerus/approach/posterior-triceps-split-approach</a:t>
            </a:r>
          </a:p>
          <a:p>
            <a:pPr>
              <a:spcAft>
                <a:spcPts val="800"/>
              </a:spcAft>
            </a:pPr>
            <a:r>
              <a:rPr sz="1200">
                <a:solidFill>
                  <a:srgbClr val="263238"/>
                </a:solidFill>
                <a:latin typeface="Calibri"/>
              </a:rPr>
              <a:t>[r3] Hoyen H, Lambert S, Phadnis J. Posterior triceps-elevating approach (after Bryan and Morrey) to the distal humerus [Internet]. En: AO Surgery Reference. Davos: AO Foundation [consultado 2026 oct 10]. Disponible en: https://surgeryreference.aofoundation.org/orthopedic-trauma/adult-trauma/distal-humerus/approach/posterior-triceps-elevating-approach https://surgeryreference.aofoundation.org/orthopedic-trauma/adult-trauma/distal-humerus/approach/posterior-triceps-elevating-approach</a:t>
            </a:r>
          </a:p>
          <a:p>
            <a:pPr>
              <a:spcAft>
                <a:spcPts val="800"/>
              </a:spcAft>
            </a:pPr>
            <a:r>
              <a:rPr sz="1200">
                <a:solidFill>
                  <a:srgbClr val="263238"/>
                </a:solidFill>
                <a:latin typeface="Calibri"/>
              </a:rPr>
              <a:t>[r4] Hoyen H, Lambert S, Phadnis J. Posterior paratricipital approach (Alonso-Llames) to the distal humerus [Internet]. En: AO Surgery Reference. Davos: AO Foundation [consultado 2026 oct 10]. Disponible en: https://surgeryreference.aofoundation.org/orthopedic-trauma/adult-trauma/distal-humerus/approach/posterior-paratricipital-approach https://surgeryreference.aofoundation.org/orthopedic-trauma/adult-trauma/distal-humerus/approach/posterior-paratricipital-approach</a:t>
            </a:r>
          </a:p>
          <a:p>
            <a:pPr>
              <a:spcAft>
                <a:spcPts val="800"/>
              </a:spcAft>
            </a:pPr>
            <a:r>
              <a:rPr sz="1200">
                <a:solidFill>
                  <a:srgbClr val="263238"/>
                </a:solidFill>
                <a:latin typeface="Calibri"/>
              </a:rPr>
              <a:t>[r5] Hoyen H, Lambert S, Phadnis J. Lateral paraolecranon approach to the distal humerus [Internet]. En: AO Surgery Reference. Davos: AO Foundation [consultado 2026 oct 10]. Disponible en: https://surgeryreference.aofoundation.org/orthopedic-trauma/adult-trauma/distal-humerus/approach/lateral-paraolecranon-approach https://surgeryreference.aofoundation.org/orthopedic-trauma/adult-trauma/distal-humerus/approach/lateral-paraolecranon-approach</a:t>
            </a:r>
          </a:p>
          <a:p>
            <a:pPr>
              <a:spcAft>
                <a:spcPts val="800"/>
              </a:spcAft>
            </a:pPr>
            <a:r>
              <a:rPr sz="1200">
                <a:solidFill>
                  <a:srgbClr val="263238"/>
                </a:solidFill>
                <a:latin typeface="Calibri"/>
              </a:rPr>
              <a:t>[r6] Hoyen H, Lambert S, Phadnis J. Medial approach to the distal humerus [Internet]. En: AO Surgery Reference. Davos: AO Foundation [consultado 2026 oct 10]. Disponible en: https://surgeryreference.aofoundation.org/orthopedic-trauma/adult-trauma/distal-humerus/approach/medial-approach https://surgeryreference.aofoundation.org/orthopedic-trauma/adult-trauma/distal-humerus/approach/medial-approach</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79</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Hoyen H, Lambert S, Phadnis J. Lateral decubitus position [Internet]. En: AO Surgery Reference. Davos: AO Foundation [consultado 2026 oct 10]. Disponible en: https://surgeryreference.aofoundation.org/orthopedic-trauma/adult-trauma/distal-humerus/preparation/lateral-decubitus-position https://surgeryreference.aofoundation.org/orthopedic-trauma/adult-trauma/distal-humerus/preparation/lateral-decubitus-position</a:t>
            </a:r>
          </a:p>
          <a:p>
            <a:pPr>
              <a:spcAft>
                <a:spcPts val="800"/>
              </a:spcAft>
            </a:pPr>
            <a:r>
              <a:rPr sz="1200">
                <a:solidFill>
                  <a:srgbClr val="263238"/>
                </a:solidFill>
                <a:latin typeface="Calibri"/>
              </a:rPr>
              <a:t>[r8] Hoyen H, Lambert S, Phadnis J. Prone position [Internet]. En: AO Surgery Reference. Davos: AO Foundation [consultado 2026 oct 10]. Disponible en: https://surgeryreference.aofoundation.org/orthopedic-trauma/adult-trauma/distal-humerus/preparation/prone-position https://surgeryreference.aofoundation.org/orthopedic-trauma/adult-trauma/distal-humerus/preparation/prone-position</a:t>
            </a:r>
          </a:p>
          <a:p>
            <a:pPr>
              <a:spcAft>
                <a:spcPts val="800"/>
              </a:spcAft>
            </a:pPr>
            <a:r>
              <a:rPr sz="1200">
                <a:solidFill>
                  <a:srgbClr val="263238"/>
                </a:solidFill>
                <a:latin typeface="Calibri"/>
              </a:rPr>
              <a:t>[r9] Lanham NS, Tropf JG, Johnson JD. Olecranon Osteotomy Exposure for Distal Humeral Fracture Treatment. JBJS Essent Surg Tech 2024;14(3):e23.00041. doi:10.2106/JBJS.ST.23.00041 https://doi.org/10.2106/JBJS.ST.23.00041</a:t>
            </a:r>
          </a:p>
          <a:p>
            <a:pPr>
              <a:spcAft>
                <a:spcPts val="800"/>
              </a:spcAft>
            </a:pPr>
            <a:r>
              <a:rPr sz="1200">
                <a:solidFill>
                  <a:srgbClr val="263238"/>
                </a:solidFill>
                <a:latin typeface="Calibri"/>
              </a:rPr>
              <a:t>[r10] O'Driscoll SW. The triceps-reflecting anconeus pedicle (TRAP) approach for distal humeral fractures and nonunions. Orthop Clin North Am 2000;31(1):91-101. doi:10.1016/s0030-5898(05)70130-9 https://doi.org/10.1016/s0030-5898(05)70130-9</a:t>
            </a:r>
          </a:p>
          <a:p>
            <a:pPr>
              <a:spcAft>
                <a:spcPts val="800"/>
              </a:spcAft>
            </a:pPr>
            <a:r>
              <a:rPr sz="1200">
                <a:solidFill>
                  <a:srgbClr val="263238"/>
                </a:solidFill>
                <a:latin typeface="Calibri"/>
              </a:rPr>
              <a:t>[r11] Wilkinson JM, Stanley D. Posterior surgical approaches to the elbow: a comparative anatomic study. J Shoulder Elbow Surg 2001;10(4):380-2. doi:10.1067/mse.2001.116517 https://doi.org/10.1067/mse.2001.116517</a:t>
            </a:r>
          </a:p>
          <a:p>
            <a:pPr>
              <a:spcAft>
                <a:spcPts val="800"/>
              </a:spcAft>
            </a:pPr>
            <a:r>
              <a:rPr sz="1200">
                <a:solidFill>
                  <a:srgbClr val="263238"/>
                </a:solidFill>
                <a:latin typeface="Calibri"/>
              </a:rPr>
              <a:t>[r12] Winek NC, Rubinstein AJ, Hwang M, Amadio JM, Hammarstedt JE, Regal S. Percent articular exposure of the distal humerus with triceps fascial tongue approach compared with olecranon osteotomy. J Shoulder Elbow Surg 2023;32(2):401-406. doi:10.1016/j.jse.2022.08.025 https://doi.org/10.1016/j.jse.2022.08.025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79</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Spierings KE, Schoolmeesters BJ, Doornberg JN, Eygendaal D, van den Bekerom MP. Complications of olecranon osteotomy in the treatment of distal humerus fracture. Clin Shoulder Elb 2022;25(2):163-169. doi:10.5397/cise.2021.00591 https://doi.org/10.5397/cise.2021.00591</a:t>
            </a:r>
          </a:p>
          <a:p>
            <a:pPr>
              <a:spcAft>
                <a:spcPts val="800"/>
              </a:spcAft>
            </a:pPr>
            <a:r>
              <a:rPr sz="1200">
                <a:solidFill>
                  <a:srgbClr val="263238"/>
                </a:solidFill>
                <a:latin typeface="Calibri"/>
              </a:rPr>
              <a:t>[r14] Feinstein SD, Paterno AV, Allen AD, Jewell E, Wright ST, Draeger RW. Techniques and Fixation of Olecranon Osteotomy: A Systematic Review. J Hand Surg Glob Online 2023;5(5):643-649. doi:10.1016/j.jhsg.2023.04.001 https://doi.org/10.1016/j.jhsg.2023.04.001</a:t>
            </a:r>
          </a:p>
          <a:p>
            <a:pPr>
              <a:spcAft>
                <a:spcPts val="800"/>
              </a:spcAft>
            </a:pPr>
            <a:r>
              <a:rPr sz="1200">
                <a:solidFill>
                  <a:srgbClr val="263238"/>
                </a:solidFill>
                <a:latin typeface="Calibri"/>
              </a:rPr>
              <a:t>[r15] Lu S, Zha YJ, Gong MQ, Chen C, Sun WT, Hua KH, et al. Olecranon osteotomy vs. triceps-sparing for open reduction and internal fixation in treatment of distal humerus intercondylar fracture: a systematic review and meta-analysis. Chin Med J (Engl) 2021;134(4):390-397. doi:10.1097/CM9.0000000000001393 https://doi.org/10.1097/CM9.0000000000001393</a:t>
            </a:r>
          </a:p>
          <a:p>
            <a:pPr>
              <a:spcAft>
                <a:spcPts val="800"/>
              </a:spcAft>
            </a:pPr>
            <a:r>
              <a:rPr sz="1200">
                <a:solidFill>
                  <a:srgbClr val="263238"/>
                </a:solidFill>
                <a:latin typeface="Calibri"/>
              </a:rPr>
              <a:t>[r16] Jeong HS, Yang JY, Jeon SJ, Shon HC, Oh JK, Lim EJ. Comparison of olecranon osteotomy and paratricipital approach in distal humerus intra-articular fracture: A systematic review and meta-analysis. Medicine (Baltimore) 2022;101(34):e30216. doi:10.1097/MD.0000000000030289 https://doi.org/10.1097/MD.0000000000030289</a:t>
            </a:r>
          </a:p>
          <a:p>
            <a:pPr>
              <a:spcAft>
                <a:spcPts val="800"/>
              </a:spcAft>
            </a:pPr>
            <a:r>
              <a:rPr sz="1200">
                <a:solidFill>
                  <a:srgbClr val="263238"/>
                </a:solidFill>
                <a:latin typeface="Calibri"/>
              </a:rPr>
              <a:t>[r17] Sharma S, John R, Dhillon MS, Kishore K. Surgical approaches for open reduction and internal fixation of intra-articular distal humerus fractures in adults: A systematic review and meta-analysis. Injury 2018;49(8):1381-1391. doi:10.1016/j.injury.2018.06.018 https://doi.org/10.1016/j.injury.2018.06.018</a:t>
            </a:r>
          </a:p>
          <a:p>
            <a:pPr>
              <a:spcAft>
                <a:spcPts val="800"/>
              </a:spcAft>
            </a:pPr>
            <a:r>
              <a:rPr sz="1200">
                <a:solidFill>
                  <a:srgbClr val="263238"/>
                </a:solidFill>
                <a:latin typeface="Calibri"/>
              </a:rPr>
              <a:t>[r18] Yao H, Chen W, Lin Z, Cao H. Comparative efficacy and safety of different posterior surgical approaches for Intra-articular distal humerus fractures. J Orthop Surg Res 2026;21(1):206. doi:10.1186/s13018-026-06739-x https://doi.org/10.1186/s13018-026-06739-x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79</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Wang Y, Zhuo Q, Tang P, Yang W. Surgical interventions for treating distal humeral fractures in adults. Cochrane Database Syst Rev 2013;2013(1):CD009890. doi:10.1002/14651858.CD009890.pub2 https://doi.org/10.1002/14651858.CD009890.pub2</a:t>
            </a:r>
          </a:p>
          <a:p>
            <a:pPr>
              <a:spcAft>
                <a:spcPts val="800"/>
              </a:spcAft>
            </a:pPr>
            <a:r>
              <a:rPr sz="1200">
                <a:solidFill>
                  <a:srgbClr val="263238"/>
                </a:solidFill>
                <a:latin typeface="Calibri"/>
              </a:rPr>
              <a:t>[r20] Yazdanpanah S, Gooch BR, Cyrus JW, Cassidy BP, Smith MS, Satalich JR, et al. Clinical outcomes following Triceps-Reflecting Anconeus pedicle (TRAP) approach for treating intercondylar distal humerus fractures: A systematic review. Eur J Orthop Surg Traumatol 2025;36(1):40. doi:10.1007/s00590-025-04617-6 https://doi.org/10.1007/s00590-025-04617-6</a:t>
            </a:r>
          </a:p>
          <a:p>
            <a:pPr>
              <a:spcAft>
                <a:spcPts val="800"/>
              </a:spcAft>
            </a:pPr>
            <a:r>
              <a:rPr sz="1200">
                <a:solidFill>
                  <a:srgbClr val="263238"/>
                </a:solidFill>
                <a:latin typeface="Calibri"/>
              </a:rPr>
              <a:t>[r21] Weber MB, Cho E, Evans PJ, Styron J, Bafus BT. Triceps tongue versus olecranon osteotomy for intra-articular distal humeral fractures: a matched-cohort study. J Shoulder Elbow Surg 2022;31(6):1215-1223. doi:10.1016/j.jse.2022.01.128 https://doi.org/10.1016/j.jse.2022.01.128</a:t>
            </a:r>
          </a:p>
          <a:p>
            <a:pPr>
              <a:spcAft>
                <a:spcPts val="800"/>
              </a:spcAft>
            </a:pPr>
            <a:r>
              <a:rPr sz="1200">
                <a:solidFill>
                  <a:srgbClr val="263238"/>
                </a:solidFill>
                <a:latin typeface="Calibri"/>
              </a:rPr>
              <a:t>[r22] Wilson ES, Buckwalter JA, Henning G, Davison J, Fleury IG, Willey MC. Inclusion of Olecranon Osteotomy With the Posterior Approach for Fixation of Distal Humerus Fractures (OTA/AO 13) Does Not Increase Surgical Complications. J Orthop Trauma 2021;35(7):e223-e227. doi:10.1097/BOT.0000000000002006 https://doi.org/10.1097/BOT.0000000000002006</a:t>
            </a:r>
          </a:p>
          <a:p>
            <a:pPr>
              <a:spcAft>
                <a:spcPts val="800"/>
              </a:spcAft>
            </a:pPr>
            <a:r>
              <a:rPr sz="1200">
                <a:solidFill>
                  <a:srgbClr val="263238"/>
                </a:solidFill>
                <a:latin typeface="Calibri"/>
              </a:rPr>
              <a:t>[r23] Ailani R, Bhuyan SK, Prasad BK, Kumar A, Dawani N. Clinical outcomes of triceps reflecting anconeus pedicle and olecranon osteotomy approach for distal humerus intercondylar fractures. World J Orthop 2024;15(6):570-577. doi:10.5312/wjo.v15.i6.570 https://doi.org/10.5312/wjo.v15.i6.570</a:t>
            </a:r>
          </a:p>
          <a:p>
            <a:pPr>
              <a:spcAft>
                <a:spcPts val="800"/>
              </a:spcAft>
            </a:pPr>
            <a:r>
              <a:rPr sz="1200">
                <a:solidFill>
                  <a:srgbClr val="263238"/>
                </a:solidFill>
                <a:latin typeface="Calibri"/>
              </a:rPr>
              <a:t>[r24] Ring D, Gulotta L, Chin K, Jupiter JB. Olecranon osteotomy for exposure of fractures and nonunions of the distal humerus. J Orthop Trauma 2004;18(7):446-9. doi:10.1097/00005131-200408000-00010 https://doi.org/10.1097/00005131-200408000-00010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79</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Khanna A, Hidden KA, Tangtiphaiboontana J, Barlow JD, Yuan BJ. Clinical outcomes of olecranon osteotomy fixation. Eur J Orthop Surg Traumatol 2025;35(1):373. doi:10.1007/s00590-025-04474-3 https://doi.org/10.1007/s00590-025-04474-3</a:t>
            </a:r>
          </a:p>
          <a:p>
            <a:pPr>
              <a:spcAft>
                <a:spcPts val="800"/>
              </a:spcAft>
            </a:pPr>
            <a:r>
              <a:rPr sz="1200">
                <a:solidFill>
                  <a:srgbClr val="263238"/>
                </a:solidFill>
                <a:latin typeface="Calibri"/>
              </a:rPr>
              <a:t>[r26] Kellam PJ, Amin AA, Anthony RT, Saiz AM, Schultz BJ, Mayer RR, et al. Mini-fragment plate fixation after olecranon osteotomy for distal humerus fractures. J Shoulder Elbow Surg 2025;34(5):1254-1261. doi:10.1016/j.jse.2024.08.036 https://doi.org/10.1016/j.jse.2024.08.036</a:t>
            </a:r>
          </a:p>
          <a:p>
            <a:pPr>
              <a:spcAft>
                <a:spcPts val="800"/>
              </a:spcAft>
            </a:pPr>
            <a:r>
              <a:rPr sz="1200">
                <a:solidFill>
                  <a:srgbClr val="263238"/>
                </a:solidFill>
                <a:latin typeface="Calibri"/>
              </a:rPr>
              <a:t>[r27] Chen RC, Harris DJ, Leduc S, Borrelli JJ, Tornetta P, Ricci WM. Is ulnar nerve transposition beneficial during open reduction internal fixation of distal humerus fractures? J Orthop Trauma 2010;24(7):391-4. doi:10.1097/BOT.0b013e3181c99246 https://doi.org/10.1097/BOT.0b013e3181c99246</a:t>
            </a:r>
          </a:p>
          <a:p>
            <a:pPr>
              <a:spcAft>
                <a:spcPts val="800"/>
              </a:spcAft>
            </a:pPr>
            <a:r>
              <a:rPr sz="1200">
                <a:solidFill>
                  <a:srgbClr val="263238"/>
                </a:solidFill>
                <a:latin typeface="Calibri"/>
              </a:rPr>
              <a:t>[r28] Vazquez O, Rutgers M, Ring DC, Walsh M, Egol KA. Fate of the ulnar nerve after operative fixation of distal humerus fractures. J Orthop Trauma 2010;24(7):395-9. doi:10.1097/BOT.0b013e3181e3e273 https://doi.org/10.1097/BOT.0b013e3181e3e273</a:t>
            </a:r>
          </a:p>
          <a:p>
            <a:pPr>
              <a:spcAft>
                <a:spcPts val="800"/>
              </a:spcAft>
            </a:pPr>
            <a:r>
              <a:rPr sz="1200">
                <a:solidFill>
                  <a:srgbClr val="263238"/>
                </a:solidFill>
                <a:latin typeface="Calibri"/>
              </a:rPr>
              <a:t>[r29] Dehghan N, Nauth A, Hall J, Vicente M, McKee MD, Schemitsch EH, et al. In Situ Placement Versus Anterior Transposition of the Ulnar Nerve for Distal Humerus Fractures Treated With Plate Fixation: A Multicenter Randomized Controlled Trial. J Orthop Trauma 2021;35(9):465-471. doi:10.1097/BOT.0000000000002066 https://doi.org/10.1097/BOT.0000000000002066</a:t>
            </a:r>
          </a:p>
          <a:p>
            <a:pPr>
              <a:spcAft>
                <a:spcPts val="800"/>
              </a:spcAft>
            </a:pPr>
            <a:r>
              <a:rPr sz="1200">
                <a:solidFill>
                  <a:srgbClr val="263238"/>
                </a:solidFill>
                <a:latin typeface="Calibri"/>
              </a:rPr>
              <a:t>[r30] Shearin JW, Chapman TR, Miller A, Ilyas AM. Ulnar Nerve Management with Distal Humerus Fracture Fixation: A Meta-Analysis. Hand Clin 2018;34(1):97-103. doi:10.1016/j.hcl.2017.09.010 https://doi.org/10.1016/j.hcl.2017.09.010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79</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Sinkler MA, Fortier LM, Ayad M, Arza R, Napora J, Ochenjele G. Intraoperative Subperiosteal Elevation of the Ulnar Nerve Is a Safe and Effective Way to Minimize Postoperative Ulnar Neuritis in Distal Humerus Fractures. J Orthop Trauma 2024;38(11):622-628. doi:10.1097/BOT.0000000000002898 https://doi.org/10.1097/BOT.0000000000002898</a:t>
            </a:r>
          </a:p>
          <a:p>
            <a:pPr>
              <a:spcAft>
                <a:spcPts val="800"/>
              </a:spcAft>
            </a:pPr>
            <a:r>
              <a:rPr sz="1200">
                <a:solidFill>
                  <a:srgbClr val="263238"/>
                </a:solidFill>
                <a:latin typeface="Calibri"/>
              </a:rPr>
              <a:t>[r32] Oshika Y, Takegami Y, Tokutake K, Yokoyama H, Oguchi T, Imagama S. Ulnar Nerve Neuropathy After Surgery for Intraarticular Distal Humerus Fractures: An Analysis of 116 Patients. J Hand Surg Am 2023;48(11):1171.e1-1171.e5. doi:10.1016/j.jhsa.2023.02.001 https://doi.org/10.1016/j.jhsa.2023.02.001</a:t>
            </a:r>
          </a:p>
          <a:p>
            <a:pPr>
              <a:spcAft>
                <a:spcPts val="800"/>
              </a:spcAft>
            </a:pPr>
            <a:r>
              <a:rPr sz="1200">
                <a:solidFill>
                  <a:srgbClr val="263238"/>
                </a:solidFill>
                <a:latin typeface="Calibri"/>
              </a:rPr>
              <a:t>[r33] Öztürk T, Gedikbaş M, Erpala F, Aşçi M. Routine Transposition or In Situ Decompression? Rethinking Ulnar Nerve Strategy in Distal Humerus Fractures. J Clin Med 2025;14(20):7233. doi:10.3390/jcm14207233 https://doi.org/10.3390/jcm14207233</a:t>
            </a:r>
          </a:p>
          <a:p>
            <a:pPr>
              <a:spcAft>
                <a:spcPts val="800"/>
              </a:spcAft>
            </a:pPr>
            <a:r>
              <a:rPr sz="1200">
                <a:solidFill>
                  <a:srgbClr val="263238"/>
                </a:solidFill>
                <a:latin typeface="Calibri"/>
              </a:rPr>
              <a:t>[r34] Gerwin M, Hotchkiss RN, Weiland AJ. Alternative operative exposures of the posterior aspect of the humeral diaphysis with reference to the radial nerve. J Bone Joint Surg Am 1996;78(11):1690-5. doi:10.2106/00004623-199611000-00008 https://doi.org/10.2106/00004623-199611000-00008</a:t>
            </a:r>
          </a:p>
          <a:p>
            <a:pPr>
              <a:spcAft>
                <a:spcPts val="800"/>
              </a:spcAft>
            </a:pPr>
            <a:r>
              <a:rPr sz="1200">
                <a:solidFill>
                  <a:srgbClr val="263238"/>
                </a:solidFill>
                <a:latin typeface="Calibri"/>
              </a:rPr>
              <a:t>[r35] Uhl RL, Larosa JM, Sibeni T, Martino LJ. Posterior approaches to the humerus: when should you worry about the radial nerve? J Orthop Trauma 1996;10(5):338-40. doi:10.1097/00005131-199607000-00008 https://doi.org/10.1097/00005131-199607000-00008</a:t>
            </a:r>
          </a:p>
          <a:p>
            <a:pPr>
              <a:spcAft>
                <a:spcPts val="800"/>
              </a:spcAft>
            </a:pPr>
            <a:r>
              <a:rPr sz="1200">
                <a:solidFill>
                  <a:srgbClr val="263238"/>
                </a:solidFill>
                <a:latin typeface="Calibri"/>
              </a:rPr>
              <a:t>[r36] Carlan D, Pratt J, Patterson JM, Weiland AJ, Boyer MI, Gelberman RH. The radial nerve in the brachium: an anatomic study in human cadavers. J Hand Surg Am 2007;32(8):1177-82. doi:10.1016/j.jhsa.2006.07.001 https://doi.org/10.1016/j.jhsa.2006.07.001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79</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Seigerman DA, Choung EW, Yoon RS, Lu M, Frank MA, Gaines LC, et al. Identification of the radial nerve during the posterior approach to the humerus: a cadaveric study. J Orthop Trauma 2012;26(4):226-8. doi:10.1097/BOT.0b013e31821d0200 https://doi.org/10.1097/BOT.0b013e31821d0200</a:t>
            </a:r>
          </a:p>
          <a:p>
            <a:pPr>
              <a:spcAft>
                <a:spcPts val="800"/>
              </a:spcAft>
            </a:pPr>
            <a:r>
              <a:rPr sz="1200">
                <a:solidFill>
                  <a:srgbClr val="263238"/>
                </a:solidFill>
                <a:latin typeface="Calibri"/>
              </a:rPr>
              <a:t>[r38] Wang AA, Mara M, Hutchinson DT. The proximal ulna: An anatomic study with relevance to olecranon osteotomy and fracture fixation. J Shoulder Elbow Surg 2003;12(3):293-6. doi:10.1016/s1058-2746(02)86803-3 https://doi.org/10.1016/s1058-2746(02)86803-3</a:t>
            </a:r>
          </a:p>
          <a:p>
            <a:pPr>
              <a:spcAft>
                <a:spcPts val="800"/>
              </a:spcAft>
            </a:pPr>
            <a:r>
              <a:rPr sz="1200">
                <a:solidFill>
                  <a:srgbClr val="263238"/>
                </a:solidFill>
                <a:latin typeface="Calibri"/>
              </a:rPr>
              <a:t>[r39] Keener JD, Chafik D, Kim HM, Galatz LM, Yamaguchi K. Insertional anatomy of the triceps brachii tendon. J Shoulder Elbow Surg 2010;19(3):399-405. doi:10.1016/j.jse.2009.10.008 https://doi.org/10.1016/j.jse.2009.10.008</a:t>
            </a:r>
          </a:p>
          <a:p>
            <a:pPr>
              <a:spcAft>
                <a:spcPts val="800"/>
              </a:spcAft>
            </a:pPr>
            <a:r>
              <a:rPr sz="1200">
                <a:solidFill>
                  <a:srgbClr val="263238"/>
                </a:solidFill>
                <a:latin typeface="Calibri"/>
              </a:rPr>
              <a:t>[r40] McKee MD, Veillette CJ, Hall JA, Schemitsch EH, Wild LM, McCormack R, et al. A multicenter, prospective, randomized, controlled trial of open reduction--internal fixation versus total elbow arthroplasty for displaced intra-articular distal humeral fractures in elderly patients. J Shoulder Elbow Surg 2009;18(1):3-12. doi:10.1016/j.jse.2008.06.005 https://doi.org/10.1016/j.jse.2008.06.005</a:t>
            </a:r>
          </a:p>
          <a:p>
            <a:pPr>
              <a:spcAft>
                <a:spcPts val="800"/>
              </a:spcAft>
            </a:pPr>
            <a:r>
              <a:rPr sz="1200">
                <a:solidFill>
                  <a:srgbClr val="263238"/>
                </a:solidFill>
                <a:latin typeface="Calibri"/>
              </a:rPr>
              <a:t>[r41] Phadnis J, Banerjee S, Watts AC, Little N, Hearnden A, Patel VR. Elbow hemiarthroplasty using a "triceps-on" approach for the management of acute distal humeral fractures. J Shoulder Elbow Surg 2015;24(8):1178-86. doi:10.1016/j.jse.2015.04.010 https://doi.org/10.1016/j.jse.2015.04.010</a:t>
            </a:r>
          </a:p>
          <a:p>
            <a:pPr>
              <a:spcAft>
                <a:spcPts val="800"/>
              </a:spcAft>
            </a:pPr>
            <a:r>
              <a:rPr sz="1200">
                <a:solidFill>
                  <a:srgbClr val="263238"/>
                </a:solidFill>
                <a:latin typeface="Calibri"/>
              </a:rPr>
              <a:t>[r42] Robinson CM, Hill RM, Jacobs N, Dall G, Court-Brown CM. Adult distal humeral metaphyseal fractures: epidemiology and results of treatment. J Orthop Trauma 2003;17(1):38-47. doi:10.1097/00005131-200301000-00006 https://doi.org/10.1097/00005131-200301000-00006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79</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Zeyghami W, Karimi D, Hagemann WM, Gundtoft PH, Viberg B, Maleitzke T. Epidemiology and Treatment of Olecranon Fractures: a nationwide register-based analysis of 27,880 cases in Denmark from 1999 to 2018. J Orthop Surg Res 2025;20(1):561. doi:10.1186/s13018-025-05970-2 https://doi.org/10.1186/s13018-025-05970-2</a:t>
            </a:r>
          </a:p>
          <a:p>
            <a:pPr>
              <a:spcAft>
                <a:spcPts val="800"/>
              </a:spcAft>
            </a:pPr>
            <a:r>
              <a:rPr sz="1200">
                <a:solidFill>
                  <a:srgbClr val="263238"/>
                </a:solidFill>
                <a:latin typeface="Calibri"/>
              </a:rPr>
              <a:t>[r44] Jacquot A, Poussange N, Charrissoux JL, Clavert P, Obert L, Pidhorz L, et al. Usefulness and reliability of two- and three-dimensional computed tomography in patients older than 65 years with distal humerus fractures. Orthop Traumatol Surg Res 2014;100(3):275-80. doi:10.1016/j.otsr.2014.01.003 https://doi.org/10.1016/j.otsr.2014.01.003</a:t>
            </a:r>
          </a:p>
          <a:p>
            <a:pPr>
              <a:spcAft>
                <a:spcPts val="800"/>
              </a:spcAft>
            </a:pPr>
            <a:r>
              <a:rPr sz="1200">
                <a:solidFill>
                  <a:srgbClr val="263238"/>
                </a:solidFill>
                <a:latin typeface="Calibri"/>
              </a:rPr>
              <a:t>[r45] Duckworth AD, Clement ND, White TO, Court-Brown CM, McQueen MM. Plate Versus Tension-Band Wire Fixation for Olecranon Fractures: A Prospective Randomized Trial. J Bone Joint Surg Am 2017;99(15):1261-1273. doi:10.2106/JBJS.16.00773 https://doi.org/10.2106/JBJS.16.00773</a:t>
            </a:r>
          </a:p>
          <a:p>
            <a:pPr>
              <a:spcAft>
                <a:spcPts val="800"/>
              </a:spcAft>
            </a:pPr>
            <a:r>
              <a:rPr sz="1200">
                <a:solidFill>
                  <a:srgbClr val="263238"/>
                </a:solidFill>
                <a:latin typeface="Calibri"/>
              </a:rPr>
              <a:t>[r46] Midtgaard KS, Flugsrud GB, Jonsson KB, Snellman G, Coucheron M, Djuv A, et al. Tension Band Wiring Versus Precontoured Plate Fixation for 2-Part and Multifragmented Olecranon Fractures: A Prospective Randomized Trial. J Bone Joint Surg Am 2025;107(17):1907-1917. doi:10.2106/JBJS.24.01461 https://doi.org/10.2106/JBJS.24.01461</a:t>
            </a:r>
          </a:p>
          <a:p>
            <a:pPr>
              <a:spcAft>
                <a:spcPts val="800"/>
              </a:spcAft>
            </a:pPr>
            <a:r>
              <a:rPr sz="1200">
                <a:solidFill>
                  <a:srgbClr val="263238"/>
                </a:solidFill>
                <a:latin typeface="Calibri"/>
              </a:rPr>
              <a:t>[r47] Matar HE, Ali AA, Buckley S, Garlick NI, Atkinson HD. Surgical interventions for treating fractures of the olecranon in adults. Cochrane Database Syst Rev 2014;2014(11):CD010144. doi:10.1002/14651858.CD010144.pub2 https://doi.org/10.1002/14651858.CD010144.pub2</a:t>
            </a:r>
          </a:p>
          <a:p>
            <a:pPr>
              <a:spcAft>
                <a:spcPts val="800"/>
              </a:spcAft>
            </a:pPr>
            <a:r>
              <a:rPr sz="1200">
                <a:solidFill>
                  <a:srgbClr val="263238"/>
                </a:solidFill>
                <a:latin typeface="Calibri"/>
              </a:rPr>
              <a:t>[r48] Brüggemann A, Mukka S, Wolf O. Epidemiology, classification and treatment of olecranon fractures in adults: an observational study on 2462 fractures from the Swedish Fracture Register. Eur J Trauma Emerg Surg 2022;48(3):2255-2263. doi:10.1007/s00068-021-01765-2 https://doi.org/10.1007/s00068-021-01765-2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79</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van Veelen NM, Victor K, Lambert S, Beeres FJP, Babst R. Olecranon flip osteotomy for distal humerus fractures. Oper Orthop Traumatol 2026;38(5):260-273. doi:10.1007/s00064-026-00957-6 https://doi.org/10.1007/s00064-026-00957-6</a:t>
            </a:r>
          </a:p>
          <a:p>
            <a:pPr>
              <a:spcAft>
                <a:spcPts val="800"/>
              </a:spcAft>
            </a:pPr>
            <a:r>
              <a:rPr sz="1200">
                <a:solidFill>
                  <a:srgbClr val="263238"/>
                </a:solidFill>
                <a:latin typeface="Calibri"/>
              </a:rPr>
              <a:t>[r50] Victor K, van Veelen NM, Camenzind R, Beeres FJP, Babst R, Lambert S. Olecranon medial flip osteotomy for total elbow arthroplasty : Triceps-preserving approach to the elbow. Oper Orthop Traumatol 2026;38(5):244-259. doi:10.1007/s00064-026-00954-9 https://doi.org/10.1007/s00064-026-00954-9</a:t>
            </a:r>
          </a:p>
          <a:p>
            <a:pPr>
              <a:spcAft>
                <a:spcPts val="800"/>
              </a:spcAft>
            </a:pPr>
            <a:r>
              <a:rPr sz="1200">
                <a:solidFill>
                  <a:srgbClr val="263238"/>
                </a:solidFill>
                <a:latin typeface="Calibri"/>
              </a:rPr>
              <a:t>[r51] Singh R, Kanodia N, Singh H. Outcome following olecranon osteotomy versus paratricipital approach for complex intra-articular (AO 13-C) fracture of distal humerus: a prospective comparative study. J Shoulder Elbow Surg 2019;28(4):742-750. doi:10.1016/j.jse.2019.01.002 https://doi.org/10.1016/j.jse.2019.01.002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79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posterior del codo y osteotomía del olécranon: qué ver, qué cortar y qué proteger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