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Tercio proximal</c:v>
                </c:pt>
                <c:pt idx="1">
                  <c:v>Tercio medio</c:v>
                </c:pt>
                <c:pt idx="2">
                  <c:v>Tercio distal</c:v>
                </c:pt>
              </c:strCache>
            </c:strRef>
          </c:cat>
          <c:val>
            <c:numRef>
              <c:f>Sheet1!$B$2:$B$4</c:f>
              <c:numCache>
                <c:formatCode>General</c:formatCode>
                <c:ptCount val="3"/>
                <c:pt idx="0">
                  <c:v>1.8</c:v>
                </c:pt>
                <c:pt idx="1">
                  <c:v>15.2</c:v>
                </c:pt>
                <c:pt idx="2">
                  <c:v>23.6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Conminuta</c:v>
                </c:pt>
                <c:pt idx="1">
                  <c:v>Oblicua</c:v>
                </c:pt>
                <c:pt idx="2">
                  <c:v>Espiral</c:v>
                </c:pt>
                <c:pt idx="3">
                  <c:v>Transversa</c:v>
                </c:pt>
              </c:strCache>
            </c:strRef>
          </c:cat>
          <c:val>
            <c:numRef>
              <c:f>Sheet1!$B$2:$B$5</c:f>
              <c:numCache>
                <c:formatCode>General</c:formatCode>
                <c:ptCount val="4"/>
                <c:pt idx="0">
                  <c:v>6.8</c:v>
                </c:pt>
                <c:pt idx="1">
                  <c:v>8.4</c:v>
                </c:pt>
                <c:pt idx="2">
                  <c:v>19.8</c:v>
                </c:pt>
                <c:pt idx="3">
                  <c:v>21.2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cm</c:v>
                </c:pt>
              </c:strCache>
            </c:strRef>
          </c:tx>
          <c:spPr>
            <a:solidFill>
              <a:srgbClr val="0F5F6B"/>
            </a:solidFill>
          </c:spPr>
          <c:cat>
            <c:strRef>
              <c:f>Sheet1!$A$2:$A$4</c:f>
              <c:strCache>
                <c:ptCount val="3"/>
                <c:pt idx="0">
                  <c:v>Beck</c:v>
                </c:pt>
                <c:pt idx="1">
                  <c:v>Artico</c:v>
                </c:pt>
                <c:pt idx="2">
                  <c:v>Gerwin</c:v>
                </c:pt>
              </c:strCache>
            </c:strRef>
          </c:cat>
          <c:val>
            <c:numRef>
              <c:f>Sheet1!$B$2:$B$4</c:f>
              <c:numCache>
                <c:formatCode>General</c:formatCode>
                <c:ptCount val="3"/>
                <c:pt idx="0">
                  <c:v>12.5</c:v>
                </c:pt>
                <c:pt idx="1">
                  <c:v>12.1</c:v>
                </c:pt>
                <c:pt idx="2">
                  <c:v>14.2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Sheet1!$A$2:$A$5</c:f>
              <c:strCache>
                <c:ptCount val="4"/>
                <c:pt idx="0">
                  <c:v>Singh, cruce lateral</c:v>
                </c:pt>
                <c:pt idx="1">
                  <c:v>Artico, cruce lateral</c:v>
                </c:pt>
                <c:pt idx="2">
                  <c:v>Singh, cruce medial</c:v>
                </c:pt>
                <c:pt idx="3">
                  <c:v>Artico, cruce medial</c:v>
                </c:pt>
              </c:strCache>
            </c:strRef>
          </c:cat>
          <c:val>
            <c:numRef>
              <c:f>Sheet1!$B$2:$B$5</c:f>
              <c:numCache>
                <c:formatCode>General</c:formatCode>
                <c:ptCount val="4"/>
                <c:pt idx="0">
                  <c:v>170</c:v>
                </c:pt>
                <c:pt idx="1">
                  <c:v>157</c:v>
                </c:pt>
                <c:pt idx="2">
                  <c:v>118.34</c:v>
                </c:pt>
                <c:pt idx="3">
                  <c:v>109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cm</c:v>
                </c:pt>
              </c:strCache>
            </c:strRef>
          </c:tx>
          <c:spPr>
            <a:solidFill>
              <a:srgbClr val="0F5F6B"/>
            </a:solidFill>
          </c:spPr>
          <c:cat>
            <c:strRef>
              <c:f>Sheet1!$A$2:$A$3</c:f>
              <c:strCache>
                <c:ptCount val="2"/>
                <c:pt idx="0">
                  <c:v>Posterior modificado (Gerwin)</c:v>
                </c:pt>
                <c:pt idx="1">
                  <c:v>Tríceps dividido</c:v>
                </c:pt>
              </c:strCache>
            </c:strRef>
          </c:cat>
          <c:val>
            <c:numRef>
              <c:f>Sheet1!$B$2:$B$3</c:f>
              <c:numCache>
                <c:formatCode>General</c:formatCode>
                <c:ptCount val="2"/>
                <c:pt idx="0">
                  <c:v>26.2</c:v>
                </c:pt>
                <c:pt idx="1">
                  <c:v>15.4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Holstein-Lewis</c:v>
                </c:pt>
                <c:pt idx="1">
                  <c:v>Otras diafisarias</c:v>
                </c:pt>
              </c:strCache>
            </c:strRef>
          </c:cat>
          <c:val>
            <c:numRef>
              <c:f>Sheet1!$B$2:$B$3</c:f>
              <c:numCache>
                <c:formatCode>General</c:formatCode>
                <c:ptCount val="2"/>
                <c:pt idx="0">
                  <c:v>22</c:v>
                </c:pt>
                <c:pt idx="1">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min</c:v>
                </c:pt>
              </c:strCache>
            </c:strRef>
          </c:tx>
          <c:spPr>
            <a:solidFill>
              <a:srgbClr val="0F5F6B"/>
            </a:solidFill>
          </c:spPr>
          <c:cat>
            <c:strRef>
              <c:f>Sheet1!$A$2:$A$5</c:f>
              <c:strCache>
                <c:ptCount val="4"/>
                <c:pt idx="0">
                  <c:v>Sin ecografía previa (Li): exposición del nervio</c:v>
                </c:pt>
                <c:pt idx="1">
                  <c:v>Con ecografía previa (Li): exposición del nervio</c:v>
                </c:pt>
                <c:pt idx="2">
                  <c:v>Sin esa referencia (Arora): primera visión</c:v>
                </c:pt>
                <c:pt idx="3">
                  <c:v>Referencia del ápice de la aponeurosis (Arora): primera visión</c:v>
                </c:pt>
              </c:strCache>
            </c:strRef>
          </c:cat>
          <c:val>
            <c:numRef>
              <c:f>Sheet1!$B$2:$B$5</c:f>
              <c:numCache>
                <c:formatCode>General</c:formatCode>
                <c:ptCount val="4"/>
                <c:pt idx="0">
                  <c:v>32.53</c:v>
                </c:pt>
                <c:pt idx="1">
                  <c:v>20.82</c:v>
                </c:pt>
                <c:pt idx="2">
                  <c:v>16</c:v>
                </c:pt>
                <c:pt idx="3">
                  <c:v>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Anterolateral</c:v>
                </c:pt>
                <c:pt idx="1">
                  <c:v>Posterior, tríceps dividido</c:v>
                </c:pt>
                <c:pt idx="2">
                  <c:v>Posterior, tríceps conservado</c:v>
                </c:pt>
              </c:strCache>
            </c:strRef>
          </c:cat>
          <c:val>
            <c:numRef>
              <c:f>Sheet1!$B$2:$B$4</c:f>
              <c:numCache>
                <c:formatCode>General</c:formatCode>
                <c:ptCount val="3"/>
                <c:pt idx="0">
                  <c:v>7.1</c:v>
                </c:pt>
                <c:pt idx="1">
                  <c:v>11.7</c:v>
                </c:pt>
                <c:pt idx="2">
                  <c:v>17.9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Reintervención sin cirugía</c:v>
                </c:pt>
                <c:pt idx="1">
                  <c:v>Reintervención con cirugía</c:v>
                </c:pt>
                <c:pt idx="2">
                  <c:v>Parálisis radial transitoria sin cirugía</c:v>
                </c:pt>
                <c:pt idx="3">
                  <c:v>Parálisis radial transitoria con cirugía</c:v>
                </c:pt>
                <c:pt idx="4">
                  <c:v>No unión sin cirugía</c:v>
                </c:pt>
                <c:pt idx="5">
                  <c:v>No unión con cirugía</c:v>
                </c:pt>
              </c:strCache>
            </c:strRef>
          </c:cat>
          <c:val>
            <c:numRef>
              <c:f>Sheet1!$B$2:$B$7</c:f>
              <c:numCache>
                <c:formatCode>General</c:formatCode>
                <c:ptCount val="6"/>
                <c:pt idx="0">
                  <c:v>19.3</c:v>
                </c:pt>
                <c:pt idx="1">
                  <c:v>1.4</c:v>
                </c:pt>
                <c:pt idx="2">
                  <c:v>0.7</c:v>
                </c:pt>
                <c:pt idx="3">
                  <c:v>17.4</c:v>
                </c:pt>
                <c:pt idx="4">
                  <c:v>15.7</c:v>
                </c:pt>
                <c:pt idx="5">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Posterior (Hugonnier)</c:v>
                </c:pt>
                <c:pt idx="1">
                  <c:v>Tríceps conservado (Streufert)</c:v>
                </c:pt>
                <c:pt idx="2">
                  <c:v>Tríceps dividido (Streufert)</c:v>
                </c:pt>
                <c:pt idx="3">
                  <c:v>Tríceps dividido, un cirujano (Lee)</c:v>
                </c:pt>
                <c:pt idx="4">
                  <c:v>Posterior y anterolateral con identificación sistemática del radial (Belayneh)</c:v>
                </c:pt>
                <c:pt idx="5">
                  <c:v>Doble placa, tríceps conservado (Gausden)</c:v>
                </c:pt>
              </c:strCache>
            </c:strRef>
          </c:cat>
          <c:val>
            <c:numRef>
              <c:f>Sheet1!$B$2:$B$7</c:f>
              <c:numCache>
                <c:formatCode>General</c:formatCode>
                <c:ptCount val="6"/>
                <c:pt idx="0">
                  <c:v>9</c:v>
                </c:pt>
                <c:pt idx="1">
                  <c:v>17.9</c:v>
                </c:pt>
                <c:pt idx="2">
                  <c:v>11.7</c:v>
                </c:pt>
                <c:pt idx="3">
                  <c:v>11</c:v>
                </c:pt>
                <c:pt idx="4">
                  <c:v>2.7</c:v>
                </c:pt>
                <c:pt idx="5">
                  <c:v>3.0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Entezari: global</c:v>
                </c:pt>
                <c:pt idx="1">
                  <c:v>Hendrickx: sin exploración</c:v>
                </c:pt>
                <c:pt idx="2">
                  <c:v>Hendrickx: con exploración</c:v>
                </c:pt>
                <c:pt idx="3">
                  <c:v>Ilyas: exploración después de 8 semanas</c:v>
                </c:pt>
                <c:pt idx="4">
                  <c:v>Ilyas: exploración en menos de 3 semanas</c:v>
                </c:pt>
                <c:pt idx="5">
                  <c:v>Ilyas: sin cirugía</c:v>
                </c:pt>
                <c:pt idx="6">
                  <c:v>Shao: espontánea con tratamiento conservador</c:v>
                </c:pt>
                <c:pt idx="7">
                  <c:v>Shao: global</c:v>
                </c:pt>
              </c:strCache>
            </c:strRef>
          </c:cat>
          <c:val>
            <c:numRef>
              <c:f>Sheet1!$B$2:$B$9</c:f>
              <c:numCache>
                <c:formatCode>General</c:formatCode>
                <c:ptCount val="8"/>
                <c:pt idx="0">
                  <c:v>91</c:v>
                </c:pt>
                <c:pt idx="1">
                  <c:v>91</c:v>
                </c:pt>
                <c:pt idx="2">
                  <c:v>98</c:v>
                </c:pt>
                <c:pt idx="3">
                  <c:v>68.1</c:v>
                </c:pt>
                <c:pt idx="4">
                  <c:v>89.8</c:v>
                </c:pt>
                <c:pt idx="5">
                  <c:v>77.2</c:v>
                </c:pt>
                <c:pt idx="6">
                  <c:v>70.7</c:v>
                </c:pt>
                <c:pt idx="7">
                  <c:v>88.1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 u OR</c:v>
                </c:pt>
              </c:strCache>
            </c:strRef>
          </c:tx>
          <c:spPr>
            <a:solidFill>
              <a:srgbClr val="0F5F6B"/>
            </a:solidFill>
          </c:spPr>
          <c:cat>
            <c:strRef>
              <c:f>Sheet1!$A$2:$A$5</c:f>
              <c:strCache>
                <c:ptCount val="4"/>
                <c:pt idx="0">
                  <c:v>Placa abierta frente a MIPO (RR)</c:v>
                </c:pt>
                <c:pt idx="1">
                  <c:v>Posterior frente a anterolateral (OR)</c:v>
                </c:pt>
                <c:pt idx="2">
                  <c:v>Posterior frente a anterior (RR)</c:v>
                </c:pt>
                <c:pt idx="3">
                  <c:v>Placa abierta frente a clavo (RR)</c:v>
                </c:pt>
              </c:strCache>
            </c:strRef>
          </c:cat>
          <c:val>
            <c:numRef>
              <c:f>Sheet1!$B$2:$B$5</c:f>
              <c:numCache>
                <c:formatCode>General</c:formatCode>
                <c:ptCount val="4"/>
                <c:pt idx="0">
                  <c:v>5.6</c:v>
                </c:pt>
                <c:pt idx="1">
                  <c:v>2.72</c:v>
                </c:pt>
                <c:pt idx="2">
                  <c:v>2.68</c:v>
                </c:pt>
                <c:pt idx="3">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 u 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semanas</c:v>
                </c:pt>
              </c:strCache>
            </c:strRef>
          </c:tx>
          <c:spPr>
            <a:solidFill>
              <a:srgbClr val="0F5F6B"/>
            </a:solidFill>
          </c:spPr>
          <c:cat>
            <c:strRef>
              <c:f>Sheet1!$A$2:$A$6</c:f>
              <c:strCache>
                <c:ptCount val="5"/>
                <c:pt idx="0">
                  <c:v>Garika, ORIF posterior</c:v>
                </c:pt>
                <c:pt idx="1">
                  <c:v>Garika, MIPO anterior</c:v>
                </c:pt>
                <c:pt idx="2">
                  <c:v>Maresca, distal con distintas vías</c:v>
                </c:pt>
                <c:pt idx="3">
                  <c:v>Gausden, tríceps conservado y doble placa</c:v>
                </c:pt>
                <c:pt idx="4">
                  <c:v>EFORT 2021, tiempo medio tras placa</c:v>
                </c:pt>
              </c:strCache>
            </c:strRef>
          </c:cat>
          <c:val>
            <c:numRef>
              <c:f>Sheet1!$B$2:$B$6</c:f>
              <c:numCache>
                <c:formatCode>General</c:formatCode>
                <c:ptCount val="5"/>
                <c:pt idx="0">
                  <c:v>18.1</c:v>
                </c:pt>
                <c:pt idx="1">
                  <c:v>16.3</c:v>
                </c:pt>
                <c:pt idx="2">
                  <c:v>16</c:v>
                </c:pt>
                <c:pt idx="3">
                  <c:v>15.6</c:v>
                </c:pt>
                <c:pt idx="4">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Límite inferior del rango (EFORT)</c:v>
                </c:pt>
                <c:pt idx="1">
                  <c:v>Límite superior del rango (EFORT)</c:v>
                </c:pt>
                <c:pt idx="2">
                  <c:v>Fracturas distales (Yoon)</c:v>
                </c:pt>
                <c:pt idx="3">
                  <c:v>Pseudoartrosis con placa e injerto (Peters)</c:v>
                </c:pt>
              </c:strCache>
            </c:strRef>
          </c:cat>
          <c:val>
            <c:numRef>
              <c:f>Sheet1!$B$2:$B$5</c:f>
              <c:numCache>
                <c:formatCode>General</c:formatCode>
                <c:ptCount val="4"/>
                <c:pt idx="0">
                  <c:v>87</c:v>
                </c:pt>
                <c:pt idx="1">
                  <c:v>96</c:v>
                </c:pt>
                <c:pt idx="2">
                  <c:v>98.7</c:v>
                </c:pt>
                <c:pt idx="3">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posterior del húmero.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y por qué se estudia con el nervio radial en la cabeza; Epidemiología: cuántas fracturas, quiénes y dónde se lesiona el radial; Anatomía quirúrgica: dónde está el radial y qué cruza el abordaje; Variantes del abordaje: dividir el tríceps, levantarlo o trabajar por ventanas; Clasificación que importa para elegir el abordaje; Diagnóstico y planificación: lo que se anota antes de entrar; Examen físico del brazo: radial, cubital, tríceps; Imágenes: radiografía, TC y ecografía del nervio; Algoritmo: operar o no y, si se opera, por dónde; Cuándo elegir la vía posterior y cuándo no; Tratamiento: operar o no, placa o clavo, MIPO o abierta, posterior o anterior; Técnica: posición, planos, estructuras en riesgo, fijación, cierre y errores del residente; El nervio radial: protegerlo, y qué hacer si falla; Ampliaciones: hacia distal, hacia el cubital y hacia proximal; Complicaciones: tasas y qué las modifica; Pronóstico: unión, tiempo y función; Rehabilitación; Guías y consensos. Estructura sugerida por el autor para diez minutos: Lámina 1 (0:30): Título, objetivo y aviso: material educativo; no sustituye al juicio clínico, a las guías institucionales ni a la supervisión del tutor. Lámina 2 (1:00): Por qué importa: la parálisis radial acompaña entre 10 % y 12,3 % de las fracturas diafisarias y llega a 23,6 % en el tercio distal [r20][r23][r24]. Lámina 3 (1:00): Anatomía que decide: el radial cruza en promedio a 12,5 cm del epicóndilo lateral, sin surco real, y se ubica 2,5 cm proximal al ápice de la aponeurosis [r13][r15][r17]. Lámina 4 (1:30): Las variantes: tríceps dividido (15,4 cm de exposición), Gerwin modificado (26,2 cm) y tríceps conservado [r2][r9]. Lámina 5 (1:00): Posición y preparación: decúbito lateral o prono, almohadilla torácica y vía aérea asegurada [r5][r6]. Lámina 6 (1:30): Técnica: incisión desde el olécranon, intervalo entre cabezas, identificar el radial, dividir el tendón y fijar con placa de 4,5 mm y 6 a 8 corticales [r1][r20]. Lámina 7 (1:30): Posterior frente a anterolateral: OR 2,72 en el metaanálisis, 7,1 %, 11,7 % y 17,9 % en una cohorte, 9 % frente a 22 % en otra [r28][r29][r33]. Lámina 8 (1:00): Si el nervio falla: la iatrogénica se resuelve en 95 %; la primaria, entre 68,1 % y 98 % según la fuente y el manejo; estudios nerviosos si no hay signos a las 9 semanas [r22][r23][r24][r25][r28]. Lámina 9 (0:30): Rehabilitación: movilización activa y asistida sin restringir el arco, 1 kg de carga hasta la consolidación [r20]. Lámina 10 (0:30): Mensajes para llevar y preguntas del tutor.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Por detrás hay tres formas de pasar el tríceps: dividirlo, reflejarlo (Gerwin) o levantarlo entero conservando su inserción (triceps-on); en las tres el radial queda justo debajo (fuente: Rommens P y colaboradores, 2026) (fuente: Rommens P y colaboradores, 2026) (fuente: Gerwin M y colaboradores, 1996). En cadáver, el radial cruza la cara posterior en promedio a 12,5 cm del epicóndilo lateral y a 17,1 cm del medial (fuente: Beck CM y colaboradores, 2026); la referencia de partes blandas lo ubica unos 2,5 cm proximal al ápice de la aponeurosis del tríceps (fuente: Arora S y colaboradores, 2011). En 9 estudios con 1.303 pacientes, la parálisis radial iatrogénica fue mayor con el abordaje posterior que con el anterolateral (OR 2,72) (fuente: Shon HC y colaboradores, 2023); aun así, la parálisis iatrogénica se resolvió en 95 % en una cohorte (fuente: Streufert BD y colaboradores, 2020). MIPO tuvo menos no unión y menos parálisis radial secundaria que la placa abierta (OR 0,3 en ambas) (fuente: Beeres FJ y colaboradores, 2021); el ensayo FISH no halló diferencia de función a los 12 meses entre operar y usar ortesis, pero 30 % del grupo ortesis terminó en cirugía (fuente: Rämö L y colaboradores, 2020). Identificar y proteger el radial de forma sistemática dejó la parálisis en 2,7 % en una cohorte (fuente: Belayneh R y colaboradores, 2023), y la incidencia bajó con la experiencia del cirujano (fuente: Lee WY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y por qué se estudia con el nervio radial en la cabeza. El abordaje posterior del húmero es la entrada por la cara dorsal del brazo para ver la mitad distal de la diáfisis y, con maniobras, un tramo mayor. No existe un plano internervioso limpio: se trabaja entre las cabezas del tríceps, dividiendo el músculo o levantándolo entero, y el nervio radial corre justo por debajo (fuente: Rommens P y colaboradores, 2026) (fuente: Rommens P y colaboradores, 2026). Por eso aprender este abordaje es, sobre todo, aprender dónde está el radial en cada paso. Se usa sobre todo en fracturas de la mitad distal (fuente: Rommens P y colaboradores, 2026); en el tercio distal es la vía clásica de la placa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paciente va en decúbito lateral o en prono (fuente: Rommens P y colaboradores, 2026) (fuente: Rommens P y colaboradores, 2026). La alternativa es entrar por delante con el paciente en supino (fuente: Rommens P y colaboradores, 2026) (fuente: Lotzien S y colaboradores, 2019). En el quirófano vas a ver cuatro familias, que se comparan en este tema: Tríceps dividido (triceps-splitting): se abre el intervalo entre las cabezas lateral y larga y se divide el tendón común (fuente: Rommens P y colaboradores, 2026). Abordaje posterior modificado de Gerwin: se identifica el radial por su borde lateral y se reflejan las dos cabezas hacia medial (fuente: Gerwin M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Tríceps conservado (triceps-on, "triceps flip"): el músculo se eleva del hueso sin tocar su inserción (fuente: Rommens P y colaboradores, 2026). MIPO posterior: ventanas pequeñas y placa por un túnel submuscular (fuente: Singh AP y colaboradores, 2023). La osteotomía del olécranon y el manejo de la articulación del codo tienen su propio tema: Abordaje posterior del codo. Aquí el foco es la diáfisis. Con esto cerramos definición: qué es y por qué se estudia con el nervio radial en la cabeza. Sigamos con epidemiología: cuántas fracturas, quiénes y dónde se lesiona el radial.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cuántas fracturas, quiénes y dónde se lesiona el radial. Las fracturas diafisarias del húmero son entre 1 % y 5 % de todas las fracturas (fuente: Gallusser N y colaboradores, 2021). Es una lesión de personas mayores: en un registro de Dinamarca con 23.718 casos, 78 % tenía más de 50 años (fuente: Karimi D y colaboradores, 2023). La mayoría no se opera (87 % recibió tratamiento no quirúrgico), y la incidencia de 25 por 100.000 por año se mantuvo estable durante 23 años (fuente: Karimi D y colaboradores, 2023). Lo que sí cambió fue la técnica entre 1996 y 2018: el clavo bajó de 57 % a 26 % de las cirugías y la placa subió de 12 % a 69 % (fuente: Karimi D y colaboradores, 2023). La placa gana terreno y, con ella, los abordajes que ponen en riesgo el radial pasan a ser trabajo diario del residente (opinión experta). El dato que organiza este tema: el nervio radial se lesiona con la fractura misma y con la cirugía. Lesión por la fractura: 11,8 % en una revisión de 4.517 fracturas (fuente: Shao YC y colaboradores, 2005); 12,3 % en otra de 7.262 (fuente: Ilyas AM y colaboradores, 2020); 10 % en fracturas cerradas (fuente: Hendrickx LAM y colaboradores, 2021). Cambia con la altura: en la actualización de Ilyas, resumida en una revisión de EFORT, fue 1,8 % en el tercio proximal, 15,2 % en el medio y 23,6 % en el distal (fuente: Gallusser N y colaboradores, 2021). En una cohorte de 376 pacientes, frente a lo proximal el tercio distal tuvo un OR de 6,3 y el medio de 2,8; la lesión vascular (OR 52), la fractura abierta (OR 2,1) y la alta energía (OR 1,7) también predijeron la parálisis nerviosa, que en esa serie fue radial en 93,6 % (fuente: Entezari V y colaboradores, 2021). Cambia con el trazo: transversas 21,2 % y espirales 19,8 %, frente a oblicuas 8,4 % y conminutas 6,8 % (fuente: Gallusser N y colaboradores, 2021); la revisión de Shao también halló más lesión en transversas y espirales (fuente: Shao YC y colaboradores, 2005). Las zonas donde más se lesiona el radial (tercio medio y distal) son las mismas donde se usa el abordaje posterior. Por eso el examen del nervio antes de operar no es un trámite: es tu línea de base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primaria según el tercio de la diáfisis» muestra lo siguiente. Tercio proximal: 1.8 por ciento (fuente: Gallusser N y colaboradores, 2021). Tercio medio: 15.2 por ciento (fuente: Gallusser N y colaboradores, 2021). Tercio distal: 23.6 por ciento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primaria según el trazo de la fractura» muestra lo siguiente. Conminuta: 6.8 por ciento (fuente: Gallusser N y colaboradores, 2021). Oblicua: 8.4 por ciento (fuente: Gallusser N y colaboradores, 2021). Espiral: 19.8 por ciento (fuente: Gallusser N y colaboradores, 2021). Transversa: 21.2 por ciento (fuente: Gallusser N y colaboradores, 2021). En el documento Word de este tema encontrarás además: Cómo cambió la técnica quirúrgica en Dinamarca (1996 y 2018). Con esto cerramos epidemiología: cuántas fracturas, quiénes y dónde se lesiona el radial. Sigamos con anatomía quirúrgica: dónde está el radial y qué cruza el abordaje.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dónde está el radial y qué cruza el abordaje. Piel y fascia, luego el tríceps. Proximalmente, el intervalo entre la cabeza lateral y la larga se palpa con el dedo (fuente: Rommens P y colaboradores, 2026). Debajo del músculo, en el surco espiral, viajan el nervio radial y la arteria braquial profunda (fuente: Rommens P y colaboradores, 2026). Más proximal y profundo están el nervio axilar y la arteria circunfleja humeral posterior (fuente: Rommens P y colaboradores, 2026). De la arteria braquial profunda no encontré medidas respecto de los epicóndilos o del acromion: sin dato verificable; en la práctica se la ubica porque acompaña al nervio (fuente: Rommens P y colaboradores, 2026). El nombre "surco espiral" engaña. En 27 especímenes de cadáver el radial estaba en contacto directo con el periostio en todos, sin un surco estructural (fuente: Carlan D y colaboradores, 2007). En otra serie de 18 especímenes frescos, 89 % no tenía surco visible ni palpable y el 11 % restante solo mostraba una depresión leve al tacto; el nervio apoyaba directo sobre el periostio en 56 %, y en 44 % lo separaba del hueso una capa de fibras de la cabeza medial (fuente: Qawasmi F y colaboradores, 2023). Midiendo desde el epicóndilo lateral, el nervio se apoya en el hueso entre los 10,9 y los 17,1 cm, un tramo de 6,3 cm cuyo punto medio coincide con el extremo distal de la tuberosidad deltoidea (fuente: Carlan D y colaboradores, 2007). Mientras cruza por detrás, la cabeza lateral recibe varias ramas del nervio y la medial ninguna; la rama para la cabeza medial sale más afuera, en el borde lateral del húmero, donde el nervio se abre en tres: esa rama, el cutáneo braquial lateral inferior y el tronco que sigue hacia el antebrazo (fuente: Gerwin M y colaboradores, 1996). Después atraviesa el tabique intermuscular lateral hacia el compartimento anterior (fuente: Rommens P y colaboradores, 2026). Un detalle práctico: la rama a la cabeza medial y al ancóneo se origina a unos 168,3 mm de la línea del epicóndilo lateral; abrir el tríceps muy proximal puede dañar esa inervación (fuente: Ozer H y colaboradores, 2006). Las distancias dependen de la referencia que elijas y de cómo cada estudio define "el cruce". Por eso no se memorizan como regla única: se usan para saber la zona y se confirman con una referencia de partes blandas. Del lado medial está el cubital, fijo en el punto donde perfora el tabique intermuscular medial para pasar del compartimento anterior al posterior (fuente: Rommens P y colaboradores, 2026). En cadáver estuvo a 3,68 cm del epicóndilo medial (fuente: Yingling JM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cruce lateral del radial al epicóndilo lateral (cadáver)» muestra lo siguiente. Gerwin: 14.2 cm (fuente: Gerwin M y colaboradores, 1996). Artico: 12.1 cm (fuente: Artico M y colaboradores, 2009). Beck: 12.5 cm (fuente: Beck CM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desde el acromión al cruce del radial (cadáver)» muestra lo siguiente. Artico, cruce medial: 109 mm (fuente: Artico M y colaboradores, 2009). Singh, cruce medial: 118.3 mm (fuente: Singh AP y colaboradores, 2023). Artico, cruce lateral: 157 mm (fuente: Artico M y colaboradores, 2009). Singh, cruce lateral: 170 mm (fuente: Singh AP y colaboradores, 2023). En el documento Word de este tema encontrarás además: Dónde cruza el radial: medidas de estudios en cadáver y clínicas. Con esto cerramos anatomía quirúrgica: dónde está el radial y qué cruza el abordaje. Sigamos con variantes del abordaje: dividir el tríceps, levantarlo o trabajar por ventanas.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del abordaje: dividir el tríceps, levantarlo o trabajar por ventanas. La pregunta de fondo es qué haces con el tríceps. Cada respuesta cambia cuánto hueso ves, qué músculo pagas y cuánto expones el radial. Se abre el intervalo entre las cabezas lateral y larga y, más distal, se divide el tendón común; se libera la cabeza medial hasta encontrar el axilar. Queda expuesto el húmero desde el axilar hasta el capitelo (fuente: Rommens P y colaboradores, 2026). En cadáver, del epicóndilo lateral al cruce del radial dejó ver en promedio 15,4 cm de hueso; liberar el nervio hacia proximal sumó 6 cm (fuente: Gerwin M y colaboradores, 1996). Limitaciones: con el tendón dividido se ve poco hacia el codo, y para ganar ese tramo la AO propone llegar al hueso por fuera del tríceps, por su borde lateral (fuente: Rommens P y colaboradores, 2026); y abrir las fibras muy proximal puede dañar la inervación de la cabeza medial y del ancóneo (fuente: Ozer H y colaboradores, 2006). Un estudio propone que 3,00 cm de distancia mínima del radial a la confluencia sea el largo máximo permitido de la división (fuente: Patra A y colaboradores, 2020). Se localiza primero el radial donde cruza el borde lateral y se reflejan hacia medial las cabezas lateral y medial. Expuso 26,2 cm de diáfisis desde el epicóndilo lateral (fuente: Gerwin M y colaboradores, 1996); según la revisión de EFORT, deja ver de 76 % a 94 % del húmero, y la cifra depende de cuánto se libere el radial y el tabique intermuscular (fuente: Gallusser N y colaboradores, 2021). La AO lo describe en dos ventanas: primero una cubital, donde se identifica y se moviliza el nervio y la cabeza medial se despega con disección roma; luego una radial, donde la cabeza lateral se libera del tabique y del hueso hacia el lado cubital. El complejo muscular se puede desplazar hacia uno u otro lado (triceps flip) (fuente: Rommens P y colaboradores, 2026). Ventaja que señala la AO: se conserva la integridad del tendón y se puede rehabilitar antes (fuente: Rommens P y colaboradores, 2026). En una serie de 66 fracturas con doble placa por esta vía, un solo cirujano logró 15,6 semanas de unión media y 3,0 % de parálisis radial nueva (fuente: Gausden EB y colaboradores, 2016). Dos ventanas posteriores, identificación del radial en la proximal y placa por un túnel submuscular. En 20 brazos de cadáver, el radial y sus ramas quedaron indemnes en todos (fuente: Singh AP y colaboradores, 2023). No hay ensayo que la compare con las demás vías posteriores: sin dato verificable. Las fuentes no usan el mismo vocabulario. Lo que un artículo llama abordaje "posterior modificado" o "paratricipital" de Gerwin y lo que la AO llama triceps-sparing pertenecen a la misma idea (levantar el músculo en vez de dividirlo), pero no encontré un estudio que los compare entre sí: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«Diáfisis expuesta desde el epicóndilo lateral (cadáver)» muestra lo siguiente. Tríceps dividido: 15.4 cm (fuente: Gerwin M y colaboradores, 1996). Posterior modificado (Gerwin): 26.2 cm (fuente: Gerwin M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«Cuatro formas de pasar el tríceps» tiene 4 columnas: Variante, Qué haces con el tríceps, Exposición documentada, Lo que cuesta. Fila 1: Variante, Tríceps dividido; Qué haces con el tríceps, Divides el tendón y abres entre cabezas (fuente: Rommens P y colaboradores, 2026); Exposición documentada, 15,4 cm de diáfisis en cadáver (fuente: Gerwin M y colaboradores, 1996); Lo que cuesta, Exposición distal limitada (fuente: Rommens P y colaboradores, 2026) y posible daño a la inervación de la cabeza medial (fuente: Ozer H y colaboradores, 2006). Fila 2: Variante, Posterior modificado (Gerwin); Qué haces con el tríceps, Reflejas lateral y medial hacia medial tras ubicar el radial (fuente: Gerwin M y colaboradores, 1996); Exposición documentada, 26,2 cm en cadáver; 76 % a 94 % del húmero (fuente: Gerwin M y colaboradores, 1996) (fuente: Gallusser N y colaboradores, 2021); Lo que cuesta, Más disección del radial: requiere movilizarlo (fuente: Gerwin M y colaboradores, 1996). Fila 3: Variante, Tríceps conservado; Qué haces con el tríceps, Lo elevas entero con ventana cubital y radial (fuente: Rommens P y colaboradores, 2026); Exposición documentada, Sin cifra de exposición comparable en las fuentes abiertas (sin dato verificable); Lo que cuesta, Dos ventanas con el cubital y el radial a la vista (fuente: Rommens P y colaboradores, 2026). Fila 4: Variante, MIPO posterior; Qué haces con el tríceps, Túnel submuscular entre dos ventanas (fuente: Singh AP y colaboradores, 2023); Exposición documentada, No aplica (sin exposición del foco); Lo que cuesta, Radial cerca de los orificios 5 a 7 de la placa en cadáver (fuente: Singh AP y colaboradores, 2023). (fuente: Rommens P y colaboradores, 2026) (fuente: Rommens P y colaboradores, 2026) (fuente: Gerwin M y colaboradores, 1996) (fuente: Ozer H y colaboradores, 2006) (fuente: Singh AP y colaboradores, 2023) (fuente: Gallusser N y colaboradores, 2021). Con esto cerramos variantes del abordaje: dividir el tríceps, levantarlo o trabajar por ventanas. Sigamos con clasificación que importa para elegir el abordaje.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que importa para elegir el abordaje. No hay una clasificación del abordaje. Lo que clasificas es la lesión, y tres lecturas deciden la vía y el riesgo del radial. Altura de la fractura (tercio proximal, medio o distal). Define la vía y el riesgo de parálisis: sube de 1,8 % en el proximal a 23,6 % en el distal (fuente: Gallusser N y colaboradores, 2021). Trazo. Se usa la clasificación AO/OTA para los tipos A, B y C en los estudios de placa (fuente: Streufert BD y colaboradores, 2020) (fuente: Lee WY y colaboradores, 2021). Las transversas y espirales se asociaron a más lesión radial que las oblicuas y conminutas (fuente: Shao YC y colaboradores, 2005). Holstein-Lewis. Es una fractura espiral del tercio distal en la que el fragmento distal se desplaza hacia proximal y hacia radial, y puede lesionar el nervio donde cruza el tabique intermuscular lateral (fuente: Gallusser N y colaboradores, 2021). En el estudio sueco se buscó entre las fracturas 12A1.3 de la OTA las que cumplían los criterios de esta lesión; resultaron 7,5 % de las diafisarias y tuvieron parálisis radial aguda en 22 %, frente a 8 % de las otras (fuente: Ekholm R y colaboradores, 2008). Las 6 parálisis de esa serie se recuperaron, y para los autores este patrón no obliga por sí solo a operar de entrada (fuente: Ekholm R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nota práctica: la AO pide considerar la exploración del nervio en Holstein-Lewis, fractura abierta, trauma de alta energía y síntomas nuevos tras la fijación (fuente: Rommens P y colaboradores, 2026). La tensión entre "no obliga a operar" y "considerar explorar" es real: se resuelve caso a caso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aguda en la fractura de Holstein-Lewis y en las demás» muestra lo siguiente. Holstein-Lewis: 22 por ciento (fuente: Ekholm R y colaboradores, 2008). Otras diafisarias: 8 por ciento (fuente: Ekholm R y colaboradores, 2008). Con esto cerramos clasificación que importa para elegir el abordaje. Sigamos con diagnóstico y planificación: lo que se anota antes de entrar.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planificación: lo que se anota antes de entrar. Cuatro cosas se hacen siempre, en este orden. Mecanismo y energía. El trauma de alta energía predijo de forma independiente la parálisis nerviosa (OR 1,7) (fuente: Entezari V y colaboradores, 2021) y la AO lo cuenta entre las situaciones en que se considera explorar el nervio (fuente: Rommens P y colaboradores, 2026). Piel. Si hay una herida junto al foco, trátala como fractura abierta: el desbridamiento quirúrgico es urgente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Perfusión. Sin pulsos periféricos se pide imagen vascular inmediata; la arteria braquial es la más afectada (fuente: Rommens P y colaboradores, 2026). Nervios, antes de reducir. Para la AO, ninguna reducción se intenta sin haber explorado y dejado escrito cómo están el radial y el interóseo posterior (fuente: Rommens P y colaboradores, 2026). Esa nota no es burocracia. Si el paciente llega con el radial intacto y despierta de la cirugía con muñeca caída, tienes una lesión iatrogénica; si ya estaba paralizado, no.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diferencia importa para el pronóstico: la parálisis preoperatoria se resolvió en 74 % y la iatrogénica en 95 % en una cohorte de 261 fracturas (fuente: Streufert BD y colaboradores, 2020). Con esto cerramos diagnóstico y planificación: lo que se anota antes de entrar. Sigamos con examen físico del brazo: radial, cubital, tríceps.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del brazo: radial, cubital, tríceps. Para el abordaje posterior examinas tres funciones y las comparas con el lado sano. Las maniobras que siguen son práctica habitual / opinión experta; no encontré estudios de sensibilidad y especificidad de maniobras para anticipar una lesión del radial en esta fractura: sin dato verificable. Lo que sí está respaldado es el principio: documentar el radial y el interóseo posterior antes de reducir (fuente: Rommens P y colaboradores, 2026), repetir el examen cuando el dolor ceda y antes y después de cada manipulación, poniendo la muñeca en neutro antes de pedir la extensión de los dedos para que los lumbricales no simulen un radial sano (fuente: Gallusser N y colaboradores, 2021), y saber que muchas lesiones del radial se recuperan sin cirugía, por lo que importa distinguir neuropraxia de disrupción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pedir y qué significa (práctica habitual / opinión experta)» tiene 3 columnas: Función, Qué se pide, Por qué en este abordaje. Fila 1: Función, Nervio radial (motor); Qué se pide, Extensión de muñeca, de dedos y de pulgar contra gravedad; Por qué en este abordaje, Línea de base para distinguir parálisis traumática de iatrogénica (fuente: Rommens P y colaboradores, 2026). Fila 2: Función, Nervio radial (sensitivo); Qué se pide, Sensibilidad del dorso de la mano y del primer espacio; Por qué en este abordaje, Complementa lo motor; también se anota (fuente: Rommens P y colaboradores, 2026). Fila 3: Función, Interóseo posterior; Qué se pide, Extensión de los dedos con la muñeca estable; Por qué en este abordaje, La AO pide documentarlo con el radial (fuente: Rommens P y colaboradores, 2026). Fila 4: Función, Nervio cubital; Qué se pide, Sensibilidad del borde cubital y apertura de los dedos; Por qué en este abordaje, En la extensión distal se moviliza y se protege (fuente: Rommens P y colaboradores, 2026). Fila 5: Función, Tríceps; Qué se pide, Extensión del codo contra resistencia, si el dolor lo permite; Por qué en este abordaje, Línea de base antes de dividir o elevar el músculo (opinión experta). Fila 6: Función, Perfusión; Qué se pide, Pulsos y relleno capilar; Por qué en este abordaje, La arteria braquial es la más afectada en las lesiones vasculares (fuente: Rommens P y colaboradores, 2026). (fuente: Rommens P y colaboradores, 2026) (fuente: Rommens P y colaboradores, 2026) (fuente: Rommens P y colaboradores, 2026). Con esto cerramos examen físico del brazo: radial, cubital, tríceps. Sigamos con imágenes: radiografía, tc y ecografía del nervio.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tc y ecografía del nervio. Se empieza por radiografías en dos planos que muestren todo el húmero con hombro y codo; así se juzgan longitud y rotación (fuente: Rommens P y colaboradores, 2026). Cuando el trazo entra en una articulación, esa articulación lleva sus propias proyecciones ortogonales y, si queda duda, TC (fuente: Rommens P y colaboradores, 2026). Ecografía de alta resolución del radial. En un piloto de 15 pacientes de una cohorte de 44 operados, la ecografía a los 4,8 días de media de la cirugía mostró continuidad del nervio en todos, entre ellos 3 con parálisis primaria y 4 con secundaria, y los autores la consideran factible y confiable para ver esa continuidad (fuente: Liechti R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estudio pequeño de factibilidad, no de exactitud diagnóstica. Ecografía para ubicar el nervio antes de operar. En 56 pacientes con fractura extraarticular distal por vía posterior, localizar el radial con ecografía acortó la exposición del nervio (20,82 frente a 32,53 min) y el sangrado (246,80 frente a 335,52 mL); la parálisis iatrogénica fue 3,6 % frente a 7,1 %, diferencia que no fue significativa (fuente: Li W y colaboradores, 2022). Sensibilidad y especificidad. Para este abordaje no encontré cifras de sensibilidad o especificidad de la radiografía, la TC o la ecografía en la valoración del radial: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hasta ver el radial al operar por vía posterior» muestra lo siguiente. Referencia del ápice de la aponeurosis (Arora): primera visión: 6 min (fuente: Arora S y colaboradores, 2011). Sin esa referencia (Arora): primera visión: 16 min (fuente: Arora S y colaboradores, 2011). Con ecografía previa (Li): exposición del nervio: 20.8 min (fuente: Li W y colaboradores, 2022). Sin ecografía previa (Li): exposición del nervio: 32.5 min (fuente: Li W y colaboradores, 2022). Con esto cerramos imágenes: radiografía, tc y ecografía del nervio. Sigamos con algoritmo: operar o no y, si se opera, por dónde.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operar o no y, si se opera, por dónde. Un camino razonable, pensado como ayuda de estudio. No sustituye al juicio del tutor ni al manual del implante, y la evidencia comparativa permite más de una salida válida (fuente: Shon HC y colaboradores, 2023) (fuente: Beeres FJ y colaboradores, 2021) (fuente: Rämö 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diafisaria del húmero en adulto: elegir manejo y vía» se lee de arriba hacia abajo. Se parte de: Adulto con fractura diafisaria del húmero desplazada (cerrada o abierta) o con pseudoartrosis. Se decide: ¿Hay indicación quirúrgica? Lesión vascular que requiere reparación, fractura abierta, extensión intraarticular, alineación inaceptable o fracaso de la ortesis, pseudoartrosis, politrauma, codo flotante, fractura segmentaria o patológica (fuente: Rommens P y colaboradores, 2026) (fuente: Gallusser N y colaboradores, 2021)? Si la respuesta es no, la ortesis funcional es válida: el eca fish no halló diferencia de dash a los 12 meses, pero 13 de 44 pacientes (30 %) pasaron a cirugía y 25 % tuvo no unión (fuente: Rämö L y colaboradores, 2020). se deja claro al paciente. Si la respuesta es sí, ¿hay parálisis radial antes de operar? documenta función radial e interósea posterior antes de cualquier maniobra (fuente: Rommens P y colaboradores, 2026). Termina en: La ortesis funcional es válida: el ECA FISH no halló diferencia de DASH a los 12 meses, pero 13 de 44 pacientes (30 %) pasaron a cirugía y 25 % tuvo no unión (fuente: Rämö L y colaboradores, 2020). Se deja claro al paciente. Se decide: ¿Hay parálisis radial antes de operar? Documenta función radial e interósea posterior antes de cualquier maniobra (fuente: Rommens P y colaboradores, 2026)? Si la respuesta es sí, si es fractura abierta, de alta energía o holstein-lewis, considera explorar el nervio al fijar (fuente: Rommens P y colaboradores, 2026); si es cerrada, esperar es válido: más de 90 % se recupera sin reintervención (fuente: Hendrickx LAM y colaboradores, 2021). Si la respuesta es no, ¿el foco es distal o medio-distal, o el fragmento distal es corto para fijarlo por delante? (fuente: Rommens P y colaboradores, 2026) (fuente: Yoon YC y colaboradores, 2025). Se hace: Si es fractura abierta, de alta energía o Holstein-Lewis, considera explorar el nervio al fijar (fuente: Rommens P y colaboradores, 2026); si es cerrada, esperar es válido: más de 90 % se recupera sin reintervención (fuente: Hendrickx LAM y colaboradores, 2021). Se decide: ¿El foco es distal o medio-distal, o el fragmento distal es corto para fijarlo por delante? (fuente: Rommens P y colaboradores, 2026) (fuente: Yoon YC y colaboradores, 2025)? Si la respuesta es sí, vía posterior en decúbito lateral o prono (fuente: Rommens P y colaboradores, 2026) (fuente: Rommens P y colaboradores, 2026): ubica el radial antes de disecar el foco (fuente: Arora S y colaboradores, 2011) (fuente: Belayneh R y colaboradores, 2023); elige tríceps dividido, gerwin o tríceps conservado (fuente: Rommens P y colaboradores, 2026) (fuente: Rommens P y colaboradores, 2026) (fuente: Gerwin M y colaboradores, 1996). Si la respuesta es no, anterolateral en supino o mipo anterior: el anterolateral tuvo menos parálisis iatrogénica que el posterior en un metaanálisis (fuente: Shon HC y colaboradores, 2023), y mipo menos que la placa abierta en otro (fuente: Beeres FJ y colaboradores, 2021). Se hace: Vía posterior en decúbito lateral o prono (fuente: Rommens P y colaboradores, 2026) (fuente: Rommens P y colaboradores, 2026): ubica el radial antes de disecar el foco (fuente: Arora S y colaboradores, 2011) (fuente: Belayneh R y colaboradores, 2023); elige tríceps dividido, Gerwin o tríceps conservado (fuente: Rommens P y colaboradores, 2026) (fuente: Rommens P y colaboradores, 2026) (fuente: Gerwin M y colaboradores, 1996). Se hace: Anterolateral en supino o MIPO anterior: el anterolateral tuvo menos parálisis iatrogénica que el posterior en un metaanálisis (fuente: Shon HC y colaboradores, 2023), y MIPO menos que la placa abierta en otro (fuente: Beeres FJ y colaboradores, 2021). Se decide: ¿La fractura llega al codo o es articular compleja? (fuente: Gallusser N y colaboradores, 2021)? Si la respuesta es sí, pasa al tema del abordaje posterior del codo (osteotomía del olécranon). Si la respuesta es no, fija con placa de 4,5 mm o equivalente y 6 corticales o más a cada lado del foco, 8 si es posible (fuente: Gallusser N y colaboradores, 2021). Se hace: Pasa al tema del abordaje posterior del codo (osteotomía del olécranon). Se hace: Fija con placa de 4,5 mm o equivalente y 6 corticales o más a cada lado del foco, 8 si es posible (fuente: Gallusser N y colaboradores, 2021). Termina en: Al despertar, examina el radial y anótalo. Si hay parálisis nueva, la mayoría se recupera (95 % en una cohorte) (fuente: Streufert BD y colaboradores, 2020). Con esto cerramos algoritmo: operar o no y, si se opera, por dónde. Sigamos con cuándo elegir la vía posterior y cuándo no.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cuándo elegir la vía posterior y cuándo no. Primero separa dos preguntas: ¿hay que operar? y ¿por dónde? Este bloque responde la segunda; la primera está en Tratamiento. Tres reglas de EFORT ordenan la decisión. La lesión arterial que hay que reparar sí manda fijar el hueso, porque la fijación rígida protege la anastomosis; y si el trazo entra en el hombro o en el codo, la placa es mejor opción que el clavo (fuente: Gallusser N y colaboradores, 2021). La parálisis radial aislada, en cambio, no es motivo para operar: suele recuperarse sola (fuente: Gallusser N y colaboradores, 2021). Elegida la placa, la vía posterior tiene sus mejores argumentos en cuatro escenarios: Tercio distal o medio-distal. La AO la describe como la vía más usada para la mitad distal (fuente: Rommens P y colaboradores, 2026), y la revisión de EFORT dice que el tercio distal se expone por lo general con tríceps dividido (fuente: Gallusser N y colaboradores, 2021). Fragmento distal corto o fijación anterior inestable. En un estudio multicéntrico de 75 fracturas distales con fragmento distal de 3 cm o más, los autores reservan la placa posterior para cuando por delante no se consigue un montaje estable (fuente: Yoon YC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Pseudoartrosis. La placa con injerto óseo autólogo logró 98 % de unión en 672 pacientes de una revisión de 36 estudios (fuente: Peters RM y colaboradores, 2015). Extensión hacia el codo. Con la vía posterior se llega al capitelo (fuente: Rommens P y colaboradores, 2026); si la fractura es articular compleja, se pasa al tema del codo. Escenarios donde conviene pensar en otra vía: la fractura proximal o del tercio medio puro puede ir por el anterolateral (fuente: Rommens P y colaboradores, 2026); con el anterior el paciente queda en supino, y en una serie de 58 fracturas del tercio medio consolidó y se complicó en proporciones similares al posterior (fuente: Lotzien S y colaboradores, 2019); en el tercio distal el anterior fue más corto (116 frente a 143 min) (fuente: Yoon YC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«Escenario y vía sugerida (decisión compartida con el tutor)» tiene 4 columnas: Escenario, Posterior, Alternativa, Qué dice la fuente. Fila 1: Escenario, Fractura del tercio distal; Posterior, Sí, es la vía clásica; Alternativa, Anterolateral o MIPO anterior; Qué dice la fuente, Unión de 98,7 % en conjunto, sin diferencia entre vías; tiempo operatorio menor con anterolateral (fuente: Yoon YC y colaboradores, 2025). Fila 2: Escenario, Fractura del tercio medio simple; Posterior, Posible; Alternativa, Anterolateral, que permite supino; Qué dice la fuente, 57 de 58 fracturas consolidaron con placa anterior o posterior (fuente: Lotzien S y colaboradores, 2019). Fila 3: Escenario, Pseudoartrosis diafisaria; Posterior, Posible, con identificación del radial; Alternativa, Otras vías según la cicatriz previa; Qué dice la fuente, Placa con injerto: 98 % de unión (fuente: Peters RM y colaboradores, 2015); parálisis iatrogénica de 18,5 % en reparaciones (fuente: Kakazu R y colaboradores, 2016). Fila 4: Escenario, Exploración secundaria del radial; Posterior, Sí, en lateral o prono; Alternativa, Vía lateral; Qué dice la fuente, La AO usa decúbito lateral o prono para explorar el radial (fuente: Rommens P y colaboradores, 2026) (fuente: Rommens P y colaboradores, 2026). Fila 5: Escenario, Fractura articular compleja del húmero distal; Posterior, Pasa al tema del codo; Alternativa, Osteotomía del olécranon; Qué dice la fuente, Placa preferible con extensión intraarticular (fuente: Gallusser N y colaboradores, 2021). Fila 6: Escenario, Polifracturado en supino; Posterior, Difícil de posicionar; Alternativa, Anterolateral; Qué dice la fuente, El anterior permite supino (fuente: Lotzien S y colaboradores, 2019). (fuente: Rommens P y colaboradores, 2026) (fuente: Rommens P y colaboradores, 2026) (fuente: Gallusser N y colaboradores, 2021) (fuente: Lotzien S y colaboradores, 2019) (fuente: Yoon YC y colaboradores, 2025) (fuente: Kakazu R y colaboradores, 2016) (fuente: Peters RM y colaboradores, 2015). Con esto cerramos cuándo elegir la vía posterior y cuándo no. Sigamos con tratamiento: operar o no, placa o clavo, mipo o abierta, posterior o anterior.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operar o no, placa o clavo, mipo o abierta, posterior o anterior. Hasta 2012 no había ensayos: la revisión Cochrane descartó los 6 estudios candidatos (5 retrospectivos y 1 prospectivo sin aleatorizar), así que no pudo responder si la cirugía mejora o empeora el resultado frente a no operar (fuente: Gosler MW y colaboradores, 2012). Después llegó el ensayo FISH, con 82 adultos con fractura cerrada y desplazada: placa en 38 y ortesis en 44 (fuente: Rämö L y colaboradores, 2020). El DASH a los 12 meses fue 8,9 con cirugía y 12,0 con ortesis, una diferencia (-3,1 puntos) por debajo de los 10 puntos de la diferencia mínima importante y no significativa (fuente: Rämö L y colaboradores, 2020). El otro lado de la balanza: en el grupo ortesis, 11 pacientes (25 %) no consolidaron y 13 (30 %) acabaron operados durante el año; en el de cirugía, 3 (8 %) tuvieron una parálisis radial que fue temporal (fuente: Rämö L y colaboradores, 2020). Un metaanálisis de ECA con 292 pacientes mostró menos no unión con cirugía (0,7 % frente a 15,7 %; hay que operar 7 para evitar 1) y menos reintervenciones (1,4 % frente a 19,3 %), pero más parálisis radial transitoria (17,4 % frente a 0,7 %); la función fue mejor al 6.º mes y similar al año (fuente: Oliver WM y colaboradores, 2023). Un metaanálisis en red de 21 ECA coincide en que la ortesis tuvo más no unión que ORIF, MIPO y clavo anterógrado (fuente: Zavras AG y colaboradores, 2023). En la práctica: operar se justifica por indicaciones concretas (lesión vascular, extensión articular) (fuente: Gallusser N y colaboradores, 2021), y el umbral baja en mayores de 55 años con fractura oblicua del tercio proximal (fuente: Gallusser N y colaboradores, 2021). Con ortesis, el tercio distal da más problemas: tiende a irse en varo y la ortesis lo sujeta mal (fuente: Gallusser N y colaboradores, 2021). La revisión Cochrane de 2011 (5 ensayos pequeños, 260 participantes) no halló diferencia de unión entre placa y clavo (RR 1,05); el clavo aumentó el pinzamiento de hombro y se retiró más seguido (fuente: Kurup H y colaboradores, 2011). En un metaanálisis de 43 estudios, el riesgo de parálisis radial iatrogénica fue mayor con placa abierta que con clavo (RR 1,80) y la infección también (RR 1,84), sin diferencia en no unión (RR 1,00) (fuente: Smolle MA y colaboradores, 2022). Un metaanálisis de 2 ECA y 7 estudios observacionales mostró que MIPO tiene menos no unión (OR 0,3) y menos parálisis radial secundaria (OR 0,3), con recuperación total del nervio en ambos grupos (fuente: Beeres FJ y colaboradores, 2021). En el metaanálisis en red, MIPO consolidó antes que ORIF y ORIF tuvo más lesión iatrogénica del radial (fuente: Zavras AG y colaboradores, 2023). Para la parálisis iatrogénica, el riesgo relativo de ORIF frente a MIPO fue 5,60 (fuente: Smolle MA y colaboradores, 2022). Este es el pleito del tema. La tabla resume lo que hay. La lectura honesta: el metaanálisis favorece al anterolateral en parálisis iatrogénica, pero los estudios individuales no siempre coinciden y casi todos son observacionales, así que la vía puede reflejar el sitio de la fractura y no solo la técnica; las fracturas distales ya traen más parálisis traumática de base (fuente: Entezari V y colaboradores, 2021). Y la parálisis iatrogénica suele recuperarse (fuente: Streufert BD y colaboradores, 2020) (fuente: Shon HC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iatrogénica según la vía en 261 fracturas» muestra lo siguiente. Anterolateral: 7.1 por ciento (fuente: Streufert BD y colaboradores, 2020). Posterior, tríceps dividido: 11.7 por ciento (fuente: Streufert BD y colaboradores, 2020). Posterior, tríceps conservado: 17.9 por ciento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frente a ortesis en ECA (metaanálisis de 292 pacientes)» muestra lo siguiente. No unión con cirugía: 0.7 por ciento (fuente: Oliver WM y colaboradores, 2023). No unión sin cirugía: 15.7 por ciento (fuente: Oliver WM y colaboradores, 2023). Parálisis radial transitoria con cirugía: 17.4 por ciento (fuente: Oliver WM y colaboradores, 2023). Parálisis radial transitoria sin cirugía: 0.7 por ciento (fuente: Oliver WM y colaboradores, 2023). Reintervención con cirugía: 1.4 por ciento (fuente: Oliver WM y colaboradores, 2023). Reintervención sin cirugía: 19.3 por ciento (fuente: Oliver WM y colaboradores, 2023). En el documento Word de este tema encontrarás además: Tiempo operatorio en comparaciones de abordaje anterior y posterior; Posterior frente a anterior: lo que muestran los estudios. Con esto cerramos tratamiento: operar o no, placa o clavo, mipo o abierta, posterior o anterior. Sigamos con técnica: posición, planos, estructuras en riesgo, fijación, cierre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posición, planos, estructuras en riesgo, fijación, cierre y errores del residente. Apoyo de estudio: no sustituye al tutor ni al manual del implante. Lo que no tiene estudio detrás se rotula práctica habitual / opinión experta y no lleva cifra. Decúbito lateral es la preferida para la exposición posterior (fuente: Gallusser N y colaboradores, 2021). Con la AO: asegura el cuerpo con soportes laterales acolchados, pon una almohadilla bajo el tórax para no comprimir el nervio axilar del hombro contralateral, cruza el brazo sobre el cuerpo con el hombro a 90° sobre un soporte acolchado y verifica que el codo se pueda flexionar al menos a un ángulo recto (fuente: Rommens P y colaboradores, 2026). Un colchón de vacío ayuda a la estabilidad, y al preparar el campo no se debe extender demasiado el hombro, sobre todo en ancianos (fuente: Rommens P y colaboradores, 2026). Prono. La placa posterior también se hace así. El brazo va en una mesa radiolúcida con el codo flexionado a 90°, se asegura bien la cabeza y el tubo endotraqueal, y la AO recomienda anestesia general con o sin bloqueo (fuente: Rommens P y colaboradores, 2026). Antes de preparar el campo, comprueba con el arco en C que ves en dos planos todo el húmero, de la cabeza al codo (fuente: Rommens P y colaboradores, 2026). ¿Cambia el nervio de lugar con la posición? En cadáver, la distancia del olécranon al centro del radial osciló entre 130,00 mm (prono, codo extendido) y 121,01 mm (decúbito lateral, codo a 120°); solo a 120° de flexión, ángulo que casi no se usa al operar, la relación del nervio con el hueso se apartó del resto (fuente: Suwannaphisit S y colaboradores, 2021). Incisión desde la punta del olécranon hacia proximal por la línea media posterior, del largo que pida la fractura (fuente: Rommens P y colaboradores, 2026). Un estudio sobre complicaciones subraya las incisiones largas como forma de reducir la lesión del nervio (fuente: Hugonnier N y colaboradores, 2026). Tras la fascia, el dedo encuentra el intervalo entre las cabezas lateral y larga; ese plano se abre de proximal a distal sabiendo que el radial corre debajo del tríceps (fuente: Rommens P y colaboradores, 2026). Desde partes blandas: el radial está unos 2,5 cm proximal al ápice de la aponeurosis del tríceps; con esta referencia el nervio apareció a los 6 minutos de la incisión frente a 16 minutos sin ella (fuente: Arora S y colaboradores, 2011). Desde la piel: marca 4 anchos de dedo proximales al epicóndilo lateral para el radial y 2 proximales al epicóndilo medial para el cubital; en pacientes el radial estuvo a 7,46 cm y nunca dentro de 7,0 cm (fuente: Yingling JM y colaboradores, 2020). Desde el borde lateral: abordar entre el tríceps y el tabique lateral y seguir el cutáneo antebraquial posterior hacia proximal hasta el radial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hueso está desplazado o conminuto, prefiere la referencia de partes blandas (opinión experta, coherente con la advertencia de que las relaciones con el hueso pueden alterarse en la fractura (fuente: Arora S y colaboradores, 2011)). Reduce bajo visión directa y confirma longitud, alineación y rotación con el arco en C en dos planos (práctica habitual / opinión experta). Para EFORT, el montaje ideal es una placa de 4,5 mm (o su equivalente) que tome como mínimo 6 corticales por encima y 6 por debajo del foco, mejor 8; cerca del codo sugiere placas premoldeadas para la columna posterolateral (3,5/4,5), y deja como tema abierto si conviene bloquear los tornillos (fuente: Gallusser N y colaboradores, 2021). En un metaanálisis de 13 estudios retrospectivos, la no unión no difirió de forma significativa entre doble placa y placa única (5,0 % frente a 7,3 %; RR 0,99), con fracturas diafisarias y distales mezcladas (fuente: Baumann AN y colaboradores, 2025). Cierra por capas de la forma habitual (fuente: Rommens P y colaboradores, 2026). Antes de cerrar comprueba que el radial y el cubital queden libres, sin quedar comprimidos bajo la placa o el material (opinión experta). Si dividiste el tendón del tríceps, repáralo (opinión experta). Operar sin una nota del estado del radial y del interóseo posterior (fuente: Rommens P y colaboradores, 2026). Disecar el foco antes de haber visto el radial; con identificación y protección sistemática, 2 de 73 pacientes (2,7 %) tuvieron parálisis frente a 6 % a 24 % que cita la literatura (fuente: Belayneh R y colaboradores, 2023). Confiarse de las referencias óseas con la fractura desplazada: usa también la aponeurosis (fuente: Arora S y colaboradores, 2011). Prolongar la división del músculo hacia proximal sin ver el nervio; propusieron 3,00 cm como longitud máxima permitida (fuente: Patra A y colaboradores, 2020), y abrir las fibras hacia proximal pone en riesgo la inervación de la porción lateral de la cabeza medial y del ancóneo (fuente: Ozer H y colaboradores, 2006). Poner separadores de Hohmann en los 2/5 distales del húmero: la AO los desaconseja en el anterolateral (fuente: Rommens P y colaboradores, 2026); la misma lógica aplica a cualquier vía (opinión experta). Dejar el cubital con una pinza pesada sobre el lazo (fuente: Rommens P y colaboradores, 2026). Poner el hombro en extensión forzada o sin almohadilla torácica (fuente: Rommens P y colaboradores, 2026). Trabajar por una incisión demasiado corta: los autores de una cohorte reciente recomiendan incisiones más largas para reducir la lesión del nervio (fuente: Hugonnier N y colaboradores, 2026). Cerrar sin mirar el nervio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postoperatoria en series de placa (definiciones y cirujanos distintos)» muestra lo siguiente. Doble placa, tríceps conservado (Gausden): 3 por ciento (fuente: Gausden EB y colaboradores, 2016). Posterior y anterolateral con identificación sistemática del radial (Belayneh): 2.7 por ciento (fuente: Belayneh R y colaboradores, 2023). Tríceps dividido, un cirujano (Lee): 11 por ciento (fuente: Lee WY y colaboradores, 2021). Tríceps dividido (Streufert): 11.7 por ciento (fuente: Streufert BD y colaboradores, 2020). Tríceps conservado (Streufert): 17.9 por ciento (fuente: Streufert BD y colaboradores, 2020). Posterior (Hugonnier): 9 por ciento (fuente: Hugonnier N y colaboradores, 2026). Con esto cerramos técnica: posición, planos, estructuras en riesgo, fijación, cierre y errores del residente. Sigamos con el nervio radial: protegerlo, y qué hacer si falla.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nervio radial: protegerlo, y qué hacer si falla. Antes: examinas y anotas, como ya vimos (fuente: Rommens P y colaboradores, 2026). Durante: identificas y proteges, no esperas a encontrarlo por casualidad. Un grupo adoptó como regla ver y movilizar el radial en todos los casos, lo pidiera o no la placa; de 73 pacientes que entraron con el nervio sano, 2 (2,7 %) despertaron con parálisis, cuando la literatura que citan habla de 6 % a 24 % (fuente: Belayneh R y colaboradores, 2023). En la serie de un solo cirujano con tríceps dividido, la parálisis cayó a medida que acumuló casos (P = 0,009) y no dependió de la altura de la fractura; en total fueron 13 de 118 (11 %), y las 13 se recuperaron por completo (fuente: Lee WY y colaboradores, 2021). Es decir: la curva de aprendizaje existe y se paga con los primeros casos. Después: si despiertas al paciente con muñeca caída y el nervio estaba sano, la mayoría se recupera. En una cohorte de 261 fracturas, la parálisis iatrogénica se resolvió en 95 % en 4,1 meses, frente a 74 % en 5,5 meses de la preoperatoria; ninguna iatrogénica necesitó transferencia tendinosa o artrodesis de muñeca, frente a 22 % de las preoperatorias (fuente: Streufert BD y colaboradores, 2020). En el metaanálisis de MIPO frente a placa abierta, la parálisis secundaria a la cirugía terminó recuperándose sola en todos los pacientes de ambos grupos (fuente: Beeres FJ y colaboradores, 2021). Las fuentes no coinciden. La tabla que sigue las pone lado a lado, el gráfico compara los porcentajes y la línea de tiempo ordena las decisiones. Cuánto esperar. Para estimar cuándo debería empezar la recuperación motora, EFORT propone la regla de Seddon: distancia del sitio de lesión al braquiorradial, a razón de 1 mm de regeneración por día, más 30 días (fuente: Gallusser N y colaboradores, 2021). Cómo leer la discrepancia. Ilyas separó a quienes se exploraron temprano de quienes fallaron al manejo no quirúrgico y se exploraron tarde, y vio la ventaja temprana (fuente: Ilyas AM y colaboradores, 2020); Shao, Hendrickx y Entezari no la vieron (fuente: Shao YC y colaboradores, 2005) (fuente: Hendrickx LAM y colaboradores, 2021) (fuente: Entezari V y colaboradores, 2021). Mi lectura (opinión experta): si ya vas a operar la fractura, mirar el nervio sin pagar una segunda cirugía es razonable; si no vas a operar, esperar es válido con seguimiento. La decisión es del tutor. Pseudoartrosis. Al reparar 54 pseudoartrosis con placa, 10 pacientes (18,5 %) tuvieron parálisis radial iatrogénica: 8 se recuperaron por completo (media de 2,5 meses) y 2 parcialmente (fuente: Kakazu R y colaboradores, 2016). Es una cirugía de mayor riesgo para el nervio; avisa y planea la identificación.</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«Recuperación de la parálisis radial primaria según la fuente y el manejo» muestra lo siguiente. Shao: global: 88.1 por ciento (fuente: Shao YC y colaboradores, 2005). Shao: espontánea con tratamiento conservador: 70.7 por ciento (fuente: Shao YC y colaboradores, 2005). Ilyas: sin cirugía: 77.2 por ciento (fuente: Ilyas AM y colaboradores, 2020). Ilyas: exploración en menos de 3 semanas: 89.8 por ciento (fuente: Ilyas AM y colaboradores, 2020). Ilyas: exploración después de 8 semanas: 68.1 por ciento (fuente: Ilyas AM y colaboradores, 2020). Hendrickx: con exploración: 98 por ciento (fuente: Hendrickx LAM y colaboradores, 2021). Hendrickx: sin exploración: 91 por ciento (fuente: Hendrickx LAM y colaboradores, 2021). Entezari: global: 91 por ciento (fuente: Entezari V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 que dice cada fuente sobre la parálisis radial primaria» tiene 3 columnas: Fuente, Dato central, Mensaje. Fila 1: Fuente, Shao 2005 (fuente: Shao YC y colaboradores, 2005); Dato central, Recuperación global 88,1 %; espontánea con tratamiento conservador 70,7 %; sin diferencia entre esperar y explorar temprano; Mensaje, Esperar no empeora el resultado. Fila 2: Fuente, Ilyas 2020 (fuente: Ilyas AM y colaboradores, 2020); Dato central, Recuperación: 77,2 % sin cirugía; 89,8 % con exploración y fijación de la fractura dentro de las 3 primeras semanas; 68,1 % si se exploró después de 8 semanas; Mensaje, Con definiciones más estrictas, la exploración temprana recuperó más. Fila 3: Fuente, Hendrickx 2021 (fuente: Hendrickx LAM y colaboradores, 2021); Dato central, Recuperación 98 % con exploración y 91 % sin ella (p = 0,29); más de 90 % se recupera sin reintervención; Mensaje, Sin beneficio demostrado de explorar. Fila 4: Fuente, Entezari 2021 (fuente: Entezari V y colaboradores, 2021); Dato central, 91 % de recuperación; operar la fractura no la cambió; 10 pacientes (14,1 %) tenían el nervio seccionado al explorarlo; con nervio seccionado recuperó 40 %, frente a 95,3 % con nervio en continuidad; Mensaje, Pedir estudios nerviosos si no hay signos a las 9 semanas. Fila 5: Fuente, Korompilias 2013 (fuente: Korompilias AV y colaboradores, 2013); Dato central, En 25 pacientes con parálisis completa y fractura cerrada, 12 se exploraron tras 16,8 semanas de espera; Mensaje, Exploración inmediata en abierta, irreductible, vascular, tras manipulación o con dolor neuropático; si no, 16 a 18 semanas. Fila 6: Fuente, EFORT 2021 (fuente: Gallusser N y colaboradores, 2021); Dato central, Sin ventaja de explorar de forma temprana, ni siquiera en parálisis secundaria; EMG si no hay recuperación a las 10 a 12 semanas; Mensaje, Seguimiento clínico y electromiografía. Fila 7: Fuente, AO Surgery Reference (fuente: Rommens P y colaboradores, 2026); Dato central, Considerar explorar en alta energía, fractura abierta, Holstein-Lewis y síntomas nuevos tras la fijación; Mensaje, Lista de situaciones para explorar. (fuente: Rommens P y colaboradores, 2026) (fuente: Gallusser N y colaboradores, 2021) (fuente: Shao YC y colaboradores, 2005) (fuente: Hendrickx LAM y colaboradores, 2021) (fuente: Ilyas AM y colaboradores, 2020) (fuente: Entezari V y colaboradores, 2021) (fuente: Korompilias AV y colaboradores, 2013). Con esto cerramos el nervio radial: protegerlo, y qué hacer si falla. Sigamos con ampliaciones: hacia distal, hacia el cubital y hacia proximal.</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hacia distal, hacia el cubital y hacia proximal. Una vez dentro, la fractura puede pedirte más vista. Estas son las salidas y lo que cuestan. Hacia distal. Con el tendón dividido la vista hacia el codo es corta; se gana entrando por el borde lateral del tríceps (fuente: Rommens P y colaboradores, 2026). Si el compromiso es articular, cambia el problema: osteotomía del olécranon y otras vías, tema aparte (Abordaje posterior del codo). En una serie de 37 fracturas distales con placa, 3 se abordaron con osteotomía del olécranon en prono (fuente: Maresca A y colaboradores, 2016). Cubital. En el tríceps conservado el primer paso es identificar y movilizar el cubital, sin pinzas pesadas sobre el lazo (fuente: Rommens P y colaboradores, 2026). En el dividido, se protege por medial al liberar el músculo (fuente: Rommens P y colaboradores, 2026). Para encontrarlo, 2 anchos de dedo proximales al epicóndilo medial lo ubicaron a 3,68 cm en cadáver y a 3,14 cm en pacientes (fuente: Yingling JM y colaboradores, 2020). La parálisis cubital iatrogénica fue 1,2 % en una cohorte de 261 fracturas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Hacia proximal. El axilar marca el techo habitual de la exposición al liberar la cabeza medial; pasarlo un poco es posible, pero exige separar con cuidado radial y axilar junto con sus vasos (fuente: Rommens P y colaboradores, 2026). En cadáver, soltar el radial hacia proximal agregó 6 cm de diáfisis (fuente: Gerwin M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ampliar y qué estructura queda en juego» tiene 3 columnas: Dirección, Cómo, Estructura en riesgo. Fila 1: Dirección, Distal; Cómo, Entrar por el borde lateral del tríceps o pasar al tema del codo (fuente: Rommens P y colaboradores, 2026); Estructura en riesgo, Cubital y rama radial a la cabeza medial (fuente: Rommens P y colaboradores, 2026) (fuente: Ozer H y colaboradores, 2006). Fila 2: Dirección, Cubital; Cómo, Ventana cubital con lazo vascular (fuente: Rommens P y colaboradores, 2026); Estructura en riesgo, Cubital: 1,2 % de parálisis iatrogénica (fuente: Streufert BD y colaboradores, 2020). Fila 3: Dirección, Proximal; Cómo, Liberar la cabeza medial hasta el axilar (fuente: Rommens P y colaboradores, 2026); Estructura en riesgo, Axilar y arteria circunfleja posterior (fuente: Rommens P y colaboradores, 2026). Fila 4: Dirección, Hacia más diáfisis; Cómo, Movilizar el radial: 6 cm más en cadáver (fuente: Gerwin M y colaboradores, 1996); Estructura en riesgo, Radial: más manipulación del nervio (fuente: Gerwin M y colaboradores, 1996). (fuente: Rommens P y colaboradores, 2026) (fuente: Rommens P y colaboradores, 2026) (fuente: Gerwin M y colaboradores, 1996) (fuente: Ozer H y colaboradores, 2006) (fuente: Streufert BD y colaboradores, 2020). Con esto cerramos ampliaciones: hacia distal, hacia el cubital y hacia proximal. Sigamos con complicaciones: tasas y qué las modifica.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y qué las modifica. La complicación que define este abordaje es la parálisis radial iatrogénica; las otras se comparan con las de cualquier placa. Parálisis radial. Mayor con la vía posterior que con la anterolateral en dos metaanálisis (OR 2,72; RR 2,68) (fuente: Shon HC y colaboradores, 2023) (fuente: Smolle MA y colaboradores, 2022), aunque en la cohorte de Streufert la diferencia entre vías no fue significativa (fuente: Streufert BD y colaboradores, 2020). La experiencia del cirujano la baja (fuente: Lee WY y colaboradores, 2021). No unión. En el metaanálisis de Smolle no hubo diferencia entre vías (RR 0,36; p = 0,369) (fuente: Smolle MA y colaboradores, 2022). MIPO tuvo menos no unión que ORIF en otro metaanálisis (OR 0,3) (fuente: Beeres FJ y colaboradores, 2021). Infección. Mayor con placa que con clavo (RR 1,84) y sin diferencia entre vías (RR 0,95) (fuente: Smolle MA y colaboradores, 2022). Complicaciones globales y retiro de material. Las complicaciones o reintervenciones fueron 14 % con el posterior y 8 % con el anterolateral en una serie de 72 pacientes (p = 0,67) (fuente: Hugonnier N y colaboradores, 2026); en las fracturas distales, 4 casos pidieron retirar el implante por molestia en el grupo anterolateral (fuente: Yoon YC y colaboradores, 2025). Debilidad del tríceps. Hay un riesgo anatómico (inervación de la cabeza medial y del ancóneo) (fuente: Ozer H y colaboradores, 2006); no encontré estudios clínicos que midan la fuerza del tríceps tras cada variante: sin dato verificable. Lesión vascular y cubital. La cubital iatrogénica fue 1,2 %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de parálisis radial iatrogénica en comparaciones directas (RR u OR)» muestra lo siguiente. Placa abierta frente a clavo (RR): 1.8 RR u OR (fuente: Smolle MA y colaboradores, 2022). Posterior frente a anterior (RR): 2.7 RR u OR (fuente: Smolle MA y colaboradores, 2022). Posterior frente a anterolateral (OR): 2.7 RR u OR (fuente: Shon HC y colaboradores, 2023). Placa abierta frente a MIPO (RR): 5.6 RR u OR (fuente: Smolle MA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principales y su tamaño» tiene 3 columnas: Complicación, Magnitud, Fuente. Fila 1: Complicación, Parálisis radial iatrogénica (todas las vías); Magnitud, 12,2 % en 261 fracturas; Fuente, (fuente: Streufert BD y colaboradores, 2020). Fila 2: Complicación, Parálisis radial: posterior frente a anterolateral; Magnitud, OR 2,72 y RR 2,68; Fuente, (fuente: Shon HC y colaboradores, 2023) (fuente: Smolle MA y colaboradores, 2022). Fila 3: Complicación, Parálisis radial tras reparar pseudoartrosis; Magnitud, 18,5 % (10 de 54); Fuente, (fuente: Kakazu R y colaboradores, 2016). Fila 4: Complicación, Parálisis radial con protocolo de identificación; Magnitud, 2,7 % (2 de 73); Fuente, (fuente: Belayneh R y colaboradores, 2023). Fila 5: Complicación, Parálisis cubital iatrogénica; Magnitud, 1,2 %; Fuente, (fuente: Streufert BD y colaboradores, 2020). Fila 6: Complicación, No unión entre vías; Magnitud, RR 0,36, sin diferencia; Fuente, (fuente: Smolle MA y colaboradores, 2022). Fila 7: Complicación, No unión con doble o única placa; Magnitud, 5,0 % frente a 7,3 %, sin diferencia; Fuente, (fuente: Baumann AN y colaboradores, 2025). Fila 8: Complicación, Infección entre vías; Magnitud, RR 0,95, sin diferencia; Fuente, (fuente: Smolle MA y colaboradores, 2022). Fila 9: Complicación, Complicación o reintervención; Magnitud, 14 % posterior y 8 % anterolateral; Fuente, (fuente: Hugonnier N y colaboradores, 2026). (fuente: Streufert BD y colaboradores, 2020) (fuente: Shon HC y colaboradores, 2023) (fuente: Smolle MA y colaboradores, 2022) (fuente: Hugonnier N y colaboradores, 2026) (fuente: Belayneh R y colaboradores, 2023) (fuente: Kakazu R y colaboradores, 2016) (fuente: Baumann AN y colaboradores, 2025). La tabla completa tiene más filas: están en el documento Word. Con esto cerramos complicaciones: tasas y qué las modifica. Sigamos con pronóstico: unión, tiempo y función.</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unión, tiempo y función. Tras la placa, la unión va de 87 % a 96 % con un tiempo medio de 12 semanas (fuente: Gallusser N y colaboradores, 2021). En las series posteriores concretas, el tiempo medio fue 15,6 semanas para doble placa con tríceps conservado (fuente: Gausden EB y colaboradores, 2016) y 16 semanas en una serie de fracturas distales con diversas vías (fuente: Maresca A y colaboradores, 2016). En el ECA de Garika, MIPO anterior y ORIF posterior consolidaron en 16,3 y 18,1 semanas (fuente: Garika SS y colaboradores, 2026). Función: en el ECA FISH el DASH a los 12 meses fue 8,9 con placa (fuente: Rämö L y colaboradores, 2020); con la comparación posterior frente a anterior, la función a los 6 meses no difirió (fuente: Garika SS y colaboradores, 2026) y la unión de las fracturas distales fue 98,7 % (fuente: Yoon YC y colaboradores, 2025). Para el nervio: la parálisis iatrogénica se recupera en 95 % con tiempo medio de resolución de 4,1 meses (fuente: Streufert BD y colaboradores, 2020); la primaria, entre 68,1 % y 98 % según la fuente y el manejo (ver la tabla de nervio radial) (fuente: Shao YC y colaboradores, 2005) (fuente: Hendrickx LAM y colaboradores, 2021) (fuente: Ilyas AM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hasta la unión radiológica» muestra lo siguiente. EFORT 2021, tiempo medio tras placa: 12 semanas (fuente: Gallusser N y colaboradores, 2021). Gausden, tríceps conservado y doble placa: 15.6 semanas (fuente: Gausden EB y colaboradores, 2016). Maresca, distal con distintas vías: 16 semanas (fuente: Maresca A y colaboradores, 2016). Garika, MIPO anterior: 16.3 semanas (fuente: Garika SS y colaboradores, 2026). Garika, ORIF posterior: 18.1 semanas (fuente: Garika SS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tras fijación con placa» muestra lo siguiente. Límite inferior del rango (EFORT): 87 por ciento (fuente: Gallusser N y colaboradores, 2021). Límite superior del rango (EFORT): 96 por ciento (fuente: Gallusser N y colaboradores, 2021). Fracturas distales (Yoon): 98.7 por ciento (fuente: Yoon YC y colaboradores, 2025). Pseudoartrosis con placa e injerto (Peters): 98 por ciento (fuente: Peters RM y colaboradores, 2015). Con esto cerramos pronóstico: unión, tiempo y función.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Una placa suele dar un montaje estable, y eso permite mover hombro y codo desde el principio, en activo y asistido, sin límite de arco. El cabestrillo se usa pocos días y solo como analgesia. Lo que se restringe es el peso: no más de 1 kg en esa mano hasta ver la consolidación, que en general llega hacia los 3 meses (fuente: Gallusser N y colaboradores, 2021). La AO destaca que conservar la inserción del tríceps (triceps-on) permite rehabilitar más rápido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dividiste el tendón y lo reparaste, protege la reparación según indique tu cirujano responsable (práctica habitual / opinión experta; no encontré un protocolo comparado, sin dato verificable). El ECA de Garika controló a los pacientes a las 2 semanas, 6 semanas, 3 meses y 6 meses (fuente: Garika SS y colaboradores, 2026), un buen ritmo de referencia para el seguimiento radiográfico y clínico. Con esto cerramos rehabilitación.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En las fuentes abiertas que revisé no encontré una guía clínica formal de AAOS, NICE, BOA/BOAST u OTA que diga qué abordaje usar para fijar la diáfisis del húmero: sin dato verificable. Lo que hay son revisiones Cochrane, una revisión narrativa de EFORT y las descripciones técnicas de la AO, que se citan y se enlazan, no se reproducen.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que orientan la decisión» tiene 3 columnas: Fuente, Qué dice, Para qué sirve. Fila 1: Fuente, Cochrane 2012, cirugía frente a no cirugía (fuente: Gosler MW y colaboradores, 2012); Qué dice, No halló ECA: excluyó 6 estudios; sin evidencia aleatorizada para decidir; Para qué sirve, Contexto histórico, antes del ensayo FISH. Fila 2: Fuente, Cochrane 2011, placa frente a clavo (fuente: Kurup H y colaboradores, 2011); Qué dice, 5 ensayos, 260 participantes; sin diferencia de unión; más pinzamiento con clavo; Para qué sirve, Elegir implante. Fila 3: Fuente, EFORT Open Rev 2021 (fuente: Gallusser N y colaboradores, 2021); Qué dice, El tratamiento conservador es de elección en la mayoría; sin ventaja de explorar temprano el radial; Para qué sirve, Visión práctica y actual. Fila 4: Fuente, AO Surgery Reference (fuente: Rommens P y colaboradores, 2026) (fuente: Rommens P y colaboradores, 2026) (fuente: Rommens P y colaboradores, 2026); Qué dice, Describe los abordajes posteriores y las indicaciones de explorar el nervio; Para qué sirve, Lectura recomendada para el quirófano (no se reproduce). (fuente: Rommens P y colaboradores, 2026) (fuente: Rommens P y colaboradores, 2026) (fuente: Rommens P y colaboradores, 2026) (fuente: Gallusser N y colaboradores, 2021) (fuente: Gosler MW y colaboradores, 2012) (fuente: Kurup H y colaboradores, 2011).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Este abordaje es ‘dónde está el radial’ antes que ‘por dónde entro’: se identifica antes de disecar el foco (fuente: Arora S y colaboradores, 2011) (fuente: Belayneh R y colaboradores, 2023). Elegir la variante es elegir qué pagas con el tríceps: dividirlo limita la vista distal (fuente: Rommens P y colaboradores, 2026), reflejarlo exige más manejo del radial (fuente: Gerwin M y colaboradores, 1996) y conservar la inserción permite rehabilitar antes (fuente: Rommens P y colaboradores, 2026). Examinar y anotar el radial antes de reducir es lo que separa una lesión de la fractura de una de la cirugía (fuente: Rommens P y colaboradores, 2026) (fuente: Streufert BD y colaboradores, 2020). La evidencia comparativa es sobre todo observacional: el metaanálisis favorece al anterolateral (fuente: Shon HC y colaboradores, 2023), si por delante no se consigue un montaje estable, la placa posterior sigue siendo opción (fuente: Yoon YC y colaboradores, 2025), y la decisión depende de la fractura y de quién opera.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Documenta radial, interóseo posterior, cubital y perfusión antes de cualquier maniobra (fuente: Rommens P y colaboradores, 2026) (fuente: Rommens P y colaboradores, 2026). Decúbito lateral: almohadilla bajo el tórax y codo que flexione al menos a un ángulo recto; prono: vía aérea asegurada (fuente: Rommens P y colaboradores, 2026) (fuente: Rommens P y colaboradores, 2026). Marca en la piel 4 anchos de dedo proximales al epicóndilo lateral para el radial y 2 proximales al medial para el cubital (fuente: Yingling JM y colaboradores, 2020). En el lazo del cubital no uses pinzas pesadas (fuente: Rommens P y colaboradores, 2026). Fija con placa de 4,5 mm o equivalente y 6 corticales o más por lado del foco, preferible 8 (fuente: Gallusser N y colaboradores, 2021). Antes de cerrar, mira el radial y comprueba que no queda comprimido bajo la placa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Identifica y protege el radial antes de disecar el foco (fuente: Belayneh R y colaboradores, 2023). La vía posterior sigue siendo útil en el tercio distal, aunque el anterolateral dio menos parálisis iatrogénica en los metaanálisis (fuente: Shon HC y colaboradores, 2023) (fuente: Yoon YC y colaboradores, 2025). Anota el estado del nervio antes de reducir; la parálisis iatrogénica suele recuperarse (fuente: Rommens P y colaboradores, 2026)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posterior del húmero · triceps-splitting · tríceps dividido · triceps-on · triceps flip · abordaje de Gerwin · posterior modificado · nervio radial · surco espiral · arteria braquial profunda · ápice de la aponeurosis del tríceps · nervio cubital · nervio axilar · fractura diafisaria del húmero · Holstein-Lewis · MIPO · ORIF · placa 4,5 mm · decúbito lateral · prono · parálisis radial iatrogénica · pseudoartrosis del húmero · FISH · ortesis funcional · cirugía del tercio distal del húmero.</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Radial: unos 2,5 cm proximal al ápice de la aponeurosis del tríceps (fuente: Arora S y colaboradores, 2011). Cruce lateral del radial: 12,5 cm del epicóndilo lateral en promedio (fuente: Beck CM y colaboradores, 2026). Posición: decúbito lateral o prono, almohadilla torácica y vía aérea asegurada (fuente: Rommens P y colaboradores, 2026) (fuente: Rommens P y colaboradores, 2026). Posterior frente a anterolateral: OR 2,72 de parálisis iatrogénica (fuente: Shon HC y colaboradores, 2023). La parálisis iatrogénica se resuelve en 95 % (fuente: Streufert BD y colaboradores, 2020). MIPO frente a placa abierta: OR 0,3 de no unión (fuente: Beeres FJ y colaboradores, 2021). Placa de 4,5 mm: 6 a 8 corticales por lado (fuente: Gallusser N y colaboradores, 2021). Parálisis primaria: estudios nerviosos si no hay signos a las 9 semanas (fuente: Entezari V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34 años, diestra, que cae de una moto y llega con dolor, deformidad y tumefacción del brazo derecho. La piel está cerrada. No puede extender la muñeca ni los dedos y refiere hormigueo en el dorso de la mano desde el momento de la caída. Las radiografías muestran una fractura espiral desplazada del tercio distal de la diáfisis con un fragmento distal que permite la fijación posterior. Quiere saber si tiene el nervio cortado y si la van a operar por detrás.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debes anotar antes de reducir o inmovilizar?. ¿Qué te dice el nivel de la fractura sobre el riesgo del nervio?. ¿Esperas o exploras el nervio?. Si decides fijar, ¿por dónde entras y por qué?. ¿Qué le dices sobre la recuperación del nervio?.</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la nota: examen y registro de radial e interóseo posterior antes de cualquier reducción, más perfusión y piel (fuente: Rommens P y colaboradores, 2026) (fuente: Rommens P y colaboradores, 2026). El nivel pesa: en el tercio distal la parálisis primaria fue 23,6 % y en el proximal 1,8 % (fuente: Gallusser N y colaboradores, 2021), y en una cohorte el tercio distal tuvo un OR de 6,3 frente al proximal (fuente: Entezari V y colaboradores, 2021). Si la fractura cumple criterios de Holstein-Lewis, la parálisis aguda fue 22 % frente a 8 % de las otras diafisarias, y en esa serie las 6 se recuperaron; los autores no la consideran por sí sola indicación de cirugía primaria (fuente: Ekholm R y colaboradores, 2008). Esperar o explorar: es fractura cerrada; la AO lista como situaciones para considerar la exploración la alta energía, la fractura abierta, Holstein-Lewis y los síntomas nuevos tras la fijación (fuente: Rommens P y colaboradores, 2026), mientras que otras fuentes no hallaron beneficio de explorar de forma sistemática (fuente: Hendrickx LAM y colaboradores, 2021) (fuente: Entezari V y colaboradores, 2021). En un accidente de moto la energía importa y conviene hablarlo con el tutor. Si se fija, con fragmento distal suficiente tanto el anterolateral como el posterior son opciones: el anterior fue más corto en una cohorte, cuyos autores dejan la placa posterior para cuando por delante no se logra estabilidad (fuente: Yoon YC y colaboradores, 2025); el metaanálisis de abordajes mostró más parálisis iatrogénica con el posterior (OR 2,72) (fuente: Shon HC y colaboradores, 2023). Si entras por detrás, decúbito lateral o prono (fuente: Rommens P y colaboradores, 2026) (fuente: Rommens P y colaboradores, 2026), identifica el radial unos 2,5 cm proximal al ápice de la aponeurosis (fuente: Arora S y colaboradores, 2011) y fija con placa de 4,5 mm y 6 a 8 corticales por lado (fuente: Gallusser N y colaboradores, 2021). Recuperación: más de 90 % de las parálisis primarias recupera sin reintervención, y pedir estudios nerviosos si no hay signos a las 9 semanas es razonable (fuente: Hendrickx LAM y colaboradores, 2021) (fuente: Entezari V y colaboradores, 2021). El nervio se protege con una nota previa, una referencia de partes blandas y una decisión compartida con el tutor sobre explorar o esperar (fuente: Rommens P y colaboradores, 2026) (fuente: Rommens P y colaboradores, 2026) (fuente: Arora S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posterior del húmero: dónde está el radial, qué hacer con el tríceps y qué esperar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y por qué se estudia con el nervio radial en la cabeza</a:t>
            </a:r>
          </a:p>
          <a:p>
            <a:pPr marL="347472" indent="-347472">
              <a:spcAft>
                <a:spcPts val="1400"/>
              </a:spcAft>
              <a:buChar char="•"/>
            </a:pPr>
            <a:r>
              <a:rPr sz="2200">
                <a:solidFill>
                  <a:srgbClr val="263238"/>
                </a:solidFill>
                <a:latin typeface="Calibri"/>
              </a:rPr>
              <a:t>2. Epidemiología: cuántas fracturas, quiénes y dónde se lesiona el radial</a:t>
            </a:r>
          </a:p>
          <a:p>
            <a:pPr marL="347472" indent="-347472">
              <a:spcAft>
                <a:spcPts val="1400"/>
              </a:spcAft>
              <a:buChar char="•"/>
            </a:pPr>
            <a:r>
              <a:rPr sz="2200">
                <a:solidFill>
                  <a:srgbClr val="263238"/>
                </a:solidFill>
                <a:latin typeface="Calibri"/>
              </a:rPr>
              <a:t>3. Anatomía quirúrgica: dónde está el radial y qué cruza el abordaje</a:t>
            </a:r>
          </a:p>
          <a:p>
            <a:pPr marL="347472" indent="-347472">
              <a:spcAft>
                <a:spcPts val="1400"/>
              </a:spcAft>
              <a:buChar char="•"/>
            </a:pPr>
            <a:r>
              <a:rPr sz="2200">
                <a:solidFill>
                  <a:srgbClr val="263238"/>
                </a:solidFill>
                <a:latin typeface="Calibri"/>
              </a:rPr>
              <a:t>4. Variantes del abordaje: dividir el tríceps, levantarlo o trabajar por ventanas</a:t>
            </a:r>
          </a:p>
          <a:p>
            <a:pPr marL="347472" indent="-347472">
              <a:spcAft>
                <a:spcPts val="1400"/>
              </a:spcAft>
              <a:buChar char="•"/>
            </a:pPr>
            <a:r>
              <a:rPr sz="2200">
                <a:solidFill>
                  <a:srgbClr val="263238"/>
                </a:solidFill>
                <a:latin typeface="Calibri"/>
              </a:rPr>
              <a:t>5. Clasificación que importa para elegir el abordaje</a:t>
            </a:r>
          </a:p>
          <a:p>
            <a:pPr marL="347472" indent="-347472">
              <a:spcAft>
                <a:spcPts val="1400"/>
              </a:spcAft>
              <a:buChar char="•"/>
            </a:pPr>
            <a:r>
              <a:rPr sz="2200">
                <a:solidFill>
                  <a:srgbClr val="263238"/>
                </a:solidFill>
                <a:latin typeface="Calibri"/>
              </a:rPr>
              <a:t>6. Diagnóstico y planificación: lo que se anota antes de entrar</a:t>
            </a:r>
          </a:p>
          <a:p>
            <a:pPr marL="347472" indent="-347472">
              <a:spcAft>
                <a:spcPts val="1400"/>
              </a:spcAft>
              <a:buChar char="•"/>
            </a:pPr>
            <a:r>
              <a:rPr sz="2200">
                <a:solidFill>
                  <a:srgbClr val="263238"/>
                </a:solidFill>
                <a:latin typeface="Calibri"/>
              </a:rPr>
              <a:t>7. Examen físico del brazo: radial, cubital, tríceps</a:t>
            </a:r>
          </a:p>
          <a:p>
            <a:pPr marL="347472" indent="-347472">
              <a:spcAft>
                <a:spcPts val="1400"/>
              </a:spcAft>
              <a:buChar char="•"/>
            </a:pPr>
            <a:r>
              <a:rPr sz="2200">
                <a:solidFill>
                  <a:srgbClr val="263238"/>
                </a:solidFill>
                <a:latin typeface="Calibri"/>
              </a:rPr>
              <a:t>8. Imágenes: radiografía, TC y ecografía del nervio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operar o no y, si se opera, por dónde</a:t>
            </a:r>
          </a:p>
          <a:p>
            <a:pPr marL="347472" indent="-347472">
              <a:spcAft>
                <a:spcPts val="1400"/>
              </a:spcAft>
              <a:buChar char="•"/>
            </a:pPr>
            <a:r>
              <a:rPr sz="2200">
                <a:solidFill>
                  <a:srgbClr val="263238"/>
                </a:solidFill>
                <a:latin typeface="Calibri"/>
              </a:rPr>
              <a:t>10. Cuándo elegir la vía posterior y cuándo no</a:t>
            </a:r>
          </a:p>
          <a:p>
            <a:pPr marL="347472" indent="-347472">
              <a:spcAft>
                <a:spcPts val="1400"/>
              </a:spcAft>
              <a:buChar char="•"/>
            </a:pPr>
            <a:r>
              <a:rPr sz="2200">
                <a:solidFill>
                  <a:srgbClr val="263238"/>
                </a:solidFill>
                <a:latin typeface="Calibri"/>
              </a:rPr>
              <a:t>11. Tratamiento: operar o no, placa o clavo, MIPO o abierta, posterior o anterior</a:t>
            </a:r>
          </a:p>
          <a:p>
            <a:pPr marL="347472" indent="-347472">
              <a:spcAft>
                <a:spcPts val="1400"/>
              </a:spcAft>
              <a:buChar char="•"/>
            </a:pPr>
            <a:r>
              <a:rPr sz="2200">
                <a:solidFill>
                  <a:srgbClr val="263238"/>
                </a:solidFill>
                <a:latin typeface="Calibri"/>
              </a:rPr>
              <a:t>12. Técnica: posición, planos, estructuras en riesgo, fijación, cierre y errores del residente</a:t>
            </a:r>
          </a:p>
          <a:p>
            <a:pPr marL="347472" indent="-347472">
              <a:spcAft>
                <a:spcPts val="1400"/>
              </a:spcAft>
              <a:buChar char="•"/>
            </a:pPr>
            <a:r>
              <a:rPr sz="2200">
                <a:solidFill>
                  <a:srgbClr val="263238"/>
                </a:solidFill>
                <a:latin typeface="Calibri"/>
              </a:rPr>
              <a:t>13. El nervio radial: protegerlo, y qué hacer si falla</a:t>
            </a:r>
          </a:p>
          <a:p>
            <a:pPr marL="347472" indent="-347472">
              <a:spcAft>
                <a:spcPts val="1400"/>
              </a:spcAft>
              <a:buChar char="•"/>
            </a:pPr>
            <a:r>
              <a:rPr sz="2200">
                <a:solidFill>
                  <a:srgbClr val="263238"/>
                </a:solidFill>
                <a:latin typeface="Calibri"/>
              </a:rPr>
              <a:t>14. Ampliaciones: hacia distal, hacia el cubital y hacia proximal</a:t>
            </a:r>
          </a:p>
          <a:p>
            <a:pPr marL="347472" indent="-347472">
              <a:spcAft>
                <a:spcPts val="1400"/>
              </a:spcAft>
              <a:buChar char="•"/>
            </a:pPr>
            <a:r>
              <a:rPr sz="2200">
                <a:solidFill>
                  <a:srgbClr val="263238"/>
                </a:solidFill>
                <a:latin typeface="Calibri"/>
              </a:rPr>
              <a:t>15. Complicaciones: tasas y qué las modifica</a:t>
            </a:r>
          </a:p>
          <a:p>
            <a:pPr marL="347472" indent="-347472">
              <a:spcAft>
                <a:spcPts val="1400"/>
              </a:spcAft>
              <a:buChar char="•"/>
            </a:pPr>
            <a:r>
              <a:rPr sz="2200">
                <a:solidFill>
                  <a:srgbClr val="263238"/>
                </a:solidFill>
                <a:latin typeface="Calibri"/>
              </a:rPr>
              <a:t>16. Pronóstico: unión, tiempo y función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a:p>
            <a:r>
              <a:rPr sz="1000">
                <a:solidFill>
                  <a:srgbClr val="5A6469"/>
                </a:solidFill>
                <a:latin typeface="Calibri"/>
              </a:rPr>
              <a:t>[r2] Rommens P et al. En: AO Surgery Reference. 2026.</a:t>
            </a:r>
          </a:p>
          <a:p>
            <a:r>
              <a:rPr sz="1000">
                <a:solidFill>
                  <a:srgbClr val="5A6469"/>
                </a:solidFill>
                <a:latin typeface="Calibri"/>
              </a:rPr>
              <a:t>[r9] Gerwin M et al. J Bone Joint Surg Am. 1996. doi:10.2106/00004623-199611000-00008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detrás hay tres formas de pasar el tríceps: dividirlo, reflejarlo (Gerwin) o levantarlo entero conservando su inserción (triceps-on); en las tres el radial queda justo debajo [r1][r2][r9].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y por qué se estudia con el nervio radial en la cabeza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[r4] Rommens P et al. En: AO Surgery Reference. 2026.</a:t>
            </a:r>
          </a:p>
          <a:p>
            <a:r>
              <a:rPr sz="800">
                <a:solidFill>
                  <a:srgbClr val="5A6469"/>
                </a:solidFill>
                <a:latin typeface="Calibri"/>
              </a:rPr>
              <a:t>[r5]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posterior del húmero es la entrada por la cara dorsal del brazo para ver la mitad distal de la diáfisis y, con maniobras, un tramo mayor.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y por qué se estudia con el nervio radial en la cabeza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Rommens P et al. En: AO Surgery Reference. 2026.</a:t>
            </a:r>
          </a:p>
          <a:p>
            <a:r>
              <a:rPr sz="800">
                <a:solidFill>
                  <a:srgbClr val="5A6469"/>
                </a:solidFill>
                <a:latin typeface="Calibri"/>
              </a:rPr>
              <a:t>[r6] Rommens P et al. En: AO Surgery Reference. 2026.</a:t>
            </a:r>
          </a:p>
          <a:p>
            <a:r>
              <a:rPr sz="800">
                <a:solidFill>
                  <a:srgbClr val="5A6469"/>
                </a:solidFill>
                <a:latin typeface="Calibri"/>
              </a:rPr>
              <a:t>[r4] Rommens P et al. En: AO Surgery Reference. 2026.</a:t>
            </a:r>
          </a:p>
          <a:p>
            <a:r>
              <a:rPr sz="800">
                <a:solidFill>
                  <a:srgbClr val="5A6469"/>
                </a:solidFill>
                <a:latin typeface="Calibri"/>
              </a:rPr>
              <a:t>[r31] Lotzien S et al. BMC Musculoskelet Disord. 2019. doi:10.1186/s12891-019-2888-2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paciente va en decúbito lateral o en prono [r5][r6].</a:t>
            </a:r>
          </a:p>
          <a:p>
            <a:pPr marL="347472" indent="-347472">
              <a:spcAft>
                <a:spcPts val="1400"/>
              </a:spcAft>
              <a:buChar char="•"/>
            </a:pPr>
            <a:r>
              <a:rPr sz="2400">
                <a:solidFill>
                  <a:srgbClr val="263238"/>
                </a:solidFill>
                <a:latin typeface="Calibri"/>
              </a:rPr>
              <a:t>La alternativa es entrar por delante con el paciente en supino [r4][r31].</a:t>
            </a:r>
          </a:p>
          <a:p>
            <a:pPr marL="347472" indent="-347472">
              <a:spcAft>
                <a:spcPts val="1400"/>
              </a:spcAft>
              <a:buChar char="•"/>
            </a:pPr>
            <a:r>
              <a:rPr sz="2400">
                <a:solidFill>
                  <a:srgbClr val="263238"/>
                </a:solidFill>
                <a:latin typeface="Calibri"/>
              </a:rPr>
              <a:t>En el quirófano vas a ver cuatro familias, que se comparan en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y por qué se estudia con el nervio radial en la cabeza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Rommens P et al. En: AO Surgery Reference. 2026.</a:t>
            </a:r>
          </a:p>
          <a:p>
            <a:r>
              <a:rPr sz="1000">
                <a:solidFill>
                  <a:srgbClr val="5A6469"/>
                </a:solidFill>
                <a:latin typeface="Calibri"/>
              </a:rPr>
              <a:t>[r19] Singh AP et al. Cureus. 2023. doi:10.7759/cureus.35578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Tríceps conservado (triceps-on, "triceps flip"): el músculo se eleva del hueso sin tocar su inserción [r2].</a:t>
            </a:r>
          </a:p>
          <a:p>
            <a:pPr marL="347472" indent="-347472">
              <a:spcAft>
                <a:spcPts val="1400"/>
              </a:spcAft>
              <a:buChar char="•"/>
            </a:pPr>
            <a:r>
              <a:rPr sz="2400">
                <a:solidFill>
                  <a:srgbClr val="263238"/>
                </a:solidFill>
                <a:latin typeface="Calibri"/>
              </a:rPr>
              <a:t>MIPO posterior: ventanas pequeñas y placa por un túnel submuscular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cuántas fracturas, quiénes y dónde se lesiona el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fracturas diafisarias del húmero son entre 1 % y 5 % de todas las fracturas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primaria según el tercio de la diáfisis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Gallusser N et al. EFORT Open Rev. 2021. doi:10.1302/2058-5241.6.200033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Parálisis radial primaria según el trazo de la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Gallusser N et al. EFORT Open Rev. 2021. doi:10.1302/2058-5241.6.200033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dónde está el radial y qué cruza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Piel y fascia, luego el tríceps.</a:t>
            </a:r>
          </a:p>
          <a:p>
            <a:pPr marL="347472" indent="-347472">
              <a:spcAft>
                <a:spcPts val="1400"/>
              </a:spcAft>
              <a:buChar char="•"/>
            </a:pPr>
            <a:r>
              <a:rPr sz="2800">
                <a:solidFill>
                  <a:srgbClr val="263238"/>
                </a:solidFill>
                <a:latin typeface="Calibri"/>
              </a:rPr>
              <a:t>Proximalmente, el intervalo entre la cabeza lateral y la larga se palpa con el dedo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cruce lateral del radial al epicóndilo lateral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Gerwin M et al. J Bone Joint Surg Am. 1996. doi:10.2106/00004623-199611000-00008</a:t>
            </a:r>
          </a:p>
          <a:p>
            <a:r>
              <a:rPr sz="1000">
                <a:solidFill>
                  <a:srgbClr val="5A6469"/>
                </a:solidFill>
                <a:latin typeface="Calibri"/>
              </a:rPr>
              <a:t>[r11] Artico M et al. Surg Radiol Anat. 2009. doi:10.1007/s00276-008-0412-8</a:t>
            </a:r>
          </a:p>
          <a:p>
            <a:r>
              <a:rPr sz="1000">
                <a:solidFill>
                  <a:srgbClr val="5A6469"/>
                </a:solidFill>
                <a:latin typeface="Calibri"/>
              </a:rPr>
              <a:t>[r15] Beck CM et al. J Clin Orthop Trauma. 2026. doi:10.1016/j.jcot.2026.103581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desde el acromión al cruce del radial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Artico M et al. Surg Radiol Anat. 2009. doi:10.1007/s00276-008-0412-8</a:t>
            </a:r>
          </a:p>
          <a:p>
            <a:r>
              <a:rPr sz="1000">
                <a:solidFill>
                  <a:srgbClr val="5A6469"/>
                </a:solidFill>
                <a:latin typeface="Calibri"/>
              </a:rPr>
              <a:t>[r19] Singh AP et al. Cureus. 2023. doi:10.7759/cureus.35578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del abordaje: dividir el tríceps, levantarlo o trabajar por ventanas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[r9] Gerwin M et al. J Bone Joint Surg Am. 1996. doi:10.2106/00004623-199611000-00008</a:t>
            </a:r>
          </a:p>
          <a:p>
            <a:r>
              <a:rPr sz="800">
                <a:solidFill>
                  <a:srgbClr val="5A6469"/>
                </a:solidFill>
                <a:latin typeface="Calibri"/>
              </a:rPr>
              <a:t>[r12] Patra A et al. Anat Cell Biol. 2020. doi:10.5115/acb.20.075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pregunta de fondo es qué haces con el tríceps.</a:t>
            </a:r>
          </a:p>
          <a:p>
            <a:pPr marL="347472" indent="-347472">
              <a:spcAft>
                <a:spcPts val="1400"/>
              </a:spcAft>
              <a:buChar char="•"/>
            </a:pPr>
            <a:r>
              <a:rPr sz="2400">
                <a:solidFill>
                  <a:srgbClr val="263238"/>
                </a:solidFill>
                <a:latin typeface="Calibri"/>
              </a:rPr>
              <a:t>Cada respuesta cambia cuánto hueso ves, qué músculo pagas y cuánto expones el radial.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Diáfisis expuesta desde el epicóndilo lateral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Gerwin M et al. J Bone Joint Surg Am. 1996. doi:10.2106/00004623-199611000-00008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Cuatro formas de pasar el tríceps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[r9] Gerwin M et al. J Bone Joint Surg Am. 1996. doi:10.2106/00004623-199611000-00008</a:t>
            </a:r>
          </a:p>
          <a:p>
            <a:r>
              <a:rPr sz="800">
                <a:solidFill>
                  <a:srgbClr val="5A6469"/>
                </a:solidFill>
                <a:latin typeface="Calibri"/>
              </a:rPr>
              <a:t>[r18] Ozer H et al. Arch Orthop Trauma Surg. 2006. doi:10.1007/s00402-006-0183-9</a:t>
            </a:r>
          </a:p>
          <a:p>
            <a:r>
              <a:rPr sz="800">
                <a:solidFill>
                  <a:srgbClr val="5A6469"/>
                </a:solidFill>
                <a:latin typeface="Calibri"/>
              </a:rPr>
              <a:t>[r19] Singh AP et al. Cureus. 2023. doi:10.7759/cureus.35578</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Qué haces con el tríceps</a:t>
                      </a:r>
                    </a:p>
                  </a:txBody>
                  <a:tcPr>
                    <a:solidFill>
                      <a:srgbClr val="0F5F6B"/>
                    </a:solidFill>
                  </a:tcPr>
                </a:tc>
                <a:tc>
                  <a:txBody>
                    <a:bodyPr/>
                    <a:lstStyle/>
                    <a:p>
                      <a:r>
                        <a:rPr sz="1400" b="1">
                          <a:solidFill>
                            <a:srgbClr val="FFFFFF"/>
                          </a:solidFill>
                          <a:latin typeface="Calibri"/>
                        </a:rPr>
                        <a:t>Exposición documentada</a:t>
                      </a:r>
                    </a:p>
                  </a:txBody>
                  <a:tcPr>
                    <a:solidFill>
                      <a:srgbClr val="0F5F6B"/>
                    </a:solidFill>
                  </a:tcPr>
                </a:tc>
                <a:tc>
                  <a:txBody>
                    <a:bodyPr/>
                    <a:lstStyle/>
                    <a:p>
                      <a:r>
                        <a:rPr sz="1400" b="1">
                          <a:solidFill>
                            <a:srgbClr val="FFFFFF"/>
                          </a:solidFill>
                          <a:latin typeface="Calibri"/>
                        </a:rPr>
                        <a:t>Lo que cuesta</a:t>
                      </a:r>
                    </a:p>
                  </a:txBody>
                  <a:tcPr>
                    <a:solidFill>
                      <a:srgbClr val="0F5F6B"/>
                    </a:solidFill>
                  </a:tcPr>
                </a:tc>
              </a:tr>
              <a:tr h="457200">
                <a:tc>
                  <a:txBody>
                    <a:bodyPr/>
                    <a:lstStyle/>
                    <a:p>
                      <a:r>
                        <a:rPr sz="1400">
                          <a:solidFill>
                            <a:srgbClr val="263238"/>
                          </a:solidFill>
                          <a:latin typeface="Calibri"/>
                        </a:rPr>
                        <a:t>Tríceps dividido</a:t>
                      </a:r>
                    </a:p>
                  </a:txBody>
                  <a:tcPr>
                    <a:solidFill>
                      <a:srgbClr val="EEF3F4"/>
                    </a:solidFill>
                  </a:tcPr>
                </a:tc>
                <a:tc>
                  <a:txBody>
                    <a:bodyPr/>
                    <a:lstStyle/>
                    <a:p>
                      <a:r>
                        <a:rPr sz="1400">
                          <a:solidFill>
                            <a:srgbClr val="263238"/>
                          </a:solidFill>
                          <a:latin typeface="Calibri"/>
                        </a:rPr>
                        <a:t>Divides el tendón y abres entre cabezas [r1]</a:t>
                      </a:r>
                    </a:p>
                  </a:txBody>
                  <a:tcPr>
                    <a:solidFill>
                      <a:srgbClr val="EEF3F4"/>
                    </a:solidFill>
                  </a:tcPr>
                </a:tc>
                <a:tc>
                  <a:txBody>
                    <a:bodyPr/>
                    <a:lstStyle/>
                    <a:p>
                      <a:r>
                        <a:rPr sz="1400">
                          <a:solidFill>
                            <a:srgbClr val="263238"/>
                          </a:solidFill>
                          <a:latin typeface="Calibri"/>
                        </a:rPr>
                        <a:t>15,4 cm de diáfisis en cadáver [r9]</a:t>
                      </a:r>
                    </a:p>
                  </a:txBody>
                  <a:tcPr>
                    <a:solidFill>
                      <a:srgbClr val="EEF3F4"/>
                    </a:solidFill>
                  </a:tcPr>
                </a:tc>
                <a:tc>
                  <a:txBody>
                    <a:bodyPr/>
                    <a:lstStyle/>
                    <a:p>
                      <a:r>
                        <a:rPr sz="1400">
                          <a:solidFill>
                            <a:srgbClr val="263238"/>
                          </a:solidFill>
                          <a:latin typeface="Calibri"/>
                        </a:rPr>
                        <a:t>Exposición distal limitada [r1] y posible daño a la inervación de la cabeza medial [r18]</a:t>
                      </a:r>
                    </a:p>
                  </a:txBody>
                  <a:tcPr>
                    <a:solidFill>
                      <a:srgbClr val="EEF3F4"/>
                    </a:solidFill>
                  </a:tcPr>
                </a:tc>
              </a:tr>
              <a:tr h="457200">
                <a:tc>
                  <a:txBody>
                    <a:bodyPr/>
                    <a:lstStyle/>
                    <a:p>
                      <a:r>
                        <a:rPr sz="1400">
                          <a:solidFill>
                            <a:srgbClr val="263238"/>
                          </a:solidFill>
                          <a:latin typeface="Calibri"/>
                        </a:rPr>
                        <a:t>Posterior modificado (Gerwin)</a:t>
                      </a:r>
                    </a:p>
                  </a:txBody>
                  <a:tcPr>
                    <a:solidFill>
                      <a:srgbClr val="FFFFFF"/>
                    </a:solidFill>
                  </a:tcPr>
                </a:tc>
                <a:tc>
                  <a:txBody>
                    <a:bodyPr/>
                    <a:lstStyle/>
                    <a:p>
                      <a:r>
                        <a:rPr sz="1400">
                          <a:solidFill>
                            <a:srgbClr val="263238"/>
                          </a:solidFill>
                          <a:latin typeface="Calibri"/>
                        </a:rPr>
                        <a:t>Reflejas lateral y medial hacia medial tras ubicar el radial [r9]</a:t>
                      </a:r>
                    </a:p>
                  </a:txBody>
                  <a:tcPr>
                    <a:solidFill>
                      <a:srgbClr val="FFFFFF"/>
                    </a:solidFill>
                  </a:tcPr>
                </a:tc>
                <a:tc>
                  <a:txBody>
                    <a:bodyPr/>
                    <a:lstStyle/>
                    <a:p>
                      <a:r>
                        <a:rPr sz="1400">
                          <a:solidFill>
                            <a:srgbClr val="263238"/>
                          </a:solidFill>
                          <a:latin typeface="Calibri"/>
                        </a:rPr>
                        <a:t>26,2 cm en cadáver; 76 % a 94 % del húmero [r9][r20]</a:t>
                      </a:r>
                    </a:p>
                  </a:txBody>
                  <a:tcPr>
                    <a:solidFill>
                      <a:srgbClr val="FFFFFF"/>
                    </a:solidFill>
                  </a:tcPr>
                </a:tc>
                <a:tc>
                  <a:txBody>
                    <a:bodyPr/>
                    <a:lstStyle/>
                    <a:p>
                      <a:r>
                        <a:rPr sz="1400">
                          <a:solidFill>
                            <a:srgbClr val="263238"/>
                          </a:solidFill>
                          <a:latin typeface="Calibri"/>
                        </a:rPr>
                        <a:t>Más disección del radial: requiere movilizarlo [r9]</a:t>
                      </a:r>
                    </a:p>
                  </a:txBody>
                  <a:tcPr>
                    <a:solidFill>
                      <a:srgbClr val="FFFFFF"/>
                    </a:solidFill>
                  </a:tcPr>
                </a:tc>
              </a:tr>
              <a:tr h="457200">
                <a:tc>
                  <a:txBody>
                    <a:bodyPr/>
                    <a:lstStyle/>
                    <a:p>
                      <a:r>
                        <a:rPr sz="1400">
                          <a:solidFill>
                            <a:srgbClr val="263238"/>
                          </a:solidFill>
                          <a:latin typeface="Calibri"/>
                        </a:rPr>
                        <a:t>Tríceps conservado</a:t>
                      </a:r>
                    </a:p>
                  </a:txBody>
                  <a:tcPr>
                    <a:solidFill>
                      <a:srgbClr val="EEF3F4"/>
                    </a:solidFill>
                  </a:tcPr>
                </a:tc>
                <a:tc>
                  <a:txBody>
                    <a:bodyPr/>
                    <a:lstStyle/>
                    <a:p>
                      <a:r>
                        <a:rPr sz="1400">
                          <a:solidFill>
                            <a:srgbClr val="263238"/>
                          </a:solidFill>
                          <a:latin typeface="Calibri"/>
                        </a:rPr>
                        <a:t>Lo elevas entero con ventana cubital y radial [r2]</a:t>
                      </a:r>
                    </a:p>
                  </a:txBody>
                  <a:tcPr>
                    <a:solidFill>
                      <a:srgbClr val="EEF3F4"/>
                    </a:solidFill>
                  </a:tcPr>
                </a:tc>
                <a:tc>
                  <a:txBody>
                    <a:bodyPr/>
                    <a:lstStyle/>
                    <a:p>
                      <a:r>
                        <a:rPr sz="1400">
                          <a:solidFill>
                            <a:srgbClr val="263238"/>
                          </a:solidFill>
                          <a:latin typeface="Calibri"/>
                        </a:rPr>
                        <a:t>Sin cifra de exposición comparable en las fuentes abiertas (sin dato verificable)</a:t>
                      </a:r>
                    </a:p>
                  </a:txBody>
                  <a:tcPr>
                    <a:solidFill>
                      <a:srgbClr val="EEF3F4"/>
                    </a:solidFill>
                  </a:tcPr>
                </a:tc>
                <a:tc>
                  <a:txBody>
                    <a:bodyPr/>
                    <a:lstStyle/>
                    <a:p>
                      <a:r>
                        <a:rPr sz="1400">
                          <a:solidFill>
                            <a:srgbClr val="263238"/>
                          </a:solidFill>
                          <a:latin typeface="Calibri"/>
                        </a:rPr>
                        <a:t>Dos ventanas con el cubital y el radial a la vista [r2]</a:t>
                      </a:r>
                    </a:p>
                  </a:txBody>
                  <a:tcPr>
                    <a:solidFill>
                      <a:srgbClr val="EEF3F4"/>
                    </a:solidFill>
                  </a:tcPr>
                </a:tc>
              </a:tr>
              <a:tr h="457200">
                <a:tc>
                  <a:txBody>
                    <a:bodyPr/>
                    <a:lstStyle/>
                    <a:p>
                      <a:r>
                        <a:rPr sz="1400">
                          <a:solidFill>
                            <a:srgbClr val="263238"/>
                          </a:solidFill>
                          <a:latin typeface="Calibri"/>
                        </a:rPr>
                        <a:t>MIPO posterior</a:t>
                      </a:r>
                    </a:p>
                  </a:txBody>
                  <a:tcPr>
                    <a:solidFill>
                      <a:srgbClr val="FFFFFF"/>
                    </a:solidFill>
                  </a:tcPr>
                </a:tc>
                <a:tc>
                  <a:txBody>
                    <a:bodyPr/>
                    <a:lstStyle/>
                    <a:p>
                      <a:r>
                        <a:rPr sz="1400">
                          <a:solidFill>
                            <a:srgbClr val="263238"/>
                          </a:solidFill>
                          <a:latin typeface="Calibri"/>
                        </a:rPr>
                        <a:t>Túnel submuscular entre dos ventanas [r19]</a:t>
                      </a:r>
                    </a:p>
                  </a:txBody>
                  <a:tcPr>
                    <a:solidFill>
                      <a:srgbClr val="FFFFFF"/>
                    </a:solidFill>
                  </a:tcPr>
                </a:tc>
                <a:tc>
                  <a:txBody>
                    <a:bodyPr/>
                    <a:lstStyle/>
                    <a:p>
                      <a:r>
                        <a:rPr sz="1400">
                          <a:solidFill>
                            <a:srgbClr val="263238"/>
                          </a:solidFill>
                          <a:latin typeface="Calibri"/>
                        </a:rPr>
                        <a:t>No aplica (sin exposición del foco)</a:t>
                      </a:r>
                    </a:p>
                  </a:txBody>
                  <a:tcPr>
                    <a:solidFill>
                      <a:srgbClr val="FFFFFF"/>
                    </a:solidFill>
                  </a:tcPr>
                </a:tc>
                <a:tc>
                  <a:txBody>
                    <a:bodyPr/>
                    <a:lstStyle/>
                    <a:p>
                      <a:r>
                        <a:rPr sz="1400">
                          <a:solidFill>
                            <a:srgbClr val="263238"/>
                          </a:solidFill>
                          <a:latin typeface="Calibri"/>
                        </a:rPr>
                        <a:t>Radial cerca de los orificios 5 a 7 de la placa en cadáver [r19]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que importa para elegir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Rommens P et al. En: AO Surgery Reference. 2026.</a:t>
            </a:r>
          </a:p>
          <a:p>
            <a:r>
              <a:rPr sz="800">
                <a:solidFill>
                  <a:srgbClr val="5A6469"/>
                </a:solidFill>
                <a:latin typeface="Calibri"/>
              </a:rPr>
              <a:t>[r20] Gallusser N et al. EFORT Open Rev. 2021. doi:10.1302/2058-5241.6.200033</a:t>
            </a:r>
          </a:p>
          <a:p>
            <a:r>
              <a:rPr sz="800">
                <a:solidFill>
                  <a:srgbClr val="5A6469"/>
                </a:solidFill>
                <a:latin typeface="Calibri"/>
              </a:rPr>
              <a:t>[r22] Shao YC et al. J Bone Joint Surg Br. 2005. doi:10.1302/0301-620X.87B12.16132</a:t>
            </a:r>
          </a:p>
          <a:p>
            <a:r>
              <a:rPr sz="800">
                <a:solidFill>
                  <a:srgbClr val="5A6469"/>
                </a:solidFill>
                <a:latin typeface="Calibri"/>
              </a:rPr>
              <a:t>[r26] Ekholm R et al. J Orthop Trauma. 2008. doi:10.1097/BOT.0b013e31818915bf</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clasificación del abordaje.</a:t>
            </a:r>
          </a:p>
          <a:p>
            <a:pPr marL="347472" indent="-347472">
              <a:spcAft>
                <a:spcPts val="1400"/>
              </a:spcAft>
              <a:buChar char="•"/>
            </a:pPr>
            <a:r>
              <a:rPr sz="2400">
                <a:solidFill>
                  <a:srgbClr val="263238"/>
                </a:solidFill>
                <a:latin typeface="Calibri"/>
              </a:rPr>
              <a:t>Lo que clasificas es la lesión, y tres lecturas deciden la vía y el riesgo del radial.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que importa para elegir el abordaje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nota práctica: la AO pide considerar la exploración del nervio en Holstein-Lewis, fractura abierta, trauma de alta energía y síntomas nuevos tras la fijación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aguda en la fractura de Holstein-Lewis y en las demás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Ekholm R et al. J Orthop Trauma. 2008. doi:10.1097/BOT.0b013e31818915bf</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y planificación: lo que se anota antes de entrar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Rommens P et al. En: AO Surgery Reference. 2026.</a:t>
            </a:r>
          </a:p>
          <a:p>
            <a:r>
              <a:rPr sz="800">
                <a:solidFill>
                  <a:srgbClr val="5A6469"/>
                </a:solidFill>
                <a:latin typeface="Calibri"/>
              </a:rPr>
              <a:t>[r8] Rommens P et al. En: AO Surgery Reference. 2026.</a:t>
            </a:r>
          </a:p>
          <a:p>
            <a:r>
              <a:rPr sz="800">
                <a:solidFill>
                  <a:srgbClr val="5A6469"/>
                </a:solidFill>
                <a:latin typeface="Calibri"/>
              </a:rPr>
              <a:t>[r25] Entezari V et al. J Shoulder Elbow Surg. 2021. doi:10.1016/j.jse.2021.04.025</a:t>
            </a:r>
          </a:p>
          <a:p>
            <a:r>
              <a:rPr sz="800">
                <a:solidFill>
                  <a:srgbClr val="5A6469"/>
                </a:solidFill>
                <a:latin typeface="Calibri"/>
              </a:rPr>
              <a:t>[r28] Streufert BD et al. J Orthop Trauma. 2020. doi:10.1097/BOT.0000000000001658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Cuatro cosas se hacen siempre, en este orden.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y planificación: lo que se anota antes de entrar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Perfusión. Sin pulsos periféricos se pide imagen vascular inmediata; la arteria braquial es la más afectada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y planificación: lo que se anota antes de entrar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Streufert BD et al. J Orthop Trauma. 2020. doi:10.1097/BOT.0000000000001658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diferencia importa para el pronóstico: la parálisis preoperatoria se resolvió en 74 % y la iatrogénica en 95 % en una cohorte de 261 fracturas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del brazo: radial, cubital, tríceps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Rommens P et al. En: AO Surgery Reference. 2026.</a:t>
            </a:r>
          </a:p>
          <a:p>
            <a:r>
              <a:rPr sz="800">
                <a:solidFill>
                  <a:srgbClr val="5A6469"/>
                </a:solidFill>
                <a:latin typeface="Calibri"/>
              </a:rPr>
              <a:t>[r7] Rommens P et al. En: AO Surgery Reference. 2026.</a:t>
            </a:r>
          </a:p>
          <a:p>
            <a:r>
              <a:rPr sz="800">
                <a:solidFill>
                  <a:srgbClr val="5A6469"/>
                </a:solidFill>
                <a:latin typeface="Calibri"/>
              </a:rPr>
              <a:t>[r8] Rommens P et al. En: AO Surgery Reference. 2026.</a:t>
            </a:r>
          </a:p>
          <a:p>
            <a:r>
              <a:rPr sz="800">
                <a:solidFill>
                  <a:srgbClr val="5A6469"/>
                </a:solidFill>
                <a:latin typeface="Calibri"/>
              </a:rPr>
              <a:t>[r20]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el abordaje posterior examinas tres funciones y las comparas con el lado sano.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pedir y qué significa (práctica habitual / opinión experta)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Rommens P et al. En: AO Surgery Reference. 2026.</a:t>
            </a:r>
          </a:p>
          <a:p>
            <a:r>
              <a:rPr sz="1000">
                <a:solidFill>
                  <a:srgbClr val="5A6469"/>
                </a:solidFill>
                <a:latin typeface="Calibri"/>
              </a:rPr>
              <a:t>[r7] Rommens P et al. En: AO Surgery Reference. 2026.</a:t>
            </a:r>
          </a:p>
          <a:p>
            <a:r>
              <a:rPr sz="1000">
                <a:solidFill>
                  <a:srgbClr val="5A6469"/>
                </a:solidFill>
                <a:latin typeface="Calibri"/>
              </a:rPr>
              <a:t>[r8] Rommens P et al. En: AO Surgery Reference. 2026.</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Función</a:t>
                      </a:r>
                    </a:p>
                  </a:txBody>
                  <a:tcPr>
                    <a:solidFill>
                      <a:srgbClr val="0F5F6B"/>
                    </a:solidFill>
                  </a:tcPr>
                </a:tc>
                <a:tc>
                  <a:txBody>
                    <a:bodyPr/>
                    <a:lstStyle/>
                    <a:p>
                      <a:r>
                        <a:rPr sz="1600" b="1">
                          <a:solidFill>
                            <a:srgbClr val="FFFFFF"/>
                          </a:solidFill>
                          <a:latin typeface="Calibri"/>
                        </a:rPr>
                        <a:t>Qué se pide</a:t>
                      </a:r>
                    </a:p>
                  </a:txBody>
                  <a:tcPr>
                    <a:solidFill>
                      <a:srgbClr val="0F5F6B"/>
                    </a:solidFill>
                  </a:tcPr>
                </a:tc>
                <a:tc>
                  <a:txBody>
                    <a:bodyPr/>
                    <a:lstStyle/>
                    <a:p>
                      <a:r>
                        <a:rPr sz="1600" b="1">
                          <a:solidFill>
                            <a:srgbClr val="FFFFFF"/>
                          </a:solidFill>
                          <a:latin typeface="Calibri"/>
                        </a:rPr>
                        <a:t>Por qué en este abordaje</a:t>
                      </a:r>
                    </a:p>
                  </a:txBody>
                  <a:tcPr>
                    <a:solidFill>
                      <a:srgbClr val="0F5F6B"/>
                    </a:solidFill>
                  </a:tcPr>
                </a:tc>
              </a:tr>
              <a:tr h="457200">
                <a:tc>
                  <a:txBody>
                    <a:bodyPr/>
                    <a:lstStyle/>
                    <a:p>
                      <a:r>
                        <a:rPr sz="1600">
                          <a:solidFill>
                            <a:srgbClr val="263238"/>
                          </a:solidFill>
                          <a:latin typeface="Calibri"/>
                        </a:rPr>
                        <a:t>Nervio radial (motor)</a:t>
                      </a:r>
                    </a:p>
                  </a:txBody>
                  <a:tcPr>
                    <a:solidFill>
                      <a:srgbClr val="EEF3F4"/>
                    </a:solidFill>
                  </a:tcPr>
                </a:tc>
                <a:tc>
                  <a:txBody>
                    <a:bodyPr/>
                    <a:lstStyle/>
                    <a:p>
                      <a:r>
                        <a:rPr sz="1600">
                          <a:solidFill>
                            <a:srgbClr val="263238"/>
                          </a:solidFill>
                          <a:latin typeface="Calibri"/>
                        </a:rPr>
                        <a:t>Extensión de muñeca, de dedos y de pulgar contra gravedad</a:t>
                      </a:r>
                    </a:p>
                  </a:txBody>
                  <a:tcPr>
                    <a:solidFill>
                      <a:srgbClr val="EEF3F4"/>
                    </a:solidFill>
                  </a:tcPr>
                </a:tc>
                <a:tc>
                  <a:txBody>
                    <a:bodyPr/>
                    <a:lstStyle/>
                    <a:p>
                      <a:r>
                        <a:rPr sz="1600">
                          <a:solidFill>
                            <a:srgbClr val="263238"/>
                          </a:solidFill>
                          <a:latin typeface="Calibri"/>
                        </a:rPr>
                        <a:t>Línea de base para distinguir parálisis traumática de iatrogénica [r8]</a:t>
                      </a:r>
                    </a:p>
                  </a:txBody>
                  <a:tcPr>
                    <a:solidFill>
                      <a:srgbClr val="EEF3F4"/>
                    </a:solidFill>
                  </a:tcPr>
                </a:tc>
              </a:tr>
              <a:tr h="457200">
                <a:tc>
                  <a:txBody>
                    <a:bodyPr/>
                    <a:lstStyle/>
                    <a:p>
                      <a:r>
                        <a:rPr sz="1600">
                          <a:solidFill>
                            <a:srgbClr val="263238"/>
                          </a:solidFill>
                          <a:latin typeface="Calibri"/>
                        </a:rPr>
                        <a:t>Nervio radial (sensitivo)</a:t>
                      </a:r>
                    </a:p>
                  </a:txBody>
                  <a:tcPr>
                    <a:solidFill>
                      <a:srgbClr val="FFFFFF"/>
                    </a:solidFill>
                  </a:tcPr>
                </a:tc>
                <a:tc>
                  <a:txBody>
                    <a:bodyPr/>
                    <a:lstStyle/>
                    <a:p>
                      <a:r>
                        <a:rPr sz="1600">
                          <a:solidFill>
                            <a:srgbClr val="263238"/>
                          </a:solidFill>
                          <a:latin typeface="Calibri"/>
                        </a:rPr>
                        <a:t>Sensibilidad del dorso de la mano y del primer espacio</a:t>
                      </a:r>
                    </a:p>
                  </a:txBody>
                  <a:tcPr>
                    <a:solidFill>
                      <a:srgbClr val="FFFFFF"/>
                    </a:solidFill>
                  </a:tcPr>
                </a:tc>
                <a:tc>
                  <a:txBody>
                    <a:bodyPr/>
                    <a:lstStyle/>
                    <a:p>
                      <a:r>
                        <a:rPr sz="1600">
                          <a:solidFill>
                            <a:srgbClr val="263238"/>
                          </a:solidFill>
                          <a:latin typeface="Calibri"/>
                        </a:rPr>
                        <a:t>Complementa lo motor; también se anota [r8]</a:t>
                      </a:r>
                    </a:p>
                  </a:txBody>
                  <a:tcPr>
                    <a:solidFill>
                      <a:srgbClr val="FFFFFF"/>
                    </a:solidFill>
                  </a:tcPr>
                </a:tc>
              </a:tr>
              <a:tr h="457200">
                <a:tc>
                  <a:txBody>
                    <a:bodyPr/>
                    <a:lstStyle/>
                    <a:p>
                      <a:r>
                        <a:rPr sz="1600">
                          <a:solidFill>
                            <a:srgbClr val="263238"/>
                          </a:solidFill>
                          <a:latin typeface="Calibri"/>
                        </a:rPr>
                        <a:t>Interóseo posterior</a:t>
                      </a:r>
                    </a:p>
                  </a:txBody>
                  <a:tcPr>
                    <a:solidFill>
                      <a:srgbClr val="EEF3F4"/>
                    </a:solidFill>
                  </a:tcPr>
                </a:tc>
                <a:tc>
                  <a:txBody>
                    <a:bodyPr/>
                    <a:lstStyle/>
                    <a:p>
                      <a:r>
                        <a:rPr sz="1600">
                          <a:solidFill>
                            <a:srgbClr val="263238"/>
                          </a:solidFill>
                          <a:latin typeface="Calibri"/>
                        </a:rPr>
                        <a:t>Extensión de los dedos con la muñeca estable</a:t>
                      </a:r>
                    </a:p>
                  </a:txBody>
                  <a:tcPr>
                    <a:solidFill>
                      <a:srgbClr val="EEF3F4"/>
                    </a:solidFill>
                  </a:tcPr>
                </a:tc>
                <a:tc>
                  <a:txBody>
                    <a:bodyPr/>
                    <a:lstStyle/>
                    <a:p>
                      <a:r>
                        <a:rPr sz="1600">
                          <a:solidFill>
                            <a:srgbClr val="263238"/>
                          </a:solidFill>
                          <a:latin typeface="Calibri"/>
                        </a:rPr>
                        <a:t>La AO pide documentarlo con el radial [r8]</a:t>
                      </a:r>
                    </a:p>
                  </a:txBody>
                  <a:tcPr>
                    <a:solidFill>
                      <a:srgbClr val="EEF3F4"/>
                    </a:solidFill>
                  </a:tcPr>
                </a:tc>
              </a:tr>
              <a:tr h="457200">
                <a:tc>
                  <a:txBody>
                    <a:bodyPr/>
                    <a:lstStyle/>
                    <a:p>
                      <a:r>
                        <a:rPr sz="1600">
                          <a:solidFill>
                            <a:srgbClr val="263238"/>
                          </a:solidFill>
                          <a:latin typeface="Calibri"/>
                        </a:rPr>
                        <a:t>Nervio cubital</a:t>
                      </a:r>
                    </a:p>
                  </a:txBody>
                  <a:tcPr>
                    <a:solidFill>
                      <a:srgbClr val="FFFFFF"/>
                    </a:solidFill>
                  </a:tcPr>
                </a:tc>
                <a:tc>
                  <a:txBody>
                    <a:bodyPr/>
                    <a:lstStyle/>
                    <a:p>
                      <a:r>
                        <a:rPr sz="1600">
                          <a:solidFill>
                            <a:srgbClr val="263238"/>
                          </a:solidFill>
                          <a:latin typeface="Calibri"/>
                        </a:rPr>
                        <a:t>Sensibilidad del borde cubital y apertura de los dedos</a:t>
                      </a:r>
                    </a:p>
                  </a:txBody>
                  <a:tcPr>
                    <a:solidFill>
                      <a:srgbClr val="FFFFFF"/>
                    </a:solidFill>
                  </a:tcPr>
                </a:tc>
                <a:tc>
                  <a:txBody>
                    <a:bodyPr/>
                    <a:lstStyle/>
                    <a:p>
                      <a:r>
                        <a:rPr sz="1600">
                          <a:solidFill>
                            <a:srgbClr val="263238"/>
                          </a:solidFill>
                          <a:latin typeface="Calibri"/>
                        </a:rPr>
                        <a:t>En la extensión distal se moviliza y se protege [r2]</a:t>
                      </a:r>
                    </a:p>
                  </a:txBody>
                  <a:tcPr>
                    <a:solidFill>
                      <a:srgbClr val="FFFFFF"/>
                    </a:solidFill>
                  </a:tcPr>
                </a:tc>
              </a:tr>
              <a:tr h="457200">
                <a:tc>
                  <a:txBody>
                    <a:bodyPr/>
                    <a:lstStyle/>
                    <a:p>
                      <a:r>
                        <a:rPr sz="1600">
                          <a:solidFill>
                            <a:srgbClr val="263238"/>
                          </a:solidFill>
                          <a:latin typeface="Calibri"/>
                        </a:rPr>
                        <a:t>Tríceps</a:t>
                      </a:r>
                    </a:p>
                  </a:txBody>
                  <a:tcPr>
                    <a:solidFill>
                      <a:srgbClr val="EEF3F4"/>
                    </a:solidFill>
                  </a:tcPr>
                </a:tc>
                <a:tc>
                  <a:txBody>
                    <a:bodyPr/>
                    <a:lstStyle/>
                    <a:p>
                      <a:r>
                        <a:rPr sz="1600">
                          <a:solidFill>
                            <a:srgbClr val="263238"/>
                          </a:solidFill>
                          <a:latin typeface="Calibri"/>
                        </a:rPr>
                        <a:t>Extensión del codo contra resistencia, si el dolor lo permite</a:t>
                      </a:r>
                    </a:p>
                  </a:txBody>
                  <a:tcPr>
                    <a:solidFill>
                      <a:srgbClr val="EEF3F4"/>
                    </a:solidFill>
                  </a:tcPr>
                </a:tc>
                <a:tc>
                  <a:txBody>
                    <a:bodyPr/>
                    <a:lstStyle/>
                    <a:p>
                      <a:r>
                        <a:rPr sz="1600">
                          <a:solidFill>
                            <a:srgbClr val="263238"/>
                          </a:solidFill>
                          <a:latin typeface="Calibri"/>
                        </a:rPr>
                        <a:t>Línea de base antes de dividir o elevar el músculo (opinión experta)</a:t>
                      </a:r>
                    </a:p>
                  </a:txBody>
                  <a:tcPr>
                    <a:solidFill>
                      <a:srgbClr val="EEF3F4"/>
                    </a:solidFill>
                  </a:tcPr>
                </a:tc>
              </a:tr>
              <a:tr h="457200">
                <a:tc>
                  <a:txBody>
                    <a:bodyPr/>
                    <a:lstStyle/>
                    <a:p>
                      <a:r>
                        <a:rPr sz="1600">
                          <a:solidFill>
                            <a:srgbClr val="263238"/>
                          </a:solidFill>
                          <a:latin typeface="Calibri"/>
                        </a:rPr>
                        <a:t>Perfusión</a:t>
                      </a:r>
                    </a:p>
                  </a:txBody>
                  <a:tcPr>
                    <a:solidFill>
                      <a:srgbClr val="FFFFFF"/>
                    </a:solidFill>
                  </a:tcPr>
                </a:tc>
                <a:tc>
                  <a:txBody>
                    <a:bodyPr/>
                    <a:lstStyle/>
                    <a:p>
                      <a:r>
                        <a:rPr sz="1600">
                          <a:solidFill>
                            <a:srgbClr val="263238"/>
                          </a:solidFill>
                          <a:latin typeface="Calibri"/>
                        </a:rPr>
                        <a:t>Pulsos y relleno capilar</a:t>
                      </a:r>
                    </a:p>
                  </a:txBody>
                  <a:tcPr>
                    <a:solidFill>
                      <a:srgbClr val="FFFFFF"/>
                    </a:solidFill>
                  </a:tcPr>
                </a:tc>
                <a:tc>
                  <a:txBody>
                    <a:bodyPr/>
                    <a:lstStyle/>
                    <a:p>
                      <a:r>
                        <a:rPr sz="1600">
                          <a:solidFill>
                            <a:srgbClr val="263238"/>
                          </a:solidFill>
                          <a:latin typeface="Calibri"/>
                        </a:rPr>
                        <a:t>La arteria braquial es la más afectada en las lesiones vasculares [r7]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TC y ecografía del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empieza por radiografías en dos planos que muestren todo el húmero con hombro y codo; así se juzgan longitud y rotación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radiografía, TC y ecografía del nervio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Rommens P et al. En: AO Surgery Reference. 2026.</a:t>
            </a:r>
          </a:p>
          <a:p>
            <a:r>
              <a:rPr sz="800">
                <a:solidFill>
                  <a:srgbClr val="5A6469"/>
                </a:solidFill>
                <a:latin typeface="Calibri"/>
              </a:rPr>
              <a:t>[r13] Arora S et al. Clin Orthop Relat Res. 2011. doi:10.1007/s11999-011-1791-4</a:t>
            </a:r>
          </a:p>
          <a:p>
            <a:r>
              <a:rPr sz="800">
                <a:solidFill>
                  <a:srgbClr val="5A6469"/>
                </a:solidFill>
                <a:latin typeface="Calibri"/>
              </a:rPr>
              <a:t>[r38] Li W et al. BMC Musculoskelet Disord. 2022. doi:10.1186/s12891-021-04954-7</a:t>
            </a:r>
          </a:p>
          <a:p>
            <a:r>
              <a:rPr sz="800">
                <a:solidFill>
                  <a:srgbClr val="5A6469"/>
                </a:solidFill>
                <a:latin typeface="Calibri"/>
              </a:rPr>
              <a:t>[r48] Liechti R et al. J Shoulder Elbow Surg. 2019. doi:10.1016/j.jse.2018.11.042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estudio pequeño de factibilidad, no de exactitud diagnóstica.</a:t>
            </a:r>
          </a:p>
          <a:p>
            <a:pPr marL="347472" indent="-347472">
              <a:spcAft>
                <a:spcPts val="1400"/>
              </a:spcAft>
              <a:buChar char="•"/>
            </a:pPr>
            <a:r>
              <a:rPr sz="2800">
                <a:solidFill>
                  <a:srgbClr val="263238"/>
                </a:solidFill>
                <a:latin typeface="Calibri"/>
              </a:rPr>
              <a:t>Ecografía para ubicar el nervio antes de operar.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hasta ver el radial al operar por vía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Arora S et al. Clin Orthop Relat Res. 2011. doi:10.1007/s11999-011-1791-4</a:t>
            </a:r>
          </a:p>
          <a:p>
            <a:r>
              <a:rPr sz="1000">
                <a:solidFill>
                  <a:srgbClr val="5A6469"/>
                </a:solidFill>
                <a:latin typeface="Calibri"/>
              </a:rPr>
              <a:t>[r38] Li W et al. BMC Musculoskelet Disord. 2022. doi:10.1186/s12891-021-04954-7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operar o no y, si se opera, por dónde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Shon HC et al. J Orthop Sci. 2023. doi:10.1016/j.jos.2021.09.015</a:t>
            </a:r>
          </a:p>
          <a:p>
            <a:r>
              <a:rPr sz="1000">
                <a:solidFill>
                  <a:srgbClr val="5A6469"/>
                </a:solidFill>
                <a:latin typeface="Calibri"/>
              </a:rPr>
              <a:t>[r40] Beeres FJ et al. Injury. 2021. doi:10.1016/j.injury.2020.11.016</a:t>
            </a:r>
          </a:p>
          <a:p>
            <a:r>
              <a:rPr sz="1000">
                <a:solidFill>
                  <a:srgbClr val="5A6469"/>
                </a:solidFill>
                <a:latin typeface="Calibri"/>
              </a:rPr>
              <a:t>[r45] Rämö L et al. JAMA. 2020. doi:10.1001/jama.2020.3182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camino razonable, pensado como ayuda de estudio.</a:t>
            </a:r>
          </a:p>
          <a:p>
            <a:pPr marL="347472" indent="-347472">
              <a:spcAft>
                <a:spcPts val="1400"/>
              </a:spcAft>
              <a:buChar char="•"/>
            </a:pPr>
            <a:r>
              <a:rPr sz="2400">
                <a:solidFill>
                  <a:srgbClr val="263238"/>
                </a:solidFill>
                <a:latin typeface="Calibri"/>
              </a:rPr>
              <a:t>No sustituye al juicio del tutor ni al manual del implante, y la evidencia comparativa permite más de una salida válida [r29][r40][r45].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diafisaria del húmero en adulto: elegir manejo y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Rommens P et al. En: AO Surgery Reference. 2026.</a:t>
            </a:r>
          </a:p>
          <a:p>
            <a:r>
              <a:rPr sz="800">
                <a:solidFill>
                  <a:srgbClr val="5A6469"/>
                </a:solidFill>
                <a:latin typeface="Calibri"/>
              </a:rPr>
              <a:t>[r20] Gallusser N et al. EFORT Open Rev. 2021. doi:10.1302/2058-5241.6.200033</a:t>
            </a:r>
          </a:p>
          <a:p>
            <a:r>
              <a:rPr sz="800">
                <a:solidFill>
                  <a:srgbClr val="5A6469"/>
                </a:solidFill>
                <a:latin typeface="Calibri"/>
              </a:rPr>
              <a:t>[r45] Rämö L et al. JAMA. 2020. doi:10.1001/jama.2020.3182</a:t>
            </a:r>
          </a:p>
          <a:p>
            <a:r>
              <a:rPr sz="800">
                <a:solidFill>
                  <a:srgbClr val="5A6469"/>
                </a:solidFill>
                <a:latin typeface="Calibri"/>
              </a:rPr>
              <a:t>[r8] Rommens P et al. En: AO Surgery Reference. 2026.</a:t>
            </a:r>
          </a:p>
          <a:p>
            <a:r>
              <a:rPr sz="800">
                <a:solidFill>
                  <a:srgbClr val="5A6469"/>
                </a:solidFill>
                <a:latin typeface="Calibri"/>
              </a:rPr>
              <a:t>[r23] Hendrickx LAM et al. Arch Orthop Trauma Surg. 2021. doi:10.1007/s00402-020-03446-y</a:t>
            </a:r>
          </a:p>
          <a:p>
            <a:r>
              <a:rPr sz="800">
                <a:solidFill>
                  <a:srgbClr val="5A6469"/>
                </a:solidFill>
                <a:latin typeface="Calibri"/>
              </a:rPr>
              <a:t>(+11 referencias más en las láminas finales)</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fractura diafisaria del húmero desplazada (cerrada o abierta) o con pseudoartrosis</a:t>
            </a:r>
          </a:p>
        </p:txBody>
      </p:sp>
      <p:sp>
        <p:nvSpPr>
          <p:cNvPr id="7" name="Decision 6"/>
          <p:cNvSpPr/>
          <p:nvPr/>
        </p:nvSpPr>
        <p:spPr>
          <a:xfrm>
            <a:off x="4572000" y="193810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indicación quirúrgica? Lesión vascular que requiere reparación, fractura abierta, extensión intraarticular, alineación inaceptable o fracaso de la ortesis, pseudoartrosis, politrauma, codo flotante, fractura segmentaria o patológica [r7][r20]</a:t>
            </a:r>
          </a:p>
        </p:txBody>
      </p:sp>
      <p:sp>
        <p:nvSpPr>
          <p:cNvPr id="8" name="Rounded Rectangle 7"/>
          <p:cNvSpPr/>
          <p:nvPr/>
        </p:nvSpPr>
        <p:spPr>
          <a:xfrm>
            <a:off x="2987040" y="2537566"/>
            <a:ext cx="2743200" cy="48973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ortesis funcional es válida: el ECA FISH no halló diferencia de DASH a los 12 meses, pero 13 de 44 pacientes (30 %) pasaron a cirugía y 25 % tuvo no unión [r45]. Se deja claro al paciente</a:t>
            </a:r>
          </a:p>
        </p:txBody>
      </p:sp>
      <p:sp>
        <p:nvSpPr>
          <p:cNvPr id="9" name="Decision 8"/>
          <p:cNvSpPr/>
          <p:nvPr/>
        </p:nvSpPr>
        <p:spPr>
          <a:xfrm>
            <a:off x="6339839" y="2537566"/>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parálisis radial antes de operar? Documenta función radial e interósea posterior antes de cualquier maniobra [r8]</a:t>
            </a:r>
          </a:p>
        </p:txBody>
      </p:sp>
      <p:sp>
        <p:nvSpPr>
          <p:cNvPr id="10" name="Rectangle 9"/>
          <p:cNvSpPr/>
          <p:nvPr/>
        </p:nvSpPr>
        <p:spPr>
          <a:xfrm>
            <a:off x="4754880" y="3137028"/>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 es fractura abierta, de alta energía o Holstein-Lewis, considera explorar el nervio al fijar [r7]; si es cerrada, esperar es válido: más de 90 % se recupera sin reintervención [r23]</a:t>
            </a:r>
          </a:p>
        </p:txBody>
      </p:sp>
      <p:sp>
        <p:nvSpPr>
          <p:cNvPr id="11" name="Decision 10"/>
          <p:cNvSpPr/>
          <p:nvPr/>
        </p:nvSpPr>
        <p:spPr>
          <a:xfrm>
            <a:off x="4572000" y="3566372"/>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foco es distal o medio-distal, o el fragmento distal es corto para fijarlo por delante? [r1][r34]</a:t>
            </a:r>
          </a:p>
        </p:txBody>
      </p:sp>
      <p:sp>
        <p:nvSpPr>
          <p:cNvPr id="12" name="Rectangle 11"/>
          <p:cNvSpPr/>
          <p:nvPr/>
        </p:nvSpPr>
        <p:spPr>
          <a:xfrm>
            <a:off x="2987040" y="4165834"/>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Vía posterior en decúbito lateral o prono [r5][r6]: ubica el radial antes de disecar el foco [r13][r46]; elige tríceps dividido, Gerwin o tríceps conservado [r1][r2][r9]</a:t>
            </a:r>
          </a:p>
        </p:txBody>
      </p:sp>
      <p:sp>
        <p:nvSpPr>
          <p:cNvPr id="13" name="Rectangle 12"/>
          <p:cNvSpPr/>
          <p:nvPr/>
        </p:nvSpPr>
        <p:spPr>
          <a:xfrm>
            <a:off x="6522720" y="4165834"/>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Anterolateral en supino o MIPO anterior: el anterolateral tuvo menos parálisis iatrogénica que el posterior en un metaanálisis [r29], y MIPO menos que la placa abierta en otro [r40]</a:t>
            </a:r>
          </a:p>
        </p:txBody>
      </p:sp>
      <p:sp>
        <p:nvSpPr>
          <p:cNvPr id="14" name="Decision 13"/>
          <p:cNvSpPr/>
          <p:nvPr/>
        </p:nvSpPr>
        <p:spPr>
          <a:xfrm>
            <a:off x="4572000"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fractura llega al codo o es articular compleja? [r20]</a:t>
            </a:r>
          </a:p>
        </p:txBody>
      </p:sp>
      <p:sp>
        <p:nvSpPr>
          <p:cNvPr id="15" name="Rectangle 14"/>
          <p:cNvSpPr/>
          <p:nvPr/>
        </p:nvSpPr>
        <p:spPr>
          <a:xfrm>
            <a:off x="298704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Pasa al tema del abordaje posterior del codo (osteotomía del olécranon)</a:t>
            </a:r>
          </a:p>
        </p:txBody>
      </p:sp>
      <p:sp>
        <p:nvSpPr>
          <p:cNvPr id="16" name="Rectangle 15"/>
          <p:cNvSpPr/>
          <p:nvPr/>
        </p:nvSpPr>
        <p:spPr>
          <a:xfrm>
            <a:off x="652272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 con placa de 4,5 mm o equivalente y 6 corticales o más a cada lado del foco, 8 si es posible [r20]</a:t>
            </a:r>
          </a:p>
        </p:txBody>
      </p:sp>
      <p:sp>
        <p:nvSpPr>
          <p:cNvPr id="17" name="Rounded Rectangle 16"/>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 despertar, examina el radial y anótalo. Si hay parálisis nueva, la mayoría se recupera (95 % en una cohorte) [r28]</a:t>
            </a:r>
          </a:p>
        </p:txBody>
      </p:sp>
      <p:cxnSp>
        <p:nvCxnSpPr>
          <p:cNvPr id="18" name="Connector 17"/>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4358640" y="242783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04816" y="242052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1" name="Connector 20"/>
          <p:cNvCxnSpPr>
            <a:stCxn id="7" idx="2"/>
            <a:endCxn id="9" idx="0"/>
          </p:cNvCxnSpPr>
          <p:nvPr/>
        </p:nvCxnSpPr>
        <p:spPr>
          <a:xfrm>
            <a:off x="6126480" y="2427837"/>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800087" y="24205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9" idx="2"/>
            <a:endCxn id="10" idx="0"/>
          </p:cNvCxnSpPr>
          <p:nvPr/>
        </p:nvCxnSpPr>
        <p:spPr>
          <a:xfrm flipH="1">
            <a:off x="6126480" y="3027300"/>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772655" y="301998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1" idx="0"/>
          </p:cNvCxnSpPr>
          <p:nvPr/>
        </p:nvCxnSpPr>
        <p:spPr>
          <a:xfrm flipH="1">
            <a:off x="6126480" y="3027300"/>
            <a:ext cx="1767839"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772655" y="317025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0" idx="2"/>
            <a:endCxn id="11" idx="0"/>
          </p:cNvCxnSpPr>
          <p:nvPr/>
        </p:nvCxnSpPr>
        <p:spPr>
          <a:xfrm flipH="1">
            <a:off x="6126480" y="345664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1" idx="2"/>
            <a:endCxn id="12" idx="0"/>
          </p:cNvCxnSpPr>
          <p:nvPr/>
        </p:nvCxnSpPr>
        <p:spPr>
          <a:xfrm flipH="1">
            <a:off x="4358640" y="40561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40487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1" idx="2"/>
            <a:endCxn id="13" idx="0"/>
          </p:cNvCxnSpPr>
          <p:nvPr/>
        </p:nvCxnSpPr>
        <p:spPr>
          <a:xfrm>
            <a:off x="6126480" y="40561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8" y="40487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2" idx="2"/>
            <a:endCxn id="14" idx="0"/>
          </p:cNvCxnSpPr>
          <p:nvPr/>
        </p:nvCxnSpPr>
        <p:spPr>
          <a:xfrm>
            <a:off x="4358640" y="448544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4" idx="2"/>
            <a:endCxn id="15" idx="0"/>
          </p:cNvCxnSpPr>
          <p:nvPr/>
        </p:nvCxnSpPr>
        <p:spPr>
          <a:xfrm flipH="1">
            <a:off x="4358640" y="508491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04816"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4" idx="2"/>
            <a:endCxn id="16" idx="0"/>
          </p:cNvCxnSpPr>
          <p:nvPr/>
        </p:nvCxnSpPr>
        <p:spPr>
          <a:xfrm>
            <a:off x="6126480" y="508491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8" y="50775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3" idx="2"/>
            <a:endCxn id="16" idx="0"/>
          </p:cNvCxnSpPr>
          <p:nvPr/>
        </p:nvCxnSpPr>
        <p:spPr>
          <a:xfrm flipH="1">
            <a:off x="7894320" y="4485449"/>
            <a:ext cx="0" cy="70919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6" idx="2"/>
            <a:endCxn id="17" idx="0"/>
          </p:cNvCxnSpPr>
          <p:nvPr/>
        </p:nvCxnSpPr>
        <p:spPr>
          <a:xfrm flipH="1">
            <a:off x="612648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elegir la vía posterior y cuándo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[r4] Rommens P et al. En: AO Surgery Reference. 2026.</a:t>
            </a:r>
          </a:p>
          <a:p>
            <a:r>
              <a:rPr sz="800">
                <a:solidFill>
                  <a:srgbClr val="5A6469"/>
                </a:solidFill>
                <a:latin typeface="Calibri"/>
              </a:rPr>
              <a:t>[r5] Rommens P et al. En: AO Surgery Reference. 2026.</a:t>
            </a:r>
          </a:p>
          <a:p>
            <a:r>
              <a:rPr sz="800">
                <a:solidFill>
                  <a:srgbClr val="5A6469"/>
                </a:solidFill>
                <a:latin typeface="Calibri"/>
              </a:rPr>
              <a:t>[r6]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separa dos preguntas: ¿hay que operar? y ¿por dónde?</a:t>
            </a:r>
          </a:p>
          <a:p>
            <a:pPr marL="347472" indent="-347472">
              <a:spcAft>
                <a:spcPts val="1400"/>
              </a:spcAft>
              <a:buChar char="•"/>
            </a:pPr>
            <a:r>
              <a:rPr sz="2400">
                <a:solidFill>
                  <a:srgbClr val="263238"/>
                </a:solidFill>
                <a:latin typeface="Calibri"/>
              </a:rPr>
              <a:t>Este bloque responde la segunda; la primera está en Tratamiento.</a:t>
            </a:r>
          </a:p>
          <a:p>
            <a:pPr marL="347472" indent="-347472">
              <a:spcAft>
                <a:spcPts val="1400"/>
              </a:spcAft>
              <a:buChar char="•"/>
            </a:pPr>
            <a:r>
              <a:rPr sz="2400">
                <a:solidFill>
                  <a:srgbClr val="263238"/>
                </a:solidFill>
                <a:latin typeface="Calibri"/>
              </a:rPr>
              <a:t>Tres reglas de EFORT ordenan la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elegir la vía posterior y cuándo 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Peters RM et al. Injury. 2015. doi:10.1016/j.injury.2015.09.041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Pseudoartrosis. La placa con injerto óseo autólogo logró 98 % de unión en 672 pacientes de una revisión de 36 estudios [r49].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Escenario y vía sugerida (decisión compartida con el tutor)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Rommens P et al. En: AO Surgery Reference. 2026.</a:t>
            </a:r>
          </a:p>
          <a:p>
            <a:r>
              <a:rPr sz="800">
                <a:solidFill>
                  <a:srgbClr val="5A6469"/>
                </a:solidFill>
                <a:latin typeface="Calibri"/>
              </a:rPr>
              <a:t>[r6] Rommens P et al. En: AO Surgery Reference. 2026.</a:t>
            </a:r>
          </a:p>
          <a:p>
            <a:r>
              <a:rPr sz="800">
                <a:solidFill>
                  <a:srgbClr val="5A6469"/>
                </a:solidFill>
                <a:latin typeface="Calibri"/>
              </a:rPr>
              <a:t>[r20] Gallusser N et al. EFORT Open Rev. 2021. doi:10.1302/2058-5241.6.200033</a:t>
            </a:r>
          </a:p>
          <a:p>
            <a:r>
              <a:rPr sz="800">
                <a:solidFill>
                  <a:srgbClr val="5A6469"/>
                </a:solidFill>
                <a:latin typeface="Calibri"/>
              </a:rPr>
              <a:t>[r31] Lotzien S et al. BMC Musculoskelet Disord. 2019. doi:10.1186/s12891-019-2888-2</a:t>
            </a:r>
          </a:p>
          <a:p>
            <a:r>
              <a:rPr sz="800">
                <a:solidFill>
                  <a:srgbClr val="5A6469"/>
                </a:solidFill>
                <a:latin typeface="Calibri"/>
              </a:rPr>
              <a:t>[r34] Yoon YC et al. J Clin Med. 2025. doi:10.3390/jcm14092890</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Escenario</a:t>
                      </a:r>
                    </a:p>
                  </a:txBody>
                  <a:tcPr>
                    <a:solidFill>
                      <a:srgbClr val="0F5F6B"/>
                    </a:solidFill>
                  </a:tcPr>
                </a:tc>
                <a:tc>
                  <a:txBody>
                    <a:bodyPr/>
                    <a:lstStyle/>
                    <a:p>
                      <a:r>
                        <a:rPr sz="1400" b="1">
                          <a:solidFill>
                            <a:srgbClr val="FFFFFF"/>
                          </a:solidFill>
                          <a:latin typeface="Calibri"/>
                        </a:rPr>
                        <a:t>Posterior</a:t>
                      </a:r>
                    </a:p>
                  </a:txBody>
                  <a:tcPr>
                    <a:solidFill>
                      <a:srgbClr val="0F5F6B"/>
                    </a:solidFill>
                  </a:tcPr>
                </a:tc>
                <a:tc>
                  <a:txBody>
                    <a:bodyPr/>
                    <a:lstStyle/>
                    <a:p>
                      <a:r>
                        <a:rPr sz="1400" b="1">
                          <a:solidFill>
                            <a:srgbClr val="FFFFFF"/>
                          </a:solidFill>
                          <a:latin typeface="Calibri"/>
                        </a:rPr>
                        <a:t>Alternativa</a:t>
                      </a:r>
                    </a:p>
                  </a:txBody>
                  <a:tcPr>
                    <a:solidFill>
                      <a:srgbClr val="0F5F6B"/>
                    </a:solidFill>
                  </a:tcPr>
                </a:tc>
                <a:tc>
                  <a:txBody>
                    <a:bodyPr/>
                    <a:lstStyle/>
                    <a:p>
                      <a:r>
                        <a:rPr sz="1400" b="1">
                          <a:solidFill>
                            <a:srgbClr val="FFFFFF"/>
                          </a:solidFill>
                          <a:latin typeface="Calibri"/>
                        </a:rPr>
                        <a:t>Qué dice la fuente</a:t>
                      </a:r>
                    </a:p>
                  </a:txBody>
                  <a:tcPr>
                    <a:solidFill>
                      <a:srgbClr val="0F5F6B"/>
                    </a:solidFill>
                  </a:tcPr>
                </a:tc>
              </a:tr>
              <a:tr h="457200">
                <a:tc>
                  <a:txBody>
                    <a:bodyPr/>
                    <a:lstStyle/>
                    <a:p>
                      <a:r>
                        <a:rPr sz="1400">
                          <a:solidFill>
                            <a:srgbClr val="263238"/>
                          </a:solidFill>
                          <a:latin typeface="Calibri"/>
                        </a:rPr>
                        <a:t>Fractura del tercio distal</a:t>
                      </a:r>
                    </a:p>
                  </a:txBody>
                  <a:tcPr>
                    <a:solidFill>
                      <a:srgbClr val="EEF3F4"/>
                    </a:solidFill>
                  </a:tcPr>
                </a:tc>
                <a:tc>
                  <a:txBody>
                    <a:bodyPr/>
                    <a:lstStyle/>
                    <a:p>
                      <a:r>
                        <a:rPr sz="1400">
                          <a:solidFill>
                            <a:srgbClr val="263238"/>
                          </a:solidFill>
                          <a:latin typeface="Calibri"/>
                        </a:rPr>
                        <a:t>Sí, es la vía clásica</a:t>
                      </a:r>
                    </a:p>
                  </a:txBody>
                  <a:tcPr>
                    <a:solidFill>
                      <a:srgbClr val="EEF3F4"/>
                    </a:solidFill>
                  </a:tcPr>
                </a:tc>
                <a:tc>
                  <a:txBody>
                    <a:bodyPr/>
                    <a:lstStyle/>
                    <a:p>
                      <a:r>
                        <a:rPr sz="1400">
                          <a:solidFill>
                            <a:srgbClr val="263238"/>
                          </a:solidFill>
                          <a:latin typeface="Calibri"/>
                        </a:rPr>
                        <a:t>Anterolateral o MIPO anterior</a:t>
                      </a:r>
                    </a:p>
                  </a:txBody>
                  <a:tcPr>
                    <a:solidFill>
                      <a:srgbClr val="EEF3F4"/>
                    </a:solidFill>
                  </a:tcPr>
                </a:tc>
                <a:tc>
                  <a:txBody>
                    <a:bodyPr/>
                    <a:lstStyle/>
                    <a:p>
                      <a:r>
                        <a:rPr sz="1400">
                          <a:solidFill>
                            <a:srgbClr val="263238"/>
                          </a:solidFill>
                          <a:latin typeface="Calibri"/>
                        </a:rPr>
                        <a:t>Unión de 98,7 % en conjunto, sin diferencia entre vías; tiempo operatorio menor con anterolateral [r34]</a:t>
                      </a:r>
                    </a:p>
                  </a:txBody>
                  <a:tcPr>
                    <a:solidFill>
                      <a:srgbClr val="EEF3F4"/>
                    </a:solidFill>
                  </a:tcPr>
                </a:tc>
              </a:tr>
              <a:tr h="457200">
                <a:tc>
                  <a:txBody>
                    <a:bodyPr/>
                    <a:lstStyle/>
                    <a:p>
                      <a:r>
                        <a:rPr sz="1400">
                          <a:solidFill>
                            <a:srgbClr val="263238"/>
                          </a:solidFill>
                          <a:latin typeface="Calibri"/>
                        </a:rPr>
                        <a:t>Fractura del tercio medio simple</a:t>
                      </a:r>
                    </a:p>
                  </a:txBody>
                  <a:tcPr>
                    <a:solidFill>
                      <a:srgbClr val="FFFFFF"/>
                    </a:solidFill>
                  </a:tcPr>
                </a:tc>
                <a:tc>
                  <a:txBody>
                    <a:bodyPr/>
                    <a:lstStyle/>
                    <a:p>
                      <a:r>
                        <a:rPr sz="1400">
                          <a:solidFill>
                            <a:srgbClr val="263238"/>
                          </a:solidFill>
                          <a:latin typeface="Calibri"/>
                        </a:rPr>
                        <a:t>Posible</a:t>
                      </a:r>
                    </a:p>
                  </a:txBody>
                  <a:tcPr>
                    <a:solidFill>
                      <a:srgbClr val="FFFFFF"/>
                    </a:solidFill>
                  </a:tcPr>
                </a:tc>
                <a:tc>
                  <a:txBody>
                    <a:bodyPr/>
                    <a:lstStyle/>
                    <a:p>
                      <a:r>
                        <a:rPr sz="1400">
                          <a:solidFill>
                            <a:srgbClr val="263238"/>
                          </a:solidFill>
                          <a:latin typeface="Calibri"/>
                        </a:rPr>
                        <a:t>Anterolateral, que permite supino</a:t>
                      </a:r>
                    </a:p>
                  </a:txBody>
                  <a:tcPr>
                    <a:solidFill>
                      <a:srgbClr val="FFFFFF"/>
                    </a:solidFill>
                  </a:tcPr>
                </a:tc>
                <a:tc>
                  <a:txBody>
                    <a:bodyPr/>
                    <a:lstStyle/>
                    <a:p>
                      <a:r>
                        <a:rPr sz="1400">
                          <a:solidFill>
                            <a:srgbClr val="263238"/>
                          </a:solidFill>
                          <a:latin typeface="Calibri"/>
                        </a:rPr>
                        <a:t>57 de 58 fracturas consolidaron con placa anterior o posterior [r31]</a:t>
                      </a:r>
                    </a:p>
                  </a:txBody>
                  <a:tcPr>
                    <a:solidFill>
                      <a:srgbClr val="FFFFFF"/>
                    </a:solidFill>
                  </a:tcPr>
                </a:tc>
              </a:tr>
              <a:tr h="457200">
                <a:tc>
                  <a:txBody>
                    <a:bodyPr/>
                    <a:lstStyle/>
                    <a:p>
                      <a:r>
                        <a:rPr sz="1400">
                          <a:solidFill>
                            <a:srgbClr val="263238"/>
                          </a:solidFill>
                          <a:latin typeface="Calibri"/>
                        </a:rPr>
                        <a:t>Pseudoartrosis diafisaria</a:t>
                      </a:r>
                    </a:p>
                  </a:txBody>
                  <a:tcPr>
                    <a:solidFill>
                      <a:srgbClr val="EEF3F4"/>
                    </a:solidFill>
                  </a:tcPr>
                </a:tc>
                <a:tc>
                  <a:txBody>
                    <a:bodyPr/>
                    <a:lstStyle/>
                    <a:p>
                      <a:r>
                        <a:rPr sz="1400">
                          <a:solidFill>
                            <a:srgbClr val="263238"/>
                          </a:solidFill>
                          <a:latin typeface="Calibri"/>
                        </a:rPr>
                        <a:t>Posible, con identificación del radial</a:t>
                      </a:r>
                    </a:p>
                  </a:txBody>
                  <a:tcPr>
                    <a:solidFill>
                      <a:srgbClr val="EEF3F4"/>
                    </a:solidFill>
                  </a:tcPr>
                </a:tc>
                <a:tc>
                  <a:txBody>
                    <a:bodyPr/>
                    <a:lstStyle/>
                    <a:p>
                      <a:r>
                        <a:rPr sz="1400">
                          <a:solidFill>
                            <a:srgbClr val="263238"/>
                          </a:solidFill>
                          <a:latin typeface="Calibri"/>
                        </a:rPr>
                        <a:t>Otras vías según la cicatriz previa</a:t>
                      </a:r>
                    </a:p>
                  </a:txBody>
                  <a:tcPr>
                    <a:solidFill>
                      <a:srgbClr val="EEF3F4"/>
                    </a:solidFill>
                  </a:tcPr>
                </a:tc>
                <a:tc>
                  <a:txBody>
                    <a:bodyPr/>
                    <a:lstStyle/>
                    <a:p>
                      <a:r>
                        <a:rPr sz="1400">
                          <a:solidFill>
                            <a:srgbClr val="263238"/>
                          </a:solidFill>
                          <a:latin typeface="Calibri"/>
                        </a:rPr>
                        <a:t>Placa con injerto: 98 % de unión [r49]; parálisis iatrogénica de 18,5 % en reparaciones [r47]</a:t>
                      </a:r>
                    </a:p>
                  </a:txBody>
                  <a:tcPr>
                    <a:solidFill>
                      <a:srgbClr val="EEF3F4"/>
                    </a:solidFill>
                  </a:tcPr>
                </a:tc>
              </a:tr>
              <a:tr h="457200">
                <a:tc>
                  <a:txBody>
                    <a:bodyPr/>
                    <a:lstStyle/>
                    <a:p>
                      <a:r>
                        <a:rPr sz="1400">
                          <a:solidFill>
                            <a:srgbClr val="263238"/>
                          </a:solidFill>
                          <a:latin typeface="Calibri"/>
                        </a:rPr>
                        <a:t>Exploración secundaria del radial</a:t>
                      </a:r>
                    </a:p>
                  </a:txBody>
                  <a:tcPr>
                    <a:solidFill>
                      <a:srgbClr val="FFFFFF"/>
                    </a:solidFill>
                  </a:tcPr>
                </a:tc>
                <a:tc>
                  <a:txBody>
                    <a:bodyPr/>
                    <a:lstStyle/>
                    <a:p>
                      <a:r>
                        <a:rPr sz="1400">
                          <a:solidFill>
                            <a:srgbClr val="263238"/>
                          </a:solidFill>
                          <a:latin typeface="Calibri"/>
                        </a:rPr>
                        <a:t>Sí, en lateral o prono</a:t>
                      </a:r>
                    </a:p>
                  </a:txBody>
                  <a:tcPr>
                    <a:solidFill>
                      <a:srgbClr val="FFFFFF"/>
                    </a:solidFill>
                  </a:tcPr>
                </a:tc>
                <a:tc>
                  <a:txBody>
                    <a:bodyPr/>
                    <a:lstStyle/>
                    <a:p>
                      <a:r>
                        <a:rPr sz="1400">
                          <a:solidFill>
                            <a:srgbClr val="263238"/>
                          </a:solidFill>
                          <a:latin typeface="Calibri"/>
                        </a:rPr>
                        <a:t>Vía lateral</a:t>
                      </a:r>
                    </a:p>
                  </a:txBody>
                  <a:tcPr>
                    <a:solidFill>
                      <a:srgbClr val="FFFFFF"/>
                    </a:solidFill>
                  </a:tcPr>
                </a:tc>
                <a:tc>
                  <a:txBody>
                    <a:bodyPr/>
                    <a:lstStyle/>
                    <a:p>
                      <a:r>
                        <a:rPr sz="1400">
                          <a:solidFill>
                            <a:srgbClr val="263238"/>
                          </a:solidFill>
                          <a:latin typeface="Calibri"/>
                        </a:rPr>
                        <a:t>La AO usa decúbito lateral o prono para explorar el radial [r5][r6]</a:t>
                      </a:r>
                    </a:p>
                  </a:txBody>
                  <a:tcPr>
                    <a:solidFill>
                      <a:srgbClr val="FFFFFF"/>
                    </a:solidFill>
                  </a:tcPr>
                </a:tc>
              </a:tr>
              <a:tr h="457200">
                <a:tc>
                  <a:txBody>
                    <a:bodyPr/>
                    <a:lstStyle/>
                    <a:p>
                      <a:r>
                        <a:rPr sz="1400">
                          <a:solidFill>
                            <a:srgbClr val="263238"/>
                          </a:solidFill>
                          <a:latin typeface="Calibri"/>
                        </a:rPr>
                        <a:t>Fractura articular compleja del húmero distal</a:t>
                      </a:r>
                    </a:p>
                  </a:txBody>
                  <a:tcPr>
                    <a:solidFill>
                      <a:srgbClr val="EEF3F4"/>
                    </a:solidFill>
                  </a:tcPr>
                </a:tc>
                <a:tc>
                  <a:txBody>
                    <a:bodyPr/>
                    <a:lstStyle/>
                    <a:p>
                      <a:r>
                        <a:rPr sz="1400">
                          <a:solidFill>
                            <a:srgbClr val="263238"/>
                          </a:solidFill>
                          <a:latin typeface="Calibri"/>
                        </a:rPr>
                        <a:t>Pasa al tema del codo</a:t>
                      </a:r>
                    </a:p>
                  </a:txBody>
                  <a:tcPr>
                    <a:solidFill>
                      <a:srgbClr val="EEF3F4"/>
                    </a:solidFill>
                  </a:tcPr>
                </a:tc>
                <a:tc>
                  <a:txBody>
                    <a:bodyPr/>
                    <a:lstStyle/>
                    <a:p>
                      <a:r>
                        <a:rPr sz="1400">
                          <a:solidFill>
                            <a:srgbClr val="263238"/>
                          </a:solidFill>
                          <a:latin typeface="Calibri"/>
                        </a:rPr>
                        <a:t>Osteotomía del olécranon</a:t>
                      </a:r>
                    </a:p>
                  </a:txBody>
                  <a:tcPr>
                    <a:solidFill>
                      <a:srgbClr val="EEF3F4"/>
                    </a:solidFill>
                  </a:tcPr>
                </a:tc>
                <a:tc>
                  <a:txBody>
                    <a:bodyPr/>
                    <a:lstStyle/>
                    <a:p>
                      <a:r>
                        <a:rPr sz="1400">
                          <a:solidFill>
                            <a:srgbClr val="263238"/>
                          </a:solidFill>
                          <a:latin typeface="Calibri"/>
                        </a:rPr>
                        <a:t>Placa preferible con extensión intraarticular [r20]</a:t>
                      </a:r>
                    </a:p>
                  </a:txBody>
                  <a:tcPr>
                    <a:solidFill>
                      <a:srgbClr val="EEF3F4"/>
                    </a:solidFill>
                  </a:tcPr>
                </a:tc>
              </a:tr>
              <a:tr h="457200">
                <a:tc>
                  <a:txBody>
                    <a:bodyPr/>
                    <a:lstStyle/>
                    <a:p>
                      <a:r>
                        <a:rPr sz="1400">
                          <a:solidFill>
                            <a:srgbClr val="263238"/>
                          </a:solidFill>
                          <a:latin typeface="Calibri"/>
                        </a:rPr>
                        <a:t>Polifracturado en supino</a:t>
                      </a:r>
                    </a:p>
                  </a:txBody>
                  <a:tcPr>
                    <a:solidFill>
                      <a:srgbClr val="FFFFFF"/>
                    </a:solidFill>
                  </a:tcPr>
                </a:tc>
                <a:tc>
                  <a:txBody>
                    <a:bodyPr/>
                    <a:lstStyle/>
                    <a:p>
                      <a:r>
                        <a:rPr sz="1400">
                          <a:solidFill>
                            <a:srgbClr val="263238"/>
                          </a:solidFill>
                          <a:latin typeface="Calibri"/>
                        </a:rPr>
                        <a:t>Difícil de posicionar</a:t>
                      </a:r>
                    </a:p>
                  </a:txBody>
                  <a:tcPr>
                    <a:solidFill>
                      <a:srgbClr val="FFFFFF"/>
                    </a:solidFill>
                  </a:tcPr>
                </a:tc>
                <a:tc>
                  <a:txBody>
                    <a:bodyPr/>
                    <a:lstStyle/>
                    <a:p>
                      <a:r>
                        <a:rPr sz="1400">
                          <a:solidFill>
                            <a:srgbClr val="263238"/>
                          </a:solidFill>
                          <a:latin typeface="Calibri"/>
                        </a:rPr>
                        <a:t>Anterolateral</a:t>
                      </a:r>
                    </a:p>
                  </a:txBody>
                  <a:tcPr>
                    <a:solidFill>
                      <a:srgbClr val="FFFFFF"/>
                    </a:solidFill>
                  </a:tcPr>
                </a:tc>
                <a:tc>
                  <a:txBody>
                    <a:bodyPr/>
                    <a:lstStyle/>
                    <a:p>
                      <a:r>
                        <a:rPr sz="1400">
                          <a:solidFill>
                            <a:srgbClr val="263238"/>
                          </a:solidFill>
                          <a:latin typeface="Calibri"/>
                        </a:rPr>
                        <a:t>El anterior permite supino [r31]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operar o no, placa o clavo, MIPO o abierta, posterior o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Gosler MW et al. Cochrane Database Syst Rev. 2012. doi:10.1002/14651858.CD008832.pub2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Hasta 2012 no había ensayos: la revisión Cochrane descartó los 6 estudios candidatos (5 retrospectivos y 1 prospectivo sin aleatorizar)…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iatrogénica según la vía en 261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Streufert BD et al. J Orthop Trauma. 2020. doi:10.1097/BOT.0000000000001658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frente a ortesis en ECA (metaanálisis de 292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Oliver WM et al. J Am Acad Orthop Surg. 2023. doi:10.5435/JAAOS-D-22-00432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fijación, cierre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[r3] Rommens P et al. En: AO Surgery Reference. 2026.</a:t>
            </a:r>
          </a:p>
          <a:p>
            <a:r>
              <a:rPr sz="800">
                <a:solidFill>
                  <a:srgbClr val="5A6469"/>
                </a:solidFill>
                <a:latin typeface="Calibri"/>
              </a:rPr>
              <a:t>[r4]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Apoyo de estudio: no sustituye al tutor ni al manual del implante.</a:t>
            </a:r>
          </a:p>
          <a:p>
            <a:pPr marL="347472" indent="-347472">
              <a:spcAft>
                <a:spcPts val="1400"/>
              </a:spcAft>
              <a:buChar char="•"/>
            </a:pPr>
            <a:r>
              <a:rPr sz="2400">
                <a:solidFill>
                  <a:srgbClr val="263238"/>
                </a:solidFill>
                <a:latin typeface="Calibri"/>
              </a:rPr>
              <a:t>Lo que no tiene estudio detrás se rotula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fijación, cierre y errores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Arora S et al. Clin Orthop Relat Res. 2011. doi:10.1007/s11999-011-1791-4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hueso está desplazado o conminuto, prefiere la referencia de partes blandas (opinión experta…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postoperatoria en series de placa (definiciones y cirujanos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Gausden EB et al. Arch Orthop Trauma Surg. 2016. doi:10.1007/s00402-016-2578-6</a:t>
            </a:r>
          </a:p>
          <a:p>
            <a:r>
              <a:rPr sz="800">
                <a:solidFill>
                  <a:srgbClr val="5A6469"/>
                </a:solidFill>
                <a:latin typeface="Calibri"/>
              </a:rPr>
              <a:t>[r46] Belayneh R et al. Arch Orthop Trauma Surg. 2023. doi:10.1007/s00402-021-04028-2</a:t>
            </a:r>
          </a:p>
          <a:p>
            <a:r>
              <a:rPr sz="800">
                <a:solidFill>
                  <a:srgbClr val="5A6469"/>
                </a:solidFill>
                <a:latin typeface="Calibri"/>
              </a:rPr>
              <a:t>[r37] Lee WY et al. Acta Orthop Traumatol Turc. 2021. doi:10.5152/j.aott.2021.20415</a:t>
            </a:r>
          </a:p>
          <a:p>
            <a:r>
              <a:rPr sz="800">
                <a:solidFill>
                  <a:srgbClr val="5A6469"/>
                </a:solidFill>
                <a:latin typeface="Calibri"/>
              </a:rPr>
              <a:t>[r28] Streufert BD et al. J Orthop Trauma. 2020. doi:10.1097/BOT.0000000000001658</a:t>
            </a:r>
          </a:p>
          <a:p>
            <a:r>
              <a:rPr sz="800">
                <a:solidFill>
                  <a:srgbClr val="5A6469"/>
                </a:solidFill>
                <a:latin typeface="Calibri"/>
              </a:rPr>
              <a:t>[r33] Hugonnier N et al. Orthop Traumatol Surg Res. 2026. doi:10.1016/j.otsr.2025.104294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 nervio radial: protegerlo, y qué hacer si falla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examinas y anotas, como ya vimos [r8].</a:t>
            </a:r>
          </a:p>
          <a:p>
            <a:pPr marL="347472" indent="-347472">
              <a:spcAft>
                <a:spcPts val="1400"/>
              </a:spcAft>
              <a:buChar char="•"/>
            </a:pPr>
            <a:r>
              <a:rPr sz="2800">
                <a:solidFill>
                  <a:srgbClr val="263238"/>
                </a:solidFill>
                <a:latin typeface="Calibri"/>
              </a:rPr>
              <a:t>Durante: identificas y proteges, no esperas a encontrarlo por casualidad.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Recuperación de la parálisis radial primaria según la fuente y el manejo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Shao YC et al. J Bone Joint Surg Br. 2005. doi:10.1302/0301-620X.87B12.16132</a:t>
            </a:r>
          </a:p>
          <a:p>
            <a:r>
              <a:rPr sz="800">
                <a:solidFill>
                  <a:srgbClr val="5A6469"/>
                </a:solidFill>
                <a:latin typeface="Calibri"/>
              </a:rPr>
              <a:t>[r24] Ilyas AM et al. J Am Acad Orthop Surg. 2020. doi:10.5435/JAAOS-D-18-00142</a:t>
            </a:r>
          </a:p>
          <a:p>
            <a:r>
              <a:rPr sz="800">
                <a:solidFill>
                  <a:srgbClr val="5A6469"/>
                </a:solidFill>
                <a:latin typeface="Calibri"/>
              </a:rPr>
              <a:t>[r23] Hendrickx LAM et al. Arch Orthop Trauma Surg. 2021. doi:10.1007/s00402-020-03446-y</a:t>
            </a:r>
          </a:p>
          <a:p>
            <a:r>
              <a:rPr sz="800">
                <a:solidFill>
                  <a:srgbClr val="5A6469"/>
                </a:solidFill>
                <a:latin typeface="Calibri"/>
              </a:rPr>
              <a:t>[r25] Entezari V et al. J Shoulder Elbow Surg. 2021. doi:10.1016/j.jse.2021.04.025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dice cada fuente sobre la parálisis radial primaria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Rommens P et al. En: AO Surgery Reference. 2026.</a:t>
            </a:r>
          </a:p>
          <a:p>
            <a:r>
              <a:rPr sz="800">
                <a:solidFill>
                  <a:srgbClr val="5A6469"/>
                </a:solidFill>
                <a:latin typeface="Calibri"/>
              </a:rPr>
              <a:t>[r20] Gallusser N et al. EFORT Open Rev. 2021. doi:10.1302/2058-5241.6.200033</a:t>
            </a:r>
          </a:p>
          <a:p>
            <a:r>
              <a:rPr sz="800">
                <a:solidFill>
                  <a:srgbClr val="5A6469"/>
                </a:solidFill>
                <a:latin typeface="Calibri"/>
              </a:rPr>
              <a:t>[r22] Shao YC et al. J Bone Joint Surg Br. 2005. doi:10.1302/0301-620X.87B12.16132</a:t>
            </a:r>
          </a:p>
          <a:p>
            <a:r>
              <a:rPr sz="800">
                <a:solidFill>
                  <a:srgbClr val="5A6469"/>
                </a:solidFill>
                <a:latin typeface="Calibri"/>
              </a:rPr>
              <a:t>[r23] Hendrickx LAM et al. Arch Orthop Trauma Surg. 2021. doi:10.1007/s00402-020-03446-y</a:t>
            </a:r>
          </a:p>
          <a:p>
            <a:r>
              <a:rPr sz="800">
                <a:solidFill>
                  <a:srgbClr val="5A6469"/>
                </a:solidFill>
                <a:latin typeface="Calibri"/>
              </a:rPr>
              <a:t>[r24] Ilyas AM et al. J Am Acad Orthop Surg. 2020. doi:10.5435/JAAOS-D-18-00142</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Dato central</a:t>
                      </a:r>
                    </a:p>
                  </a:txBody>
                  <a:tcPr>
                    <a:solidFill>
                      <a:srgbClr val="0F5F6B"/>
                    </a:solidFill>
                  </a:tcPr>
                </a:tc>
                <a:tc>
                  <a:txBody>
                    <a:bodyPr/>
                    <a:lstStyle/>
                    <a:p>
                      <a:r>
                        <a:rPr sz="1600" b="1">
                          <a:solidFill>
                            <a:srgbClr val="FFFFFF"/>
                          </a:solidFill>
                          <a:latin typeface="Calibri"/>
                        </a:rPr>
                        <a:t>Mensaje</a:t>
                      </a:r>
                    </a:p>
                  </a:txBody>
                  <a:tcPr>
                    <a:solidFill>
                      <a:srgbClr val="0F5F6B"/>
                    </a:solidFill>
                  </a:tcPr>
                </a:tc>
              </a:tr>
              <a:tr h="457200">
                <a:tc>
                  <a:txBody>
                    <a:bodyPr/>
                    <a:lstStyle/>
                    <a:p>
                      <a:r>
                        <a:rPr sz="1600">
                          <a:solidFill>
                            <a:srgbClr val="263238"/>
                          </a:solidFill>
                          <a:latin typeface="Calibri"/>
                        </a:rPr>
                        <a:t>Shao 2005 [r22]</a:t>
                      </a:r>
                    </a:p>
                  </a:txBody>
                  <a:tcPr>
                    <a:solidFill>
                      <a:srgbClr val="EEF3F4"/>
                    </a:solidFill>
                  </a:tcPr>
                </a:tc>
                <a:tc>
                  <a:txBody>
                    <a:bodyPr/>
                    <a:lstStyle/>
                    <a:p>
                      <a:r>
                        <a:rPr sz="1600">
                          <a:solidFill>
                            <a:srgbClr val="263238"/>
                          </a:solidFill>
                          <a:latin typeface="Calibri"/>
                        </a:rPr>
                        <a:t>Recuperación global 88,1 %; espontánea con tratamiento conservador 70,7 %; sin diferencia entre esperar y explorar temprano</a:t>
                      </a:r>
                    </a:p>
                  </a:txBody>
                  <a:tcPr>
                    <a:solidFill>
                      <a:srgbClr val="EEF3F4"/>
                    </a:solidFill>
                  </a:tcPr>
                </a:tc>
                <a:tc>
                  <a:txBody>
                    <a:bodyPr/>
                    <a:lstStyle/>
                    <a:p>
                      <a:r>
                        <a:rPr sz="1600">
                          <a:solidFill>
                            <a:srgbClr val="263238"/>
                          </a:solidFill>
                          <a:latin typeface="Calibri"/>
                        </a:rPr>
                        <a:t>Esperar no empeora el resultado</a:t>
                      </a:r>
                    </a:p>
                  </a:txBody>
                  <a:tcPr>
                    <a:solidFill>
                      <a:srgbClr val="EEF3F4"/>
                    </a:solidFill>
                  </a:tcPr>
                </a:tc>
              </a:tr>
              <a:tr h="457200">
                <a:tc>
                  <a:txBody>
                    <a:bodyPr/>
                    <a:lstStyle/>
                    <a:p>
                      <a:r>
                        <a:rPr sz="1600">
                          <a:solidFill>
                            <a:srgbClr val="263238"/>
                          </a:solidFill>
                          <a:latin typeface="Calibri"/>
                        </a:rPr>
                        <a:t>Ilyas 2020 [r24]</a:t>
                      </a:r>
                    </a:p>
                  </a:txBody>
                  <a:tcPr>
                    <a:solidFill>
                      <a:srgbClr val="FFFFFF"/>
                    </a:solidFill>
                  </a:tcPr>
                </a:tc>
                <a:tc>
                  <a:txBody>
                    <a:bodyPr/>
                    <a:lstStyle/>
                    <a:p>
                      <a:r>
                        <a:rPr sz="1600">
                          <a:solidFill>
                            <a:srgbClr val="263238"/>
                          </a:solidFill>
                          <a:latin typeface="Calibri"/>
                        </a:rPr>
                        <a:t>Recuperación: 77,2 % sin cirugía; 89,8 % con exploración y fijación de la fractura dentro de las 3 primeras semanas; 68,1 % si se exploró después de 8 semanas</a:t>
                      </a:r>
                    </a:p>
                  </a:txBody>
                  <a:tcPr>
                    <a:solidFill>
                      <a:srgbClr val="FFFFFF"/>
                    </a:solidFill>
                  </a:tcPr>
                </a:tc>
                <a:tc>
                  <a:txBody>
                    <a:bodyPr/>
                    <a:lstStyle/>
                    <a:p>
                      <a:r>
                        <a:rPr sz="1600">
                          <a:solidFill>
                            <a:srgbClr val="263238"/>
                          </a:solidFill>
                          <a:latin typeface="Calibri"/>
                        </a:rPr>
                        <a:t>Con definiciones más estrictas, la exploración temprana recuperó más</a:t>
                      </a:r>
                    </a:p>
                  </a:txBody>
                  <a:tcPr>
                    <a:solidFill>
                      <a:srgbClr val="FFFFFF"/>
                    </a:solidFill>
                  </a:tcPr>
                </a:tc>
              </a:tr>
              <a:tr h="457200">
                <a:tc>
                  <a:txBody>
                    <a:bodyPr/>
                    <a:lstStyle/>
                    <a:p>
                      <a:r>
                        <a:rPr sz="1600">
                          <a:solidFill>
                            <a:srgbClr val="263238"/>
                          </a:solidFill>
                          <a:latin typeface="Calibri"/>
                        </a:rPr>
                        <a:t>Hendrickx 2021 [r23]</a:t>
                      </a:r>
                    </a:p>
                  </a:txBody>
                  <a:tcPr>
                    <a:solidFill>
                      <a:srgbClr val="EEF3F4"/>
                    </a:solidFill>
                  </a:tcPr>
                </a:tc>
                <a:tc>
                  <a:txBody>
                    <a:bodyPr/>
                    <a:lstStyle/>
                    <a:p>
                      <a:r>
                        <a:rPr sz="1600">
                          <a:solidFill>
                            <a:srgbClr val="263238"/>
                          </a:solidFill>
                          <a:latin typeface="Calibri"/>
                        </a:rPr>
                        <a:t>Recuperación 98 % con exploración y 91 % sin ella (p = 0,29); más de 90 % se recupera sin reintervención</a:t>
                      </a:r>
                    </a:p>
                  </a:txBody>
                  <a:tcPr>
                    <a:solidFill>
                      <a:srgbClr val="EEF3F4"/>
                    </a:solidFill>
                  </a:tcPr>
                </a:tc>
                <a:tc>
                  <a:txBody>
                    <a:bodyPr/>
                    <a:lstStyle/>
                    <a:p>
                      <a:r>
                        <a:rPr sz="1600">
                          <a:solidFill>
                            <a:srgbClr val="263238"/>
                          </a:solidFill>
                          <a:latin typeface="Calibri"/>
                        </a:rPr>
                        <a:t>Sin beneficio demostrado de explorar</a:t>
                      </a:r>
                    </a:p>
                  </a:txBody>
                  <a:tcPr>
                    <a:solidFill>
                      <a:srgbClr val="EEF3F4"/>
                    </a:solidFill>
                  </a:tcPr>
                </a:tc>
              </a:tr>
              <a:tr h="457200">
                <a:tc>
                  <a:txBody>
                    <a:bodyPr/>
                    <a:lstStyle/>
                    <a:p>
                      <a:r>
                        <a:rPr sz="1600">
                          <a:solidFill>
                            <a:srgbClr val="263238"/>
                          </a:solidFill>
                          <a:latin typeface="Calibri"/>
                        </a:rPr>
                        <a:t>Entezari 2021 [r25]</a:t>
                      </a:r>
                    </a:p>
                  </a:txBody>
                  <a:tcPr>
                    <a:solidFill>
                      <a:srgbClr val="FFFFFF"/>
                    </a:solidFill>
                  </a:tcPr>
                </a:tc>
                <a:tc>
                  <a:txBody>
                    <a:bodyPr/>
                    <a:lstStyle/>
                    <a:p>
                      <a:r>
                        <a:rPr sz="1600">
                          <a:solidFill>
                            <a:srgbClr val="263238"/>
                          </a:solidFill>
                          <a:latin typeface="Calibri"/>
                        </a:rPr>
                        <a:t>91 % de recuperación; operar la fractura no la cambió; 10 pacientes (14,1 %) tenían el nervio seccionado al explorarlo; con nervio seccionado recuperó 40 %, frente a 95,3 % con nervio en continuidad</a:t>
                      </a:r>
                    </a:p>
                  </a:txBody>
                  <a:tcPr>
                    <a:solidFill>
                      <a:srgbClr val="FFFFFF"/>
                    </a:solidFill>
                  </a:tcPr>
                </a:tc>
                <a:tc>
                  <a:txBody>
                    <a:bodyPr/>
                    <a:lstStyle/>
                    <a:p>
                      <a:r>
                        <a:rPr sz="1600">
                          <a:solidFill>
                            <a:srgbClr val="263238"/>
                          </a:solidFill>
                          <a:latin typeface="Calibri"/>
                        </a:rPr>
                        <a:t>Pedir estudios nerviosos si no hay signos a las 9 semanas</a:t>
                      </a:r>
                    </a:p>
                  </a:txBody>
                  <a:tcPr>
                    <a:solidFill>
                      <a:srgbClr val="FFFFFF"/>
                    </a:solidFill>
                  </a:tcPr>
                </a:tc>
              </a:tr>
              <a:tr h="457200">
                <a:tc>
                  <a:txBody>
                    <a:bodyPr/>
                    <a:lstStyle/>
                    <a:p>
                      <a:r>
                        <a:rPr sz="1600">
                          <a:solidFill>
                            <a:srgbClr val="263238"/>
                          </a:solidFill>
                          <a:latin typeface="Calibri"/>
                        </a:rPr>
                        <a:t>Korompilias 2013 [r27]</a:t>
                      </a:r>
                    </a:p>
                  </a:txBody>
                  <a:tcPr>
                    <a:solidFill>
                      <a:srgbClr val="EEF3F4"/>
                    </a:solidFill>
                  </a:tcPr>
                </a:tc>
                <a:tc>
                  <a:txBody>
                    <a:bodyPr/>
                    <a:lstStyle/>
                    <a:p>
                      <a:r>
                        <a:rPr sz="1600">
                          <a:solidFill>
                            <a:srgbClr val="263238"/>
                          </a:solidFill>
                          <a:latin typeface="Calibri"/>
                        </a:rPr>
                        <a:t>En 25 pacientes con parálisis completa y fractura cerrada, 12 se exploraron tras 16,8 semanas de espera</a:t>
                      </a:r>
                    </a:p>
                  </a:txBody>
                  <a:tcPr>
                    <a:solidFill>
                      <a:srgbClr val="EEF3F4"/>
                    </a:solidFill>
                  </a:tcPr>
                </a:tc>
                <a:tc>
                  <a:txBody>
                    <a:bodyPr/>
                    <a:lstStyle/>
                    <a:p>
                      <a:r>
                        <a:rPr sz="1600">
                          <a:solidFill>
                            <a:srgbClr val="263238"/>
                          </a:solidFill>
                          <a:latin typeface="Calibri"/>
                        </a:rPr>
                        <a:t>Exploración inmediata en abierta, irreductible, vascular, tras manipulación o con dolor neuropático; si no, 16 a 18 semanas</a:t>
                      </a:r>
                    </a:p>
                  </a:txBody>
                  <a:tcPr>
                    <a:solidFill>
                      <a:srgbClr val="EEF3F4"/>
                    </a:solidFill>
                  </a:tcPr>
                </a:tc>
              </a:tr>
              <a:tr h="457200">
                <a:tc>
                  <a:txBody>
                    <a:bodyPr/>
                    <a:lstStyle/>
                    <a:p>
                      <a:r>
                        <a:rPr sz="1600">
                          <a:solidFill>
                            <a:srgbClr val="263238"/>
                          </a:solidFill>
                          <a:latin typeface="Calibri"/>
                        </a:rPr>
                        <a:t>EFORT 2021 [r20]</a:t>
                      </a:r>
                    </a:p>
                  </a:txBody>
                  <a:tcPr>
                    <a:solidFill>
                      <a:srgbClr val="FFFFFF"/>
                    </a:solidFill>
                  </a:tcPr>
                </a:tc>
                <a:tc>
                  <a:txBody>
                    <a:bodyPr/>
                    <a:lstStyle/>
                    <a:p>
                      <a:r>
                        <a:rPr sz="1600">
                          <a:solidFill>
                            <a:srgbClr val="263238"/>
                          </a:solidFill>
                          <a:latin typeface="Calibri"/>
                        </a:rPr>
                        <a:t>Sin ventaja de explorar de forma temprana, ni siquiera en parálisis secundaria; EMG si no hay recuperación a las 10 a 12 semanas</a:t>
                      </a:r>
                    </a:p>
                  </a:txBody>
                  <a:tcPr>
                    <a:solidFill>
                      <a:srgbClr val="FFFFFF"/>
                    </a:solidFill>
                  </a:tcPr>
                </a:tc>
                <a:tc>
                  <a:txBody>
                    <a:bodyPr/>
                    <a:lstStyle/>
                    <a:p>
                      <a:r>
                        <a:rPr sz="1600">
                          <a:solidFill>
                            <a:srgbClr val="263238"/>
                          </a:solidFill>
                          <a:latin typeface="Calibri"/>
                        </a:rPr>
                        <a:t>Seguimiento clínico y electromiografía</a:t>
                      </a:r>
                    </a:p>
                  </a:txBody>
                  <a:tcPr>
                    <a:solidFill>
                      <a:srgbClr val="FFFFFF"/>
                    </a:solidFill>
                  </a:tcPr>
                </a:tc>
              </a:tr>
              <a:tr h="457200">
                <a:tc>
                  <a:txBody>
                    <a:bodyPr/>
                    <a:lstStyle/>
                    <a:p>
                      <a:r>
                        <a:rPr sz="1600">
                          <a:solidFill>
                            <a:srgbClr val="263238"/>
                          </a:solidFill>
                          <a:latin typeface="Calibri"/>
                        </a:rPr>
                        <a:t>AO Surgery Reference [r7]</a:t>
                      </a:r>
                    </a:p>
                  </a:txBody>
                  <a:tcPr>
                    <a:solidFill>
                      <a:srgbClr val="EEF3F4"/>
                    </a:solidFill>
                  </a:tcPr>
                </a:tc>
                <a:tc>
                  <a:txBody>
                    <a:bodyPr/>
                    <a:lstStyle/>
                    <a:p>
                      <a:r>
                        <a:rPr sz="1600">
                          <a:solidFill>
                            <a:srgbClr val="263238"/>
                          </a:solidFill>
                          <a:latin typeface="Calibri"/>
                        </a:rPr>
                        <a:t>Considerar explorar en alta energía, fractura abierta, Holstein-Lewis y síntomas nuevos tras la fijación</a:t>
                      </a:r>
                    </a:p>
                  </a:txBody>
                  <a:tcPr>
                    <a:solidFill>
                      <a:srgbClr val="EEF3F4"/>
                    </a:solidFill>
                  </a:tcPr>
                </a:tc>
                <a:tc>
                  <a:txBody>
                    <a:bodyPr/>
                    <a:lstStyle/>
                    <a:p>
                      <a:r>
                        <a:rPr sz="1600">
                          <a:solidFill>
                            <a:srgbClr val="263238"/>
                          </a:solidFill>
                          <a:latin typeface="Calibri"/>
                        </a:rPr>
                        <a:t>Lista de situaciones para explorar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Ampliaciones: hacia distal, hacia el cubital y hacia proximal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[r9] Gerwin M et al. J Bone Joint Surg Am. 1996. doi:10.2106/00004623-199611000-00008</a:t>
            </a:r>
          </a:p>
          <a:p>
            <a:r>
              <a:rPr sz="800">
                <a:solidFill>
                  <a:srgbClr val="5A6469"/>
                </a:solidFill>
                <a:latin typeface="Calibri"/>
              </a:rPr>
              <a:t>[r14] Yingling JM et al. J Orthop Trauma. 2020. doi:10.1097/BOT.0000000000001753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vez dentro, la fractura puede pedirte más vista.</a:t>
            </a:r>
          </a:p>
          <a:p>
            <a:pPr marL="347472" indent="-347472">
              <a:spcAft>
                <a:spcPts val="1400"/>
              </a:spcAft>
              <a:buChar char="•"/>
            </a:pPr>
            <a:r>
              <a:rPr sz="2800">
                <a:solidFill>
                  <a:srgbClr val="263238"/>
                </a:solidFill>
                <a:latin typeface="Calibri"/>
              </a:rPr>
              <a:t>Estas son las salidas y lo que cuestan.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Ampliaciones: hacia distal, hacia el cubital y hacia proximal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a:p>
            <a:r>
              <a:rPr sz="1000">
                <a:solidFill>
                  <a:srgbClr val="5A6469"/>
                </a:solidFill>
                <a:latin typeface="Calibri"/>
              </a:rPr>
              <a:t>[r9] Gerwin M et al. J Bone Joint Surg Am. 1996. doi:10.2106/00004623-199611000-00008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Hacia proximal. El axilar marca el techo habitual de la exposición al liberar la cabeza medial; pasarlo un poco es posible… [r1]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ampliar y qué estructura queda en juego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[r9] Gerwin M et al. J Bone Joint Surg Am. 1996. doi:10.2106/00004623-199611000-00008</a:t>
            </a:r>
          </a:p>
          <a:p>
            <a:r>
              <a:rPr sz="800">
                <a:solidFill>
                  <a:srgbClr val="5A6469"/>
                </a:solidFill>
                <a:latin typeface="Calibri"/>
              </a:rPr>
              <a:t>[r18] Ozer H et al. Arch Orthop Trauma Surg. 2006. doi:10.1007/s00402-006-0183-9</a:t>
            </a:r>
          </a:p>
          <a:p>
            <a:r>
              <a:rPr sz="800">
                <a:solidFill>
                  <a:srgbClr val="5A6469"/>
                </a:solidFill>
                <a:latin typeface="Calibri"/>
              </a:rPr>
              <a:t>[r28] Streufert BD et al. J Orthop Trauma. 2020. doi:10.1097/BOT.0000000000001658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Dirección</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Estructura en riesgo</a:t>
                      </a:r>
                    </a:p>
                  </a:txBody>
                  <a:tcPr>
                    <a:solidFill>
                      <a:srgbClr val="0F5F6B"/>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Entrar por el borde lateral del tríceps o pasar al tema del codo [r1]</a:t>
                      </a:r>
                    </a:p>
                  </a:txBody>
                  <a:tcPr>
                    <a:solidFill>
                      <a:srgbClr val="EEF3F4"/>
                    </a:solidFill>
                  </a:tcPr>
                </a:tc>
                <a:tc>
                  <a:txBody>
                    <a:bodyPr/>
                    <a:lstStyle/>
                    <a:p>
                      <a:r>
                        <a:rPr sz="1600">
                          <a:solidFill>
                            <a:srgbClr val="263238"/>
                          </a:solidFill>
                          <a:latin typeface="Calibri"/>
                        </a:rPr>
                        <a:t>Cubital y rama radial a la cabeza medial [r1][r18]</a:t>
                      </a:r>
                    </a:p>
                  </a:txBody>
                  <a:tcPr>
                    <a:solidFill>
                      <a:srgbClr val="EEF3F4"/>
                    </a:solidFill>
                  </a:tcPr>
                </a:tc>
              </a:tr>
              <a:tr h="457200">
                <a:tc>
                  <a:txBody>
                    <a:bodyPr/>
                    <a:lstStyle/>
                    <a:p>
                      <a:r>
                        <a:rPr sz="1600">
                          <a:solidFill>
                            <a:srgbClr val="263238"/>
                          </a:solidFill>
                          <a:latin typeface="Calibri"/>
                        </a:rPr>
                        <a:t>Cubital</a:t>
                      </a:r>
                    </a:p>
                  </a:txBody>
                  <a:tcPr>
                    <a:solidFill>
                      <a:srgbClr val="FFFFFF"/>
                    </a:solidFill>
                  </a:tcPr>
                </a:tc>
                <a:tc>
                  <a:txBody>
                    <a:bodyPr/>
                    <a:lstStyle/>
                    <a:p>
                      <a:r>
                        <a:rPr sz="1600">
                          <a:solidFill>
                            <a:srgbClr val="263238"/>
                          </a:solidFill>
                          <a:latin typeface="Calibri"/>
                        </a:rPr>
                        <a:t>Ventana cubital con lazo vascular [r2]</a:t>
                      </a:r>
                    </a:p>
                  </a:txBody>
                  <a:tcPr>
                    <a:solidFill>
                      <a:srgbClr val="FFFFFF"/>
                    </a:solidFill>
                  </a:tcPr>
                </a:tc>
                <a:tc>
                  <a:txBody>
                    <a:bodyPr/>
                    <a:lstStyle/>
                    <a:p>
                      <a:r>
                        <a:rPr sz="1600">
                          <a:solidFill>
                            <a:srgbClr val="263238"/>
                          </a:solidFill>
                          <a:latin typeface="Calibri"/>
                        </a:rPr>
                        <a:t>Cubital: 1,2 % de parálisis iatrogénica [r28]</a:t>
                      </a:r>
                    </a:p>
                  </a:txBody>
                  <a:tcPr>
                    <a:solidFill>
                      <a:srgbClr val="FFFFFF"/>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Liberar la cabeza medial hasta el axilar [r1]</a:t>
                      </a:r>
                    </a:p>
                  </a:txBody>
                  <a:tcPr>
                    <a:solidFill>
                      <a:srgbClr val="EEF3F4"/>
                    </a:solidFill>
                  </a:tcPr>
                </a:tc>
                <a:tc>
                  <a:txBody>
                    <a:bodyPr/>
                    <a:lstStyle/>
                    <a:p>
                      <a:r>
                        <a:rPr sz="1600">
                          <a:solidFill>
                            <a:srgbClr val="263238"/>
                          </a:solidFill>
                          <a:latin typeface="Calibri"/>
                        </a:rPr>
                        <a:t>Axilar y arteria circunfleja posterior [r1]</a:t>
                      </a:r>
                    </a:p>
                  </a:txBody>
                  <a:tcPr>
                    <a:solidFill>
                      <a:srgbClr val="EEF3F4"/>
                    </a:solidFill>
                  </a:tcPr>
                </a:tc>
              </a:tr>
              <a:tr h="457200">
                <a:tc>
                  <a:txBody>
                    <a:bodyPr/>
                    <a:lstStyle/>
                    <a:p>
                      <a:r>
                        <a:rPr sz="1600">
                          <a:solidFill>
                            <a:srgbClr val="263238"/>
                          </a:solidFill>
                          <a:latin typeface="Calibri"/>
                        </a:rPr>
                        <a:t>Hacia más diáfisis</a:t>
                      </a:r>
                    </a:p>
                  </a:txBody>
                  <a:tcPr>
                    <a:solidFill>
                      <a:srgbClr val="FFFFFF"/>
                    </a:solidFill>
                  </a:tcPr>
                </a:tc>
                <a:tc>
                  <a:txBody>
                    <a:bodyPr/>
                    <a:lstStyle/>
                    <a:p>
                      <a:r>
                        <a:rPr sz="1600">
                          <a:solidFill>
                            <a:srgbClr val="263238"/>
                          </a:solidFill>
                          <a:latin typeface="Calibri"/>
                        </a:rPr>
                        <a:t>Movilizar el radial: 6 cm más en cadáver [r9]</a:t>
                      </a:r>
                    </a:p>
                  </a:txBody>
                  <a:tcPr>
                    <a:solidFill>
                      <a:srgbClr val="FFFFFF"/>
                    </a:solidFill>
                  </a:tcPr>
                </a:tc>
                <a:tc>
                  <a:txBody>
                    <a:bodyPr/>
                    <a:lstStyle/>
                    <a:p>
                      <a:r>
                        <a:rPr sz="1600">
                          <a:solidFill>
                            <a:srgbClr val="263238"/>
                          </a:solidFill>
                          <a:latin typeface="Calibri"/>
                        </a:rPr>
                        <a:t>Radial: más manipulación del nervio [r9]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tasas y qué las modifica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Ozer H et al. Arch Orthop Trauma Surg. 2006. doi:10.1007/s00402-006-0183-9</a:t>
            </a:r>
          </a:p>
          <a:p>
            <a:r>
              <a:rPr sz="800">
                <a:solidFill>
                  <a:srgbClr val="5A6469"/>
                </a:solidFill>
                <a:latin typeface="Calibri"/>
              </a:rPr>
              <a:t>[r28] Streufert BD et al. J Orthop Trauma. 2020. doi:10.1097/BOT.0000000000001658</a:t>
            </a:r>
          </a:p>
          <a:p>
            <a:r>
              <a:rPr sz="800">
                <a:solidFill>
                  <a:srgbClr val="5A6469"/>
                </a:solidFill>
                <a:latin typeface="Calibri"/>
              </a:rPr>
              <a:t>[r29] Shon HC et al. J Orthop Sci. 2023. doi:10.1016/j.jos.2021.09.015</a:t>
            </a:r>
          </a:p>
          <a:p>
            <a:r>
              <a:rPr sz="800">
                <a:solidFill>
                  <a:srgbClr val="5A6469"/>
                </a:solidFill>
                <a:latin typeface="Calibri"/>
              </a:rPr>
              <a:t>[r30] Smolle MA et al. EFORT Open Rev. 2022. doi:10.1530/EOR-21-0097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complicación que define este abordaje es la parálisis radial iatrogénica; las otras se comparan con las de cualquier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de parálisis radial iatrogénica en comparaciones directas (RR u 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Smolle MA et al. EFORT Open Rev. 2022. doi:10.1530/EOR-21-0097</a:t>
            </a:r>
          </a:p>
          <a:p>
            <a:r>
              <a:rPr sz="1000">
                <a:solidFill>
                  <a:srgbClr val="5A6469"/>
                </a:solidFill>
                <a:latin typeface="Calibri"/>
              </a:rPr>
              <a:t>[r29] Shon HC et al. J Orthop Sci. 2023. doi:10.1016/j.jos.2021.09.015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principales y su tamaño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[r28] Streufert BD et al. J Orthop Trauma. 2020. doi:10.1097/BOT.0000000000001658</a:t>
            </a:r>
          </a:p>
          <a:p>
            <a:r>
              <a:rPr sz="800">
                <a:solidFill>
                  <a:srgbClr val="5A6469"/>
                </a:solidFill>
                <a:latin typeface="Calibri"/>
              </a:rPr>
              <a:t>[r29] Shon HC et al. J Orthop Sci. 2023. doi:10.1016/j.jos.2021.09.015</a:t>
            </a:r>
          </a:p>
          <a:p>
            <a:r>
              <a:rPr sz="800">
                <a:solidFill>
                  <a:srgbClr val="5A6469"/>
                </a:solidFill>
                <a:latin typeface="Calibri"/>
              </a:rPr>
              <a:t>[r30] Smolle MA et al. EFORT Open Rev. 2022. doi:10.1530/EOR-21-0097</a:t>
            </a:r>
          </a:p>
          <a:p>
            <a:r>
              <a:rPr sz="800">
                <a:solidFill>
                  <a:srgbClr val="5A6469"/>
                </a:solidFill>
                <a:latin typeface="Calibri"/>
              </a:rPr>
              <a:t>[r33] Hugonnier N et al. Orthop Traumatol Surg Res. 2026. doi:10.1016/j.otsr.2025.104294</a:t>
            </a:r>
          </a:p>
          <a:p>
            <a:r>
              <a:rPr sz="800">
                <a:solidFill>
                  <a:srgbClr val="5A6469"/>
                </a:solidFill>
                <a:latin typeface="Calibri"/>
              </a:rPr>
              <a:t>[r46] Belayneh R et al. Arch Orthop Trauma Surg. 2023. doi:10.1007/s00402-021-04028-2</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Magnitud</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Parálisis radial iatrogénica (todas las vías)</a:t>
                      </a:r>
                    </a:p>
                  </a:txBody>
                  <a:tcPr>
                    <a:solidFill>
                      <a:srgbClr val="EEF3F4"/>
                    </a:solidFill>
                  </a:tcPr>
                </a:tc>
                <a:tc>
                  <a:txBody>
                    <a:bodyPr/>
                    <a:lstStyle/>
                    <a:p>
                      <a:r>
                        <a:rPr sz="1600">
                          <a:solidFill>
                            <a:srgbClr val="263238"/>
                          </a:solidFill>
                          <a:latin typeface="Calibri"/>
                        </a:rPr>
                        <a:t>12,2 % en 261 fracturas</a:t>
                      </a:r>
                    </a:p>
                  </a:txBody>
                  <a:tcPr>
                    <a:solidFill>
                      <a:srgbClr val="EEF3F4"/>
                    </a:solidFill>
                  </a:tcPr>
                </a:tc>
                <a:tc>
                  <a:txBody>
                    <a:bodyPr/>
                    <a:lstStyle/>
                    <a:p>
                      <a:r>
                        <a:rPr sz="1600">
                          <a:solidFill>
                            <a:srgbClr val="263238"/>
                          </a:solidFill>
                          <a:latin typeface="Calibri"/>
                        </a:rPr>
                        <a:t>[r28]</a:t>
                      </a:r>
                    </a:p>
                  </a:txBody>
                  <a:tcPr>
                    <a:solidFill>
                      <a:srgbClr val="EEF3F4"/>
                    </a:solidFill>
                  </a:tcPr>
                </a:tc>
              </a:tr>
              <a:tr h="457200">
                <a:tc>
                  <a:txBody>
                    <a:bodyPr/>
                    <a:lstStyle/>
                    <a:p>
                      <a:r>
                        <a:rPr sz="1600">
                          <a:solidFill>
                            <a:srgbClr val="263238"/>
                          </a:solidFill>
                          <a:latin typeface="Calibri"/>
                        </a:rPr>
                        <a:t>Parálisis radial: posterior frente a anterolateral</a:t>
                      </a:r>
                    </a:p>
                  </a:txBody>
                  <a:tcPr>
                    <a:solidFill>
                      <a:srgbClr val="FFFFFF"/>
                    </a:solidFill>
                  </a:tcPr>
                </a:tc>
                <a:tc>
                  <a:txBody>
                    <a:bodyPr/>
                    <a:lstStyle/>
                    <a:p>
                      <a:r>
                        <a:rPr sz="1600">
                          <a:solidFill>
                            <a:srgbClr val="263238"/>
                          </a:solidFill>
                          <a:latin typeface="Calibri"/>
                        </a:rPr>
                        <a:t>OR 2,72 y RR 2,68</a:t>
                      </a:r>
                    </a:p>
                  </a:txBody>
                  <a:tcPr>
                    <a:solidFill>
                      <a:srgbClr val="FFFFFF"/>
                    </a:solidFill>
                  </a:tcPr>
                </a:tc>
                <a:tc>
                  <a:txBody>
                    <a:bodyPr/>
                    <a:lstStyle/>
                    <a:p>
                      <a:r>
                        <a:rPr sz="1600">
                          <a:solidFill>
                            <a:srgbClr val="263238"/>
                          </a:solidFill>
                          <a:latin typeface="Calibri"/>
                        </a:rPr>
                        <a:t>[r29][r30]</a:t>
                      </a:r>
                    </a:p>
                  </a:txBody>
                  <a:tcPr>
                    <a:solidFill>
                      <a:srgbClr val="FFFFFF"/>
                    </a:solidFill>
                  </a:tcPr>
                </a:tc>
              </a:tr>
              <a:tr h="457200">
                <a:tc>
                  <a:txBody>
                    <a:bodyPr/>
                    <a:lstStyle/>
                    <a:p>
                      <a:r>
                        <a:rPr sz="1600">
                          <a:solidFill>
                            <a:srgbClr val="263238"/>
                          </a:solidFill>
                          <a:latin typeface="Calibri"/>
                        </a:rPr>
                        <a:t>Parálisis radial tras reparar pseudoartrosis</a:t>
                      </a:r>
                    </a:p>
                  </a:txBody>
                  <a:tcPr>
                    <a:solidFill>
                      <a:srgbClr val="EEF3F4"/>
                    </a:solidFill>
                  </a:tcPr>
                </a:tc>
                <a:tc>
                  <a:txBody>
                    <a:bodyPr/>
                    <a:lstStyle/>
                    <a:p>
                      <a:r>
                        <a:rPr sz="1600">
                          <a:solidFill>
                            <a:srgbClr val="263238"/>
                          </a:solidFill>
                          <a:latin typeface="Calibri"/>
                        </a:rPr>
                        <a:t>18,5 % (10 de 54)</a:t>
                      </a:r>
                    </a:p>
                  </a:txBody>
                  <a:tcPr>
                    <a:solidFill>
                      <a:srgbClr val="EEF3F4"/>
                    </a:solidFill>
                  </a:tcPr>
                </a:tc>
                <a:tc>
                  <a:txBody>
                    <a:bodyPr/>
                    <a:lstStyle/>
                    <a:p>
                      <a:r>
                        <a:rPr sz="1600">
                          <a:solidFill>
                            <a:srgbClr val="263238"/>
                          </a:solidFill>
                          <a:latin typeface="Calibri"/>
                        </a:rPr>
                        <a:t>[r47]</a:t>
                      </a:r>
                    </a:p>
                  </a:txBody>
                  <a:tcPr>
                    <a:solidFill>
                      <a:srgbClr val="EEF3F4"/>
                    </a:solidFill>
                  </a:tcPr>
                </a:tc>
              </a:tr>
              <a:tr h="457200">
                <a:tc>
                  <a:txBody>
                    <a:bodyPr/>
                    <a:lstStyle/>
                    <a:p>
                      <a:r>
                        <a:rPr sz="1600">
                          <a:solidFill>
                            <a:srgbClr val="263238"/>
                          </a:solidFill>
                          <a:latin typeface="Calibri"/>
                        </a:rPr>
                        <a:t>Parálisis radial con protocolo de identificación</a:t>
                      </a:r>
                    </a:p>
                  </a:txBody>
                  <a:tcPr>
                    <a:solidFill>
                      <a:srgbClr val="FFFFFF"/>
                    </a:solidFill>
                  </a:tcPr>
                </a:tc>
                <a:tc>
                  <a:txBody>
                    <a:bodyPr/>
                    <a:lstStyle/>
                    <a:p>
                      <a:r>
                        <a:rPr sz="1600">
                          <a:solidFill>
                            <a:srgbClr val="263238"/>
                          </a:solidFill>
                          <a:latin typeface="Calibri"/>
                        </a:rPr>
                        <a:t>2,7 % (2 de 73)</a:t>
                      </a:r>
                    </a:p>
                  </a:txBody>
                  <a:tcPr>
                    <a:solidFill>
                      <a:srgbClr val="FFFFFF"/>
                    </a:solidFill>
                  </a:tcPr>
                </a:tc>
                <a:tc>
                  <a:txBody>
                    <a:bodyPr/>
                    <a:lstStyle/>
                    <a:p>
                      <a:r>
                        <a:rPr sz="1600">
                          <a:solidFill>
                            <a:srgbClr val="263238"/>
                          </a:solidFill>
                          <a:latin typeface="Calibri"/>
                        </a:rPr>
                        <a:t>[r46]</a:t>
                      </a:r>
                    </a:p>
                  </a:txBody>
                  <a:tcPr>
                    <a:solidFill>
                      <a:srgbClr val="FFFFFF"/>
                    </a:solidFill>
                  </a:tcPr>
                </a:tc>
              </a:tr>
              <a:tr h="457200">
                <a:tc>
                  <a:txBody>
                    <a:bodyPr/>
                    <a:lstStyle/>
                    <a:p>
                      <a:r>
                        <a:rPr sz="1600">
                          <a:solidFill>
                            <a:srgbClr val="263238"/>
                          </a:solidFill>
                          <a:latin typeface="Calibri"/>
                        </a:rPr>
                        <a:t>Parálisis cubital iatrogénica</a:t>
                      </a:r>
                    </a:p>
                  </a:txBody>
                  <a:tcPr>
                    <a:solidFill>
                      <a:srgbClr val="EEF3F4"/>
                    </a:solidFill>
                  </a:tcPr>
                </a:tc>
                <a:tc>
                  <a:txBody>
                    <a:bodyPr/>
                    <a:lstStyle/>
                    <a:p>
                      <a:r>
                        <a:rPr sz="1600">
                          <a:solidFill>
                            <a:srgbClr val="263238"/>
                          </a:solidFill>
                          <a:latin typeface="Calibri"/>
                        </a:rPr>
                        <a:t>1,2 %</a:t>
                      </a:r>
                    </a:p>
                  </a:txBody>
                  <a:tcPr>
                    <a:solidFill>
                      <a:srgbClr val="EEF3F4"/>
                    </a:solidFill>
                  </a:tcPr>
                </a:tc>
                <a:tc>
                  <a:txBody>
                    <a:bodyPr/>
                    <a:lstStyle/>
                    <a:p>
                      <a:r>
                        <a:rPr sz="1600">
                          <a:solidFill>
                            <a:srgbClr val="263238"/>
                          </a:solidFill>
                          <a:latin typeface="Calibri"/>
                        </a:rPr>
                        <a:t>[r28]</a:t>
                      </a:r>
                    </a:p>
                  </a:txBody>
                  <a:tcPr>
                    <a:solidFill>
                      <a:srgbClr val="EEF3F4"/>
                    </a:solidFill>
                  </a:tcPr>
                </a:tc>
              </a:tr>
              <a:tr h="457200">
                <a:tc>
                  <a:txBody>
                    <a:bodyPr/>
                    <a:lstStyle/>
                    <a:p>
                      <a:r>
                        <a:rPr sz="1600">
                          <a:solidFill>
                            <a:srgbClr val="263238"/>
                          </a:solidFill>
                          <a:latin typeface="Calibri"/>
                        </a:rPr>
                        <a:t>No unión entre vías</a:t>
                      </a:r>
                    </a:p>
                  </a:txBody>
                  <a:tcPr>
                    <a:solidFill>
                      <a:srgbClr val="FFFFFF"/>
                    </a:solidFill>
                  </a:tcPr>
                </a:tc>
                <a:tc>
                  <a:txBody>
                    <a:bodyPr/>
                    <a:lstStyle/>
                    <a:p>
                      <a:r>
                        <a:rPr sz="1600">
                          <a:solidFill>
                            <a:srgbClr val="263238"/>
                          </a:solidFill>
                          <a:latin typeface="Calibri"/>
                        </a:rPr>
                        <a:t>RR 0,36, sin diferencia</a:t>
                      </a:r>
                    </a:p>
                  </a:txBody>
                  <a:tcPr>
                    <a:solidFill>
                      <a:srgbClr val="FFFFFF"/>
                    </a:solidFill>
                  </a:tcPr>
                </a:tc>
                <a:tc>
                  <a:txBody>
                    <a:bodyPr/>
                    <a:lstStyle/>
                    <a:p>
                      <a:r>
                        <a:rPr sz="1600">
                          <a:solidFill>
                            <a:srgbClr val="263238"/>
                          </a:solidFill>
                          <a:latin typeface="Calibri"/>
                        </a:rPr>
                        <a:t>[r30]</a:t>
                      </a:r>
                    </a:p>
                  </a:txBody>
                  <a:tcPr>
                    <a:solidFill>
                      <a:srgbClr val="FFFFFF"/>
                    </a:solidFill>
                  </a:tcPr>
                </a:tc>
              </a:tr>
              <a:tr h="457200">
                <a:tc>
                  <a:txBody>
                    <a:bodyPr/>
                    <a:lstStyle/>
                    <a:p>
                      <a:r>
                        <a:rPr sz="1600">
                          <a:solidFill>
                            <a:srgbClr val="263238"/>
                          </a:solidFill>
                          <a:latin typeface="Calibri"/>
                        </a:rPr>
                        <a:t>No unión con doble o única placa</a:t>
                      </a:r>
                    </a:p>
                  </a:txBody>
                  <a:tcPr>
                    <a:solidFill>
                      <a:srgbClr val="EEF3F4"/>
                    </a:solidFill>
                  </a:tcPr>
                </a:tc>
                <a:tc>
                  <a:txBody>
                    <a:bodyPr/>
                    <a:lstStyle/>
                    <a:p>
                      <a:r>
                        <a:rPr sz="1600">
                          <a:solidFill>
                            <a:srgbClr val="263238"/>
                          </a:solidFill>
                          <a:latin typeface="Calibri"/>
                        </a:rPr>
                        <a:t>5,0 % frente a 7,3 %, sin diferencia</a:t>
                      </a:r>
                    </a:p>
                  </a:txBody>
                  <a:tcPr>
                    <a:solidFill>
                      <a:srgbClr val="EEF3F4"/>
                    </a:solidFill>
                  </a:tcPr>
                </a:tc>
                <a:tc>
                  <a:txBody>
                    <a:bodyPr/>
                    <a:lstStyle/>
                    <a:p>
                      <a:r>
                        <a:rPr sz="1600">
                          <a:solidFill>
                            <a:srgbClr val="263238"/>
                          </a:solidFill>
                          <a:latin typeface="Calibri"/>
                        </a:rPr>
                        <a:t>[r50]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unión, tiempo y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Tras la placa, la unión va de 87 % a 96 % con un tiempo medio de 12 semanas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hasta la unión radiológica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Gallusser N et al. EFORT Open Rev. 2021. doi:10.1302/2058-5241.6.200033</a:t>
            </a:r>
          </a:p>
          <a:p>
            <a:r>
              <a:rPr sz="800">
                <a:solidFill>
                  <a:srgbClr val="5A6469"/>
                </a:solidFill>
                <a:latin typeface="Calibri"/>
              </a:rPr>
              <a:t>[r32] Gausden EB et al. Arch Orthop Trauma Surg. 2016. doi:10.1007/s00402-016-2578-6</a:t>
            </a:r>
          </a:p>
          <a:p>
            <a:r>
              <a:rPr sz="800">
                <a:solidFill>
                  <a:srgbClr val="5A6469"/>
                </a:solidFill>
                <a:latin typeface="Calibri"/>
              </a:rPr>
              <a:t>[r39] Maresca A et al. Musculoskelet Surg. 2016. doi:10.1007/s12306-016-0418-z</a:t>
            </a:r>
          </a:p>
          <a:p>
            <a:r>
              <a:rPr sz="800">
                <a:solidFill>
                  <a:srgbClr val="5A6469"/>
                </a:solidFill>
                <a:latin typeface="Calibri"/>
              </a:rPr>
              <a:t>[r36] Garika SS et al. J Orthop Trauma. 2026. doi:10.1097/BOT.0000000000003200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Unión tras fijación con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Gallusser N et al. EFORT Open Rev. 2021. doi:10.1302/2058-5241.6.200033</a:t>
            </a:r>
          </a:p>
          <a:p>
            <a:r>
              <a:rPr sz="1000">
                <a:solidFill>
                  <a:srgbClr val="5A6469"/>
                </a:solidFill>
                <a:latin typeface="Calibri"/>
              </a:rPr>
              <a:t>[r34] Yoon YC et al. J Clin Med. 2025. doi:10.3390/jcm14092890</a:t>
            </a:r>
          </a:p>
          <a:p>
            <a:r>
              <a:rPr sz="1000">
                <a:solidFill>
                  <a:srgbClr val="5A6469"/>
                </a:solidFill>
                <a:latin typeface="Calibri"/>
              </a:rPr>
              <a:t>[r49] Peters RM et al. Injury. 2015. doi:10.1016/j.injury.2015.09.041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Rommens P et al. En: AO Surgery Reference. 2026.</a:t>
            </a:r>
          </a:p>
          <a:p>
            <a:r>
              <a:rPr sz="1000">
                <a:solidFill>
                  <a:srgbClr val="5A6469"/>
                </a:solidFill>
                <a:latin typeface="Calibri"/>
              </a:rPr>
              <a:t>[r20] Gallusser N et al. EFORT Open Rev. 2021. doi:10.1302/2058-5241.6.200033</a:t>
            </a:r>
          </a:p>
          <a:p>
            <a:r>
              <a:rPr sz="1000">
                <a:solidFill>
                  <a:srgbClr val="5A6469"/>
                </a:solidFill>
                <a:latin typeface="Calibri"/>
              </a:rPr>
              <a:t>[r36] Garika SS et al. J Orthop Trauma. 2026. doi:10.1097/BOT.0000000000003200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placa suele dar un montaje estable, y eso permite mover hombro y codo desde el principio, en activo y asistido, sin límite de arco.</a:t>
            </a:r>
          </a:p>
          <a:p>
            <a:pPr marL="347472" indent="-347472">
              <a:spcAft>
                <a:spcPts val="1400"/>
              </a:spcAft>
              <a:buChar char="•"/>
            </a:pPr>
            <a:r>
              <a:rPr sz="2400">
                <a:solidFill>
                  <a:srgbClr val="263238"/>
                </a:solidFill>
                <a:latin typeface="Calibri"/>
              </a:rPr>
              <a:t>El cabestrillo se usa pocos días y solo como analgesia.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Rommens P et al. En: AO Surgery Reference. 2026.</a:t>
            </a:r>
          </a:p>
          <a:p>
            <a:r>
              <a:rPr sz="1000">
                <a:solidFill>
                  <a:srgbClr val="5A6469"/>
                </a:solidFill>
                <a:latin typeface="Calibri"/>
              </a:rPr>
              <a:t>[r20] Gallusser N et al. EFORT Open Rev. 2021. doi:10.1302/2058-5241.6.200033</a:t>
            </a:r>
          </a:p>
          <a:p>
            <a:r>
              <a:rPr sz="1000">
                <a:solidFill>
                  <a:srgbClr val="5A6469"/>
                </a:solidFill>
                <a:latin typeface="Calibri"/>
              </a:rPr>
              <a:t>[r36] Garika SS et al. J Orthop Trauma. 2026. doi:10.1097/BOT.0000000000003200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dividiste el tendón y lo reparaste, protege la reparación según indique tu cirujano responsable (práctica habitual / opinión experta; no encontré un protocolo comparado,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[r7] Rommens P et al. En: AO Surgery Reference. 2026.</a:t>
            </a:r>
          </a:p>
          <a:p>
            <a:r>
              <a:rPr sz="800">
                <a:solidFill>
                  <a:srgbClr val="5A6469"/>
                </a:solidFill>
                <a:latin typeface="Calibri"/>
              </a:rPr>
              <a:t>[r20]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las fuentes abiertas que revisé no encontré una guía clínica formal de AAOS, NICE, BOA/BOAST u OTA que diga qué abordaje usar para fijar la diáfisis del húmero…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Fuentes que orientan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Rommens P et al. En: AO Surgery Reference. 2026.</a:t>
            </a:r>
          </a:p>
          <a:p>
            <a:r>
              <a:rPr sz="800">
                <a:solidFill>
                  <a:srgbClr val="5A6469"/>
                </a:solidFill>
                <a:latin typeface="Calibri"/>
              </a:rPr>
              <a:t>[r7] Rommens P et al. En: AO Surgery Reference. 2026.</a:t>
            </a:r>
          </a:p>
          <a:p>
            <a:r>
              <a:rPr sz="800">
                <a:solidFill>
                  <a:srgbClr val="5A6469"/>
                </a:solidFill>
                <a:latin typeface="Calibri"/>
              </a:rPr>
              <a:t>[r20] Gallusser N et al. EFORT Open Rev. 2021. doi:10.1302/2058-5241.6.200033</a:t>
            </a:r>
          </a:p>
          <a:p>
            <a:r>
              <a:rPr sz="800">
                <a:solidFill>
                  <a:srgbClr val="5A6469"/>
                </a:solidFill>
                <a:latin typeface="Calibri"/>
              </a:rPr>
              <a:t>[r43] Gosler MW et al. Cochrane Database Syst Rev. 2012. doi:10.1002/14651858.CD008832.pub2</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dice</a:t>
                      </a:r>
                    </a:p>
                  </a:txBody>
                  <a:tcPr>
                    <a:solidFill>
                      <a:srgbClr val="0F5F6B"/>
                    </a:solidFill>
                  </a:tcPr>
                </a:tc>
                <a:tc>
                  <a:txBody>
                    <a:bodyPr/>
                    <a:lstStyle/>
                    <a:p>
                      <a:r>
                        <a:rPr sz="1600" b="1">
                          <a:solidFill>
                            <a:srgbClr val="FFFFFF"/>
                          </a:solidFill>
                          <a:latin typeface="Calibri"/>
                        </a:rPr>
                        <a:t>Para qué sirve</a:t>
                      </a:r>
                    </a:p>
                  </a:txBody>
                  <a:tcPr>
                    <a:solidFill>
                      <a:srgbClr val="0F5F6B"/>
                    </a:solidFill>
                  </a:tcPr>
                </a:tc>
              </a:tr>
              <a:tr h="457200">
                <a:tc>
                  <a:txBody>
                    <a:bodyPr/>
                    <a:lstStyle/>
                    <a:p>
                      <a:r>
                        <a:rPr sz="1600">
                          <a:solidFill>
                            <a:srgbClr val="263238"/>
                          </a:solidFill>
                          <a:latin typeface="Calibri"/>
                        </a:rPr>
                        <a:t>Cochrane 2012, cirugía frente a no cirugía [r43]</a:t>
                      </a:r>
                    </a:p>
                  </a:txBody>
                  <a:tcPr>
                    <a:solidFill>
                      <a:srgbClr val="EEF3F4"/>
                    </a:solidFill>
                  </a:tcPr>
                </a:tc>
                <a:tc>
                  <a:txBody>
                    <a:bodyPr/>
                    <a:lstStyle/>
                    <a:p>
                      <a:r>
                        <a:rPr sz="1600">
                          <a:solidFill>
                            <a:srgbClr val="263238"/>
                          </a:solidFill>
                          <a:latin typeface="Calibri"/>
                        </a:rPr>
                        <a:t>No halló ECA: excluyó 6 estudios; sin evidencia aleatorizada para decidir</a:t>
                      </a:r>
                    </a:p>
                  </a:txBody>
                  <a:tcPr>
                    <a:solidFill>
                      <a:srgbClr val="EEF3F4"/>
                    </a:solidFill>
                  </a:tcPr>
                </a:tc>
                <a:tc>
                  <a:txBody>
                    <a:bodyPr/>
                    <a:lstStyle/>
                    <a:p>
                      <a:r>
                        <a:rPr sz="1600">
                          <a:solidFill>
                            <a:srgbClr val="263238"/>
                          </a:solidFill>
                          <a:latin typeface="Calibri"/>
                        </a:rPr>
                        <a:t>Contexto histórico, antes del ensayo FISH</a:t>
                      </a:r>
                    </a:p>
                  </a:txBody>
                  <a:tcPr>
                    <a:solidFill>
                      <a:srgbClr val="EEF3F4"/>
                    </a:solidFill>
                  </a:tcPr>
                </a:tc>
              </a:tr>
              <a:tr h="457200">
                <a:tc>
                  <a:txBody>
                    <a:bodyPr/>
                    <a:lstStyle/>
                    <a:p>
                      <a:r>
                        <a:rPr sz="1600">
                          <a:solidFill>
                            <a:srgbClr val="263238"/>
                          </a:solidFill>
                          <a:latin typeface="Calibri"/>
                        </a:rPr>
                        <a:t>Cochrane 2011, placa frente a clavo [r44]</a:t>
                      </a:r>
                    </a:p>
                  </a:txBody>
                  <a:tcPr>
                    <a:solidFill>
                      <a:srgbClr val="FFFFFF"/>
                    </a:solidFill>
                  </a:tcPr>
                </a:tc>
                <a:tc>
                  <a:txBody>
                    <a:bodyPr/>
                    <a:lstStyle/>
                    <a:p>
                      <a:r>
                        <a:rPr sz="1600">
                          <a:solidFill>
                            <a:srgbClr val="263238"/>
                          </a:solidFill>
                          <a:latin typeface="Calibri"/>
                        </a:rPr>
                        <a:t>5 ensayos, 260 participantes; sin diferencia de unión; más pinzamiento con clavo</a:t>
                      </a:r>
                    </a:p>
                  </a:txBody>
                  <a:tcPr>
                    <a:solidFill>
                      <a:srgbClr val="FFFFFF"/>
                    </a:solidFill>
                  </a:tcPr>
                </a:tc>
                <a:tc>
                  <a:txBody>
                    <a:bodyPr/>
                    <a:lstStyle/>
                    <a:p>
                      <a:r>
                        <a:rPr sz="1600">
                          <a:solidFill>
                            <a:srgbClr val="263238"/>
                          </a:solidFill>
                          <a:latin typeface="Calibri"/>
                        </a:rPr>
                        <a:t>Elegir implante</a:t>
                      </a:r>
                    </a:p>
                  </a:txBody>
                  <a:tcPr>
                    <a:solidFill>
                      <a:srgbClr val="FFFFFF"/>
                    </a:solidFill>
                  </a:tcPr>
                </a:tc>
              </a:tr>
              <a:tr h="457200">
                <a:tc>
                  <a:txBody>
                    <a:bodyPr/>
                    <a:lstStyle/>
                    <a:p>
                      <a:r>
                        <a:rPr sz="1600">
                          <a:solidFill>
                            <a:srgbClr val="263238"/>
                          </a:solidFill>
                          <a:latin typeface="Calibri"/>
                        </a:rPr>
                        <a:t>EFORT Open Rev 2021 [r20]</a:t>
                      </a:r>
                    </a:p>
                  </a:txBody>
                  <a:tcPr>
                    <a:solidFill>
                      <a:srgbClr val="EEF3F4"/>
                    </a:solidFill>
                  </a:tcPr>
                </a:tc>
                <a:tc>
                  <a:txBody>
                    <a:bodyPr/>
                    <a:lstStyle/>
                    <a:p>
                      <a:r>
                        <a:rPr sz="1600">
                          <a:solidFill>
                            <a:srgbClr val="263238"/>
                          </a:solidFill>
                          <a:latin typeface="Calibri"/>
                        </a:rPr>
                        <a:t>El tratamiento conservador es de elección en la mayoría; sin ventaja de explorar temprano el radial</a:t>
                      </a:r>
                    </a:p>
                  </a:txBody>
                  <a:tcPr>
                    <a:solidFill>
                      <a:srgbClr val="EEF3F4"/>
                    </a:solidFill>
                  </a:tcPr>
                </a:tc>
                <a:tc>
                  <a:txBody>
                    <a:bodyPr/>
                    <a:lstStyle/>
                    <a:p>
                      <a:r>
                        <a:rPr sz="1600">
                          <a:solidFill>
                            <a:srgbClr val="263238"/>
                          </a:solidFill>
                          <a:latin typeface="Calibri"/>
                        </a:rPr>
                        <a:t>Visión práctica y actual</a:t>
                      </a:r>
                    </a:p>
                  </a:txBody>
                  <a:tcPr>
                    <a:solidFill>
                      <a:srgbClr val="EEF3F4"/>
                    </a:solidFill>
                  </a:tcPr>
                </a:tc>
              </a:tr>
              <a:tr h="457200">
                <a:tc>
                  <a:txBody>
                    <a:bodyPr/>
                    <a:lstStyle/>
                    <a:p>
                      <a:r>
                        <a:rPr sz="1600">
                          <a:solidFill>
                            <a:srgbClr val="263238"/>
                          </a:solidFill>
                          <a:latin typeface="Calibri"/>
                        </a:rPr>
                        <a:t>AO Surgery Reference [r1][r2][r7]</a:t>
                      </a:r>
                    </a:p>
                  </a:txBody>
                  <a:tcPr>
                    <a:solidFill>
                      <a:srgbClr val="FFFFFF"/>
                    </a:solidFill>
                  </a:tcPr>
                </a:tc>
                <a:tc>
                  <a:txBody>
                    <a:bodyPr/>
                    <a:lstStyle/>
                    <a:p>
                      <a:r>
                        <a:rPr sz="1600">
                          <a:solidFill>
                            <a:srgbClr val="263238"/>
                          </a:solidFill>
                          <a:latin typeface="Calibri"/>
                        </a:rPr>
                        <a:t>Describe los abordajes posteriores y las indicaciones de explorar el nervio</a:t>
                      </a:r>
                    </a:p>
                  </a:txBody>
                  <a:tcPr>
                    <a:solidFill>
                      <a:srgbClr val="FFFFFF"/>
                    </a:solidFill>
                  </a:tcPr>
                </a:tc>
                <a:tc>
                  <a:txBody>
                    <a:bodyPr/>
                    <a:lstStyle/>
                    <a:p>
                      <a:r>
                        <a:rPr sz="1600">
                          <a:solidFill>
                            <a:srgbClr val="263238"/>
                          </a:solidFill>
                          <a:latin typeface="Calibri"/>
                        </a:rPr>
                        <a:t>Lectura recomendada para el quirófano (no se reproduce)</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Arora S et al. Clin Orthop Relat Res. 2011. doi:10.1007/s11999-011-1791-4</a:t>
            </a:r>
          </a:p>
          <a:p>
            <a:r>
              <a:rPr sz="1000">
                <a:solidFill>
                  <a:srgbClr val="5A6469"/>
                </a:solidFill>
                <a:latin typeface="Calibri"/>
              </a:rPr>
              <a:t>[r46] Belayneh R et al. Arch Orthop Trauma Surg. 2023. doi:10.1007/s00402-021-04028-2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Este abordaje es ‘dónde está el radial’ antes que ‘por dónde entro’: se identifica antes de disecar el foco [r13][r46].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Rommens P et al. En: AO Surgery Reference. 2026.</a:t>
            </a:r>
          </a:p>
          <a:p>
            <a:r>
              <a:rPr sz="800">
                <a:solidFill>
                  <a:srgbClr val="5A6469"/>
                </a:solidFill>
                <a:latin typeface="Calibri"/>
              </a:rPr>
              <a:t>[r8] Rommens P et al. En: AO Surgery Reference. 2026.</a:t>
            </a:r>
          </a:p>
          <a:p>
            <a:r>
              <a:rPr sz="800">
                <a:solidFill>
                  <a:srgbClr val="5A6469"/>
                </a:solidFill>
                <a:latin typeface="Calibri"/>
              </a:rPr>
              <a:t>[r5] Rommens P et al. En: AO Surgery Reference. 2026.</a:t>
            </a:r>
          </a:p>
          <a:p>
            <a:r>
              <a:rPr sz="800">
                <a:solidFill>
                  <a:srgbClr val="5A6469"/>
                </a:solidFill>
                <a:latin typeface="Calibri"/>
              </a:rPr>
              <a:t>[r6]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Documenta radial, interóseo posterior, cubital y perfusión antes de cualquier maniobra [r7][r8].</a:t>
            </a:r>
          </a:p>
          <a:p>
            <a:pPr marL="347472" indent="-347472">
              <a:spcAft>
                <a:spcPts val="1400"/>
              </a:spcAft>
              <a:buChar char="•"/>
            </a:pPr>
            <a:r>
              <a:rPr sz="2400">
                <a:solidFill>
                  <a:srgbClr val="263238"/>
                </a:solidFill>
                <a:latin typeface="Calibri"/>
              </a:rPr>
              <a:t>Decúbito lateral: almohadilla bajo el tórax y codo que flexione al menos a un ángulo recto; prono: vía aérea asegurada [r5][r6].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Belayneh R et al. Arch Orthop Trauma Surg. 2023. doi:10.1007/s00402-021-04028-2</a:t>
            </a:r>
          </a:p>
          <a:p>
            <a:r>
              <a:rPr sz="1000">
                <a:solidFill>
                  <a:srgbClr val="5A6469"/>
                </a:solidFill>
                <a:latin typeface="Calibri"/>
              </a:rPr>
              <a:t>[r29] Shon HC et al. J Orthop Sci. 2023. doi:10.1016/j.jos.2021.09.015</a:t>
            </a:r>
          </a:p>
          <a:p>
            <a:r>
              <a:rPr sz="1000">
                <a:solidFill>
                  <a:srgbClr val="5A6469"/>
                </a:solidFill>
                <a:latin typeface="Calibri"/>
              </a:rPr>
              <a:t>[r34] Yoon YC et al. J Clin Med. 2025. doi:10.3390/jcm14092890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Identifica y protege el radial antes de disecar el foco [r46].</a:t>
            </a:r>
          </a:p>
          <a:p>
            <a:pPr marL="347472" indent="-347472">
              <a:spcAft>
                <a:spcPts val="1400"/>
              </a:spcAft>
              <a:buChar char="•"/>
            </a:pPr>
            <a:r>
              <a:rPr sz="2400">
                <a:solidFill>
                  <a:srgbClr val="263238"/>
                </a:solidFill>
                <a:latin typeface="Calibri"/>
              </a:rPr>
              <a:t>La vía posterior sigue siendo útil en el tercio distal, aunque el anterolateral dio menos parálisis iatrogénica en los metaanálisis [r29][r34].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posterior del húmero · triceps-splitting · tríceps dividido · triceps-on · triceps flip · abordaje de Gerwin · posterior modificado · nervio radial · surco espiral · arteria braquial profunda · ápice de 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Arora S et al. Clin Orthop Relat Res. 2011. doi:10.1007/s11999-011-1791-4</a:t>
            </a:r>
          </a:p>
          <a:p>
            <a:r>
              <a:rPr sz="800">
                <a:solidFill>
                  <a:srgbClr val="5A6469"/>
                </a:solidFill>
                <a:latin typeface="Calibri"/>
              </a:rPr>
              <a:t>[r15] Beck CM et al. J Clin Orthop Trauma. 2026. doi:10.1016/j.jcot.2026.103581</a:t>
            </a:r>
          </a:p>
          <a:p>
            <a:r>
              <a:rPr sz="800">
                <a:solidFill>
                  <a:srgbClr val="5A6469"/>
                </a:solidFill>
                <a:latin typeface="Calibri"/>
              </a:rPr>
              <a:t>[r5] Rommens P et al. En: AO Surgery Reference. 2026.</a:t>
            </a:r>
          </a:p>
          <a:p>
            <a:r>
              <a:rPr sz="800">
                <a:solidFill>
                  <a:srgbClr val="5A6469"/>
                </a:solidFill>
                <a:latin typeface="Calibri"/>
              </a:rPr>
              <a:t>[r6]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Radial: unos 2,5 cm proximal al ápice de la aponeurosis del tríceps [r13].</a:t>
            </a:r>
          </a:p>
          <a:p>
            <a:pPr marL="347472" indent="-347472">
              <a:spcAft>
                <a:spcPts val="1400"/>
              </a:spcAft>
              <a:buChar char="•"/>
            </a:pPr>
            <a:r>
              <a:rPr sz="2400">
                <a:solidFill>
                  <a:srgbClr val="263238"/>
                </a:solidFill>
                <a:latin typeface="Calibri"/>
              </a:rPr>
              <a:t>Cruce lateral del radial: 12,5 cm del epicóndilo lateral en promedio [r15].</a:t>
            </a:r>
          </a:p>
          <a:p>
            <a:pPr marL="347472" indent="-347472">
              <a:spcAft>
                <a:spcPts val="1400"/>
              </a:spcAft>
              <a:buChar char="•"/>
            </a:pPr>
            <a:r>
              <a:rPr sz="2400">
                <a:solidFill>
                  <a:srgbClr val="263238"/>
                </a:solidFill>
                <a:latin typeface="Calibri"/>
              </a:rPr>
              <a:t>Posición: decúbito lateral o prono, almohadilla torácica y vía aérea asegurada [r5][r6].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distal del húmero con parálisis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34 años, diestra, que cae de una moto y llega con dolor, deformidad y tumefacción del brazo derecho.</a:t>
            </a:r>
          </a:p>
          <a:p>
            <a:pPr marL="347472" indent="-347472">
              <a:spcAft>
                <a:spcPts val="1400"/>
              </a:spcAft>
              <a:buChar char="•"/>
            </a:pPr>
            <a:r>
              <a:rPr sz="2400">
                <a:solidFill>
                  <a:srgbClr val="263238"/>
                </a:solidFill>
                <a:latin typeface="Calibri"/>
              </a:rPr>
              <a:t>La piel está cerrada.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debes anotar antes de reducir o inmovilizar?</a:t>
            </a:r>
          </a:p>
          <a:p>
            <a:pPr marL="347472" indent="-347472">
              <a:spcAft>
                <a:spcPts val="1400"/>
              </a:spcAft>
              <a:buChar char="•"/>
            </a:pPr>
            <a:r>
              <a:rPr sz="2400">
                <a:solidFill>
                  <a:srgbClr val="263238"/>
                </a:solidFill>
                <a:latin typeface="Calibri"/>
              </a:rPr>
              <a:t>2. ¿Qué te dice el nivel de la fractura sobre el riesgo del nervio?</a:t>
            </a:r>
          </a:p>
          <a:p>
            <a:pPr marL="347472" indent="-347472">
              <a:spcAft>
                <a:spcPts val="1400"/>
              </a:spcAft>
              <a:buChar char="•"/>
            </a:pPr>
            <a:r>
              <a:rPr sz="2400">
                <a:solidFill>
                  <a:srgbClr val="263238"/>
                </a:solidFill>
                <a:latin typeface="Calibri"/>
              </a:rPr>
              <a:t>3. ¿Esperas o exploras el nervio?</a:t>
            </a:r>
          </a:p>
          <a:p>
            <a:pPr marL="347472" indent="-347472">
              <a:spcAft>
                <a:spcPts val="1400"/>
              </a:spcAft>
              <a:buChar char="•"/>
            </a:pPr>
            <a:r>
              <a:rPr sz="2400">
                <a:solidFill>
                  <a:srgbClr val="263238"/>
                </a:solidFill>
                <a:latin typeface="Calibri"/>
              </a:rPr>
              <a:t>4. Si decides fijar, ¿por dónde entras y 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Rommens P et al. En: AO Surgery Reference. 2026.</a:t>
            </a:r>
          </a:p>
          <a:p>
            <a:r>
              <a:rPr sz="1000">
                <a:solidFill>
                  <a:srgbClr val="5A6469"/>
                </a:solidFill>
                <a:latin typeface="Calibri"/>
              </a:rPr>
              <a:t>[r8]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la nota: examen y registro de radial e interóseo posterior antes de cualquier reducción, más perfusión y piel [r7][r8].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Rommens P, Trafton P, Jaeger M. Posterior triceps-split approach to the humeral shaft [Internet]. En: AO Surgery Reference. Davos: AO Foundation [consultado 2026 oct 12]. Disponible en: https://surgeryreference.aofoundation.org/orthopedic-trauma/adult-trauma/humeral-shaft/approach/posterior-triceps-split-approach https://surgeryreference.aofoundation.org/orthopedic-trauma/adult-trauma/humeral-shaft/approach/posterior-triceps-split-approach</a:t>
            </a:r>
          </a:p>
          <a:p>
            <a:pPr>
              <a:spcAft>
                <a:spcPts val="800"/>
              </a:spcAft>
            </a:pPr>
            <a:r>
              <a:rPr sz="1200">
                <a:solidFill>
                  <a:srgbClr val="263238"/>
                </a:solidFill>
                <a:latin typeface="Calibri"/>
              </a:rPr>
              <a:t>[r2] Rommens P, Trafton P, Jaeger M. Posterior triceps-sparing approach (triceps-on) to the humeral shaft [Internet]. En: AO Surgery Reference. Davos: AO Foundation [consultado 2026 oct 12]. Disponible en: https://surgeryreference.aofoundation.org/orthopedic-trauma/adult-trauma/humeral-shaft/approach/posterior-triceps-sparing-approach-triceps-on https://surgeryreference.aofoundation.org/orthopedic-trauma/adult-trauma/humeral-shaft/approach/posterior-triceps-sparing-approach-triceps-on</a:t>
            </a:r>
          </a:p>
          <a:p>
            <a:pPr>
              <a:spcAft>
                <a:spcPts val="800"/>
              </a:spcAft>
            </a:pPr>
            <a:r>
              <a:rPr sz="1200">
                <a:solidFill>
                  <a:srgbClr val="263238"/>
                </a:solidFill>
                <a:latin typeface="Calibri"/>
              </a:rPr>
              <a:t>[r3] Rommens P, Trafton P, Jaeger M. Lateral approach to the humeral shaft [Internet]. En: AO Surgery Reference. Davos: AO Foundation [consultado 2026 oct 12]. Disponible en: https://surgeryreference.aofoundation.org/orthopedic-trauma/adult-trauma/humeral-shaft/approach/lateral-approach-to-the-humeral-shaft https://surgeryreference.aofoundation.org/orthopedic-trauma/adult-trauma/humeral-shaft/approach/lateral-approach-to-the-humeral-shaft</a:t>
            </a:r>
          </a:p>
          <a:p>
            <a:pPr>
              <a:spcAft>
                <a:spcPts val="800"/>
              </a:spcAft>
            </a:pPr>
            <a:r>
              <a:rPr sz="1200">
                <a:solidFill>
                  <a:srgbClr val="263238"/>
                </a:solidFill>
                <a:latin typeface="Calibri"/>
              </a:rPr>
              <a:t>[r4] Rommens P, Trafton P, Jaeger M. Anterolateral approach to the humerus (after Henry) [Internet]. En: AO Surgery Reference. Davos: AO Foundation [consultado 2026 oct 12]. Disponible en: https://surgeryreference.aofoundation.org/orthopedic-trauma/adult-trauma/humeral-shaft/approach/anterolateral-approach-to-the-humerus-after-henry https://surgeryreference.aofoundation.org/orthopedic-trauma/adult-trauma/humeral-shaft/approach/anterolateral-approach-to-the-humerus-after-henry</a:t>
            </a:r>
          </a:p>
          <a:p>
            <a:pPr>
              <a:spcAft>
                <a:spcPts val="800"/>
              </a:spcAft>
            </a:pPr>
            <a:r>
              <a:rPr sz="1200">
                <a:solidFill>
                  <a:srgbClr val="263238"/>
                </a:solidFill>
                <a:latin typeface="Calibri"/>
              </a:rPr>
              <a:t>[r5] Rommens P, Trafton P, Jaeger M. Prone position [Internet]. En: AO Surgery Reference. Davos: AO Foundation [consultado 2026 oct 12]. Disponible en: https://surgeryreference.aofoundation.org/orthopedic-trauma/adult-trauma/humeral-shaft/preparation/prone-position https://surgeryreference.aofoundation.org/orthopedic-trauma/adult-trauma/humeral-shaft/preparation/prone-position</a:t>
            </a:r>
          </a:p>
          <a:p>
            <a:pPr>
              <a:spcAft>
                <a:spcPts val="800"/>
              </a:spcAft>
            </a:pPr>
            <a:r>
              <a:rPr sz="1200">
                <a:solidFill>
                  <a:srgbClr val="263238"/>
                </a:solidFill>
                <a:latin typeface="Calibri"/>
              </a:rPr>
              <a:t>[r6] Rommens P, Trafton P, Jaeger M. Lateral position [Internet]. En: AO Surgery Reference. Davos: AO Foundation [consultado 2026 oct 12]. Disponible en: https://surgeryreference.aofoundation.org/orthopedic-trauma/adult-trauma/humeral-shaft/preparation/lateral-position https://surgeryreference.aofoundation.org/orthopedic-trauma/adult-trauma/humeral-shaft/preparation/lateral-position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Rommens P, Trafton P, Jaeger M. Neurovascular injuries [Internet]. En: AO Surgery Reference. Davos: AO Foundation [consultado 2026 oct 12]. Disponible en: https://surgeryreference.aofoundation.org/orthopedic-trauma/adult-trauma/humeral-shaft/further-reading/neurovascular-injuries https://surgeryreference.aofoundation.org/orthopedic-trauma/adult-trauma/humeral-shaft/further-reading/neurovascular-injuries</a:t>
            </a:r>
          </a:p>
          <a:p>
            <a:pPr>
              <a:spcAft>
                <a:spcPts val="800"/>
              </a:spcAft>
            </a:pPr>
            <a:r>
              <a:rPr sz="1200">
                <a:solidFill>
                  <a:srgbClr val="263238"/>
                </a:solidFill>
                <a:latin typeface="Calibri"/>
              </a:rPr>
              <a:t>[r8] Rommens P, Trafton P, Jaeger M. Patient assessment and radiology [Internet]. En: AO Surgery Reference. Davos: AO Foundation [consultado 2026 oct 12]. Disponible en: https://surgeryreference.aofoundation.org/orthopedic-trauma/adult-trauma/humeral-shaft/further-reading/patient-assessment-and-radiology https://surgeryreference.aofoundation.org/orthopedic-trauma/adult-trauma/humeral-shaft/further-reading/patient-assessment-and-radiology</a:t>
            </a:r>
          </a:p>
          <a:p>
            <a:pPr>
              <a:spcAft>
                <a:spcPts val="800"/>
              </a:spcAft>
            </a:pPr>
            <a:r>
              <a:rPr sz="1200">
                <a:solidFill>
                  <a:srgbClr val="263238"/>
                </a:solidFill>
                <a:latin typeface="Calibri"/>
              </a:rPr>
              <a:t>[r9] Gerwin M, Hotchkiss RN, Weiland AJ. Alternative operative exposures of the posterior aspect of the humeral diaphysis with reference to the radial nerve. J Bone Joint Surg Am. 1996;78(11):1690-5. doi:10.2106/00004623-199611000-00008 https://doi.org/10.2106/00004623-199611000-00008</a:t>
            </a:r>
          </a:p>
          <a:p>
            <a:pPr>
              <a:spcAft>
                <a:spcPts val="800"/>
              </a:spcAft>
            </a:pPr>
            <a:r>
              <a:rPr sz="1200">
                <a:solidFill>
                  <a:srgbClr val="263238"/>
                </a:solidFill>
                <a:latin typeface="Calibri"/>
              </a:rPr>
              <a:t>[r10] Carlan D, Pratt J, Patterson JM, Weiland AJ, Boyer MI, Gelberman RH. The radial nerve in the brachium: an anatomic study in human cadavers. J Hand Surg Am. 2007;32(8):1177-82. doi:10.1016/j.jhsa.2006.07.001 https://doi.org/10.1016/j.jhsa.2006.07.001</a:t>
            </a:r>
          </a:p>
          <a:p>
            <a:pPr>
              <a:spcAft>
                <a:spcPts val="800"/>
              </a:spcAft>
            </a:pPr>
            <a:r>
              <a:rPr sz="1200">
                <a:solidFill>
                  <a:srgbClr val="263238"/>
                </a:solidFill>
                <a:latin typeface="Calibri"/>
              </a:rPr>
              <a:t>[r11] Artico M, Telera S, Tiengo C, Stecco C, Macchi V, Porzionato A, et al. Surgical anatomy of the radial nerve at the elbow. Surg Radiol Anat. 2009;31(2):101-6. doi:10.1007/s00276-008-0412-8 https://doi.org/10.1007/s00276-008-0412-8</a:t>
            </a:r>
          </a:p>
          <a:p>
            <a:pPr>
              <a:spcAft>
                <a:spcPts val="800"/>
              </a:spcAft>
            </a:pPr>
            <a:r>
              <a:rPr sz="1200">
                <a:solidFill>
                  <a:srgbClr val="263238"/>
                </a:solidFill>
                <a:latin typeface="Calibri"/>
              </a:rPr>
              <a:t>[r12] Patra A, Chaudhary P, Malhotra V, Arora K. Identification of most consistent and reliable anatomical landmark to locate and protect radial nerve during posterior approach to humerus: a cadaveric study. Anat Cell Biol. 2020;53(2):132-136. doi:10.5115/acb.20.075 https://doi.org/10.5115/acb.20.075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Arora S, Goel N, Cheema GS, Batra S, Maini L. A method to localize the radial nerve using the 'apex of triceps aponeurosis' as a landmark. Clin Orthop Relat Res. 2011;469(9):2638-44. doi:10.1007/s11999-011-1791-4 https://doi.org/10.1007/s11999-011-1791-4</a:t>
            </a:r>
          </a:p>
          <a:p>
            <a:pPr>
              <a:spcAft>
                <a:spcPts val="800"/>
              </a:spcAft>
            </a:pPr>
            <a:r>
              <a:rPr sz="1200">
                <a:solidFill>
                  <a:srgbClr val="263238"/>
                </a:solidFill>
                <a:latin typeface="Calibri"/>
              </a:rPr>
              <a:t>[r14] Yingling JM, Yoon RS, Liporace FA. Reliable Method of Radial and Ulnar Nerve Identification During the Posterior Approach to the Humerus: A Clinical and Cadaveric Correlation Study. J Orthop Trauma. 2020;34(8):447-450. doi:10.1097/BOT.0000000000001753 https://doi.org/10.1097/BOT.0000000000001753</a:t>
            </a:r>
          </a:p>
          <a:p>
            <a:pPr>
              <a:spcAft>
                <a:spcPts val="800"/>
              </a:spcAft>
            </a:pPr>
            <a:r>
              <a:rPr sz="1200">
                <a:solidFill>
                  <a:srgbClr val="263238"/>
                </a:solidFill>
                <a:latin typeface="Calibri"/>
              </a:rPr>
              <a:t>[r15] Beck CM, Powell JN, Skinner MC, Pientka WF, Falkenberg OV, Blair SE, et al. Localizing the course of the radial nerve based on anatomical landmarks: A cadaveric study. J Clin Orthop Trauma. 2026;81:103581. doi:10.1016/j.jcot.2026.103581 https://doi.org/10.1016/j.jcot.2026.103581</a:t>
            </a:r>
          </a:p>
          <a:p>
            <a:pPr>
              <a:spcAft>
                <a:spcPts val="800"/>
              </a:spcAft>
            </a:pPr>
            <a:r>
              <a:rPr sz="1200">
                <a:solidFill>
                  <a:srgbClr val="263238"/>
                </a:solidFill>
                <a:latin typeface="Calibri"/>
              </a:rPr>
              <a:t>[r16] Suwannaphisit S, Aonsong W, Suwanno P, Chuaychoosakoon C. Location of the radial nerve along the humeral shaft between the prone and lateral decubitus positions at different elbow positions. Sci Rep. 2021;11(1):17215. doi:10.1038/s41598-021-96458-6 https://doi.org/10.1038/s41598-021-96458-6</a:t>
            </a:r>
          </a:p>
          <a:p>
            <a:pPr>
              <a:spcAft>
                <a:spcPts val="800"/>
              </a:spcAft>
            </a:pPr>
            <a:r>
              <a:rPr sz="1200">
                <a:solidFill>
                  <a:srgbClr val="263238"/>
                </a:solidFill>
                <a:latin typeface="Calibri"/>
              </a:rPr>
              <a:t>[r17] Qawasmi F, Dasari SP, Safadi H, Yari SS, Grindel SI. Is the radial groove a myth? Is the radial nerve in direct contact with the posterior humerus?. Surg Radiol Anat. 2023;45(5):581-586. doi:10.1007/s00276-023-03134-7 https://doi.org/10.1007/s00276-023-03134-7</a:t>
            </a:r>
          </a:p>
          <a:p>
            <a:pPr>
              <a:spcAft>
                <a:spcPts val="800"/>
              </a:spcAft>
            </a:pPr>
            <a:r>
              <a:rPr sz="1200">
                <a:solidFill>
                  <a:srgbClr val="263238"/>
                </a:solidFill>
                <a:latin typeface="Calibri"/>
              </a:rPr>
              <a:t>[r18] Ozer H, Açar HI, Cömert A, Tekdemir I, Elhan A, Turanli S. Course of the innervation supply of medial head of triceps muscle and anconeus muscle at the posterior aspect of humerus (anatomical study). Arch Orthop Trauma Surg. 2006;126(8):549-53. doi:10.1007/s00402-006-0183-9 https://doi.org/10.1007/s00402-006-0183-9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Singh AP, Chauhan VD, Kumar S, Singh D. Minimally Invasive Plate Osteosynthesis (MIPO) Through the Posterior Approach for the Humerus: A Cadaveric Study. Cureus. 2023;15(2):e35578. doi:10.7759/cureus.35578 https://doi.org/10.7759/cureus.35578</a:t>
            </a:r>
          </a:p>
          <a:p>
            <a:pPr>
              <a:spcAft>
                <a:spcPts val="800"/>
              </a:spcAft>
            </a:pPr>
            <a:r>
              <a:rPr sz="1200">
                <a:solidFill>
                  <a:srgbClr val="263238"/>
                </a:solidFill>
                <a:latin typeface="Calibri"/>
              </a:rPr>
              <a:t>[r20] Gallusser N, Barimani B, Vauclair F. Humeral shaft fractures. EFORT Open Rev. 2021;6(1):24-34. doi:10.1302/2058-5241.6.200033 https://doi.org/10.1302/2058-5241.6.200033</a:t>
            </a:r>
          </a:p>
          <a:p>
            <a:pPr>
              <a:spcAft>
                <a:spcPts val="800"/>
              </a:spcAft>
            </a:pPr>
            <a:r>
              <a:rPr sz="1200">
                <a:solidFill>
                  <a:srgbClr val="263238"/>
                </a:solidFill>
                <a:latin typeface="Calibri"/>
              </a:rPr>
              <a:t>[r21] Karimi D, Qvistgaard SW, Gundtoft PH, Brorson S, Viberg B. Unchanged incidence but change in treatment trends from 1996 to 2018: 23,718 humeral shaft fractures from the Danish National Patient Registry. Acta Orthop. 2023;94:523-529. doi:10.2340/17453674.2023.21125 https://doi.org/10.2340/17453674.2023.21125</a:t>
            </a:r>
          </a:p>
          <a:p>
            <a:pPr>
              <a:spcAft>
                <a:spcPts val="800"/>
              </a:spcAft>
            </a:pPr>
            <a:r>
              <a:rPr sz="1200">
                <a:solidFill>
                  <a:srgbClr val="263238"/>
                </a:solidFill>
                <a:latin typeface="Calibri"/>
              </a:rPr>
              <a:t>[r22] Shao YC, Harwood P, Grotz MR, Limb D, Giannoudis PV. Radial nerve palsy associated with fractures of the shaft of the humerus: a systematic review. J Bone Joint Surg Br. 2005;87(12):1647-52. doi:10.1302/0301-620X.87B12.16132 https://doi.org/10.1302/0301-620X.87B12.16132</a:t>
            </a:r>
          </a:p>
          <a:p>
            <a:pPr>
              <a:spcAft>
                <a:spcPts val="800"/>
              </a:spcAft>
            </a:pPr>
            <a:r>
              <a:rPr sz="1200">
                <a:solidFill>
                  <a:srgbClr val="263238"/>
                </a:solidFill>
                <a:latin typeface="Calibri"/>
              </a:rPr>
              <a:t>[r23] Hendrickx LAM, Hilgersom NFJ, Alkaduhimi H, Doornberg JN, van den Bekerom MPJ. Radial nerve palsy associated with closed humeral shaft fractures: a systematic review of 1758 patients. Arch Orthop Trauma Surg. 2021;141(4):561-568. doi:10.1007/s00402-020-03446-y https://doi.org/10.1007/s00402-020-03446-y</a:t>
            </a:r>
          </a:p>
          <a:p>
            <a:pPr>
              <a:spcAft>
                <a:spcPts val="800"/>
              </a:spcAft>
            </a:pPr>
            <a:r>
              <a:rPr sz="1200">
                <a:solidFill>
                  <a:srgbClr val="263238"/>
                </a:solidFill>
                <a:latin typeface="Calibri"/>
              </a:rPr>
              <a:t>[r24] Ilyas AM, Mangan JJ, Graham J. Radial Nerve Palsy Recovery With Fractures of the Humerus: An Updated Systematic Review. J Am Acad Orthop Surg. 2020;28(6):e263-e269. doi:10.5435/JAAOS-D-18-00142 https://doi.org/10.5435/JAAOS-D-18-00142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Entezari V, Olson JJ, Vallier HA. Predictors of traumatic nerve injury and nerve recovery following humeral shaft fracture. J Shoulder Elbow Surg. 2021;30(12):2711-2719. doi:10.1016/j.jse.2021.04.025 https://doi.org/10.1016/j.jse.2021.04.025</a:t>
            </a:r>
          </a:p>
          <a:p>
            <a:pPr>
              <a:spcAft>
                <a:spcPts val="800"/>
              </a:spcAft>
            </a:pPr>
            <a:r>
              <a:rPr sz="1200">
                <a:solidFill>
                  <a:srgbClr val="263238"/>
                </a:solidFill>
                <a:latin typeface="Calibri"/>
              </a:rPr>
              <a:t>[r26] Ekholm R, Ponzer S, Törnkvist H, Adami J, Tidermark J. The Holstein-Lewis humeral shaft fracture: aspects of radial nerve injury, primary treatment, and outcome. J Orthop Trauma. 2008;22(10):693-7. doi:10.1097/BOT.0b013e31818915bf https://doi.org/10.1097/BOT.0b013e31818915bf</a:t>
            </a:r>
          </a:p>
          <a:p>
            <a:pPr>
              <a:spcAft>
                <a:spcPts val="800"/>
              </a:spcAft>
            </a:pPr>
            <a:r>
              <a:rPr sz="1200">
                <a:solidFill>
                  <a:srgbClr val="263238"/>
                </a:solidFill>
                <a:latin typeface="Calibri"/>
              </a:rPr>
              <a:t>[r27] Korompilias AV, Lykissas MG, Kostas-Agnantis IP, Vekris MD, Soucacos PN, Beris AE. Approach to radial nerve palsy caused by humerus shaft fracture: is primary exploration necessary?. Injury. 2013;44(3):323-6. doi:10.1016/j.injury.2013.01.004 https://doi.org/10.1016/j.injury.2013.01.004</a:t>
            </a:r>
          </a:p>
          <a:p>
            <a:pPr>
              <a:spcAft>
                <a:spcPts val="800"/>
              </a:spcAft>
            </a:pPr>
            <a:r>
              <a:rPr sz="1200">
                <a:solidFill>
                  <a:srgbClr val="263238"/>
                </a:solidFill>
                <a:latin typeface="Calibri"/>
              </a:rPr>
              <a:t>[r28] Streufert BD, Eaford I, Sellers TR, Christensen JT, Maxson B, Infante A, et al. Iatrogenic Nerve Palsy Occurs With Anterior and Posterior Approaches for Humeral Shaft Fixation. J Orthop Trauma. 2020;34(3):163-168. doi:10.1097/BOT.0000000000001658 https://doi.org/10.1097/BOT.0000000000001658</a:t>
            </a:r>
          </a:p>
          <a:p>
            <a:pPr>
              <a:spcAft>
                <a:spcPts val="800"/>
              </a:spcAft>
            </a:pPr>
            <a:r>
              <a:rPr sz="1200">
                <a:solidFill>
                  <a:srgbClr val="263238"/>
                </a:solidFill>
                <a:latin typeface="Calibri"/>
              </a:rPr>
              <a:t>[r29] Shon HC, Yang JY, Lee Y, Cho JW, Oh JK, Lim EJ. Iatrogenic radial nerve palsy in the surgical treatment of humerus shaft fracture -anterolateral versus posterior approach: A systematic review and meta-analysis. J Orthop Sci. 2023;28(1):244-250. doi:10.1016/j.jos.2021.09.015 https://doi.org/10.1016/j.jos.2021.09.015</a:t>
            </a:r>
          </a:p>
          <a:p>
            <a:pPr>
              <a:spcAft>
                <a:spcPts val="800"/>
              </a:spcAft>
            </a:pPr>
            <a:r>
              <a:rPr sz="1200">
                <a:solidFill>
                  <a:srgbClr val="263238"/>
                </a:solidFill>
                <a:latin typeface="Calibri"/>
              </a:rPr>
              <a:t>[r30] Smolle MA, Bösmüller S, Puchwein P, Ornig M, Leithner A, Seibert FJ. Complications in humeral shaft fractures - non-union, iatrogenic radial nerve palsy, and postoperative infection: a systematic review and meta-analysis. EFORT Open Rev. 2022;7(1):95-108. doi:10.1530/EOR-21-0097 https://doi.org/10.1530/EOR-21-0097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Lotzien S, Hoberg C, Rausch V, Rosteius T, Schildhauer TA, Gessmann J. Open reduction and internal fixation of humeral midshaft fractures: anterior versus posterior plate fixation. BMC Musculoskelet Disord. 2019;20(1):527. doi:10.1186/s12891-019-2888-2 https://doi.org/10.1186/s12891-019-2888-2</a:t>
            </a:r>
          </a:p>
          <a:p>
            <a:pPr>
              <a:spcAft>
                <a:spcPts val="800"/>
              </a:spcAft>
            </a:pPr>
            <a:r>
              <a:rPr sz="1200">
                <a:solidFill>
                  <a:srgbClr val="263238"/>
                </a:solidFill>
                <a:latin typeface="Calibri"/>
              </a:rPr>
              <a:t>[r32] Gausden EB, Christ AB, Warner SJ, Levack A, Nellestein A, Lorich DG. The triceps-sparing posterior approach to plating humeral shaft fractures results in a high rate of union and low incidence of complications. Arch Orthop Trauma Surg. 2016;136(12):1683-1689. doi:10.1007/s00402-016-2578-6 https://doi.org/10.1007/s00402-016-2578-6</a:t>
            </a:r>
          </a:p>
          <a:p>
            <a:pPr>
              <a:spcAft>
                <a:spcPts val="800"/>
              </a:spcAft>
            </a:pPr>
            <a:r>
              <a:rPr sz="1200">
                <a:solidFill>
                  <a:srgbClr val="263238"/>
                </a:solidFill>
                <a:latin typeface="Calibri"/>
              </a:rPr>
              <a:t>[r33] Hugonnier N, Lazerges C, Chammas M, Chammas PE, Coulet B, Bozon O. Influence of posterior and anterolateral approaches on radial nerve palsy incidence and complications following plate fixation of humeral shaft fractures. Orthop Traumatol Surg Res. 2026;112(2):104294. doi:10.1016/j.otsr.2025.104294 https://doi.org/10.1016/j.otsr.2025.104294</a:t>
            </a:r>
          </a:p>
          <a:p>
            <a:pPr>
              <a:spcAft>
                <a:spcPts val="800"/>
              </a:spcAft>
            </a:pPr>
            <a:r>
              <a:rPr sz="1200">
                <a:solidFill>
                  <a:srgbClr val="263238"/>
                </a:solidFill>
                <a:latin typeface="Calibri"/>
              </a:rPr>
              <a:t>[r34] Yoon YC, Oh HK, Kim HS, Kim JW. Comparative Analysis of Anterolateral and Posterior Approaches for Distal Humerus Shaft Fractures: A Multicenter Retrospective Study. J Clin Med. 2025;14(9):2890. doi:10.3390/jcm14092890 https://doi.org/10.3390/jcm14092890</a:t>
            </a:r>
          </a:p>
          <a:p>
            <a:pPr>
              <a:spcAft>
                <a:spcPts val="800"/>
              </a:spcAft>
            </a:pPr>
            <a:r>
              <a:rPr sz="1200">
                <a:solidFill>
                  <a:srgbClr val="263238"/>
                </a:solidFill>
                <a:latin typeface="Calibri"/>
              </a:rPr>
              <a:t>[r35] Shimamoto Y, Tokutake K, Takegami Y, Asami Y, Sato K, Ueno H, et al. Comparative Outcomes of Anterior and Posterior Plating for Distal-Third Humerus Shaft Fractures. J Hand Surg Am. 2025;50(3):375.e1-375.e8. doi:10.1016/j.jhsa.2023.07.014 https://doi.org/10.1016/j.jhsa.2023.07.014</a:t>
            </a:r>
          </a:p>
          <a:p>
            <a:pPr>
              <a:spcAft>
                <a:spcPts val="800"/>
              </a:spcAft>
            </a:pPr>
            <a:r>
              <a:rPr sz="1200">
                <a:solidFill>
                  <a:srgbClr val="263238"/>
                </a:solidFill>
                <a:latin typeface="Calibri"/>
              </a:rPr>
              <a:t>[r36] Garika SS, Yadav P, Jyoti NJ, Bansal H, Mittal S, Trikha V, et al. Comparative Efficacy of Anterior MIPO With PHILOS Versus Posterior ORIF With EA-LCP in Distal-Third Humerus Fractures: A Randomized Controlled Trial. J Orthop Trauma. 2026;40(9):482-491. doi:10.1097/BOT.0000000000003200 https://doi.org/10.1097/BOT.0000000000003200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Lee WY, Shin HD, Kim KC, Cha SM, Jeon YS. Relationship between incidence of postoperative radial nerve palsy and surgical experience in the treatment of humeral shaft fractures through a posterior triceps splitting approach: A retrospective study. Acta Orthop Traumatol Turc. 2021;55(4):338-343. doi:10.5152/j.aott.2021.20415 https://doi.org/10.5152/j.aott.2021.20415</a:t>
            </a:r>
          </a:p>
          <a:p>
            <a:pPr>
              <a:spcAft>
                <a:spcPts val="800"/>
              </a:spcAft>
            </a:pPr>
            <a:r>
              <a:rPr sz="1200">
                <a:solidFill>
                  <a:srgbClr val="263238"/>
                </a:solidFill>
                <a:latin typeface="Calibri"/>
              </a:rPr>
              <a:t>[r38] Li W, Li H, Wang H, Wang S. Ultrasound-guided preoperative localization of radial nerve in the treatment of extra-articular distal humeral shaft fractures. BMC Musculoskelet Disord. 2022;23(1):1. doi:10.1186/s12891-021-04954-7 https://doi.org/10.1186/s12891-021-04954-7</a:t>
            </a:r>
          </a:p>
          <a:p>
            <a:pPr>
              <a:spcAft>
                <a:spcPts val="800"/>
              </a:spcAft>
            </a:pPr>
            <a:r>
              <a:rPr sz="1200">
                <a:solidFill>
                  <a:srgbClr val="263238"/>
                </a:solidFill>
                <a:latin typeface="Calibri"/>
              </a:rPr>
              <a:t>[r39] Maresca A, Fantasia R, Cianforlini M, Giampaolini N, Cerbasi S, Pascarella R. Distal-third diaphyseal fractures of the humerus: choice of approach and surgical treatment. Musculoskelet Surg. 2016;100(Suppl 1):97-104. doi:10.1007/s12306-016-0418-z https://doi.org/10.1007/s12306-016-0418-z</a:t>
            </a:r>
          </a:p>
          <a:p>
            <a:pPr>
              <a:spcAft>
                <a:spcPts val="800"/>
              </a:spcAft>
            </a:pPr>
            <a:r>
              <a:rPr sz="1200">
                <a:solidFill>
                  <a:srgbClr val="263238"/>
                </a:solidFill>
                <a:latin typeface="Calibri"/>
              </a:rPr>
              <a:t>[r40] Beeres FJ, Diwersi N, Houwert MR, Link BC, Heng M, Knobe M, et al. ORIF versus MIPO for humeral shaft fractures: a meta-analysis and systematic review of randomized clinical trials and observational studies. Injury. 2021;52(4):653-663. doi:10.1016/j.injury.2020.11.016 https://doi.org/10.1016/j.injury.2020.11.016</a:t>
            </a:r>
          </a:p>
          <a:p>
            <a:pPr>
              <a:spcAft>
                <a:spcPts val="800"/>
              </a:spcAft>
            </a:pPr>
            <a:r>
              <a:rPr sz="1200">
                <a:solidFill>
                  <a:srgbClr val="263238"/>
                </a:solidFill>
                <a:latin typeface="Calibri"/>
              </a:rPr>
              <a:t>[r41] Zavras AG, Monahan KT, Winek NC, Pan T, Altman GT, Altman DT, et al. Conservative Management with Functional Brace Versus Various Surgical Fixation Techniques for Humeral Shaft Fractures: A Network Meta-Analysis. J Bone Joint Surg Am. 2023;105(14):1112-1122. doi:10.2106/JBJS.22.01374 https://doi.org/10.2106/JBJS.22.01374</a:t>
            </a:r>
          </a:p>
          <a:p>
            <a:pPr>
              <a:spcAft>
                <a:spcPts val="800"/>
              </a:spcAft>
            </a:pPr>
            <a:r>
              <a:rPr sz="1200">
                <a:solidFill>
                  <a:srgbClr val="263238"/>
                </a:solidFill>
                <a:latin typeface="Calibri"/>
              </a:rPr>
              <a:t>[r42] Oliver WM, Bell KR, Molyneux SG, White TO, Clement ND, Duckworth AD. Surgical Versus Nonsurgical Management of Humeral Shaft Fractures: A Systematic Review and Meta-Analysis of Randomized Trials. J Am Acad Orthop Surg. 2023;31(2):e82-e93. doi:10.5435/JAAOS-D-22-00432 https://doi.org/10.5435/JAAOS-D-22-00432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Gosler MW, Testroote M, Morrenhof JW, Janzing HM. Surgical versus non-surgical interventions for treating humeral shaft fractures in adults. Cochrane Database Syst Rev. 2012;2012(1):CD008832. doi:10.1002/14651858.CD008832.pub2 https://doi.org/10.1002/14651858.CD008832.pub2</a:t>
            </a:r>
          </a:p>
          <a:p>
            <a:pPr>
              <a:spcAft>
                <a:spcPts val="800"/>
              </a:spcAft>
            </a:pPr>
            <a:r>
              <a:rPr sz="1200">
                <a:solidFill>
                  <a:srgbClr val="263238"/>
                </a:solidFill>
                <a:latin typeface="Calibri"/>
              </a:rPr>
              <a:t>[r44] Kurup H, Hossain M, Andrew JG. Dynamic compression plating versus locked intramedullary nailing for humeral shaft fractures in adults. Cochrane Database Syst Rev. 2011;2011(6):CD005959. doi:10.1002/14651858.CD005959.pub2 https://doi.org/10.1002/14651858.CD005959.pub2</a:t>
            </a:r>
          </a:p>
          <a:p>
            <a:pPr>
              <a:spcAft>
                <a:spcPts val="800"/>
              </a:spcAft>
            </a:pPr>
            <a:r>
              <a:rPr sz="1200">
                <a:solidFill>
                  <a:srgbClr val="263238"/>
                </a:solidFill>
                <a:latin typeface="Calibri"/>
              </a:rPr>
              <a:t>[r45] Rämö L, Sumrein BO, Lepola V, Lähdeoja T, Ranstam J, Paavola M, et al. Effect of Surgery vs Functional Bracing on Functional Outcome Among Patients With Closed Displaced Humeral Shaft Fractures: The FISH Randomized Clinical Trial. JAMA. 2020;323(18):1792-1801. doi:10.1001/jama.2020.3182 https://doi.org/10.1001/jama.2020.3182</a:t>
            </a:r>
          </a:p>
          <a:p>
            <a:pPr>
              <a:spcAft>
                <a:spcPts val="800"/>
              </a:spcAft>
            </a:pPr>
            <a:r>
              <a:rPr sz="1200">
                <a:solidFill>
                  <a:srgbClr val="263238"/>
                </a:solidFill>
                <a:latin typeface="Calibri"/>
              </a:rPr>
              <a:t>[r46] Belayneh R, Littlefield CP, Konda SR, Broder K, Kugelman DN, Leucht P, et al. The standardized exploration of the radial nerve during humeral shaft fixation reduces the incidence of iatrogenic palsy. Arch Orthop Trauma Surg. 2023;143(1):125-131. doi:10.1007/s00402-021-04028-2 https://doi.org/10.1007/s00402-021-04028-2</a:t>
            </a:r>
          </a:p>
          <a:p>
            <a:pPr>
              <a:spcAft>
                <a:spcPts val="800"/>
              </a:spcAft>
            </a:pPr>
            <a:r>
              <a:rPr sz="1200">
                <a:solidFill>
                  <a:srgbClr val="263238"/>
                </a:solidFill>
                <a:latin typeface="Calibri"/>
              </a:rPr>
              <a:t>[r47] Kakazu R, Dailey SK, Schroeder AJ, Wyrick JD, Archdeacon MT. Iatrogenic Radial Nerve Palsy After Humeral Shaft Nonunion Repair: More Common Than You Think. J Orthop Trauma. 2016;30(5):256-61. doi:10.1097/BOT.0000000000000525 https://doi.org/10.1097/BOT.0000000000000525</a:t>
            </a:r>
          </a:p>
          <a:p>
            <a:pPr>
              <a:spcAft>
                <a:spcPts val="800"/>
              </a:spcAft>
            </a:pPr>
            <a:r>
              <a:rPr sz="1200">
                <a:solidFill>
                  <a:srgbClr val="263238"/>
                </a:solidFill>
                <a:latin typeface="Calibri"/>
              </a:rPr>
              <a:t>[r48] Liechti R, Mittas S, Lorenzana D, Peyer AK, Wilder-Smith E, Link BC, et al. Evaluation of radial nerve continuity early after humeral shaft fracture fixation using high-resolution nerve ultrasonography: a pilot study of feasibility. J Shoulder Elbow Surg. 2019;28(6):1033-1039. doi:10.1016/j.jse.2018.11.042 https://doi.org/10.1016/j.jse.2018.11.042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Peters RM, Claessen FM, Doornberg JN, Kolovich GP, Diercks RL, van den Bekerom MP. Union rate after operative treatment of humeral shaft nonunion--A systematic review. Injury. 2015;46(12):2314-24. doi:10.1016/j.injury.2015.09.041 https://doi.org/10.1016/j.injury.2015.09.041</a:t>
            </a:r>
          </a:p>
          <a:p>
            <a:pPr>
              <a:spcAft>
                <a:spcPts val="800"/>
              </a:spcAft>
            </a:pPr>
            <a:r>
              <a:rPr sz="1200">
                <a:solidFill>
                  <a:srgbClr val="263238"/>
                </a:solidFill>
                <a:latin typeface="Calibri"/>
              </a:rPr>
              <a:t>[r50] Baumann AN, Talaski GM, Yazdanpanah S, Guthrie T, Sanda T, Makowski M. Risk of nonunion for dual plate versus single plate fixation for humeral shaft and distal humerus fractures: a systematic review and meta-analysis. Eur J Orthop Surg Traumatol. 2025;35(1):372. doi:10.1007/s00590-025-04491-2 https://doi.org/10.1007/s00590-025-04491-2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posterior del húmero: dónde está el radial, qué hacer con el tríceps y qué esperar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