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cm</c:v>
                </c:pt>
              </c:strCache>
            </c:strRef>
          </c:tx>
          <c:spPr>
            <a:solidFill>
              <a:srgbClr val="0F5F6B"/>
            </a:solidFill>
          </c:spPr>
          <c:cat>
            <c:strRef>
              <c:f>Sheet1!$A$2:$A$11</c:f>
              <c:strCache>
                <c:ptCount val="10"/>
                <c:pt idx="0">
                  <c:v>Burkhead, valor mínimo observado</c:v>
                </c:pt>
                <c:pt idx="1">
                  <c:v>Lottino, hombres</c:v>
                </c:pt>
                <c:pt idx="2">
                  <c:v>Lottino, mujeres</c:v>
                </c:pt>
                <c:pt idx="3">
                  <c:v>Sirisreetreerux, lado deltoideo</c:v>
                </c:pt>
                <c:pt idx="4">
                  <c:v>Yildirim, pacientes</c:v>
                </c:pt>
                <c:pt idx="5">
                  <c:v>Stecco, entrada al deltoides</c:v>
                </c:pt>
                <c:pt idx="6">
                  <c:v>Traver, cadáver</c:v>
                </c:pt>
                <c:pt idx="7">
                  <c:v>Cetik, desde el borde posterior</c:v>
                </c:pt>
                <c:pt idx="8">
                  <c:v>Cetik, desde el borde anterior</c:v>
                </c:pt>
                <c:pt idx="9">
                  <c:v>AO, rama motora anterior</c:v>
                </c:pt>
              </c:strCache>
            </c:strRef>
          </c:cat>
          <c:val>
            <c:numRef>
              <c:f>Sheet1!$B$2:$B$11</c:f>
              <c:numCache>
                <c:formatCode>General</c:formatCode>
                <c:ptCount val="10"/>
                <c:pt idx="0">
                  <c:v>3.1</c:v>
                </c:pt>
                <c:pt idx="1">
                  <c:v>7.118</c:v>
                </c:pt>
                <c:pt idx="2">
                  <c:v>6.531</c:v>
                </c:pt>
                <c:pt idx="3">
                  <c:v>4.915</c:v>
                </c:pt>
                <c:pt idx="4">
                  <c:v>6.0</c:v>
                </c:pt>
                <c:pt idx="5">
                  <c:v>6.8</c:v>
                </c:pt>
                <c:pt idx="6">
                  <c:v>6.32</c:v>
                </c:pt>
                <c:pt idx="7">
                  <c:v>4.87</c:v>
                </c:pt>
                <c:pt idx="8">
                  <c:v>6.08</c:v>
                </c:pt>
                <c:pt idx="9">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cm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Sheet1!$A$2:$A$5</c:f>
              <c:strCache>
                <c:ptCount val="4"/>
                <c:pt idx="0">
                  <c:v>Borde superior, brazo en neutro</c:v>
                </c:pt>
                <c:pt idx="1">
                  <c:v>Borde superior, abducción 60°</c:v>
                </c:pt>
                <c:pt idx="2">
                  <c:v>Borde inferior, brazo en neutro</c:v>
                </c:pt>
                <c:pt idx="3">
                  <c:v>Borde inferior, abducción 60°</c:v>
                </c:pt>
              </c:strCache>
            </c:strRef>
          </c:cat>
          <c:val>
            <c:numRef>
              <c:f>Sheet1!$B$2:$B$5</c:f>
              <c:numCache>
                <c:formatCode>General</c:formatCode>
                <c:ptCount val="4"/>
                <c:pt idx="0">
                  <c:v>66.6</c:v>
                </c:pt>
                <c:pt idx="1">
                  <c:v>53.9</c:v>
                </c:pt>
                <c:pt idx="2">
                  <c:v>75.7</c:v>
                </c:pt>
                <c:pt idx="3">
                  <c:v>61.6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RM</c:v>
                </c:pt>
                <c:pt idx="1">
                  <c:v>Artro-RM</c:v>
                </c:pt>
                <c:pt idx="2">
                  <c:v>Ecografía</c:v>
                </c:pt>
              </c:strCache>
            </c:strRef>
          </c:cat>
          <c:val>
            <c:numRef>
              <c:f>Sheet1!$B$2:$B$4</c:f>
              <c:numCache>
                <c:formatCode>General</c:formatCode>
                <c:ptCount val="3"/>
                <c:pt idx="0">
                  <c:v>94</c:v>
                </c:pt>
                <c:pt idx="1">
                  <c:v>94</c:v>
                </c:pt>
                <c:pt idx="2">
                  <c:v>92</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RM</c:v>
                </c:pt>
                <c:pt idx="1">
                  <c:v>Artro-RM</c:v>
                </c:pt>
                <c:pt idx="2">
                  <c:v>Ecografía</c:v>
                </c:pt>
              </c:strCache>
            </c:strRef>
          </c:cat>
          <c:val>
            <c:numRef>
              <c:f>Sheet1!$C$2:$C$4</c:f>
              <c:numCache>
                <c:formatCode>General</c:formatCode>
                <c:ptCount val="3"/>
                <c:pt idx="0">
                  <c:v>93</c:v>
                </c:pt>
                <c:pt idx="1">
                  <c:v>92</c:v>
                </c:pt>
                <c:pt idx="2">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Placa A (3 de 7)</c:v>
                </c:pt>
                <c:pt idx="1">
                  <c:v>Placa B (4 de 10)</c:v>
                </c:pt>
                <c:pt idx="2">
                  <c:v>Placa C (2 de 9)</c:v>
                </c:pt>
                <c:pt idx="3">
                  <c:v>Placa D (3 de 11)</c:v>
                </c:pt>
                <c:pt idx="4">
                  <c:v>Placa E (3 de 11)</c:v>
                </c:pt>
                <c:pt idx="5">
                  <c:v>Placa F (6 de 12)</c:v>
                </c:pt>
              </c:strCache>
            </c:strRef>
          </c:cat>
          <c:val>
            <c:numRef>
              <c:f>Sheet1!$B$2:$B$7</c:f>
              <c:numCache>
                <c:formatCode>General</c:formatCode>
                <c:ptCount val="6"/>
                <c:pt idx="0">
                  <c:v>42.9</c:v>
                </c:pt>
                <c:pt idx="1">
                  <c:v>40.0</c:v>
                </c:pt>
                <c:pt idx="2">
                  <c:v>22.2</c:v>
                </c:pt>
                <c:pt idx="3">
                  <c:v>27.3</c:v>
                </c:pt>
                <c:pt idx="4">
                  <c:v>27.3</c:v>
                </c:pt>
                <c:pt idx="5">
                  <c:v>50.0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mm²</c:v>
                </c:pt>
              </c:strCache>
            </c:strRef>
          </c:tx>
          <c:spPr>
            <a:solidFill>
              <a:srgbClr val="0F5F6B"/>
            </a:solidFill>
          </c:spPr>
          <c:cat>
            <c:strRef>
              <c:f>Sheet1!$A$2:$A$5</c:f>
              <c:strCache>
                <c:ptCount val="4"/>
                <c:pt idx="0">
                  <c:v>Deltopectoral</c:v>
                </c:pt>
                <c:pt idx="1">
                  <c:v>Deltoideo simple</c:v>
                </c:pt>
                <c:pt idx="2">
                  <c:v>Deltopectoral con rotación completa</c:v>
                </c:pt>
                <c:pt idx="3">
                  <c:v>L invertida</c:v>
                </c:pt>
              </c:strCache>
            </c:strRef>
          </c:cat>
          <c:val>
            <c:numRef>
              <c:f>Sheet1!$B$2:$B$5</c:f>
              <c:numCache>
                <c:formatCode>General</c:formatCode>
                <c:ptCount val="4"/>
                <c:pt idx="0">
                  <c:v>1325.41</c:v>
                </c:pt>
                <c:pt idx="1">
                  <c:v>1404.39</c:v>
                </c:pt>
                <c:pt idx="2">
                  <c:v>2354.78</c:v>
                </c:pt>
                <c:pt idx="3">
                  <c:v>2729.81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Sheet1!$A$2:$A$11</c:f>
              <c:strCache>
                <c:ptCount val="10"/>
                <c:pt idx="0">
                  <c:v>Lesión del axilar, deltoideo</c:v>
                </c:pt>
                <c:pt idx="1">
                  <c:v>Lesión del axilar, DP</c:v>
                </c:pt>
                <c:pt idx="2">
                  <c:v>Infección, deltoideo</c:v>
                </c:pt>
                <c:pt idx="3">
                  <c:v>Infección, DP</c:v>
                </c:pt>
                <c:pt idx="4">
                  <c:v>Pseudoartrosis, deltoideo</c:v>
                </c:pt>
                <c:pt idx="5">
                  <c:v>Pseudoartrosis, DP</c:v>
                </c:pt>
                <c:pt idx="6">
                  <c:v>Aflojamiento de tornillos, deltoideo</c:v>
                </c:pt>
                <c:pt idx="7">
                  <c:v>Aflojamiento de tornillos, DP</c:v>
                </c:pt>
                <c:pt idx="8">
                  <c:v>Necrosis avascular, deltoideo</c:v>
                </c:pt>
                <c:pt idx="9">
                  <c:v>Necrosis avascular, DP</c:v>
                </c:pt>
              </c:strCache>
            </c:strRef>
          </c:cat>
          <c:val>
            <c:numRef>
              <c:f>Sheet1!$B$2:$B$11</c:f>
              <c:numCache>
                <c:formatCode>General</c:formatCode>
                <c:ptCount val="10"/>
                <c:pt idx="0">
                  <c:v>0.3</c:v>
                </c:pt>
                <c:pt idx="1">
                  <c:v>0.7</c:v>
                </c:pt>
                <c:pt idx="2">
                  <c:v>1.1</c:v>
                </c:pt>
                <c:pt idx="3">
                  <c:v>2.7</c:v>
                </c:pt>
                <c:pt idx="4">
                  <c:v>1.4</c:v>
                </c:pt>
                <c:pt idx="5">
                  <c:v>6.5</c:v>
                </c:pt>
                <c:pt idx="6">
                  <c:v>10.3</c:v>
                </c:pt>
                <c:pt idx="7">
                  <c:v>5.6</c:v>
                </c:pt>
                <c:pt idx="8">
                  <c:v>4.8</c:v>
                </c:pt>
                <c:pt idx="9">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Jeon, EMG, lesión incompleta</c:v>
                </c:pt>
                <c:pt idx="1">
                  <c:v>Westphal, EMG, permanente</c:v>
                </c:pt>
                <c:pt idx="2">
                  <c:v>Acklin, clínica</c:v>
                </c:pt>
                <c:pt idx="3">
                  <c:v>Oldrini, deltoideo (1 de 351)</c:v>
                </c:pt>
                <c:pt idx="4">
                  <c:v>Knežević, neurografía, cambio nuevo</c:v>
                </c:pt>
              </c:strCache>
            </c:strRef>
          </c:cat>
          <c:val>
            <c:numRef>
              <c:f>Sheet1!$B$2:$B$6</c:f>
              <c:numCache>
                <c:formatCode>General</c:formatCode>
                <c:ptCount val="5"/>
                <c:pt idx="0">
                  <c:v>31</c:v>
                </c:pt>
                <c:pt idx="1">
                  <c:v>10</c:v>
                </c:pt>
                <c:pt idx="2">
                  <c:v>3</c:v>
                </c:pt>
                <c:pt idx="3">
                  <c:v>0.3</c:v>
                </c:pt>
                <c:pt idx="4">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puntos</c:v>
                </c:pt>
              </c:strCache>
            </c:strRef>
          </c:tx>
          <c:spPr>
            <a:solidFill>
              <a:srgbClr val="0F5F6B"/>
            </a:solidFill>
          </c:spPr>
          <c:cat>
            <c:strRef>
              <c:f>Sheet1!$A$2:$A$6</c:f>
              <c:strCache>
                <c:ptCount val="5"/>
                <c:pt idx="0">
                  <c:v>Westphal (media cruda)</c:v>
                </c:pt>
                <c:pt idx="1">
                  <c:v>Falez (media)</c:v>
                </c:pt>
                <c:pt idx="2">
                  <c:v>Acklin (mediana)</c:v>
                </c:pt>
                <c:pt idx="3">
                  <c:v>Borer, MIDS (mediana)</c:v>
                </c:pt>
                <c:pt idx="4">
                  <c:v>Buecking, deltoideo (valor reportado)</c:v>
                </c:pt>
              </c:strCache>
            </c:strRef>
          </c:cat>
          <c:val>
            <c:numRef>
              <c:f>Sheet1!$B$2:$B$6</c:f>
              <c:numCache>
                <c:formatCode>General</c:formatCode>
                <c:ptCount val="5"/>
                <c:pt idx="0">
                  <c:v>61</c:v>
                </c:pt>
                <c:pt idx="1">
                  <c:v>71</c:v>
                </c:pt>
                <c:pt idx="2">
                  <c:v>78</c:v>
                </c:pt>
                <c:pt idx="3">
                  <c:v>79</c:v>
                </c:pt>
                <c:pt idx="4">
                  <c:v>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lateral transdeltoideo del hombro: ventana, nervio axilar, MIPO y comparación con el deltopectoral.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Anatomía quirúrgica; Variantes: la distancia del nervio no es una constante; Biomecánica: por qué el nervio se daña sin cortarlo; Examen físico; Imágenes; Indicaciones: cuándo conviene esta vía; Algoritmo de decisión; Tratamiento; Técnica: paso a paso; Ventanas y ampliaciones del abordaje; Comparación con el deltopectoral; Complicaciones; Pronóstico; Rehabilitación; Guías y consensos. Estructura sugerida por el autor para diez minutos: Lámina 1 (0:30): Título, objetivo y aviso: material educativo; no sustituye al juicio clínico, a las guías institucionales ni a la supervisión del tutor. Lámina 2 (1:00): Qué es: incisión de 5 cm desde el borde lateral del acromion y separación del deltoides entre las porciones acromial y espinal; la variante anterolateral usa el rafe [r1][r26]. Lámina 3 (1:00): Indicaciones: tuberosidad mayor, MIPO y clavo [r1][r26]; antes de elegir vía, decidir operar: SMD 0,10 a 1 año frente a no operar [r34]. Lámina 4 (1:30): El nervio: la AO lo ubica a unos 6 cm del acromion; en 51 cadáveres casi 20 % lo tuvo a menos de 5 cm, con un mínimo de 3,1 cm [r1][r2]. Lámina 5 (1:00): Variación: 6,08 y 4,87 cm según el borde del acromion; predecible solo en 18 % de 37 pacientes; 65,31 mm en mujeres y 71,18 mm en hombres [r41][r19][r42]. Lámina 6 (1:00): Cómo se daña: deformación media de 51 % con el separador abierto y abducción de 60° que acerca el nervio [r3][r9]. Lámina 7 (1:30): Técnica: líneas a 5 cm y 2 cm, incisión de 5 cm, separación sin pasar de 5 cm, palpar el nervio y sutura de tope [r1]. Lámina 8 (1:00): Con placa: el nervio atravesó la fila D en 20 hombros; evita los 2 orificios distales de la cabeza y piensa el tornillo de apoyo medial [r11][r10][r13]. Lámina 9 (1:00): Comparación: Constant de 81 y 73 en Buecking, Q-DASH de 12 y 26 en Rouleau y 16,44 min menos de cirugía en el metaanálisis [r4][r5][r6]. Lámina 10 (0:30): Mensajes para llevarse y referencias.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lateral transdeltoideo llega al húmero proximal por un intervalo del deltoides, entre sus porciones acromial y espinal, con una incisión que parte del borde lateral del acromion y no baja más de 5 cm (fuente: Jaeger M y colaboradores, 2026). Todo gira alrededor del nervio axilar: la AO sitúa su rama motora anterior a unos 6 cm del borde lateral del acromion y juzga fiable esa distancia (fuente: Jaeger M y colaboradores, 2026), pero en 51 cadáveres casi 20 % tuvo el nervio a menos de 5 cm en algún punto (fuente: Burkhead WZ Jr y colaboradores, 1992). El daño típico es de tracción, no de corte (fuente: Boardman ND 3rd y colaboradores, 1999): con un separador abierto hasta 6 clics, la deformación media del nervio llegó a 51 % en 10 cadáveres y se vio ruptura de mielina (fuente: Traver JL y colaboradores, 2016). Frente al deltopectoral no hay un ganador claro: Buecking (120 pacientes) no halló diferencia de Constant a 12 meses (fuente: Buecking B y colaboradores, 2014), Rouleau (85) favoreció al deltopectoral en el Q-DASH (fuente: Rouleau DM y colaboradores, 2020), y un metaanálisis encontró 16,44 min menos de cirugía con el deltoideo (fuente: Wu Z y colaboradores, 2023). Su terreno natural es la tuberosidad mayor y la placa mínimamente invasiva; en MIPO, un metaanálisis halló más lesiones del axilar (OR 4,88; IC 95 %, 1,03 a 23,25) (fuente: Li F y colaboradores, 2019), hallazgo que otras revisiones no reproducen (fuente: Oldrini LM y colaboradores, 2023) (fuente: Wu Z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Es una entrada corta y directa a la cara lateral del húmero proximal: se incide la piel desde el borde lateral del acromion hacia distal y el deltoides se separa siguiendo sus fibras, entre las porciones acromial y espinal (fuente: Jaeger M y colaboradores, 2026). La vía anterolateral o acromial (la de Mackenzie en la AO) usa una ventana un poco más anterior: el rafe entre las porciones clavicular y acromial (fuente: Jaeger M y colaboradores, 2026). Los estudios clínicos de este capítulo suelen llamar "deltoid split" a la vía anterolateral (fuente: Acklin YP y colaboradores, 2012) (fuente: Lin T y colaboradores, 2014), y los resúmenes de los metaanálisis comparativos hablan de "deltoid split" en bloque (fuente: Xie L y colaboradores, 2019)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sus cifras se leen como un conjunto aproximado para las dos ventanas, no como datos de una sola. Fijar la tuberosidad mayor: la AO la señala como especialmente útil para eso (fuente: Jaeger M y colaboradores, 2026). Placa mínimamente invasiva (MIPO) y clavo anterógrado: la AO recomienda la variante anterolateral para ambos (fuente: Jaeger M y colaboradores, 2026). El mismo gesto de dividir el deltoides aparece en otras entradas, como el abordaje anterosuperior de la artroplastia inversa (fuente: Molé D y colaboradores, 2011) y el mini-open del manguito (fuente: Hata Y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Ofrece una incisión de 5 cm frente a los 12 a 14 cm del deltopectoral (fuente: Jaeger M y colaboradores, 2026) (fuente: Jaeger M y colaboradores, 2026) y un plano relativamente avascular, lejos de las circunflejas (fuente: Jaeger M y colaboradores, 2026). El precio: el nervio axilar queda dentro del campo y la cara medial se ve poco, lo que puede complicar la reducción anatómica cuando hay más de 2 fragmentos (fuente: Oldrini LM y colaboradores, 2023).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La fractura del húmero proximal es frecuente y, sobre todo, se trata sin operar. En una ciudad finlandesa mediana la incidencia fue de 82 por 100 000 personas-año (114 en mujeres y 47 en hombres), y 78 % se manejó con cabestrillo (fuente: Launonen AP y colaboradores, 2015). La Cochrane de 2022 añade que, en fracturas desplazadas, operar no mejoró la función a 1 año frente a no operar (SMD 0,10; IC 95 %, -0,07 a 0,27), con certeza alta (fuente: Handoll HH y colaboradores, 2022). Dicho claro: esta vía sirve a un subgrupo, y decidir operar viene antes que elegir el abordaje. El EMG de 143 fracturas por baja energía mostró que el axilar es el nervio más comprometido: 83 pacientes (58 %), por delante del supraescapular, con 69 (48 %); en total, 96 pacientes (67 %) tenían alguna denervación (fuente: Visser CP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desplazamiento importa: con cualquier nervio, hubo denervación en 41 de las 50 fracturas desplazadas (82 %) frente a 55 de las 93 no desplazadas (59 %) (fuente: Visser CP y colaboradores, 2001). Otra serie recuerda que la incidencia publicada de lesión neurológica tras fractura va de 6,2 % a 67 % según el estudio (fuente: Warrender WJ y colaboradores, 2011). Consecuencia práctica: si no lo documentas antes de operar, el déficit de después se te atribuye (práctica habitual / opinión experta). Por eso algunos ensayos excluyen de entrada a quien tiene el axilar alterado (fuente: Rouleau DM y colaboradores, 2020), y en una serie de MIPO, 5 de 49 pacientes ya lo traían lesionado (fuente: Knežević 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«Cuánto se lesiona el nervio, según dónde y cómo se midió» tiene 4 columnas: Contexto, Cifra, Cómo se midió, Fuente. Fila 1: Contexto, Fractura de baja energía antes de operar (143 fracturas); Cifra, Axilar con denervación en 58 %; Cómo se midió, EMG; Fuente, (fuente: Visser CP y colaboradores, 2001). Fila 2: Contexto, Placa bloqueada por vía deltoidea (40 evaluados); Cifra, 10 % de lesión permanente del axilar; 3 pacientes con lesión temporal; Cómo se midió, EMG, neurografía y potenciales evocados; Fuente, (fuente: Westphal T y colaboradores, 2017). Fila 3: Contexto, Placa por deltoideo mínimamente invasivo (26 pacientes); Cifra, Lesión incompleta en 8 (31 %); ninguna completa; Cómo se midió, EMG a las 3 a 4 semanas; Fuente, (fuente: Jeon N y colaboradores, 2023). Fila 4: Contexto, MIPO anterolateral (49 pacientes); Cifra, Sin cambios de amplitud (p 0,575) ni de latencia (p 0,857); 5 ya estaban lesionados antes; Cómo se midió, Neurografía antes y después; Fuente, (fuente: Knežević J y colaboradores, 2017). Fila 5: Contexto, Placa por delta split (29 pacientes); Cifra, 1 lesión de la rama anterior (3 %); Cómo se midió, Clínica; Fuente, (fuente: Acklin YP y colaboradores, 2012). Fila 6: Contexto, Cirugía del manguito (revisión narrativa); Cifra, Lesión nerviosa en 1 % a 2 %; Cómo se midió, Reportes clínicos; Fuente, (fuente: Boardman ND 3rd y colaboradores, 1999). (fuente: Acklin YP y colaboradores, 2012) (fuente: Boardman ND 3rd y colaboradores, 1999) (fuente: Jeon N y colaboradores, 2023) (fuente: Knežević J y colaboradores, 2017) (fuente: Visser CP y colaboradores, 2001) (fuente: Westphal T y colaboradores, 2017). Con esto cerramos epidemiología. Sigamos con anatomía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El deltoides se describe en tres porciones: clavicular (1), acromial (2) y espinal (3). La vía transdeltoidea lateral usa el intervalo entre la acromial y la espinal; la anterolateral, el rafe entre la clavicular y la acromial (fuente: Jaeger M y colaboradores, 2026) (fuente: Jaeger M y colaboradores, 2026). En ambas, según la AO, se trabaja en un plano con pocos vasos, apartado de las dos arterias circunflejas (fuente: Jaeger M y colaboradores, 2026). El nervio da la vuelta al húmero pegado a la cara profunda del deltoides; si mides desde el borde lateral del acromion hasta la inserción deltoidea, su trayecto queda algo antes de la mitad de ese recorrido (fuente: Jaeger M y colaboradores, 2026). Para la AO, la rama motora anterior pasa transversal al hueso a unos 6 cm por debajo de ese borde, una medida que considera poco variable y fiable (fuente: Jaeger M y colaboradores, 2026). Otra página de la AO mide desde el vértice de la cabeza humeral y matiza: el nervio y sus ramas pueden estar entre 5 y 9,5 cm bajo ese vértice en la vista anterior (4,5 a 9,5 cm en la lateral), y advierte que los 6 cm que esa página cuenta desde el vértice no deben tomarse como guía absoluta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Ojo con los dos reparos de la AO (el acromion y el vértice de la cabeza): no son intercambiables. En los 129 brazos, la rama anterior inervó las porciones anterior y media. Para la porción posterior hubo tres patrones: ambas ramas (89,1 %), solo la posterior (8,5 %) o solo la anterior (2,3 %) (fuente: Leechavengvongs S y colaboradores, 2015). Así, la rama anterior llega también a la porción posterior en 91,5 % (fuente: Leechavengvongs S y colaboradores, 2015). Deducción práctica: perder esa rama deja sin comando casi todo el deltoides. La rama posterior da además el nervio del redondo menor y el cutáneo braquial lateral superior en 100 % de 100 nervios (fuente: Loukas M y colaboradores, 2009). En 129 brazos, el nervio se dividió en el espacio cuadrangular en todos y en ninguno dentro del deltoides (fuente: Leechavengvongs S y colaboradores, 2015). En otra serie de 100 nervios, la división ocurrió en el espacio en 65 % y dentro del deltoides en 35 % (fuente: Loukas M y colaboradores, 2009). No sé cuál refleja mejor a tu paciente; asume que puedes encontrar el nervio ya dividido dentro del campo (lectura propia, prudente, sin estudio que la pruebe).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6 especímenes, tras abordar por la ventana anterolateral y aplicar la placa, el llenado de los vasos anteriores y posteriores de la cabeza no se alteró (fuente: Gardner MJ y colaboradores, 2006). A la altura de la tuberosidad mayor, la cara lateral muestra una franja libre de vasos penetrantes de 30 mm, flanqueada por dos vasos epifisarios; con la placa puesta, los más próximos quedaron 4 mm delante y 7 mm detrás de ella (fuente: Gardner MJ y colaboradores, 2006). La irrigación clave de la cabeza (circunfleja anterior y su rama ascendente) corre justo por el territorio del deltopectoral; los vasos que penetran la cabeza no quedaron en el campo de esta ventana (fuente: Gardner MJ y colaboradores, 2006). Con esto cerramos anatomía quirúrgica. Sigamos con variantes: la distancia del nervio no es una constante.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la distancia del nervio no es una constante. Los textos clásicos ubicaban el nervio a unas 2 pulgadas del acromion (fuente: Burkhead WZ Jr y colaboradores, 1992). Quien lo midió halló otra cosa. Burkhead disecó 51 cadáveres (102 hombros): en casi 20 % de ellos algún punto del nervio quedó a menos de 5 cm del borde palpable del acromion, más a menudo en mujeres con brazos cortos, y el caso extremo midió 3,1 cm (fuente: Burkhead WZ Jr y colaboradores, 1992). La abducción redujo esa distancia cerca de 30 % (fuente: Burkhead WZ Jr y colaboradores, 1992). Su conclusión es que los 5 cm no bastan como garantía de seguridad (fuente: Burkhead WZ Jr y colaboradores, 1992). El nervio no guarda la misma distancia a lo largo de su recorrido: en 24 hombros embalsamados midió 6,08 cm desde el borde anterior del acromion y 4,87 cm desde el posterior, y la distancia acompañó al largo del brazo (r 0,79 y 0,61) (fuente: Cetik O y colaboradores, 2006). En 10 cadáveres con abordaje deltoideo, el nervio estuvo a 6,32 cm (5,20 a 7,6) del borde anterolateral del acromion (fuente: Traver JL y colaboradores, 2016). En 37 pacientes operados, medido antes del cierre, el promedio fue 6 cm (5,5 a 6,6); el índice con el largo del brazo fue de 0,18 y la ubicación solo se pudo predecir en 18 % (fuente: Yildirim C y colaboradores, 2022). Por sexo, en 30 cadáveres la distancia del acromion a la rama anterior fue de 65,31 mm en mujeres y 71,18 mm en hombres (fuente: Lottino B y colaboradores, 2026). Trata los 5 cm como un tope para tu incisión y tu separación (fuente: Jaeger M y colaboradores, 2026), y el nervio como algo que debes palpar (práctica habitual / opinión experta). La distancia varía con el sexo, el largo del brazo, el punto del acromion que uses de referencia (fuente: Cetik O y colaboradores, 2006) (fuente: Lottino B y colaboradores, 2026) y la posición del brazo (fuente: Cheung 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nervio axilar al acromion según el estudio (valor central de cada uno)» muestra lo siguiente. AO, rama motora anterior: 6 cm (fuente: Jaeger M y colaboradores, 2026). Cetik, desde el borde anterior: 6.1 cm (fuente: Cetik O y colaboradores, 2006). Cetik, desde el borde posterior: 4.9 cm (fuente: Cetik O y colaboradores, 2006). Traver, cadáver: 6.3 cm (fuente: Traver JL y colaboradores, 2016). Stecco, entrada al deltoides: 6.8 cm (fuente: Stecco C y colaboradores, 2010). Yildirim, pacientes: 6 cm (fuente: Yildirim C y colaboradores, 2022). Sirisreetreerux, lado deltoideo: 4.9 cm (fuente: Sirisreetreerux N y colaboradores, 2021). Lottino, mujeres: 6.5 cm (fuente: Lottino B y colaboradores, 2026). Lottino, hombres: 7.1 cm (fuente: Lottino B y colaboradores, 2026). Burkhead, valor mínimo observado: 3.1 cm (fuente: Burkhead WZ Jr y colaboradores, 1992).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«Distancia del nervio axilar al acromion según el estudio» tiene 4 columnas: Estudio, Muestra y método, Dato principal, Fuente. Fila 1: Estudio, Burkhead; Muestra y método, 51 cadáveres (102 hombros), disección; Dato principal, Casi 20 % a menos de 5 cm; mínimo 3,1 cm; Fuente, (fuente: Burkhead WZ Jr y colaboradores, 1992). Fila 2: Estudio, Cetik; Muestra y método, 24 hombros embalsamados; Dato principal, 6,08 cm (anterior) y 4,87 cm (posterior); Fuente, (fuente: Cetik O y colaboradores, 2006). Fila 3: Estudio, Traver; Muestra y método, 10 cadáveres frescos, abordaje deltoideo; Dato principal, 6,32 cm (5,20 a 7,6); Fuente, (fuente: Traver JL y colaboradores, 2016). Fila 4: Estudio, Stecco; Muestra y método, 16 hombros sin embalsamar; Dato principal, Entrada al deltoides a 6,8 cm del acromion; Fuente, (fuente: Stecco C y colaboradores, 2010). Fila 5: Estudio, Yildirim; Muestra y método, 37 pacientes, medido antes del cierre; Dato principal, 6 cm (5,5 a 6,6); Fuente, (fuente: Yildirim C y colaboradores, 2022). Fila 6: Estudio, Sirisreetreerux; Muestra y método, 11 cadáveres, lado con deltoideo; Dato principal, 49,15 mm; Fuente, (fuente: Sirisreetreerux N y colaboradores, 2021). Fila 7: Estudio, Lottino; Muestra y método, 30 cadáveres formolizados; Dato principal, 65,31 mm (mujeres) y 71,18 mm (hombres); Fuente, (fuente: Lottino B y colaboradores, 2026). (fuente: Burkhead WZ Jr y colaboradores, 1992) (fuente: Cetik O y colaboradores, 2006) (fuente: Lottino B y colaboradores, 2026) (fuente: Sirisreetreerux N y colaboradores, 2021) (fuente: Stecco C y colaboradores, 2010) (fuente: Traver JL y colaboradores, 2016) (fuente: Yildirim C y colaboradores, 2022). Con esto cerramos variantes: la distancia del nervio no es una constante. Sigamos con biomecánica: por qué el nervio se daña sin cortarlo.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el nervio se daña sin cortarlo. Piensa en el nervio como una cinta que se estira. En 10 cadáveres, cada clic del separador (hasta 6) lo alargó un poco más: al final el alargamiento medio fue de 8,42 mm y la deformación media de 51 % (28 % a 99 %), con ruptura de la mielina y retracción de axones al microscopio (fuente: Traver JL y colaboradores, 2016). Los autores lo describen como un daño progresivo e irreversible (fuente: Traver JL y colaboradores, 2016). Son cadáveres y solo 10 especímenes, pero el mensaje didáctico se sostiene: el tiempo de separador cuenta. Una revisión narrativa va en la misma línea: en el hombro, el nervio rara vez se corta; lo habitual es estirarlo o contundirlo, y la prevención está en cómo colocas al paciente, dónde apoyas el separador y cómo mueves el brazo (fuente: Boardman ND 3rd y colaboradores, 1999). Dónde pongas el brazo decide cuánto margen te queda. Con abducción vertical de 60°, el nervio se acercó al acromion medio: su borde superior pasó de 66,6 mm a 53,9 mm y el inferior de 75,7 mm a 61,6 mm (7 hombros) (fuente: Cheung S y colaboradores, 2009). La flexión anterior no lo movió, y la rotación casi tampoco (fuente: Cheung 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AO recomienda abducir el hombro en el deltopectoral para relajar el deltoides (fuente: Jaeger M y colaboradores, 2026); en la vía lateral, esa misma abducción acerca el nervio al acromion (fuente: Cheung S y colaboradores, 2009). Lectura propia: no copies hábitos de una vía a la otra. Al deslizar la placa por un túnel bajo el músculo desde la ventana lateral, en 8 de 8 brazos de cadáver se lesionó la parte central de la inserción distal del deltoides, respetando siempre los 2 segmentos más anteriores y los 2 más posteriores; ningún axilar sufrió daño (fuente: Benninger E y colaboradores, 2017). Su relevancia clínica no está clara (fuente: Benninger E y colaboradores, 2017). Las series de MIPO operan en silla de playa o en supino para tener dos planos de escopia (fuente: Lin T y colaboradores, 2014) (fuente: Acklin YP y colaboradores, 2012). En silla de playa, una revisión de 9 estudios con 339 pacientes en artroscopía halló una incidencia media de eventos de desaturación cerebral de 28,8 % (fuente: Pant S y colaboradores, 2014). Se extrapola con cautela a la cirugía abierta de fractura: coordina la presión arterial con anestesia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al acromion medio según la posición del brazo» muestra lo siguiente. Borde superior, brazo en neutro: 66.6 mm (fuente: Cheung S y colaboradores, 2009). Borde superior, abducción 60°: 53.9 mm (fuente: Cheung S y colaboradores, 2009). Borde inferior, brazo en neutro: 75.7 mm (fuente: Cheung S y colaboradores, 2009). Borde inferior, abducción 60°: 61.6 mm (fuente: Cheung S y colaboradores, 2009). Con esto cerramos biomecánica: por qué el nervio se daña sin cortarlo.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Antes de la primera incisión, explora y anota la fuerza de las tres porciones del deltoides y la sensibilidad del territorio lateral del brazo (práctica habitual / opinión experta). El motivo está en los datos: en 143 fracturas, la detección solo con el examen clínico resultó muy difícil y el EMG fue más útil (fuente: Visser CP y colaboradores, 2001); tras placa por vía deltoidea, 10 % de lesiones permanentes superó lo que sugería la clínica (fuente: Westphal T y colaboradores, 2017). Sin dato verificable: no encontré la sensibilidad ni la especificidad de las maniobras clínicas del deltoides y del axilar.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motivo de entrar por el lado lateral es el manguito, o si quieres descartar uno antes de fijar una fractura, los datos vienen de una revisión de 28 estudios hechos por especialistas, de los cuales solo 5 alcanzaron nivel 1 a 2 de calidad (fuente: Hermans J y colaboradores, 2013). Reporta cocientes de verosimilitud, no sensibilidad y especificidad, y los autores no saben si valen fuera de la consulta del especialista (fuente: Hermans 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«Pruebas del manguito: cocientes de verosimilitud (LR)» tiene 5 columnas: Prueba, Para qué, LR positivo (IC 95 %), LR negativo (IC 95 %), Fuente. Fila 1: Prueba, Arco doloroso; Para qué, Enfermedad del manguito; LR positivo (IC 95 %), 3,7 (1,9 a 7,0); LR negativo (IC 95 %), 0,36 (0,23 a 0,54); Fuente, (fuente: Hermans J y colaboradores, 2013). Fila 2: Prueba, Retraso en rotación externa; Para qué, Rotura de espesor total; LR positivo (IC 95 %), 7,2 (1,7 a 31); LR negativo (IC 95 %), sin dato en este resumen; Fuente, (fuente: Hermans J y colaboradores, 2013). Fila 3: Prueba, Retraso en rotación interna; Para qué, Rotura de espesor total; LR positivo (IC 95 %), 5,6 (2,6 a 12); LR negativo (IC 95 %), 0,04 (0,0 a 0,58); Fuente, (fuente: Hermans J y colaboradores, 2013). Fila 4: Prueba, Caída del brazo; Para qué, Enfermedad del manguito; LR positivo (IC 95 %), 3,3 (1,0 a 11); LR negativo (IC 95 %), sin dato en este resumen; Fuente, (fuente: Hermans J y colaboradores, 2013). (fuente: Hermans J y colaboradores, 2013).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Ante dolor agudo de hombro, la radiografía es el primer estudio; si es normal o dudosa, la guía del Colegio Americano de Radiología añade ecografía, RM o TC según el caso (fuente: Expert Panel on Musculoskeletal Imaging; Laur O y colaboradores, 2025). En un consenso Delphi de la Neer Circle (86 expertos identificados), hubo acuerdo sobre el valor de la TC con reconstrucción 3D para decidir en fracturas del húmero proximal (fuente: Williams AA y colaboradores, 2025). Para el nervio, las lesiones de estas series se detectaron con estudios eléctricos (fuente: Westphal T y colaboradores, 2017) (fuente: Jeon N y colaboradores, 2023); en una de ellas el EMG se pidió a las 3 a 4 semanas (fuente: Jeon N y colaboradores, 2023). En 20 estudios con 1147 hombros, para rotura de espesor total la RM tuvo sensibilidad de 94 % y especificidad de 93 %, la artro-RM 94 % y 92 %, y la ecografía 92 % y 93 % (fuente: Lenza M y colaboradores, 2013). Para descartar cualquier rotura, no solo las completas, la RM detectó casi todas (sensibilidad 98 %) pero con especificidad de 79 %; la ecografía tuvo 91 % y 85 % (fuente: Lenza M y colaboradores, 2013). En rotura parcial, ambas pueden tener sensibilidad pobre, y la de la ecografía mucho menor que la de la RM (fuente: Lenza M y colaboradores, 2013). La calidad de los estudios fue baja o poco clara (fuente: Lenza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«Rotura de espesor total del manguito: sensibilidad y especificidad por método» muestra lo siguiente. RM: sensibilidad 94 por ciento y especificidad 93 por ciento (fuente: Lenza M y colaboradores, 2013). Artro-RM: sensibilidad 94 por ciento y especificidad 92 por ciento (fuente: Lenza M y colaboradores, 2013). Ecografía: sensibilidad 92 por ciento y especificidad 93 por ciento (fuente: Lenza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«Manguito: exactitud de las imágenes (Cochrane, 20 estudios)» tiene 4 columnas: Método, Rotura de espesor total (sens. / esp.), Cualquier rotura (sens. / esp.), Fuente. Fila 1: Método, RM; Rotura de espesor total (sens. / esp.), 94 % / 93 %; Cualquier rotura (sens. / esp.), 98 % / 79 %; Fuente, (fuente: Lenza M y colaboradores, 2013). Fila 2: Método, Artro-RM; Rotura de espesor total (sens. / esp.), 94 % / 92 %; Cualquier rotura (sens. / esp.), sin dato; Fuente, (fuente: Lenza M y colaboradores, 2013). Fila 3: Método, Ecografía; Rotura de espesor total (sens. / esp.), 92 % / 93 %; Cualquier rotura (sens. / esp.), 91 % / 85 %; Fuente, (fuente: Lenza M y colaboradores, 2013). (fuente: Lenza M y colaboradores, 2013). Con esto cerramos imágenes. Sigamos con indicaciones: cuándo conviene esta vía.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conviene esta vía. La evidencia por vía de entrada es escasa: casi todo son series y comparaciones pequeñas. Separo lo que dicen las fuentes de lo que es práctica habitual / opinión experta. Tuberosidad mayor: la AO la presenta como la indicación donde la vía transdeltoidea lateral es especialmente útil (fuente: Jaeger M y colaboradores, 2026). Placa por delta split: una serie la ofreció para fracturas AO/OTA 11-A1 a A3, B1 a B2 (y B3) y C1 a C2 (y C3); excluyó cabeza dividida, luxación irreducible cerrada y lesión neurovascular primaria (fuente: Acklin YP y colaboradores, 2012). Clavo anterógrado: la AO usa la variante anterolateral con menos piel abierta; como el punto de entrada está bajo la inserción del supraespinoso, hay que abrir el tendón para llegar (fuente: Jaeger M y colaboradores, 2026). Cuando rinde menos: con 4 partes una serie halló Constant menor con deltoideo mínimamente invasivo (fuente: Borer J y colaboradores, 2020), y la exposición medial limitada complica las fracturas de más de 2 partes (fuente: Oldrini LM y colaboradores, 2023). La AO, por su parte, ve el deltopectoral como válido para casi cualquier fractura y a menudo preferido (fuente: Jaeger M y colaboradores, 2026). Cuando rinde más: en 84 pacientes con fracturas de 3 y 4 partes, el cirujano documentó menos dificultad para reducir la tuberosidad mayor con deltoideo (p 0,02) (fuente: Bhayana H y colaboradores, 2022). Para una tuberosidad retraída hacia atrás o una cabeza dividida posterior, un estudio en cadáver propuso la L invertida (fuente: Sirisreetreerux 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adultos con fractura desplazada, la Cochrane de 2022 halló certeza alta de que operar no mejora la función a 1 año frente a no operar, y certeza baja de más cirugías adicionales (fuente: Handoll HH y colaboradores, 2022). Un consenso Delphi de la Neer Circle (86 expertos identificados) coincidió en operar al joven sano con fracturas de 3 y 4 partes, con acuerdo de 95 % a 100 % según el escenario (fuente: Williams AA y colaboradores, 2025). Dicho de otro modo: la vía lateral es una respuesta a "cómo", no a "si". Manguito mini-open: la reparación por separación del deltoides se comparó con la abierta convencional en 35 y 43 pacientes (fuente: Hata Y y colaboradores, 2004). Artroplastia inversa: el abordaje anterosuperior divide el deltoides anterior desde el borde del arco acromioclavicular. En una revisión de 527 prótesis inversas, la inestabilidad fue 0,8 % con el anterosuperior y 5,1 % con el deltopectoral, y sus puntos débiles son la parálisis del axilar y la debilidad del deltoides (fuente: Molé D y colaboradores, 2011). Hemiartroplastia por vía lateral: sin dato verificable. No encontré una fuente abierta que describa la hemiartroplastia por deltoideo lateral; para casi cualquier fractura la AO sugiere el deltopectoral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de indicaciones y su respaldo» tiene 4 columnas: Situación, Qué dicen las fuentes, Tipo de estudio, Fuente. Fila 1: Situación, Fractura de tuberosidad mayor; Qué dicen las fuentes, Vía especialmente útil; Tipo de estudio, Guía/web oficial; Fuente, (fuente: Jaeger M y colaboradores, 2026). Fila 2: Situación, MIPO con placa; Qué dicen las fuentes, Recomendada la variante anterolateral; Tipo de estudio, Guía/web oficial; Fuente, (fuente: Jaeger M y colaboradores, 2026). Fila 3: Situación, Clavo anterógrado; Qué dicen las fuentes, Variante anterolateral con incisión más corta; Tipo de estudio, Guía/web oficial; Fuente, (fuente: Jaeger M y colaboradores, 2026). Fila 4: Situación, Fractura de 4 partes; Qué dicen las fuentes, Constant menor con deltoideo mínimamente invasivo; Tipo de estudio, Cohorte (62 pacientes); Fuente, (fuente: Borer J y colaboradores, 2020). Fila 5: Situación, Fractura de 3 y 4 partes con tuberosidad; Qué dicen las fuentes, Menos dificultad para reducir la tuberosidad mayor; Tipo de estudio, Cohorte (84 pacientes); Fuente, (fuente: Bhayana H y colaboradores, 2022). Fila 6: Situación, Manguito; Qué dicen las fuentes, Mini-open por separación del deltoides (35 pacientes); Tipo de estudio, Cohorte; Fuente, (fuente: Hata Y y colaboradores, 2004). Fila 7: Situación, Artroplastia inversa; Qué dicen las fuentes, Anterosuperior: inestabilidad 0,8 % frente a 5,1 % con deltopectoral; riesgo de parálisis del axilar; Tipo de estudio, Revisión (527 prótesis); Fuente, (fuente: Molé D y colaboradores, 2011). Fila 8: Situación, Hemiartroplastia; Qué dicen las fuentes, sin dato verificable; Tipo de estudio, —; Fuente, (fuente: Jaeger M y colaboradores, 2026). (fuente: Jaeger M y colaboradores, 2026) (fuente: Jaeger M y colaboradores, 2026) (fuente: Jaeger M y colaboradores, 2026) (fuente: Bhayana H y colaboradores, 2022) (fuente: Borer J y colaboradores, 2020) (fuente: Hata Y y colaboradores, 2004) (fuente: Molé D y colaboradores, 2011). La tabla completa tiene más filas: están en el documento Word. Con esto cerramos indicaciones: cuándo conviene esta vía.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 un apoyo de estudio, no un protocolo. Cada caja con cifra lleva su fuente; las que no la llevan son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«¿Entro por el lado lateral? Decisión y primeros pasos» se lee de arriba hacia abajo. Se parte de: Paciente con fractura del húmero proximal que podría fijarse por vía lateral. Se decide: ¿Está indicada la cirugía? En el adulto con fractura desplazada, operar no mejoró la función a 1 año frente a no operar (fuente: Handoll HH y colaboradores, 2022)? Si la respuesta es no, manejo conservador con seguimiento. Si la respuesta es sí, examina y registra el axilar antes de operar; la clínica detecta mal y el emg ayuda (fuente: Visser CP y colaboradores, 2001) (fuente: Westphal T y colaboradores, 2017). Termina en: Manejo conservador con seguimiento. Se hace: Examina y registra el axilar antes de operar; la clínica detecta mal y el EMG ayuda (fuente: Visser CP y colaboradores, 2001) (fuente: Westphal T y colaboradores, 2017). Se decide: ¿Tuberosidad mayor aislada, patrón reductible de pocas partes, o clavo anterógrado? Si la respuesta es sí, vía lateral o anterolateral: marca el límite a 5 cm del acromion, incisión corta, separa sin pasar de 5 cm, palpa el nervio y deja sutura de tope (fuente: Jaeger M y colaboradores, 2026). Si la respuesta es no, ¿más de 2 partes con exposición medial amplia, luxación, cabeza dividida o revisión?. Se decide: ¿Más de 2 partes con exposición medial amplia, luxación, cabeza dividida o revisión? Si la respuesta es sí, deltopectoral: válido para casi cualquier fractura y a menudo preferido (fuente: Jaeger M y colaboradores, 2026). Si la respuesta es no, vía lateral o anterolateral: marca el límite a 5 cm del acromion, incisión corta, separa sin pasar de 5 cm, palpa el nervio y deja sutura de tope (fuente: Jaeger M y colaboradores, 2026). Se hace: Deltopectoral: válido para casi cualquier fractura y a menudo preferido (fuente: Jaeger M y colaboradores, 2026). Se hace: Vía lateral o anterolateral: marca el límite a 5 cm del acromion, incisión corta, separa sin pasar de 5 cm, palpa el nervio y deja sutura de tope (fuente: Jaeger M y colaboradores, 2026). Se decide: ¿Pasarás una placa por debajo del nervio (MIPO)? Si la respuesta es sí, marca una segunda línea 2 cm más distal; las incisiones de tornillos van por debajo del nervio (fuente: Jaeger M y colaboradores, 2026). Si la respuesta es no, evita los 2 orificios distales de la cabeza (fuente: Stecco C y colaboradores, 2010) y cierra por planos: fascia del deltoides, subcutáneo y piel (fuente: Jaeger M y colaboradores, 2026). Se hace: Marca una segunda línea 2 cm más distal; las incisiones de tornillos van por debajo del nervio (fuente: Jaeger M y colaboradores, 2026). Termina en: Evita los 2 orificios distales de la cabeza (fuente: Stecco C y colaboradores, 2010) y cierra por planos: fascia del deltoides, subcutáneo y piel (fuente: Jaeger M y colaboradores, 2026). Con esto cerramos algoritmo de decisión.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La Cochrane de 2022 reunió 47 ensayos con 3179 participantes (fuente: Handoll HH y colaboradores, 2022). Para fracturas desplazadas, operar no mejoró la función a 1 año frente a no operar (SMD 0,10; IC 95 %, -0,07 a 0,27; certeza alta), y se asoció con más cirugías adicionales (RR 2,06; IC 95 %, 1,21 a 3,51; certeza baja) (fuente: Handoll HH y colaboradores, 2022). Entre placa bloqueada y clavo, 4 ensayos con 270 participantes no mostraron diferencia importante en la función a 1 año (SMD 0,15; IC 95 %, -0,12 a 0,41; certeza baja) (fuente: Handoll HH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Faltan datos en menores de 60, alta energía y fracturas de la tuberosidad en 2 partes (fuente: Handoll HH y colaboradores, 2022). Cuando se decide fijar, la vía lateral aporta una incisión corta y un plano relativamente avascular (fuente: Jaeger M y colaboradores, 2026). Las series de la tabla describen la experiencia con esta vía, pero casi ninguna tiene comparador: léelas como descripción de resultados, no como prueba de superioridad.</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«Resultados de series con delta split o MIPO por vía lateral» tiene 5 columnas: Serie, Pacientes, Resultado funcional, Consolidación y complicaciones, Fuente. Fila 1: Serie, Acklin; Pacientes, 29; Resultado funcional, Constant mediano 78; Consolidación y complicaciones, Todas consolidaron; 1 lesión de la rama anterior (3 %); Fuente, (fuente: Acklin YP y colaboradores, 2012). Fila 2: Serie, Falez; Pacientes, 76 (74 a 1 año); Resultado funcional, Constant medio 71; Consolidación y complicaciones, Complicaciones en 20 pacientes (27 %); pinzamiento en 16,2 %; Fuente, (fuente: Falez F y colaboradores, 2016). Fila 3: Serie, Shin (con movilización del haz del axilar); Pacientes, 22; Resultado funcional, Puntaje de Neer medio 93,5; Consolidación y complicaciones, Todas consolidaron en 8,6 semanas de media; sin déficit del axilar; Fuente, (fuente: Shin YH y colaboradores, 2017). Fila 4: Serie, Gardner (anterolateral extendido); Pacientes, 16; Resultado funcional, sin dato; Consolidación y complicaciones, Sin complicaciones de la vía; Fuente, (fuente: Gardner MJ y colaboradores, 2005). Fila 5: Serie, Röderer (placa NCB); Pacientes, 22; Resultado funcional, sin dato; Consolidación y complicaciones, Sin lesión del axilar en el seguimiento temprano; Fuente, (fuente: Röderer G y colaboradores, 2007). (fuente: Acklin YP y colaboradores, 2012) (fuente: Falez F y colaboradores, 2016) (fuente: Gardner MJ y colaboradores, 2005) (fuente: Röderer G y colaboradores, 2007) (fuente: Shin YH y colaboradores, 2017). Con esto cerramos tratamiento. Sigamos con técnica: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 a paso. Es apoyo de estudio: no sustituye al tutor ni al manual del implante. Los pasos siguen las descripciones de la AO (fuente: Jaeger M y colaboradores, 2026) (fuente: Jaeger M y colaboradores, 2026) y las series citadas; cuando algo es costumbre sin estudio, se rotula práctica habitual / opinión experta. Olvidar marcar los límites antes de cortar: la AO pide las líneas en la piel (5 cm y, para MIPO, 2 cm más distal) (fuente: Jaeger M y colaboradores, 2026). Dividir el deltoides más de 5 cm: puede paralizar la porción anterior (fuente: Jaeger M y colaboradores, 2026). Dejar el separador abierto y fijo: la deformación del nervio crece clic a clic (fuente: Traver JL y colaboradores, 2016). Pasar la placa sin contacto óseo estricto: el nervio la cruza en todos los casos en cadáver (fuente: Röderer G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Poner la placa demasiado alta: 9,5 % de pinzamiento por placa proximal en una serie de 74 (fuente: Falez F y colaboradores, 2016). Aceptar un varo: causó pinzamiento en 6,7 % de esos 74 pacientes (fuente: Falez F y colaboradores, 2016). Elegir la placa sin mirar su diseño: la proporción de orificios en zona de riesgo del nervio fue de 2 de 9 a 6 de 12 según el modelo, en 33 extremidades de cadáver (fuente: Ninck J y colaboradores, 2013). Usar guías roscadas sin pensar: tensaron el nervio en cadáver (fuente: Smith J y colaboradores, 2007). Perforar de más la cortical lejana: puede lesionar el tronco del axilar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«Orificios de la placa en zona de riesgo del nervio, por diseño (% de orificios)» muestra lo siguiente. Placa A (3 de 7): 42.9 por ciento (fuente: Ninck J y colaboradores, 2013). Placa B (4 de 10): 40 por ciento (fuente: Ninck J y colaboradores, 2013). Placa C (2 de 9): 22.2 por ciento (fuente: Ninck J y colaboradores, 2013). Placa D (3 de 11): 27.3 por ciento (fuente: Ninck J y colaboradores, 2013). Placa E (3 de 11): 27.3 por ciento (fuente: Ninck J y colaboradores, 2013). Placa F (6 de 12): 50 por ciento (fuente: Ninck J y colaboradores, 2013). Con esto cerramos técnica: paso a paso. Sigamos con ventanas y ampliaciones del abordaje.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ventanas y ampliaciones del abordaje. Anterolateral por el rafe (MIPO). En 20 hombros de cadáver, el nervio apareció siempre por debajo del rafe, a unos 35 mm del relieve de la tuberosidad mayor, y solo su tronco motor atravesaba el rafe; luego, en 16 pacientes, la vía no dio complicaciones propias (fuente: Gardner MJ y colaboradores, 2005). Incisión distal separada. En una comparación de 43 pares, la incisión lateral llegó a 5 cm y los tornillos distales entraron por otra incisión de 2,5 a 3,5 cm a 7 cm del acromion (fuente: Lin T y colaboradores, 2014). La AO usa incisiones de estoque por debajo de las líneas marcadas (fuente: Jaeger M y colaboradores, 2026). Movilización del haz del axilar. En 22 pacientes con MIPO por un deltoideo modificado, la consolidación fue en todos, en 8,6 semanas de media, sin déficit sensitivo del axilar ni parálisis del deltoides anterior (fuente: Shin YH y colaboradores, 2017). Es una serie sin grupo control.</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 invertida. En 11 cadáveres, partiendo del deltoideo y desinsertando el deltoides del acromion hacia atrás, el área de exposición fue de 2729,81 mm² frente a 1404,39 mm² del deltoideo simple y 1325,41 mm² del deltopectoral; el arco lateral al surco bicipital fue de 151,75° frente a 105,02° y 61,68° (fuente: Sirisreetreerux N y colaboradores, 2021). Es la que mejor deja ver la parte posterior, a costa de despegar más partes blandas y de vigilar cuánto se tensa el axilar (fuente: Sirisreetreerux N y colaboradores, 2021). No hay estudios comparativos clínicos entre estas variantes: lo que sigue son datos de cadáver y series cortas, así que la elección se apoya en tu entrenamiento y en el patrón de fractura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«Área de exposición del húmero proximal en cadáver» muestra lo siguiente. L invertida: 2729.8 mm² (fuente: Sirisreetreerux N y colaboradores, 2021). Deltopectoral con rotación completa: 2354.8 mm² (fuente: Sirisreetreerux N y colaboradores, 2021). Deltoideo simple: 1404.4 mm² (fuente: Sirisreetreerux N y colaboradores, 2021). Deltopectoral: 1325.4 mm² (fuente: Sirisreetreerux N y colaboradores, 2021). Con esto cerramos ventanas y ampliaciones del abordaje. Sigamos con comparación con el deltopectoral.</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el deltopectoral. Los dos ensayos aleatorizados llegaron a conclusiones distintas. Buecking aleatorizó a 120 pacientes con placa poliaxial: las revisiones fueron 14 % con deltoideo y 13 % con deltopectoral, y el Constant a 12 meses fue de 81 y 73 (p 0,13); además, el poder estadístico quedó en 68 % por pérdidas (fuente: Buecking B y colaboradores, 2014). Rouleau aleatorizó a 85 pacientes con Neer II y III y encontró mejor Q-DASH con el deltopectoral (12 frente a 26; P 0,003) a 26 meses de seguimiento medio, con más complicaciones en el deltoideo que no alcanzaron significancia (fuente: Rouleau DM y colaboradores, 2020). Rouleau excluyó a quienes tenían el axilar alterado, y su hipótesis de superioridad del deltoideo fue refutada (fuente: Rouleau DM y colaboradores, 2020). Un metaanálisis de 14 estudios halló menos tiempo quirúrgico con el deltoideo (-16,44 min; IC 95 %, -25,25 a -7,63), menos sangrado (-57,99 ml) y menos tiempo a la unión (-1,66 semanas) (fuente: Wu Z y colaboradores, 2023). El Constant a 3 meses fue mejor con el deltoideo (diferencia 6,36), pero no a 12 y 24 meses (fuente: Wu Z y colaboradores, 2023). En complicaciones no hubo diferencia (necrosis avascular RR 0,88; infección RR 0,58) (fuente: Wu Z y colaboradores, 2023). Necrosis avascular: Xie halló menos con el deltoideo en 3 ECA y 3 estudios prospectivos (fuente: Xie L y colaboradores, 2019); Wu, con 14 estudios, RR 0,88 sin significancia (fuente: Wu Z y colaboradores, 2023); y en el análisis por Neer de 798 pacientes la cifra fue de 4,8 % con deltoideo frente a 2,5 % con deltopectoral, sin significancia (p 0,07) (fuente: Oldrini LM y colaboradores, 2023). Lesión del axilar: Li halló OR 4,88 (IC 95 %, 1,03 a 23,25) para MIPO frente a ORIF en 4 estudios con 305 pacientes (fuente: Li F y colaboradores, 2019); la revisión de 798 pacientes registró 1 lesión del axilar con deltoideo y 3 con deltopectoral (fuente: Oldrini LM y colaboradores, 2023), y los estudios de Wu que la reportaron no hallaron ninguna en ningún grupo (fuente: Wu Z y colaboradores, 2023). Función: Rouleau y Borer favorecieron al deltopectoral en algún desenlace (fuente: Rouleau DM y colaboradores, 2020) (fuente: Borer J y colaboradores, 2020); Bhayana no halló diferencia (Constant relativo 73,26 frente a 74,27) (fuente: Bhayana H y colaboradores, 2022). En los metaanálisis, el tiempo quirúrgico y el sangrado favorecen al deltoideo y la función a 12 meses fue equivalente en la mayoría de las comparaciones (fuente: Wu Z y colaboradores, 2023) (fuente: Oldrini LM y colaboradores, 2023); el nervio y el aflojamiento de tornillos parecen los puntos débiles de la vía lateral (lectura propia a partir de las cifras de la tabla, no una conclusión de los autores).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deltopectoral y deltoideo (MIPO) en 798 pacientes» muestra lo siguiente. Necrosis avascular, DP: 2.5 por ciento (fuente: Oldrini LM y colaboradores, 2023). Necrosis avascular, deltoideo: 4.8 por ciento (fuente: Oldrini LM y colaboradores, 2023). Aflojamiento de tornillos, DP: 5.6 por ciento (fuente: Oldrini LM y colaboradores, 2023). Aflojamiento de tornillos, deltoideo: 10.3 por ciento (fuente: Oldrini LM y colaboradores, 2023). Pseudoartrosis, DP: 6.5 por ciento (fuente: Oldrini LM y colaboradores, 2023). Pseudoartrosis, deltoideo: 1.4 por ciento (fuente: Oldrini LM y colaboradores, 2023). Infección, DP: 2.7 por ciento (fuente: Oldrini LM y colaboradores, 2023). Infección, deltoideo: 1.1 por ciento (fuente: Oldrini LM y colaboradores, 2023). Lesión del axilar, DP: 0.7 por ciento (fuente: Oldrini LM y colaboradores, 2023). Lesión del axilar, deltoideo: 0.3 por ciento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«Deltopectoral frente a deltoideo/MIPO en 11 estudios y 798 pacientes» tiene 4 columnas: Desenlace, Deltopectoral (n 447), Deltoideo o MIPO (n 351), Fuente. Fila 1: Desenlace, Necrosis avascular; Deltopectoral (n 447), 11 (2,5 %); Deltoideo o MIPO (n 351), 17 (4,8 %); Fuente, (fuente: Oldrini LM y colaboradores, 2023). Fila 2: Desenlace, Pinzamiento subacromial; Deltopectoral (n 447), 12 (2,7 %); Deltoideo o MIPO (n 351), 15 (4,3 %); Fuente, (fuente: Oldrini LM y colaboradores, 2023). Fila 3: Desenlace, Aflojamiento o migración de tornillos; Deltopectoral (n 447), 25 (5,6 %); Deltoideo o MIPO (n 351), 36 (10,3 %), p 0,01; Fuente, (fuente: Oldrini LM y colaboradores, 2023). Fila 4: Desenlace, Infección; Deltopectoral (n 447), 12 (2,7 %); Deltoideo o MIPO (n 351), 4 (1,1 %); Fuente, (fuente: Oldrini LM y colaboradores, 2023). Fila 5: Desenlace, Pseudoartrosis; Deltopectoral (n 447), 29 (6,5 %); Deltoideo o MIPO (n 351), 5 (1,4 %), p 0,0004; Fuente, (fuente: Oldrini LM y colaboradores, 2023). Fila 6: Desenlace, Lesión del nervio axilar; Deltopectoral (n 447), 3 (0,7 %); Deltoideo o MIPO (n 351), 1 (0,3 %); Fuente, (fuente: Oldrini LM y colaboradores, 2023). Fila 7: Desenlace, Complicaciones totales; Deltopectoral (n 447), 121 (28,4 %); Deltoideo o MIPO (n 351), 105 (29,9 %); Fuente, (fuente: Oldrini LM y colaboradores, 2023). Fila 8: Desenlace, Reintervenciones; Deltopectoral (n 447), 43 (9,6 %); Deltoideo o MIPO (n 351), 49 (13,9 %); Fuente, (fuente: Oldrini LM y colaboradores, 2023). (fuente: Oldrini LM y colaboradores, 2023). La tabla completa tiene más filas: están en el documento Word. En el documento Word de este tema encontrarás además: Ensayos y estudios comparativos clave. Con esto cerramos comparación con el deltopectoral.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Es la complicación que define a esta vía (lectura propia). Se han descrito 4 mecanismos: tracción (deformación media de 51 % en cadáver con el separador abierto (fuente: Traver JL y colaboradores, 2016)), posición del brazo (la abducción acerca el nervio al acromion (fuente: Cheung S y colaboradores, 2009)), disección de más de 5 cm bajo el acromion (fuente: Jaeger M y colaboradores, 2026) e implante que cruza el nervio (en 20 hombros, el nervio atravesó la fila D de la placa en todos, la C en 11 y ambos orificios de la E en 16 (fuente: Dang KH y colaboradores, 2019); con tornillo de apoyo medial, las lesiones aparecieron solo en el grupo que lo recibió (fuente: Jeon N y colaboradores, 2023)). Las tasas dependen de cómo se mire. Con EMG, 10 % de lesiones permanentes en 40 pacientes evaluados (fuente: Westphal T y colaboradores, 2017) y 31 % de lesiones incompletas en 26 pacientes a las 3 a 4 semanas (fuente: Jeon N y colaboradores, 2023); con neurografía antes y después, sin cambios en 49 pacientes (fuente: Knežević J y colaboradores, 2017); con la clínica, 1 de 29 (3 %) (fuente: Acklin YP y colaboradores, 2012). En el análisis de 798 pacientes, 1 lesión con deltoideo frente a 3 con deltopectoral (fuente: Oldrini LM y colaboradores, 2023), mientras que Li halló OR 4,88 con MIPO (fuente: Li F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Durante la cirugía, en 37 pacientes con monitorización continua, el axilar fue el nervio más a menudo afectado (46 %) entre los que dieron alerta intraoperatoria, y 3 pacientes tuvieron parálisis transitoria que resolvió en 3 semanas; se asociaron a disfunción nerviosa el IMC bajo, la enfermedad cervical, la diabetes y la demora de unos 14 días (fuente: Warrender WJ y colaboradores, 2011). Pinzamiento subacromial: 16,2 % en 74 pacientes (6,7 % por varo y 9,5 % por placa demasiado proximal) (fuente: Falez F y colaboradores, 2016); en 798 pacientes, 4,3 % con deltoideo y 2,7 % con deltopectoral (fuente: Oldrini LM y colaboradores, 2023). Aflojamiento o migración de tornillos: 10,3 % con deltoideo frente a 5,6 % (fuente: Oldrini LM y colaboradores, 2023). Necrosis avascular: 1,4 % en la serie de Falez (fuente: Falez F y colaboradores, 2016); 4,8 % frente a 2,5 % en la revisión (fuente: Oldrini LM y colaboradores, 2023). Inserción distal del deltoides: afectada en 8 de 8 brazos al pasar placa por el túnel submuscular (fuente: Benninger E y colaboradores, 2017). Parálisis del deltoides anterior tras fijación: se han descrito transferencias libres de gracilis como rescate; en 3 pacientes las primeras señales aparecieron a los 4 meses (fuente: Gstoettner 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del axilar tras fijación por vía deltoidea, por estudio y método (no son comparables entre sí)» muestra lo siguiente. Jeon, EMG, lesión incompleta: 31 por ciento (fuente: Jeon N y colaboradores, 2023). Westphal, EMG, permanente: 10 por ciento (fuente: Westphal T y colaboradores, 2017). Acklin, clínica: 3 por ciento (fuente: Acklin YP y colaboradores, 2012). Oldrini, deltoideo (1 de 351): 0.3 por ciento (fuente: Oldrini LM y colaboradores, 2023). Knežević, neurografía, cambio nuevo: 0 por ciento (fuente: Knežević J y colaboradores, 2017).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Las series publicadas con delta split o MIPO por vía lateral rinden Constant medios o medianos de entre 61 y 81 puntos a 1 año o más: 78 en 29 pacientes (fuente: Acklin YP y colaboradores, 2012), 71 en 74 (fuente: Falez F y colaboradores, 2016), 81 en el brazo deltoideo del ensayo de Buecking (fuente: Buecking B y colaboradores, 2014), 79 en la serie de Borer (fuente: Borer J y colaboradores, 2020) y 61 (crudo) en la de Westphal, con 71 % ajustado por edad y sexo y DASH de 33 (fuente: Westphal T y colaboradores, 2017). En la serie prospectiva de 143 fracturas por baja energía, todos recuperaron el nervio y la fuerza, pero quienes tenían lesión nerviosa tardaron más y la función del hombro se restableció peor; ningún caso necesitó explorar el nervio (fuente: Visser CP y colaboradores, 2001). En una serie con EMG a las 3 a 4 semanas, la elevación activa a los 3 meses fue de 99° con lesión y 123° sin lesión, y los resultados finales no difirieron (fuente: Jeon N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usual es observar y pedir electrodiagnóstico solo si a las 3 a 6 semanas no hay signos de recuperación (fuente: Boardman ND 3rd y colaboradores, 1999). Para la parálisis del deltoides anterior sin opción de reparar el nervio, se han descrito transferencias musculares como rescate (fuente: Gstoettner C y colaboradores, 2024). Que en la mayoría de las comparaciones la función a 12 meses fue similar a la del deltopectoral (fuente: Buecking B y colaboradores, 2014) (fuente: Wu Z y colaboradores, 2023), que en un ensayo el deltopectoral dio mejor Q-DASH (fuente: Rouleau DM y colaboradores, 2020), y que el nervio es el riesgo propio de la vía (práctica habitual / opinión experta, a partir de los datos citados).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«Constant medio o mediano en series con vía lateral (los métodos no son idénticos)» muestra lo siguiente. Buecking, deltoideo (valor reportado): 81 puntos (fuente: Buecking B y colaboradores, 2014). Borer, MIDS (mediana): 79 puntos (fuente: Borer J y colaboradores, 2020). Acklin (mediana): 78 puntos (fuente: Acklin YP y colaboradores, 2012). Falez (media): 71 puntos (fuente: Falez F y colaboradores, 2016). Westphal (media cruda): 61 puntos (fuente: Westphal T y colaboradores, 2017). Con esto cerramos pronóstico. Sigamos con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No hay un protocolo con evidencia sólida. La Cochrane de 2022 comparó movilización temprana (hacia la 1.ª semana) con tardía (después de 3 semanas o más) en fracturas tratadas sin cirugía: 5 ensayos con 350 participantes, datos muy limitados (fuente: Handoll HH y colaboradores, 2022). En el consenso Delphi no hubo acuerdo sobre los protocolos de rehabilitación, ni sin cirugía ni después de operar (fuente: Williams AA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serie de Acklin con delta split, se animó a la movilización activa guiada inmediata (fuente: Acklin YP y colaboradores, 2012). Los pacientes con MIPO tuvieron mejor función a los 3 y 6 meses que con ORIF (fuente: Lin T y colaboradores, 2014); el Constant a 3 meses fue mejor con el deltoideo en el metaanálisis, sin diferencia a 12 y 24 meses (fuente: Wu Z y colaboradores, 2023). Proteger la separación del deltoides y el implante, fortalecer de forma progresiva y vigilar la fuerza de elevación son costumbres sin estudio que las respalde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paciente no recupera la elevación activa, piensa en el nervio: observa y pide estudio electrodiagnóstico si no hay mejoría a las 3 a 6 semanas (fuente: Boardman ND 3rd y colaboradores, 1999). Con esto cerramos rehabilitación. Sigamos con guías y consensos.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consensos. La Cochrane de 2022 es la revisión de referencia de tratamientos en fractura del húmero proximal: 47 ensayos, 3179 participantes (fuente: Handoll HH y colaboradores, 2022). El consenso Delphi de la Neer Circle (86 expertos identificados) acordó el valor de la TC con reconstrucción 3D y la cirugía en el joven sano con fracturas de 3 y 4 partes; no hubo acuerdo sobre rehabilitación (fuente: Williams AA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criterios de adecuación del Colegio Americano de Radiología (2024) pusieron la radiografía como primer estudio ante dolor agudo de hombro (fuente: Expert Panel on Musculoskeletal Imaging; Laur O y colaboradores, 2025). Ninguna de estas tres fuentes elige un abordaje por ti. Eso se apoya en los estudios de comparación de las secciones anteriores y en la ficha de la AO (fuente: Jaeger M y colaboradores, 2026) (fuente: Jaeger M y colaboradores, 2026). Con esto cerramos guías y consensos.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nervio manda: 5 cm es el tope de tu incisión y de tu separación, no una garantía de seguridad (fuente: Jaeger M y colaboradores, 2026) (fuente: Burkhead WZ Jr y colaboradores, 1992). Palpa el axilar en la cara profunda del deltoides y deja una sutura de tope en el borde inferior de la separación antes de avanzar (fuente: Jaeger M y colaboradores, 2026). Poca tracción y brazo en neutro: la abducción acerca el nervio al acromion (fuente: Cheung S y colaboradores, 2009) y la tracción sostenida lo lesiona (fuente: Traver JL y colaboradores, 2016). Con placa, el nervio y el implante se cruzan en la zona media de la placa (fuente: Stecco C y colaboradores, 2010) (fuente: Dang KH y colaboradores, 2019) (fuente: Smith J y colaboradores, 2007): piensa bien esos orificios y el tornillo de apoyo medial (fuente: Jeon N y colaboradores, 2023). Ninguna vía gana siempre: elige entre deltoideo y deltopectoral según el patrón de fractura y tu entrenamiento (fuente: Oldrini LM y colaboradores, 2023) (fuente: Borer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Documenta la función del axilar antes de operar: en 143 fracturas por baja energía, 83 pacientes (58 %) tenían denervación del axilar en el EMG (fuente: Visser CP y colaboradores, 2001). Marca dos líneas en la piel antes de cortar: una a 5 cm del acromion y, si vas a pasar una placa por debajo del nervio, otra 2 cm más distal; entre una y otra queda la franja de riesgo para el nervio (fuente: Jaeger M y colaboradores, 2026). Un examen clínico normal no descarta lesión: en 40 pacientes evaluados con EMG tras placa por vía deltoidea, 10 % tuvo lesión permanente del axilar, más de lo que la clínica hacía esperar (fuente: Westphal T y colaboradores, 2017). El tornillo de apoyo medial merece una pausa: en 26 pacientes con EMG, las 8 lesiones incompletas del axilar aparecieron solo entre los 17 que lo recibieron (fuente: Jeon N y colaboradores, 2023). Por esta ventana la cara medial se ve poco, y con más de 2 fragmentos lograr una reducción anatómica puede costar más (fuente: Oldrini LM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límite de 5 cm protege la incisión y la separación, pero el nervio no respeta la regla: casi 20 % de 51 cadáveres lo tuvo más cerca (fuente: Jaeger M y colaboradores, 2026) (fuente: Burkhead WZ Jr y colaboradores, 1992). Palpa el nervio, marca las líneas y usa poca tracción: el estiramiento del nervio llegó a 51 % en cadáver (fuente: Jaeger M y colaboradores, 2026) (fuente: Traver JL y colaboradores, 2016). Con placa, el nervio cruza el implante: cuida la zona media de la placa, los orificios distales de la cabeza y el tornillo de apoyo medial (fuente: Stecco C y colaboradores, 2010) (fuente: Dang KH y colaboradores, 2019) (fuente: Jeon N y colaboradores, 2023). Frente al deltopectoral hay menos tiempo quirúrgico y función similar a 12 meses en la mayoría de las comparaciones; no hay ganador universal (fuente: Wu Z y colaboradores, 2023) (fuente: Oldrini LM y colaboradores, 2023) (fuente: Rouleau DM y colaboradores, 2020). Registra el axilar antes de operar y no te fíes solo de la clínica (fuente: Visser CP y colaboradores, 2001) (fuente: Westphal T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deltoideo lateral · abordaje transdeltoideo · nervio axilar · zona de peligro del axilar · regla de 5 cm · MIPO · placa bloqueada · rafe del deltoides · abordaje anterolateral acromial · Mackenzie · tuberosidad mayor · fractura del húmero proximal · clavo anterógrado · silla de playa · neuropraxia · electromiografía · L invertida · abordaje anterosuperior · mini-open del manguito · sutura de tope · deltopectoral · tornillo de apoyo medial.</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Incisión de 5 cm desde el borde lateral del acromion; no la prolongues más abajo (fuente: Jaeger M y colaboradores, 2026). Nervio a 6 cm del acromion (AO); casi 20 % de cadáveres, a menos de 5 cm (fuente: Jaeger M y colaboradores, 2026) (fuente: Burkhead WZ Jr y colaboradores, 1992). Palpa el nervio bajo el deltoides y deja una sutura de tope en el borde inferior (fuente: Jaeger M y colaboradores, 2026). Abducir acerca el nervio al acromion; opera con el brazo en neutro (fuente: Cheung S y colaboradores, 2009). Con placa lateral, el nervio cruza la zona media de la placa (fuente: Stecco C y colaboradores, 2010) (fuente: Dang KH y colaboradores, 2019) (fuente: Smith J y colaboradores, 2007). Tuberosidad mayor y MIPO son su terreno; en 4 partes valora el deltopectoral (fuente: Jaeger M y colaboradores, 2026) (fuente: Borer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52 años, diestro, albañil, que cae de una escalera sobre el hombro derecho. La radiografía muestra una fractura aislada de la tuberosidad mayor (2 partes), desplazada hacia arriba y atrás, con el cuello quirúrgico indemne; no hay déficit neurovascular evidente. Pide una cicatriz pequeña y volver pronto a trabajar.</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abordajes considerarías y qué te inclina hacia cada uno?. ¿Qué examen y qué registro haces antes de cortar?. ¿Qué marcas dibujas en la piel y por qué?. Si planeas MIPO con placa, ¿qué orificios y qué tornillos vigilas?. ¿Qué le dices sobre el nervio axilar y la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Elegir la vía: el deltopectoral sirve para casi cualquier fractura y a menudo es el preferido (fuente: Jaeger M y colaboradores, 2026), y la vía lateral es especialmente útil para la tuberosidad mayor (fuente: Jaeger M y colaboradores, 2026); en una serie con fracturas de 3 y 4 partes, el cirujano documentó menos dificultad para reducir la tuberosidad mayor por deltoideo (fuente: Bhayana H y colaboradores, 2022). Con 2 partes sin grandes complejidades, ambas son posibles y manda tu entrenamiento (opinión experta). Antes de cortar, examina y anota la fuerza del deltoides y la sensibilidad lateral del brazo; el EMG detecta más que la clínica (fuente: Westphal T y colaboradores, 2017). Dibuja una línea a 5 cm del acromion y, si vas a pasar una placa, otra 2 cm más distal (fuente: Jaeger M y colaboradores, 2026). Haz una incisión de 5 cm desde el borde lateral del acromion, separa entre fibras sin pasar de 5 cm, deja una sutura de tope y palpa el nervio (fuente: Jaeger M y colaboradores, 2026). Si usas placa, el nervio la cruza y los 2 orificios distales de la cabeza coinciden con su paso (fuente: Stecco C y colaboradores, 2010). Al paciente dile que la función suele ser buena, que el nervio es el riesgo propio de la vía y que, si no recupera la elevación, se estudia con EMG si no mejora entre las 3 y las 6 semanas (fuente: Boardman ND 3rd y colaboradores, 1999). Se elige la vía por el patrón de fractura, tu entrenamiento y el nervio, no por el largo de la cicatriz (fuente: Oldrini LM y colaboradores, 2023) (fuente: Jaeger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lateral transdeltoideo: qué es, dónde está el nervio y cuándo conviene</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Anatomía quirúrgica</a:t>
            </a:r>
          </a:p>
          <a:p>
            <a:pPr marL="347472" indent="-347472">
              <a:spcAft>
                <a:spcPts val="1400"/>
              </a:spcAft>
              <a:buChar char="•"/>
            </a:pPr>
            <a:r>
              <a:rPr sz="2200">
                <a:solidFill>
                  <a:srgbClr val="263238"/>
                </a:solidFill>
                <a:latin typeface="Calibri"/>
              </a:rPr>
              <a:t>4. Variantes: la distancia del nervio no es una constante</a:t>
            </a:r>
          </a:p>
          <a:p>
            <a:pPr marL="347472" indent="-347472">
              <a:spcAft>
                <a:spcPts val="1400"/>
              </a:spcAft>
              <a:buChar char="•"/>
            </a:pPr>
            <a:r>
              <a:rPr sz="2200">
                <a:solidFill>
                  <a:srgbClr val="263238"/>
                </a:solidFill>
                <a:latin typeface="Calibri"/>
              </a:rPr>
              <a:t>5. Biomecánica: por qué el nervio se daña sin cortarlo</a:t>
            </a:r>
          </a:p>
          <a:p>
            <a:pPr marL="347472" indent="-347472">
              <a:spcAft>
                <a:spcPts val="1400"/>
              </a:spcAft>
              <a:buChar char="•"/>
            </a:pPr>
            <a:r>
              <a:rPr sz="2200">
                <a:solidFill>
                  <a:srgbClr val="263238"/>
                </a:solidFill>
                <a:latin typeface="Calibri"/>
              </a:rPr>
              <a:t>6. Examen físico</a:t>
            </a:r>
          </a:p>
          <a:p>
            <a:pPr marL="347472" indent="-347472">
              <a:spcAft>
                <a:spcPts val="1400"/>
              </a:spcAft>
              <a:buChar char="•"/>
            </a:pPr>
            <a:r>
              <a:rPr sz="2200">
                <a:solidFill>
                  <a:srgbClr val="263238"/>
                </a:solidFill>
                <a:latin typeface="Calibri"/>
              </a:rPr>
              <a:t>7. Imágenes</a:t>
            </a:r>
          </a:p>
          <a:p>
            <a:pPr marL="347472" indent="-347472">
              <a:spcAft>
                <a:spcPts val="1400"/>
              </a:spcAft>
              <a:buChar char="•"/>
            </a:pPr>
            <a:r>
              <a:rPr sz="2200">
                <a:solidFill>
                  <a:srgbClr val="263238"/>
                </a:solidFill>
                <a:latin typeface="Calibri"/>
              </a:rPr>
              <a:t>8. Indicaciones: cuándo conviene esta vía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 decisión</a:t>
            </a:r>
          </a:p>
          <a:p>
            <a:pPr marL="347472" indent="-347472">
              <a:spcAft>
                <a:spcPts val="1400"/>
              </a:spcAft>
              <a:buChar char="•"/>
            </a:pPr>
            <a:r>
              <a:rPr sz="2200">
                <a:solidFill>
                  <a:srgbClr val="263238"/>
                </a:solidFill>
                <a:latin typeface="Calibri"/>
              </a:rPr>
              <a:t>10. Tratamiento</a:t>
            </a:r>
          </a:p>
          <a:p>
            <a:pPr marL="347472" indent="-347472">
              <a:spcAft>
                <a:spcPts val="1400"/>
              </a:spcAft>
              <a:buChar char="•"/>
            </a:pPr>
            <a:r>
              <a:rPr sz="2200">
                <a:solidFill>
                  <a:srgbClr val="263238"/>
                </a:solidFill>
                <a:latin typeface="Calibri"/>
              </a:rPr>
              <a:t>11. Técnica: paso a paso</a:t>
            </a:r>
          </a:p>
          <a:p>
            <a:pPr marL="347472" indent="-347472">
              <a:spcAft>
                <a:spcPts val="1400"/>
              </a:spcAft>
              <a:buChar char="•"/>
            </a:pPr>
            <a:r>
              <a:rPr sz="2200">
                <a:solidFill>
                  <a:srgbClr val="263238"/>
                </a:solidFill>
                <a:latin typeface="Calibri"/>
              </a:rPr>
              <a:t>12. Ventanas y ampliaciones del abordaje</a:t>
            </a:r>
          </a:p>
          <a:p>
            <a:pPr marL="347472" indent="-347472">
              <a:spcAft>
                <a:spcPts val="1400"/>
              </a:spcAft>
              <a:buChar char="•"/>
            </a:pPr>
            <a:r>
              <a:rPr sz="2200">
                <a:solidFill>
                  <a:srgbClr val="263238"/>
                </a:solidFill>
                <a:latin typeface="Calibri"/>
              </a:rPr>
              <a:t>13. Comparación con el deltopectoral</a:t>
            </a:r>
          </a:p>
          <a:p>
            <a:pPr marL="347472" indent="-347472">
              <a:spcAft>
                <a:spcPts val="1400"/>
              </a:spcAft>
              <a:buChar char="•"/>
            </a:pPr>
            <a:r>
              <a:rPr sz="2200">
                <a:solidFill>
                  <a:srgbClr val="263238"/>
                </a:solidFill>
                <a:latin typeface="Calibri"/>
              </a:rPr>
              <a:t>14. Complicaciones</a:t>
            </a:r>
          </a:p>
          <a:p>
            <a:pPr marL="347472" indent="-347472">
              <a:spcAft>
                <a:spcPts val="1400"/>
              </a:spcAft>
              <a:buChar char="•"/>
            </a:pPr>
            <a:r>
              <a:rPr sz="2200">
                <a:solidFill>
                  <a:srgbClr val="263238"/>
                </a:solidFill>
                <a:latin typeface="Calibri"/>
              </a:rPr>
              <a:t>15. Pronóstico</a:t>
            </a:r>
          </a:p>
          <a:p>
            <a:pPr marL="347472" indent="-347472">
              <a:spcAft>
                <a:spcPts val="1400"/>
              </a:spcAft>
              <a:buChar char="•"/>
            </a:pPr>
            <a:r>
              <a:rPr sz="2200">
                <a:solidFill>
                  <a:srgbClr val="263238"/>
                </a:solidFill>
                <a:latin typeface="Calibri"/>
              </a:rPr>
              <a:t>16.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abordaje lateral transdeltoideo llega al húmero proximal por un intervalo del deltoides, entre sus porciones acromial y espinal…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entrada corta y directa a la cara lateral del húmero proximal…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eso sus cifras se leen como un conjunto aproximado para las dos ventanas, no como datos de una sola.</a:t>
            </a:r>
          </a:p>
          <a:p>
            <a:pPr marL="347472" indent="-347472">
              <a:spcAft>
                <a:spcPts val="1400"/>
              </a:spcAft>
              <a:buChar char="•"/>
            </a:pPr>
            <a:r>
              <a:rPr sz="2400">
                <a:solidFill>
                  <a:srgbClr val="263238"/>
                </a:solidFill>
                <a:latin typeface="Calibri"/>
              </a:rPr>
              <a:t>Fijar la tuberosidad mayor: la AO la señala como especialmente útil para eso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[r31]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Ofrece una incisión de 5 cm frente a los 12 a 14 cm del deltopectoral [r1][r31] y un plano relativamente avascular, lejos de las circunflejas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Rouleau DM et al. 2020. doi:10.1016/j.jse.2020.06.020</a:t>
            </a:r>
          </a:p>
          <a:p>
            <a:r>
              <a:rPr sz="800">
                <a:solidFill>
                  <a:srgbClr val="5A6469"/>
                </a:solidFill>
                <a:latin typeface="Calibri"/>
              </a:rPr>
              <a:t>[r13] Jeon N et al. J Orthop Sci. 2023. doi:10.1016/j.jos.2021.11.004</a:t>
            </a:r>
          </a:p>
          <a:p>
            <a:r>
              <a:rPr sz="800">
                <a:solidFill>
                  <a:srgbClr val="5A6469"/>
                </a:solidFill>
                <a:latin typeface="Calibri"/>
              </a:rPr>
              <a:t>[r15] Visser CP et al. J Shoulder Elbow Surg. 2001. doi:10.1067/mse.2001.118002</a:t>
            </a:r>
          </a:p>
          <a:p>
            <a:r>
              <a:rPr sz="800">
                <a:solidFill>
                  <a:srgbClr val="5A6469"/>
                </a:solidFill>
                <a:latin typeface="Calibri"/>
              </a:rPr>
              <a:t>[r16] Westphal T et al. J Shoulder Elbow Surg. 2017. doi:10.1016/j.jse.2016.07.027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fractura del húmero proximal es frecuente y, sobre todo, se trata sin operar.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Visser CP et al. J Shoulder Elbow Surg. 2001. doi:10.1067/mse.2001.118002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desplazamiento importa: con cualquier nervio, hubo denervación en 41 de las 50 fracturas desplazadas (82 %) frente a 55 de las 93 no desplazadas (59 %)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Cuánto se lesiona el nervio, según dónde y cómo se midió</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Acklin YP et al. Oper Orthop Traumatol. 2012. doi:10.1007/s00064-011-0051-9</a:t>
            </a:r>
          </a:p>
          <a:p>
            <a:r>
              <a:rPr sz="800">
                <a:solidFill>
                  <a:srgbClr val="5A6469"/>
                </a:solidFill>
                <a:latin typeface="Calibri"/>
              </a:rPr>
              <a:t>[r37] Boardman ND 3rd et al. Clin Orthop Relat Res. 1999. PMID 10613152</a:t>
            </a:r>
          </a:p>
          <a:p>
            <a:r>
              <a:rPr sz="800">
                <a:solidFill>
                  <a:srgbClr val="5A6469"/>
                </a:solidFill>
                <a:latin typeface="Calibri"/>
              </a:rPr>
              <a:t>[r13] Jeon N et al. J Orthop Sci. 2023. doi:10.1016/j.jos.2021.11.004</a:t>
            </a:r>
          </a:p>
          <a:p>
            <a:r>
              <a:rPr sz="800">
                <a:solidFill>
                  <a:srgbClr val="5A6469"/>
                </a:solidFill>
                <a:latin typeface="Calibri"/>
              </a:rPr>
              <a:t>[r36] Knežević J et al. Is the axillary nerve at risk? Injury. 2017. doi:10.1016/S0020-1383(17)30733-7</a:t>
            </a:r>
          </a:p>
          <a:p>
            <a:r>
              <a:rPr sz="800">
                <a:solidFill>
                  <a:srgbClr val="5A6469"/>
                </a:solidFill>
                <a:latin typeface="Calibri"/>
              </a:rPr>
              <a:t>[r15] Visser CP et al. J Shoulder Elbow Surg. 2001. doi:10.1067/mse.2001.118002</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Contexto</a:t>
                      </a:r>
                    </a:p>
                  </a:txBody>
                  <a:tcPr>
                    <a:solidFill>
                      <a:srgbClr val="0F5F6B"/>
                    </a:solidFill>
                  </a:tcPr>
                </a:tc>
                <a:tc>
                  <a:txBody>
                    <a:bodyPr/>
                    <a:lstStyle/>
                    <a:p>
                      <a:r>
                        <a:rPr sz="1400" b="1">
                          <a:solidFill>
                            <a:srgbClr val="FFFFFF"/>
                          </a:solidFill>
                          <a:latin typeface="Calibri"/>
                        </a:rPr>
                        <a:t>Cifra</a:t>
                      </a:r>
                    </a:p>
                  </a:txBody>
                  <a:tcPr>
                    <a:solidFill>
                      <a:srgbClr val="0F5F6B"/>
                    </a:solidFill>
                  </a:tcPr>
                </a:tc>
                <a:tc>
                  <a:txBody>
                    <a:bodyPr/>
                    <a:lstStyle/>
                    <a:p>
                      <a:r>
                        <a:rPr sz="1400" b="1">
                          <a:solidFill>
                            <a:srgbClr val="FFFFFF"/>
                          </a:solidFill>
                          <a:latin typeface="Calibri"/>
                        </a:rPr>
                        <a:t>Cómo se midió</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Fractura de baja energía antes de operar (143 fracturas)</a:t>
                      </a:r>
                    </a:p>
                  </a:txBody>
                  <a:tcPr>
                    <a:solidFill>
                      <a:srgbClr val="EEF3F4"/>
                    </a:solidFill>
                  </a:tcPr>
                </a:tc>
                <a:tc>
                  <a:txBody>
                    <a:bodyPr/>
                    <a:lstStyle/>
                    <a:p>
                      <a:r>
                        <a:rPr sz="1400">
                          <a:solidFill>
                            <a:srgbClr val="263238"/>
                          </a:solidFill>
                          <a:latin typeface="Calibri"/>
                        </a:rPr>
                        <a:t>Axilar con denervación en 58 %</a:t>
                      </a:r>
                    </a:p>
                  </a:txBody>
                  <a:tcPr>
                    <a:solidFill>
                      <a:srgbClr val="EEF3F4"/>
                    </a:solidFill>
                  </a:tcPr>
                </a:tc>
                <a:tc>
                  <a:txBody>
                    <a:bodyPr/>
                    <a:lstStyle/>
                    <a:p>
                      <a:r>
                        <a:rPr sz="1400">
                          <a:solidFill>
                            <a:srgbClr val="263238"/>
                          </a:solidFill>
                          <a:latin typeface="Calibri"/>
                        </a:rPr>
                        <a:t>EMG</a:t>
                      </a:r>
                    </a:p>
                  </a:txBody>
                  <a:tcPr>
                    <a:solidFill>
                      <a:srgbClr val="EEF3F4"/>
                    </a:solidFill>
                  </a:tcPr>
                </a:tc>
                <a:tc>
                  <a:txBody>
                    <a:bodyPr/>
                    <a:lstStyle/>
                    <a:p>
                      <a:r>
                        <a:rPr sz="1400">
                          <a:solidFill>
                            <a:srgbClr val="263238"/>
                          </a:solidFill>
                          <a:latin typeface="Calibri"/>
                        </a:rPr>
                        <a:t>[r15]</a:t>
                      </a:r>
                    </a:p>
                  </a:txBody>
                  <a:tcPr>
                    <a:solidFill>
                      <a:srgbClr val="EEF3F4"/>
                    </a:solidFill>
                  </a:tcPr>
                </a:tc>
              </a:tr>
              <a:tr h="457200">
                <a:tc>
                  <a:txBody>
                    <a:bodyPr/>
                    <a:lstStyle/>
                    <a:p>
                      <a:r>
                        <a:rPr sz="1400">
                          <a:solidFill>
                            <a:srgbClr val="263238"/>
                          </a:solidFill>
                          <a:latin typeface="Calibri"/>
                        </a:rPr>
                        <a:t>Placa bloqueada por vía deltoidea (40 evaluados)</a:t>
                      </a:r>
                    </a:p>
                  </a:txBody>
                  <a:tcPr>
                    <a:solidFill>
                      <a:srgbClr val="FFFFFF"/>
                    </a:solidFill>
                  </a:tcPr>
                </a:tc>
                <a:tc>
                  <a:txBody>
                    <a:bodyPr/>
                    <a:lstStyle/>
                    <a:p>
                      <a:r>
                        <a:rPr sz="1400">
                          <a:solidFill>
                            <a:srgbClr val="263238"/>
                          </a:solidFill>
                          <a:latin typeface="Calibri"/>
                        </a:rPr>
                        <a:t>10 % de lesión permanente del axilar; 3 pacientes con lesión temporal</a:t>
                      </a:r>
                    </a:p>
                  </a:txBody>
                  <a:tcPr>
                    <a:solidFill>
                      <a:srgbClr val="FFFFFF"/>
                    </a:solidFill>
                  </a:tcPr>
                </a:tc>
                <a:tc>
                  <a:txBody>
                    <a:bodyPr/>
                    <a:lstStyle/>
                    <a:p>
                      <a:r>
                        <a:rPr sz="1400">
                          <a:solidFill>
                            <a:srgbClr val="263238"/>
                          </a:solidFill>
                          <a:latin typeface="Calibri"/>
                        </a:rPr>
                        <a:t>EMG, neurografía y potenciales evocados</a:t>
                      </a:r>
                    </a:p>
                  </a:txBody>
                  <a:tcPr>
                    <a:solidFill>
                      <a:srgbClr val="FFFFFF"/>
                    </a:solidFill>
                  </a:tcPr>
                </a:tc>
                <a:tc>
                  <a:txBody>
                    <a:bodyPr/>
                    <a:lstStyle/>
                    <a:p>
                      <a:r>
                        <a:rPr sz="1400">
                          <a:solidFill>
                            <a:srgbClr val="263238"/>
                          </a:solidFill>
                          <a:latin typeface="Calibri"/>
                        </a:rPr>
                        <a:t>[r16]</a:t>
                      </a:r>
                    </a:p>
                  </a:txBody>
                  <a:tcPr>
                    <a:solidFill>
                      <a:srgbClr val="FFFFFF"/>
                    </a:solidFill>
                  </a:tcPr>
                </a:tc>
              </a:tr>
              <a:tr h="457200">
                <a:tc>
                  <a:txBody>
                    <a:bodyPr/>
                    <a:lstStyle/>
                    <a:p>
                      <a:r>
                        <a:rPr sz="1400">
                          <a:solidFill>
                            <a:srgbClr val="263238"/>
                          </a:solidFill>
                          <a:latin typeface="Calibri"/>
                        </a:rPr>
                        <a:t>Placa por deltoideo mínimamente invasivo (26 pacientes)</a:t>
                      </a:r>
                    </a:p>
                  </a:txBody>
                  <a:tcPr>
                    <a:solidFill>
                      <a:srgbClr val="EEF3F4"/>
                    </a:solidFill>
                  </a:tcPr>
                </a:tc>
                <a:tc>
                  <a:txBody>
                    <a:bodyPr/>
                    <a:lstStyle/>
                    <a:p>
                      <a:r>
                        <a:rPr sz="1400">
                          <a:solidFill>
                            <a:srgbClr val="263238"/>
                          </a:solidFill>
                          <a:latin typeface="Calibri"/>
                        </a:rPr>
                        <a:t>Lesión incompleta en 8 (31 %); ninguna completa</a:t>
                      </a:r>
                    </a:p>
                  </a:txBody>
                  <a:tcPr>
                    <a:solidFill>
                      <a:srgbClr val="EEF3F4"/>
                    </a:solidFill>
                  </a:tcPr>
                </a:tc>
                <a:tc>
                  <a:txBody>
                    <a:bodyPr/>
                    <a:lstStyle/>
                    <a:p>
                      <a:r>
                        <a:rPr sz="1400">
                          <a:solidFill>
                            <a:srgbClr val="263238"/>
                          </a:solidFill>
                          <a:latin typeface="Calibri"/>
                        </a:rPr>
                        <a:t>EMG a las 3 a 4 semanas</a:t>
                      </a:r>
                    </a:p>
                  </a:txBody>
                  <a:tcPr>
                    <a:solidFill>
                      <a:srgbClr val="EEF3F4"/>
                    </a:solidFill>
                  </a:tcPr>
                </a:tc>
                <a:tc>
                  <a:txBody>
                    <a:bodyPr/>
                    <a:lstStyle/>
                    <a:p>
                      <a:r>
                        <a:rPr sz="1400">
                          <a:solidFill>
                            <a:srgbClr val="263238"/>
                          </a:solidFill>
                          <a:latin typeface="Calibri"/>
                        </a:rPr>
                        <a:t>[r13]</a:t>
                      </a:r>
                    </a:p>
                  </a:txBody>
                  <a:tcPr>
                    <a:solidFill>
                      <a:srgbClr val="EEF3F4"/>
                    </a:solidFill>
                  </a:tcPr>
                </a:tc>
              </a:tr>
              <a:tr h="457200">
                <a:tc>
                  <a:txBody>
                    <a:bodyPr/>
                    <a:lstStyle/>
                    <a:p>
                      <a:r>
                        <a:rPr sz="1400">
                          <a:solidFill>
                            <a:srgbClr val="263238"/>
                          </a:solidFill>
                          <a:latin typeface="Calibri"/>
                        </a:rPr>
                        <a:t>MIPO anterolateral (49 pacientes)</a:t>
                      </a:r>
                    </a:p>
                  </a:txBody>
                  <a:tcPr>
                    <a:solidFill>
                      <a:srgbClr val="FFFFFF"/>
                    </a:solidFill>
                  </a:tcPr>
                </a:tc>
                <a:tc>
                  <a:txBody>
                    <a:bodyPr/>
                    <a:lstStyle/>
                    <a:p>
                      <a:r>
                        <a:rPr sz="1400">
                          <a:solidFill>
                            <a:srgbClr val="263238"/>
                          </a:solidFill>
                          <a:latin typeface="Calibri"/>
                        </a:rPr>
                        <a:t>Sin cambios de amplitud (p 0,575) ni de latencia (p 0,857); 5 ya estaban lesionados antes</a:t>
                      </a:r>
                    </a:p>
                  </a:txBody>
                  <a:tcPr>
                    <a:solidFill>
                      <a:srgbClr val="FFFFFF"/>
                    </a:solidFill>
                  </a:tcPr>
                </a:tc>
                <a:tc>
                  <a:txBody>
                    <a:bodyPr/>
                    <a:lstStyle/>
                    <a:p>
                      <a:r>
                        <a:rPr sz="1400">
                          <a:solidFill>
                            <a:srgbClr val="263238"/>
                          </a:solidFill>
                          <a:latin typeface="Calibri"/>
                        </a:rPr>
                        <a:t>Neurografía antes y después</a:t>
                      </a:r>
                    </a:p>
                  </a:txBody>
                  <a:tcPr>
                    <a:solidFill>
                      <a:srgbClr val="FFFFFF"/>
                    </a:solidFill>
                  </a:tcPr>
                </a:tc>
                <a:tc>
                  <a:txBody>
                    <a:bodyPr/>
                    <a:lstStyle/>
                    <a:p>
                      <a:r>
                        <a:rPr sz="1400">
                          <a:solidFill>
                            <a:srgbClr val="263238"/>
                          </a:solidFill>
                          <a:latin typeface="Calibri"/>
                        </a:rPr>
                        <a:t>[r36]</a:t>
                      </a:r>
                    </a:p>
                  </a:txBody>
                  <a:tcPr>
                    <a:solidFill>
                      <a:srgbClr val="FFFFFF"/>
                    </a:solidFill>
                  </a:tcPr>
                </a:tc>
              </a:tr>
              <a:tr h="457200">
                <a:tc>
                  <a:txBody>
                    <a:bodyPr/>
                    <a:lstStyle/>
                    <a:p>
                      <a:r>
                        <a:rPr sz="1400">
                          <a:solidFill>
                            <a:srgbClr val="263238"/>
                          </a:solidFill>
                          <a:latin typeface="Calibri"/>
                        </a:rPr>
                        <a:t>Placa por delta split (29 pacientes)</a:t>
                      </a:r>
                    </a:p>
                  </a:txBody>
                  <a:tcPr>
                    <a:solidFill>
                      <a:srgbClr val="EEF3F4"/>
                    </a:solidFill>
                  </a:tcPr>
                </a:tc>
                <a:tc>
                  <a:txBody>
                    <a:bodyPr/>
                    <a:lstStyle/>
                    <a:p>
                      <a:r>
                        <a:rPr sz="1400">
                          <a:solidFill>
                            <a:srgbClr val="263238"/>
                          </a:solidFill>
                          <a:latin typeface="Calibri"/>
                        </a:rPr>
                        <a:t>1 lesión de la rama anterior (3 %)</a:t>
                      </a:r>
                    </a:p>
                  </a:txBody>
                  <a:tcPr>
                    <a:solidFill>
                      <a:srgbClr val="EEF3F4"/>
                    </a:solidFill>
                  </a:tcPr>
                </a:tc>
                <a:tc>
                  <a:txBody>
                    <a:bodyPr/>
                    <a:lstStyle/>
                    <a:p>
                      <a:r>
                        <a:rPr sz="1400">
                          <a:solidFill>
                            <a:srgbClr val="263238"/>
                          </a:solidFill>
                          <a:latin typeface="Calibri"/>
                        </a:rPr>
                        <a:t>Clínica</a:t>
                      </a:r>
                    </a:p>
                  </a:txBody>
                  <a:tcPr>
                    <a:solidFill>
                      <a:srgbClr val="EEF3F4"/>
                    </a:solidFill>
                  </a:tcPr>
                </a:tc>
                <a:tc>
                  <a:txBody>
                    <a:bodyPr/>
                    <a:lstStyle/>
                    <a:p>
                      <a:r>
                        <a:rPr sz="1400">
                          <a:solidFill>
                            <a:srgbClr val="263238"/>
                          </a:solidFill>
                          <a:latin typeface="Calibri"/>
                        </a:rPr>
                        <a:t>[r27]</a:t>
                      </a:r>
                    </a:p>
                  </a:txBody>
                  <a:tcPr>
                    <a:solidFill>
                      <a:srgbClr val="EEF3F4"/>
                    </a:solidFill>
                  </a:tcPr>
                </a:tc>
              </a:tr>
              <a:tr h="457200">
                <a:tc>
                  <a:txBody>
                    <a:bodyPr/>
                    <a:lstStyle/>
                    <a:p>
                      <a:r>
                        <a:rPr sz="1400">
                          <a:solidFill>
                            <a:srgbClr val="263238"/>
                          </a:solidFill>
                          <a:latin typeface="Calibri"/>
                        </a:rPr>
                        <a:t>Cirugía del manguito (revisión narrativa)</a:t>
                      </a:r>
                    </a:p>
                  </a:txBody>
                  <a:tcPr>
                    <a:solidFill>
                      <a:srgbClr val="FFFFFF"/>
                    </a:solidFill>
                  </a:tcPr>
                </a:tc>
                <a:tc>
                  <a:txBody>
                    <a:bodyPr/>
                    <a:lstStyle/>
                    <a:p>
                      <a:r>
                        <a:rPr sz="1400">
                          <a:solidFill>
                            <a:srgbClr val="263238"/>
                          </a:solidFill>
                          <a:latin typeface="Calibri"/>
                        </a:rPr>
                        <a:t>Lesión nerviosa en 1 % a 2 %</a:t>
                      </a:r>
                    </a:p>
                  </a:txBody>
                  <a:tcPr>
                    <a:solidFill>
                      <a:srgbClr val="FFFFFF"/>
                    </a:solidFill>
                  </a:tcPr>
                </a:tc>
                <a:tc>
                  <a:txBody>
                    <a:bodyPr/>
                    <a:lstStyle/>
                    <a:p>
                      <a:r>
                        <a:rPr sz="1400">
                          <a:solidFill>
                            <a:srgbClr val="263238"/>
                          </a:solidFill>
                          <a:latin typeface="Calibri"/>
                        </a:rPr>
                        <a:t>Reportes clínicos</a:t>
                      </a:r>
                    </a:p>
                  </a:txBody>
                  <a:tcPr>
                    <a:solidFill>
                      <a:srgbClr val="FFFFFF"/>
                    </a:solidFill>
                  </a:tcPr>
                </a:tc>
                <a:tc>
                  <a:txBody>
                    <a:bodyPr/>
                    <a:lstStyle/>
                    <a:p>
                      <a:r>
                        <a:rPr sz="1400">
                          <a:solidFill>
                            <a:srgbClr val="263238"/>
                          </a:solidFill>
                          <a:latin typeface="Calibri"/>
                        </a:rPr>
                        <a:t>[r37]</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[r18] Gardner MJ et al. J Orthop Trauma. 2006. doi:10.1097/01.bot.0000246412.10176.14</a:t>
            </a:r>
          </a:p>
          <a:p>
            <a:r>
              <a:rPr sz="800">
                <a:solidFill>
                  <a:srgbClr val="5A6469"/>
                </a:solidFill>
                <a:latin typeface="Calibri"/>
              </a:rPr>
              <a:t>[r26] Jaeger M et al. En: AO Surgery Reference. 2026.</a:t>
            </a:r>
          </a:p>
          <a:p>
            <a:r>
              <a:rPr sz="800">
                <a:solidFill>
                  <a:srgbClr val="5A6469"/>
                </a:solidFill>
                <a:latin typeface="Calibri"/>
              </a:rPr>
              <a:t>[r38]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deltoides se describe en tres porciones: clavicular (1), acromial (2) y espinal (3).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[r18] Gardner MJ et al. J Orthop Trauma. 2006. doi:10.1097/01.bot.0000246412.10176.14</a:t>
            </a:r>
          </a:p>
          <a:p>
            <a:r>
              <a:rPr sz="800">
                <a:solidFill>
                  <a:srgbClr val="5A6469"/>
                </a:solidFill>
                <a:latin typeface="Calibri"/>
              </a:rPr>
              <a:t>[r26] Jaeger M et al. En: AO Surgery Reference. 2026.</a:t>
            </a:r>
          </a:p>
          <a:p>
            <a:r>
              <a:rPr sz="800">
                <a:solidFill>
                  <a:srgbClr val="5A6469"/>
                </a:solidFill>
                <a:latin typeface="Calibri"/>
              </a:rPr>
              <a:t>[r38]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Ojo con los dos reparos de la AO (el acromion y el vértice de la cabeza): no son intercambiables.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Gardner MJ et al. J Orthop Trauma. 2006. doi:10.1097/01.bot.0000246412.10176.14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6 especímenes, tras abordar por la ventana anterolateral y aplicar la placa, el llenado de los vasos anteriores y posteriores de la cabeza no se alteró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la distancia del nervio no es una constante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textos clásicos ubicaban el nervio a unas 2 pulgadas del acromion [r2].</a:t>
            </a:r>
          </a:p>
          <a:p>
            <a:pPr marL="347472" indent="-347472">
              <a:spcAft>
                <a:spcPts val="1400"/>
              </a:spcAft>
              <a:buChar char="•"/>
            </a:pPr>
            <a:r>
              <a:rPr sz="2800">
                <a:solidFill>
                  <a:srgbClr val="263238"/>
                </a:solidFill>
                <a:latin typeface="Calibri"/>
              </a:rPr>
              <a:t>Quien lo midió halló otra cosa.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nervio axilar al acromion según el estudio (valor central de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[r41] Cetik O et al. J Bone Joint Surg Am. 2006. doi:10.2106/JBJS.E.01375</a:t>
            </a:r>
          </a:p>
          <a:p>
            <a:r>
              <a:rPr sz="800">
                <a:solidFill>
                  <a:srgbClr val="5A6469"/>
                </a:solidFill>
                <a:latin typeface="Calibri"/>
              </a:rPr>
              <a:t>[r3] Traver JL et al. 2016. doi:10.1097/BOT.0000000000000492</a:t>
            </a:r>
          </a:p>
          <a:p>
            <a:r>
              <a:rPr sz="800">
                <a:solidFill>
                  <a:srgbClr val="5A6469"/>
                </a:solidFill>
                <a:latin typeface="Calibri"/>
              </a:rPr>
              <a:t>[r10] Stecco C et al. J Shoulder Elbow Surg. 2010. doi:10.1016/j.jse.2010.05.010</a:t>
            </a:r>
          </a:p>
          <a:p>
            <a:r>
              <a:rPr sz="800">
                <a:solidFill>
                  <a:srgbClr val="5A6469"/>
                </a:solidFill>
                <a:latin typeface="Calibri"/>
              </a:rPr>
              <a:t>[r19] Yildirim C et al. J Orthop Surg Res. 2022. doi:10.1186/s13018-022-03085-6</a:t>
            </a:r>
          </a:p>
          <a:p>
            <a:r>
              <a:rPr sz="800">
                <a:solidFill>
                  <a:srgbClr val="5A6469"/>
                </a:solidFill>
                <a:latin typeface="Calibri"/>
              </a:rPr>
              <a:t>(+3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nervio axilar al acromion según el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Burkhead WZ Jr et al. J Shoulder Elbow Surg. 1992. doi:10.1016/S1058-2746(09)80014-1</a:t>
            </a:r>
          </a:p>
          <a:p>
            <a:r>
              <a:rPr sz="800">
                <a:solidFill>
                  <a:srgbClr val="5A6469"/>
                </a:solidFill>
                <a:latin typeface="Calibri"/>
              </a:rPr>
              <a:t>[r41] Cetik O et al. J Bone Joint Surg Am. 2006. doi:10.2106/JBJS.E.01375</a:t>
            </a:r>
          </a:p>
          <a:p>
            <a:r>
              <a:rPr sz="800">
                <a:solidFill>
                  <a:srgbClr val="5A6469"/>
                </a:solidFill>
                <a:latin typeface="Calibri"/>
              </a:rPr>
              <a:t>[r42] Lottino B et al. Surg Radiol Anat. 2026. doi:10.1007/s00276-026-04018-2</a:t>
            </a:r>
          </a:p>
          <a:p>
            <a:r>
              <a:rPr sz="800">
                <a:solidFill>
                  <a:srgbClr val="5A6469"/>
                </a:solidFill>
                <a:latin typeface="Calibri"/>
              </a:rPr>
              <a:t>[r21] Sirisreetreerux N et al. Injury. 2021. doi:10.1016/j.injury.2020.11.022</a:t>
            </a:r>
          </a:p>
          <a:p>
            <a:r>
              <a:rPr sz="800">
                <a:solidFill>
                  <a:srgbClr val="5A6469"/>
                </a:solidFill>
                <a:latin typeface="Calibri"/>
              </a:rPr>
              <a:t>[r10] Stecco C et al. J Shoulder Elbow Surg. 2010. doi:10.1016/j.jse.2010.05.010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Muestra y método</a:t>
                      </a:r>
                    </a:p>
                  </a:txBody>
                  <a:tcPr>
                    <a:solidFill>
                      <a:srgbClr val="0F5F6B"/>
                    </a:solidFill>
                  </a:tcPr>
                </a:tc>
                <a:tc>
                  <a:txBody>
                    <a:bodyPr/>
                    <a:lstStyle/>
                    <a:p>
                      <a:r>
                        <a:rPr sz="1400" b="1">
                          <a:solidFill>
                            <a:srgbClr val="FFFFFF"/>
                          </a:solidFill>
                          <a:latin typeface="Calibri"/>
                        </a:rPr>
                        <a:t>Dato principal</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Burkhead</a:t>
                      </a:r>
                    </a:p>
                  </a:txBody>
                  <a:tcPr>
                    <a:solidFill>
                      <a:srgbClr val="EEF3F4"/>
                    </a:solidFill>
                  </a:tcPr>
                </a:tc>
                <a:tc>
                  <a:txBody>
                    <a:bodyPr/>
                    <a:lstStyle/>
                    <a:p>
                      <a:r>
                        <a:rPr sz="1400">
                          <a:solidFill>
                            <a:srgbClr val="263238"/>
                          </a:solidFill>
                          <a:latin typeface="Calibri"/>
                        </a:rPr>
                        <a:t>51 cadáveres (102 hombros), disección</a:t>
                      </a:r>
                    </a:p>
                  </a:txBody>
                  <a:tcPr>
                    <a:solidFill>
                      <a:srgbClr val="EEF3F4"/>
                    </a:solidFill>
                  </a:tcPr>
                </a:tc>
                <a:tc>
                  <a:txBody>
                    <a:bodyPr/>
                    <a:lstStyle/>
                    <a:p>
                      <a:r>
                        <a:rPr sz="1400">
                          <a:solidFill>
                            <a:srgbClr val="263238"/>
                          </a:solidFill>
                          <a:latin typeface="Calibri"/>
                        </a:rPr>
                        <a:t>Casi 20 % a menos de 5 cm; mínimo 3,1 cm</a:t>
                      </a:r>
                    </a:p>
                  </a:txBody>
                  <a:tcPr>
                    <a:solidFill>
                      <a:srgbClr val="EEF3F4"/>
                    </a:solidFill>
                  </a:tcPr>
                </a:tc>
                <a:tc>
                  <a:txBody>
                    <a:bodyPr/>
                    <a:lstStyle/>
                    <a:p>
                      <a:r>
                        <a:rPr sz="1400">
                          <a:solidFill>
                            <a:srgbClr val="263238"/>
                          </a:solidFill>
                          <a:latin typeface="Calibri"/>
                        </a:rPr>
                        <a:t>[r2]</a:t>
                      </a:r>
                    </a:p>
                  </a:txBody>
                  <a:tcPr>
                    <a:solidFill>
                      <a:srgbClr val="EEF3F4"/>
                    </a:solidFill>
                  </a:tcPr>
                </a:tc>
              </a:tr>
              <a:tr h="457200">
                <a:tc>
                  <a:txBody>
                    <a:bodyPr/>
                    <a:lstStyle/>
                    <a:p>
                      <a:r>
                        <a:rPr sz="1400">
                          <a:solidFill>
                            <a:srgbClr val="263238"/>
                          </a:solidFill>
                          <a:latin typeface="Calibri"/>
                        </a:rPr>
                        <a:t>Cetik</a:t>
                      </a:r>
                    </a:p>
                  </a:txBody>
                  <a:tcPr>
                    <a:solidFill>
                      <a:srgbClr val="FFFFFF"/>
                    </a:solidFill>
                  </a:tcPr>
                </a:tc>
                <a:tc>
                  <a:txBody>
                    <a:bodyPr/>
                    <a:lstStyle/>
                    <a:p>
                      <a:r>
                        <a:rPr sz="1400">
                          <a:solidFill>
                            <a:srgbClr val="263238"/>
                          </a:solidFill>
                          <a:latin typeface="Calibri"/>
                        </a:rPr>
                        <a:t>24 hombros embalsamados</a:t>
                      </a:r>
                    </a:p>
                  </a:txBody>
                  <a:tcPr>
                    <a:solidFill>
                      <a:srgbClr val="FFFFFF"/>
                    </a:solidFill>
                  </a:tcPr>
                </a:tc>
                <a:tc>
                  <a:txBody>
                    <a:bodyPr/>
                    <a:lstStyle/>
                    <a:p>
                      <a:r>
                        <a:rPr sz="1400">
                          <a:solidFill>
                            <a:srgbClr val="263238"/>
                          </a:solidFill>
                          <a:latin typeface="Calibri"/>
                        </a:rPr>
                        <a:t>6,08 cm (anterior) y 4,87 cm (posterior)</a:t>
                      </a:r>
                    </a:p>
                  </a:txBody>
                  <a:tcPr>
                    <a:solidFill>
                      <a:srgbClr val="FFFFFF"/>
                    </a:solidFill>
                  </a:tcPr>
                </a:tc>
                <a:tc>
                  <a:txBody>
                    <a:bodyPr/>
                    <a:lstStyle/>
                    <a:p>
                      <a:r>
                        <a:rPr sz="1400">
                          <a:solidFill>
                            <a:srgbClr val="263238"/>
                          </a:solidFill>
                          <a:latin typeface="Calibri"/>
                        </a:rPr>
                        <a:t>[r41]</a:t>
                      </a:r>
                    </a:p>
                  </a:txBody>
                  <a:tcPr>
                    <a:solidFill>
                      <a:srgbClr val="FFFFFF"/>
                    </a:solidFill>
                  </a:tcPr>
                </a:tc>
              </a:tr>
              <a:tr h="457200">
                <a:tc>
                  <a:txBody>
                    <a:bodyPr/>
                    <a:lstStyle/>
                    <a:p>
                      <a:r>
                        <a:rPr sz="1400">
                          <a:solidFill>
                            <a:srgbClr val="263238"/>
                          </a:solidFill>
                          <a:latin typeface="Calibri"/>
                        </a:rPr>
                        <a:t>Traver</a:t>
                      </a:r>
                    </a:p>
                  </a:txBody>
                  <a:tcPr>
                    <a:solidFill>
                      <a:srgbClr val="EEF3F4"/>
                    </a:solidFill>
                  </a:tcPr>
                </a:tc>
                <a:tc>
                  <a:txBody>
                    <a:bodyPr/>
                    <a:lstStyle/>
                    <a:p>
                      <a:r>
                        <a:rPr sz="1400">
                          <a:solidFill>
                            <a:srgbClr val="263238"/>
                          </a:solidFill>
                          <a:latin typeface="Calibri"/>
                        </a:rPr>
                        <a:t>10 cadáveres frescos, abordaje deltoideo</a:t>
                      </a:r>
                    </a:p>
                  </a:txBody>
                  <a:tcPr>
                    <a:solidFill>
                      <a:srgbClr val="EEF3F4"/>
                    </a:solidFill>
                  </a:tcPr>
                </a:tc>
                <a:tc>
                  <a:txBody>
                    <a:bodyPr/>
                    <a:lstStyle/>
                    <a:p>
                      <a:r>
                        <a:rPr sz="1400">
                          <a:solidFill>
                            <a:srgbClr val="263238"/>
                          </a:solidFill>
                          <a:latin typeface="Calibri"/>
                        </a:rPr>
                        <a:t>6,32 cm (5,20 a 7,6)</a:t>
                      </a:r>
                    </a:p>
                  </a:txBody>
                  <a:tcPr>
                    <a:solidFill>
                      <a:srgbClr val="EEF3F4"/>
                    </a:solidFill>
                  </a:tcPr>
                </a:tc>
                <a:tc>
                  <a:txBody>
                    <a:bodyPr/>
                    <a:lstStyle/>
                    <a:p>
                      <a:r>
                        <a:rPr sz="1400">
                          <a:solidFill>
                            <a:srgbClr val="263238"/>
                          </a:solidFill>
                          <a:latin typeface="Calibri"/>
                        </a:rPr>
                        <a:t>[r3]</a:t>
                      </a:r>
                    </a:p>
                  </a:txBody>
                  <a:tcPr>
                    <a:solidFill>
                      <a:srgbClr val="EEF3F4"/>
                    </a:solidFill>
                  </a:tcPr>
                </a:tc>
              </a:tr>
              <a:tr h="457200">
                <a:tc>
                  <a:txBody>
                    <a:bodyPr/>
                    <a:lstStyle/>
                    <a:p>
                      <a:r>
                        <a:rPr sz="1400">
                          <a:solidFill>
                            <a:srgbClr val="263238"/>
                          </a:solidFill>
                          <a:latin typeface="Calibri"/>
                        </a:rPr>
                        <a:t>Stecco</a:t>
                      </a:r>
                    </a:p>
                  </a:txBody>
                  <a:tcPr>
                    <a:solidFill>
                      <a:srgbClr val="FFFFFF"/>
                    </a:solidFill>
                  </a:tcPr>
                </a:tc>
                <a:tc>
                  <a:txBody>
                    <a:bodyPr/>
                    <a:lstStyle/>
                    <a:p>
                      <a:r>
                        <a:rPr sz="1400">
                          <a:solidFill>
                            <a:srgbClr val="263238"/>
                          </a:solidFill>
                          <a:latin typeface="Calibri"/>
                        </a:rPr>
                        <a:t>16 hombros sin embalsamar</a:t>
                      </a:r>
                    </a:p>
                  </a:txBody>
                  <a:tcPr>
                    <a:solidFill>
                      <a:srgbClr val="FFFFFF"/>
                    </a:solidFill>
                  </a:tcPr>
                </a:tc>
                <a:tc>
                  <a:txBody>
                    <a:bodyPr/>
                    <a:lstStyle/>
                    <a:p>
                      <a:r>
                        <a:rPr sz="1400">
                          <a:solidFill>
                            <a:srgbClr val="263238"/>
                          </a:solidFill>
                          <a:latin typeface="Calibri"/>
                        </a:rPr>
                        <a:t>Entrada al deltoides a 6,8 cm del acromion</a:t>
                      </a:r>
                    </a:p>
                  </a:txBody>
                  <a:tcPr>
                    <a:solidFill>
                      <a:srgbClr val="FFFFFF"/>
                    </a:solidFill>
                  </a:tcPr>
                </a:tc>
                <a:tc>
                  <a:txBody>
                    <a:bodyPr/>
                    <a:lstStyle/>
                    <a:p>
                      <a:r>
                        <a:rPr sz="1400">
                          <a:solidFill>
                            <a:srgbClr val="263238"/>
                          </a:solidFill>
                          <a:latin typeface="Calibri"/>
                        </a:rPr>
                        <a:t>[r10]</a:t>
                      </a:r>
                    </a:p>
                  </a:txBody>
                  <a:tcPr>
                    <a:solidFill>
                      <a:srgbClr val="FFFFFF"/>
                    </a:solidFill>
                  </a:tcPr>
                </a:tc>
              </a:tr>
              <a:tr h="457200">
                <a:tc>
                  <a:txBody>
                    <a:bodyPr/>
                    <a:lstStyle/>
                    <a:p>
                      <a:r>
                        <a:rPr sz="1400">
                          <a:solidFill>
                            <a:srgbClr val="263238"/>
                          </a:solidFill>
                          <a:latin typeface="Calibri"/>
                        </a:rPr>
                        <a:t>Yildirim</a:t>
                      </a:r>
                    </a:p>
                  </a:txBody>
                  <a:tcPr>
                    <a:solidFill>
                      <a:srgbClr val="EEF3F4"/>
                    </a:solidFill>
                  </a:tcPr>
                </a:tc>
                <a:tc>
                  <a:txBody>
                    <a:bodyPr/>
                    <a:lstStyle/>
                    <a:p>
                      <a:r>
                        <a:rPr sz="1400">
                          <a:solidFill>
                            <a:srgbClr val="263238"/>
                          </a:solidFill>
                          <a:latin typeface="Calibri"/>
                        </a:rPr>
                        <a:t>37 pacientes, medido antes del cierre</a:t>
                      </a:r>
                    </a:p>
                  </a:txBody>
                  <a:tcPr>
                    <a:solidFill>
                      <a:srgbClr val="EEF3F4"/>
                    </a:solidFill>
                  </a:tcPr>
                </a:tc>
                <a:tc>
                  <a:txBody>
                    <a:bodyPr/>
                    <a:lstStyle/>
                    <a:p>
                      <a:r>
                        <a:rPr sz="1400">
                          <a:solidFill>
                            <a:srgbClr val="263238"/>
                          </a:solidFill>
                          <a:latin typeface="Calibri"/>
                        </a:rPr>
                        <a:t>6 cm (5,5 a 6,6)</a:t>
                      </a:r>
                    </a:p>
                  </a:txBody>
                  <a:tcPr>
                    <a:solidFill>
                      <a:srgbClr val="EEF3F4"/>
                    </a:solidFill>
                  </a:tcPr>
                </a:tc>
                <a:tc>
                  <a:txBody>
                    <a:bodyPr/>
                    <a:lstStyle/>
                    <a:p>
                      <a:r>
                        <a:rPr sz="1400">
                          <a:solidFill>
                            <a:srgbClr val="263238"/>
                          </a:solidFill>
                          <a:latin typeface="Calibri"/>
                        </a:rPr>
                        <a:t>[r19]</a:t>
                      </a:r>
                    </a:p>
                  </a:txBody>
                  <a:tcPr>
                    <a:solidFill>
                      <a:srgbClr val="EEF3F4"/>
                    </a:solidFill>
                  </a:tcPr>
                </a:tc>
              </a:tr>
              <a:tr h="457200">
                <a:tc>
                  <a:txBody>
                    <a:bodyPr/>
                    <a:lstStyle/>
                    <a:p>
                      <a:r>
                        <a:rPr sz="1400">
                          <a:solidFill>
                            <a:srgbClr val="263238"/>
                          </a:solidFill>
                          <a:latin typeface="Calibri"/>
                        </a:rPr>
                        <a:t>Sirisreetreerux</a:t>
                      </a:r>
                    </a:p>
                  </a:txBody>
                  <a:tcPr>
                    <a:solidFill>
                      <a:srgbClr val="FFFFFF"/>
                    </a:solidFill>
                  </a:tcPr>
                </a:tc>
                <a:tc>
                  <a:txBody>
                    <a:bodyPr/>
                    <a:lstStyle/>
                    <a:p>
                      <a:r>
                        <a:rPr sz="1400">
                          <a:solidFill>
                            <a:srgbClr val="263238"/>
                          </a:solidFill>
                          <a:latin typeface="Calibri"/>
                        </a:rPr>
                        <a:t>11 cadáveres, lado con deltoideo</a:t>
                      </a:r>
                    </a:p>
                  </a:txBody>
                  <a:tcPr>
                    <a:solidFill>
                      <a:srgbClr val="FFFFFF"/>
                    </a:solidFill>
                  </a:tcPr>
                </a:tc>
                <a:tc>
                  <a:txBody>
                    <a:bodyPr/>
                    <a:lstStyle/>
                    <a:p>
                      <a:r>
                        <a:rPr sz="1400">
                          <a:solidFill>
                            <a:srgbClr val="263238"/>
                          </a:solidFill>
                          <a:latin typeface="Calibri"/>
                        </a:rPr>
                        <a:t>49,15 mm</a:t>
                      </a:r>
                    </a:p>
                  </a:txBody>
                  <a:tcPr>
                    <a:solidFill>
                      <a:srgbClr val="FFFFFF"/>
                    </a:solidFill>
                  </a:tcPr>
                </a:tc>
                <a:tc>
                  <a:txBody>
                    <a:bodyPr/>
                    <a:lstStyle/>
                    <a:p>
                      <a:r>
                        <a:rPr sz="1400">
                          <a:solidFill>
                            <a:srgbClr val="263238"/>
                          </a:solidFill>
                          <a:latin typeface="Calibri"/>
                        </a:rPr>
                        <a:t>[r21]</a:t>
                      </a:r>
                    </a:p>
                  </a:txBody>
                  <a:tcPr>
                    <a:solidFill>
                      <a:srgbClr val="FFFFFF"/>
                    </a:solidFill>
                  </a:tcPr>
                </a:tc>
              </a:tr>
              <a:tr h="457200">
                <a:tc>
                  <a:txBody>
                    <a:bodyPr/>
                    <a:lstStyle/>
                    <a:p>
                      <a:r>
                        <a:rPr sz="1400">
                          <a:solidFill>
                            <a:srgbClr val="263238"/>
                          </a:solidFill>
                          <a:latin typeface="Calibri"/>
                        </a:rPr>
                        <a:t>Lottino</a:t>
                      </a:r>
                    </a:p>
                  </a:txBody>
                  <a:tcPr>
                    <a:solidFill>
                      <a:srgbClr val="EEF3F4"/>
                    </a:solidFill>
                  </a:tcPr>
                </a:tc>
                <a:tc>
                  <a:txBody>
                    <a:bodyPr/>
                    <a:lstStyle/>
                    <a:p>
                      <a:r>
                        <a:rPr sz="1400">
                          <a:solidFill>
                            <a:srgbClr val="263238"/>
                          </a:solidFill>
                          <a:latin typeface="Calibri"/>
                        </a:rPr>
                        <a:t>30 cadáveres formolizados</a:t>
                      </a:r>
                    </a:p>
                  </a:txBody>
                  <a:tcPr>
                    <a:solidFill>
                      <a:srgbClr val="EEF3F4"/>
                    </a:solidFill>
                  </a:tcPr>
                </a:tc>
                <a:tc>
                  <a:txBody>
                    <a:bodyPr/>
                    <a:lstStyle/>
                    <a:p>
                      <a:r>
                        <a:rPr sz="1400">
                          <a:solidFill>
                            <a:srgbClr val="263238"/>
                          </a:solidFill>
                          <a:latin typeface="Calibri"/>
                        </a:rPr>
                        <a:t>65,31 mm (mujeres) y 71,18 mm (hombres)</a:t>
                      </a:r>
                    </a:p>
                  </a:txBody>
                  <a:tcPr>
                    <a:solidFill>
                      <a:srgbClr val="EEF3F4"/>
                    </a:solidFill>
                  </a:tcPr>
                </a:tc>
                <a:tc>
                  <a:txBody>
                    <a:bodyPr/>
                    <a:lstStyle/>
                    <a:p>
                      <a:r>
                        <a:rPr sz="1400">
                          <a:solidFill>
                            <a:srgbClr val="263238"/>
                          </a:solidFill>
                          <a:latin typeface="Calibri"/>
                        </a:rPr>
                        <a:t>[r42]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el nervio se daña sin cortarlo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Traver JL et al. 2016. doi:10.1097/BOT.0000000000000492</a:t>
            </a:r>
          </a:p>
          <a:p>
            <a:r>
              <a:rPr sz="800">
                <a:solidFill>
                  <a:srgbClr val="5A6469"/>
                </a:solidFill>
                <a:latin typeface="Calibri"/>
              </a:rPr>
              <a:t>[r9] Cheung S et al. J Shoulder Elbow Surg. 2009. doi:10.1016/j.jse.2008.12.001</a:t>
            </a:r>
          </a:p>
          <a:p>
            <a:r>
              <a:rPr sz="800">
                <a:solidFill>
                  <a:srgbClr val="5A6469"/>
                </a:solidFill>
                <a:latin typeface="Calibri"/>
              </a:rPr>
              <a:t>[r27] Acklin YP et al. Oper Orthop Traumatol. 2012. doi:10.1007/s00064-011-0051-9</a:t>
            </a:r>
          </a:p>
          <a:p>
            <a:r>
              <a:rPr sz="800">
                <a:solidFill>
                  <a:srgbClr val="5A6469"/>
                </a:solidFill>
                <a:latin typeface="Calibri"/>
              </a:rPr>
              <a:t>[r28] Lin T et al. BMC Musculoskelet Disord. 2014. doi:10.1186/1471-2474-15-206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Piensa en el nervio como una cinta que se estira.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el nervio se daña sin cortarlo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Jaeger M et al. En: AO Surgery Reference. 2026.</a:t>
            </a:r>
          </a:p>
          <a:p>
            <a:r>
              <a:rPr sz="1000">
                <a:solidFill>
                  <a:srgbClr val="5A6469"/>
                </a:solidFill>
                <a:latin typeface="Calibri"/>
              </a:rPr>
              <a:t>[r9] Cheung S et al. J Shoulder Elbow Surg. 2009. doi:10.1016/j.jse.2008.12.001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AO recomienda abducir el hombro en el deltopectoral para relajar el deltoides [r31]; en la vía lateral, esa misma abducción acerca el nervio al acromion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 al acromion medio según la posición del brazo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Cheung S et al. J Shoulder Elbow Surg. 2009. doi:10.1016/j.jse.2008.12.001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Visser CP et al. J Shoulder Elbow Surg. 2001. doi:10.1067/mse.2001.118002</a:t>
            </a:r>
          </a:p>
          <a:p>
            <a:r>
              <a:rPr sz="1000">
                <a:solidFill>
                  <a:srgbClr val="5A6469"/>
                </a:solidFill>
                <a:latin typeface="Calibri"/>
              </a:rPr>
              <a:t>[r16] Westphal T et al. J Shoulder Elbow Surg. 2017. doi:10.1016/j.jse.2016.07.027</a:t>
            </a:r>
          </a:p>
          <a:p>
            <a:r>
              <a:rPr sz="1000">
                <a:solidFill>
                  <a:srgbClr val="5A6469"/>
                </a:solidFill>
                <a:latin typeface="Calibri"/>
              </a:rPr>
              <a:t>[r45] Hermans J et al. JAMA. 2013. doi:10.1001/jama.2013.276187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la primera incisión, explora y anota la fuerza de las tres porciones del deltoides y la sensibilidad del territorio lateral del brazo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Hermans J et al. JAMA. 2013. doi:10.1001/jama.2013.276187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motivo de entrar por el lado lateral es el manguito, o si quieres descartar uno antes de fijar una fractura…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Pruebas del manguito: cocientes de verosimilitud (LR)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Hermans J et al. JAMA. 2013. doi:10.1001/jama.2013.276187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Prueba</a:t>
                      </a:r>
                    </a:p>
                  </a:txBody>
                  <a:tcPr>
                    <a:solidFill>
                      <a:srgbClr val="0F5F6B"/>
                    </a:solidFill>
                  </a:tcPr>
                </a:tc>
                <a:tc>
                  <a:txBody>
                    <a:bodyPr/>
                    <a:lstStyle/>
                    <a:p>
                      <a:r>
                        <a:rPr sz="1400" b="1">
                          <a:solidFill>
                            <a:srgbClr val="FFFFFF"/>
                          </a:solidFill>
                          <a:latin typeface="Calibri"/>
                        </a:rPr>
                        <a:t>Para qué</a:t>
                      </a:r>
                    </a:p>
                  </a:txBody>
                  <a:tcPr>
                    <a:solidFill>
                      <a:srgbClr val="0F5F6B"/>
                    </a:solidFill>
                  </a:tcPr>
                </a:tc>
                <a:tc>
                  <a:txBody>
                    <a:bodyPr/>
                    <a:lstStyle/>
                    <a:p>
                      <a:r>
                        <a:rPr sz="1400" b="1">
                          <a:solidFill>
                            <a:srgbClr val="FFFFFF"/>
                          </a:solidFill>
                          <a:latin typeface="Calibri"/>
                        </a:rPr>
                        <a:t>LR positivo (IC 95 %)</a:t>
                      </a:r>
                    </a:p>
                  </a:txBody>
                  <a:tcPr>
                    <a:solidFill>
                      <a:srgbClr val="0F5F6B"/>
                    </a:solidFill>
                  </a:tcPr>
                </a:tc>
                <a:tc>
                  <a:txBody>
                    <a:bodyPr/>
                    <a:lstStyle/>
                    <a:p>
                      <a:r>
                        <a:rPr sz="1400" b="1">
                          <a:solidFill>
                            <a:srgbClr val="FFFFFF"/>
                          </a:solidFill>
                          <a:latin typeface="Calibri"/>
                        </a:rPr>
                        <a:t>LR negativo (IC 95 %)</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Arco doloroso</a:t>
                      </a:r>
                    </a:p>
                  </a:txBody>
                  <a:tcPr>
                    <a:solidFill>
                      <a:srgbClr val="EEF3F4"/>
                    </a:solidFill>
                  </a:tcPr>
                </a:tc>
                <a:tc>
                  <a:txBody>
                    <a:bodyPr/>
                    <a:lstStyle/>
                    <a:p>
                      <a:r>
                        <a:rPr sz="1400">
                          <a:solidFill>
                            <a:srgbClr val="263238"/>
                          </a:solidFill>
                          <a:latin typeface="Calibri"/>
                        </a:rPr>
                        <a:t>Enfermedad del manguito</a:t>
                      </a:r>
                    </a:p>
                  </a:txBody>
                  <a:tcPr>
                    <a:solidFill>
                      <a:srgbClr val="EEF3F4"/>
                    </a:solidFill>
                  </a:tcPr>
                </a:tc>
                <a:tc>
                  <a:txBody>
                    <a:bodyPr/>
                    <a:lstStyle/>
                    <a:p>
                      <a:r>
                        <a:rPr sz="1400">
                          <a:solidFill>
                            <a:srgbClr val="263238"/>
                          </a:solidFill>
                          <a:latin typeface="Calibri"/>
                        </a:rPr>
                        <a:t>3,7 (1,9 a 7,0)</a:t>
                      </a:r>
                    </a:p>
                  </a:txBody>
                  <a:tcPr>
                    <a:solidFill>
                      <a:srgbClr val="EEF3F4"/>
                    </a:solidFill>
                  </a:tcPr>
                </a:tc>
                <a:tc>
                  <a:txBody>
                    <a:bodyPr/>
                    <a:lstStyle/>
                    <a:p>
                      <a:r>
                        <a:rPr sz="1400">
                          <a:solidFill>
                            <a:srgbClr val="263238"/>
                          </a:solidFill>
                          <a:latin typeface="Calibri"/>
                        </a:rPr>
                        <a:t>0,36 (0,23 a 0,54)</a:t>
                      </a:r>
                    </a:p>
                  </a:txBody>
                  <a:tcPr>
                    <a:solidFill>
                      <a:srgbClr val="EEF3F4"/>
                    </a:solidFill>
                  </a:tcPr>
                </a:tc>
                <a:tc>
                  <a:txBody>
                    <a:bodyPr/>
                    <a:lstStyle/>
                    <a:p>
                      <a:r>
                        <a:rPr sz="1400">
                          <a:solidFill>
                            <a:srgbClr val="263238"/>
                          </a:solidFill>
                          <a:latin typeface="Calibri"/>
                        </a:rPr>
                        <a:t>[r45]</a:t>
                      </a:r>
                    </a:p>
                  </a:txBody>
                  <a:tcPr>
                    <a:solidFill>
                      <a:srgbClr val="EEF3F4"/>
                    </a:solidFill>
                  </a:tcPr>
                </a:tc>
              </a:tr>
              <a:tr h="457200">
                <a:tc>
                  <a:txBody>
                    <a:bodyPr/>
                    <a:lstStyle/>
                    <a:p>
                      <a:r>
                        <a:rPr sz="1400">
                          <a:solidFill>
                            <a:srgbClr val="263238"/>
                          </a:solidFill>
                          <a:latin typeface="Calibri"/>
                        </a:rPr>
                        <a:t>Retraso en rotación externa</a:t>
                      </a:r>
                    </a:p>
                  </a:txBody>
                  <a:tcPr>
                    <a:solidFill>
                      <a:srgbClr val="FFFFFF"/>
                    </a:solidFill>
                  </a:tcPr>
                </a:tc>
                <a:tc>
                  <a:txBody>
                    <a:bodyPr/>
                    <a:lstStyle/>
                    <a:p>
                      <a:r>
                        <a:rPr sz="1400">
                          <a:solidFill>
                            <a:srgbClr val="263238"/>
                          </a:solidFill>
                          <a:latin typeface="Calibri"/>
                        </a:rPr>
                        <a:t>Rotura de espesor total</a:t>
                      </a:r>
                    </a:p>
                  </a:txBody>
                  <a:tcPr>
                    <a:solidFill>
                      <a:srgbClr val="FFFFFF"/>
                    </a:solidFill>
                  </a:tcPr>
                </a:tc>
                <a:tc>
                  <a:txBody>
                    <a:bodyPr/>
                    <a:lstStyle/>
                    <a:p>
                      <a:r>
                        <a:rPr sz="1400">
                          <a:solidFill>
                            <a:srgbClr val="263238"/>
                          </a:solidFill>
                          <a:latin typeface="Calibri"/>
                        </a:rPr>
                        <a:t>7,2 (1,7 a 31)</a:t>
                      </a:r>
                    </a:p>
                  </a:txBody>
                  <a:tcPr>
                    <a:solidFill>
                      <a:srgbClr val="FFFFFF"/>
                    </a:solidFill>
                  </a:tcPr>
                </a:tc>
                <a:tc>
                  <a:txBody>
                    <a:bodyPr/>
                    <a:lstStyle/>
                    <a:p>
                      <a:r>
                        <a:rPr sz="1400">
                          <a:solidFill>
                            <a:srgbClr val="263238"/>
                          </a:solidFill>
                          <a:latin typeface="Calibri"/>
                        </a:rPr>
                        <a:t>sin dato en este resumen</a:t>
                      </a:r>
                    </a:p>
                  </a:txBody>
                  <a:tcPr>
                    <a:solidFill>
                      <a:srgbClr val="FFFFFF"/>
                    </a:solidFill>
                  </a:tcPr>
                </a:tc>
                <a:tc>
                  <a:txBody>
                    <a:bodyPr/>
                    <a:lstStyle/>
                    <a:p>
                      <a:r>
                        <a:rPr sz="1400">
                          <a:solidFill>
                            <a:srgbClr val="263238"/>
                          </a:solidFill>
                          <a:latin typeface="Calibri"/>
                        </a:rPr>
                        <a:t>[r45]</a:t>
                      </a:r>
                    </a:p>
                  </a:txBody>
                  <a:tcPr>
                    <a:solidFill>
                      <a:srgbClr val="FFFFFF"/>
                    </a:solidFill>
                  </a:tcPr>
                </a:tc>
              </a:tr>
              <a:tr h="457200">
                <a:tc>
                  <a:txBody>
                    <a:bodyPr/>
                    <a:lstStyle/>
                    <a:p>
                      <a:r>
                        <a:rPr sz="1400">
                          <a:solidFill>
                            <a:srgbClr val="263238"/>
                          </a:solidFill>
                          <a:latin typeface="Calibri"/>
                        </a:rPr>
                        <a:t>Retraso en rotación interna</a:t>
                      </a:r>
                    </a:p>
                  </a:txBody>
                  <a:tcPr>
                    <a:solidFill>
                      <a:srgbClr val="EEF3F4"/>
                    </a:solidFill>
                  </a:tcPr>
                </a:tc>
                <a:tc>
                  <a:txBody>
                    <a:bodyPr/>
                    <a:lstStyle/>
                    <a:p>
                      <a:r>
                        <a:rPr sz="1400">
                          <a:solidFill>
                            <a:srgbClr val="263238"/>
                          </a:solidFill>
                          <a:latin typeface="Calibri"/>
                        </a:rPr>
                        <a:t>Rotura de espesor total</a:t>
                      </a:r>
                    </a:p>
                  </a:txBody>
                  <a:tcPr>
                    <a:solidFill>
                      <a:srgbClr val="EEF3F4"/>
                    </a:solidFill>
                  </a:tcPr>
                </a:tc>
                <a:tc>
                  <a:txBody>
                    <a:bodyPr/>
                    <a:lstStyle/>
                    <a:p>
                      <a:r>
                        <a:rPr sz="1400">
                          <a:solidFill>
                            <a:srgbClr val="263238"/>
                          </a:solidFill>
                          <a:latin typeface="Calibri"/>
                        </a:rPr>
                        <a:t>5,6 (2,6 a 12)</a:t>
                      </a:r>
                    </a:p>
                  </a:txBody>
                  <a:tcPr>
                    <a:solidFill>
                      <a:srgbClr val="EEF3F4"/>
                    </a:solidFill>
                  </a:tcPr>
                </a:tc>
                <a:tc>
                  <a:txBody>
                    <a:bodyPr/>
                    <a:lstStyle/>
                    <a:p>
                      <a:r>
                        <a:rPr sz="1400">
                          <a:solidFill>
                            <a:srgbClr val="263238"/>
                          </a:solidFill>
                          <a:latin typeface="Calibri"/>
                        </a:rPr>
                        <a:t>0,04 (0,0 a 0,58)</a:t>
                      </a:r>
                    </a:p>
                  </a:txBody>
                  <a:tcPr>
                    <a:solidFill>
                      <a:srgbClr val="EEF3F4"/>
                    </a:solidFill>
                  </a:tcPr>
                </a:tc>
                <a:tc>
                  <a:txBody>
                    <a:bodyPr/>
                    <a:lstStyle/>
                    <a:p>
                      <a:r>
                        <a:rPr sz="1400">
                          <a:solidFill>
                            <a:srgbClr val="263238"/>
                          </a:solidFill>
                          <a:latin typeface="Calibri"/>
                        </a:rPr>
                        <a:t>[r45]</a:t>
                      </a:r>
                    </a:p>
                  </a:txBody>
                  <a:tcPr>
                    <a:solidFill>
                      <a:srgbClr val="EEF3F4"/>
                    </a:solidFill>
                  </a:tcPr>
                </a:tc>
              </a:tr>
              <a:tr h="457200">
                <a:tc>
                  <a:txBody>
                    <a:bodyPr/>
                    <a:lstStyle/>
                    <a:p>
                      <a:r>
                        <a:rPr sz="1400">
                          <a:solidFill>
                            <a:srgbClr val="263238"/>
                          </a:solidFill>
                          <a:latin typeface="Calibri"/>
                        </a:rPr>
                        <a:t>Caída del brazo</a:t>
                      </a:r>
                    </a:p>
                  </a:txBody>
                  <a:tcPr>
                    <a:solidFill>
                      <a:srgbClr val="FFFFFF"/>
                    </a:solidFill>
                  </a:tcPr>
                </a:tc>
                <a:tc>
                  <a:txBody>
                    <a:bodyPr/>
                    <a:lstStyle/>
                    <a:p>
                      <a:r>
                        <a:rPr sz="1400">
                          <a:solidFill>
                            <a:srgbClr val="263238"/>
                          </a:solidFill>
                          <a:latin typeface="Calibri"/>
                        </a:rPr>
                        <a:t>Enfermedad del manguito</a:t>
                      </a:r>
                    </a:p>
                  </a:txBody>
                  <a:tcPr>
                    <a:solidFill>
                      <a:srgbClr val="FFFFFF"/>
                    </a:solidFill>
                  </a:tcPr>
                </a:tc>
                <a:tc>
                  <a:txBody>
                    <a:bodyPr/>
                    <a:lstStyle/>
                    <a:p>
                      <a:r>
                        <a:rPr sz="1400">
                          <a:solidFill>
                            <a:srgbClr val="263238"/>
                          </a:solidFill>
                          <a:latin typeface="Calibri"/>
                        </a:rPr>
                        <a:t>3,3 (1,0 a 11)</a:t>
                      </a:r>
                    </a:p>
                  </a:txBody>
                  <a:tcPr>
                    <a:solidFill>
                      <a:srgbClr val="FFFFFF"/>
                    </a:solidFill>
                  </a:tcPr>
                </a:tc>
                <a:tc>
                  <a:txBody>
                    <a:bodyPr/>
                    <a:lstStyle/>
                    <a:p>
                      <a:r>
                        <a:rPr sz="1400">
                          <a:solidFill>
                            <a:srgbClr val="263238"/>
                          </a:solidFill>
                          <a:latin typeface="Calibri"/>
                        </a:rPr>
                        <a:t>sin dato en este resumen</a:t>
                      </a:r>
                    </a:p>
                  </a:txBody>
                  <a:tcPr>
                    <a:solidFill>
                      <a:srgbClr val="FFFFFF"/>
                    </a:solidFill>
                  </a:tcPr>
                </a:tc>
                <a:tc>
                  <a:txBody>
                    <a:bodyPr/>
                    <a:lstStyle/>
                    <a:p>
                      <a:r>
                        <a:rPr sz="1400">
                          <a:solidFill>
                            <a:srgbClr val="263238"/>
                          </a:solidFill>
                          <a:latin typeface="Calibri"/>
                        </a:rPr>
                        <a:t>[r45]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Expert Panel on Musculoskeletal Imaging; Laur O et al. J Am Coll Radiol. 2025. doi:10.1016/j.jacr.2025.02.015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 dolor agudo de hombro, la radiografía es el primer estudio; si es normal o dudosa, la guía del Colegio Americano de Radiología añade ecografía…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Rotura de espesor total del manguito: sensibilidad y especificidad por método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Lenza M et al. Cochrane Database Syst Rev. 2013. doi:10.1002/14651858.CD009020.pub2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Manguito: exactitud de las imágenes (Cochrane, 20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Lenza M et al. Cochrane Database Syst Rev. 2013. doi:10.1002/14651858.CD009020.pub2</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Método</a:t>
                      </a:r>
                    </a:p>
                  </a:txBody>
                  <a:tcPr>
                    <a:solidFill>
                      <a:srgbClr val="0F5F6B"/>
                    </a:solidFill>
                  </a:tcPr>
                </a:tc>
                <a:tc>
                  <a:txBody>
                    <a:bodyPr/>
                    <a:lstStyle/>
                    <a:p>
                      <a:r>
                        <a:rPr sz="1400" b="1">
                          <a:solidFill>
                            <a:srgbClr val="FFFFFF"/>
                          </a:solidFill>
                          <a:latin typeface="Calibri"/>
                        </a:rPr>
                        <a:t>Rotura de espesor total (sens. / esp.)</a:t>
                      </a:r>
                    </a:p>
                  </a:txBody>
                  <a:tcPr>
                    <a:solidFill>
                      <a:srgbClr val="0F5F6B"/>
                    </a:solidFill>
                  </a:tcPr>
                </a:tc>
                <a:tc>
                  <a:txBody>
                    <a:bodyPr/>
                    <a:lstStyle/>
                    <a:p>
                      <a:r>
                        <a:rPr sz="1400" b="1">
                          <a:solidFill>
                            <a:srgbClr val="FFFFFF"/>
                          </a:solidFill>
                          <a:latin typeface="Calibri"/>
                        </a:rPr>
                        <a:t>Cualquier rotura (sens. / esp.)</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RM</a:t>
                      </a:r>
                    </a:p>
                  </a:txBody>
                  <a:tcPr>
                    <a:solidFill>
                      <a:srgbClr val="EEF3F4"/>
                    </a:solidFill>
                  </a:tcPr>
                </a:tc>
                <a:tc>
                  <a:txBody>
                    <a:bodyPr/>
                    <a:lstStyle/>
                    <a:p>
                      <a:r>
                        <a:rPr sz="1400">
                          <a:solidFill>
                            <a:srgbClr val="263238"/>
                          </a:solidFill>
                          <a:latin typeface="Calibri"/>
                        </a:rPr>
                        <a:t>94 % / 93 %</a:t>
                      </a:r>
                    </a:p>
                  </a:txBody>
                  <a:tcPr>
                    <a:solidFill>
                      <a:srgbClr val="EEF3F4"/>
                    </a:solidFill>
                  </a:tcPr>
                </a:tc>
                <a:tc>
                  <a:txBody>
                    <a:bodyPr/>
                    <a:lstStyle/>
                    <a:p>
                      <a:r>
                        <a:rPr sz="1400">
                          <a:solidFill>
                            <a:srgbClr val="263238"/>
                          </a:solidFill>
                          <a:latin typeface="Calibri"/>
                        </a:rPr>
                        <a:t>98 % / 79 %</a:t>
                      </a:r>
                    </a:p>
                  </a:txBody>
                  <a:tcPr>
                    <a:solidFill>
                      <a:srgbClr val="EEF3F4"/>
                    </a:solidFill>
                  </a:tcPr>
                </a:tc>
                <a:tc>
                  <a:txBody>
                    <a:bodyPr/>
                    <a:lstStyle/>
                    <a:p>
                      <a:r>
                        <a:rPr sz="1400">
                          <a:solidFill>
                            <a:srgbClr val="263238"/>
                          </a:solidFill>
                          <a:latin typeface="Calibri"/>
                        </a:rPr>
                        <a:t>[r48]</a:t>
                      </a:r>
                    </a:p>
                  </a:txBody>
                  <a:tcPr>
                    <a:solidFill>
                      <a:srgbClr val="EEF3F4"/>
                    </a:solidFill>
                  </a:tcPr>
                </a:tc>
              </a:tr>
              <a:tr h="457200">
                <a:tc>
                  <a:txBody>
                    <a:bodyPr/>
                    <a:lstStyle/>
                    <a:p>
                      <a:r>
                        <a:rPr sz="1400">
                          <a:solidFill>
                            <a:srgbClr val="263238"/>
                          </a:solidFill>
                          <a:latin typeface="Calibri"/>
                        </a:rPr>
                        <a:t>Artro-RM</a:t>
                      </a:r>
                    </a:p>
                  </a:txBody>
                  <a:tcPr>
                    <a:solidFill>
                      <a:srgbClr val="FFFFFF"/>
                    </a:solidFill>
                  </a:tcPr>
                </a:tc>
                <a:tc>
                  <a:txBody>
                    <a:bodyPr/>
                    <a:lstStyle/>
                    <a:p>
                      <a:r>
                        <a:rPr sz="1400">
                          <a:solidFill>
                            <a:srgbClr val="263238"/>
                          </a:solidFill>
                          <a:latin typeface="Calibri"/>
                        </a:rPr>
                        <a:t>94 % / 92 %</a:t>
                      </a:r>
                    </a:p>
                  </a:txBody>
                  <a:tcPr>
                    <a:solidFill>
                      <a:srgbClr val="FFFFFF"/>
                    </a:solidFill>
                  </a:tcPr>
                </a:tc>
                <a:tc>
                  <a:txBody>
                    <a:bodyPr/>
                    <a:lstStyle/>
                    <a:p>
                      <a:r>
                        <a:rPr sz="1400">
                          <a:solidFill>
                            <a:srgbClr val="263238"/>
                          </a:solidFill>
                          <a:latin typeface="Calibri"/>
                        </a:rPr>
                        <a:t>sin dato</a:t>
                      </a:r>
                    </a:p>
                  </a:txBody>
                  <a:tcPr>
                    <a:solidFill>
                      <a:srgbClr val="FFFFFF"/>
                    </a:solidFill>
                  </a:tcPr>
                </a:tc>
                <a:tc>
                  <a:txBody>
                    <a:bodyPr/>
                    <a:lstStyle/>
                    <a:p>
                      <a:r>
                        <a:rPr sz="1400">
                          <a:solidFill>
                            <a:srgbClr val="263238"/>
                          </a:solidFill>
                          <a:latin typeface="Calibri"/>
                        </a:rPr>
                        <a:t>[r48]</a:t>
                      </a:r>
                    </a:p>
                  </a:txBody>
                  <a:tcPr>
                    <a:solidFill>
                      <a:srgbClr val="FFFFFF"/>
                    </a:solidFill>
                  </a:tcPr>
                </a:tc>
              </a:tr>
              <a:tr h="457200">
                <a:tc>
                  <a:txBody>
                    <a:bodyPr/>
                    <a:lstStyle/>
                    <a:p>
                      <a:r>
                        <a:rPr sz="1400">
                          <a:solidFill>
                            <a:srgbClr val="263238"/>
                          </a:solidFill>
                          <a:latin typeface="Calibri"/>
                        </a:rPr>
                        <a:t>Ecografía</a:t>
                      </a:r>
                    </a:p>
                  </a:txBody>
                  <a:tcPr>
                    <a:solidFill>
                      <a:srgbClr val="EEF3F4"/>
                    </a:solidFill>
                  </a:tcPr>
                </a:tc>
                <a:tc>
                  <a:txBody>
                    <a:bodyPr/>
                    <a:lstStyle/>
                    <a:p>
                      <a:r>
                        <a:rPr sz="1400">
                          <a:solidFill>
                            <a:srgbClr val="263238"/>
                          </a:solidFill>
                          <a:latin typeface="Calibri"/>
                        </a:rPr>
                        <a:t>92 % / 93 %</a:t>
                      </a:r>
                    </a:p>
                  </a:txBody>
                  <a:tcPr>
                    <a:solidFill>
                      <a:srgbClr val="EEF3F4"/>
                    </a:solidFill>
                  </a:tcPr>
                </a:tc>
                <a:tc>
                  <a:txBody>
                    <a:bodyPr/>
                    <a:lstStyle/>
                    <a:p>
                      <a:r>
                        <a:rPr sz="1400">
                          <a:solidFill>
                            <a:srgbClr val="263238"/>
                          </a:solidFill>
                          <a:latin typeface="Calibri"/>
                        </a:rPr>
                        <a:t>91 % / 85 %</a:t>
                      </a:r>
                    </a:p>
                  </a:txBody>
                  <a:tcPr>
                    <a:solidFill>
                      <a:srgbClr val="EEF3F4"/>
                    </a:solidFill>
                  </a:tcPr>
                </a:tc>
                <a:tc>
                  <a:txBody>
                    <a:bodyPr/>
                    <a:lstStyle/>
                    <a:p>
                      <a:r>
                        <a:rPr sz="1400">
                          <a:solidFill>
                            <a:srgbClr val="263238"/>
                          </a:solidFill>
                          <a:latin typeface="Calibri"/>
                        </a:rPr>
                        <a:t>[r48]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conviene esta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[r8] Oldrini LM et al. 2023. doi:10.1530/EOR-22-0110</a:t>
            </a:r>
          </a:p>
          <a:p>
            <a:r>
              <a:rPr sz="800">
                <a:solidFill>
                  <a:srgbClr val="5A6469"/>
                </a:solidFill>
                <a:latin typeface="Calibri"/>
              </a:rPr>
              <a:t>[r14] Borer J et al. Eur J Trauma Emerg Surg. 2020. doi:10.1007/s00068-019-01076-7</a:t>
            </a:r>
          </a:p>
          <a:p>
            <a:r>
              <a:rPr sz="800">
                <a:solidFill>
                  <a:srgbClr val="5A6469"/>
                </a:solidFill>
                <a:latin typeface="Calibri"/>
              </a:rPr>
              <a:t>[r21] Sirisreetreerux N et al. Injury. 2021. doi:10.1016/j.injury.2020.11.022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evidencia por vía de entrada es escasa: casi todo son series y comparaciones pequeñas.</a:t>
            </a:r>
          </a:p>
          <a:p>
            <a:pPr marL="347472" indent="-347472">
              <a:spcAft>
                <a:spcPts val="1400"/>
              </a:spcAft>
              <a:buChar char="•"/>
            </a:pPr>
            <a:r>
              <a:rPr sz="2400">
                <a:solidFill>
                  <a:srgbClr val="263238"/>
                </a:solidFill>
                <a:latin typeface="Calibri"/>
              </a:rPr>
              <a:t>Separo lo que dicen las fuentes de lo que es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conviene esta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adultos con fractura desplazada, la Cochrane de 2022 halló certeza alta de que operar no mejora la función a 1 año frente a no operar…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de indicaciones y su respaldo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[r26] Jaeger M et al. En: AO Surgery Reference. 2026.</a:t>
            </a:r>
          </a:p>
          <a:p>
            <a:r>
              <a:rPr sz="800">
                <a:solidFill>
                  <a:srgbClr val="5A6469"/>
                </a:solidFill>
                <a:latin typeface="Calibri"/>
              </a:rPr>
              <a:t>[r31] Jaeger M et al. En: AO Surgery Reference. 2026.</a:t>
            </a:r>
          </a:p>
          <a:p>
            <a:r>
              <a:rPr sz="800">
                <a:solidFill>
                  <a:srgbClr val="5A6469"/>
                </a:solidFill>
                <a:latin typeface="Calibri"/>
              </a:rPr>
              <a:t>[r1] Jaeger M et al. En: AO Surgery Reference. 2026.</a:t>
            </a:r>
          </a:p>
          <a:p>
            <a:r>
              <a:rPr sz="800">
                <a:solidFill>
                  <a:srgbClr val="5A6469"/>
                </a:solidFill>
                <a:latin typeface="Calibri"/>
              </a:rPr>
              <a:t>[r25] Bhayana H et al. deltoid split approach. 2022. doi:10.1007/s00068-021-01761-6</a:t>
            </a:r>
          </a:p>
          <a:p>
            <a:r>
              <a:rPr sz="800">
                <a:solidFill>
                  <a:srgbClr val="5A6469"/>
                </a:solidFill>
                <a:latin typeface="Calibri"/>
              </a:rPr>
              <a:t>[r14] Borer J et al. Eur J Trauma Emerg Surg. 2020. doi:10.1007/s00068-019-01076-7</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Situación</a:t>
                      </a:r>
                    </a:p>
                  </a:txBody>
                  <a:tcPr>
                    <a:solidFill>
                      <a:srgbClr val="0F5F6B"/>
                    </a:solidFill>
                  </a:tcPr>
                </a:tc>
                <a:tc>
                  <a:txBody>
                    <a:bodyPr/>
                    <a:lstStyle/>
                    <a:p>
                      <a:r>
                        <a:rPr sz="1400" b="1">
                          <a:solidFill>
                            <a:srgbClr val="FFFFFF"/>
                          </a:solidFill>
                          <a:latin typeface="Calibri"/>
                        </a:rPr>
                        <a:t>Qué dicen las fuentes</a:t>
                      </a:r>
                    </a:p>
                  </a:txBody>
                  <a:tcPr>
                    <a:solidFill>
                      <a:srgbClr val="0F5F6B"/>
                    </a:solidFill>
                  </a:tcPr>
                </a:tc>
                <a:tc>
                  <a:txBody>
                    <a:bodyPr/>
                    <a:lstStyle/>
                    <a:p>
                      <a:r>
                        <a:rPr sz="1400" b="1">
                          <a:solidFill>
                            <a:srgbClr val="FFFFFF"/>
                          </a:solidFill>
                          <a:latin typeface="Calibri"/>
                        </a:rPr>
                        <a:t>Tipo de estudio</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Fractura de tuberosidad mayor</a:t>
                      </a:r>
                    </a:p>
                  </a:txBody>
                  <a:tcPr>
                    <a:solidFill>
                      <a:srgbClr val="EEF3F4"/>
                    </a:solidFill>
                  </a:tcPr>
                </a:tc>
                <a:tc>
                  <a:txBody>
                    <a:bodyPr/>
                    <a:lstStyle/>
                    <a:p>
                      <a:r>
                        <a:rPr sz="1400">
                          <a:solidFill>
                            <a:srgbClr val="263238"/>
                          </a:solidFill>
                          <a:latin typeface="Calibri"/>
                        </a:rPr>
                        <a:t>Vía especialmente útil</a:t>
                      </a:r>
                    </a:p>
                  </a:txBody>
                  <a:tcPr>
                    <a:solidFill>
                      <a:srgbClr val="EEF3F4"/>
                    </a:solidFill>
                  </a:tcPr>
                </a:tc>
                <a:tc>
                  <a:txBody>
                    <a:bodyPr/>
                    <a:lstStyle/>
                    <a:p>
                      <a:r>
                        <a:rPr sz="1400">
                          <a:solidFill>
                            <a:srgbClr val="263238"/>
                          </a:solidFill>
                          <a:latin typeface="Calibri"/>
                        </a:rPr>
                        <a:t>Guía/web oficial</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MIPO con placa</a:t>
                      </a:r>
                    </a:p>
                  </a:txBody>
                  <a:tcPr>
                    <a:solidFill>
                      <a:srgbClr val="FFFFFF"/>
                    </a:solidFill>
                  </a:tcPr>
                </a:tc>
                <a:tc>
                  <a:txBody>
                    <a:bodyPr/>
                    <a:lstStyle/>
                    <a:p>
                      <a:r>
                        <a:rPr sz="1400">
                          <a:solidFill>
                            <a:srgbClr val="263238"/>
                          </a:solidFill>
                          <a:latin typeface="Calibri"/>
                        </a:rPr>
                        <a:t>Recomendada la variante anterolateral</a:t>
                      </a:r>
                    </a:p>
                  </a:txBody>
                  <a:tcPr>
                    <a:solidFill>
                      <a:srgbClr val="FFFFFF"/>
                    </a:solidFill>
                  </a:tcPr>
                </a:tc>
                <a:tc>
                  <a:txBody>
                    <a:bodyPr/>
                    <a:lstStyle/>
                    <a:p>
                      <a:r>
                        <a:rPr sz="1400">
                          <a:solidFill>
                            <a:srgbClr val="263238"/>
                          </a:solidFill>
                          <a:latin typeface="Calibri"/>
                        </a:rPr>
                        <a:t>Guía/web oficial</a:t>
                      </a:r>
                    </a:p>
                  </a:txBody>
                  <a:tcPr>
                    <a:solidFill>
                      <a:srgbClr val="FFFFFF"/>
                    </a:solidFill>
                  </a:tcPr>
                </a:tc>
                <a:tc>
                  <a:txBody>
                    <a:bodyPr/>
                    <a:lstStyle/>
                    <a:p>
                      <a:r>
                        <a:rPr sz="1400">
                          <a:solidFill>
                            <a:srgbClr val="263238"/>
                          </a:solidFill>
                          <a:latin typeface="Calibri"/>
                        </a:rPr>
                        <a:t>[r26]</a:t>
                      </a:r>
                    </a:p>
                  </a:txBody>
                  <a:tcPr>
                    <a:solidFill>
                      <a:srgbClr val="FFFFFF"/>
                    </a:solidFill>
                  </a:tcPr>
                </a:tc>
              </a:tr>
              <a:tr h="457200">
                <a:tc>
                  <a:txBody>
                    <a:bodyPr/>
                    <a:lstStyle/>
                    <a:p>
                      <a:r>
                        <a:rPr sz="1400">
                          <a:solidFill>
                            <a:srgbClr val="263238"/>
                          </a:solidFill>
                          <a:latin typeface="Calibri"/>
                        </a:rPr>
                        <a:t>Clavo anterógrado</a:t>
                      </a:r>
                    </a:p>
                  </a:txBody>
                  <a:tcPr>
                    <a:solidFill>
                      <a:srgbClr val="EEF3F4"/>
                    </a:solidFill>
                  </a:tcPr>
                </a:tc>
                <a:tc>
                  <a:txBody>
                    <a:bodyPr/>
                    <a:lstStyle/>
                    <a:p>
                      <a:r>
                        <a:rPr sz="1400">
                          <a:solidFill>
                            <a:srgbClr val="263238"/>
                          </a:solidFill>
                          <a:latin typeface="Calibri"/>
                        </a:rPr>
                        <a:t>Variante anterolateral con incisión más corta</a:t>
                      </a:r>
                    </a:p>
                  </a:txBody>
                  <a:tcPr>
                    <a:solidFill>
                      <a:srgbClr val="EEF3F4"/>
                    </a:solidFill>
                  </a:tcPr>
                </a:tc>
                <a:tc>
                  <a:txBody>
                    <a:bodyPr/>
                    <a:lstStyle/>
                    <a:p>
                      <a:r>
                        <a:rPr sz="1400">
                          <a:solidFill>
                            <a:srgbClr val="263238"/>
                          </a:solidFill>
                          <a:latin typeface="Calibri"/>
                        </a:rPr>
                        <a:t>Guía/web oficial</a:t>
                      </a:r>
                    </a:p>
                  </a:txBody>
                  <a:tcPr>
                    <a:solidFill>
                      <a:srgbClr val="EEF3F4"/>
                    </a:solidFill>
                  </a:tcPr>
                </a:tc>
                <a:tc>
                  <a:txBody>
                    <a:bodyPr/>
                    <a:lstStyle/>
                    <a:p>
                      <a:r>
                        <a:rPr sz="1400">
                          <a:solidFill>
                            <a:srgbClr val="263238"/>
                          </a:solidFill>
                          <a:latin typeface="Calibri"/>
                        </a:rPr>
                        <a:t>[r26]</a:t>
                      </a:r>
                    </a:p>
                  </a:txBody>
                  <a:tcPr>
                    <a:solidFill>
                      <a:srgbClr val="EEF3F4"/>
                    </a:solidFill>
                  </a:tcPr>
                </a:tc>
              </a:tr>
              <a:tr h="457200">
                <a:tc>
                  <a:txBody>
                    <a:bodyPr/>
                    <a:lstStyle/>
                    <a:p>
                      <a:r>
                        <a:rPr sz="1400">
                          <a:solidFill>
                            <a:srgbClr val="263238"/>
                          </a:solidFill>
                          <a:latin typeface="Calibri"/>
                        </a:rPr>
                        <a:t>Fractura de 4 partes</a:t>
                      </a:r>
                    </a:p>
                  </a:txBody>
                  <a:tcPr>
                    <a:solidFill>
                      <a:srgbClr val="FFFFFF"/>
                    </a:solidFill>
                  </a:tcPr>
                </a:tc>
                <a:tc>
                  <a:txBody>
                    <a:bodyPr/>
                    <a:lstStyle/>
                    <a:p>
                      <a:r>
                        <a:rPr sz="1400">
                          <a:solidFill>
                            <a:srgbClr val="263238"/>
                          </a:solidFill>
                          <a:latin typeface="Calibri"/>
                        </a:rPr>
                        <a:t>Constant menor con deltoideo mínimamente invasivo</a:t>
                      </a:r>
                    </a:p>
                  </a:txBody>
                  <a:tcPr>
                    <a:solidFill>
                      <a:srgbClr val="FFFFFF"/>
                    </a:solidFill>
                  </a:tcPr>
                </a:tc>
                <a:tc>
                  <a:txBody>
                    <a:bodyPr/>
                    <a:lstStyle/>
                    <a:p>
                      <a:r>
                        <a:rPr sz="1400">
                          <a:solidFill>
                            <a:srgbClr val="263238"/>
                          </a:solidFill>
                          <a:latin typeface="Calibri"/>
                        </a:rPr>
                        <a:t>Cohorte (62 pacientes)</a:t>
                      </a:r>
                    </a:p>
                  </a:txBody>
                  <a:tcPr>
                    <a:solidFill>
                      <a:srgbClr val="FFFFFF"/>
                    </a:solidFill>
                  </a:tcPr>
                </a:tc>
                <a:tc>
                  <a:txBody>
                    <a:bodyPr/>
                    <a:lstStyle/>
                    <a:p>
                      <a:r>
                        <a:rPr sz="1400">
                          <a:solidFill>
                            <a:srgbClr val="263238"/>
                          </a:solidFill>
                          <a:latin typeface="Calibri"/>
                        </a:rPr>
                        <a:t>[r14]</a:t>
                      </a:r>
                    </a:p>
                  </a:txBody>
                  <a:tcPr>
                    <a:solidFill>
                      <a:srgbClr val="FFFFFF"/>
                    </a:solidFill>
                  </a:tcPr>
                </a:tc>
              </a:tr>
              <a:tr h="457200">
                <a:tc>
                  <a:txBody>
                    <a:bodyPr/>
                    <a:lstStyle/>
                    <a:p>
                      <a:r>
                        <a:rPr sz="1400">
                          <a:solidFill>
                            <a:srgbClr val="263238"/>
                          </a:solidFill>
                          <a:latin typeface="Calibri"/>
                        </a:rPr>
                        <a:t>Fractura de 3 y 4 partes con tuberosidad</a:t>
                      </a:r>
                    </a:p>
                  </a:txBody>
                  <a:tcPr>
                    <a:solidFill>
                      <a:srgbClr val="EEF3F4"/>
                    </a:solidFill>
                  </a:tcPr>
                </a:tc>
                <a:tc>
                  <a:txBody>
                    <a:bodyPr/>
                    <a:lstStyle/>
                    <a:p>
                      <a:r>
                        <a:rPr sz="1400">
                          <a:solidFill>
                            <a:srgbClr val="263238"/>
                          </a:solidFill>
                          <a:latin typeface="Calibri"/>
                        </a:rPr>
                        <a:t>Menos dificultad para reducir la tuberosidad mayor</a:t>
                      </a:r>
                    </a:p>
                  </a:txBody>
                  <a:tcPr>
                    <a:solidFill>
                      <a:srgbClr val="EEF3F4"/>
                    </a:solidFill>
                  </a:tcPr>
                </a:tc>
                <a:tc>
                  <a:txBody>
                    <a:bodyPr/>
                    <a:lstStyle/>
                    <a:p>
                      <a:r>
                        <a:rPr sz="1400">
                          <a:solidFill>
                            <a:srgbClr val="263238"/>
                          </a:solidFill>
                          <a:latin typeface="Calibri"/>
                        </a:rPr>
                        <a:t>Cohorte (84 pacientes)</a:t>
                      </a:r>
                    </a:p>
                  </a:txBody>
                  <a:tcPr>
                    <a:solidFill>
                      <a:srgbClr val="EEF3F4"/>
                    </a:solidFill>
                  </a:tcPr>
                </a:tc>
                <a:tc>
                  <a:txBody>
                    <a:bodyPr/>
                    <a:lstStyle/>
                    <a:p>
                      <a:r>
                        <a:rPr sz="1400">
                          <a:solidFill>
                            <a:srgbClr val="263238"/>
                          </a:solidFill>
                          <a:latin typeface="Calibri"/>
                        </a:rPr>
                        <a:t>[r25]</a:t>
                      </a:r>
                    </a:p>
                  </a:txBody>
                  <a:tcPr>
                    <a:solidFill>
                      <a:srgbClr val="EEF3F4"/>
                    </a:solidFill>
                  </a:tcPr>
                </a:tc>
              </a:tr>
              <a:tr h="457200">
                <a:tc>
                  <a:txBody>
                    <a:bodyPr/>
                    <a:lstStyle/>
                    <a:p>
                      <a:r>
                        <a:rPr sz="1400">
                          <a:solidFill>
                            <a:srgbClr val="263238"/>
                          </a:solidFill>
                          <a:latin typeface="Calibri"/>
                        </a:rPr>
                        <a:t>Manguito</a:t>
                      </a:r>
                    </a:p>
                  </a:txBody>
                  <a:tcPr>
                    <a:solidFill>
                      <a:srgbClr val="FFFFFF"/>
                    </a:solidFill>
                  </a:tcPr>
                </a:tc>
                <a:tc>
                  <a:txBody>
                    <a:bodyPr/>
                    <a:lstStyle/>
                    <a:p>
                      <a:r>
                        <a:rPr sz="1400">
                          <a:solidFill>
                            <a:srgbClr val="263238"/>
                          </a:solidFill>
                          <a:latin typeface="Calibri"/>
                        </a:rPr>
                        <a:t>Mini-open por separación del deltoides (35 pacientes)</a:t>
                      </a:r>
                    </a:p>
                  </a:txBody>
                  <a:tcPr>
                    <a:solidFill>
                      <a:srgbClr val="FFFFFF"/>
                    </a:solidFill>
                  </a:tcPr>
                </a:tc>
                <a:tc>
                  <a:txBody>
                    <a:bodyPr/>
                    <a:lstStyle/>
                    <a:p>
                      <a:r>
                        <a:rPr sz="1400">
                          <a:solidFill>
                            <a:srgbClr val="263238"/>
                          </a:solidFill>
                          <a:latin typeface="Calibri"/>
                        </a:rPr>
                        <a:t>Cohorte</a:t>
                      </a:r>
                    </a:p>
                  </a:txBody>
                  <a:tcPr>
                    <a:solidFill>
                      <a:srgbClr val="FFFFFF"/>
                    </a:solidFill>
                  </a:tcPr>
                </a:tc>
                <a:tc>
                  <a:txBody>
                    <a:bodyPr/>
                    <a:lstStyle/>
                    <a:p>
                      <a:r>
                        <a:rPr sz="1400">
                          <a:solidFill>
                            <a:srgbClr val="263238"/>
                          </a:solidFill>
                          <a:latin typeface="Calibri"/>
                        </a:rPr>
                        <a:t>[r22]</a:t>
                      </a:r>
                    </a:p>
                  </a:txBody>
                  <a:tcPr>
                    <a:solidFill>
                      <a:srgbClr val="FFFFFF"/>
                    </a:solidFill>
                  </a:tcPr>
                </a:tc>
              </a:tr>
              <a:tr h="457200">
                <a:tc>
                  <a:txBody>
                    <a:bodyPr/>
                    <a:lstStyle/>
                    <a:p>
                      <a:r>
                        <a:rPr sz="1400">
                          <a:solidFill>
                            <a:srgbClr val="263238"/>
                          </a:solidFill>
                          <a:latin typeface="Calibri"/>
                        </a:rPr>
                        <a:t>Artroplastia inversa</a:t>
                      </a:r>
                    </a:p>
                  </a:txBody>
                  <a:tcPr>
                    <a:solidFill>
                      <a:srgbClr val="EEF3F4"/>
                    </a:solidFill>
                  </a:tcPr>
                </a:tc>
                <a:tc>
                  <a:txBody>
                    <a:bodyPr/>
                    <a:lstStyle/>
                    <a:p>
                      <a:r>
                        <a:rPr sz="1400">
                          <a:solidFill>
                            <a:srgbClr val="263238"/>
                          </a:solidFill>
                          <a:latin typeface="Calibri"/>
                        </a:rPr>
                        <a:t>Anterosuperior: inestabilidad 0,8 % frente a 5,1 % con deltopectoral; riesgo de parálisis del axilar</a:t>
                      </a:r>
                    </a:p>
                  </a:txBody>
                  <a:tcPr>
                    <a:solidFill>
                      <a:srgbClr val="EEF3F4"/>
                    </a:solidFill>
                  </a:tcPr>
                </a:tc>
                <a:tc>
                  <a:txBody>
                    <a:bodyPr/>
                    <a:lstStyle/>
                    <a:p>
                      <a:r>
                        <a:rPr sz="1400">
                          <a:solidFill>
                            <a:srgbClr val="263238"/>
                          </a:solidFill>
                          <a:latin typeface="Calibri"/>
                        </a:rPr>
                        <a:t>Revisión (527 prótesis)</a:t>
                      </a:r>
                    </a:p>
                  </a:txBody>
                  <a:tcPr>
                    <a:solidFill>
                      <a:srgbClr val="EEF3F4"/>
                    </a:solidFill>
                  </a:tcPr>
                </a:tc>
                <a:tc>
                  <a:txBody>
                    <a:bodyPr/>
                    <a:lstStyle/>
                    <a:p>
                      <a:r>
                        <a:rPr sz="1400">
                          <a:solidFill>
                            <a:srgbClr val="263238"/>
                          </a:solidFill>
                          <a:latin typeface="Calibri"/>
                        </a:rPr>
                        <a:t>[r30]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[r10] Stecco C et al. J Shoulder Elbow Surg. 2010. doi:10.1016/j.jse.2010.05.010</a:t>
            </a:r>
          </a:p>
          <a:p>
            <a:r>
              <a:rPr sz="800">
                <a:solidFill>
                  <a:srgbClr val="5A6469"/>
                </a:solidFill>
                <a:latin typeface="Calibri"/>
              </a:rPr>
              <a:t>[r15] Visser CP et al. J Shoulder Elbow Surg. 2001. doi:10.1067/mse.2001.118002</a:t>
            </a:r>
          </a:p>
          <a:p>
            <a:r>
              <a:rPr sz="800">
                <a:solidFill>
                  <a:srgbClr val="5A6469"/>
                </a:solidFill>
                <a:latin typeface="Calibri"/>
              </a:rPr>
              <a:t>[r16] Westphal T et al. J Shoulder Elbow Surg. 2017. doi:10.1016/j.jse.2016.07.027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 apoyo de estudio, no un protocolo.</a:t>
            </a:r>
          </a:p>
          <a:p>
            <a:pPr marL="347472" indent="-347472">
              <a:spcAft>
                <a:spcPts val="1400"/>
              </a:spcAft>
              <a:buChar char="•"/>
            </a:pPr>
            <a:r>
              <a:rPr sz="2400">
                <a:solidFill>
                  <a:srgbClr val="263238"/>
                </a:solidFill>
                <a:latin typeface="Calibri"/>
              </a:rPr>
              <a:t>Cada caja con cifra lleva su fuente; las que no la llevan son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¿Entro por el lado lateral? Decisión y primeros pasos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Handoll HH et al. Cochrane Database Syst Rev. 2022. doi:10.1002/14651858.CD000434.pub5</a:t>
            </a:r>
          </a:p>
          <a:p>
            <a:r>
              <a:rPr sz="800">
                <a:solidFill>
                  <a:srgbClr val="5A6469"/>
                </a:solidFill>
                <a:latin typeface="Calibri"/>
              </a:rPr>
              <a:t>[r15] Visser CP et al. J Shoulder Elbow Surg. 2001. doi:10.1067/mse.2001.118002</a:t>
            </a:r>
          </a:p>
          <a:p>
            <a:r>
              <a:rPr sz="800">
                <a:solidFill>
                  <a:srgbClr val="5A6469"/>
                </a:solidFill>
                <a:latin typeface="Calibri"/>
              </a:rPr>
              <a:t>[r16] Westphal T et al. J Shoulder Elbow Surg. 2017. doi:10.1016/j.jse.2016.07.027</a:t>
            </a:r>
          </a:p>
          <a:p>
            <a:r>
              <a:rPr sz="800">
                <a:solidFill>
                  <a:srgbClr val="5A6469"/>
                </a:solidFill>
                <a:latin typeface="Calibri"/>
              </a:rPr>
              <a:t>[r31] Jaeger M et al. En: AO Surgery Reference. 2026.</a:t>
            </a:r>
          </a:p>
          <a:p>
            <a:r>
              <a:rPr sz="800">
                <a:solidFill>
                  <a:srgbClr val="5A6469"/>
                </a:solidFill>
                <a:latin typeface="Calibri"/>
              </a:rPr>
              <a:t>[r1] Jaeger M et al. En: AO Surgery Reference. 2026.</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Paciente con fractura del húmero proximal que podría fijarse por vía lateral</a:t>
            </a:r>
          </a:p>
        </p:txBody>
      </p:sp>
      <p:sp>
        <p:nvSpPr>
          <p:cNvPr id="7" name="Decision 6"/>
          <p:cNvSpPr/>
          <p:nvPr/>
        </p:nvSpPr>
        <p:spPr>
          <a:xfrm>
            <a:off x="4572000" y="193810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¿Está indicada la cirugía? En el adulto con fractura desplazada, operar no mejoró la función a 1 año frente a no operar [r34]</a:t>
            </a:r>
          </a:p>
        </p:txBody>
      </p:sp>
      <p:sp>
        <p:nvSpPr>
          <p:cNvPr id="8" name="Rounded Rectangle 7"/>
          <p:cNvSpPr/>
          <p:nvPr/>
        </p:nvSpPr>
        <p:spPr>
          <a:xfrm>
            <a:off x="2987040" y="2537566"/>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Manejo conservador con seguimiento</a:t>
            </a:r>
          </a:p>
        </p:txBody>
      </p:sp>
      <p:sp>
        <p:nvSpPr>
          <p:cNvPr id="9" name="Rectangle 8"/>
          <p:cNvSpPr/>
          <p:nvPr/>
        </p:nvSpPr>
        <p:spPr>
          <a:xfrm>
            <a:off x="6522720" y="2537566"/>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Examina y registra el axilar antes de operar; la clínica detecta mal y el EMG ayuda [r15][r16]</a:t>
            </a:r>
          </a:p>
        </p:txBody>
      </p:sp>
      <p:sp>
        <p:nvSpPr>
          <p:cNvPr id="10" name="Decision 9"/>
          <p:cNvSpPr/>
          <p:nvPr/>
        </p:nvSpPr>
        <p:spPr>
          <a:xfrm>
            <a:off x="4572000" y="2966909"/>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¿Tuberosidad mayor aislada, patrón reductible de pocas partes, o clavo anterógrado?</a:t>
            </a:r>
          </a:p>
        </p:txBody>
      </p:sp>
      <p:sp>
        <p:nvSpPr>
          <p:cNvPr id="11" name="Decision 10"/>
          <p:cNvSpPr/>
          <p:nvPr/>
        </p:nvSpPr>
        <p:spPr>
          <a:xfrm>
            <a:off x="4572000" y="3566372"/>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¿Más de 2 partes con exposición medial amplia, luxación, cabeza dividida o revisión?</a:t>
            </a:r>
          </a:p>
        </p:txBody>
      </p:sp>
      <p:sp>
        <p:nvSpPr>
          <p:cNvPr id="12" name="Rectangle 11"/>
          <p:cNvSpPr/>
          <p:nvPr/>
        </p:nvSpPr>
        <p:spPr>
          <a:xfrm>
            <a:off x="2987040" y="4165834"/>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Deltopectoral: válido para casi cualquier fractura y a menudo preferido [r31]</a:t>
            </a:r>
          </a:p>
        </p:txBody>
      </p:sp>
      <p:sp>
        <p:nvSpPr>
          <p:cNvPr id="13" name="Rectangle 12"/>
          <p:cNvSpPr/>
          <p:nvPr/>
        </p:nvSpPr>
        <p:spPr>
          <a:xfrm>
            <a:off x="6522720" y="4165834"/>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lateral o anterolateral: marca el límite a 5 cm del acromion, incisión corta, separa sin pasar de 5 cm, palpa el nervio y deja sutura de tope [r1]</a:t>
            </a:r>
          </a:p>
        </p:txBody>
      </p:sp>
      <p:sp>
        <p:nvSpPr>
          <p:cNvPr id="14" name="Decision 13"/>
          <p:cNvSpPr/>
          <p:nvPr/>
        </p:nvSpPr>
        <p:spPr>
          <a:xfrm>
            <a:off x="4572000" y="4595178"/>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¿Pasarás una placa por debajo del nervio (MIPO)?</a:t>
            </a:r>
          </a:p>
        </p:txBody>
      </p:sp>
      <p:sp>
        <p:nvSpPr>
          <p:cNvPr id="15" name="Rectangle 14"/>
          <p:cNvSpPr/>
          <p:nvPr/>
        </p:nvSpPr>
        <p:spPr>
          <a:xfrm>
            <a:off x="4754880" y="5194640"/>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Marca una segunda línea 2 cm más distal; las incisiones de tornillos van por debajo del nervio [r1]</a:t>
            </a:r>
          </a:p>
        </p:txBody>
      </p:sp>
      <p:sp>
        <p:nvSpPr>
          <p:cNvPr id="16" name="Rounded Rectangle 15"/>
          <p:cNvSpPr/>
          <p:nvPr/>
        </p:nvSpPr>
        <p:spPr>
          <a:xfrm>
            <a:off x="475488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Evita los 2 orificios distales de la cabeza [r10] y cierra por planos: fascia del deltoides, subcutáneo y piel [r1]</a:t>
            </a:r>
          </a:p>
        </p:txBody>
      </p:sp>
      <p:cxnSp>
        <p:nvCxnSpPr>
          <p:cNvPr id="17" name="Connector 16"/>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4278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42052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0" name="Connector 19"/>
          <p:cNvCxnSpPr>
            <a:stCxn id="7" idx="2"/>
            <a:endCxn id="9" idx="0"/>
          </p:cNvCxnSpPr>
          <p:nvPr/>
        </p:nvCxnSpPr>
        <p:spPr>
          <a:xfrm>
            <a:off x="6126480" y="242783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8" y="24205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9" idx="2"/>
            <a:endCxn id="10" idx="0"/>
          </p:cNvCxnSpPr>
          <p:nvPr/>
        </p:nvCxnSpPr>
        <p:spPr>
          <a:xfrm flipH="1">
            <a:off x="6126480" y="28571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10" idx="2"/>
            <a:endCxn id="13" idx="0"/>
          </p:cNvCxnSpPr>
          <p:nvPr/>
        </p:nvCxnSpPr>
        <p:spPr>
          <a:xfrm>
            <a:off x="6126480" y="3456643"/>
            <a:ext cx="1767840" cy="70919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8" y="365913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10" idx="2"/>
            <a:endCxn id="11" idx="0"/>
          </p:cNvCxnSpPr>
          <p:nvPr/>
        </p:nvCxnSpPr>
        <p:spPr>
          <a:xfrm flipH="1">
            <a:off x="6126480" y="345664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344932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1" idx="2"/>
            <a:endCxn id="12" idx="0"/>
          </p:cNvCxnSpPr>
          <p:nvPr/>
        </p:nvCxnSpPr>
        <p:spPr>
          <a:xfrm flipH="1">
            <a:off x="4358640" y="40561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04816" y="40487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1" idx="2"/>
            <a:endCxn id="13" idx="0"/>
          </p:cNvCxnSpPr>
          <p:nvPr/>
        </p:nvCxnSpPr>
        <p:spPr>
          <a:xfrm>
            <a:off x="6126480" y="405610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800088" y="404879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3" idx="2"/>
            <a:endCxn id="14" idx="0"/>
          </p:cNvCxnSpPr>
          <p:nvPr/>
        </p:nvCxnSpPr>
        <p:spPr>
          <a:xfrm flipH="1">
            <a:off x="6126480" y="448544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4" idx="2"/>
            <a:endCxn id="15" idx="0"/>
          </p:cNvCxnSpPr>
          <p:nvPr/>
        </p:nvCxnSpPr>
        <p:spPr>
          <a:xfrm flipH="1">
            <a:off x="6126480" y="508491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81344" y="507759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4" idx="2"/>
            <a:endCxn id="16" idx="0"/>
          </p:cNvCxnSpPr>
          <p:nvPr/>
        </p:nvCxnSpPr>
        <p:spPr>
          <a:xfrm flipH="1">
            <a:off x="6126480" y="5084912"/>
            <a:ext cx="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5227867"/>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5" idx="2"/>
            <a:endCxn id="16" idx="0"/>
          </p:cNvCxnSpPr>
          <p:nvPr/>
        </p:nvCxnSpPr>
        <p:spPr>
          <a:xfrm flipH="1">
            <a:off x="6126480" y="551425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Cochrane de 2022 reunió 47 ensayos con 3179 participantes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Handoll HH et al. Cochrane Database Syst Rev. 2022. doi:10.1002/14651858.CD000434.pub5</a:t>
            </a:r>
          </a:p>
          <a:p>
            <a:r>
              <a:rPr sz="1000">
                <a:solidFill>
                  <a:srgbClr val="5A6469"/>
                </a:solidFill>
                <a:latin typeface="Calibri"/>
              </a:rPr>
              <a:t>[r1] Jaeger M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Faltan datos en menores de 60, alta energía y fracturas de la tuberosidad en 2 partes [r34].</a:t>
            </a:r>
          </a:p>
          <a:p>
            <a:pPr marL="347472" indent="-347472">
              <a:spcAft>
                <a:spcPts val="1400"/>
              </a:spcAft>
              <a:buChar char="•"/>
            </a:pPr>
            <a:r>
              <a:rPr sz="2400">
                <a:solidFill>
                  <a:srgbClr val="263238"/>
                </a:solidFill>
                <a:latin typeface="Calibri"/>
              </a:rPr>
              <a:t>Cuando se decide fijar, la vía lateral aporta una incisión corta y un plano relativamente avascular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Resultados de series con delta split o MIPO por vía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Acklin YP et al. Oper Orthop Traumatol. 2012. doi:10.1007/s00064-011-0051-9</a:t>
            </a:r>
          </a:p>
          <a:p>
            <a:r>
              <a:rPr sz="800">
                <a:solidFill>
                  <a:srgbClr val="5A6469"/>
                </a:solidFill>
                <a:latin typeface="Calibri"/>
              </a:rPr>
              <a:t>[r23] Falez F et al. Int Orthop. 2016. doi:10.1007/s00264-015-3069-z</a:t>
            </a:r>
          </a:p>
          <a:p>
            <a:r>
              <a:rPr sz="800">
                <a:solidFill>
                  <a:srgbClr val="5A6469"/>
                </a:solidFill>
                <a:latin typeface="Calibri"/>
              </a:rPr>
              <a:t>[r17] Gardner MJ et al. Clin Orthop Relat Res. 2005. doi:10.1097/01.blo.0000152872.95806.09</a:t>
            </a:r>
          </a:p>
          <a:p>
            <a:r>
              <a:rPr sz="800">
                <a:solidFill>
                  <a:srgbClr val="5A6469"/>
                </a:solidFill>
                <a:latin typeface="Calibri"/>
              </a:rPr>
              <a:t>[r24] Röderer G et al. J Orthop Trauma. 2007. doi:10.1097/BOT.0b013e318157f0cd</a:t>
            </a:r>
          </a:p>
          <a:p>
            <a:r>
              <a:rPr sz="800">
                <a:solidFill>
                  <a:srgbClr val="5A6469"/>
                </a:solidFill>
                <a:latin typeface="Calibri"/>
              </a:rPr>
              <a:t>[r32] Shin YH et al. Injury. 2017. doi:10.1016/j.injury.2017.09.007</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121408"/>
                <a:gridCol w="2121408"/>
                <a:gridCol w="2121408"/>
                <a:gridCol w="2121408"/>
                <a:gridCol w="2121408"/>
              </a:tblGrid>
              <a:tr h="457200">
                <a:tc>
                  <a:txBody>
                    <a:bodyPr/>
                    <a:lstStyle/>
                    <a:p>
                      <a:r>
                        <a:rPr sz="1400" b="1">
                          <a:solidFill>
                            <a:srgbClr val="FFFFFF"/>
                          </a:solidFill>
                          <a:latin typeface="Calibri"/>
                        </a:rPr>
                        <a:t>Serie</a:t>
                      </a:r>
                    </a:p>
                  </a:txBody>
                  <a:tcPr>
                    <a:solidFill>
                      <a:srgbClr val="0F5F6B"/>
                    </a:solidFill>
                  </a:tcPr>
                </a:tc>
                <a:tc>
                  <a:txBody>
                    <a:bodyPr/>
                    <a:lstStyle/>
                    <a:p>
                      <a:r>
                        <a:rPr sz="1400" b="1">
                          <a:solidFill>
                            <a:srgbClr val="FFFFFF"/>
                          </a:solidFill>
                          <a:latin typeface="Calibri"/>
                        </a:rPr>
                        <a:t>Pacientes</a:t>
                      </a:r>
                    </a:p>
                  </a:txBody>
                  <a:tcPr>
                    <a:solidFill>
                      <a:srgbClr val="0F5F6B"/>
                    </a:solidFill>
                  </a:tcPr>
                </a:tc>
                <a:tc>
                  <a:txBody>
                    <a:bodyPr/>
                    <a:lstStyle/>
                    <a:p>
                      <a:r>
                        <a:rPr sz="1400" b="1">
                          <a:solidFill>
                            <a:srgbClr val="FFFFFF"/>
                          </a:solidFill>
                          <a:latin typeface="Calibri"/>
                        </a:rPr>
                        <a:t>Resultado funcional</a:t>
                      </a:r>
                    </a:p>
                  </a:txBody>
                  <a:tcPr>
                    <a:solidFill>
                      <a:srgbClr val="0F5F6B"/>
                    </a:solidFill>
                  </a:tcPr>
                </a:tc>
                <a:tc>
                  <a:txBody>
                    <a:bodyPr/>
                    <a:lstStyle/>
                    <a:p>
                      <a:r>
                        <a:rPr sz="1400" b="1">
                          <a:solidFill>
                            <a:srgbClr val="FFFFFF"/>
                          </a:solidFill>
                          <a:latin typeface="Calibri"/>
                        </a:rPr>
                        <a:t>Consolidación y complicaciones</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Acklin</a:t>
                      </a:r>
                    </a:p>
                  </a:txBody>
                  <a:tcPr>
                    <a:solidFill>
                      <a:srgbClr val="EEF3F4"/>
                    </a:solidFill>
                  </a:tcPr>
                </a:tc>
                <a:tc>
                  <a:txBody>
                    <a:bodyPr/>
                    <a:lstStyle/>
                    <a:p>
                      <a:r>
                        <a:rPr sz="1400">
                          <a:solidFill>
                            <a:srgbClr val="263238"/>
                          </a:solidFill>
                          <a:latin typeface="Calibri"/>
                        </a:rPr>
                        <a:t>29</a:t>
                      </a:r>
                    </a:p>
                  </a:txBody>
                  <a:tcPr>
                    <a:solidFill>
                      <a:srgbClr val="EEF3F4"/>
                    </a:solidFill>
                  </a:tcPr>
                </a:tc>
                <a:tc>
                  <a:txBody>
                    <a:bodyPr/>
                    <a:lstStyle/>
                    <a:p>
                      <a:r>
                        <a:rPr sz="1400">
                          <a:solidFill>
                            <a:srgbClr val="263238"/>
                          </a:solidFill>
                          <a:latin typeface="Calibri"/>
                        </a:rPr>
                        <a:t>Constant mediano 78</a:t>
                      </a:r>
                    </a:p>
                  </a:txBody>
                  <a:tcPr>
                    <a:solidFill>
                      <a:srgbClr val="EEF3F4"/>
                    </a:solidFill>
                  </a:tcPr>
                </a:tc>
                <a:tc>
                  <a:txBody>
                    <a:bodyPr/>
                    <a:lstStyle/>
                    <a:p>
                      <a:r>
                        <a:rPr sz="1400">
                          <a:solidFill>
                            <a:srgbClr val="263238"/>
                          </a:solidFill>
                          <a:latin typeface="Calibri"/>
                        </a:rPr>
                        <a:t>Todas consolidaron; 1 lesión de la rama anterior (3 %)</a:t>
                      </a:r>
                    </a:p>
                  </a:txBody>
                  <a:tcPr>
                    <a:solidFill>
                      <a:srgbClr val="EEF3F4"/>
                    </a:solidFill>
                  </a:tcPr>
                </a:tc>
                <a:tc>
                  <a:txBody>
                    <a:bodyPr/>
                    <a:lstStyle/>
                    <a:p>
                      <a:r>
                        <a:rPr sz="1400">
                          <a:solidFill>
                            <a:srgbClr val="263238"/>
                          </a:solidFill>
                          <a:latin typeface="Calibri"/>
                        </a:rPr>
                        <a:t>[r27]</a:t>
                      </a:r>
                    </a:p>
                  </a:txBody>
                  <a:tcPr>
                    <a:solidFill>
                      <a:srgbClr val="EEF3F4"/>
                    </a:solidFill>
                  </a:tcPr>
                </a:tc>
              </a:tr>
              <a:tr h="457200">
                <a:tc>
                  <a:txBody>
                    <a:bodyPr/>
                    <a:lstStyle/>
                    <a:p>
                      <a:r>
                        <a:rPr sz="1400">
                          <a:solidFill>
                            <a:srgbClr val="263238"/>
                          </a:solidFill>
                          <a:latin typeface="Calibri"/>
                        </a:rPr>
                        <a:t>Falez</a:t>
                      </a:r>
                    </a:p>
                  </a:txBody>
                  <a:tcPr>
                    <a:solidFill>
                      <a:srgbClr val="FFFFFF"/>
                    </a:solidFill>
                  </a:tcPr>
                </a:tc>
                <a:tc>
                  <a:txBody>
                    <a:bodyPr/>
                    <a:lstStyle/>
                    <a:p>
                      <a:r>
                        <a:rPr sz="1400">
                          <a:solidFill>
                            <a:srgbClr val="263238"/>
                          </a:solidFill>
                          <a:latin typeface="Calibri"/>
                        </a:rPr>
                        <a:t>76 (74 a 1 año)</a:t>
                      </a:r>
                    </a:p>
                  </a:txBody>
                  <a:tcPr>
                    <a:solidFill>
                      <a:srgbClr val="FFFFFF"/>
                    </a:solidFill>
                  </a:tcPr>
                </a:tc>
                <a:tc>
                  <a:txBody>
                    <a:bodyPr/>
                    <a:lstStyle/>
                    <a:p>
                      <a:r>
                        <a:rPr sz="1400">
                          <a:solidFill>
                            <a:srgbClr val="263238"/>
                          </a:solidFill>
                          <a:latin typeface="Calibri"/>
                        </a:rPr>
                        <a:t>Constant medio 71</a:t>
                      </a:r>
                    </a:p>
                  </a:txBody>
                  <a:tcPr>
                    <a:solidFill>
                      <a:srgbClr val="FFFFFF"/>
                    </a:solidFill>
                  </a:tcPr>
                </a:tc>
                <a:tc>
                  <a:txBody>
                    <a:bodyPr/>
                    <a:lstStyle/>
                    <a:p>
                      <a:r>
                        <a:rPr sz="1400">
                          <a:solidFill>
                            <a:srgbClr val="263238"/>
                          </a:solidFill>
                          <a:latin typeface="Calibri"/>
                        </a:rPr>
                        <a:t>Complicaciones en 20 pacientes (27 %); pinzamiento en 16,2 %</a:t>
                      </a:r>
                    </a:p>
                  </a:txBody>
                  <a:tcPr>
                    <a:solidFill>
                      <a:srgbClr val="FFFFFF"/>
                    </a:solidFill>
                  </a:tcPr>
                </a:tc>
                <a:tc>
                  <a:txBody>
                    <a:bodyPr/>
                    <a:lstStyle/>
                    <a:p>
                      <a:r>
                        <a:rPr sz="1400">
                          <a:solidFill>
                            <a:srgbClr val="263238"/>
                          </a:solidFill>
                          <a:latin typeface="Calibri"/>
                        </a:rPr>
                        <a:t>[r23]</a:t>
                      </a:r>
                    </a:p>
                  </a:txBody>
                  <a:tcPr>
                    <a:solidFill>
                      <a:srgbClr val="FFFFFF"/>
                    </a:solidFill>
                  </a:tcPr>
                </a:tc>
              </a:tr>
              <a:tr h="457200">
                <a:tc>
                  <a:txBody>
                    <a:bodyPr/>
                    <a:lstStyle/>
                    <a:p>
                      <a:r>
                        <a:rPr sz="1400">
                          <a:solidFill>
                            <a:srgbClr val="263238"/>
                          </a:solidFill>
                          <a:latin typeface="Calibri"/>
                        </a:rPr>
                        <a:t>Shin (con movilización del haz del axilar)</a:t>
                      </a:r>
                    </a:p>
                  </a:txBody>
                  <a:tcPr>
                    <a:solidFill>
                      <a:srgbClr val="EEF3F4"/>
                    </a:solidFill>
                  </a:tcPr>
                </a:tc>
                <a:tc>
                  <a:txBody>
                    <a:bodyPr/>
                    <a:lstStyle/>
                    <a:p>
                      <a:r>
                        <a:rPr sz="1400">
                          <a:solidFill>
                            <a:srgbClr val="263238"/>
                          </a:solidFill>
                          <a:latin typeface="Calibri"/>
                        </a:rPr>
                        <a:t>22</a:t>
                      </a:r>
                    </a:p>
                  </a:txBody>
                  <a:tcPr>
                    <a:solidFill>
                      <a:srgbClr val="EEF3F4"/>
                    </a:solidFill>
                  </a:tcPr>
                </a:tc>
                <a:tc>
                  <a:txBody>
                    <a:bodyPr/>
                    <a:lstStyle/>
                    <a:p>
                      <a:r>
                        <a:rPr sz="1400">
                          <a:solidFill>
                            <a:srgbClr val="263238"/>
                          </a:solidFill>
                          <a:latin typeface="Calibri"/>
                        </a:rPr>
                        <a:t>Puntaje de Neer medio 93,5</a:t>
                      </a:r>
                    </a:p>
                  </a:txBody>
                  <a:tcPr>
                    <a:solidFill>
                      <a:srgbClr val="EEF3F4"/>
                    </a:solidFill>
                  </a:tcPr>
                </a:tc>
                <a:tc>
                  <a:txBody>
                    <a:bodyPr/>
                    <a:lstStyle/>
                    <a:p>
                      <a:r>
                        <a:rPr sz="1400">
                          <a:solidFill>
                            <a:srgbClr val="263238"/>
                          </a:solidFill>
                          <a:latin typeface="Calibri"/>
                        </a:rPr>
                        <a:t>Todas consolidaron en 8,6 semanas de media; sin déficit del axilar</a:t>
                      </a:r>
                    </a:p>
                  </a:txBody>
                  <a:tcPr>
                    <a:solidFill>
                      <a:srgbClr val="EEF3F4"/>
                    </a:solidFill>
                  </a:tcPr>
                </a:tc>
                <a:tc>
                  <a:txBody>
                    <a:bodyPr/>
                    <a:lstStyle/>
                    <a:p>
                      <a:r>
                        <a:rPr sz="1400">
                          <a:solidFill>
                            <a:srgbClr val="263238"/>
                          </a:solidFill>
                          <a:latin typeface="Calibri"/>
                        </a:rPr>
                        <a:t>[r32]</a:t>
                      </a:r>
                    </a:p>
                  </a:txBody>
                  <a:tcPr>
                    <a:solidFill>
                      <a:srgbClr val="EEF3F4"/>
                    </a:solidFill>
                  </a:tcPr>
                </a:tc>
              </a:tr>
              <a:tr h="457200">
                <a:tc>
                  <a:txBody>
                    <a:bodyPr/>
                    <a:lstStyle/>
                    <a:p>
                      <a:r>
                        <a:rPr sz="1400">
                          <a:solidFill>
                            <a:srgbClr val="263238"/>
                          </a:solidFill>
                          <a:latin typeface="Calibri"/>
                        </a:rPr>
                        <a:t>Gardner (anterolateral extendido)</a:t>
                      </a:r>
                    </a:p>
                  </a:txBody>
                  <a:tcPr>
                    <a:solidFill>
                      <a:srgbClr val="FFFFFF"/>
                    </a:solidFill>
                  </a:tcPr>
                </a:tc>
                <a:tc>
                  <a:txBody>
                    <a:bodyPr/>
                    <a:lstStyle/>
                    <a:p>
                      <a:r>
                        <a:rPr sz="1400">
                          <a:solidFill>
                            <a:srgbClr val="263238"/>
                          </a:solidFill>
                          <a:latin typeface="Calibri"/>
                        </a:rPr>
                        <a:t>16</a:t>
                      </a:r>
                    </a:p>
                  </a:txBody>
                  <a:tcPr>
                    <a:solidFill>
                      <a:srgbClr val="FFFFFF"/>
                    </a:solidFill>
                  </a:tcPr>
                </a:tc>
                <a:tc>
                  <a:txBody>
                    <a:bodyPr/>
                    <a:lstStyle/>
                    <a:p>
                      <a:r>
                        <a:rPr sz="1400">
                          <a:solidFill>
                            <a:srgbClr val="263238"/>
                          </a:solidFill>
                          <a:latin typeface="Calibri"/>
                        </a:rPr>
                        <a:t>sin dato</a:t>
                      </a:r>
                    </a:p>
                  </a:txBody>
                  <a:tcPr>
                    <a:solidFill>
                      <a:srgbClr val="FFFFFF"/>
                    </a:solidFill>
                  </a:tcPr>
                </a:tc>
                <a:tc>
                  <a:txBody>
                    <a:bodyPr/>
                    <a:lstStyle/>
                    <a:p>
                      <a:r>
                        <a:rPr sz="1400">
                          <a:solidFill>
                            <a:srgbClr val="263238"/>
                          </a:solidFill>
                          <a:latin typeface="Calibri"/>
                        </a:rPr>
                        <a:t>Sin complicaciones de la vía</a:t>
                      </a:r>
                    </a:p>
                  </a:txBody>
                  <a:tcPr>
                    <a:solidFill>
                      <a:srgbClr val="FFFFFF"/>
                    </a:solidFill>
                  </a:tcPr>
                </a:tc>
                <a:tc>
                  <a:txBody>
                    <a:bodyPr/>
                    <a:lstStyle/>
                    <a:p>
                      <a:r>
                        <a:rPr sz="1400">
                          <a:solidFill>
                            <a:srgbClr val="263238"/>
                          </a:solidFill>
                          <a:latin typeface="Calibri"/>
                        </a:rPr>
                        <a:t>[r17]</a:t>
                      </a:r>
                    </a:p>
                  </a:txBody>
                  <a:tcPr>
                    <a:solidFill>
                      <a:srgbClr val="FFFFFF"/>
                    </a:solidFill>
                  </a:tcPr>
                </a:tc>
              </a:tr>
              <a:tr h="457200">
                <a:tc>
                  <a:txBody>
                    <a:bodyPr/>
                    <a:lstStyle/>
                    <a:p>
                      <a:r>
                        <a:rPr sz="1400">
                          <a:solidFill>
                            <a:srgbClr val="263238"/>
                          </a:solidFill>
                          <a:latin typeface="Calibri"/>
                        </a:rPr>
                        <a:t>Röderer (placa NCB)</a:t>
                      </a:r>
                    </a:p>
                  </a:txBody>
                  <a:tcPr>
                    <a:solidFill>
                      <a:srgbClr val="EEF3F4"/>
                    </a:solidFill>
                  </a:tcPr>
                </a:tc>
                <a:tc>
                  <a:txBody>
                    <a:bodyPr/>
                    <a:lstStyle/>
                    <a:p>
                      <a:r>
                        <a:rPr sz="1400">
                          <a:solidFill>
                            <a:srgbClr val="263238"/>
                          </a:solidFill>
                          <a:latin typeface="Calibri"/>
                        </a:rPr>
                        <a:t>22</a:t>
                      </a:r>
                    </a:p>
                  </a:txBody>
                  <a:tcPr>
                    <a:solidFill>
                      <a:srgbClr val="EEF3F4"/>
                    </a:solidFill>
                  </a:tcPr>
                </a:tc>
                <a:tc>
                  <a:txBody>
                    <a:bodyPr/>
                    <a:lstStyle/>
                    <a:p>
                      <a:r>
                        <a:rPr sz="1400">
                          <a:solidFill>
                            <a:srgbClr val="263238"/>
                          </a:solidFill>
                          <a:latin typeface="Calibri"/>
                        </a:rPr>
                        <a:t>sin dato</a:t>
                      </a:r>
                    </a:p>
                  </a:txBody>
                  <a:tcPr>
                    <a:solidFill>
                      <a:srgbClr val="EEF3F4"/>
                    </a:solidFill>
                  </a:tcPr>
                </a:tc>
                <a:tc>
                  <a:txBody>
                    <a:bodyPr/>
                    <a:lstStyle/>
                    <a:p>
                      <a:r>
                        <a:rPr sz="1400">
                          <a:solidFill>
                            <a:srgbClr val="263238"/>
                          </a:solidFill>
                          <a:latin typeface="Calibri"/>
                        </a:rPr>
                        <a:t>Sin lesión del axilar en el seguimiento temprano</a:t>
                      </a:r>
                    </a:p>
                  </a:txBody>
                  <a:tcPr>
                    <a:solidFill>
                      <a:srgbClr val="EEF3F4"/>
                    </a:solidFill>
                  </a:tcPr>
                </a:tc>
                <a:tc>
                  <a:txBody>
                    <a:bodyPr/>
                    <a:lstStyle/>
                    <a:p>
                      <a:r>
                        <a:rPr sz="1400">
                          <a:solidFill>
                            <a:srgbClr val="263238"/>
                          </a:solidFill>
                          <a:latin typeface="Calibri"/>
                        </a:rPr>
                        <a:t>[r24]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[r3] Traver JL et al. 2016. doi:10.1097/BOT.0000000000000492</a:t>
            </a:r>
          </a:p>
          <a:p>
            <a:r>
              <a:rPr sz="800">
                <a:solidFill>
                  <a:srgbClr val="5A6469"/>
                </a:solidFill>
                <a:latin typeface="Calibri"/>
              </a:rPr>
              <a:t>[r9] Cheung S et al. J Shoulder Elbow Surg. 2009. doi:10.1016/j.jse.2008.12.001</a:t>
            </a:r>
          </a:p>
          <a:p>
            <a:r>
              <a:rPr sz="800">
                <a:solidFill>
                  <a:srgbClr val="5A6469"/>
                </a:solidFill>
                <a:latin typeface="Calibri"/>
              </a:rPr>
              <a:t>[r10] Stecco C et al. J Shoulder Elbow Surg. 2010. doi:10.1016/j.jse.2010.05.010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Falez F et al. Int Orthop. 2016. doi:10.1007/s00264-015-3069-z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Poner la placa demasiado alta: 9,5 % de pinzamiento por placa proximal en una serie de 74 [r23].</a:t>
            </a:r>
          </a:p>
          <a:p>
            <a:pPr marL="347472" indent="-347472">
              <a:spcAft>
                <a:spcPts val="1400"/>
              </a:spcAft>
              <a:buChar char="•"/>
            </a:pPr>
            <a:r>
              <a:rPr sz="2400">
                <a:solidFill>
                  <a:srgbClr val="263238"/>
                </a:solidFill>
                <a:latin typeface="Calibri"/>
              </a:rPr>
              <a:t>Aceptar un varo: causó pinzamiento en 6,7 % de esos 74 pacientes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Orificios de la placa en zona de riesgo del nervio, por diseño (% de orificios)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Ninck J et al. Unfallchirurg. 2013. doi:10.1007/s00113-012-2242-8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Ventanas y ampliaciones del abordaje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Gardner MJ et al. Clin Orthop Relat Res. 2005. doi:10.1097/01.blo.0000152872.95806.09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Anterolateral por el rafe (MIPO). En 20 hombros de cadáver, el nervio apareció siempre por debajo del rafe, a unos 35 mm del relieve de la tuberosidad mayor…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Ventanas y ampliaciones del abordaje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Sirisreetreerux N et al. Injury. 2021. doi:10.1016/j.injury.2020.11.022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 invertida. En 11 cadáveres, partiendo del deltoideo y desinsertando el deltoides del acromion hacia atrás…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Área de exposición del húmero proximal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Sirisreetreerux N et al. Injury. 2021. doi:10.1016/j.injury.2020.11.022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Comparación con el deltopectoral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Buecking B et al. 2014. doi:10.1007/s11999-013-3415-7</a:t>
            </a:r>
          </a:p>
          <a:p>
            <a:r>
              <a:rPr sz="800">
                <a:solidFill>
                  <a:srgbClr val="5A6469"/>
                </a:solidFill>
                <a:latin typeface="Calibri"/>
              </a:rPr>
              <a:t>[r5] Rouleau DM et al. 2020. doi:10.1016/j.jse.2020.06.020</a:t>
            </a:r>
          </a:p>
          <a:p>
            <a:r>
              <a:rPr sz="800">
                <a:solidFill>
                  <a:srgbClr val="5A6469"/>
                </a:solidFill>
                <a:latin typeface="Calibri"/>
              </a:rPr>
              <a:t>[r6] Wu Z et al. Exp Ther Med. 2023. doi:10.3892/etm.2023.11995</a:t>
            </a:r>
          </a:p>
          <a:p>
            <a:r>
              <a:rPr sz="800">
                <a:solidFill>
                  <a:srgbClr val="5A6469"/>
                </a:solidFill>
                <a:latin typeface="Calibri"/>
              </a:rPr>
              <a:t>[r7] Li F et al. BMC Musculoskelet Disord. 2019. doi:10.1186/s12891-019-2936-y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dos ensayos aleatorizados llegaron a conclusiones distintas.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deltopectoral y deltoideo (MIPO) en 798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Oldrini LM et al. 2023. doi:10.1530/EOR-22-0110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Deltopectoral frente a deltoideo/MIPO en 11 estudios y 798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Oldrini LM et al. 2023. doi:10.1530/EOR-22-0110</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Desenlace</a:t>
                      </a:r>
                    </a:p>
                  </a:txBody>
                  <a:tcPr>
                    <a:solidFill>
                      <a:srgbClr val="0F5F6B"/>
                    </a:solidFill>
                  </a:tcPr>
                </a:tc>
                <a:tc>
                  <a:txBody>
                    <a:bodyPr/>
                    <a:lstStyle/>
                    <a:p>
                      <a:r>
                        <a:rPr sz="1400" b="1">
                          <a:solidFill>
                            <a:srgbClr val="FFFFFF"/>
                          </a:solidFill>
                          <a:latin typeface="Calibri"/>
                        </a:rPr>
                        <a:t>Deltopectoral (n 447)</a:t>
                      </a:r>
                    </a:p>
                  </a:txBody>
                  <a:tcPr>
                    <a:solidFill>
                      <a:srgbClr val="0F5F6B"/>
                    </a:solidFill>
                  </a:tcPr>
                </a:tc>
                <a:tc>
                  <a:txBody>
                    <a:bodyPr/>
                    <a:lstStyle/>
                    <a:p>
                      <a:r>
                        <a:rPr sz="1400" b="1">
                          <a:solidFill>
                            <a:srgbClr val="FFFFFF"/>
                          </a:solidFill>
                          <a:latin typeface="Calibri"/>
                        </a:rPr>
                        <a:t>Deltoideo o MIPO (n 351)</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Necrosis avascular</a:t>
                      </a:r>
                    </a:p>
                  </a:txBody>
                  <a:tcPr>
                    <a:solidFill>
                      <a:srgbClr val="EEF3F4"/>
                    </a:solidFill>
                  </a:tcPr>
                </a:tc>
                <a:tc>
                  <a:txBody>
                    <a:bodyPr/>
                    <a:lstStyle/>
                    <a:p>
                      <a:r>
                        <a:rPr sz="1400">
                          <a:solidFill>
                            <a:srgbClr val="263238"/>
                          </a:solidFill>
                          <a:latin typeface="Calibri"/>
                        </a:rPr>
                        <a:t>11 (2,5 %)</a:t>
                      </a:r>
                    </a:p>
                  </a:txBody>
                  <a:tcPr>
                    <a:solidFill>
                      <a:srgbClr val="EEF3F4"/>
                    </a:solidFill>
                  </a:tcPr>
                </a:tc>
                <a:tc>
                  <a:txBody>
                    <a:bodyPr/>
                    <a:lstStyle/>
                    <a:p>
                      <a:r>
                        <a:rPr sz="1400">
                          <a:solidFill>
                            <a:srgbClr val="263238"/>
                          </a:solidFill>
                          <a:latin typeface="Calibri"/>
                        </a:rPr>
                        <a:t>17 (4,8 %)</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Pinzamiento subacromial</a:t>
                      </a:r>
                    </a:p>
                  </a:txBody>
                  <a:tcPr>
                    <a:solidFill>
                      <a:srgbClr val="FFFFFF"/>
                    </a:solidFill>
                  </a:tcPr>
                </a:tc>
                <a:tc>
                  <a:txBody>
                    <a:bodyPr/>
                    <a:lstStyle/>
                    <a:p>
                      <a:r>
                        <a:rPr sz="1400">
                          <a:solidFill>
                            <a:srgbClr val="263238"/>
                          </a:solidFill>
                          <a:latin typeface="Calibri"/>
                        </a:rPr>
                        <a:t>12 (2,7 %)</a:t>
                      </a:r>
                    </a:p>
                  </a:txBody>
                  <a:tcPr>
                    <a:solidFill>
                      <a:srgbClr val="FFFFFF"/>
                    </a:solidFill>
                  </a:tcPr>
                </a:tc>
                <a:tc>
                  <a:txBody>
                    <a:bodyPr/>
                    <a:lstStyle/>
                    <a:p>
                      <a:r>
                        <a:rPr sz="1400">
                          <a:solidFill>
                            <a:srgbClr val="263238"/>
                          </a:solidFill>
                          <a:latin typeface="Calibri"/>
                        </a:rPr>
                        <a:t>15 (4,3 %)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Aflojamiento o migración de tornillos</a:t>
                      </a:r>
                    </a:p>
                  </a:txBody>
                  <a:tcPr>
                    <a:solidFill>
                      <a:srgbClr val="EEF3F4"/>
                    </a:solidFill>
                  </a:tcPr>
                </a:tc>
                <a:tc>
                  <a:txBody>
                    <a:bodyPr/>
                    <a:lstStyle/>
                    <a:p>
                      <a:r>
                        <a:rPr sz="1400">
                          <a:solidFill>
                            <a:srgbClr val="263238"/>
                          </a:solidFill>
                          <a:latin typeface="Calibri"/>
                        </a:rPr>
                        <a:t>25 (5,6 %)</a:t>
                      </a:r>
                    </a:p>
                  </a:txBody>
                  <a:tcPr>
                    <a:solidFill>
                      <a:srgbClr val="EEF3F4"/>
                    </a:solidFill>
                  </a:tcPr>
                </a:tc>
                <a:tc>
                  <a:txBody>
                    <a:bodyPr/>
                    <a:lstStyle/>
                    <a:p>
                      <a:r>
                        <a:rPr sz="1400">
                          <a:solidFill>
                            <a:srgbClr val="263238"/>
                          </a:solidFill>
                          <a:latin typeface="Calibri"/>
                        </a:rPr>
                        <a:t>36 (10,3 %), p 0,01</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Infección</a:t>
                      </a:r>
                    </a:p>
                  </a:txBody>
                  <a:tcPr>
                    <a:solidFill>
                      <a:srgbClr val="FFFFFF"/>
                    </a:solidFill>
                  </a:tcPr>
                </a:tc>
                <a:tc>
                  <a:txBody>
                    <a:bodyPr/>
                    <a:lstStyle/>
                    <a:p>
                      <a:r>
                        <a:rPr sz="1400">
                          <a:solidFill>
                            <a:srgbClr val="263238"/>
                          </a:solidFill>
                          <a:latin typeface="Calibri"/>
                        </a:rPr>
                        <a:t>12 (2,7 %)</a:t>
                      </a:r>
                    </a:p>
                  </a:txBody>
                  <a:tcPr>
                    <a:solidFill>
                      <a:srgbClr val="FFFFFF"/>
                    </a:solidFill>
                  </a:tcPr>
                </a:tc>
                <a:tc>
                  <a:txBody>
                    <a:bodyPr/>
                    <a:lstStyle/>
                    <a:p>
                      <a:r>
                        <a:rPr sz="1400">
                          <a:solidFill>
                            <a:srgbClr val="263238"/>
                          </a:solidFill>
                          <a:latin typeface="Calibri"/>
                        </a:rPr>
                        <a:t>4 (1,1 %)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Pseudoartrosis</a:t>
                      </a:r>
                    </a:p>
                  </a:txBody>
                  <a:tcPr>
                    <a:solidFill>
                      <a:srgbClr val="EEF3F4"/>
                    </a:solidFill>
                  </a:tcPr>
                </a:tc>
                <a:tc>
                  <a:txBody>
                    <a:bodyPr/>
                    <a:lstStyle/>
                    <a:p>
                      <a:r>
                        <a:rPr sz="1400">
                          <a:solidFill>
                            <a:srgbClr val="263238"/>
                          </a:solidFill>
                          <a:latin typeface="Calibri"/>
                        </a:rPr>
                        <a:t>29 (6,5 %)</a:t>
                      </a:r>
                    </a:p>
                  </a:txBody>
                  <a:tcPr>
                    <a:solidFill>
                      <a:srgbClr val="EEF3F4"/>
                    </a:solidFill>
                  </a:tcPr>
                </a:tc>
                <a:tc>
                  <a:txBody>
                    <a:bodyPr/>
                    <a:lstStyle/>
                    <a:p>
                      <a:r>
                        <a:rPr sz="1400">
                          <a:solidFill>
                            <a:srgbClr val="263238"/>
                          </a:solidFill>
                          <a:latin typeface="Calibri"/>
                        </a:rPr>
                        <a:t>5 (1,4 %), p 0,0004</a:t>
                      </a:r>
                    </a:p>
                  </a:txBody>
                  <a:tcPr>
                    <a:solidFill>
                      <a:srgbClr val="EEF3F4"/>
                    </a:solidFill>
                  </a:tcPr>
                </a:tc>
                <a:tc>
                  <a:txBody>
                    <a:bodyPr/>
                    <a:lstStyle/>
                    <a:p>
                      <a:r>
                        <a:rPr sz="1400">
                          <a:solidFill>
                            <a:srgbClr val="263238"/>
                          </a:solidFill>
                          <a:latin typeface="Calibri"/>
                        </a:rPr>
                        <a:t>[r8]</a:t>
                      </a:r>
                    </a:p>
                  </a:txBody>
                  <a:tcPr>
                    <a:solidFill>
                      <a:srgbClr val="EEF3F4"/>
                    </a:solidFill>
                  </a:tcPr>
                </a:tc>
              </a:tr>
              <a:tr h="457200">
                <a:tc>
                  <a:txBody>
                    <a:bodyPr/>
                    <a:lstStyle/>
                    <a:p>
                      <a:r>
                        <a:rPr sz="1400">
                          <a:solidFill>
                            <a:srgbClr val="263238"/>
                          </a:solidFill>
                          <a:latin typeface="Calibri"/>
                        </a:rPr>
                        <a:t>Lesión del nervio axilar</a:t>
                      </a:r>
                    </a:p>
                  </a:txBody>
                  <a:tcPr>
                    <a:solidFill>
                      <a:srgbClr val="FFFFFF"/>
                    </a:solidFill>
                  </a:tcPr>
                </a:tc>
                <a:tc>
                  <a:txBody>
                    <a:bodyPr/>
                    <a:lstStyle/>
                    <a:p>
                      <a:r>
                        <a:rPr sz="1400">
                          <a:solidFill>
                            <a:srgbClr val="263238"/>
                          </a:solidFill>
                          <a:latin typeface="Calibri"/>
                        </a:rPr>
                        <a:t>3 (0,7 %)</a:t>
                      </a:r>
                    </a:p>
                  </a:txBody>
                  <a:tcPr>
                    <a:solidFill>
                      <a:srgbClr val="FFFFFF"/>
                    </a:solidFill>
                  </a:tcPr>
                </a:tc>
                <a:tc>
                  <a:txBody>
                    <a:bodyPr/>
                    <a:lstStyle/>
                    <a:p>
                      <a:r>
                        <a:rPr sz="1400">
                          <a:solidFill>
                            <a:srgbClr val="263238"/>
                          </a:solidFill>
                          <a:latin typeface="Calibri"/>
                        </a:rPr>
                        <a:t>1 (0,3 %)</a:t>
                      </a:r>
                    </a:p>
                  </a:txBody>
                  <a:tcPr>
                    <a:solidFill>
                      <a:srgbClr val="FFFFFF"/>
                    </a:solidFill>
                  </a:tcPr>
                </a:tc>
                <a:tc>
                  <a:txBody>
                    <a:bodyPr/>
                    <a:lstStyle/>
                    <a:p>
                      <a:r>
                        <a:rPr sz="1400">
                          <a:solidFill>
                            <a:srgbClr val="263238"/>
                          </a:solidFill>
                          <a:latin typeface="Calibri"/>
                        </a:rPr>
                        <a:t>[r8]</a:t>
                      </a:r>
                    </a:p>
                  </a:txBody>
                  <a:tcPr>
                    <a:solidFill>
                      <a:srgbClr val="FFFFFF"/>
                    </a:solidFill>
                  </a:tcPr>
                </a:tc>
              </a:tr>
              <a:tr h="457200">
                <a:tc>
                  <a:txBody>
                    <a:bodyPr/>
                    <a:lstStyle/>
                    <a:p>
                      <a:r>
                        <a:rPr sz="1400">
                          <a:solidFill>
                            <a:srgbClr val="263238"/>
                          </a:solidFill>
                          <a:latin typeface="Calibri"/>
                        </a:rPr>
                        <a:t>Complicaciones totales</a:t>
                      </a:r>
                    </a:p>
                  </a:txBody>
                  <a:tcPr>
                    <a:solidFill>
                      <a:srgbClr val="EEF3F4"/>
                    </a:solidFill>
                  </a:tcPr>
                </a:tc>
                <a:tc>
                  <a:txBody>
                    <a:bodyPr/>
                    <a:lstStyle/>
                    <a:p>
                      <a:r>
                        <a:rPr sz="1400">
                          <a:solidFill>
                            <a:srgbClr val="263238"/>
                          </a:solidFill>
                          <a:latin typeface="Calibri"/>
                        </a:rPr>
                        <a:t>121 (28,4 %)</a:t>
                      </a:r>
                    </a:p>
                  </a:txBody>
                  <a:tcPr>
                    <a:solidFill>
                      <a:srgbClr val="EEF3F4"/>
                    </a:solidFill>
                  </a:tcPr>
                </a:tc>
                <a:tc>
                  <a:txBody>
                    <a:bodyPr/>
                    <a:lstStyle/>
                    <a:p>
                      <a:r>
                        <a:rPr sz="1400">
                          <a:solidFill>
                            <a:srgbClr val="263238"/>
                          </a:solidFill>
                          <a:latin typeface="Calibri"/>
                        </a:rPr>
                        <a:t>105 (29,9 %)</a:t>
                      </a:r>
                    </a:p>
                  </a:txBody>
                  <a:tcPr>
                    <a:solidFill>
                      <a:srgbClr val="EEF3F4"/>
                    </a:solidFill>
                  </a:tcPr>
                </a:tc>
                <a:tc>
                  <a:txBody>
                    <a:bodyPr/>
                    <a:lstStyle/>
                    <a:p>
                      <a:r>
                        <a:rPr sz="1400">
                          <a:solidFill>
                            <a:srgbClr val="263238"/>
                          </a:solidFill>
                          <a:latin typeface="Calibri"/>
                        </a:rPr>
                        <a:t>[r8]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Jaeger M et al. En: AO Surgery Reference. 2026.</a:t>
            </a:r>
          </a:p>
          <a:p>
            <a:r>
              <a:rPr sz="800">
                <a:solidFill>
                  <a:srgbClr val="5A6469"/>
                </a:solidFill>
                <a:latin typeface="Calibri"/>
              </a:rPr>
              <a:t>[r3] Traver JL et al. 2016. doi:10.1097/BOT.0000000000000492</a:t>
            </a:r>
          </a:p>
          <a:p>
            <a:r>
              <a:rPr sz="800">
                <a:solidFill>
                  <a:srgbClr val="5A6469"/>
                </a:solidFill>
                <a:latin typeface="Calibri"/>
              </a:rPr>
              <a:t>[r7] Li F et al. BMC Musculoskelet Disord. 2019. doi:10.1186/s12891-019-2936-y</a:t>
            </a:r>
          </a:p>
          <a:p>
            <a:r>
              <a:rPr sz="800">
                <a:solidFill>
                  <a:srgbClr val="5A6469"/>
                </a:solidFill>
                <a:latin typeface="Calibri"/>
              </a:rPr>
              <a:t>[r8] Oldrini LM et al. 2023. doi:10.1530/EOR-22-0110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la complicación que define a esta vía (lectura propia).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Warrender WJ et al. 2011. doi:10.1007/s11999-010-1760-3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Durante la cirugía, en 37 pacientes con monitorización continua, el axilar fue el nervio más a menudo afectado (46 %) entre los que dieron alerta intraoperatoria…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del axilar tras fijación por vía deltoidea, por estudio y método (no son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Jeon N et al. J Orthop Sci. 2023. doi:10.1016/j.jos.2021.11.004</a:t>
            </a:r>
          </a:p>
          <a:p>
            <a:r>
              <a:rPr sz="800">
                <a:solidFill>
                  <a:srgbClr val="5A6469"/>
                </a:solidFill>
                <a:latin typeface="Calibri"/>
              </a:rPr>
              <a:t>[r16] Westphal T et al. J Shoulder Elbow Surg. 2017. doi:10.1016/j.jse.2016.07.027</a:t>
            </a:r>
          </a:p>
          <a:p>
            <a:r>
              <a:rPr sz="800">
                <a:solidFill>
                  <a:srgbClr val="5A6469"/>
                </a:solidFill>
                <a:latin typeface="Calibri"/>
              </a:rPr>
              <a:t>[r27] Acklin YP et al. Oper Orthop Traumatol. 2012. doi:10.1007/s00064-011-0051-9</a:t>
            </a:r>
          </a:p>
          <a:p>
            <a:r>
              <a:rPr sz="800">
                <a:solidFill>
                  <a:srgbClr val="5A6469"/>
                </a:solidFill>
                <a:latin typeface="Calibri"/>
              </a:rPr>
              <a:t>[r8] Oldrini LM et al. 2023. doi:10.1530/EOR-22-0110</a:t>
            </a:r>
          </a:p>
          <a:p>
            <a:r>
              <a:rPr sz="800">
                <a:solidFill>
                  <a:srgbClr val="5A6469"/>
                </a:solidFill>
                <a:latin typeface="Calibri"/>
              </a:rPr>
              <a:t>[r36] Knežević J et al. Is the axillary nerve at risk? Injury. 2017. doi:10.1016/S0020-1383(17)30733-7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Acklin YP et al. Oper Orthop Traumatol. 2012. doi:10.1007/s00064-011-0051-9</a:t>
            </a:r>
          </a:p>
          <a:p>
            <a:r>
              <a:rPr sz="800">
                <a:solidFill>
                  <a:srgbClr val="5A6469"/>
                </a:solidFill>
                <a:latin typeface="Calibri"/>
              </a:rPr>
              <a:t>[r23] Falez F et al. Int Orthop. 2016. doi:10.1007/s00264-015-3069-z</a:t>
            </a:r>
          </a:p>
          <a:p>
            <a:r>
              <a:rPr sz="800">
                <a:solidFill>
                  <a:srgbClr val="5A6469"/>
                </a:solidFill>
                <a:latin typeface="Calibri"/>
              </a:rPr>
              <a:t>[r4] Buecking B et al. 2014. doi:10.1007/s11999-013-3415-7</a:t>
            </a:r>
          </a:p>
          <a:p>
            <a:r>
              <a:rPr sz="800">
                <a:solidFill>
                  <a:srgbClr val="5A6469"/>
                </a:solidFill>
                <a:latin typeface="Calibri"/>
              </a:rPr>
              <a:t>[r14] Borer J et al. Eur J Trauma Emerg Surg. 2020. doi:10.1007/s00068-019-01076-7</a:t>
            </a:r>
          </a:p>
          <a:p>
            <a:r>
              <a:rPr sz="800">
                <a:solidFill>
                  <a:srgbClr val="5A6469"/>
                </a:solidFill>
                <a:latin typeface="Calibri"/>
              </a:rPr>
              <a:t>[r16] Westphal T et al. J Shoulder Elbow Surg. 2017. doi:10.1016/j.jse.2016.07.027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series publicadas con delta split o MIPO por vía lateral rinden Constant medios o medianos de entre 61 y 81 puntos a 1 año o más… [r27] [r23] [r4] [r14]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Boardman ND 3rd et al. Clin Orthop Relat Res. 1999. PMID 10613152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usual es observar y pedir electrodiagnóstico solo si a las 3 a 6 semanas no hay signos de recuperación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Constant medio o mediano en series con vía lateral (los métodos no son idénticos)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Buecking B et al. 2014. doi:10.1007/s11999-013-3415-7</a:t>
            </a:r>
          </a:p>
          <a:p>
            <a:r>
              <a:rPr sz="800">
                <a:solidFill>
                  <a:srgbClr val="5A6469"/>
                </a:solidFill>
                <a:latin typeface="Calibri"/>
              </a:rPr>
              <a:t>[r14] Borer J et al. Eur J Trauma Emerg Surg. 2020. doi:10.1007/s00068-019-01076-7</a:t>
            </a:r>
          </a:p>
          <a:p>
            <a:r>
              <a:rPr sz="800">
                <a:solidFill>
                  <a:srgbClr val="5A6469"/>
                </a:solidFill>
                <a:latin typeface="Calibri"/>
              </a:rPr>
              <a:t>[r27] Acklin YP et al. Oper Orthop Traumatol. 2012. doi:10.1007/s00064-011-0051-9</a:t>
            </a:r>
          </a:p>
          <a:p>
            <a:r>
              <a:rPr sz="800">
                <a:solidFill>
                  <a:srgbClr val="5A6469"/>
                </a:solidFill>
                <a:latin typeface="Calibri"/>
              </a:rPr>
              <a:t>[r23] Falez F et al. Int Orthop. 2016. doi:10.1007/s00264-015-3069-z</a:t>
            </a:r>
          </a:p>
          <a:p>
            <a:r>
              <a:rPr sz="800">
                <a:solidFill>
                  <a:srgbClr val="5A6469"/>
                </a:solidFill>
                <a:latin typeface="Calibri"/>
              </a:rPr>
              <a:t>[r16] Westphal T et al. J Shoulder Elbow Surg. 2017. doi:10.1016/j.jse.2016.07.027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Wu Z et al. Exp Ther Med. 2023. doi:10.3892/etm.2023.11995</a:t>
            </a:r>
          </a:p>
          <a:p>
            <a:r>
              <a:rPr sz="800">
                <a:solidFill>
                  <a:srgbClr val="5A6469"/>
                </a:solidFill>
                <a:latin typeface="Calibri"/>
              </a:rPr>
              <a:t>[r27] Acklin YP et al. Oper Orthop Traumatol. 2012. doi:10.1007/s00064-011-0051-9</a:t>
            </a:r>
          </a:p>
          <a:p>
            <a:r>
              <a:rPr sz="800">
                <a:solidFill>
                  <a:srgbClr val="5A6469"/>
                </a:solidFill>
                <a:latin typeface="Calibri"/>
              </a:rPr>
              <a:t>[r28] Lin T et al. BMC Musculoskelet Disord. 2014. doi:10.1186/1471-2474-15-206</a:t>
            </a:r>
          </a:p>
          <a:p>
            <a:r>
              <a:rPr sz="800">
                <a:solidFill>
                  <a:srgbClr val="5A6469"/>
                </a:solidFill>
                <a:latin typeface="Calibri"/>
              </a:rPr>
              <a:t>[r34]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protocolo con evidencia sólida.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Acklin YP et al. Oper Orthop Traumatol. 2012. doi:10.1007/s00064-011-0051-9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serie de Acklin con delta split, se animó a la movilización activa guiada inmediata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Boardman ND 3rd et al. Clin Orthop Relat Res. 1999. PMID 10613152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el paciente no recupera la elevación activa, piensa en el nervio: observa y pide estudio electrodiagnóstico si no hay mejoría a las 3 a 6 semanas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Handoll HH et al. Cochrane Database Syst Rev. 2022. doi:10.1002/14651858.CD000434.pub5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Cochrane de 2022 es la revisión de referencia de tratamientos en fractura del húmero proximal: 47 ensayos, 3179 participantes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consensos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Expert Panel on Musculoskeletal Imaging; Laur O et al. J Am Coll Radiol. 2025. doi:10.1016/j.jacr.2025.02.015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criterios de adecuación del Colegio Americano de Radiología (2024) pusieron la radiografía como primer estudio ante dolor agudo de hombro [r46].</a:t>
            </a:r>
          </a:p>
          <a:p>
            <a:pPr marL="347472" indent="-347472">
              <a:spcAft>
                <a:spcPts val="1400"/>
              </a:spcAft>
              <a:buChar char="•"/>
            </a:pPr>
            <a:r>
              <a:rPr sz="2400">
                <a:solidFill>
                  <a:srgbClr val="263238"/>
                </a:solidFill>
                <a:latin typeface="Calibri"/>
              </a:rPr>
              <a:t>Ninguna de estas tres fuentes elige un abordaje por ti.</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[r2]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nervio manda: 5 cm es el tope de tu incisión y de tu separación, no una garantía de seguridad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Visser CP et al. J Shoulder Elbow Surg. 2001. doi:10.1067/mse.2001.118002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Documenta la función del axilar antes de operar: en 143 fracturas por baja energía, 83 pacientes (58 %) tenían denervación del axilar en el EMG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[r2]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límite de 5 cm protege la incisión y la separación, pero el nervio no respeta la regla: casi 20 % de 51 cadáveres lo tuvo más cerca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deltoideo lateral · abordaje transdeltoideo · nervio axilar · zona de peligro del axilar · regla de 5 cm · MIPO · placa bloqueada · rafe del deltoides · abordaje anterolateral acromial · Mackenzie…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Jaeger M et al. En: AO Surgery Reference. 2026.</a:t>
            </a:r>
          </a:p>
          <a:p>
            <a:r>
              <a:rPr sz="1000">
                <a:solidFill>
                  <a:srgbClr val="5A6469"/>
                </a:solidFill>
                <a:latin typeface="Calibri"/>
              </a:rPr>
              <a:t>[r2] Burkhead WZ Jr et al. J Shoulder Elbow Surg. 1992. doi:10.1016/S1058-2746(09)80014-1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Incisión de 5 cm desde el borde lateral del acromion; no la prolongues más abajo [r1].</a:t>
            </a:r>
          </a:p>
          <a:p>
            <a:pPr marL="347472" indent="-347472">
              <a:spcAft>
                <a:spcPts val="1400"/>
              </a:spcAft>
              <a:buChar char="•"/>
            </a:pPr>
            <a:r>
              <a:rPr sz="2400">
                <a:solidFill>
                  <a:srgbClr val="263238"/>
                </a:solidFill>
                <a:latin typeface="Calibri"/>
              </a:rPr>
              <a:t>Nervio a 6 cm del acromion (AO); casi 20 % de cadáveres, a menos de 5 cm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tuberosidad mayor desplazada en un hombre de 52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sintético, sin datos de pacientes reales.</a:t>
            </a:r>
          </a:p>
          <a:p>
            <a:pPr marL="347472" indent="-347472">
              <a:spcAft>
                <a:spcPts val="1400"/>
              </a:spcAft>
              <a:buChar char="•"/>
            </a:pPr>
            <a:r>
              <a:rPr sz="2800">
                <a:solidFill>
                  <a:srgbClr val="263238"/>
                </a:solidFill>
                <a:latin typeface="Calibri"/>
              </a:rPr>
              <a:t>Hombre de 52 años, diestro, albañil, que cae de una escalera sobre el hombro derecho.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abordajes considerarías y qué te inclina hacia cada uno?</a:t>
            </a:r>
          </a:p>
          <a:p>
            <a:pPr marL="347472" indent="-347472">
              <a:spcAft>
                <a:spcPts val="1400"/>
              </a:spcAft>
              <a:buChar char="•"/>
            </a:pPr>
            <a:r>
              <a:rPr sz="2400">
                <a:solidFill>
                  <a:srgbClr val="263238"/>
                </a:solidFill>
                <a:latin typeface="Calibri"/>
              </a:rPr>
              <a:t>2. ¿Qué examen y qué registro haces antes de cortar?</a:t>
            </a:r>
          </a:p>
          <a:p>
            <a:pPr marL="347472" indent="-347472">
              <a:spcAft>
                <a:spcPts val="1400"/>
              </a:spcAft>
              <a:buChar char="•"/>
            </a:pPr>
            <a:r>
              <a:rPr sz="2400">
                <a:solidFill>
                  <a:srgbClr val="263238"/>
                </a:solidFill>
                <a:latin typeface="Calibri"/>
              </a:rPr>
              <a:t>3. ¿Qué marcas dibujas en la piel y por qué?</a:t>
            </a:r>
          </a:p>
          <a:p>
            <a:pPr marL="347472" indent="-347472">
              <a:spcAft>
                <a:spcPts val="1400"/>
              </a:spcAft>
              <a:buChar char="•"/>
            </a:pPr>
            <a:r>
              <a:rPr sz="2400">
                <a:solidFill>
                  <a:srgbClr val="263238"/>
                </a:solidFill>
                <a:latin typeface="Calibri"/>
              </a:rPr>
              <a:t>4. Si planeas MIPO con placa, ¿qué orificios y qué tornillos vigilas?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Jaeger M et al. En: AO Surgery Reference. 2026.</a:t>
            </a:r>
          </a:p>
          <a:p>
            <a:r>
              <a:rPr sz="1000">
                <a:solidFill>
                  <a:srgbClr val="5A6469"/>
                </a:solidFill>
                <a:latin typeface="Calibri"/>
              </a:rPr>
              <a:t>[r1] Jaeger M et al. En: AO Surgery Reference. 2026.</a:t>
            </a:r>
          </a:p>
          <a:p>
            <a:r>
              <a:rPr sz="1000">
                <a:solidFill>
                  <a:srgbClr val="5A6469"/>
                </a:solidFill>
                <a:latin typeface="Calibri"/>
              </a:rPr>
              <a:t>[r25] Bhayana H et al. deltoid split approach. 2022. doi:10.1007/s00068-021-01761-6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Elegir la vía: el deltopectoral sirve para casi cualquier fractura y a menudo es el preferido, y la vía lateral es especialmente útil para la tuberosidad mayor… [r31] [r1]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Jaeger M, Leung F, Li W. Transdeltoid lateral approach to the proximal humerus [Internet]. En: AO Surgery Reference. Davos: AO Foundation [consultado 2026 oct 12]. Disponible en: https://surgeryreference.aofoundation.org/orthopedic-trauma/adult-trauma/proximal-humerus/approach/transdeltoid-lateral-approach https://surgeryreference.aofoundation.org/orthopedic-trauma/adult-trauma/proximal-humerus/approach/transdeltoid-lateral-approach</a:t>
            </a:r>
          </a:p>
          <a:p>
            <a:pPr>
              <a:spcAft>
                <a:spcPts val="800"/>
              </a:spcAft>
            </a:pPr>
            <a:r>
              <a:rPr sz="1200">
                <a:solidFill>
                  <a:srgbClr val="263238"/>
                </a:solidFill>
                <a:latin typeface="Calibri"/>
              </a:rPr>
              <a:t>[r2] Burkhead WZ Jr, Scheinberg RR, Box G. Surgical anatomy of the axillary nerve. J Shoulder Elbow Surg. 1992;1(1):31-6. doi:10.1016/S1058-2746(09)80014-1 https://doi.org/10.1016/S1058-2746(09)80014-1</a:t>
            </a:r>
          </a:p>
          <a:p>
            <a:pPr>
              <a:spcAft>
                <a:spcPts val="800"/>
              </a:spcAft>
            </a:pPr>
            <a:r>
              <a:rPr sz="1200">
                <a:solidFill>
                  <a:srgbClr val="263238"/>
                </a:solidFill>
                <a:latin typeface="Calibri"/>
              </a:rPr>
              <a:t>[r3] Traver JL, Guzman MA, Cannada LK, Kaar SG. Is the Axillary Nerve at Risk During a Deltoid-Splitting Approach for Proximal Humerus Fractures? J Orthop Trauma. 2016;30(5):240-4. doi:10.1097/BOT.0000000000000492 https://doi.org/10.1097/BOT.0000000000000492</a:t>
            </a:r>
          </a:p>
          <a:p>
            <a:pPr>
              <a:spcAft>
                <a:spcPts val="800"/>
              </a:spcAft>
            </a:pPr>
            <a:r>
              <a:rPr sz="1200">
                <a:solidFill>
                  <a:srgbClr val="263238"/>
                </a:solidFill>
                <a:latin typeface="Calibri"/>
              </a:rPr>
              <a:t>[r4] Buecking B, Mohr J, Bockmann B, Zettl R, Ruchholtz S. Deltoid-split or deltopectoral approaches for the treatment of displaced proximal humeral fractures? Clin Orthop Relat Res. 2014;472(5):1576-85. doi:10.1007/s11999-013-3415-7 https://doi.org/10.1007/s11999-013-3415-7</a:t>
            </a:r>
          </a:p>
          <a:p>
            <a:pPr>
              <a:spcAft>
                <a:spcPts val="800"/>
              </a:spcAft>
            </a:pPr>
            <a:r>
              <a:rPr sz="1200">
                <a:solidFill>
                  <a:srgbClr val="263238"/>
                </a:solidFill>
                <a:latin typeface="Calibri"/>
              </a:rPr>
              <a:t>[r5] Rouleau DM, Balg F, Benoit B, Leduc S, Malo M, Vézina F, et al. Deltopectoral vs. deltoid split approach for proximal HUmerus fracture fixation with locking plate: a prospective RAndomized study (HURA). J Shoulder Elbow Surg. 2020;29(11):2190-2199. doi:10.1016/j.jse.2020.06.020 https://doi.org/10.1016/j.jse.2020.06.020</a:t>
            </a:r>
          </a:p>
          <a:p>
            <a:pPr>
              <a:spcAft>
                <a:spcPts val="800"/>
              </a:spcAft>
            </a:pPr>
            <a:r>
              <a:rPr sz="1200">
                <a:solidFill>
                  <a:srgbClr val="263238"/>
                </a:solidFill>
                <a:latin typeface="Calibri"/>
              </a:rPr>
              <a:t>[r6] Wu Z, Shen W. An updated systematic review and meta‑analysis comparing deltoid‑split approach with deltopectoral approach for proximal humerus fractures. Exp Ther Med. 2023;25(6):296. doi:10.3892/etm.2023.11995 https://doi.org/10.3892/etm.2023.11995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Li F, Liu X, Wang F, Gu Z, Tao Q, Yao C, et al. Comparison between minimally invasive plate osteosynthesis and open reduction-internal fixation for proximal humeral fractures: a meta-analysis based on 1050 individuals. BMC Musculoskelet Disord. 2019;20(1):550. doi:10.1186/s12891-019-2936-y https://doi.org/10.1186/s12891-019-2936-y</a:t>
            </a:r>
          </a:p>
          <a:p>
            <a:pPr>
              <a:spcAft>
                <a:spcPts val="800"/>
              </a:spcAft>
            </a:pPr>
            <a:r>
              <a:rPr sz="1200">
                <a:solidFill>
                  <a:srgbClr val="263238"/>
                </a:solidFill>
                <a:latin typeface="Calibri"/>
              </a:rPr>
              <a:t>[r8] Oldrini LM, Sangiorgio A, Feltri P, Marbach F, Filardo G, Candrian C. Proximal humerus fractures: deltopectoral open reduction and internal fixation vs deltosplit minimally invasive plate osteosynthesis: which surgical approach provides superior results? EFORT Open Rev. 2023;8(8):662-671. doi:10.1530/EOR-22-0110 https://doi.org/10.1530/EOR-22-0110</a:t>
            </a:r>
          </a:p>
          <a:p>
            <a:pPr>
              <a:spcAft>
                <a:spcPts val="800"/>
              </a:spcAft>
            </a:pPr>
            <a:r>
              <a:rPr sz="1200">
                <a:solidFill>
                  <a:srgbClr val="263238"/>
                </a:solidFill>
                <a:latin typeface="Calibri"/>
              </a:rPr>
              <a:t>[r9] Cheung S, Fitzpatrick M, Lee TQ. Effects of shoulder position on axillary nerve positions during the split lateral deltoid approach. J Shoulder Elbow Surg. 2009;18(5):748-55. doi:10.1016/j.jse.2008.12.001 https://doi.org/10.1016/j.jse.2008.12.001</a:t>
            </a:r>
          </a:p>
          <a:p>
            <a:pPr>
              <a:spcAft>
                <a:spcPts val="800"/>
              </a:spcAft>
            </a:pPr>
            <a:r>
              <a:rPr sz="1200">
                <a:solidFill>
                  <a:srgbClr val="263238"/>
                </a:solidFill>
                <a:latin typeface="Calibri"/>
              </a:rPr>
              <a:t>[r10] Stecco C, Gagliano G, Lancerotto L, Tiengo C, Macchi V, Porzionato A, et al. Surgical anatomy of the axillary nerve and its implication in the transdeltoid approaches to the shoulder. J Shoulder Elbow Surg. 2010;19(8):1166-74. doi:10.1016/j.jse.2010.05.010 https://doi.org/10.1016/j.jse.2010.05.010</a:t>
            </a:r>
          </a:p>
          <a:p>
            <a:pPr>
              <a:spcAft>
                <a:spcPts val="800"/>
              </a:spcAft>
            </a:pPr>
            <a:r>
              <a:rPr sz="1200">
                <a:solidFill>
                  <a:srgbClr val="263238"/>
                </a:solidFill>
                <a:latin typeface="Calibri"/>
              </a:rPr>
              <a:t>[r11] Dang KH, Ornell SS, Reyes G, Hussey M, Dutta AK. A new risk to the axillary nerve during percutaneous proximal humeral plate fixation using the Synthes PHILOS aiming system. J Shoulder Elbow Surg. 2019;28(9):1795-1800. doi:10.1016/j.jse.2019.01.019 https://doi.org/10.1016/j.jse.2019.01.019</a:t>
            </a:r>
          </a:p>
          <a:p>
            <a:pPr>
              <a:spcAft>
                <a:spcPts val="800"/>
              </a:spcAft>
            </a:pPr>
            <a:r>
              <a:rPr sz="1200">
                <a:solidFill>
                  <a:srgbClr val="263238"/>
                </a:solidFill>
                <a:latin typeface="Calibri"/>
              </a:rPr>
              <a:t>[r12] Smith J, Berry G, Laflamme Y, Blain-Pare E, Reindl R, Harvey E. Percutaneous insertion of a proximal humeral locking plate: an anatomic study. Injury. 2007;38(2):206-11. doi:10.1016/j.injury.2006.08.025 https://doi.org/10.1016/j.injury.2006.08.025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Jeon N, Park S, Bae KH, Park KC, Hwang Bo BH, Lim TK. The use of medial support screw was associated with axillary nerve injury after plate fixation of proximal humeral fracture using minimal invasive deltoid-splitting approach. J Orthop Sci. 2023;28(2):432-437. doi:10.1016/j.jos.2021.11.004 https://doi.org/10.1016/j.jos.2021.11.004</a:t>
            </a:r>
          </a:p>
          <a:p>
            <a:pPr>
              <a:spcAft>
                <a:spcPts val="800"/>
              </a:spcAft>
            </a:pPr>
            <a:r>
              <a:rPr sz="1200">
                <a:solidFill>
                  <a:srgbClr val="263238"/>
                </a:solidFill>
                <a:latin typeface="Calibri"/>
              </a:rPr>
              <a:t>[r14] Borer J, Schwarz J, Potthast S, Jakob M, Lenzlinger P, Zingg U, et al. Mid-term results of minimally invasive deltoid-split versus standard open deltopectoral approach for PHILOS™ (proximal humeral internal locking system) osteosynthesis in proximal humeral fractures. Eur J Trauma Emerg Surg. 2020;46(4):825-834. doi:10.1007/s00068-019-01076-7 https://doi.org/10.1007/s00068-019-01076-7</a:t>
            </a:r>
          </a:p>
          <a:p>
            <a:pPr>
              <a:spcAft>
                <a:spcPts val="800"/>
              </a:spcAft>
            </a:pPr>
            <a:r>
              <a:rPr sz="1200">
                <a:solidFill>
                  <a:srgbClr val="263238"/>
                </a:solidFill>
                <a:latin typeface="Calibri"/>
              </a:rPr>
              <a:t>[r15] Visser CP, Coene LN, Brand R, Tavy DL. Nerve lesions in proximal humeral fractures. J Shoulder Elbow Surg. 2001;10(5):421-7. doi:10.1067/mse.2001.118002 https://doi.org/10.1067/mse.2001.118002</a:t>
            </a:r>
          </a:p>
          <a:p>
            <a:pPr>
              <a:spcAft>
                <a:spcPts val="800"/>
              </a:spcAft>
            </a:pPr>
            <a:r>
              <a:rPr sz="1200">
                <a:solidFill>
                  <a:srgbClr val="263238"/>
                </a:solidFill>
                <a:latin typeface="Calibri"/>
              </a:rPr>
              <a:t>[r16] Westphal T, Woischnik S, Adolf D, Feistner H, Piatek S. Axillary nerve lesions after open reduction and internal fixation of proximal humeral fractures through an extended lateral deltoid-split approach: electrophysiological findings. J Shoulder Elbow Surg. 2017;26(3):464-471. doi:10.1016/j.jse.2016.07.027 https://doi.org/10.1016/j.jse.2016.07.027</a:t>
            </a:r>
          </a:p>
          <a:p>
            <a:pPr>
              <a:spcAft>
                <a:spcPts val="800"/>
              </a:spcAft>
            </a:pPr>
            <a:r>
              <a:rPr sz="1200">
                <a:solidFill>
                  <a:srgbClr val="263238"/>
                </a:solidFill>
                <a:latin typeface="Calibri"/>
              </a:rPr>
              <a:t>[r17] Gardner MJ, Griffith MH, Dines JS, Briggs SM, Weiland AJ, Lorich DG. The extended anterolateral acromial approach allows minimally invasive access to the proximal humerus. Clin Orthop Relat Res. 2005;(434):123-9. doi:10.1097/01.blo.0000152872.95806.09 https://doi.org/10.1097/01.blo.0000152872.95806.09</a:t>
            </a:r>
          </a:p>
          <a:p>
            <a:pPr>
              <a:spcAft>
                <a:spcPts val="800"/>
              </a:spcAft>
            </a:pPr>
            <a:r>
              <a:rPr sz="1200">
                <a:solidFill>
                  <a:srgbClr val="263238"/>
                </a:solidFill>
                <a:latin typeface="Calibri"/>
              </a:rPr>
              <a:t>[r18] Gardner MJ, Voos JE, Wanich T, Helfet DL, Lorich DG. Vascular implications of minimally invasive plating of proximal humerus fractures. J Orthop Trauma. 2006;20(9):602-7. doi:10.1097/01.bot.0000246412.10176.14 https://doi.org/10.1097/01.bot.0000246412.10176.14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Yildirim C, Demirel M, Bayram E, Ekinci M, Yılmaz M. Acromion-axillary nerve distance and its relation to the arm length in the prediction of the axillary nerve position: a clinical study. J Orthop Surg Res. 2022;17(1):248. doi:10.1186/s13018-022-03085-6 https://doi.org/10.1186/s13018-022-03085-6</a:t>
            </a:r>
          </a:p>
          <a:p>
            <a:pPr>
              <a:spcAft>
                <a:spcPts val="800"/>
              </a:spcAft>
            </a:pPr>
            <a:r>
              <a:rPr sz="1200">
                <a:solidFill>
                  <a:srgbClr val="263238"/>
                </a:solidFill>
                <a:latin typeface="Calibri"/>
              </a:rPr>
              <a:t>[r20] Saran N, Bergeron SG, Benoit B, Reindl R, Harvey EJ, Berry GK. Risk of axillary nerve injury during percutaneous proximal humerus locking plate insertion using an external aiming guide. Injury. 2010;41(10):1037-40. doi:10.1016/j.injury.2010.04.014 https://doi.org/10.1016/j.injury.2010.04.014</a:t>
            </a:r>
          </a:p>
          <a:p>
            <a:pPr>
              <a:spcAft>
                <a:spcPts val="800"/>
              </a:spcAft>
            </a:pPr>
            <a:r>
              <a:rPr sz="1200">
                <a:solidFill>
                  <a:srgbClr val="263238"/>
                </a:solidFill>
                <a:latin typeface="Calibri"/>
              </a:rPr>
              <a:t>[r21] Sirisreetreerux N, Pengrung N, Apivatthakakul T. Proximal humerus exposure with the inverted-L anterolateral deltoid flip approach, anterolateral deltoid splitting approach, and deltopectoral approach: A comparative cadaveric study. Injury. 2021;52(4):738-746. doi:10.1016/j.injury.2020.11.022 https://doi.org/10.1016/j.injury.2020.11.022</a:t>
            </a:r>
          </a:p>
          <a:p>
            <a:pPr>
              <a:spcAft>
                <a:spcPts val="800"/>
              </a:spcAft>
            </a:pPr>
            <a:r>
              <a:rPr sz="1200">
                <a:solidFill>
                  <a:srgbClr val="263238"/>
                </a:solidFill>
                <a:latin typeface="Calibri"/>
              </a:rPr>
              <a:t>[r22] Hata Y, Saitoh S, Murakami N, Kobayashi H, Takaoka K. Atrophy of the deltoid muscle following rotator cuff surgery. J Bone Joint Surg Am. 2004;86(7):1414-9. doi:10.2106/00004623-200407000-00008 https://doi.org/10.2106/00004623-200407000-00008</a:t>
            </a:r>
          </a:p>
          <a:p>
            <a:pPr>
              <a:spcAft>
                <a:spcPts val="800"/>
              </a:spcAft>
            </a:pPr>
            <a:r>
              <a:rPr sz="1200">
                <a:solidFill>
                  <a:srgbClr val="263238"/>
                </a:solidFill>
                <a:latin typeface="Calibri"/>
              </a:rPr>
              <a:t>[r23] Falez F, Papalia M, Greco A, Teti A, Favetti F, Panegrossi G, et al. Minimally invasive plate osteosynthesis in proximal humeral fractures: one-year results of a prospective multicenter study. Int Orthop. 2016;40(3):579-85. doi:10.1007/s00264-015-3069-z https://doi.org/10.1007/s00264-015-3069-z</a:t>
            </a:r>
          </a:p>
          <a:p>
            <a:pPr>
              <a:spcAft>
                <a:spcPts val="800"/>
              </a:spcAft>
            </a:pPr>
            <a:r>
              <a:rPr sz="1200">
                <a:solidFill>
                  <a:srgbClr val="263238"/>
                </a:solidFill>
                <a:latin typeface="Calibri"/>
              </a:rPr>
              <a:t>[r24] Röderer G, Abouelsoud M, Gebhard F, Böckers TM, Kinzl L. Minimally invasive application of the non-contact-bridging (NCB) plate to the proximal humerus: an anatomical study. J Orthop Trauma. 2007;21(9):621-7. doi:10.1097/BOT.0b013e318157f0cd https://doi.org/10.1097/BOT.0b013e318157f0cd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Bhayana H, Chouhan DK, Aggarwal S, Prakash M, Patel S, Arora C, et al. Outcomes of plate osteosynthesis for displaced 3-part and 4-part proximal humerus fractures with deltopectoral vs. deltoid split approach. Eur J Trauma Emerg Surg. 2022;48(6):4559-4567. doi:10.1007/s00068-021-01761-6 https://doi.org/10.1007/s00068-021-01761-6</a:t>
            </a:r>
          </a:p>
          <a:p>
            <a:pPr>
              <a:spcAft>
                <a:spcPts val="800"/>
              </a:spcAft>
            </a:pPr>
            <a:r>
              <a:rPr sz="1200">
                <a:solidFill>
                  <a:srgbClr val="263238"/>
                </a:solidFill>
                <a:latin typeface="Calibri"/>
              </a:rPr>
              <a:t>[r26] Jaeger M, Leung F, Li W. Anterolateral approach to the proximal humerus [Internet]. En: AO Surgery Reference. Davos: AO Foundation [consultado 2026 oct 12]. Disponible en: https://surgeryreference.aofoundation.org/orthopedic-trauma/adult-trauma/proximal-humerus/approach/anterolateral-approach https://surgeryreference.aofoundation.org/orthopedic-trauma/adult-trauma/proximal-humerus/approach/anterolateral-approach</a:t>
            </a:r>
          </a:p>
          <a:p>
            <a:pPr>
              <a:spcAft>
                <a:spcPts val="800"/>
              </a:spcAft>
            </a:pPr>
            <a:r>
              <a:rPr sz="1200">
                <a:solidFill>
                  <a:srgbClr val="263238"/>
                </a:solidFill>
                <a:latin typeface="Calibri"/>
              </a:rPr>
              <a:t>[r27] Acklin YP, Sommer C. Plate fixation of proximal humerus fractures using the minimally invasive anterolateral delta split approach. Oper Orthop Traumatol. 2012;24(1):61-73. doi:10.1007/s00064-011-0051-9 https://doi.org/10.1007/s00064-011-0051-9</a:t>
            </a:r>
          </a:p>
          <a:p>
            <a:pPr>
              <a:spcAft>
                <a:spcPts val="800"/>
              </a:spcAft>
            </a:pPr>
            <a:r>
              <a:rPr sz="1200">
                <a:solidFill>
                  <a:srgbClr val="263238"/>
                </a:solidFill>
                <a:latin typeface="Calibri"/>
              </a:rPr>
              <a:t>[r28] Lin T, Xiao B, Ma X, Fu D, Yang S. Minimally invasive plate osteosynthesis with a locking compression plate is superior to open reduction and internal fixation in the management of the proximal humerus fractures. BMC Musculoskelet Disord. 2014;15:206. doi:10.1186/1471-2474-15-206 https://doi.org/10.1186/1471-2474-15-206</a:t>
            </a:r>
          </a:p>
          <a:p>
            <a:pPr>
              <a:spcAft>
                <a:spcPts val="800"/>
              </a:spcAft>
            </a:pPr>
            <a:r>
              <a:rPr sz="1200">
                <a:solidFill>
                  <a:srgbClr val="263238"/>
                </a:solidFill>
                <a:latin typeface="Calibri"/>
              </a:rPr>
              <a:t>[r29] Xie L, Zhang Y, Chen C, Zheng W, Chen H, Cai L. Deltoid-split approach versus deltopectoral approach for proximal humerus fractures: A systematic review and meta-analysis. Orthop Traumatol Surg Res. 2019;105(2):307-316. doi:10.1016/j.otsr.2018.12.004 https://doi.org/10.1016/j.otsr.2018.12.004</a:t>
            </a:r>
          </a:p>
          <a:p>
            <a:pPr>
              <a:spcAft>
                <a:spcPts val="800"/>
              </a:spcAft>
            </a:pPr>
            <a:r>
              <a:rPr sz="1200">
                <a:solidFill>
                  <a:srgbClr val="263238"/>
                </a:solidFill>
                <a:latin typeface="Calibri"/>
              </a:rPr>
              <a:t>[r30] Molé D, Wein F, Dézaly C, Valenti P, Sirveaux F. Surgical technique: the anterosuperior approach for reverse shoulder arthroplasty. Clin Orthop Relat Res. 2011;469(9):2461-8. doi:10.1007/s11999-011-1861-7 https://doi.org/10.1007/s11999-011-1861-7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Jaeger M, Leung F, Li W. Deltopectoral approach to the proximal humerus [Internet]. En: AO Surgery Reference. Davos: AO Foundation [consultado 2026 oct 12]. Disponible en: https://surgeryreference.aofoundation.org/orthopedic-trauma/adult-trauma/proximal-humerus/approach/deltopectoral-approach-to-the-proximal-humerus https://surgeryreference.aofoundation.org/orthopedic-trauma/adult-trauma/proximal-humerus/approach/deltopectoral-approach-to-the-proximal-humerus</a:t>
            </a:r>
          </a:p>
          <a:p>
            <a:pPr>
              <a:spcAft>
                <a:spcPts val="800"/>
              </a:spcAft>
            </a:pPr>
            <a:r>
              <a:rPr sz="1200">
                <a:solidFill>
                  <a:srgbClr val="263238"/>
                </a:solidFill>
                <a:latin typeface="Calibri"/>
              </a:rPr>
              <a:t>[r32] Shin YH, Lee YH, Choi HS, Kim MB, Pyo SH, Baek GH. A modified deltoid splitting approach with axillary nerve bundle mobilization for proximal humeral fracture fixation. Injury. 2017;48(11):2569-2574. doi:10.1016/j.injury.2017.09.007 https://doi.org/10.1016/j.injury.2017.09.007</a:t>
            </a:r>
          </a:p>
          <a:p>
            <a:pPr>
              <a:spcAft>
                <a:spcPts val="800"/>
              </a:spcAft>
            </a:pPr>
            <a:r>
              <a:rPr sz="1200">
                <a:solidFill>
                  <a:srgbClr val="263238"/>
                </a:solidFill>
                <a:latin typeface="Calibri"/>
              </a:rPr>
              <a:t>[r33] Launonen AP, Lepola V, Saranko A, Flinkkilä T, Laitinen M, Mattila VM. Epidemiology of proximal humerus fractures. Arch Osteoporos. 2015;10:209. doi:10.1007/s11657-015-0209-4 https://doi.org/10.1007/s11657-015-0209-4</a:t>
            </a:r>
          </a:p>
          <a:p>
            <a:pPr>
              <a:spcAft>
                <a:spcPts val="800"/>
              </a:spcAft>
            </a:pPr>
            <a:r>
              <a:rPr sz="1200">
                <a:solidFill>
                  <a:srgbClr val="263238"/>
                </a:solidFill>
                <a:latin typeface="Calibri"/>
              </a:rPr>
              <a:t>[r34] Handoll HH, Elliott J, Thillemann TM, Aluko P, Brorson S. Interventions for treating proximal humeral fractures in adults. Cochrane Database Syst Rev. 2022;6(6):CD000434. doi:10.1002/14651858.CD000434.pub5 https://doi.org/10.1002/14651858.CD000434.pub5</a:t>
            </a:r>
          </a:p>
          <a:p>
            <a:pPr>
              <a:spcAft>
                <a:spcPts val="800"/>
              </a:spcAft>
            </a:pPr>
            <a:r>
              <a:rPr sz="1200">
                <a:solidFill>
                  <a:srgbClr val="263238"/>
                </a:solidFill>
                <a:latin typeface="Calibri"/>
              </a:rPr>
              <a:t>[r35] Warrender WJ, Oppenheimer S, Abboud JA. Nerve monitoring during proximal humeral fracture fixation: what have we learned? Clin Orthop Relat Res. 2011;469(9):2631-7. doi:10.1007/s11999-010-1760-3 https://doi.org/10.1007/s11999-010-1760-3</a:t>
            </a:r>
          </a:p>
          <a:p>
            <a:pPr>
              <a:spcAft>
                <a:spcPts val="800"/>
              </a:spcAft>
            </a:pPr>
            <a:r>
              <a:rPr sz="1200">
                <a:solidFill>
                  <a:srgbClr val="263238"/>
                </a:solidFill>
                <a:latin typeface="Calibri"/>
              </a:rPr>
              <a:t>[r36] Knežević J, Mihalj M, Čukelj F, Ivanišević A. MIPO of proximal humerus fractures through an anterolateral acromial approach. Is the axillary nerve at risk? Injury. 2017;48 Suppl 5:S15-S20. doi:10.1016/S0020-1383(17)30733-7 https://doi.org/10.1016/S0020-1383(17)30733-7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Boardman ND 3rd, Cofield RH. Neurologic complications of shoulder surgery. Clin Orthop Relat Res. 1999;(368):44-53. https://pubmed.ncbi.nlm.nih.gov/10613152/</a:t>
            </a:r>
          </a:p>
          <a:p>
            <a:pPr>
              <a:spcAft>
                <a:spcPts val="800"/>
              </a:spcAft>
            </a:pPr>
            <a:r>
              <a:rPr sz="1200">
                <a:solidFill>
                  <a:srgbClr val="263238"/>
                </a:solidFill>
                <a:latin typeface="Calibri"/>
              </a:rPr>
              <a:t>[r38] Jaeger M, Leung F, Li W. Safe zones in the humerus [Internet]. En: AO Surgery Reference. Davos: AO Foundation [consultado 2026 oct 12]. Disponible en: https://surgeryreference.aofoundation.org/orthopedic-trauma/adult-trauma/proximal-humerus/approach/safe-zones-in-the-proximal-humerus https://surgeryreference.aofoundation.org/orthopedic-trauma/adult-trauma/proximal-humerus/approach/safe-zones-in-the-proximal-humerus</a:t>
            </a:r>
          </a:p>
          <a:p>
            <a:pPr>
              <a:spcAft>
                <a:spcPts val="800"/>
              </a:spcAft>
            </a:pPr>
            <a:r>
              <a:rPr sz="1200">
                <a:solidFill>
                  <a:srgbClr val="263238"/>
                </a:solidFill>
                <a:latin typeface="Calibri"/>
              </a:rPr>
              <a:t>[r39] Leechavengvongs S, Teerawutthichaikit T, Witoonchart K, Uerpairojkit C, Malungpaishrope K, Suppauksorn S, et al. Surgical anatomy of the axillary nerve branches to the deltoid muscle. Clin Anat. 2015;28(1):118-22. doi:10.1002/ca.22352 https://doi.org/10.1002/ca.22352</a:t>
            </a:r>
          </a:p>
          <a:p>
            <a:pPr>
              <a:spcAft>
                <a:spcPts val="800"/>
              </a:spcAft>
            </a:pPr>
            <a:r>
              <a:rPr sz="1200">
                <a:solidFill>
                  <a:srgbClr val="263238"/>
                </a:solidFill>
                <a:latin typeface="Calibri"/>
              </a:rPr>
              <a:t>[r40] Loukas M, Grabska J, Tubbs RS, Apaydin N, Jordan R. Mapping the axillary nerve within the deltoid muscle. Surg Radiol Anat. 2009;31(1):43-7. doi:10.1007/s00276-008-0409-3 https://doi.org/10.1007/s00276-008-0409-3</a:t>
            </a:r>
          </a:p>
          <a:p>
            <a:pPr>
              <a:spcAft>
                <a:spcPts val="800"/>
              </a:spcAft>
            </a:pPr>
            <a:r>
              <a:rPr sz="1200">
                <a:solidFill>
                  <a:srgbClr val="263238"/>
                </a:solidFill>
                <a:latin typeface="Calibri"/>
              </a:rPr>
              <a:t>[r41] Cetik O, Uslu M, Acar HI, Comert A, Tekdemir I, Cift H. Is there a safe area for the axillary nerve in the deltoid muscle? A cadaveric study. J Bone Joint Surg Am. 2006;88(11):2395-9. doi:10.2106/JBJS.E.01375 https://doi.org/10.2106/JBJS.E.01375</a:t>
            </a:r>
          </a:p>
          <a:p>
            <a:pPr>
              <a:spcAft>
                <a:spcPts val="800"/>
              </a:spcAft>
            </a:pPr>
            <a:r>
              <a:rPr sz="1200">
                <a:solidFill>
                  <a:srgbClr val="263238"/>
                </a:solidFill>
                <a:latin typeface="Calibri"/>
              </a:rPr>
              <a:t>[r42] Lottino B, Hohmann E, Naicker J, Mogale N. Morphometric analysis of the axillary nerve in relation to the deltopectoral and deltoid-splitting approaches: implications for surgical safe zones. Surg Radiol Anat. 2026;48(1):255. doi:10.1007/s00276-026-04018-2 https://doi.org/10.1007/s00276-026-04018-2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Benninger E, Meier C. Minimally invasive lateral plate placement for metadiaphyseal fractures of the humerus and its implications for the distal deltoid insertion- it is not only about the radial nerve. A cadaveric study. Injury. 2017;48(3):615-620. doi:10.1016/j.injury.2017.01.026 https://doi.org/10.1016/j.injury.2017.01.026</a:t>
            </a:r>
          </a:p>
          <a:p>
            <a:pPr>
              <a:spcAft>
                <a:spcPts val="800"/>
              </a:spcAft>
            </a:pPr>
            <a:r>
              <a:rPr sz="1200">
                <a:solidFill>
                  <a:srgbClr val="263238"/>
                </a:solidFill>
                <a:latin typeface="Calibri"/>
              </a:rPr>
              <a:t>[r44] Pant S, Bokor DJ, Low AK. Cerebral oxygenation using near-infrared spectroscopy in the beach-chair position during shoulder arthroscopy under general anesthesia. Arthroscopy. 2014;30(11):1520-7. doi:10.1016/j.arthro.2014.05.042 https://doi.org/10.1016/j.arthro.2014.05.042</a:t>
            </a:r>
          </a:p>
          <a:p>
            <a:pPr>
              <a:spcAft>
                <a:spcPts val="800"/>
              </a:spcAft>
            </a:pPr>
            <a:r>
              <a:rPr sz="1200">
                <a:solidFill>
                  <a:srgbClr val="263238"/>
                </a:solidFill>
                <a:latin typeface="Calibri"/>
              </a:rPr>
              <a:t>[r45] Hermans J, Luime JJ, Meuffels DE, Reijman M, Simel DL, Bierma-Zeinstra SM. Does this patient with shoulder pain have rotator cuff disease?: The Rational Clinical Examination systematic review. JAMA. 2013;310(8):837-47. doi:10.1001/jama.2013.276187 https://doi.org/10.1001/jama.2013.276187</a:t>
            </a:r>
          </a:p>
          <a:p>
            <a:pPr>
              <a:spcAft>
                <a:spcPts val="800"/>
              </a:spcAft>
            </a:pPr>
            <a:r>
              <a:rPr sz="1200">
                <a:solidFill>
                  <a:srgbClr val="263238"/>
                </a:solidFill>
                <a:latin typeface="Calibri"/>
              </a:rPr>
              <a:t>[r46] Expert Panel on Musculoskeletal Imaging; Laur O, Ha AS, Bartolotta RJ, Avery R, Bateni CP, et al. ACR Appropriateness Criteria® Acute Shoulder Pain: 2024 Update. J Am Coll Radiol. 2025;22(5S):S36-S47. doi:10.1016/j.jacr.2025.02.015 https://doi.org/10.1016/j.jacr.2025.02.015</a:t>
            </a:r>
          </a:p>
          <a:p>
            <a:pPr>
              <a:spcAft>
                <a:spcPts val="800"/>
              </a:spcAft>
            </a:pPr>
            <a:r>
              <a:rPr sz="1200">
                <a:solidFill>
                  <a:srgbClr val="263238"/>
                </a:solidFill>
                <a:latin typeface="Calibri"/>
              </a:rPr>
              <a:t>[r47] Williams AA, Dey Hazra RO, Dornan G, Abboud JA, Abrams JS, Green A, et al. Consensus statement on the treatment of proximal humerus fractures: a Delphi approach by the Neer Circle of the American Shoulder and Elbow Surgeons. J Shoulder Elbow Surg. 2025;34(8):1977-1988. doi:10.1016/j.jse.2024.12.005 https://doi.org/10.1016/j.jse.2024.12.005</a:t>
            </a:r>
          </a:p>
          <a:p>
            <a:pPr>
              <a:spcAft>
                <a:spcPts val="800"/>
              </a:spcAft>
            </a:pPr>
            <a:r>
              <a:rPr sz="1200">
                <a:solidFill>
                  <a:srgbClr val="263238"/>
                </a:solidFill>
                <a:latin typeface="Calibri"/>
              </a:rPr>
              <a:t>[r48] Lenza M, Buchbinder R, Takwoingi Y, Johnston RV, Hanchard NC, Faloppa F. Magnetic resonance imaging, magnetic resonance arthrography and ultrasonography for assessing rotator cuff tears in people with shoulder pain for whom surgery is being considered. Cochrane Database Syst Rev. 2013;2013(9):CD009020. doi:10.1002/14651858.CD009020.pub2 https://doi.org/10.1002/14651858.CD009020.pub2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Ninck J, Heck S, Gick S, Koebke J, Pennig D, Dargel J. Versorgung von Humeruskopffrakturen [Treatment of proximal humerus fractures: relative position of different locking plates to the axillary nerve]. Unfallchirurg. 2013;116(11):1000-5. doi:10.1007/s00113-012-2242-8 https://doi.org/10.1007/s00113-012-2242-8</a:t>
            </a:r>
          </a:p>
          <a:p>
            <a:pPr>
              <a:spcAft>
                <a:spcPts val="800"/>
              </a:spcAft>
            </a:pPr>
            <a:r>
              <a:rPr sz="1200">
                <a:solidFill>
                  <a:srgbClr val="263238"/>
                </a:solidFill>
                <a:latin typeface="Calibri"/>
              </a:rPr>
              <a:t>[r50] Gstoettner C, Laengle G, Boesendorfer A, Sturma A, Politikou O, Salminger S, et al. Free functional gracilis transfer for reconstruction of isolated anterior deltoid atrophy following surgical proximal humerus fixation. J Plast Reconstr Aesthet Surg. 2024;99:160-167. doi:10.1016/j.bjps.2024.09.003 https://doi.org/10.1016/j.bjps.2024.09.003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lateral transdeltoideo: qué es, dónde está el nervio y cuándo conviene</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