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Tipo A (extraarticular)</c:v>
                </c:pt>
                <c:pt idx="1">
                  <c:v>Tipo B (articular parcial)</c:v>
                </c:pt>
                <c:pt idx="2">
                  <c:v>Tipo C (articular completa)</c:v>
                </c:pt>
              </c:strCache>
            </c:strRef>
          </c:cat>
          <c:val>
            <c:numRef>
              <c:f>Sheet1!$B$2:$B$4</c:f>
              <c:numCache>
                <c:formatCode>General</c:formatCode>
                <c:ptCount val="3"/>
                <c:pt idx="0">
                  <c:v>78.7</c:v>
                </c:pt>
                <c:pt idx="1">
                  <c:v>1.7</c:v>
                </c:pt>
                <c:pt idx="2">
                  <c:v>19.6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Rama superficial del nervio radial</c:v>
                </c:pt>
                <c:pt idx="1">
                  <c:v>Tronco del mediano</c:v>
                </c:pt>
                <c:pt idx="2">
                  <c:v>Arteria radial</c:v>
                </c:pt>
                <c:pt idx="3">
                  <c:v>Rama cutánea palmar del mediano</c:v>
                </c:pt>
              </c:strCache>
            </c:strRef>
          </c:cat>
          <c:val>
            <c:numRef>
              <c:f>Sheet1!$B$2:$B$5</c:f>
              <c:numCache>
                <c:formatCode>General</c:formatCode>
                <c:ptCount val="4"/>
                <c:pt idx="0">
                  <c:v>24.4</c:v>
                </c:pt>
                <c:pt idx="1">
                  <c:v>8.9</c:v>
                </c:pt>
                <c:pt idx="2">
                  <c:v>7.8</c:v>
                </c:pt>
                <c:pt idx="3">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Entró a la vaina (182 placas volares)</c:v>
                </c:pt>
                <c:pt idx="1">
                  <c:v>Cruzó o corrió dentro de la vaina (101 fracturas)</c:v>
                </c:pt>
              </c:strCache>
            </c:strRef>
          </c:cat>
          <c:val>
            <c:numRef>
              <c:f>Sheet1!$B$2:$B$3</c:f>
              <c:numCache>
                <c:formatCode>General</c:formatCode>
                <c:ptCount val="2"/>
                <c:pt idx="0">
                  <c:v>5.5</c:v>
                </c:pt>
                <c:pt idx="1">
                  <c:v>18.8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FCR estándar</c:v>
                </c:pt>
                <c:pt idx="1">
                  <c:v>FCR extendido</c:v>
                </c:pt>
                <c:pt idx="2">
                  <c:v>FCR extendido más liberación del túnel carpiano</c:v>
                </c:pt>
              </c:strCache>
            </c:strRef>
          </c:cat>
          <c:val>
            <c:numRef>
              <c:f>Sheet1!$B$2:$B$4</c:f>
              <c:numCache>
                <c:formatCode>General</c:formatCode>
                <c:ptCount val="3"/>
                <c:pt idx="0">
                  <c:v>61</c:v>
                </c:pt>
                <c:pt idx="1">
                  <c:v>73</c:v>
                </c:pt>
                <c:pt idx="2">
                  <c:v>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Sheet1!$A$2:$A$3</c:f>
              <c:strCache>
                <c:ptCount val="2"/>
                <c:pt idx="0">
                  <c:v>FCR extendido</c:v>
                </c:pt>
                <c:pt idx="1">
                  <c:v>Henry clásico</c:v>
                </c:pt>
              </c:strCache>
            </c:strRef>
          </c:cat>
          <c:val>
            <c:numRef>
              <c:f>Sheet1!$B$2:$B$3</c:f>
              <c:numCache>
                <c:formatCode>General</c:formatCode>
                <c:ptCount val="2"/>
                <c:pt idx="0">
                  <c:v>2.94</c:v>
                </c:pt>
                <c:pt idx="1">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Fluoroscopia 3D</c:v>
                </c:pt>
                <c:pt idx="1">
                  <c:v>Vista en horizonte (skyline)</c:v>
                </c:pt>
              </c:strCache>
            </c:strRef>
          </c:cat>
          <c:val>
            <c:numRef>
              <c:f>Sheet1!$B$2:$B$3</c:f>
              <c:numCache>
                <c:formatCode>General</c:formatCode>
                <c:ptCount val="2"/>
                <c:pt idx="0">
                  <c:v>81.8</c:v>
                </c:pt>
                <c:pt idx="1">
                  <c:v>72.2</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Fluoroscopia 3D</c:v>
                </c:pt>
                <c:pt idx="1">
                  <c:v>Vista en horizonte (skyline)</c:v>
                </c:pt>
              </c:strCache>
            </c:strRef>
          </c:cat>
          <c:val>
            <c:numRef>
              <c:f>Sheet1!$C$2:$C$3</c:f>
              <c:numCache>
                <c:formatCode>General</c:formatCode>
                <c:ptCount val="2"/>
                <c:pt idx="0">
                  <c:v>98.4</c:v>
                </c:pt>
                <c:pt idx="1">
                  <c:v>90.9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Lateral</c:v>
                </c:pt>
                <c:pt idx="1">
                  <c:v>Supinación de 45°</c:v>
                </c:pt>
                <c:pt idx="2">
                  <c:v>Pronación de 45°</c:v>
                </c:pt>
                <c:pt idx="3">
                  <c:v>Tangencial dorsal</c:v>
                </c:pt>
              </c:strCache>
            </c:strRef>
          </c:cat>
          <c:val>
            <c:numRef>
              <c:f>Sheet1!$B$2:$B$5</c:f>
              <c:numCache>
                <c:formatCode>General</c:formatCode>
                <c:ptCount val="4"/>
                <c:pt idx="0">
                  <c:v>58</c:v>
                </c:pt>
                <c:pt idx="1">
                  <c:v>88</c:v>
                </c:pt>
                <c:pt idx="2">
                  <c:v>53</c:v>
                </c:pt>
                <c:pt idx="3">
                  <c:v>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Tornillos de 18 mm</c:v>
                </c:pt>
                <c:pt idx="1">
                  <c:v>Tornillos de 20 mm</c:v>
                </c:pt>
                <c:pt idx="2">
                  <c:v>Tornillos de 22 mm</c:v>
                </c:pt>
              </c:strCache>
            </c:strRef>
          </c:cat>
          <c:val>
            <c:numRef>
              <c:f>Sheet1!$B$2:$B$4</c:f>
              <c:numCache>
                <c:formatCode>General</c:formatCode>
                <c:ptCount val="3"/>
                <c:pt idx="0">
                  <c:v>3.6</c:v>
                </c:pt>
                <c:pt idx="1">
                  <c:v>25</c:v>
                </c:pt>
                <c:pt idx="2">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RR</c:v>
                </c:pt>
              </c:strCache>
            </c:strRef>
          </c:tx>
          <c:spPr>
            <a:solidFill>
              <a:srgbClr val="0F5F6B"/>
            </a:solidFill>
          </c:spPr>
          <c:cat>
            <c:strRef>
              <c:f>Sheet1!$A$2:$A$4</c:f>
              <c:strCache>
                <c:ptCount val="3"/>
                <c:pt idx="0">
                  <c:v>Neuropatía</c:v>
                </c:pt>
                <c:pt idx="1">
                  <c:v>Síndrome del túnel carpiano</c:v>
                </c:pt>
                <c:pt idx="2">
                  <c:v>Irritación tendinosa</c:v>
                </c:pt>
              </c:strCache>
            </c:strRef>
          </c:cat>
          <c:val>
            <c:numRef>
              <c:f>Sheet1!$B$2:$B$4</c:f>
              <c:numCache>
                <c:formatCode>General</c:formatCode>
                <c:ptCount val="3"/>
                <c:pt idx="0">
                  <c:v>2.19</c:v>
                </c:pt>
                <c:pt idx="1">
                  <c:v>4.56</c:v>
                </c:pt>
                <c:pt idx="2">
                  <c:v>0.38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Serie de FCR extendido (100 pacientes)</c:v>
                </c:pt>
                <c:pt idx="1">
                  <c:v>Cohorte de Aarhus (576 pacientes)</c:v>
                </c:pt>
                <c:pt idx="2">
                  <c:v>Revisión de 55 estudios</c:v>
                </c:pt>
              </c:strCache>
            </c:strRef>
          </c:cat>
          <c:val>
            <c:numRef>
              <c:f>Sheet1!$B$2:$B$4</c:f>
              <c:numCache>
                <c:formatCode>General</c:formatCode>
                <c:ptCount val="3"/>
                <c:pt idx="0">
                  <c:v>9</c:v>
                </c:pt>
                <c:pt idx="1">
                  <c:v>14.6</c:v>
                </c:pt>
                <c:pt idx="2">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Disfunción nerviosa</c:v>
                </c:pt>
                <c:pt idx="1">
                  <c:v>Lesión tendinosa</c:v>
                </c:pt>
                <c:pt idx="2">
                  <c:v>Problemas del material</c:v>
                </c:pt>
              </c:strCache>
            </c:strRef>
          </c:cat>
          <c:val>
            <c:numRef>
              <c:f>Sheet1!$B$2:$B$4</c:f>
              <c:numCache>
                <c:formatCode>General</c:formatCode>
                <c:ptCount val="3"/>
                <c:pt idx="0">
                  <c:v>5.7</c:v>
                </c:pt>
                <c:pt idx="1">
                  <c:v>3.5</c:v>
                </c:pt>
                <c:pt idx="2">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Flexión</c:v>
                </c:pt>
                <c:pt idx="1">
                  <c:v>Extensión</c:v>
                </c:pt>
                <c:pt idx="2">
                  <c:v>Supinación</c:v>
                </c:pt>
                <c:pt idx="3">
                  <c:v>Pronación</c:v>
                </c:pt>
              </c:strCache>
            </c:strRef>
          </c:cat>
          <c:val>
            <c:numRef>
              <c:f>Sheet1!$B$2:$B$5</c:f>
              <c:numCache>
                <c:formatCode>General</c:formatCode>
                <c:ptCount val="4"/>
                <c:pt idx="0">
                  <c:v>72</c:v>
                </c:pt>
                <c:pt idx="1">
                  <c:v>60</c:v>
                </c:pt>
                <c:pt idx="2">
                  <c:v>78</c:v>
                </c:pt>
                <c:pt idx="3">
                  <c:v>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Sheet1!$A$2:$A$4</c:f>
              <c:strCache>
                <c:ptCount val="3"/>
                <c:pt idx="0">
                  <c:v>A los 3 meses</c:v>
                </c:pt>
                <c:pt idx="1">
                  <c:v>A los 12 meses</c:v>
                </c:pt>
                <c:pt idx="2">
                  <c:v>Umbral de cambio clínicamente importante</c:v>
                </c:pt>
              </c:strCache>
            </c:strRef>
          </c:cat>
          <c:val>
            <c:numRef>
              <c:f>Sheet1!$B$2:$B$4</c:f>
              <c:numCache>
                <c:formatCode>General</c:formatCode>
                <c:ptCount val="3"/>
                <c:pt idx="0">
                  <c:v>7.5</c:v>
                </c:pt>
                <c:pt idx="1">
                  <c:v>3.8</c:v>
                </c:pt>
                <c:pt idx="2">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volar del radio: Henry clásico, Henry modificado (FCR) y FCR extendido.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una entrada, varios nombres y un mismo objetivo; Epidemiología: a quién se opera por esta vía; Anatomía: lo que cruzas, lo que se queda en el camino y dónde está la línea de la cuenca; Variantes: de la mini-incisión al FCR extendido con liberación del túnel carpiano; Imágenes: cómo se juzga la placa en la radiografía y cómo se detectan tornillos dorsales; Algoritmo: elegir la entrada volar y cerrar bien; Indicaciones: cuándo operar, cuándo volar y cuándo no; Técnica: pasos, estructuras en riesgo y errores del residente; Comparación: reparar o no el pronador cuadrado, y volar frente a dorsal; Complicaciones: tasas, mecanismos y cómo reducirlas; Pronóstico: qué resultado esperar tras la placa volar; Rehabilitación: poca evidencia, mucha práctica rotulada. Estructura sugerida por el autor para diez minutos: Lámina 1 (0:30): Título, objetivo y aviso: material educativo; no sustituye al juicio clínico, a las guías institucionales ni a la supervisión del tutor. Lámina 2 (1:00): Un abordaje, varios nombres: Henry clásico entre braquiorradial y arteria radial; Henry modificado entre FCR y arteria radial [r1][r3]. Lámina 3 (1:30): Anatomía en capas y estructuras en riesgo: la rama cutánea palmar a 3,4 mm del FCR y la arteria radial a 7,8 mm [r6]; trayectos anómalos [r13][r14]. Lámina 4 (1:30): Técnica del Henry modificado: incisión radial al FCR, plano entre flexor largo y arteria, pronador cuadrado en L en la línea de la cuenca [r1]. Lámina 5 (1:00): FCR extendido: libera el tabique radial [r30]; 61, 73 y 87 % del radio visto en cadáver [r12]; esquina volar cubital [r5]. Lámina 6 (1:00): La placa y la línea de la cuenca: grados de Soong y sus límites [r43][r21]; inclinación volar y presión sobre el flexor largo [r7]. Lámina 7 (1:00): Dos decisiones sin ventaja demostrada: reparar el pronador cuadrado y liberar el túnel carpiano de forma profiláctica [r9][r26]. Lámina 8 (1:00): Complicaciones: cerca de 15 % global [r17][r16]; tornillos dorsales y proyecciones [r19]. Lámina 9 (1:30): Mensajes para llevar y 2 preguntas de cierre.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volar del radio distal es la entrada por la cara palmar del antebrazo para colocar una placa; la versión más usada es el Henry modificado o abordaje del FCR, que pasa entre el tendón del flexor radial del carpo y la arteria radial (fuente: Fricker R y colaboradores, 2026) (fuente: Protopsaltis TS y colaboradores, 2008). Cuidado con el nombre: el Henry clásico va entre el braquiorradial y la arteria radial, por fuera de la arteria; el modificado va por dentro de ella (fuente: Fricker R y colaboradores, 2026) (fuente: Heim D y colaboradores, 2026). Las fuentes discrepan sobre qué describió el propio Henry (fuente: Kunc V, 2025). El FCR extendido libera el tabique radial y abre el camino hacia la esquina volar cubital: en cadáver, el punto visible más distal quedó a 2,94 mm del margen articular de la fosa semilunar, frente a 9,70 mm con el Henry clásico (fuente: Heifner JJ y colaboradores, 2024). 3 estructuras mandan en este abordaje: la rama cutánea palmar del mediano, a 3,4 mm del tendón del FCR en cadáver (fuente: McCann PA y colaboradores, 2012); la arteria radial (fuente: Fricker R y colaboradores, 2026); y el flexor largo del pulgar, que sufre cuando la placa queda distal a la línea de la cuenca o la inclinación volar no se restaura (fuente: Sochol KM y colaboradores, 2024) (fuente: Floquet A y colaboradores, 2021). Reparar el pronador cuadrado no cambió el PRWE a los 12 meses en un ECA de 72 pacientes (fuente: Sonntag J y colaboradores, 2019); los metaanálisis discrepan en la fuerza de pronación (fuente: Turley LP y colaboradores, 2023) (fuente: Ying 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una entrada, varios nombres y un mismo objetivo. El abordaje volar (o palmar) del radio es la entrada por la cara anterior del antebrazo para llegar al radio por delante. En el radio distal sirve, sobre todo, para colocar una placa volar (fuente: Fricker R y colaboradores, 2026). En la práctica se mezclan 5 nombres que conviene separar desde el inicio. Henry clásico. Entrada larga que expone toda la longitud del radio; el intervalo va entre el braquiorradial y el flexor radial del carpo, con la arteria radial retraída hacia cubital (fuente: Heim D y colaboradores, 2026). Una revisión lo resume como el plano entre músculos inervados por el mediano y por el radial (fuente: Klausmeyer MA y colaboradores, 2014). Henry modificado o abordaje del FCR. Se entra por dentro de la arteria radial, entre el tendón del flexor radial del carpo (FCR) y la arteria (fuente: Fricker R y colaboradores, 2026). Es el que sirve para la mayoría de las fracturas del radio distal (fuente: Fricker R y colaboradores, 2026). FCR extendido. Descrito por Orbay y colaboradores en 2001. Su gesto propio es soltar el tabique radial: con eso la esquina volar cubital queda al alcance y las fuerzas que desplazan la fractura dejan de tirar, lo que hace más fácil reducir (fuente: Alrefai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Mini-incisión del FCR. Una incisión corta sobre el borde lateral del FCR para meter la placa por debajo del pronador cuadrado (fuente: Igeta Y y colaboradores, 2018). Palmar cubital. Plano entre el paquete vasculonervioso cubital y los tendones flexores; sirve para la escotadura sigmoidea, la faceta semilunar y la liberación del túnel carpiano (fuente: Fricker R y colaboradores, 2026). Según la AO, el Henry clásico va entre el braquiorradial y la arteria radial, por fuera de la arteria, y el modificado va por dentro (fuente: Fricker R y colaboradores, 2026). Otra revisión recuerda que el propio Henry, en 3 publicaciones, menciona el intervalo entre la arteria radial y el FCR (fuente: Kunc V, 2025), y una tercera sostiene que el intervalo que se usa hoy, entre el FCR y la arteria radial, es el mismo que recomendaba Henry (fuente: Protopsaltis TS y colaboradores, 2008). Las fuentes discrepan; en este capítulo "Henry modificado" significa entre el FCR y la arteria radial, como en la AO (fuente: Fricker R y colaboradores, 2026). Cuanta más cara volar quieres ver, más estructuras tienes que mover o proteger.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Henry modificado alcanza para la mayoría de las fracturas (fuente: Fricker R y colaboradores, 2026); la extensión se justifica cuando la esquina volar cubital, la subaguda o la malunión lo exigen (fuente: Klausmeyer MA y colaboradores, 2014) (fuente: Alrefai S y colaboradores, 2025). En cadáver, el FCR estándar mostró 61 % del radio distal y el extendido con liberación del túnel carpiano mostró 87 % (fuente: Mullikin I y colaboradores, 2023). Sobre todo, fracturas del radio distal que se fijan con placa volar. Con la placa bloqueada ya no se limita a las fracturas desplazadas hacia volar: también entra en las intraarticulares inestables (fuente: Protopsaltis TS y colaboradores, 2008). Una revisión ubica al FCR extendido como útil en fracturas intraarticulares, subagudas y en malunión (fuente: Klausmeyer MA y colaboradores, 2014). Con esto cerramos definición: una entrada, varios nombres y un mismo objetivo. Sigamos con epidemiología: a quién se opera por esta vía.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a quién se opera por esta vía. En un hospital prefectural de Hokkaido, la incidencia anual cruda de fractura del radio distal varió entre 158,0 y 272,6 por 100 000 habitantes; 73,6 % eran mujeres y la edad media fue 67,0 años (fuente: Ando J y colaboradores, 2023). En mayores de 15 años, la clasificación AO/OTA fue A en 78,7 %, B en 1,7 % y C en 19,6 %, y 29,1 % recibió cirugía (fuente: Ando 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576 pacientes operados con placa volar en un hospital universitario de Dinamarca, la mediana de edad fue 63 años y 78 % eran mujeres (fuente: Thorninger R y colaboradores, 2017). Sin dato verificable: la proporción de placas volares colocadas por FCR estándar frente a FCR extendido en la práctica real. Ninguna de las fuentes abiertas lo informa de forma comparable.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 AO/OTA en fracturas del radio distal de mayores de 15 años (hospital de Hokkaido)» muestra lo siguiente. Tipo A (extraarticular): 78.7 por ciento (fuente: Ando J y colaboradores, 2023). Tipo B (articular parcial): 1.7 por ciento (fuente: Ando J y colaboradores, 2023). Tipo C (articular completa): 19.6 por ciento (fuente: Ando J y colaboradores, 2023). Con esto cerramos epidemiología: a quién se opera por esta vía. Sigamos con anatomía: lo que cruzas, lo que se queda en el camino y dónde está la línea de la cuenca.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lo que cruzas, lo que se queda en el camino y dónde está la línea de la cuenca. Primero las columnas del radio distal y la línea de la cuenca; después las capas que atraviesas de piel a hueso en el abordaje del FCR; al final, las estructuras que se lesionan, con distancias medidas en cadáver. Las imágenes son láminas de Gray (1918) de dominio público. Piensa el antebrazo distal como 3 columnas (fuente: Fricker R y colaboradores, 2026): la radial, que recibe al escafoides; la intermedia, que recibe al semilunar (ambas son radio); y la cubital, el cúbito, que acaba en el complejo del fibrocartílago triangular (fuente: Fricker R y colaboradores, 2026). La línea de la cuenca (watershed) marca un límite: proximal a ella puedes levantar partes blandas; distal a ella empieza la cápsula articular, que no se toca (fuente: Fricker R y colaboradores, 2026). En 20 antebrazos distales disecados, la línea no se comportó igual en toda la cara volar: del lado lateral se veía una sola; del lado medial se distinguían 2, una más proximal (el reborde distal de la fosa del pronador) y otra distal y más prominente (fuente: Imatani J y colaboradores, 2012). Por eso los autores sostienen que la línea de la cuenca puede no ser nítida y proponen usar las prominencias óseas medial y lateral como referencias (fuente: Imatani J y colaboradores, 2012). Piel y fascia antebraquial. Hay ramas sensitivas en el campo. Se entra por una franja con pocos nervios que queda entre el borde radial del FCR y las últimas ramas del nervio cutáneo lateral del antebrazo (fuente: Tan VH Jr y colaboradores, 2016). Vaina y tendón del FCR. Lo habitual es que la rama cutánea palmar del mediano corra pegada al lado cubital de la vaina, sin entrar en ella (fuente: Jones C y colaboradores, 2016). Plano profundo. El corredor queda entre la arteria radial y el flexor largo del pulgar. Al empujar con el dedo el vientre del flexor largo hacia cubital se gana espacio y aparece el pronador cuadrado (fuente: Fricker R y colaboradores, 2026). Pronador cuadrado. Lo inerva el nervio interóseo anterior y lo irriga sobre todo la arteria interósea anterior, a la que se suman ramas de la radial en 6 de 27 antebrazos; va del borde medial del tercio distal del cúbito al tercio distal del radio (fuente: Uğuz Gençer C y colaboradores, 2025). Cara volar del radio. Debajo del pronador, el hueso y, por delante de la articulación, la cápsula que no se debe despegar más allá de la línea de la cuenca (fuente: Fricker R y colaboradores, 2026). A la altura de la línea de la cuenca, el flexor largo del pulgar se ubicó a 54 % del ancho máximo del radio contado desde la esquina volar cubital (fuente: Limthongthang R y colaboradores, 2014). Su origen muscular se inerva en el tercio proximal, por el lado cubital (fuente: Conti Mica MA y colaboradores, 2017). Referencias de piel: tendón del bíceps arriba y estiloides radial abajo (fuente: Heim D y colaboradores, 2026). Músculos vecinos: el braquiorradial y los 2 extensores radiales del carpo forman la masa móvil ("mobile wad") (fuente: Heim D y colaboradores, 2026). Arteria radial: en el tercio medio corre bajo el braquiorradial; cerca de la muñeca asoma entre los tendones del braquiorradial y del FCR. Para llevarla a cubital hay que ligar las ramas que salen de su borde lateral (fuente: Heim D y colaboradores, 2026). Rama superficial del radial: viaja bajo el braquiorradial, por fuera de la arteria, y se separa hacia lateral (fuente: Heim D y colaboradores, 2026). Nervio interóseo posterior: en el tercio proximal va dentro del supinador; la supinación completa lo aleja del campo (fuente: Heim D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al tendón del FCR a la altura de la línea de la cuenca (10 miembros de cadáver)» muestra lo siguiente. Rama cutánea palmar del mediano: 3.4 mm (fuente: McCann PA y colaboradores, 2012). Arteria radial: 7.8 mm (fuente: McCann PA y colaboradores, 2012). Tronco del mediano: 8.9 mm (fuente: McCann PA y colaboradores, 2012). Rama superficial del nervio radial: 24.4 mm (fuente: McCann PA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«Cirugías con rama cutánea palmar del mediano en trayecto anómalo respecto de la vaina del FCR» muestra lo siguiente. Entró a la vaina (182 placas volares): 5.5 por ciento (fuente: Jones C y colaboradores, 2016). Cruzó o corrió dentro de la vaina (101 fracturas): 18.8 por ciento (fuente: Glickel SZ y colaboradores, 2020). En el documento Word de este tema encontrarás además: Estructuras en riesgo en el abordaje volar distal y cómo se cuidan. Con esto cerramos anatomía: lo que cruzas, lo que se queda en el camino y dónde está la línea de la cuenca. Sigamos con variantes: de la mini-incisión al fcr extendido con liberación del túnel carpiano.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de la mini-incisión al fcr extendido con liberación del túnel carpiano. No son técnicas rivales: son escalones de exposición. Pregúntate qué parte de la cara volar necesitas ver y qué costo aceptas por verla. Es el abordaje que sirve para la mayoría de las fracturas del radio distal (fuente: Fricker R y colaboradores, 2026). Una revisión destaca 3 gestos: soltar el braquiorradial, exponer hasta la escotadura sigmoidea y reducir la superficie articular empezando por la columna intermedia para terminar en la radial (fuente: Protopsaltis TS y colaboradores, 2008). En cadáver mostró 61 % del radio distal (fuente: Mullikin I y colaboradores, 2023). Su diferencia con el estándar es la sección del tabique radial. Ganas 2 cosas: llegas a la esquina volar cubital, la llamada "esquina crítica", y reducir se vuelve más fácil porque desaparece la tracción deformante (fuente: Alrefai S y colaboradores, 2025) (fuente: Heifner JJ y colaboradores, 2024). Se considera útil en fracturas intraarticulares, subagudas y malunión (fuente: Klausmeyer MA y colaboradores, 2014). Por la exposición radial y dorsal que ofrece (fuente: Alrefai S y colaboradores, 2025), se recurre a él en fracturas con desplazamiento dorsal o conminución (práctica habitual / opinión experta); ninguna fuente abierta lo compara de forma directa con el FCR estándar en esos patrones. En cadáver mostró 73 % del radio distal (fuente: Mullikin I y colaboradores, 2023), y el punto distal visible quedó a 2,94 mm del margen articular de la fosa semilunar, frente a 9,70 mm con el Henry clásico (fuente: Heifner JJ y colaboradores, 2024). En 100 pacientes operados entre 2018 y 2023, con seguimiento medio de 14 meses, la tasa de complicaciones fue 9 % (fuente: Alrefai S y colaboradores, 2025). Al disecar 42 muñecas con esta vía, el FCR se insertó en el trapecio en todas, con una porción fibrosa de 11,8 mm de longitud media (fuente: Yeager K y colaboradores, 2023). Con la liberación radial del túnel carpiano por la misma incisión, el cadáver mostró 87 % del radio distal (fuente: Mullikin I y colaboradores, 2023). En 9 cadáveres, prolongar hacia distal la incisión del FCR estándar para liberar el túnel no lesionó estructuras críticas (fuente: Gaspar MP y colaboradores, 2016). En una cohorte comparativa de 27 pacientes operados sin síndrome del túnel carpiano previo, el FCR extendido con liberación no tuvo más morbilidad que el abordaje volar de Henry tradicional (fuente: Tannan SC y colaboradores, 2015); ojo: esa liberación fue profiláctica, y las revisiones no la respaldan (fuente: Al-Amin Z y colaboradores, 2018) (fuente: Parikh HB y colaboradores, 2024). Eso no equivale a que toda fractura necesite liberación: ver complicaciones. Se abren 15 mm de piel junto al borde lateral del FCR (fuente: Igeta Y y colaboradores, 2018). Todo, excepto la arteria radial, se lleva hacia cubital, y la placa se desliza por debajo del pronador cuadrado hasta quedar justo antes de la línea de la cuenca (fuente: Igeta Y y colaboradores, 2018). Sus propios autores la indican para fracturas extraarticulares y ven como contraindicación relativa la conminución articular en pacientes mayores con osteoporosis (fuente: Igeta Y y colaboradores, 2018). En un ECA de 157 pacientes, con una incisión longitudinal de 1,5 a 2 cm, la fuerza de pronación fue mejor con la incisión mínima y el rango de movimiento y la fuerza de agarre fueron similares a 2 años (fuente: Zhang X y colaboradores, 2017). En otro ECA de 66 pacientes bajo anestesia local sin torniquete, el dolor del primer día fue 3,4 frente a 4,2 puntos, por debajo del cambio clínicamente importante, con más fluoroscopia en la mini-incisión (fuente: Keatisuwan S y colaboradores, 2026). El abordaje palmar cubital da buena vista de la faceta semilunar, la escotadura sigmoidea, la articulación radiocubital distal y la cápsula palmar; a cambio, llega mal a la mitad radial del radio distal (fuente: Fricker R y colaboradores, 2026). El dorsal pasa por el tercer compartimento extensor y permite abordar las columnas intermedia y radial por separado (fuente: Fricker 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«Porcentaje del radio distal visualizado en 30 muestras de cadáver, según la variante» muestra lo siguiente. FCR estándar: 61 por ciento (fuente: Mullikin I y colaboradores, 2023). FCR extendido: 73 por ciento (fuente: Mullikin I y colaboradores, 2023). FCR extendido más liberación del túnel carpiano: 87 por ciento (fuente: Mullikin I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punto distal visible al margen articular de la fosa semilunar (13 pares de cadáver)» muestra lo siguiente. Henry clásico: 9.7 mm (fuente: Heifner JJ y colaboradores, 2024). FCR extendido: 2.9 mm (fuente: Heifner JJ y colaboradores, 2024). En el documento Word de este tema encontrarás además: Variantes volares: entrada, qué ganas y qué te cuesta. Con esto cerramos variantes: de la mini-incisión al fcr extendido con liberación del túnel carpiano. Sigamos con imágenes: cómo se juzga la placa en la radiografía y cómo se detectan tornillos dorsales.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cómo se juzga la placa en la radiografía y cómo se detectan tornillos dorsales. La clasificación de Soong parte de una línea dibujada sobre la lateral, tangente al punto más volar del borde volar del radio y paralela a la cortical volar de la diáfisis. Si la placa no sobrepasa la línea es grado 0; si la sobrepasa, pero termina antes del borde volar, es grado 1; si llega al borde o lo rebasa hacia distal, es grado 2 (fuente: Soong M y colaboradores, 2011). En una serie con una placa, 3 roturas de flexores en 73 radios (4 %), 2 de ellas con grado 2, que estaba presente en 63 % de la serie; con otro diseño no hubo roturas ni grado 2 en 95 radios (fuente: Soong M y colaboradores, 2011). El grado no lo cuenta todo. En 659 fracturas revisadas de forma retrospectiva, el grado de Soong por sí solo no anticipó quién tendría tendinopatía o rotura (fuente: DeGeorge BR Jr y colaboradores, 2020). Lo que sí apareció fue un vínculo con la reducción: el grado 1 predominó en las fracturas bien reducidas y los grados 0 y 2 en las mal reducidas (fuente: DeGeorge BR Jr y colaboradores, 2020). En 16 casos de rotura y 16 controles pareados por grado de Soong, la inclinación volar y el ángulo de la gota fueron menores y la traslación del carpo mayor en el grupo con rotura (fuente: Kwon YW y colaboradores, 2023). Como referencia, una serie de FCR extendido halló, tras la cirugía, inclinación volar media de 7°, inclinación radial de 24° y variancia cubital de 0 mm (fuente: Alrefai S y colaboradores, 2025). En cadáver, con tornillos distales de 18, 20 o 22 mm, al menos un tornillo traspasó la cortical dorsal en 3,6, 25 y 57 % de los especímenes, respectivamente (fuente: Hill BW y colaboradores, 2015). La sensibilidad para detectarlo fue 58 % en la lateral, 88 % en supinación de 45°, 53 % en pronación de 45° y 67 % en la tangencial dorsal; los cirujanos más experimentados fueron menos precisos (fuente: Hill BW y colaboradores, 2015). En 21 fracturas inestables comparadas con TC posoperatoria, la fluoroscopia 3D tuvo sensibilidad de 81,8 % y especificidad de 98,4 %; la vista en horizonte (skyline), 72,2 y 90,9 % (fuente: Wung CH y colaboradores, 2025). Moraleja: ninguna vista sola es suficiente; combina proyecciones y acorta unos milímetros los tornillos distales (lo sugieren los propios autores (fuente: Hill BW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«Detección de tornillos dorsales que protruyen, frente a TC posoperatoria (21 fracturas, 84 tornillos)» muestra lo siguiente. Fluoroscopia 3D: sensibilidad 81.8 por ciento y especificidad 98.4 por ciento (fuente: Wung CH y colaboradores, 2025). Vista en horizonte (skyline): sensibilidad 72.2 por ciento y especificidad 90.9 por ciento (fuente: Wung CH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cada proyección para detectar penetración dorsal (cadáver)» muestra lo siguiente. Lateral: 58 por ciento (fuente: Hill BW y colaboradores, 2015). Supinación de 45°: 88 por ciento (fuente: Hill BW y colaboradores, 2015). Pronación de 45°: 53 por ciento (fuente: Hill BW y colaboradores, 2015). Tangencial dorsal: 67 por ciento (fuente: Hill BW y colaboradores, 2015). Con esto cerramos imágenes: cómo se juzga la placa en la radiografía y cómo se detectan tornillos dorsales. Sigamos con algoritmo: elegir la entrada volar y cerrar bien.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volar y cerrar bien. Ruta de decisión de apoyo al estudio: no sustituye al tutor ni al juicio clínico. Cada nodo remite a la fuente que lo respalda.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el abordaje de una fractura del radio distal con indicación quirúrgica» se lee de arriba hacia abajo. Se parte de: Fractura del radio distal con indicación de cirugía y plan de fijación con placa. Se decide: ¿El problema que no controlas desde delante está en la cara dorsal, por ejemplo un die-punch dorsal irreductible? Si la respuesta es sí, considera el abordaje dorsal por el tercer compartimento; cierra con retináculo bajo el extensor largo del pulgar para que no toque la placa (fuente: Fricker R y colaboradores, 2026) (fuente: Abe Y y colaboradores, 2017). Si la respuesta es no, ¿hay fragmento de la esquina volar cubital, fractura subaguda, malunión o conminución que exija ver más de la cara volar? (la conminución como motivo es opinión experta). Se hace: Considera el abordaje dorsal por el tercer compartimento; cierra con retináculo bajo el extensor largo del pulgar para que no toque la placa (fuente: Fricker R y colaboradores, 2026) (fuente: Abe Y y colaboradores, 2017). Se decide: ¿Hay fragmento de la esquina volar cubital, fractura subaguda, malunión o conminución que exija ver más de la cara volar? (la conminución como motivo es opinión experta)? Si la respuesta es sí, fcr extendido: más visibilidad distal de la cara volar (fuente: Alrefai S y colaboradores, 2025) (fuente: Heifner JJ y colaboradores, 2024) (fuente: Klausmeyer MA y colaboradores, 2014). Si la respuesta es no, ¿es una faceta semilunar aislada?. Se hace: FCR extendido: más visibilidad distal de la cara volar (fuente: Alrefai S y colaboradores, 2025) (fuente: Heifner JJ y colaboradores, 2024) (fuente: Klausmeyer MA y colaboradores, 2014). Se decide: ¿Es una faceta semilunar aislada? Si la respuesta es sí, considera el abordaje palmar cubital (fuente: Fricker R y colaboradores, 2026) (fuente: Fricker R y colaboradores, 2026). Si la respuesta es no, ¿es una fractura extraarticular o articular simple?. Se hace: Considera el abordaje palmar cubital (fuente: Fricker R y colaboradores, 2026) (fuente: Fricker R y colaboradores, 2026). Se decide: ¿Es una fractura extraarticular o articular simple? Si la respuesta es sí, fcr estándar (henry modificado) (fuente: Fricker R y colaboradores, 2026); si es extraarticular y dominas la mini-incisión, esa es una alternativa (fuente: Igeta Y y colaboradores, 2018). Si la respuesta es no, fcr extendido: más visibilidad distal de la cara volar (fuente: Alrefai S y colaboradores, 2025) (fuente: Heifner JJ y colaboradores, 2024) (fuente: Klausmeyer MA y colaboradores, 2014). Se hace: FCR estándar (Henry modificado) (fuente: Fricker R y colaboradores, 2026); si es extraarticular y dominas la mini-incisión, esa es una alternativa (fuente: Igeta Y y colaboradores, 2018). Se decide: ¿Hay síntomas de síndrome del túnel carpiano agudo? Si la respuesta es sí, libera el túnel carpiano, por extensión distal del fcr (fuente: Gaspar MP y colaboradores, 2016) o por abordaje cubital (fuente: Fricker R y colaboradores, 2026); en una cohorte, el síndrome agudo complicó 4,3 % de las fracturas del radio distal (fuente: Leow JM y colaboradores, 2021). Si la respuesta es no, no liberes de forma sistemática: la evidencia no respalda la liberación profiláctica (fuente: Parikh HB y colaboradores, 2024) (fuente: Al-Amin Z y colaboradores, 2018). Se hace: Libera el túnel carpiano, por extensión distal del FCR (fuente: Gaspar MP y colaboradores, 2016) o por abordaje cubital (fuente: Fricker R y colaboradores, 2026); en una cohorte, el síndrome agudo complicó 4,3 % de las fracturas del radio distal (fuente: Leow JM y colaboradores, 2021). Se hace: No liberes de forma sistemática: la evidencia no respalda la liberación profiláctica (fuente: Parikh HB y colaboradores, 2024) (fuente: Al-Amin Z y colaboradores, 2018). Se hace: Coloca la placa proximal a la línea de la cuenca, restaura la inclinación volar y revisa los tornillos distales con varias proyecciones (fuente: Floquet A y colaboradores, 2021) (fuente: Sochol KM y colaboradores, 2024) (fuente: Hill BW y colaboradores, 2015). Termina en: Cierra: pronador cuadrado sobre la placa si es posible, sin atrapar la rama cutánea palmar al cerrar la vaina (fuente: Fricker R y colaboradores, 2026); en un ECA la reparación no cambió el PRWE al año (fuente: Sonntag J y colaboradores, 2019). Con esto cerramos algoritmo: elegir la entrada volar y cerrar bien. Sigamos con indicaciones: cuándo operar, cuándo volar y cuándo no.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operar, cuándo volar y cuándo no. La guía AAOS de 2020 (con supervisión conjunta ASSH/AAOS) decide primero por edad (fuente: American Academy of Orthopaedic Surgeons, 2020). Por debajo de 65 años, que es el corte que usan casi todos los estudios, la cirugía rinde mejor en radiografía y en lo que reporta el paciente cuando, tras reducir, quedan más de 3 mm de acortamiento radial, más de 10° de inclinación dorsal o más de 2 mm de escalón articular; la fuerza de esa recomendación es moderada (fuente: American Academy of Orthopaedic Surgeons, 2020). Desde los 65 años, con fuerza alta, operar no da mejores resultados reportados por el paciente a largo plazo que tratar sin cirugía (fuente: American Academy of Orthopaedic Surgeons, 2020). En fracturas articulares completas o inestables, la guía (fuerza alta) no encuentra una técnica de fijación que gane en radiografía ni en resultado reportado; la única ventaja de la placa volar bloqueada es que la función vuelve antes, a los 3 meses (fuente: American Academy of Orthopaedic Surgeons, 2020). En un ECA multicéntrico del Reino Unido con 461 adultos, no hubo diferencia clínicamente relevante en el PRWE entre agujas de Kirschner y placa (diferencia de -1,3 a favor de la placa; IC 95 % de -4,5 a 1,8), y las agujas fueron más baratas y rápidas (fuente: Costa ML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metaanálisis de 7 ECA con 875 participantes halló una diferencia de DASH de 7,5 puntos a los 3 meses y de 3,8 a los 12 meses a favor de la placa, bajo el umbral de 10 puntos fijado como cambio clínicamente importante, y más infección superficial con agujas (8,2 frente a 3,2 %) (fuente: Chaudhry H y colaboradores, 2015). Según una revisión, la vía volar ganó terreno porque la fijación externa y la placa dorsal acumulaban complicaciones; luego, la placa bloqueada la llevó también a las fracturas articulares inestables (fuente: Protopsaltis TS y colaboradores, 2008). En un metaanálisis de 12 estudios con 952 pacientes, no hubo diferencia en la tasa global de complicaciones; la vía volar tuvo más neuropatía (RR 2,19) y más síndrome del túnel carpiano (RR 4,56) y menos irritación tendinosa (RR 0,38) que la dorsal (fuente: Wei J y colaboradores, 2013). En una serie de fracturas articulares, 38 pacientes se operaron por vía dorsal y 68 por vía volar, con resultados clínicos similares salvo la flexión de la muñeca; la razón más frecuente para elegir la vía dorsal fue un die-punch dorsal irreductible (fuente: Abe Y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entrada elegir según la situación» tiene 4 columnas: Situación, Entrada que se considera, Razón, Fuente. Fila 1: Situación, Extraarticular o articular simple; Entrada que se considera, FCR estándar (Henry modificado); Razón, Suficiente para la mayoría de las fracturas del radio distal; Fuente, (fuente: Fricker R y colaboradores, 2026). Fila 2: Situación, Extraarticular, cirujano con experiencia; Entrada que se considera, Mini-incisión del FCR; Razón, Cicatriz pequeña y mejor pronación en un ECA, con más fluoroscopia; Fuente, (fuente: Igeta Y y colaboradores, 2018) (fuente: Zhang X y colaboradores, 2017) (fuente: Keatisuwan S y colaboradores, 2026). Fila 3: Situación, Esquina volar cubital, subaguda, malunión; Entrada que se considera, FCR extendido; Razón, Mayor visibilidad distal de la cara volar; Fuente, (fuente: Klausmeyer MA y colaboradores, 2014) (fuente: Heifner JJ y colaboradores, 2024). Fila 4: Situación, Faceta semilunar aislada; Entrada que se considera, Palmar cubital; Razón, Expone la faceta y la escotadura sigmoidea; Fuente, (fuente: Fricker R y colaboradores, 2026) (fuente: Fricker R y colaboradores, 2026). Fila 5: Situación, Die-punch dorsal irreductible; Entrada que se considera, Dorsal; Razón, Razón más frecuente para elegir placa dorsal en una serie; Fuente, (fuente: Abe Y y colaboradores, 2017) (fuente: Fricker R y colaboradores, 2026). Fila 6: Situación, Síntomas de síndrome del túnel carpiano agudo; Entrada que se considera, Liberar el túnel por extensión del FCR o por vía cubital; Razón, Descompresión por la misma incisión o por una incisión aparte; Fuente, (fuente: Fricker R y colaboradores, 2026) (fuente: Gaspar MP y colaboradores, 2016). Fila 7: Situación, Fractura de la diáfisis del radio; Entrada que se considera, Henry clásico; Razón, Expone toda la longitud del radio; Fuente, (fuente: Heim D y colaboradores, 2026). (fuente: Fricker R y colaboradores, 2026) (fuente: Igeta Y y colaboradores, 2018) (fuente: Zhang X y colaboradores, 2017) (fuente: Keatisuwan S y colaboradores, 2026) (fuente: Klausmeyer MA y colaboradores, 2014) (fuente: Heifner JJ y colaboradores, 2024) (fuente: Fricker R y colaboradores, 2026) (fuente: Abe Y y colaboradores, 2017) (fuente: Fricker R y colaboradores, 2026) (fuente: Tannan SC y colaboradores, 2015) (fuente: Heim D y colaboradores, 2026) (fuente: Gaspar MP y colaboradores, 2016). Con esto cerramos indicaciones: cuándo operar, cuándo volar y cuándo no. Sigamos con técnica: pasos, estructuras en riesgo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pasos, estructuras en riesgo y errores del residente. Es apoyo de estudio: no sustituye al tutor ni al manual del implante. Los pasos combinan la descripción de la AO (fuente: Fricker R y colaboradores, 2026) (fuente: Heim D y colaboradores, 2026) con estudios de cadáver y clínicos. Lo que es práctica habitual y no tiene estudio que lo respalde se rotula "práctica habitual / opinión experta" y no lleva cifra. Entra por el borde radial del FCR. Marca el tendón antes de cortar; la rama cutánea palmar queda del lado cubital (fuente: Fricker R y colaboradores, 2026). La placa se juzga junto con la reducción. La falta de inclinación volar y la placa distal a la línea de la cuenca aumentaron la presión sobre el flexor largo del pulgar en cadáver (fuente: Sochol KM y colaboradores, 2024). Cierra pensando en el nervio. La vaina del FCR puede cerrarse, con cuidado de no atrapar la rama cutánea palmar (fuente: Fricker R y colaboradores, 2026). Marcar la incisión sobre el tendón y no a su radial: lleva hacia la rama cutánea palmar, que estuvo a 3,4 mm del FCR en cadáver (fuente: McCann PA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Despegar el pronador cuadrado distal a la línea de la cuenca: se abre una cápsula que debe respetarse (fuente: Fricker R y colaboradores, 2026); usa una aguja en la articulación para ubicar la línea (fuente: Fricker R y colaboradores, 2026). Poner la placa distal "para agarrar mejor": con placa distal a la línea, aumentó la presión de contacto sobre el flexor largo del pulgar (fuente: Sochol KM y colaboradores, 2024). Conformarse con la proyección lateral para los tornillos: su sensibilidad para penetración dorsal fue 58 % (fuente: Hill BW y colaboradores, 2015). Liberar el túnel carpiano de forma rutinaria "por si acaso": el análisis agrupado no halló beneficio profiláctico (fuente: Al-Amin Z y colaboradores, 2018). Olvidar la rama cutánea palmar al cerrar la vaina (fuente: Fricker R y colaboradores, 2026). Sin dato verificable: presión y tiempo óptimos del torniquete en esta cirugía, y la longitud ideal de la incisión estándar. Las fuentes abiertas revisadas no los comparan.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«Especímenes con al menos un tornillo distal que traspasó la cortical dorsal, según la longitud del tornillo» muestra lo siguiente. Tornillos de 18 mm: 3.6 por ciento (fuente: Hill BW y colaboradores, 2015). Tornillos de 20 mm: 25 por ciento (fuente: Hill BW y colaboradores, 2015). Tornillos de 22 mm: 57 por ciento (fuente: Hill BW y colaboradores, 2015). Con esto cerramos técnica: pasos, estructuras en riesgo y errores del residente. Sigamos con comparación: reparar o no el pronador cuadrado, y volar frente a dorsal.</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reparar o no el pronador cuadrado, y volar frente a dorsal. La AO recomienda colocar el pronador cuadrado sobre la placa y reinsertarlo si se puede (fuente: Fricker R y colaboradores, 2026). La pregunta es si eso cambia lo que le pasa al paciente. Los ECA no muestran una ventaja funcional consistente; los 2 metaanálisis más recientes de ECA discrepan: uno favoreció no reparar en DASH y fuerza de pronación (fuente: Turley LP y colaboradores, 2023) y otro halló diferencias a favor de la reparación en fuerza de pronación a corto y largo plazo (fuente: Ying L y colaboradores, 2023). Cuando las fuentes discrepan, se dan ambas. Queda la hipótesis de que el músculo sirva de barrera entre la placa y los tendones: en el ECA con placas en posición Soong 0, la ecografía mostró más distancia entre el flexor largo del pulgar y la placa en los reparados, pero en ninguno de los 2 grupos se registró contacto de fricción del tendón con el borde volar, así que no se pudo demostrar un efecto protector (fuente: Goorens CK y colaboradores, 2021). En un metaanálisis de 12 estudios, la vía volar tuvo más neuropatía y más síndrome del túnel carpiano y menos irritación tendinosa que la dorsal, sin diferencia en la tasa global de complicaciones (fuente: Wei J y colaboradores, 2013). Esa es la razón de fondo para elegir por la lesión y no por costumbre.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de la vía volar frente a la dorsal (metaanálisis de 12 estudios; 1 es igual riesgo)» muestra lo siguiente. Neuropatía: 2.2 RR (fuente: Wei J y colaboradores, 2013). Síndrome del túnel carpiano: 4.6 RR (fuente: Wei J y colaboradores, 2013). Irritación tendinosa: 0.4 RR (fuente: Wei 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«Reparación del pronador cuadrado: lo que dicen los estudios» tiene 3 columnas: Estudio, Diseño y tamaño, Hallazgo principal. Fila 1: Estudio, Sonntag y cols.; Diseño y tamaño, ECA, 72 pacientes (63 completaron) (fuente: Sonntag J y colaboradores, 2019); Hallazgo principal, PRWE a 12 meses: diferencia de 5,47 (IC 95 % de -4,02 a 14,96), no significativa; la fuerza de pronación fue mejor sin reparar (fuente: Sonntag J y colaboradores, 2019). Fila 2: Estudio, Goorens y cols.; Diseño y tamaño, ECA, 80 pacientes con placa en Soong 0 (65 completaron) (fuente: Goorens CK y colaboradores, 2021); Hallazgo principal, Sin diferencias de movilidad, fuerza de agarre ni QuickDASH, salvo extensión y dolor en los primeros 3 meses (fuente: Goorens CK y colaboradores, 2021). Fila 3: Estudio, Häberle y cols.; Diseño y tamaño, ECA, 60 pacientes con ambos controles (fuente: Häberle S y colaboradores, 2015); Hallazgo principal, Sin diferencias de fuerza de pronación a las 6 y 12 semanas; menos dolor a las 6 semanas con reparación (p = 0,017) (fuente: Häberle S y colaboradores, 2015). Fila 4: Estudio, Shi y Ren; Diseño y tamaño, Metaanálisis de 6 estudios, 203 con reparación y 180 sin (fuente: Shi F y colaboradores, 2020); Hallazgo principal, DASH con diferencia estandarizada de 0,43 (IC 95 % de -0,12 a 0,98), sin diferencia en fuerza de agarre ni de pronación (fuente: Shi F y colaboradores, 2020). Fila 5: Estudio, Turley y cols.; Diseño y tamaño, Metaanálisis de 5 ECA, 273 pacientes (fuente: Turley LP y colaboradores, 2023); Hallazgo principal, A favor de no reparar: DASH (diferencia de medias 2,63) y fuerza de pronación (13); 3 complicaciones ligadas a la reparación fueron síndrome del túnel carpiano que requirió liberación (fuente: Turley LP y colaboradores, 2023). Fila 6: Estudio, Ying y cols.; Diseño y tamaño, Metaanálisis de 7 ECA, 430 pacientes (fuente: Ying L y colaboradores, 2023); Hallazgo principal, Diferencias en fuerza de agarre a corto plazo, ángulo de pronación a corto plazo y fuerza de pronación a corto y largo plazo, que sus autores interpretan a favor de reparar (fuente: Ying L y colaboradores, 2023). (fuente: Sonntag J y colaboradores, 2019) (fuente: Goorens CK y colaboradores, 2021) (fuente: Häberle S y colaboradores, 2015) (fuente: Shi F y colaboradores, 2020) (fuente: Turley LP y colaboradores, 2023) (fuente: Ying L y colaboradores, 2023). Con esto cerramos comparación: reparar o no el pronador cuadrado, y volar frente a dorsal. Sigamos con complicaciones: tasas, mecanismos y cómo reducirlas.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mecanismos y cómo reducirlas. En una revisión de 55 estudios con 3 911 pacientes, la disfunción nerviosa (5,7 %) fue la complicación más frecuente, seguida de la lesión tendinosa (3,5 %) y de los problemas del material (1,6 %); en conjunto, 15 % tuvo alguna complicación y 5 % necesitó reoperación (fuente: Alter TH y colaboradores, 2019). En una cohorte de 576 pacientes seguidos 3,2 años, 14,6 % tuvo complicaciones y 10,4 % se reoperó, con 41 retiros de implante entre ellos (fuente: Thorninger R y colaboradores, 2017). En esa cohorte, ni la experiencia del cirujano ni el tipo de placa se asociaron con las complicaciones (fuente: Thorninger R y colaboradores, 2017). En 647 fracturas, la diabetes hizo 2,9 veces más probable el retiro del implante y el grado 2 de Soong, 3,3 veces; el escalón articular residual multiplicó por 3,19 las complicaciones mayores, y un índice de masa corporal mayor de 35 las multiplicó por 2,2 (mayores) y 1,9 (menores) (fuente: DeGeorge BR Jr y colaboradores, 2020). Las fracturas tipo C de la AO tuvieron más complicaciones (fuente: Thorninger R y colaboradores, 2017). Una revisión sistemática de 46 estudios (145 pacientes) halló un mecanismo casi siempre mecánico: el tendón se gasta contra el borde de la placa o contra un tornillo que sobresale (fuente: Floquet A y colaboradores, 2021). Lo favorecen 4 cosas: placa gruesa, placa más allá de la línea de la cuenca, ángulo cortical volar bajo y fractura que consolida con inclinación dorsal (fuente: Floquet A y colaboradores, 2021). El tendón más afectado fue el flexor largo del pulgar; los pacientes tenían 62,4 años de media y la rotura apareció a una mediana de 8 meses (fuente: Floquet A y colaboradores, 2021). Los autores aconsejan dejar la placa proximal a la línea de la cuenca siempre que se pueda y, si a los 4 meses hay signos de tenosinovitis o la placa roza según los criterios de Soong, retirarla (fuente: Floquet A y colaboradores, 2021). En cadáver, no restaurar la inclinación volar y colocar la placa distal a la línea de la cuenca aumentaron la presión sobre el flexor largo (fuente: Sochol KM y colaboradores, 2024). El riesgo no desaparece con el tiempo: 5 pacientes con placas Soong 2 tuvieron rotura a una mediana de 7 años, y el intervalo más largo fue 14 años (fuente: H Nordback P y colaboradores, 2024). La rotura del extensor por tornillo dorsal prominente tuvo una incidencia de 0 a 12,5 % en una revisión de 90 estudios; el extensor largo del pulgar fue el más afectado (fuente: Kunes JA y colaboradores, 2022). Por eso importa la longitud de los tornillos distales y el control con varias proyecciones (fuente: Hill BW y colaboradores, 2015). El síndrome del túnel carpiano agudo complicó 4,3 % de 1 189 fracturas, con inicio mediano de 1 semana tras la lesión (fuente: Leow JM y colaboradores, 2021). En el análisis agrupado, el síndrome de túnel carpiano apareció en 28,1 % de los pacientes con liberación profiláctica y en 4,4 % de los sin ella; los autores concluyeron que la liberación no tiene valor profiláctico (fuente: Al-Amin Z y colaboradores, 2018). Una revisión de 2024 coincide en que no hay evidencia suficiente para recomendarla (fuente: Parikh HB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«Complicación global tras placa volar según el estudio» muestra lo siguiente. Serie de FCR extendido (100 pacientes): 9 por ciento (fuente: Alrefai S y colaboradores, 2025). Cohorte de Aarhus (576 pacientes): 14.6 por ciento (fuente: Thorninger R y colaboradores, 2017). Revisión de 55 estudios: 15 por ciento (fuente: Alter TH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«Componentes de la complicación global en la revisión de 55 estudios» muestra lo siguiente. Disfunción nerviosa: 5.7 por ciento (fuente: Alter TH y colaboradores, 2019). Lesión tendinosa: 3.5 por ciento (fuente: Alter TH y colaboradores, 2019). Problemas del material: 1.6 por ciento (fuente: Alter TH y colaboradores, 2019). En el documento Word de este tema encontrarás además: Síndrome del túnel carpiano tras placa volar, con y sin liberación profiláctica (análisis agrupado); Complicaciones tras placa volar: tasas por estudio. Con esto cerramos complicaciones: tasas, mecanismos y cómo reducirlas. Sigamos con pronóstico: qué resultado esperar tras la placa volar.</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resultado esperar tras la placa volar. En 100 pacientes operados con FCR extendido, el DASH medio final fue 6,8 con seguimiento medio de 14 meses; la movilidad media fue 72° de flexión, 60° de extensión, 78° de supinación y 77° de pronación, y la fuerza de agarre media, 28 kg (fuente: Alrefai S y colaboradores, 2025). Es una serie sin grupo control, así que sirve para saber qué es posible, no para comparar con otra vía. En el ECA multicéntrico del Reino Unido, el PRWE no difirió de forma clínicamente relevante entre placa volar y agujas a los 3, 6 y 12 meses (fuente: Costa ML y colaboradores, 2014). Un metaanálisis de 7 ECA halló mejor DASH con placa a los 3 meses (7,5 puntos) y a los 12 meses (3,8 puntos), ambos bajo el umbral de 10 puntos fijado como cambio clínicamente importante (fuente: Chaudhry H y colaboradores, 2015). La guía AAOS/ASSH resume lo mismo desde otra dirección: la función se recupera antes con placa volar, pero los resultados se igualan antes del año (fuente: American Academy of Orthopaedic Surgeons, 2020). Sin dato verificable: resultados a largo plazo comparados entre Henry modificado y FCR extendido con ECA. En esta biblioteca solo hay series y estudios de cadáver para esa comparación (fuente: Alrefai S y colaboradores, 2025) (fuente: Heifner JJ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«Movilidad media al último control tras FCR extendido (100 pacientes; seguimiento medio de 14 meses)» muestra lo siguiente. Flexión: 72 ° (fuente: Alrefai S y colaboradores, 2025). Extensión: 60 ° (fuente: Alrefai S y colaboradores, 2025). Supinación: 78 ° (fuente: Alrefai S y colaboradores, 2025). Pronación: 77 ° (fuente: Alrefai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«Diferencia de DASH a favor de la placa volar frente a agujas, comparada con el umbral de cambio importante» muestra lo siguiente. A los 3 meses: 7.5 puntos (fuente: Chaudhry H y colaboradores, 2015). A los 12 meses: 3.8 puntos (fuente: Chaudhry H y colaboradores, 2015). Umbral de cambio clínicamente importante: 10 puntos (fuente: Chaudhry H y colaboradores, 2015). Con esto cerramos pronóstico: qué resultado esperar tras la placa volar. Sigamos con rehabilitación: poca evidencia, mucha práctica rotulada.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poca evidencia, mucha práctica rotulada. En un metaanálisis de 4 ECA con 127 pacientes en el grupo temprano y 131 en el tardío, empezar los ejercicios de movilidad en las 2 primeras semanas dio mejor DASH a las 6 semanas y a los 3 meses, con más fuerza de agarre a los 6 meses y sin más complicaciones; la ventaja se achicó con el tiempo (fuente: Lee JK y colaboradores, 2023). Para la guía AAOS, ejercitarse en casa o con terapeuta supervisado daría resultados parecidos, aunque la evidencia es inconsistente y la fuerza de la recomendación, limitada (fuente: American Academy of Orthopaedic Surgeons, 2020).</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dato verificable: la duración óptima de la inmovilización y el protocolo de terapia por tipo de abordaje; las fuentes abiertas revisadas no los comparan. Lo demás es práctica habitual y debe ajustarse con el tutor y con el manual del implante. Con esto cerramos rehabilitación: poca evidencia, mucha práctica rotulada.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Sabe qué plano usas y cómo se llama: Henry clásico entre braquiorradial y arteria radial; Henry modificado entre FCR y arteria radial; las fuentes no coinciden en cuál describió Henry, así que nómbralo por el plano y no por el apellido (fuente: Fricker R y colaboradores, 2026) (fuente: Heim D y colaboradores, 2026) (fuente: Kunc V, 2025). La exposición se amplía por escalones: del FCR estándar al extendido y, si hay motivo, a la liberación del túnel carpiano por la misma incisión; en cadáver cada escalón mostró más radio distal (fuente: Mullikin I y colaboradores, 2023). La rama cutánea palmar del mediano es el nervio que más se pierde de vista: pegada al tendón en cadáver y con trayectos anómalos en 5,5 a 18,8 % de las cirugías según la serie (fuente: McCann PA y colaboradores, 2012) (fuente: Jones C y colaboradores, 2016) (fuente: Glickel SZ y colaboradores, 2020). La placa se juzga por dos cosas: dónde queda respecto a la línea de la cuenca y si la inclinación volar quedó restaurada; ambas aumentan o reducen la presión sobre el flexor largo del pulgar (fuente: Sochol KM y colaboradores, 2024) (fuente: Floquet A y colaboradores, 2021). La técnica de fijación no decide sola el resultado: la guía AAOS no halló diferencias entre técnicas en fracturas articulares completas o inestables, salvo una recuperación más temprana con placa volar a los 3 meses (fuente: American Academy of Orthopaedic Surgeons, 2020).</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Henry modificado en 3 tiempos: cortas junto al borde radial del FCR, apartas el tendón hacia cubital y bajas por el espacio que dejan la arteria radial y el flexor largo del pulgar (fuente: Fricker R y colaboradores, 2026). Pronador cuadrado en L: la rama horizontal va en la línea de la cuenca, unos milímetros proximal a la articulación; una aguja en la articulación ayuda a ubicarla (fuente: Fricker R y colaboradores, 2026). En cadáver se vio 61 % del radio distal con FCR estándar, 73 % con FCR extendido y 87 % con FCR extendido más liberación del túnel carpiano (fuente: Mullikin I y colaboradores, 2023). Complicaciones tras placa volar: 14,6 % en 576 pacientes y 15 % en una revisión de 55 estudios, con peso mayor de las alteraciones nerviosas (fuente: Thorninger R y colaboradores, 2017) (fuente: Alter TH y colaboradores, 2019). A la altura de la línea de la cuenca, el flexor largo del pulgar quedó a 54 % del ancho del radio medido desde la esquina volar cubital (fuente: Limthongthang R y colaboradores, 2014). Para tornillos distales, sumar milímetros cuesta: con tornillos de 22 mm, 57 % de los especímenes tuvo al menos un tornillo que traspasó la cortical dorsal (fuente: Hill BW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Nombra el abordaje por su plano: Henry clásico por fuera de la arteria radial, Henry modificado por dentro (fuente: Fricker R y colaboradores, 2026) (fuente: Heim D y colaboradores, 2026). Amplía la exposición de forma reglada y solo cuando la fractura lo pide (fuente: Mullikin I y colaboradores, 2023) (fuente: Heifner JJ y colaboradores, 2024). La rama cutánea palmar es la estructura que más se descuida y tiene variantes (fuente: McCann PA y colaboradores, 2012) (fuente: Glickel SZ y colaboradores, 2020). La placa se juzga por su posición respecto de la línea de la cuenca y por la calidad de la reducción (fuente: Sochol KM y colaboradores, 2024) (fuente: DeGeorge BR Jr y colaboradores, 2020). Donde no hay dato verificable se dice: esta biblioteca no tiene un ECA que compare Henry modificado con FCR extendido a largo plazo; solo hay series y cadáver (fuente: Alrefai S y colaboradores, 2025) (fuente: Heifner JJ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volar del radio · Henry clásico · Henry modificado · abordaje del FCR · FCR extendido · flexor radial del carpo · arteria radial · rama cutánea palmar del mediano · pronador cuadrado · línea de la cuenca · watershed line · flexor largo del pulgar · clasificación de Soong · esquina volar cubital · faceta semilunar · placa volar bloqueada · braquiorradial · túnel carpiano · nervio cutáneo lateral del antebrazo · rama superficial del radial · abordaje dorsal · mini-incisión del FCR · tornillo dorsal prominente · tendinopatía flexora.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Henry modificado: entre FCR y arteria radial; el clásico, entre braquiorradial y arteria radial (fuente: Fricker R y colaboradores, 2026). Pronador cuadrado en L; rama horizontal en la línea de la cuenca (fuente: Fricker R y colaboradores, 2026). Rama cutánea palmar: 3,4 mm del tendón del FCR en cadáver (fuente: McCann PA y colaboradores, 2012). FCR estándar 61 %, extendido 73 %, extendido con túnel carpiano 87 % del radio visible (fuente: Mullikin I y colaboradores, 2023). Placa proximal a la línea de la cuenca y con inclinación volar restaurada (fuente: Sochol KM y colaboradores, 2024) (fuente: Floquet A y colaboradores, 2021). Reparar el pronador cuadrado: sin ventaja en 2 ECA (fuente: Sonntag J y colaboradores, 2019) (fuente: Häberle S y colaboradores, 2015); metaanálisis discrepantes (fuente: Turley LP y colaboradores, 2023) (fuente: Ying L y colaboradores, 2023). Lateral: sensibilidad 58 % para tornillo dorsal; supinación de 45°, 88 % (fuente: Hill BW y colaboradores, 2015). Complicación global tras placa volar: cerca de 15 % (fuente: Alter TH y colaboradores, 2019) (fuente: Thorninger R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58 años, diestra, con caída desde su altura; fractura articular del radio distal tipo C de la AO con fragmento de la esquina volar cubital, inclinación dorsal de 25° y escalón articular de 3 mm tras la reducción cerrada; sin síntomas de compresión del mediano. Tu tutor te pide elegir el abordaje y explicar por qué.</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abordaje eliges y por qué?. ¿Qué estructuras proteges y cómo?. ¿Dónde pones la placa y qué compruebas antes de salir de quirófano?. ¿Liberas el túnel carpiano?. ¿Reparas el pronador cuadrado?.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Eliges el FCR extendido: en cadáver, el punto visible más distal de la cara volar quedó a 2,94 mm del margen articular, frente a 9,70 mm con el Henry clásico (fuente: Heifner JJ y colaboradores, 2024), y el abordaje se considera útil en fracturas intraarticulares (fuente: Klausmeyer MA y colaboradores, 2014). Entras por el borde radial del FCR, retraes el tendón hacia cubital y profundizas entre el flexor largo del pulgar y la arteria radial (fuente: Fricker R y colaboradores, 2026). Proteges la rama cutánea palmar, que cruzó la vaina del FCR o corrió dentro de ella en 18,8 % de 101 fracturas (fuente: Glickel SZ y colaboradores, 2020), y la arteria radial (fuente: Fricker R y colaboradores, 2026). La placa va proximal a la línea de la cuenca y con la inclinación volar restaurada, porque ambos factores cambian la presión sobre el flexor largo del pulgar (fuente: Sochol KM y colaboradores, 2024) (fuente: Floquet A y colaboradores, 2021); revisas los tornillos distales con varias proyecciones, porque la lateral sola tuvo 58 % de sensibilidad (fuente: Hill BW y colaboradores, 2015). Sin síntomas de compresión no hay evidencia suficiente para liberar el túnel carpiano de forma profiláctica (fuente: Parikh HB y colaboradores, 2024). Reparar el pronador cuadrado es opcional: en un ECA de 72 pacientes no hubo diferencia funcional al año (fuente: Sonntag J y colaboradores, 2019). Más exposición cuando la fractura lo pide, y el mismo cuidado con el nervio, el flexor largo y los tornillos dorsales (fuente: Heifner JJ y colaboradores, 2024) (fuente: Hill BW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volar del radio: del Henry al FCR extendido, estructuras en riesgo y lo que dice la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una entrada, varios nombres y un mismo objetivo</a:t>
            </a:r>
          </a:p>
          <a:p>
            <a:pPr marL="347472" indent="-347472">
              <a:spcAft>
                <a:spcPts val="1400"/>
              </a:spcAft>
              <a:buChar char="•"/>
            </a:pPr>
            <a:r>
              <a:rPr sz="2200">
                <a:solidFill>
                  <a:srgbClr val="263238"/>
                </a:solidFill>
                <a:latin typeface="Calibri"/>
              </a:rPr>
              <a:t>2. Epidemiología: a quién se opera por esta vía</a:t>
            </a:r>
          </a:p>
          <a:p>
            <a:pPr marL="347472" indent="-347472">
              <a:spcAft>
                <a:spcPts val="1400"/>
              </a:spcAft>
              <a:buChar char="•"/>
            </a:pPr>
            <a:r>
              <a:rPr sz="2200">
                <a:solidFill>
                  <a:srgbClr val="263238"/>
                </a:solidFill>
                <a:latin typeface="Calibri"/>
              </a:rPr>
              <a:t>3. Anatomía: lo que cruzas, lo que se queda en el camino y dónde está la línea de la cuenca</a:t>
            </a:r>
          </a:p>
          <a:p>
            <a:pPr marL="347472" indent="-347472">
              <a:spcAft>
                <a:spcPts val="1400"/>
              </a:spcAft>
              <a:buChar char="•"/>
            </a:pPr>
            <a:r>
              <a:rPr sz="2200">
                <a:solidFill>
                  <a:srgbClr val="263238"/>
                </a:solidFill>
                <a:latin typeface="Calibri"/>
              </a:rPr>
              <a:t>4. Variantes: de la mini-incisión al FCR extendido con liberación del túnel carpiano</a:t>
            </a:r>
          </a:p>
          <a:p>
            <a:pPr marL="347472" indent="-347472">
              <a:spcAft>
                <a:spcPts val="1400"/>
              </a:spcAft>
              <a:buChar char="•"/>
            </a:pPr>
            <a:r>
              <a:rPr sz="2200">
                <a:solidFill>
                  <a:srgbClr val="263238"/>
                </a:solidFill>
                <a:latin typeface="Calibri"/>
              </a:rPr>
              <a:t>5. Imágenes: cómo se juzga la placa en la radiografía y cómo se detectan tornillos dorsales</a:t>
            </a:r>
          </a:p>
          <a:p>
            <a:pPr marL="347472" indent="-347472">
              <a:spcAft>
                <a:spcPts val="1400"/>
              </a:spcAft>
              <a:buChar char="•"/>
            </a:pPr>
            <a:r>
              <a:rPr sz="2200">
                <a:solidFill>
                  <a:srgbClr val="263238"/>
                </a:solidFill>
                <a:latin typeface="Calibri"/>
              </a:rPr>
              <a:t>6. Algoritmo: elegir la entrada volar y cerrar bien</a:t>
            </a:r>
          </a:p>
          <a:p>
            <a:pPr marL="347472" indent="-347472">
              <a:spcAft>
                <a:spcPts val="1400"/>
              </a:spcAft>
              <a:buChar char="•"/>
            </a:pPr>
            <a:r>
              <a:rPr sz="2200">
                <a:solidFill>
                  <a:srgbClr val="263238"/>
                </a:solidFill>
                <a:latin typeface="Calibri"/>
              </a:rPr>
              <a:t>7. Indicaciones: cuándo operar, cuándo volar y cuándo no</a:t>
            </a:r>
          </a:p>
          <a:p>
            <a:pPr marL="347472" indent="-347472">
              <a:spcAft>
                <a:spcPts val="1400"/>
              </a:spcAft>
              <a:buChar char="•"/>
            </a:pPr>
            <a:r>
              <a:rPr sz="2200">
                <a:solidFill>
                  <a:srgbClr val="263238"/>
                </a:solidFill>
                <a:latin typeface="Calibri"/>
              </a:rPr>
              <a:t>8. Técnica: pasos, estructuras en riesgo y errores del residente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Comparación: reparar o no el pronador cuadrado, y volar frente a dorsal</a:t>
            </a:r>
          </a:p>
          <a:p>
            <a:pPr marL="347472" indent="-347472">
              <a:spcAft>
                <a:spcPts val="1400"/>
              </a:spcAft>
              <a:buChar char="•"/>
            </a:pPr>
            <a:r>
              <a:rPr sz="2200">
                <a:solidFill>
                  <a:srgbClr val="263238"/>
                </a:solidFill>
                <a:latin typeface="Calibri"/>
              </a:rPr>
              <a:t>10. Complicaciones: tasas, mecanismos y cómo reducirlas</a:t>
            </a:r>
          </a:p>
          <a:p>
            <a:pPr marL="347472" indent="-347472">
              <a:spcAft>
                <a:spcPts val="1400"/>
              </a:spcAft>
              <a:buChar char="•"/>
            </a:pPr>
            <a:r>
              <a:rPr sz="2200">
                <a:solidFill>
                  <a:srgbClr val="263238"/>
                </a:solidFill>
                <a:latin typeface="Calibri"/>
              </a:rPr>
              <a:t>11. Pronóstico: qué resultado esperar tras la placa volar</a:t>
            </a:r>
          </a:p>
          <a:p>
            <a:pPr marL="347472" indent="-347472">
              <a:spcAft>
                <a:spcPts val="1400"/>
              </a:spcAft>
              <a:buChar char="•"/>
            </a:pPr>
            <a:r>
              <a:rPr sz="2200">
                <a:solidFill>
                  <a:srgbClr val="263238"/>
                </a:solidFill>
                <a:latin typeface="Calibri"/>
              </a:rPr>
              <a:t>12. Rehabilitación: poca evidencia, mucha práctica rotulada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a:p>
            <a:r>
              <a:rPr sz="1000">
                <a:solidFill>
                  <a:srgbClr val="5A6469"/>
                </a:solidFill>
                <a:latin typeface="Calibri"/>
              </a:rPr>
              <a:t>[r2] Protopsaltis TS et al. J Hand Surg Am. 2008. doi:10.1016/j.jhsa.2008.04.018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volar del radio distal es la entrada por la cara palmar del antebrazo para colocar una placa; la versión más usada es el Henry modificado o abordaje del FCR…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entrada, varios nombres y un mismo objetivo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volar (o palmar) del radio es la entrada por la cara anterior del antebrazo para llegar al radio por delante.</a:t>
            </a:r>
          </a:p>
          <a:p>
            <a:pPr marL="347472" indent="-347472">
              <a:spcAft>
                <a:spcPts val="1400"/>
              </a:spcAft>
              <a:buChar char="•"/>
            </a:pPr>
            <a:r>
              <a:rPr sz="2400">
                <a:solidFill>
                  <a:srgbClr val="263238"/>
                </a:solidFill>
                <a:latin typeface="Calibri"/>
              </a:rPr>
              <a:t>En el radio distal sirve, sobre todo, para colocar una placa volar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entrada, varios nombres y un mismo objetivo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Igeta Y et al. Eur J Orthop Surg Traumatol. 2018. doi:10.1007/s00590-018-2124-z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Mini-incisión del FCR. Una incisión corta sobre el borde lateral del FCR para meter la placa por debajo del pronador cuadrado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entrada, varios nombres y un mismo objetivo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a:p>
            <a:r>
              <a:rPr sz="1000">
                <a:solidFill>
                  <a:srgbClr val="5A6469"/>
                </a:solidFill>
                <a:latin typeface="Calibri"/>
              </a:rPr>
              <a:t>[r29] Klausmeyer MA et al. Hand Clin. 2014. doi:10.1016/j.hcl.2014.07.002</a:t>
            </a:r>
          </a:p>
          <a:p>
            <a:r>
              <a:rPr sz="1000">
                <a:solidFill>
                  <a:srgbClr val="5A6469"/>
                </a:solidFill>
                <a:latin typeface="Calibri"/>
              </a:rPr>
              <a:t>[r30] Alrefai S et al. J Hand Surg Glob Online. 2025. doi:10.1016/j.jhsg.2025.02.003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Henry modificado alcanza para la mayoría de las fracturas [r1]; la extensión se justifica cuando la esquina volar cubital, la subaguda o la malunión lo exigen [r29][r30].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a quién se opera por esta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Ando J et al. BMC Musculoskelet Disord. 2023. doi:10.1186/s12891-023-06608-2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hospital prefectural de Hokkaido, la incidencia anual cruda de fractura del radio distal varió entre 158,0 y 272,6 por 100 000 habitantes…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a quién se opera por esta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Thorninger R et al. Injury. 2017. doi:10.1016/j.injury.2017.03.008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576 pacientes operados con placa volar en un hospital universitario de Dinamarca, la mediana de edad fue 63 años y 78 % eran mujeres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 AO/OTA en fracturas del radio distal de mayores de 15 años (hospital de Hokkaido)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Ando J et al. BMC Musculoskelet Disord. 2023. doi:10.1186/s12891-023-06608-2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lo que cruzas, lo que se queda en el camino y dónde está la línea de la cuenca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Heim D et al. [Internet]. 2026.</a:t>
            </a:r>
          </a:p>
          <a:p>
            <a:r>
              <a:rPr sz="800">
                <a:solidFill>
                  <a:srgbClr val="5A6469"/>
                </a:solidFill>
                <a:latin typeface="Calibri"/>
              </a:rPr>
              <a:t>[r6] McCann PA et al. Ann R Coll Surg Engl. 2012. doi:10.1308/003588412X13171221501186</a:t>
            </a:r>
          </a:p>
          <a:p>
            <a:r>
              <a:rPr sz="800">
                <a:solidFill>
                  <a:srgbClr val="5A6469"/>
                </a:solidFill>
                <a:latin typeface="Calibri"/>
              </a:rPr>
              <a:t>[r7] Sochol KM et al. J Hand Surg Am. 2024. doi:10.1016/j.jhsa.2022.05.013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las columnas del radio distal y la línea de la cuenca; después las capas que atraviesas de piel a hueso en el abordaje del FCR; al final…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al tendón del FCR a la altura de la línea de la cuenca (10 miembros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McCann PA et al. Ann R Coll Surg Engl. 2012. doi:10.1308/003588412X13171221501186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Cirugías con rama cutánea palmar del mediano en trayecto anómalo respecto de la vaina del FCR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Jones C et al. J Hand Surg Am. 2016. doi:10.1016/j.jhsa.2016.05.011</a:t>
            </a:r>
          </a:p>
          <a:p>
            <a:r>
              <a:rPr sz="1000">
                <a:solidFill>
                  <a:srgbClr val="5A6469"/>
                </a:solidFill>
                <a:latin typeface="Calibri"/>
              </a:rPr>
              <a:t>[r14] Glickel SZ et al. Hand (N Y). 2020. doi:10.1177/1558944718825137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 la mini-incisión al FCR extendido con liberación del túnel carpiano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[r2] Protopsaltis TS et al. J Hand Surg Am. 2008. doi:10.1016/j.jhsa.2008.04.018</a:t>
            </a:r>
          </a:p>
          <a:p>
            <a:r>
              <a:rPr sz="800">
                <a:solidFill>
                  <a:srgbClr val="5A6469"/>
                </a:solidFill>
                <a:latin typeface="Calibri"/>
              </a:rPr>
              <a:t>[r3] Heim D et al. [Internet]. 2026.</a:t>
            </a:r>
          </a:p>
          <a:p>
            <a:r>
              <a:rPr sz="800">
                <a:solidFill>
                  <a:srgbClr val="5A6469"/>
                </a:solidFill>
                <a:latin typeface="Calibri"/>
              </a:rPr>
              <a:t>[r5] Heifner JJ et al. J Hand Surg Am. 2024. doi:10.1016/j.jhsa.2023.03.006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son técnicas rivales: son escalones de exposición.</a:t>
            </a:r>
          </a:p>
          <a:p>
            <a:pPr marL="347472" indent="-347472">
              <a:spcAft>
                <a:spcPts val="1400"/>
              </a:spcAft>
              <a:buChar char="•"/>
            </a:pPr>
            <a:r>
              <a:rPr sz="2400">
                <a:solidFill>
                  <a:srgbClr val="263238"/>
                </a:solidFill>
                <a:latin typeface="Calibri"/>
              </a:rPr>
              <a:t>Pregúntate qué parte de la cara volar necesitas ver y qué costo aceptas por verla.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Porcentaje del radio distal visualizado en 30 muestras de cadáver, según la variante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Mullikin I et al. Arch Bone Jt Surg. 2023. PMID 38058971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punto distal visible al margen articular de la fosa semilunar (13 pares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Heifner JJ et al. J Hand Surg Am. 2024. doi:10.1016/j.jhsa.2023.03.006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cómo se juzga la placa en la radiografía y cómo se detectan tornillos dorsales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Hill BW et al. doi:10.. 2015. doi:10.1097/BOT.0000000000000361</a:t>
            </a:r>
          </a:p>
          <a:p>
            <a:r>
              <a:rPr sz="800">
                <a:solidFill>
                  <a:srgbClr val="5A6469"/>
                </a:solidFill>
                <a:latin typeface="Calibri"/>
              </a:rPr>
              <a:t>[r21] DeGeorge BR Jr et al. doi:10.. 2020. doi:10.1097/PRS.0000000000007080</a:t>
            </a:r>
          </a:p>
          <a:p>
            <a:r>
              <a:rPr sz="800">
                <a:solidFill>
                  <a:srgbClr val="5A6469"/>
                </a:solidFill>
                <a:latin typeface="Calibri"/>
              </a:rPr>
              <a:t>[r30] Alrefai S et al. J Hand Surg Glob Online. 2025. doi:10.1016/j.jhsg.2025.02.003</a:t>
            </a:r>
          </a:p>
          <a:p>
            <a:r>
              <a:rPr sz="800">
                <a:solidFill>
                  <a:srgbClr val="5A6469"/>
                </a:solidFill>
                <a:latin typeface="Calibri"/>
              </a:rPr>
              <a:t>[r43] Soong M et al. J Bone Joint Surg Am. 2011. doi:10.2106/JBJS.J.00193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clasificación de Soong parte de una línea dibujada sobre la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Detección de tornillos dorsales que protruyen, frente a TC posoperatoria (21 fracturas, 84 tornillos)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Wung CH et al. J Orthop Surg Res. 2025. doi:10.1186/s13018-025-05573-x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cada proyección para detectar penetración dorsal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Hill BW et al. doi:10.. 2015. doi:10.1097/BOT.0000000000000361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volar y cerrar bien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[r5] Heifner JJ et al. J Hand Surg Am. 2024. doi:10.1016/j.jhsa.2023.03.006</a:t>
            </a:r>
          </a:p>
          <a:p>
            <a:r>
              <a:rPr sz="800">
                <a:solidFill>
                  <a:srgbClr val="5A6469"/>
                </a:solidFill>
                <a:latin typeface="Calibri"/>
              </a:rPr>
              <a:t>[r7] Sochol KM et al. J Hand Surg Am. 2024. doi:10.1016/j.jhsa.2022.05.013</a:t>
            </a:r>
          </a:p>
          <a:p>
            <a:r>
              <a:rPr sz="800">
                <a:solidFill>
                  <a:srgbClr val="5A6469"/>
                </a:solidFill>
                <a:latin typeface="Calibri"/>
              </a:rPr>
              <a:t>[r8] Floquet A et al. Hand Surg Rehabil. 2021. doi:10.1016/j.hansur.2021.05.008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Ruta de decisión de apoyo al estudio: no sustituye al tutor ni al juicio clínico.</a:t>
            </a:r>
          </a:p>
          <a:p>
            <a:pPr marL="347472" indent="-347472">
              <a:spcAft>
                <a:spcPts val="1400"/>
              </a:spcAft>
              <a:buChar char="•"/>
            </a:pPr>
            <a:r>
              <a:rPr sz="2400">
                <a:solidFill>
                  <a:srgbClr val="263238"/>
                </a:solidFill>
                <a:latin typeface="Calibri"/>
              </a:rPr>
              <a:t>Cada nodo remite a la fuente que lo respalda.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el abordaje de una fractura del radio distal con indicación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Fricker R et al. [Internet]. 2026.</a:t>
            </a:r>
          </a:p>
          <a:p>
            <a:r>
              <a:rPr sz="800">
                <a:solidFill>
                  <a:srgbClr val="5A6469"/>
                </a:solidFill>
                <a:latin typeface="Calibri"/>
              </a:rPr>
              <a:t>[r46] Abe Y et al. doi:10.. 2017. doi:10.1177/1558944716675129</a:t>
            </a:r>
          </a:p>
          <a:p>
            <a:r>
              <a:rPr sz="800">
                <a:solidFill>
                  <a:srgbClr val="5A6469"/>
                </a:solidFill>
                <a:latin typeface="Calibri"/>
              </a:rPr>
              <a:t>[r30] Alrefai S et al. J Hand Surg Glob Online. 2025. doi:10.1016/j.jhsg.2025.02.003</a:t>
            </a:r>
          </a:p>
          <a:p>
            <a:r>
              <a:rPr sz="800">
                <a:solidFill>
                  <a:srgbClr val="5A6469"/>
                </a:solidFill>
                <a:latin typeface="Calibri"/>
              </a:rPr>
              <a:t>[r5] Heifner JJ et al. J Hand Surg Am. 2024. doi:10.1016/j.jhsa.2023.03.006</a:t>
            </a:r>
          </a:p>
          <a:p>
            <a:r>
              <a:rPr sz="800">
                <a:solidFill>
                  <a:srgbClr val="5A6469"/>
                </a:solidFill>
                <a:latin typeface="Calibri"/>
              </a:rPr>
              <a:t>[r29] Klausmeyer MA et al. Hand Clin. 2014. doi:10.1016/j.hcl.2014.07.002</a:t>
            </a:r>
          </a:p>
          <a:p>
            <a:r>
              <a:rPr sz="800">
                <a:solidFill>
                  <a:srgbClr val="5A6469"/>
                </a:solidFill>
                <a:latin typeface="Calibri"/>
              </a:rPr>
              <a:t>(+11 referencias más en las láminas finales)</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del radio distal con indicación de cirugía y plan de fijación con placa</a:t>
            </a:r>
          </a:p>
        </p:txBody>
      </p:sp>
      <p:sp>
        <p:nvSpPr>
          <p:cNvPr id="7" name="Decision 6"/>
          <p:cNvSpPr/>
          <p:nvPr/>
        </p:nvSpPr>
        <p:spPr>
          <a:xfrm>
            <a:off x="4572000" y="189075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problema que no controlas desde delante está en la cara dorsal, por ejemplo un die-punch dorsal irreductible?</a:t>
            </a:r>
          </a:p>
        </p:txBody>
      </p:sp>
      <p:sp>
        <p:nvSpPr>
          <p:cNvPr id="8" name="Rectangle 7"/>
          <p:cNvSpPr/>
          <p:nvPr/>
        </p:nvSpPr>
        <p:spPr>
          <a:xfrm>
            <a:off x="2987040" y="2417673"/>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el abordaje dorsal por el tercer compartimento; cierra con retináculo bajo el extensor largo del pulgar para que no toque la placa [r38][r46]</a:t>
            </a:r>
          </a:p>
        </p:txBody>
      </p:sp>
      <p:sp>
        <p:nvSpPr>
          <p:cNvPr id="9" name="Decision 8"/>
          <p:cNvSpPr/>
          <p:nvPr/>
        </p:nvSpPr>
        <p:spPr>
          <a:xfrm>
            <a:off x="6339839" y="2417673"/>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fragmento de la esquina volar cubital, fractura subaguda, malunión o conminución que exija ver más de la cara volar? (la conminución como motivo es opinión experta)</a:t>
            </a:r>
          </a:p>
        </p:txBody>
      </p:sp>
      <p:sp>
        <p:nvSpPr>
          <p:cNvPr id="10" name="Decision 9"/>
          <p:cNvSpPr/>
          <p:nvPr/>
        </p:nvSpPr>
        <p:spPr>
          <a:xfrm>
            <a:off x="4572000" y="2944589"/>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faceta semilunar aislada?</a:t>
            </a:r>
          </a:p>
        </p:txBody>
      </p:sp>
      <p:sp>
        <p:nvSpPr>
          <p:cNvPr id="11" name="Rectangle 10"/>
          <p:cNvSpPr/>
          <p:nvPr/>
        </p:nvSpPr>
        <p:spPr>
          <a:xfrm>
            <a:off x="2987040" y="3471505"/>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Considera el abordaje palmar cubital [r1][r32]</a:t>
            </a:r>
          </a:p>
        </p:txBody>
      </p:sp>
      <p:sp>
        <p:nvSpPr>
          <p:cNvPr id="12" name="Decision 11"/>
          <p:cNvSpPr/>
          <p:nvPr/>
        </p:nvSpPr>
        <p:spPr>
          <a:xfrm>
            <a:off x="6339839" y="3471505"/>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extraarticular o articular simple?</a:t>
            </a:r>
          </a:p>
        </p:txBody>
      </p:sp>
      <p:sp>
        <p:nvSpPr>
          <p:cNvPr id="13" name="Rectangle 12"/>
          <p:cNvSpPr/>
          <p:nvPr/>
        </p:nvSpPr>
        <p:spPr>
          <a:xfrm>
            <a:off x="2987040" y="399842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FCR extendido: más visibilidad distal de la cara volar [r30][r5][r29]</a:t>
            </a:r>
          </a:p>
        </p:txBody>
      </p:sp>
      <p:sp>
        <p:nvSpPr>
          <p:cNvPr id="14" name="Rectangle 13"/>
          <p:cNvSpPr/>
          <p:nvPr/>
        </p:nvSpPr>
        <p:spPr>
          <a:xfrm>
            <a:off x="6522720" y="399842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FCR estándar (Henry modificado) [r1]; si es extraarticular y dominas la mini-incisión, esa es una alternativa [r31]</a:t>
            </a:r>
          </a:p>
        </p:txBody>
      </p:sp>
      <p:sp>
        <p:nvSpPr>
          <p:cNvPr id="15" name="Decision 14"/>
          <p:cNvSpPr/>
          <p:nvPr/>
        </p:nvSpPr>
        <p:spPr>
          <a:xfrm>
            <a:off x="4572000" y="4380418"/>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síntomas de síndrome del túnel carpiano agudo?</a:t>
            </a:r>
          </a:p>
        </p:txBody>
      </p:sp>
      <p:sp>
        <p:nvSpPr>
          <p:cNvPr id="16" name="Rectangle 15"/>
          <p:cNvSpPr/>
          <p:nvPr/>
        </p:nvSpPr>
        <p:spPr>
          <a:xfrm>
            <a:off x="2987040" y="4907334"/>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Libera el túnel carpiano, por extensión distal del FCR [r39] o por abordaje cubital [r32]; en una cohorte, el síndrome agudo complicó 4,3 % de las fracturas del radio distal [r47]</a:t>
            </a:r>
          </a:p>
        </p:txBody>
      </p:sp>
      <p:sp>
        <p:nvSpPr>
          <p:cNvPr id="17" name="Rectangle 16"/>
          <p:cNvSpPr/>
          <p:nvPr/>
        </p:nvSpPr>
        <p:spPr>
          <a:xfrm>
            <a:off x="6522720" y="4907334"/>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liberes de forma sistemática: la evidencia no respalda la liberación profiláctica [r27][r26]</a:t>
            </a:r>
          </a:p>
        </p:txBody>
      </p:sp>
      <p:sp>
        <p:nvSpPr>
          <p:cNvPr id="18" name="Rectangle 17"/>
          <p:cNvSpPr/>
          <p:nvPr/>
        </p:nvSpPr>
        <p:spPr>
          <a:xfrm>
            <a:off x="475488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Coloca la placa proximal a la línea de la cuenca, restaura la inclinación volar y revisa los tornillos distales con varias proyecciones [r8][r7][r19]</a:t>
            </a:r>
          </a:p>
        </p:txBody>
      </p:sp>
      <p:sp>
        <p:nvSpPr>
          <p:cNvPr id="19" name="Rounded Rectangle 18"/>
          <p:cNvSpPr/>
          <p:nvPr/>
        </p:nvSpPr>
        <p:spPr>
          <a:xfrm>
            <a:off x="475488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Cierra: pronador cuadrado sobre la placa si es posible, sin atrapar la rama cutánea palmar al cerrar la vaina [r1]; en un ECA la reparación no cambió el PRWE al año [r9]</a:t>
            </a:r>
          </a:p>
        </p:txBody>
      </p:sp>
      <p:cxnSp>
        <p:nvCxnSpPr>
          <p:cNvPr id="20" name="Connector 19"/>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4358640" y="230794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23006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7" idx="2"/>
            <a:endCxn id="9" idx="0"/>
          </p:cNvCxnSpPr>
          <p:nvPr/>
        </p:nvCxnSpPr>
        <p:spPr>
          <a:xfrm>
            <a:off x="6126480" y="230794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7" y="23006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3" idx="0"/>
          </p:cNvCxnSpPr>
          <p:nvPr/>
        </p:nvCxnSpPr>
        <p:spPr>
          <a:xfrm flipH="1">
            <a:off x="4358640" y="2834860"/>
            <a:ext cx="3535679" cy="11635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53911" y="319638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9" idx="2"/>
            <a:endCxn id="10" idx="0"/>
          </p:cNvCxnSpPr>
          <p:nvPr/>
        </p:nvCxnSpPr>
        <p:spPr>
          <a:xfrm flipH="1">
            <a:off x="6126480" y="2834860"/>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772655" y="28275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0" idx="2"/>
            <a:endCxn id="11" idx="0"/>
          </p:cNvCxnSpPr>
          <p:nvPr/>
        </p:nvCxnSpPr>
        <p:spPr>
          <a:xfrm flipH="1">
            <a:off x="4358640" y="336177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335446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2" idx="0"/>
          </p:cNvCxnSpPr>
          <p:nvPr/>
        </p:nvCxnSpPr>
        <p:spPr>
          <a:xfrm>
            <a:off x="6126480" y="3361776"/>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7" y="335446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4" idx="0"/>
          </p:cNvCxnSpPr>
          <p:nvPr/>
        </p:nvCxnSpPr>
        <p:spPr>
          <a:xfrm>
            <a:off x="7894319" y="388869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949183" y="388137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2" idx="2"/>
            <a:endCxn id="13" idx="0"/>
          </p:cNvCxnSpPr>
          <p:nvPr/>
        </p:nvCxnSpPr>
        <p:spPr>
          <a:xfrm flipH="1">
            <a:off x="4358640" y="388869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388137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8" idx="2"/>
            <a:endCxn id="15" idx="0"/>
          </p:cNvCxnSpPr>
          <p:nvPr/>
        </p:nvCxnSpPr>
        <p:spPr>
          <a:xfrm>
            <a:off x="4358640" y="2834860"/>
            <a:ext cx="1767840" cy="154555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3" idx="2"/>
            <a:endCxn id="15" idx="0"/>
          </p:cNvCxnSpPr>
          <p:nvPr/>
        </p:nvCxnSpPr>
        <p:spPr>
          <a:xfrm>
            <a:off x="4358640" y="427068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1" idx="2"/>
            <a:endCxn id="15" idx="0"/>
          </p:cNvCxnSpPr>
          <p:nvPr/>
        </p:nvCxnSpPr>
        <p:spPr>
          <a:xfrm>
            <a:off x="4358640" y="3888692"/>
            <a:ext cx="1767840" cy="4917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4" idx="2"/>
            <a:endCxn id="15" idx="0"/>
          </p:cNvCxnSpPr>
          <p:nvPr/>
        </p:nvCxnSpPr>
        <p:spPr>
          <a:xfrm flipH="1">
            <a:off x="6126480" y="427068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5" idx="2"/>
            <a:endCxn id="16" idx="0"/>
          </p:cNvCxnSpPr>
          <p:nvPr/>
        </p:nvCxnSpPr>
        <p:spPr>
          <a:xfrm flipH="1">
            <a:off x="4358640" y="479760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004816" y="47902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5" idx="2"/>
            <a:endCxn id="17" idx="0"/>
          </p:cNvCxnSpPr>
          <p:nvPr/>
        </p:nvCxnSpPr>
        <p:spPr>
          <a:xfrm>
            <a:off x="6126480" y="479760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800088" y="47902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6" idx="2"/>
            <a:endCxn id="18" idx="0"/>
          </p:cNvCxnSpPr>
          <p:nvPr/>
        </p:nvCxnSpPr>
        <p:spPr>
          <a:xfrm>
            <a:off x="4358640" y="51796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7" idx="2"/>
            <a:endCxn id="18" idx="0"/>
          </p:cNvCxnSpPr>
          <p:nvPr/>
        </p:nvCxnSpPr>
        <p:spPr>
          <a:xfrm flipH="1">
            <a:off x="6126480" y="51796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6126480" y="55616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operar, cuándo volar y cuándo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American Academy of Orthopaedic Surgeons. Rosemont (IL): AAOS;.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AAOS de 2020 (con supervisión conjunta ASSH/AAOS) decide primero por edad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Indicaciones: cuándo operar, cuándo volar y cuándo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Chaudhry H et al. Clin Orthop Relat Res. 2015. doi:10.1007/s11999-015-4347-1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metaanálisis de 7 ECA con 875 participantes halló una diferencia de DASH de 7,5 puntos a los 3 meses y de 3,8 a los 12 meses a favor de… [r49]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entrada elegir según la situación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[r31] Igeta Y et al. Eur J Orthop Surg Traumatol. 2018. doi:10.1007/s00590-018-2124-z</a:t>
            </a:r>
          </a:p>
          <a:p>
            <a:r>
              <a:rPr sz="800">
                <a:solidFill>
                  <a:srgbClr val="5A6469"/>
                </a:solidFill>
                <a:latin typeface="Calibri"/>
              </a:rPr>
              <a:t>[r41] Zhang X et al. Acta Orthop Traumatol Turc. 2017. doi:10.1016/j.aott.2017.02.013</a:t>
            </a:r>
          </a:p>
          <a:p>
            <a:r>
              <a:rPr sz="800">
                <a:solidFill>
                  <a:srgbClr val="5A6469"/>
                </a:solidFill>
                <a:latin typeface="Calibri"/>
              </a:rPr>
              <a:t>[r42] Keatisuwan S et al. Eur J Orthop Surg Traumatol. 2026. doi:10.1007/s00590-026-04840-9</a:t>
            </a:r>
          </a:p>
          <a:p>
            <a:r>
              <a:rPr sz="800">
                <a:solidFill>
                  <a:srgbClr val="5A6469"/>
                </a:solidFill>
                <a:latin typeface="Calibri"/>
              </a:rPr>
              <a:t>[r29] Klausmeyer MA et al. Hand Clin. 2014. doi:10.1016/j.hcl.2014.07.002</a:t>
            </a:r>
          </a:p>
          <a:p>
            <a:r>
              <a:rPr sz="800">
                <a:solidFill>
                  <a:srgbClr val="5A6469"/>
                </a:solidFill>
                <a:latin typeface="Calibri"/>
              </a:rPr>
              <a:t>(+7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Situación</a:t>
                      </a:r>
                    </a:p>
                  </a:txBody>
                  <a:tcPr>
                    <a:solidFill>
                      <a:srgbClr val="0F5F6B"/>
                    </a:solidFill>
                  </a:tcPr>
                </a:tc>
                <a:tc>
                  <a:txBody>
                    <a:bodyPr/>
                    <a:lstStyle/>
                    <a:p>
                      <a:r>
                        <a:rPr sz="1400" b="1">
                          <a:solidFill>
                            <a:srgbClr val="FFFFFF"/>
                          </a:solidFill>
                          <a:latin typeface="Calibri"/>
                        </a:rPr>
                        <a:t>Entrada que se considera</a:t>
                      </a:r>
                    </a:p>
                  </a:txBody>
                  <a:tcPr>
                    <a:solidFill>
                      <a:srgbClr val="0F5F6B"/>
                    </a:solidFill>
                  </a:tcPr>
                </a:tc>
                <a:tc>
                  <a:txBody>
                    <a:bodyPr/>
                    <a:lstStyle/>
                    <a:p>
                      <a:r>
                        <a:rPr sz="1400" b="1">
                          <a:solidFill>
                            <a:srgbClr val="FFFFFF"/>
                          </a:solidFill>
                          <a:latin typeface="Calibri"/>
                        </a:rPr>
                        <a:t>Razón</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Extraarticular o articular simple</a:t>
                      </a:r>
                    </a:p>
                  </a:txBody>
                  <a:tcPr>
                    <a:solidFill>
                      <a:srgbClr val="EEF3F4"/>
                    </a:solidFill>
                  </a:tcPr>
                </a:tc>
                <a:tc>
                  <a:txBody>
                    <a:bodyPr/>
                    <a:lstStyle/>
                    <a:p>
                      <a:r>
                        <a:rPr sz="1400">
                          <a:solidFill>
                            <a:srgbClr val="263238"/>
                          </a:solidFill>
                          <a:latin typeface="Calibri"/>
                        </a:rPr>
                        <a:t>FCR estándar (Henry modificado)</a:t>
                      </a:r>
                    </a:p>
                  </a:txBody>
                  <a:tcPr>
                    <a:solidFill>
                      <a:srgbClr val="EEF3F4"/>
                    </a:solidFill>
                  </a:tcPr>
                </a:tc>
                <a:tc>
                  <a:txBody>
                    <a:bodyPr/>
                    <a:lstStyle/>
                    <a:p>
                      <a:r>
                        <a:rPr sz="1400">
                          <a:solidFill>
                            <a:srgbClr val="263238"/>
                          </a:solidFill>
                          <a:latin typeface="Calibri"/>
                        </a:rPr>
                        <a:t>Suficiente para la mayoría de las fracturas del radio distal</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Extraarticular, cirujano con experiencia</a:t>
                      </a:r>
                    </a:p>
                  </a:txBody>
                  <a:tcPr>
                    <a:solidFill>
                      <a:srgbClr val="FFFFFF"/>
                    </a:solidFill>
                  </a:tcPr>
                </a:tc>
                <a:tc>
                  <a:txBody>
                    <a:bodyPr/>
                    <a:lstStyle/>
                    <a:p>
                      <a:r>
                        <a:rPr sz="1400">
                          <a:solidFill>
                            <a:srgbClr val="263238"/>
                          </a:solidFill>
                          <a:latin typeface="Calibri"/>
                        </a:rPr>
                        <a:t>Mini-incisión del FCR</a:t>
                      </a:r>
                    </a:p>
                  </a:txBody>
                  <a:tcPr>
                    <a:solidFill>
                      <a:srgbClr val="FFFFFF"/>
                    </a:solidFill>
                  </a:tcPr>
                </a:tc>
                <a:tc>
                  <a:txBody>
                    <a:bodyPr/>
                    <a:lstStyle/>
                    <a:p>
                      <a:r>
                        <a:rPr sz="1400">
                          <a:solidFill>
                            <a:srgbClr val="263238"/>
                          </a:solidFill>
                          <a:latin typeface="Calibri"/>
                        </a:rPr>
                        <a:t>Cicatriz pequeña y mejor pronación en un ECA, con más fluoroscopia</a:t>
                      </a:r>
                    </a:p>
                  </a:txBody>
                  <a:tcPr>
                    <a:solidFill>
                      <a:srgbClr val="FFFFFF"/>
                    </a:solidFill>
                  </a:tcPr>
                </a:tc>
                <a:tc>
                  <a:txBody>
                    <a:bodyPr/>
                    <a:lstStyle/>
                    <a:p>
                      <a:r>
                        <a:rPr sz="1400">
                          <a:solidFill>
                            <a:srgbClr val="263238"/>
                          </a:solidFill>
                          <a:latin typeface="Calibri"/>
                        </a:rPr>
                        <a:t>[r31][r41][r42]</a:t>
                      </a:r>
                    </a:p>
                  </a:txBody>
                  <a:tcPr>
                    <a:solidFill>
                      <a:srgbClr val="FFFFFF"/>
                    </a:solidFill>
                  </a:tcPr>
                </a:tc>
              </a:tr>
              <a:tr h="457200">
                <a:tc>
                  <a:txBody>
                    <a:bodyPr/>
                    <a:lstStyle/>
                    <a:p>
                      <a:r>
                        <a:rPr sz="1400">
                          <a:solidFill>
                            <a:srgbClr val="263238"/>
                          </a:solidFill>
                          <a:latin typeface="Calibri"/>
                        </a:rPr>
                        <a:t>Esquina volar cubital, subaguda, malunión</a:t>
                      </a:r>
                    </a:p>
                  </a:txBody>
                  <a:tcPr>
                    <a:solidFill>
                      <a:srgbClr val="EEF3F4"/>
                    </a:solidFill>
                  </a:tcPr>
                </a:tc>
                <a:tc>
                  <a:txBody>
                    <a:bodyPr/>
                    <a:lstStyle/>
                    <a:p>
                      <a:r>
                        <a:rPr sz="1400">
                          <a:solidFill>
                            <a:srgbClr val="263238"/>
                          </a:solidFill>
                          <a:latin typeface="Calibri"/>
                        </a:rPr>
                        <a:t>FCR extendido</a:t>
                      </a:r>
                    </a:p>
                  </a:txBody>
                  <a:tcPr>
                    <a:solidFill>
                      <a:srgbClr val="EEF3F4"/>
                    </a:solidFill>
                  </a:tcPr>
                </a:tc>
                <a:tc>
                  <a:txBody>
                    <a:bodyPr/>
                    <a:lstStyle/>
                    <a:p>
                      <a:r>
                        <a:rPr sz="1400">
                          <a:solidFill>
                            <a:srgbClr val="263238"/>
                          </a:solidFill>
                          <a:latin typeface="Calibri"/>
                        </a:rPr>
                        <a:t>Mayor visibilidad distal de la cara volar</a:t>
                      </a:r>
                    </a:p>
                  </a:txBody>
                  <a:tcPr>
                    <a:solidFill>
                      <a:srgbClr val="EEF3F4"/>
                    </a:solidFill>
                  </a:tcPr>
                </a:tc>
                <a:tc>
                  <a:txBody>
                    <a:bodyPr/>
                    <a:lstStyle/>
                    <a:p>
                      <a:r>
                        <a:rPr sz="1400">
                          <a:solidFill>
                            <a:srgbClr val="263238"/>
                          </a:solidFill>
                          <a:latin typeface="Calibri"/>
                        </a:rPr>
                        <a:t>[r29][r5]</a:t>
                      </a:r>
                    </a:p>
                  </a:txBody>
                  <a:tcPr>
                    <a:solidFill>
                      <a:srgbClr val="EEF3F4"/>
                    </a:solidFill>
                  </a:tcPr>
                </a:tc>
              </a:tr>
              <a:tr h="457200">
                <a:tc>
                  <a:txBody>
                    <a:bodyPr/>
                    <a:lstStyle/>
                    <a:p>
                      <a:r>
                        <a:rPr sz="1400">
                          <a:solidFill>
                            <a:srgbClr val="263238"/>
                          </a:solidFill>
                          <a:latin typeface="Calibri"/>
                        </a:rPr>
                        <a:t>Faceta semilunar aislada</a:t>
                      </a:r>
                    </a:p>
                  </a:txBody>
                  <a:tcPr>
                    <a:solidFill>
                      <a:srgbClr val="FFFFFF"/>
                    </a:solidFill>
                  </a:tcPr>
                </a:tc>
                <a:tc>
                  <a:txBody>
                    <a:bodyPr/>
                    <a:lstStyle/>
                    <a:p>
                      <a:r>
                        <a:rPr sz="1400">
                          <a:solidFill>
                            <a:srgbClr val="263238"/>
                          </a:solidFill>
                          <a:latin typeface="Calibri"/>
                        </a:rPr>
                        <a:t>Palmar cubital</a:t>
                      </a:r>
                    </a:p>
                  </a:txBody>
                  <a:tcPr>
                    <a:solidFill>
                      <a:srgbClr val="FFFFFF"/>
                    </a:solidFill>
                  </a:tcPr>
                </a:tc>
                <a:tc>
                  <a:txBody>
                    <a:bodyPr/>
                    <a:lstStyle/>
                    <a:p>
                      <a:r>
                        <a:rPr sz="1400">
                          <a:solidFill>
                            <a:srgbClr val="263238"/>
                          </a:solidFill>
                          <a:latin typeface="Calibri"/>
                        </a:rPr>
                        <a:t>Expone la faceta y la escotadura sigmoidea</a:t>
                      </a:r>
                    </a:p>
                  </a:txBody>
                  <a:tcPr>
                    <a:solidFill>
                      <a:srgbClr val="FFFFFF"/>
                    </a:solidFill>
                  </a:tcPr>
                </a:tc>
                <a:tc>
                  <a:txBody>
                    <a:bodyPr/>
                    <a:lstStyle/>
                    <a:p>
                      <a:r>
                        <a:rPr sz="1400">
                          <a:solidFill>
                            <a:srgbClr val="263238"/>
                          </a:solidFill>
                          <a:latin typeface="Calibri"/>
                        </a:rPr>
                        <a:t>[r1][r32]</a:t>
                      </a:r>
                    </a:p>
                  </a:txBody>
                  <a:tcPr>
                    <a:solidFill>
                      <a:srgbClr val="FFFFFF"/>
                    </a:solidFill>
                  </a:tcPr>
                </a:tc>
              </a:tr>
              <a:tr h="457200">
                <a:tc>
                  <a:txBody>
                    <a:bodyPr/>
                    <a:lstStyle/>
                    <a:p>
                      <a:r>
                        <a:rPr sz="1400">
                          <a:solidFill>
                            <a:srgbClr val="263238"/>
                          </a:solidFill>
                          <a:latin typeface="Calibri"/>
                        </a:rPr>
                        <a:t>Die-punch dorsal irreductible</a:t>
                      </a:r>
                    </a:p>
                  </a:txBody>
                  <a:tcPr>
                    <a:solidFill>
                      <a:srgbClr val="EEF3F4"/>
                    </a:solidFill>
                  </a:tcPr>
                </a:tc>
                <a:tc>
                  <a:txBody>
                    <a:bodyPr/>
                    <a:lstStyle/>
                    <a:p>
                      <a:r>
                        <a:rPr sz="1400">
                          <a:solidFill>
                            <a:srgbClr val="263238"/>
                          </a:solidFill>
                          <a:latin typeface="Calibri"/>
                        </a:rPr>
                        <a:t>Dorsal</a:t>
                      </a:r>
                    </a:p>
                  </a:txBody>
                  <a:tcPr>
                    <a:solidFill>
                      <a:srgbClr val="EEF3F4"/>
                    </a:solidFill>
                  </a:tcPr>
                </a:tc>
                <a:tc>
                  <a:txBody>
                    <a:bodyPr/>
                    <a:lstStyle/>
                    <a:p>
                      <a:r>
                        <a:rPr sz="1400">
                          <a:solidFill>
                            <a:srgbClr val="263238"/>
                          </a:solidFill>
                          <a:latin typeface="Calibri"/>
                        </a:rPr>
                        <a:t>Razón más frecuente para elegir placa dorsal en una serie</a:t>
                      </a:r>
                    </a:p>
                  </a:txBody>
                  <a:tcPr>
                    <a:solidFill>
                      <a:srgbClr val="EEF3F4"/>
                    </a:solidFill>
                  </a:tcPr>
                </a:tc>
                <a:tc>
                  <a:txBody>
                    <a:bodyPr/>
                    <a:lstStyle/>
                    <a:p>
                      <a:r>
                        <a:rPr sz="1400">
                          <a:solidFill>
                            <a:srgbClr val="263238"/>
                          </a:solidFill>
                          <a:latin typeface="Calibri"/>
                        </a:rPr>
                        <a:t>[r46][r38]</a:t>
                      </a:r>
                    </a:p>
                  </a:txBody>
                  <a:tcPr>
                    <a:solidFill>
                      <a:srgbClr val="EEF3F4"/>
                    </a:solidFill>
                  </a:tcPr>
                </a:tc>
              </a:tr>
              <a:tr h="457200">
                <a:tc>
                  <a:txBody>
                    <a:bodyPr/>
                    <a:lstStyle/>
                    <a:p>
                      <a:r>
                        <a:rPr sz="1400">
                          <a:solidFill>
                            <a:srgbClr val="263238"/>
                          </a:solidFill>
                          <a:latin typeface="Calibri"/>
                        </a:rPr>
                        <a:t>Síntomas de síndrome del túnel carpiano agudo</a:t>
                      </a:r>
                    </a:p>
                  </a:txBody>
                  <a:tcPr>
                    <a:solidFill>
                      <a:srgbClr val="FFFFFF"/>
                    </a:solidFill>
                  </a:tcPr>
                </a:tc>
                <a:tc>
                  <a:txBody>
                    <a:bodyPr/>
                    <a:lstStyle/>
                    <a:p>
                      <a:r>
                        <a:rPr sz="1400">
                          <a:solidFill>
                            <a:srgbClr val="263238"/>
                          </a:solidFill>
                          <a:latin typeface="Calibri"/>
                        </a:rPr>
                        <a:t>Liberar el túnel por extensión del FCR o por vía cubital</a:t>
                      </a:r>
                    </a:p>
                  </a:txBody>
                  <a:tcPr>
                    <a:solidFill>
                      <a:srgbClr val="FFFFFF"/>
                    </a:solidFill>
                  </a:tcPr>
                </a:tc>
                <a:tc>
                  <a:txBody>
                    <a:bodyPr/>
                    <a:lstStyle/>
                    <a:p>
                      <a:r>
                        <a:rPr sz="1400">
                          <a:solidFill>
                            <a:srgbClr val="263238"/>
                          </a:solidFill>
                          <a:latin typeface="Calibri"/>
                        </a:rPr>
                        <a:t>Descompresión por la misma incisión o por una incisión aparte</a:t>
                      </a:r>
                    </a:p>
                  </a:txBody>
                  <a:tcPr>
                    <a:solidFill>
                      <a:srgbClr val="FFFFFF"/>
                    </a:solidFill>
                  </a:tcPr>
                </a:tc>
                <a:tc>
                  <a:txBody>
                    <a:bodyPr/>
                    <a:lstStyle/>
                    <a:p>
                      <a:r>
                        <a:rPr sz="1400">
                          <a:solidFill>
                            <a:srgbClr val="263238"/>
                          </a:solidFill>
                          <a:latin typeface="Calibri"/>
                        </a:rPr>
                        <a:t>[r32][r39]</a:t>
                      </a:r>
                    </a:p>
                  </a:txBody>
                  <a:tcPr>
                    <a:solidFill>
                      <a:srgbClr val="FFFFFF"/>
                    </a:solidFill>
                  </a:tcPr>
                </a:tc>
              </a:tr>
              <a:tr h="457200">
                <a:tc>
                  <a:txBody>
                    <a:bodyPr/>
                    <a:lstStyle/>
                    <a:p>
                      <a:r>
                        <a:rPr sz="1400">
                          <a:solidFill>
                            <a:srgbClr val="263238"/>
                          </a:solidFill>
                          <a:latin typeface="Calibri"/>
                        </a:rPr>
                        <a:t>Fractura de la diáfisis del radio</a:t>
                      </a:r>
                    </a:p>
                  </a:txBody>
                  <a:tcPr>
                    <a:solidFill>
                      <a:srgbClr val="EEF3F4"/>
                    </a:solidFill>
                  </a:tcPr>
                </a:tc>
                <a:tc>
                  <a:txBody>
                    <a:bodyPr/>
                    <a:lstStyle/>
                    <a:p>
                      <a:r>
                        <a:rPr sz="1400">
                          <a:solidFill>
                            <a:srgbClr val="263238"/>
                          </a:solidFill>
                          <a:latin typeface="Calibri"/>
                        </a:rPr>
                        <a:t>Henry clásico</a:t>
                      </a:r>
                    </a:p>
                  </a:txBody>
                  <a:tcPr>
                    <a:solidFill>
                      <a:srgbClr val="EEF3F4"/>
                    </a:solidFill>
                  </a:tcPr>
                </a:tc>
                <a:tc>
                  <a:txBody>
                    <a:bodyPr/>
                    <a:lstStyle/>
                    <a:p>
                      <a:r>
                        <a:rPr sz="1400">
                          <a:solidFill>
                            <a:srgbClr val="263238"/>
                          </a:solidFill>
                          <a:latin typeface="Calibri"/>
                        </a:rPr>
                        <a:t>Expone toda la longitud del radio</a:t>
                      </a:r>
                    </a:p>
                  </a:txBody>
                  <a:tcPr>
                    <a:solidFill>
                      <a:srgbClr val="EEF3F4"/>
                    </a:solidFill>
                  </a:tcPr>
                </a:tc>
                <a:tc>
                  <a:txBody>
                    <a:bodyPr/>
                    <a:lstStyle/>
                    <a:p>
                      <a:r>
                        <a:rPr sz="1400">
                          <a:solidFill>
                            <a:srgbClr val="263238"/>
                          </a:solidFill>
                          <a:latin typeface="Calibri"/>
                        </a:rPr>
                        <a:t>[r3]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a:p>
            <a:r>
              <a:rPr sz="1000">
                <a:solidFill>
                  <a:srgbClr val="5A6469"/>
                </a:solidFill>
                <a:latin typeface="Calibri"/>
              </a:rPr>
              <a:t>[r3]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sustituye al tutor ni al manual del implante.</a:t>
            </a:r>
          </a:p>
          <a:p>
            <a:pPr marL="347472" indent="-347472">
              <a:spcAft>
                <a:spcPts val="1400"/>
              </a:spcAft>
              <a:buChar char="•"/>
            </a:pPr>
            <a:r>
              <a:rPr sz="2400">
                <a:solidFill>
                  <a:srgbClr val="263238"/>
                </a:solidFill>
                <a:latin typeface="Calibri"/>
              </a:rPr>
              <a:t>Los pasos combinan la descripción de la AO [r1][r3] con estudios de cadáver y clínicos.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Fricker R et al. [Internet]. 2026.</a:t>
            </a:r>
          </a:p>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Despegar el pronador cuadrado distal a la línea de la cuenca: se abre una cápsula que debe respetarse [r34]; usa una aguja en la articulación para ubicar la línea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Especímenes con al menos un tornillo distal que traspasó la cortical dorsal, según la longitud del tornillo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Hill BW et al. doi:10.. 2015. doi:10.1097/BOT.0000000000000361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reparar o no el pronador cuadrado, y volar frente a dorsal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AO recomienda colocar el pronador cuadrado sobre la placa y reinsertarlo si se puede [r1].</a:t>
            </a:r>
          </a:p>
          <a:p>
            <a:pPr marL="347472" indent="-347472">
              <a:spcAft>
                <a:spcPts val="1400"/>
              </a:spcAft>
              <a:buChar char="•"/>
            </a:pPr>
            <a:r>
              <a:rPr sz="2400">
                <a:solidFill>
                  <a:srgbClr val="263238"/>
                </a:solidFill>
                <a:latin typeface="Calibri"/>
              </a:rPr>
              <a:t>La pregunta es si eso cambia lo que le pasa al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de la vía volar frente a la dorsal (metaanálisis de 12 estudios; 1 es igual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Wei J et al. J Int Med Res. 2013. doi:10.1177/0300060513476438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Reparación del pronador cuadrado: lo que dicen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Sonntag J et al. Bone Joint J. 2019. doi:10.1302/0301-620X.101B12.BJJ-2019-0493.R1</a:t>
            </a:r>
          </a:p>
          <a:p>
            <a:r>
              <a:rPr sz="800">
                <a:solidFill>
                  <a:srgbClr val="5A6469"/>
                </a:solidFill>
                <a:latin typeface="Calibri"/>
              </a:rPr>
              <a:t>[r25] Goorens CK et al. Eur J Orthop Surg Traumatol. 2021. doi:10.1007/s00590-020-02804-1</a:t>
            </a:r>
          </a:p>
          <a:p>
            <a:r>
              <a:rPr sz="800">
                <a:solidFill>
                  <a:srgbClr val="5A6469"/>
                </a:solidFill>
                <a:latin typeface="Calibri"/>
              </a:rPr>
              <a:t>[r24] Häberle S et al. Eur J Med Res. 2015. doi:10.1186/s40001-015-0187-4</a:t>
            </a:r>
          </a:p>
          <a:p>
            <a:r>
              <a:rPr sz="800">
                <a:solidFill>
                  <a:srgbClr val="5A6469"/>
                </a:solidFill>
                <a:latin typeface="Calibri"/>
              </a:rPr>
              <a:t>[r53] Shi F et al. Orthop Traumatol Surg Res. 2020. doi:10.1016/j.otsr.2020.06.003</a:t>
            </a:r>
          </a:p>
          <a:p>
            <a:r>
              <a:rPr sz="800">
                <a:solidFill>
                  <a:srgbClr val="5A6469"/>
                </a:solidFill>
                <a:latin typeface="Calibri"/>
              </a:rPr>
              <a:t>[r10] Turley LP et al. Acta Orthop Traumatol Turc. 2023. doi:10.5152/j.aott.2023.22154</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 y tamaño</a:t>
                      </a:r>
                    </a:p>
                  </a:txBody>
                  <a:tcPr>
                    <a:solidFill>
                      <a:srgbClr val="0F5F6B"/>
                    </a:solidFill>
                  </a:tcPr>
                </a:tc>
                <a:tc>
                  <a:txBody>
                    <a:bodyPr/>
                    <a:lstStyle/>
                    <a:p>
                      <a:r>
                        <a:rPr sz="1600" b="1">
                          <a:solidFill>
                            <a:srgbClr val="FFFFFF"/>
                          </a:solidFill>
                          <a:latin typeface="Calibri"/>
                        </a:rPr>
                        <a:t>Hallazgo principal</a:t>
                      </a:r>
                    </a:p>
                  </a:txBody>
                  <a:tcPr>
                    <a:solidFill>
                      <a:srgbClr val="0F5F6B"/>
                    </a:solidFill>
                  </a:tcPr>
                </a:tc>
              </a:tr>
              <a:tr h="457200">
                <a:tc>
                  <a:txBody>
                    <a:bodyPr/>
                    <a:lstStyle/>
                    <a:p>
                      <a:r>
                        <a:rPr sz="1600">
                          <a:solidFill>
                            <a:srgbClr val="263238"/>
                          </a:solidFill>
                          <a:latin typeface="Calibri"/>
                        </a:rPr>
                        <a:t>Sonntag y cols.</a:t>
                      </a:r>
                    </a:p>
                  </a:txBody>
                  <a:tcPr>
                    <a:solidFill>
                      <a:srgbClr val="EEF3F4"/>
                    </a:solidFill>
                  </a:tcPr>
                </a:tc>
                <a:tc>
                  <a:txBody>
                    <a:bodyPr/>
                    <a:lstStyle/>
                    <a:p>
                      <a:r>
                        <a:rPr sz="1600">
                          <a:solidFill>
                            <a:srgbClr val="263238"/>
                          </a:solidFill>
                          <a:latin typeface="Calibri"/>
                        </a:rPr>
                        <a:t>ECA, 72 pacientes (63 completaron) [r9]</a:t>
                      </a:r>
                    </a:p>
                  </a:txBody>
                  <a:tcPr>
                    <a:solidFill>
                      <a:srgbClr val="EEF3F4"/>
                    </a:solidFill>
                  </a:tcPr>
                </a:tc>
                <a:tc>
                  <a:txBody>
                    <a:bodyPr/>
                    <a:lstStyle/>
                    <a:p>
                      <a:r>
                        <a:rPr sz="1600">
                          <a:solidFill>
                            <a:srgbClr val="263238"/>
                          </a:solidFill>
                          <a:latin typeface="Calibri"/>
                        </a:rPr>
                        <a:t>PRWE a 12 meses: diferencia de 5,47 (IC 95 % de -4,02 a 14,96), no significativa; la fuerza de pronación fue mejor sin reparar [r9]</a:t>
                      </a:r>
                    </a:p>
                  </a:txBody>
                  <a:tcPr>
                    <a:solidFill>
                      <a:srgbClr val="EEF3F4"/>
                    </a:solidFill>
                  </a:tcPr>
                </a:tc>
              </a:tr>
              <a:tr h="457200">
                <a:tc>
                  <a:txBody>
                    <a:bodyPr/>
                    <a:lstStyle/>
                    <a:p>
                      <a:r>
                        <a:rPr sz="1600">
                          <a:solidFill>
                            <a:srgbClr val="263238"/>
                          </a:solidFill>
                          <a:latin typeface="Calibri"/>
                        </a:rPr>
                        <a:t>Goorens y cols.</a:t>
                      </a:r>
                    </a:p>
                  </a:txBody>
                  <a:tcPr>
                    <a:solidFill>
                      <a:srgbClr val="FFFFFF"/>
                    </a:solidFill>
                  </a:tcPr>
                </a:tc>
                <a:tc>
                  <a:txBody>
                    <a:bodyPr/>
                    <a:lstStyle/>
                    <a:p>
                      <a:r>
                        <a:rPr sz="1600">
                          <a:solidFill>
                            <a:srgbClr val="263238"/>
                          </a:solidFill>
                          <a:latin typeface="Calibri"/>
                        </a:rPr>
                        <a:t>ECA, 80 pacientes con placa en Soong 0 (65 completaron) [r25]</a:t>
                      </a:r>
                    </a:p>
                  </a:txBody>
                  <a:tcPr>
                    <a:solidFill>
                      <a:srgbClr val="FFFFFF"/>
                    </a:solidFill>
                  </a:tcPr>
                </a:tc>
                <a:tc>
                  <a:txBody>
                    <a:bodyPr/>
                    <a:lstStyle/>
                    <a:p>
                      <a:r>
                        <a:rPr sz="1600">
                          <a:solidFill>
                            <a:srgbClr val="263238"/>
                          </a:solidFill>
                          <a:latin typeface="Calibri"/>
                        </a:rPr>
                        <a:t>Sin diferencias de movilidad, fuerza de agarre ni QuickDASH, salvo extensión y dolor en los primeros 3 meses [r25]</a:t>
                      </a:r>
                    </a:p>
                  </a:txBody>
                  <a:tcPr>
                    <a:solidFill>
                      <a:srgbClr val="FFFFFF"/>
                    </a:solidFill>
                  </a:tcPr>
                </a:tc>
              </a:tr>
              <a:tr h="457200">
                <a:tc>
                  <a:txBody>
                    <a:bodyPr/>
                    <a:lstStyle/>
                    <a:p>
                      <a:r>
                        <a:rPr sz="1600">
                          <a:solidFill>
                            <a:srgbClr val="263238"/>
                          </a:solidFill>
                          <a:latin typeface="Calibri"/>
                        </a:rPr>
                        <a:t>Häberle y cols.</a:t>
                      </a:r>
                    </a:p>
                  </a:txBody>
                  <a:tcPr>
                    <a:solidFill>
                      <a:srgbClr val="EEF3F4"/>
                    </a:solidFill>
                  </a:tcPr>
                </a:tc>
                <a:tc>
                  <a:txBody>
                    <a:bodyPr/>
                    <a:lstStyle/>
                    <a:p>
                      <a:r>
                        <a:rPr sz="1600">
                          <a:solidFill>
                            <a:srgbClr val="263238"/>
                          </a:solidFill>
                          <a:latin typeface="Calibri"/>
                        </a:rPr>
                        <a:t>ECA, 60 pacientes con ambos controles [r24]</a:t>
                      </a:r>
                    </a:p>
                  </a:txBody>
                  <a:tcPr>
                    <a:solidFill>
                      <a:srgbClr val="EEF3F4"/>
                    </a:solidFill>
                  </a:tcPr>
                </a:tc>
                <a:tc>
                  <a:txBody>
                    <a:bodyPr/>
                    <a:lstStyle/>
                    <a:p>
                      <a:r>
                        <a:rPr sz="1600">
                          <a:solidFill>
                            <a:srgbClr val="263238"/>
                          </a:solidFill>
                          <a:latin typeface="Calibri"/>
                        </a:rPr>
                        <a:t>Sin diferencias de fuerza de pronación a las 6 y 12 semanas; menos dolor a las 6 semanas con reparación (p = 0,017) [r24]</a:t>
                      </a:r>
                    </a:p>
                  </a:txBody>
                  <a:tcPr>
                    <a:solidFill>
                      <a:srgbClr val="EEF3F4"/>
                    </a:solidFill>
                  </a:tcPr>
                </a:tc>
              </a:tr>
              <a:tr h="457200">
                <a:tc>
                  <a:txBody>
                    <a:bodyPr/>
                    <a:lstStyle/>
                    <a:p>
                      <a:r>
                        <a:rPr sz="1600">
                          <a:solidFill>
                            <a:srgbClr val="263238"/>
                          </a:solidFill>
                          <a:latin typeface="Calibri"/>
                        </a:rPr>
                        <a:t>Shi y Ren</a:t>
                      </a:r>
                    </a:p>
                  </a:txBody>
                  <a:tcPr>
                    <a:solidFill>
                      <a:srgbClr val="FFFFFF"/>
                    </a:solidFill>
                  </a:tcPr>
                </a:tc>
                <a:tc>
                  <a:txBody>
                    <a:bodyPr/>
                    <a:lstStyle/>
                    <a:p>
                      <a:r>
                        <a:rPr sz="1600">
                          <a:solidFill>
                            <a:srgbClr val="263238"/>
                          </a:solidFill>
                          <a:latin typeface="Calibri"/>
                        </a:rPr>
                        <a:t>Metaanálisis de 6 estudios, 203 con reparación y 180 sin [r53]</a:t>
                      </a:r>
                    </a:p>
                  </a:txBody>
                  <a:tcPr>
                    <a:solidFill>
                      <a:srgbClr val="FFFFFF"/>
                    </a:solidFill>
                  </a:tcPr>
                </a:tc>
                <a:tc>
                  <a:txBody>
                    <a:bodyPr/>
                    <a:lstStyle/>
                    <a:p>
                      <a:r>
                        <a:rPr sz="1600">
                          <a:solidFill>
                            <a:srgbClr val="263238"/>
                          </a:solidFill>
                          <a:latin typeface="Calibri"/>
                        </a:rPr>
                        <a:t>DASH con diferencia estandarizada de 0,43 (IC 95 % de -0,12 a 0,98), sin diferencia en fuerza de agarre ni de pronación [r53]</a:t>
                      </a:r>
                    </a:p>
                  </a:txBody>
                  <a:tcPr>
                    <a:solidFill>
                      <a:srgbClr val="FFFFFF"/>
                    </a:solidFill>
                  </a:tcPr>
                </a:tc>
              </a:tr>
              <a:tr h="457200">
                <a:tc>
                  <a:txBody>
                    <a:bodyPr/>
                    <a:lstStyle/>
                    <a:p>
                      <a:r>
                        <a:rPr sz="1600">
                          <a:solidFill>
                            <a:srgbClr val="263238"/>
                          </a:solidFill>
                          <a:latin typeface="Calibri"/>
                        </a:rPr>
                        <a:t>Turley y cols.</a:t>
                      </a:r>
                    </a:p>
                  </a:txBody>
                  <a:tcPr>
                    <a:solidFill>
                      <a:srgbClr val="EEF3F4"/>
                    </a:solidFill>
                  </a:tcPr>
                </a:tc>
                <a:tc>
                  <a:txBody>
                    <a:bodyPr/>
                    <a:lstStyle/>
                    <a:p>
                      <a:r>
                        <a:rPr sz="1600">
                          <a:solidFill>
                            <a:srgbClr val="263238"/>
                          </a:solidFill>
                          <a:latin typeface="Calibri"/>
                        </a:rPr>
                        <a:t>Metaanálisis de 5 ECA, 273 pacientes [r10]</a:t>
                      </a:r>
                    </a:p>
                  </a:txBody>
                  <a:tcPr>
                    <a:solidFill>
                      <a:srgbClr val="EEF3F4"/>
                    </a:solidFill>
                  </a:tcPr>
                </a:tc>
                <a:tc>
                  <a:txBody>
                    <a:bodyPr/>
                    <a:lstStyle/>
                    <a:p>
                      <a:r>
                        <a:rPr sz="1600">
                          <a:solidFill>
                            <a:srgbClr val="263238"/>
                          </a:solidFill>
                          <a:latin typeface="Calibri"/>
                        </a:rPr>
                        <a:t>A favor de no reparar: DASH (diferencia de medias 2,63) y fuerza de pronación (13); 3 complicaciones ligadas a la reparación fueron síndrome del túnel carpiano que requirió liberación [r10]</a:t>
                      </a:r>
                    </a:p>
                  </a:txBody>
                  <a:tcPr>
                    <a:solidFill>
                      <a:srgbClr val="EEF3F4"/>
                    </a:solidFill>
                  </a:tcPr>
                </a:tc>
              </a:tr>
              <a:tr h="457200">
                <a:tc>
                  <a:txBody>
                    <a:bodyPr/>
                    <a:lstStyle/>
                    <a:p>
                      <a:r>
                        <a:rPr sz="1600">
                          <a:solidFill>
                            <a:srgbClr val="263238"/>
                          </a:solidFill>
                          <a:latin typeface="Calibri"/>
                        </a:rPr>
                        <a:t>Ying y cols.</a:t>
                      </a:r>
                    </a:p>
                  </a:txBody>
                  <a:tcPr>
                    <a:solidFill>
                      <a:srgbClr val="FFFFFF"/>
                    </a:solidFill>
                  </a:tcPr>
                </a:tc>
                <a:tc>
                  <a:txBody>
                    <a:bodyPr/>
                    <a:lstStyle/>
                    <a:p>
                      <a:r>
                        <a:rPr sz="1600">
                          <a:solidFill>
                            <a:srgbClr val="263238"/>
                          </a:solidFill>
                          <a:latin typeface="Calibri"/>
                        </a:rPr>
                        <a:t>Metaanálisis de 7 ECA, 430 pacientes [r11]</a:t>
                      </a:r>
                    </a:p>
                  </a:txBody>
                  <a:tcPr>
                    <a:solidFill>
                      <a:srgbClr val="FFFFFF"/>
                    </a:solidFill>
                  </a:tcPr>
                </a:tc>
                <a:tc>
                  <a:txBody>
                    <a:bodyPr/>
                    <a:lstStyle/>
                    <a:p>
                      <a:r>
                        <a:rPr sz="1600">
                          <a:solidFill>
                            <a:srgbClr val="263238"/>
                          </a:solidFill>
                          <a:latin typeface="Calibri"/>
                        </a:rPr>
                        <a:t>Diferencias en fuerza de agarre a corto plazo, ángulo de pronación a corto plazo y fuerza de pronación a corto y largo plazo, que sus autores interpretan a favor de reparar [r11]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tasas, mecanismos y cómo reducirlas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Alter TH et al. J Wrist Surg. 2019. doi:10.1055/s-0038-1667304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una revisión de 55 estudios con 3 911 pacientes, la disfunción nerviosa (5,7 %) fue la complicación más frecuente…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Complicación global tras placa volar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Alrefai S et al. J Hand Surg Glob Online. 2025. doi:10.1016/j.jhsg.2025.02.003</a:t>
            </a:r>
          </a:p>
          <a:p>
            <a:r>
              <a:rPr sz="1000">
                <a:solidFill>
                  <a:srgbClr val="5A6469"/>
                </a:solidFill>
                <a:latin typeface="Calibri"/>
              </a:rPr>
              <a:t>[r16] Thorninger R et al. Injury. 2017. doi:10.1016/j.injury.2017.03.008</a:t>
            </a:r>
          </a:p>
          <a:p>
            <a:r>
              <a:rPr sz="1000">
                <a:solidFill>
                  <a:srgbClr val="5A6469"/>
                </a:solidFill>
                <a:latin typeface="Calibri"/>
              </a:rPr>
              <a:t>[r17] Alter TH et al. J Wrist Surg. 2019. doi:10.1055/s-0038-1667304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Componentes de la complicación global en la revisión de 55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Alter TH et al. J Wrist Surg. 2019. doi:10.1055/s-0038-1667304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resultado esperar tras la placa volar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Alrefai S et al. J Hand Surg Glob Online. 2025. doi:10.1016/j.jhsg.2025.02.003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100 pacientes operados con FCR extendido, el DASH medio final fue 6,8 con seguimiento medio de 14 meses; la movilidad media fue 72° de flexión, 60° de extensión…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Movilidad media al último control tras FCR extendido (100 pacientes; seguimiento medio de 14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Alrefai S et al. J Hand Surg Glob Online. 2025. doi:10.1016/j.jhsg.2025.02.003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Diferencia de DASH a favor de la placa volar frente a agujas, comparada con el umbral de cambio importante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Chaudhry H et al. Clin Orthop Relat Res. 2015. doi:10.1007/s11999-015-4347-1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poca evidencia, mucha práctica rotulada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Lee JK et al. J Hand Ther. 2023. doi:10.1016/j.jht.2021.10.003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 metaanálisis de 4 ECA con 127 pacientes en el grupo temprano y 131 en el tardío… [r55]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poca evidencia, mucha práctica rotulada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American Academy of Orthopaedic Surgeons. Rosemont (IL): AAOS;. 2020.</a:t>
            </a:r>
          </a:p>
          <a:p>
            <a:r>
              <a:rPr sz="1000">
                <a:solidFill>
                  <a:srgbClr val="5A6469"/>
                </a:solidFill>
                <a:latin typeface="Calibri"/>
              </a:rPr>
              <a:t>[r55] Lee JK et al. J Hand Ther. 2023. doi:10.1016/j.jht.2021.10.003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dato verificable: la duración óptima de la inmovilización y el protocolo de terapia por tipo de abordaje; las fuentes abiertas revisadas no los comparan.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a:p>
            <a:r>
              <a:rPr sz="1000">
                <a:solidFill>
                  <a:srgbClr val="5A6469"/>
                </a:solidFill>
                <a:latin typeface="Calibri"/>
              </a:rPr>
              <a:t>[r3] Heim D et al. [Internet]. 2026.</a:t>
            </a:r>
          </a:p>
          <a:p>
            <a:r>
              <a:rPr sz="1000">
                <a:solidFill>
                  <a:srgbClr val="5A6469"/>
                </a:solidFill>
                <a:latin typeface="Calibri"/>
              </a:rPr>
              <a:t>[r4] Kunc V. Rozhl Chir. 2025. doi:10.48095/ccrvch2025326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Sabe qué plano usas y cómo se llama: Henry clásico entre braquiorradial y arteria radial; Henry modificado entre FCR y arteria radial; las fuentes no coinciden en cuál describió Henry… [r1]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Henry modificado en 3 tiempos: cortas junto al borde radial del FCR, apartas el tendón hacia cubital y bajas por el espacio que dejan la arteria radial y el flexor largo del pulgar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Fricker R et al. [Internet]. 2026.</a:t>
            </a:r>
          </a:p>
          <a:p>
            <a:r>
              <a:rPr sz="800">
                <a:solidFill>
                  <a:srgbClr val="5A6469"/>
                </a:solidFill>
                <a:latin typeface="Calibri"/>
              </a:rPr>
              <a:t>[r3] Heim D et al. [Internet]. 2026.</a:t>
            </a:r>
          </a:p>
          <a:p>
            <a:r>
              <a:rPr sz="800">
                <a:solidFill>
                  <a:srgbClr val="5A6469"/>
                </a:solidFill>
                <a:latin typeface="Calibri"/>
              </a:rPr>
              <a:t>[r12] Mullikin I et al. Arch Bone Jt Surg. 2023. PMID 38058971</a:t>
            </a:r>
          </a:p>
          <a:p>
            <a:r>
              <a:rPr sz="800">
                <a:solidFill>
                  <a:srgbClr val="5A6469"/>
                </a:solidFill>
                <a:latin typeface="Calibri"/>
              </a:rPr>
              <a:t>[r5] Heifner JJ et al. J Hand Surg Am. 2024. doi:10.1016/j.jhsa.2023.03.006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Nombra el abordaje por su plano: Henry clásico por fuera de la arteria radial, Henry modificado por dentro [r1][r3].</a:t>
            </a:r>
          </a:p>
          <a:p>
            <a:pPr marL="347472" indent="-347472">
              <a:spcAft>
                <a:spcPts val="1400"/>
              </a:spcAft>
              <a:buChar char="•"/>
            </a:pPr>
            <a:r>
              <a:rPr sz="2400">
                <a:solidFill>
                  <a:srgbClr val="263238"/>
                </a:solidFill>
                <a:latin typeface="Calibri"/>
              </a:rPr>
              <a:t>Amplía la exposición de forma reglada y solo cuando la fractura lo pide [r12][r5].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volar del radio · Henry clásico · Henry modificado · abordaje del FCR · FCR extendido · flexor radial del carpo · arteria radial · rama cutánea palmar del mediano · pronador cuadrado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Fricker R et al. [Internet]. 2026.</a:t>
            </a:r>
          </a:p>
          <a:p>
            <a:r>
              <a:rPr sz="1000">
                <a:solidFill>
                  <a:srgbClr val="5A6469"/>
                </a:solidFill>
                <a:latin typeface="Calibri"/>
              </a:rPr>
              <a:t>[r6] McCann PA et al. Ann R Coll Surg Engl. 2012. doi:10.1308/003588412X13171221501186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Henry modificado: entre FCR y arteria radial; el clásico, entre braquiorradial y arteria radial [r1].</a:t>
            </a:r>
          </a:p>
          <a:p>
            <a:pPr marL="347472" indent="-347472">
              <a:spcAft>
                <a:spcPts val="1400"/>
              </a:spcAft>
              <a:buChar char="•"/>
            </a:pPr>
            <a:r>
              <a:rPr sz="2400">
                <a:solidFill>
                  <a:srgbClr val="263238"/>
                </a:solidFill>
                <a:latin typeface="Calibri"/>
              </a:rPr>
              <a:t>Pronador cuadrado en L; rama horizontal en la línea de la cuenca [r1].</a:t>
            </a:r>
          </a:p>
          <a:p>
            <a:pPr marL="347472" indent="-347472">
              <a:spcAft>
                <a:spcPts val="1400"/>
              </a:spcAft>
              <a:buChar char="•"/>
            </a:pPr>
            <a:r>
              <a:rPr sz="2400">
                <a:solidFill>
                  <a:srgbClr val="263238"/>
                </a:solidFill>
                <a:latin typeface="Calibri"/>
              </a:rPr>
              <a:t>Rama cutánea palmar: 3,4 mm del tendón del FCR en cadáver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articular del radio distal con fragmento volar cubital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abordaje eliges y por qué?</a:t>
            </a:r>
          </a:p>
          <a:p>
            <a:pPr marL="347472" indent="-347472">
              <a:spcAft>
                <a:spcPts val="1400"/>
              </a:spcAft>
              <a:buChar char="•"/>
            </a:pPr>
            <a:r>
              <a:rPr sz="2400">
                <a:solidFill>
                  <a:srgbClr val="263238"/>
                </a:solidFill>
                <a:latin typeface="Calibri"/>
              </a:rPr>
              <a:t>2. ¿Qué estructuras proteges y cómo?</a:t>
            </a:r>
          </a:p>
          <a:p>
            <a:pPr marL="347472" indent="-347472">
              <a:spcAft>
                <a:spcPts val="1400"/>
              </a:spcAft>
              <a:buChar char="•"/>
            </a:pPr>
            <a:r>
              <a:rPr sz="2400">
                <a:solidFill>
                  <a:srgbClr val="263238"/>
                </a:solidFill>
                <a:latin typeface="Calibri"/>
              </a:rPr>
              <a:t>3. ¿Dónde pones la placa y qué compruebas antes de salir de quirófano?</a:t>
            </a:r>
          </a:p>
          <a:p>
            <a:pPr marL="347472" indent="-347472">
              <a:spcAft>
                <a:spcPts val="1400"/>
              </a:spcAft>
              <a:buChar char="•"/>
            </a:pPr>
            <a:r>
              <a:rPr sz="2400">
                <a:solidFill>
                  <a:srgbClr val="263238"/>
                </a:solidFill>
                <a:latin typeface="Calibri"/>
              </a:rPr>
              <a:t>4. ¿Liberas el túnel carpiano?</a:t>
            </a:r>
          </a:p>
          <a:p>
            <a:pPr marL="347472" indent="-347472">
              <a:spcAft>
                <a:spcPts val="1400"/>
              </a:spcAft>
              <a:buChar char="•"/>
            </a:pPr>
            <a:r>
              <a:rPr sz="2400">
                <a:solidFill>
                  <a:srgbClr val="263238"/>
                </a:solidFill>
                <a:latin typeface="Calibri"/>
              </a:rPr>
              <a:t>5. ¿Reparas el pronador cuadrado?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Heifner JJ et al. J Hand Surg Am. 2024. doi:10.1016/j.jhsa.2023.03.006</a:t>
            </a:r>
          </a:p>
          <a:p>
            <a:r>
              <a:rPr sz="1000">
                <a:solidFill>
                  <a:srgbClr val="5A6469"/>
                </a:solidFill>
                <a:latin typeface="Calibri"/>
              </a:rPr>
              <a:t>[r29] Klausmeyer MA et al. Hand Clin. 2014. doi:10.1016/j.hcl.2014.07.002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Eliges el FCR extendido: en cadáver, el punto visible más distal de la cara volar quedó a 2,94 mm del margen articular, frente a 9,70 mm con el Henry clásico… [r5]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Fricker R, Jupiter J, Kastelec M. Palmar approach – modified Henry approach to the distal forearm. [Internet]. En: AO Surgery Reference. Davos: AO Foundation [consultado 2026 oct 10]. Disponible en: https://surgeryreference.aofoundation.org/orthopedic-trauma/adult-trauma/distal-forearm/approach/palmar-approach--modified-henry-approach https://surgeryreference.aofoundation.org/orthopedic-trauma/adult-trauma/distal-forearm/approach/palmar-approach--modified-henry-approach</a:t>
            </a:r>
          </a:p>
          <a:p>
            <a:pPr>
              <a:spcAft>
                <a:spcPts val="800"/>
              </a:spcAft>
            </a:pPr>
            <a:r>
              <a:rPr sz="1200">
                <a:solidFill>
                  <a:srgbClr val="263238"/>
                </a:solidFill>
                <a:latin typeface="Calibri"/>
              </a:rPr>
              <a:t>[r2] Protopsaltis TS, Ruch DS. Volar approach to distal radius fractures. J Hand Surg Am 2008;33(6):958-65. doi:10.1016/j.jhsa.2008.04.018 https://doi.org/10.1016/j.jhsa.2008.04.018</a:t>
            </a:r>
          </a:p>
          <a:p>
            <a:pPr>
              <a:spcAft>
                <a:spcPts val="800"/>
              </a:spcAft>
            </a:pPr>
            <a:r>
              <a:rPr sz="1200">
                <a:solidFill>
                  <a:srgbClr val="263238"/>
                </a:solidFill>
                <a:latin typeface="Calibri"/>
              </a:rPr>
              <a:t>[r3] Heim D, Luria S, Mosheiff R, Weil Y. Anterior approach (Henry) to the forearm shaft. [Internet]. En: AO Surgery Reference. Davos: AO Foundation [consultado 2026 oct 10]. Disponible en: https://surgeryreference.aofoundation.org/orthopedic-trauma/adult-trauma/forearm-shaft/approach/anterior-approach-henry https://surgeryreference.aofoundation.org/orthopedic-trauma/adult-trauma/forearm-shaft/approach/anterior-approach-henry</a:t>
            </a:r>
          </a:p>
          <a:p>
            <a:pPr>
              <a:spcAft>
                <a:spcPts val="800"/>
              </a:spcAft>
            </a:pPr>
            <a:r>
              <a:rPr sz="1200">
                <a:solidFill>
                  <a:srgbClr val="263238"/>
                </a:solidFill>
                <a:latin typeface="Calibri"/>
              </a:rPr>
              <a:t>[r4] Kunc V. Volar approaches to the distal radius. Rozhl Chir 2025;104(8):326-331. doi:10.48095/ccrvch2025326 https://doi.org/10.48095/ccrvch2025326</a:t>
            </a:r>
          </a:p>
          <a:p>
            <a:pPr>
              <a:spcAft>
                <a:spcPts val="800"/>
              </a:spcAft>
            </a:pPr>
            <a:r>
              <a:rPr sz="1200">
                <a:solidFill>
                  <a:srgbClr val="263238"/>
                </a:solidFill>
                <a:latin typeface="Calibri"/>
              </a:rPr>
              <a:t>[r5] Heifner JJ, Halpern AL, Gomez O, Mercer DM, Orbay JL. Evaluation of the Distal Extent of Visualization Using Volar Approaches for Fixation of Distal Radius Fractures. J Hand Surg Am 2024;49(11):1144.e1-1144.e6. doi:10.1016/j.jhsa.2023.03.006 https://doi.org/10.1016/j.jhsa.2023.03.006</a:t>
            </a:r>
          </a:p>
          <a:p>
            <a:pPr>
              <a:spcAft>
                <a:spcPts val="800"/>
              </a:spcAft>
            </a:pPr>
            <a:r>
              <a:rPr sz="1200">
                <a:solidFill>
                  <a:srgbClr val="263238"/>
                </a:solidFill>
                <a:latin typeface="Calibri"/>
              </a:rPr>
              <a:t>[r6] McCann PA, Clarke D, Amirfeyz R, Bhatia R. The cadaveric anatomy of the distal radius: implications for the use of volar plates. Ann R Coll Surg Engl 2012;94(2):116-20. doi:10.1308/003588412X13171221501186 https://doi.org/10.1308/003588412X13171221501186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Sochol KM, Gluck M, McGough J, Hausman M. Optimizing Volar Tilt Restoration and Plate Position in Distal Radius Fractures. J Hand Surg Am 2024;49(1):64.e1-64.e7. doi:10.1016/j.jhsa.2022.05.013 https://doi.org/10.1016/j.jhsa.2022.05.013</a:t>
            </a:r>
          </a:p>
          <a:p>
            <a:pPr>
              <a:spcAft>
                <a:spcPts val="800"/>
              </a:spcAft>
            </a:pPr>
            <a:r>
              <a:rPr sz="1200">
                <a:solidFill>
                  <a:srgbClr val="263238"/>
                </a:solidFill>
                <a:latin typeface="Calibri"/>
              </a:rPr>
              <a:t>[r8] Floquet A, Druart T, Lavantes P, Vendeuvre T, Delaveau A. Flexor tendon rupture after volar plating of distal radius fracture: A systematic review of the literature. Hand Surg Rehabil 2021;40(5):535-546. doi:10.1016/j.hansur.2021.05.008 https://doi.org/10.1016/j.hansur.2021.05.008</a:t>
            </a:r>
          </a:p>
          <a:p>
            <a:pPr>
              <a:spcAft>
                <a:spcPts val="800"/>
              </a:spcAft>
            </a:pPr>
            <a:r>
              <a:rPr sz="1200">
                <a:solidFill>
                  <a:srgbClr val="263238"/>
                </a:solidFill>
                <a:latin typeface="Calibri"/>
              </a:rPr>
              <a:t>[r9] Sonntag J, Woythal L, Rasmussen P, Branner U, Hølmer P, Jensen AK, et al. No effect on functional outcome after repair of pronator quadratus in volar plating of distal radial fractures: a randomized clinical trial. Bone Joint J 2019;101-B(12):1498-1505. doi:10.1302/0301-620X.101B12.BJJ-2019-0493.R1 https://doi.org/10.1302/0301-620X.101B12.BJJ-2019-0493.R1</a:t>
            </a:r>
          </a:p>
          <a:p>
            <a:pPr>
              <a:spcAft>
                <a:spcPts val="800"/>
              </a:spcAft>
            </a:pPr>
            <a:r>
              <a:rPr sz="1200">
                <a:solidFill>
                  <a:srgbClr val="263238"/>
                </a:solidFill>
                <a:latin typeface="Calibri"/>
              </a:rPr>
              <a:t>[r10] Turley LP, Hurley ET, White-Gibson A, Clesham K, Lyons F. Pronator quadratus repair after volar plating for distal radius fractures: A systematic review and meta-analysis of randomized controlled trials. Acta Orthop Traumatol Turc 2023;57(4):176-182. doi:10.5152/j.aott.2023.22154 https://doi.org/10.5152/j.aott.2023.22154</a:t>
            </a:r>
          </a:p>
          <a:p>
            <a:pPr>
              <a:spcAft>
                <a:spcPts val="800"/>
              </a:spcAft>
            </a:pPr>
            <a:r>
              <a:rPr sz="1200">
                <a:solidFill>
                  <a:srgbClr val="263238"/>
                </a:solidFill>
                <a:latin typeface="Calibri"/>
              </a:rPr>
              <a:t>[r11] Ying L, Cai G, Zhu Z, Yu G, Su Y, Luo H. Does pronator quadratus repair affect functional outcome following volar plate fixation of distal radius fractures? A systematic review and meta-analysis. Front Med (Lausanne) 2023;10:992493. doi:10.3389/fmed.2023.992493 https://doi.org/10.3389/fmed.2023.992493</a:t>
            </a:r>
          </a:p>
          <a:p>
            <a:pPr>
              <a:spcAft>
                <a:spcPts val="800"/>
              </a:spcAft>
            </a:pPr>
            <a:r>
              <a:rPr sz="1200">
                <a:solidFill>
                  <a:srgbClr val="263238"/>
                </a:solidFill>
                <a:latin typeface="Calibri"/>
              </a:rPr>
              <a:t>[r12] Mullikin I, Dela Cruz JA, Srinivasan RC, Mithani SK, Novicoff W, Chhabra AB, et al. Relative Increase in Distal Radius Exposure with Extension of the FCR Approach. Arch Bone Jt Surg 2023;11(11):690-695. PMID:38058971. https://pubmed.ncbi.nlm.nih.gov/38058971/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Jones C, Beredjiklian P, Matzon JL, Kim N, Lutsky K. Incidence of an Anomalous Course of the Palmar Cutaneous Branch of the Median Nerve During Volar Plate Fixation of Distal Radius Fractures. J Hand Surg Am 2016;41(8):841-4. doi:10.1016/j.jhsa.2016.05.011 https://doi.org/10.1016/j.jhsa.2016.05.011</a:t>
            </a:r>
          </a:p>
          <a:p>
            <a:pPr>
              <a:spcAft>
                <a:spcPts val="800"/>
              </a:spcAft>
            </a:pPr>
            <a:r>
              <a:rPr sz="1200">
                <a:solidFill>
                  <a:srgbClr val="263238"/>
                </a:solidFill>
                <a:latin typeface="Calibri"/>
              </a:rPr>
              <a:t>[r14] Glickel SZ, Glynn SM, Chang AL, Janowski JW, Barron OA, Catalano LW 3rd. Anomalous Courses of the Palmar Cutaneous Branch of the Median Nerve in Relation to the Flexor Carpi Radialis Tendon for ORIF of Distal Radius Fractures. Hand (N Y) 2020;15(4):521-525. doi:10.1177/1558944718825137 https://doi.org/10.1177/1558944718825137</a:t>
            </a:r>
          </a:p>
          <a:p>
            <a:pPr>
              <a:spcAft>
                <a:spcPts val="800"/>
              </a:spcAft>
            </a:pPr>
            <a:r>
              <a:rPr sz="1200">
                <a:solidFill>
                  <a:srgbClr val="263238"/>
                </a:solidFill>
                <a:latin typeface="Calibri"/>
              </a:rPr>
              <a:t>[r15] American Academy of Orthopaedic Surgeons. Management of distal radius fractures: evidence-based clinical practice guideline. Rosemont (IL): AAOS; 2020 Dec 5. Disponible en: https://www.aaos.org/globalassets/quality-and-practice-resources/distal-radius/distal-radius-fractures-10-13-2020.pdf https://www.aaos.org/globalassets/quality-and-practice-resources/distal-radius/distal-radius-fractures-10-13-2020.pdf</a:t>
            </a:r>
          </a:p>
          <a:p>
            <a:pPr>
              <a:spcAft>
                <a:spcPts val="800"/>
              </a:spcAft>
            </a:pPr>
            <a:r>
              <a:rPr sz="1200">
                <a:solidFill>
                  <a:srgbClr val="263238"/>
                </a:solidFill>
                <a:latin typeface="Calibri"/>
              </a:rPr>
              <a:t>[r16] Thorninger R, Madsen ML, Wæver D, Borris LC, Rölfing JHD. Complications of volar locking plating of distal radius fractures in 576 patients with 3.2 years follow-up. Injury 2017;48(6):1104-1109. doi:10.1016/j.injury.2017.03.008 https://doi.org/10.1016/j.injury.2017.03.008</a:t>
            </a:r>
          </a:p>
          <a:p>
            <a:pPr>
              <a:spcAft>
                <a:spcPts val="800"/>
              </a:spcAft>
            </a:pPr>
            <a:r>
              <a:rPr sz="1200">
                <a:solidFill>
                  <a:srgbClr val="263238"/>
                </a:solidFill>
                <a:latin typeface="Calibri"/>
              </a:rPr>
              <a:t>[r17] Alter TH, Sandrowski K, Gallant G, Kwok M, Ilyas AM. Complications of Volar Plating of Distal Radius Fractures: A Systematic Review. J Wrist Surg 2019;8(3):255-262. doi:10.1055/s-0038-1667304 https://doi.org/10.1055/s-0038-1667304</a:t>
            </a:r>
          </a:p>
          <a:p>
            <a:pPr>
              <a:spcAft>
                <a:spcPts val="800"/>
              </a:spcAft>
            </a:pPr>
            <a:r>
              <a:rPr sz="1200">
                <a:solidFill>
                  <a:srgbClr val="263238"/>
                </a:solidFill>
                <a:latin typeface="Calibri"/>
              </a:rPr>
              <a:t>[r18] Limthongthang R, Bachoura A, Jacoby SM, Osterman AL. Distal radius volar locking plate design and associated vulnerability of the flexor pollicis longus. J Hand Surg Am 2014;39(5):852-60. doi:10.1016/j.jhsa.2014.01.038 https://doi.org/10.1016/j.jhsa.2014.01.038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Hill BW, Shakir I, Cannada LK. Dorsal Screw Penetration With the Use of Volar Plating of Distal Radius Fractures: How Can You Best Detect? J Orthop Trauma 2015;29(10):e408-13. doi:10.1097/BOT.0000000000000361 https://doi.org/10.1097/BOT.0000000000000361</a:t>
            </a:r>
          </a:p>
          <a:p>
            <a:pPr>
              <a:spcAft>
                <a:spcPts val="800"/>
              </a:spcAft>
            </a:pPr>
            <a:r>
              <a:rPr sz="1200">
                <a:solidFill>
                  <a:srgbClr val="263238"/>
                </a:solidFill>
                <a:latin typeface="Calibri"/>
              </a:rPr>
              <a:t>[r20] Imatani J, Akita K, Yamaguchi K, Shimizu H, Kondou H, Ozaki T. An anatomical study of the watershed line on the volar, distal aspect of the radius: implications for plate placement and avoidance of tendon ruptures. J Hand Surg Am 2012;37(8):1550-4. doi:10.1016/j.jhsa.2012.05.011 https://doi.org/10.1016/j.jhsa.2012.05.011</a:t>
            </a:r>
          </a:p>
          <a:p>
            <a:pPr>
              <a:spcAft>
                <a:spcPts val="800"/>
              </a:spcAft>
            </a:pPr>
            <a:r>
              <a:rPr sz="1200">
                <a:solidFill>
                  <a:srgbClr val="263238"/>
                </a:solidFill>
                <a:latin typeface="Calibri"/>
              </a:rPr>
              <a:t>[r21] DeGeorge BR Jr, Brogan DM, Shin AY. The Relationship of Volar Plate Position and Flexor Tendon Rupture: Should We Question the Validity of the Soong Classification? Plast Reconstr Surg 2020;146(3):581-588. doi:10.1097/PRS.0000000000007080 https://doi.org/10.1097/PRS.0000000000007080</a:t>
            </a:r>
          </a:p>
          <a:p>
            <a:pPr>
              <a:spcAft>
                <a:spcPts val="800"/>
              </a:spcAft>
            </a:pPr>
            <a:r>
              <a:rPr sz="1200">
                <a:solidFill>
                  <a:srgbClr val="263238"/>
                </a:solidFill>
                <a:latin typeface="Calibri"/>
              </a:rPr>
              <a:t>[r22] Ma T, Zheng X, He XB, Guo KJ. The role of brachioradialis release during AO type C distal radius fracture fixation. Orthop Traumatol Surg Res 2017;103(7):1099-1103. doi:10.1016/j.otsr.2017.06.015 https://doi.org/10.1016/j.otsr.2017.06.015</a:t>
            </a:r>
          </a:p>
          <a:p>
            <a:pPr>
              <a:spcAft>
                <a:spcPts val="800"/>
              </a:spcAft>
            </a:pPr>
            <a:r>
              <a:rPr sz="1200">
                <a:solidFill>
                  <a:srgbClr val="263238"/>
                </a:solidFill>
                <a:latin typeface="Calibri"/>
              </a:rPr>
              <a:t>[r23] Tannan SC, Pappou IP, Gwathmey FW, Freilich AM, Chhabra AB. The Extended Flexor Carpi Radialis Approach for Concurrent Carpal Tunnel Release and Volar Plate Osteosynthesis for Distal Radius Fracture. J Hand Surg Am 2015;40(10):2026-2031.e1. doi:10.1016/j.jhsa.2015.07.001 https://doi.org/10.1016/j.jhsa.2015.07.001</a:t>
            </a:r>
          </a:p>
          <a:p>
            <a:pPr>
              <a:spcAft>
                <a:spcPts val="800"/>
              </a:spcAft>
            </a:pPr>
            <a:r>
              <a:rPr sz="1200">
                <a:solidFill>
                  <a:srgbClr val="263238"/>
                </a:solidFill>
                <a:latin typeface="Calibri"/>
              </a:rPr>
              <a:t>[r24] Häberle S, Sandmann GH, Deiler S, Kraus TM, Fensky F, Torsiglieri T, et al. Pronator quadratus repair after volar plating of distal radius fractures or not? Results of a prospective randomized trial. Eur J Med Res 2015;20:93. doi:10.1186/s40001-015-0187-4 https://doi.org/10.1186/s40001-015-0187-4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Goorens CK, De Keyzer PB, Van Royen K, Provyn S, Goubau JF. Pronator quadratus repair after volar plate fixation in distal radial fractures: evaluation of the clinical and functional outcome and of the protective role on the flexor tendons-a randomized controlled study. Eur J Orthop Surg Traumatol 2021;31(3):541-548. doi:10.1007/s00590-020-02804-1 https://doi.org/10.1007/s00590-020-02804-1</a:t>
            </a:r>
          </a:p>
          <a:p>
            <a:pPr>
              <a:spcAft>
                <a:spcPts val="800"/>
              </a:spcAft>
            </a:pPr>
            <a:r>
              <a:rPr sz="1200">
                <a:solidFill>
                  <a:srgbClr val="263238"/>
                </a:solidFill>
                <a:latin typeface="Calibri"/>
              </a:rPr>
              <a:t>[r26] Al-Amin Z, Senyürek SA, Van Lieshout EMM, Wijffels MME. Systematic review and pooled analysis of the rate of carpal tunnel syndrome after prophylactic carpal tunnel release in patients with a distal radius fracture. Hand Surg Rehabil 2018;37(3):155-159. doi:10.1016/j.hansur.2018.02.004 https://doi.org/10.1016/j.hansur.2018.02.004</a:t>
            </a:r>
          </a:p>
          <a:p>
            <a:pPr>
              <a:spcAft>
                <a:spcPts val="800"/>
              </a:spcAft>
            </a:pPr>
            <a:r>
              <a:rPr sz="1200">
                <a:solidFill>
                  <a:srgbClr val="263238"/>
                </a:solidFill>
                <a:latin typeface="Calibri"/>
              </a:rPr>
              <a:t>[r27] Parikh HB, Simon VC, Kuschner SH. Prophylactic Carpal Tunnel Release During Volar Plating of Distal Radius Fractures: A Review. J Hand Surg Glob Online 2024;6(5):631-635. doi:10.1016/j.jhsg.2024.05.010 https://doi.org/10.1016/j.jhsg.2024.05.010</a:t>
            </a:r>
          </a:p>
          <a:p>
            <a:pPr>
              <a:spcAft>
                <a:spcPts val="800"/>
              </a:spcAft>
            </a:pPr>
            <a:r>
              <a:rPr sz="1200">
                <a:solidFill>
                  <a:srgbClr val="263238"/>
                </a:solidFill>
                <a:latin typeface="Calibri"/>
              </a:rPr>
              <a:t>[r28] H Nordback P, Lee EY, Lim JX, Lim AY, Das De S. Risk for Flexor Pollicis Longus Rupture after Volar Lock Plating for Distal Radius Fracture Lasts Over a Decade. Arch Bone Jt Surg 2024;12(12):835-839. PMID:39720543. https://pubmed.ncbi.nlm.nih.gov/39720543/</a:t>
            </a:r>
          </a:p>
          <a:p>
            <a:pPr>
              <a:spcAft>
                <a:spcPts val="800"/>
              </a:spcAft>
            </a:pPr>
            <a:r>
              <a:rPr sz="1200">
                <a:solidFill>
                  <a:srgbClr val="263238"/>
                </a:solidFill>
                <a:latin typeface="Calibri"/>
              </a:rPr>
              <a:t>[r29] Klausmeyer MA, Mudgal C. Exposure of the forearm and distal radius. Hand Clin 2014;30(4):427-33, v. doi:10.1016/j.hcl.2014.07.002 https://doi.org/10.1016/j.hcl.2014.07.002</a:t>
            </a:r>
          </a:p>
          <a:p>
            <a:pPr>
              <a:spcAft>
                <a:spcPts val="800"/>
              </a:spcAft>
            </a:pPr>
            <a:r>
              <a:rPr sz="1200">
                <a:solidFill>
                  <a:srgbClr val="263238"/>
                </a:solidFill>
                <a:latin typeface="Calibri"/>
              </a:rPr>
              <a:t>[r30] Alrefai S, Hsu D, Persitz J, Noori A, Chan A, Paul R. The Extended Flexor Carpi Radialis Approach for Distal Radius Fracture Fixation: A Prospective Study. J Hand Surg Glob Online 2025;7(3):100710. doi:10.1016/j.jhsg.2025.02.003 https://doi.org/10.1016/j.jhsg.2025.02.003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Igeta Y, Vernet P, Facca S, Naroura I, Hidalgo Diaz JJ, Liverneaux PA. The minimally invasive flexor carpi radialis approach: a new perspective for distal radius fractures. Eur J Orthop Surg Traumatol 2018;28(8):1515-1522. doi:10.1007/s00590-018-2124-z https://doi.org/10.1007/s00590-018-2124-z</a:t>
            </a:r>
          </a:p>
          <a:p>
            <a:pPr>
              <a:spcAft>
                <a:spcPts val="800"/>
              </a:spcAft>
            </a:pPr>
            <a:r>
              <a:rPr sz="1200">
                <a:solidFill>
                  <a:srgbClr val="263238"/>
                </a:solidFill>
                <a:latin typeface="Calibri"/>
              </a:rPr>
              <a:t>[r32] Fricker R, Jupiter J, Kastelec M. Ulnar palmar approach to the distal radius. [Internet]. En: AO Surgery Reference. Davos: AO Foundation [consultado 2026 oct 10]. Disponible en: https://surgeryreference.aofoundation.org/orthopedic-trauma/adult-trauma/distal-forearm/approach/ulnar-palmar-approach-to-the-distal-radius https://surgeryreference.aofoundation.org/orthopedic-trauma/adult-trauma/distal-forearm/approach/ulnar-palmar-approach-to-the-distal-radius</a:t>
            </a:r>
          </a:p>
          <a:p>
            <a:pPr>
              <a:spcAft>
                <a:spcPts val="800"/>
              </a:spcAft>
            </a:pPr>
            <a:r>
              <a:rPr sz="1200">
                <a:solidFill>
                  <a:srgbClr val="263238"/>
                </a:solidFill>
                <a:latin typeface="Calibri"/>
              </a:rPr>
              <a:t>[r33] Ando J, Takahashi T, Ae R, Ajiki T, Matsumura T, Sasao W, et al. Epidemiology of distal radius fracture: a regional population-based study in Japan. BMC Musculoskelet Disord 2023;24(1):478. doi:10.1186/s12891-023-06608-2 https://doi.org/10.1186/s12891-023-06608-2</a:t>
            </a:r>
          </a:p>
          <a:p>
            <a:pPr>
              <a:spcAft>
                <a:spcPts val="800"/>
              </a:spcAft>
            </a:pPr>
            <a:r>
              <a:rPr sz="1200">
                <a:solidFill>
                  <a:srgbClr val="263238"/>
                </a:solidFill>
                <a:latin typeface="Calibri"/>
              </a:rPr>
              <a:t>[r34] Fricker R, Jupiter J, Kastelec M. Anatomy of the distal forearm. [Internet]. En: AO Surgery Reference. Davos: AO Foundation [consultado 2026 oct 10]. Disponible en: https://surgeryreference.aofoundation.org/orthopedic-trauma/adult-trauma/distal-forearm/approach/anatomy-of-the-distal-forearm https://surgeryreference.aofoundation.org/orthopedic-trauma/adult-trauma/distal-forearm/approach/anatomy-of-the-distal-forearm</a:t>
            </a:r>
          </a:p>
          <a:p>
            <a:pPr>
              <a:spcAft>
                <a:spcPts val="800"/>
              </a:spcAft>
            </a:pPr>
            <a:r>
              <a:rPr sz="1200">
                <a:solidFill>
                  <a:srgbClr val="263238"/>
                </a:solidFill>
                <a:latin typeface="Calibri"/>
              </a:rPr>
              <a:t>[r35] Tan VH Jr, Tong PY, Liao J, Lee HJ, Foo TL. Relation of Lateral Antebrachial Cutaneous Nerve to the Volar Approach to Distal Radius. J Hand Surg Asian Pac Vol 2016;21(1):68-71. doi:10.1142/S2424835516500107 https://doi.org/10.1142/S2424835516500107</a:t>
            </a:r>
          </a:p>
          <a:p>
            <a:pPr>
              <a:spcAft>
                <a:spcPts val="800"/>
              </a:spcAft>
            </a:pPr>
            <a:r>
              <a:rPr sz="1200">
                <a:solidFill>
                  <a:srgbClr val="263238"/>
                </a:solidFill>
                <a:latin typeface="Calibri"/>
              </a:rPr>
              <a:t>[r36] Uğuz Gençer C, Tetiker H, Koşar Mİ. Detailed morphometric analysis of the pronator quadratus muscle: a cadaveric study. BMC Musculoskelet Disord 2025;26(1):654. doi:10.1186/s12891-025-08914-3 https://doi.org/10.1186/s12891-025-08914-3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Conti Mica MA, Bindra R, Moran SL. Anatomic considerations when performing the modified Henry approach for exposure of distal radius fractures. J Orthop 2017;14(1):104-107. doi:10.1016/j.jor.2016.10.015 https://doi.org/10.1016/j.jor.2016.10.015</a:t>
            </a:r>
          </a:p>
          <a:p>
            <a:pPr>
              <a:spcAft>
                <a:spcPts val="800"/>
              </a:spcAft>
            </a:pPr>
            <a:r>
              <a:rPr sz="1200">
                <a:solidFill>
                  <a:srgbClr val="263238"/>
                </a:solidFill>
                <a:latin typeface="Calibri"/>
              </a:rPr>
              <a:t>[r38] Fricker R, Jupiter J, Kastelec M. Dorsal approach to the distal forearm. [Internet]. En: AO Surgery Reference. Davos: AO Foundation [consultado 2026 oct 10]. Disponible en: https://surgeryreference.aofoundation.org/orthopedic-trauma/adult-trauma/distal-forearm/approach/dorsal-approach https://surgeryreference.aofoundation.org/orthopedic-trauma/adult-trauma/distal-forearm/approach/dorsal-approach</a:t>
            </a:r>
          </a:p>
          <a:p>
            <a:pPr>
              <a:spcAft>
                <a:spcPts val="800"/>
              </a:spcAft>
            </a:pPr>
            <a:r>
              <a:rPr sz="1200">
                <a:solidFill>
                  <a:srgbClr val="263238"/>
                </a:solidFill>
                <a:latin typeface="Calibri"/>
              </a:rPr>
              <a:t>[r39] Gaspar MP, Sessions BA, Dudoussat BS, Kane PM. Single-Incision Carpal Tunnel Release and Distal Radius Open Reduction and Internal Fixation: A Cadaveric Study. J Wrist Surg 2016;5(3):241-6. doi:10.1055/s-0036-1581053 https://doi.org/10.1055/s-0036-1581053</a:t>
            </a:r>
          </a:p>
          <a:p>
            <a:pPr>
              <a:spcAft>
                <a:spcPts val="800"/>
              </a:spcAft>
            </a:pPr>
            <a:r>
              <a:rPr sz="1200">
                <a:solidFill>
                  <a:srgbClr val="263238"/>
                </a:solidFill>
                <a:latin typeface="Calibri"/>
              </a:rPr>
              <a:t>[r40] Yeager K, Heifner J, Rubio F, Gray R, Orbay J, Mercer D. Flexor Carpi Radialis Tendon Insertion Onto the Trapezial Ridge: An Anatomic Description. J Hand Surg Glob Online 2023;5(1):55-57. doi:10.1016/j.jhsg.2022.09.007 https://doi.org/10.1016/j.jhsg.2022.09.007</a:t>
            </a:r>
          </a:p>
          <a:p>
            <a:pPr>
              <a:spcAft>
                <a:spcPts val="800"/>
              </a:spcAft>
            </a:pPr>
            <a:r>
              <a:rPr sz="1200">
                <a:solidFill>
                  <a:srgbClr val="263238"/>
                </a:solidFill>
                <a:latin typeface="Calibri"/>
              </a:rPr>
              <a:t>[r41] Zhang X, Huang X, Shao X, Zhu H, Sun J, Wang X. A comparison of minimally invasive approach vs conventional approach for volar plating of distal radial fractures. Acta Orthop Traumatol Turc 2017;51(2):110-117. doi:10.1016/j.aott.2017.02.013 https://doi.org/10.1016/j.aott.2017.02.013</a:t>
            </a:r>
          </a:p>
          <a:p>
            <a:pPr>
              <a:spcAft>
                <a:spcPts val="800"/>
              </a:spcAft>
            </a:pPr>
            <a:r>
              <a:rPr sz="1200">
                <a:solidFill>
                  <a:srgbClr val="263238"/>
                </a:solidFill>
                <a:latin typeface="Calibri"/>
              </a:rPr>
              <a:t>[r42] Keatisuwan S, Vechasilp J, Nitiwarangkul L, Suwannaprom N, Jaroenporn W. Clinical results of minimally invasive plate osteosynthesis versus conventional approach in volar locking plate fixation for closed distal radius fractures under wide-awake local anesthesia. Eur J Orthop Surg Traumatol 2026;36(1):247. doi:10.1007/s00590-026-04840-9 https://doi.org/10.1007/s00590-026-04840-9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Soong M, Earp BE, Bishop G, Leung A, Blazar P. Volar locking plate implant prominence and flexor tendon rupture. J Bone Joint Surg Am 2011;93(4):328-35. doi:10.2106/JBJS.J.00193 https://doi.org/10.2106/JBJS.J.00193</a:t>
            </a:r>
          </a:p>
          <a:p>
            <a:pPr>
              <a:spcAft>
                <a:spcPts val="800"/>
              </a:spcAft>
            </a:pPr>
            <a:r>
              <a:rPr sz="1200">
                <a:solidFill>
                  <a:srgbClr val="263238"/>
                </a:solidFill>
                <a:latin typeface="Calibri"/>
              </a:rPr>
              <a:t>[r44] Kwon YW, Choi IC, Kim M, Nam JJ, Park JW. Risk Factors of Flexor Tendon Rupture After ORIF of Distal Radius Fracture. J Orthop Trauma 2023;37(3):e99-e103. doi:10.1097/BOT.0000000000002498 https://doi.org/10.1097/BOT.0000000000002498</a:t>
            </a:r>
          </a:p>
          <a:p>
            <a:pPr>
              <a:spcAft>
                <a:spcPts val="800"/>
              </a:spcAft>
            </a:pPr>
            <a:r>
              <a:rPr sz="1200">
                <a:solidFill>
                  <a:srgbClr val="263238"/>
                </a:solidFill>
                <a:latin typeface="Calibri"/>
              </a:rPr>
              <a:t>[r45] Wung CH, Liu WC, Chiquiar L, Jupiter JB, Regazzoni P, dell'Oca AAF. Skyline view versus intraoperative 3D fluoroscopy for dorsal screw protrusion identification following volar plating in the treatment of distal radial fracture. J Orthop Surg Res 2025;20(1):190. doi:10.1186/s13018-025-05573-x https://doi.org/10.1186/s13018-025-05573-x</a:t>
            </a:r>
          </a:p>
          <a:p>
            <a:pPr>
              <a:spcAft>
                <a:spcPts val="800"/>
              </a:spcAft>
            </a:pPr>
            <a:r>
              <a:rPr sz="1200">
                <a:solidFill>
                  <a:srgbClr val="263238"/>
                </a:solidFill>
                <a:latin typeface="Calibri"/>
              </a:rPr>
              <a:t>[r46] Abe Y, Tokunaga S, Moriya T. Management of Intra-Articular Distal Radius Fractures: Volar or Dorsal Locking Plate-Which Has Fewer Complications? Hand (N Y) 2017;12(6):561-567. doi:10.1177/1558944716675129 https://doi.org/10.1177/1558944716675129</a:t>
            </a:r>
          </a:p>
          <a:p>
            <a:pPr>
              <a:spcAft>
                <a:spcPts val="800"/>
              </a:spcAft>
            </a:pPr>
            <a:r>
              <a:rPr sz="1200">
                <a:solidFill>
                  <a:srgbClr val="263238"/>
                </a:solidFill>
                <a:latin typeface="Calibri"/>
              </a:rPr>
              <a:t>[r47] Leow JM, Clement ND, McQueen MM, Duckworth AD. The rate and associated risk factors for acute carpal tunnel syndrome complicating a fracture of the distal radius. Eur J Orthop Surg Traumatol 2021;31(5):981-987. doi:10.1007/s00590-021-02975-5 https://doi.org/10.1007/s00590-021-02975-5</a:t>
            </a:r>
          </a:p>
          <a:p>
            <a:pPr>
              <a:spcAft>
                <a:spcPts val="800"/>
              </a:spcAft>
            </a:pPr>
            <a:r>
              <a:rPr sz="1200">
                <a:solidFill>
                  <a:srgbClr val="263238"/>
                </a:solidFill>
                <a:latin typeface="Calibri"/>
              </a:rPr>
              <a:t>[r48] Costa ML, Achten J, Parsons NR, Rangan A, Griffin D, Tubeuf S, et al. Percutaneous fixation with Kirschner wires versus volar locking plate fixation in adults with dorsally displaced fracture of distal radius: randomised controlled trial. BMJ 2014;349:g4807. doi:10.1136/bmj.g4807 https://doi.org/10.1136/bmj.g4807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55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Chaudhry H, Kleinlugtenbelt YV, Mundi R, Ristevski B, Goslings JC, Bhandari M. Are Volar Locking Plates Superior to Percutaneous K-wires for Distal Radius Fractures? A Meta-analysis. Clin Orthop Relat Res 2015;473(9):3017-27. doi:10.1007/s11999-015-4347-1 https://doi.org/10.1007/s11999-015-4347-1</a:t>
            </a:r>
          </a:p>
          <a:p>
            <a:pPr>
              <a:spcAft>
                <a:spcPts val="800"/>
              </a:spcAft>
            </a:pPr>
            <a:r>
              <a:rPr sz="1200">
                <a:solidFill>
                  <a:srgbClr val="263238"/>
                </a:solidFill>
                <a:latin typeface="Calibri"/>
              </a:rPr>
              <a:t>[r50] Wei J, Yang TB, Luo W, Qin JB, Kong FJ. Complications following dorsal versus volar plate fixation of distal radius fracture: a meta-analysis. J Int Med Res 2013;41(2):265-75. doi:10.1177/0300060513476438 https://doi.org/10.1177/0300060513476438</a:t>
            </a:r>
          </a:p>
          <a:p>
            <a:pPr>
              <a:spcAft>
                <a:spcPts val="800"/>
              </a:spcAft>
            </a:pPr>
            <a:r>
              <a:rPr sz="1200">
                <a:solidFill>
                  <a:srgbClr val="263238"/>
                </a:solidFill>
                <a:latin typeface="Calibri"/>
              </a:rPr>
              <a:t>[r51] Abd Hamid MH, Abdullah S, Ahmad AA, Narin Singh PSG, Soh EZF, Liu CY, et al. A Randomized Controlled Trial Comparing Wide-Awake Local Anesthesia With No Tourniquet (WALANT) to General Anesthesia in Plating of Distal Radius Fractures With Pain and Anxiety Level Perception. Cureus 2021;13(1):e12876. doi:10.7759/cureus.12876 https://doi.org/10.7759/cureus.12876</a:t>
            </a:r>
          </a:p>
          <a:p>
            <a:pPr>
              <a:spcAft>
                <a:spcPts val="800"/>
              </a:spcAft>
            </a:pPr>
            <a:r>
              <a:rPr sz="1200">
                <a:solidFill>
                  <a:srgbClr val="263238"/>
                </a:solidFill>
                <a:latin typeface="Calibri"/>
              </a:rPr>
              <a:t>[r52] DeGeorge BR Jr, Brogan DM, Becker HA, Shin AY. Incidence of Complications following Volar Locking Plate Fixation of Distal Radius Fractures: An Analysis of 647 Cases. Plast Reconstr Surg 2020;145(4):969-976. doi:10.1097/PRS.0000000000006636 https://doi.org/10.1097/PRS.0000000000006636</a:t>
            </a:r>
          </a:p>
          <a:p>
            <a:pPr>
              <a:spcAft>
                <a:spcPts val="800"/>
              </a:spcAft>
            </a:pPr>
            <a:r>
              <a:rPr sz="1200">
                <a:solidFill>
                  <a:srgbClr val="263238"/>
                </a:solidFill>
                <a:latin typeface="Calibri"/>
              </a:rPr>
              <a:t>[r53] Shi F, Ren L. Is pronator quadratus repair necessary to improve outcomes after volar plate fixation of distal radius fractures? A systematic review and meta-analysis. Orthop Traumatol Surg Res 2020;106(8):1627-1635. doi:10.1016/j.otsr.2020.06.003 https://doi.org/10.1016/j.otsr.2020.06.003</a:t>
            </a:r>
          </a:p>
          <a:p>
            <a:pPr>
              <a:spcAft>
                <a:spcPts val="800"/>
              </a:spcAft>
            </a:pPr>
            <a:r>
              <a:rPr sz="1200">
                <a:solidFill>
                  <a:srgbClr val="263238"/>
                </a:solidFill>
                <a:latin typeface="Calibri"/>
              </a:rPr>
              <a:t>[r54] Kunes JA, Hong DY, Hellwinkel JE, Tedesco LJ, Strauch RJ. Extensor Tendon Injury After Volar Locking Plating for Distal Radius Fractures: A Systematic Review. Hand (N Y) 2022;17(1_suppl):87S-94S. doi:10.1177/15589447211068186 https://doi.org/10.1177/15589447211068186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55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Lee JK, Yoon BH, Kim B, Ha C, Kil M, Shon JI, et al. Is early mobilization after volar locking plate fixation in distal radius fractures really beneficial? A meta-analysis of prospective randomized studies. J Hand Ther 2023;36(1):196-207. doi:10.1016/j.jht.2021.10.003 https://doi.org/10.1016/j.jht.2021.10.003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volar del radio: del Henry al FCR extendido, estructuras en riesgo y lo que dice la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