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 personas-año</c:v>
                </c:pt>
              </c:strCache>
            </c:strRef>
          </c:tx>
          <c:spPr>
            <a:solidFill>
              <a:srgbClr val="0F5F6B"/>
            </a:solidFill>
          </c:spPr>
          <c:cat>
            <c:strRef>
              <c:f>Sheet1!$A$2:$A$3</c:f>
              <c:strCache>
                <c:ptCount val="2"/>
                <c:pt idx="0">
                  <c:v>2001</c:v>
                </c:pt>
                <c:pt idx="1">
                  <c:v>2016</c:v>
                </c:pt>
              </c:strCache>
            </c:strRef>
          </c:cat>
          <c:val>
            <c:numRef>
              <c:f>Sheet1!$B$2:$B$3</c:f>
              <c:numCache>
                <c:formatCode>General</c:formatCode>
                <c:ptCount val="2"/>
                <c:pt idx="0">
                  <c:v>8.7</c:v>
                </c:pt>
                <c:pt idx="1">
                  <c:v>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las fracturas</c:v>
                </c:pt>
              </c:strCache>
            </c:strRef>
          </c:tx>
          <c:spPr>
            <a:solidFill>
              <a:srgbClr val="0F5F6B"/>
            </a:solidFill>
          </c:spPr>
          <c:cat>
            <c:strRef>
              <c:f>Sheet1!$A$2:$A$3</c:f>
              <c:strCache>
                <c:ptCount val="2"/>
                <c:pt idx="0">
                  <c:v>Pelvis (anillo)</c:v>
                </c:pt>
                <c:pt idx="1">
                  <c:v>Acetábulo</c:v>
                </c:pt>
              </c:strCache>
            </c:strRef>
          </c:cat>
          <c:val>
            <c:numRef>
              <c:f>Sheet1!$B$2:$B$3</c:f>
              <c:numCache>
                <c:formatCode>General</c:formatCode>
                <c:ptCount val="2"/>
                <c:pt idx="0">
                  <c:v>2.0</c:v>
                </c:pt>
                <c:pt idx="1">
                  <c:v>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las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hemipelvis</c:v>
                </c:pt>
              </c:strCache>
            </c:strRef>
          </c:tx>
          <c:spPr>
            <a:solidFill>
              <a:srgbClr val="0F5F6B"/>
            </a:solidFill>
          </c:spPr>
          <c:cat>
            <c:strRef>
              <c:f>Sheet1!$A$2:$A$6</c:f>
              <c:strCache>
                <c:ptCount val="5"/>
                <c:pt idx="0">
                  <c:v>Quirófano (210 hemipelvis)</c:v>
                </c:pt>
                <c:pt idx="1">
                  <c:v>Cadáver (80 hemipelvis)</c:v>
                </c:pt>
                <c:pt idx="2">
                  <c:v>Metaanálisis: arterial</c:v>
                </c:pt>
                <c:pt idx="3">
                  <c:v>Metaanálisis: venosa</c:v>
                </c:pt>
                <c:pt idx="4">
                  <c:v>Metaanálisis: cualquier tipo</c:v>
                </c:pt>
              </c:strCache>
            </c:strRef>
          </c:cat>
          <c:val>
            <c:numRef>
              <c:f>Sheet1!$B$2:$B$6</c:f>
              <c:numCache>
                <c:formatCode>General</c:formatCode>
                <c:ptCount val="5"/>
                <c:pt idx="0">
                  <c:v>81</c:v>
                </c:pt>
                <c:pt idx="1">
                  <c:v>83</c:v>
                </c:pt>
                <c:pt idx="2">
                  <c:v>17.0</c:v>
                </c:pt>
                <c:pt idx="3">
                  <c:v>41.7</c:v>
                </c:pt>
                <c:pt idx="4">
                  <c:v>49.3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hemipelvis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Bajo el piriforme (tipo A)</c:v>
                </c:pt>
                <c:pt idx="1">
                  <c:v>División intrapélvica (tipo B)</c:v>
                </c:pt>
              </c:strCache>
            </c:strRef>
          </c:cat>
          <c:val>
            <c:numRef>
              <c:f>Sheet1!$B$2:$B$3</c:f>
              <c:numCache>
                <c:formatCode>General</c:formatCode>
                <c:ptCount val="2"/>
                <c:pt idx="0">
                  <c:v>85.2</c:v>
                </c:pt>
                <c:pt idx="1">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TC 2D (método evaluado)</c:v>
                </c:pt>
                <c:pt idx="1">
                  <c:v>Residentes y cirujanos con radiografía y TC</c:v>
                </c:pt>
              </c:strCache>
            </c:strRef>
          </c:cat>
          <c:val>
            <c:numRef>
              <c:f>Sheet1!$B$2:$B$3</c:f>
              <c:numCache>
                <c:formatCode>General</c:formatCode>
                <c:ptCount val="2"/>
                <c:pt idx="0">
                  <c:v>90</c:v>
                </c:pt>
                <c:pt idx="1">
                  <c:v>68</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TC 2D (método evaluado)</c:v>
                </c:pt>
                <c:pt idx="1">
                  <c:v>Residentes y cirujanos con radiografía y TC</c:v>
                </c:pt>
              </c:strCache>
            </c:strRef>
          </c:cat>
          <c:val>
            <c:numRef>
              <c:f>Sheet1!$C$2:$C$3</c:f>
              <c:numCache>
                <c:formatCode>General</c:formatCode>
                <c:ptCount val="2"/>
                <c:pt idx="0">
                  <c:v>61</c:v>
                </c:pt>
                <c:pt idx="1">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κ</c:v>
                </c:pt>
              </c:strCache>
            </c:strRef>
          </c:tx>
          <c:spPr>
            <a:solidFill>
              <a:srgbClr val="0F5F6B"/>
            </a:solidFill>
          </c:spPr>
          <c:cat>
            <c:strRef>
              <c:f>Sheet1!$A$2:$A$5</c:f>
              <c:strCache>
                <c:ptCount val="4"/>
                <c:pt idx="0">
                  <c:v>Entrenados con Letournel</c:v>
                </c:pt>
                <c:pt idx="1">
                  <c:v>Especialistas en acetábulo</c:v>
                </c:pt>
                <c:pt idx="2">
                  <c:v>Traumatólogos generales</c:v>
                </c:pt>
                <c:pt idx="3">
                  <c:v>Cuatro centros, sin vistas de Judet</c:v>
                </c:pt>
              </c:strCache>
            </c:strRef>
          </c:cat>
          <c:val>
            <c:numRef>
              <c:f>Sheet1!$B$2:$B$5</c:f>
              <c:numCache>
                <c:formatCode>General</c:formatCode>
                <c:ptCount val="4"/>
                <c:pt idx="0">
                  <c:v>0.7</c:v>
                </c:pt>
                <c:pt idx="1">
                  <c:v>0.71</c:v>
                </c:pt>
                <c:pt idx="2">
                  <c:v>0.51</c:v>
                </c:pt>
                <c:pt idx="3">
                  <c:v>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κ</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los casos</c:v>
                </c:pt>
              </c:strCache>
            </c:strRef>
          </c:tx>
          <c:spPr>
            <a:solidFill>
              <a:srgbClr val="0F5F6B"/>
            </a:solidFill>
          </c:spPr>
          <c:cat>
            <c:strRef>
              <c:f>Sheet1!$A$2:$A$4</c:f>
              <c:strCache>
                <c:ptCount val="3"/>
                <c:pt idx="0">
                  <c:v>Incisión vertical (serie de 104)</c:v>
                </c:pt>
                <c:pt idx="1">
                  <c:v>Incisión de Pfannenstiel (serie de 104)</c:v>
                </c:pt>
                <c:pt idx="2">
                  <c:v>Serie de Sagi (57 casos)</c:v>
                </c:pt>
              </c:strCache>
            </c:strRef>
          </c:cat>
          <c:val>
            <c:numRef>
              <c:f>Sheet1!$B$2:$B$4</c:f>
              <c:numCache>
                <c:formatCode>General</c:formatCode>
                <c:ptCount val="3"/>
                <c:pt idx="0">
                  <c:v>10.9</c:v>
                </c:pt>
                <c:pt idx="1">
                  <c:v>40.8</c:v>
                </c:pt>
                <c:pt idx="2">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los 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minutos</c:v>
                </c:pt>
              </c:strCache>
            </c:strRef>
          </c:tx>
          <c:spPr>
            <a:solidFill>
              <a:srgbClr val="0F5F6B"/>
            </a:solidFill>
          </c:spPr>
          <c:cat>
            <c:strRef>
              <c:f>Sheet1!$A$2:$A$4</c:f>
              <c:strCache>
                <c:ptCount val="3"/>
                <c:pt idx="0">
                  <c:v>Metaanálisis de 4 estudios</c:v>
                </c:pt>
                <c:pt idx="1">
                  <c:v>Metaanálisis de 6 estudios</c:v>
                </c:pt>
                <c:pt idx="2">
                  <c:v>Metaanálisis de 10 estudios</c:v>
                </c:pt>
              </c:strCache>
            </c:strRef>
          </c:cat>
          <c:val>
            <c:numRef>
              <c:f>Sheet1!$B$2:$B$4</c:f>
              <c:numCache>
                <c:formatCode>General</c:formatCode>
                <c:ptCount val="3"/>
                <c:pt idx="0">
                  <c:v>48.79</c:v>
                </c:pt>
                <c:pt idx="1">
                  <c:v>63.6</c:v>
                </c:pt>
                <c:pt idx="2">
                  <c:v>47.13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minutos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mL</c:v>
                </c:pt>
              </c:strCache>
            </c:strRef>
          </c:tx>
          <c:spPr>
            <a:solidFill>
              <a:srgbClr val="0F5F6B"/>
            </a:solidFill>
          </c:spPr>
          <c:cat>
            <c:strRef>
              <c:f>Sheet1!$A$2:$A$4</c:f>
              <c:strCache>
                <c:ptCount val="3"/>
                <c:pt idx="0">
                  <c:v>Metaanálisis de 4 estudios (no significativo)</c:v>
                </c:pt>
                <c:pt idx="1">
                  <c:v>Metaanálisis de 6 estudios</c:v>
                </c:pt>
                <c:pt idx="2">
                  <c:v>Metaanálisis de 10 estudios</c:v>
                </c:pt>
              </c:strCache>
            </c:strRef>
          </c:cat>
          <c:val>
            <c:numRef>
              <c:f>Sheet1!$B$2:$B$4</c:f>
              <c:numCache>
                <c:formatCode>General</c:formatCode>
                <c:ptCount val="3"/>
                <c:pt idx="0">
                  <c:v>212.89</c:v>
                </c:pt>
                <c:pt idx="1">
                  <c:v>350.51</c:v>
                </c:pt>
                <c:pt idx="2">
                  <c:v>259.65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cada grupo</c:v>
                </c:pt>
              </c:strCache>
            </c:strRef>
          </c:tx>
          <c:spPr>
            <a:solidFill>
              <a:srgbClr val="0F5F6B"/>
            </a:solidFill>
          </c:spPr>
          <c:cat>
            <c:strRef>
              <c:f>Sheet1!$A$2:$A$5</c:f>
              <c:strCache>
                <c:ptCount val="4"/>
                <c:pt idx="0">
                  <c:v>Ilioinguinal con monitoreo</c:v>
                </c:pt>
                <c:pt idx="1">
                  <c:v>K-L con monitoreo</c:v>
                </c:pt>
                <c:pt idx="2">
                  <c:v>Ilioinguinal sin monitoreo</c:v>
                </c:pt>
                <c:pt idx="3">
                  <c:v>K-L sin monitoreo</c:v>
                </c:pt>
              </c:strCache>
            </c:strRef>
          </c:cat>
          <c:val>
            <c:numRef>
              <c:f>Sheet1!$B$2:$B$5</c:f>
              <c:numCache>
                <c:formatCode>General</c:formatCode>
                <c:ptCount val="4"/>
                <c:pt idx="0">
                  <c:v>12.0</c:v>
                </c:pt>
                <c:pt idx="1">
                  <c:v>7.8</c:v>
                </c:pt>
                <c:pt idx="2">
                  <c:v>3.9</c:v>
                </c:pt>
                <c:pt idx="3">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cada grupo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pacientes</c:v>
                </c:pt>
              </c:strCache>
            </c:strRef>
          </c:tx>
          <c:spPr>
            <a:solidFill>
              <a:srgbClr val="0F5F6B"/>
            </a:solidFill>
          </c:spPr>
          <c:cat>
            <c:strRef>
              <c:f>Sheet1!$A$2:$A$5</c:f>
              <c:strCache>
                <c:ptCount val="4"/>
                <c:pt idx="0">
                  <c:v>Intrapélvico (agregado de series publicadas)</c:v>
                </c:pt>
                <c:pt idx="1">
                  <c:v>K-L sin profilaxis (257 pacientes)</c:v>
                </c:pt>
                <c:pt idx="2">
                  <c:v>Iliofemoral extendido (106 pacientes, significativa)</c:v>
                </c:pt>
                <c:pt idx="3">
                  <c:v>K-L sin indometacina (120 pacientes)</c:v>
                </c:pt>
              </c:strCache>
            </c:strRef>
          </c:cat>
          <c:val>
            <c:numRef>
              <c:f>Sheet1!$B$2:$B$5</c:f>
              <c:numCache>
                <c:formatCode>General</c:formatCode>
                <c:ptCount val="4"/>
                <c:pt idx="0">
                  <c:v>1.38</c:v>
                </c:pt>
                <c:pt idx="1">
                  <c:v>13.2</c:v>
                </c:pt>
                <c:pt idx="2">
                  <c:v>30</c:v>
                </c:pt>
                <c:pt idx="3">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pacientes</c:v>
                </c:pt>
              </c:strCache>
            </c:strRef>
          </c:tx>
          <c:spPr>
            <a:solidFill>
              <a:srgbClr val="0F5F6B"/>
            </a:solidFill>
          </c:spPr>
          <c:cat>
            <c:strRef>
              <c:f>Sheet1!$A$2:$A$6</c:f>
              <c:strCache>
                <c:ptCount val="5"/>
                <c:pt idx="0">
                  <c:v>Ilio-Stoppa (116)</c:v>
                </c:pt>
                <c:pt idx="1">
                  <c:v>Stoppa ± ventana lateral, compromiso de 2 columnas (41)</c:v>
                </c:pt>
                <c:pt idx="2">
                  <c:v>Intrapélvico, Sagi (reducción excelente)</c:v>
                </c:pt>
                <c:pt idx="3">
                  <c:v>Iliofemoral extendido (106)</c:v>
                </c:pt>
                <c:pt idx="4">
                  <c:v>Matta, todas las vías (262)</c:v>
                </c:pt>
              </c:strCache>
            </c:strRef>
          </c:cat>
          <c:val>
            <c:numRef>
              <c:f>Sheet1!$B$2:$B$6</c:f>
              <c:numCache>
                <c:formatCode>General</c:formatCode>
                <c:ptCount val="5"/>
                <c:pt idx="0">
                  <c:v>73</c:v>
                </c:pt>
                <c:pt idx="1">
                  <c:v>78</c:v>
                </c:pt>
                <c:pt idx="2">
                  <c:v>70</c:v>
                </c:pt>
                <c:pt idx="3">
                  <c:v>72</c:v>
                </c:pt>
                <c:pt idx="4">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a 20 años</c:v>
                </c:pt>
              </c:strCache>
            </c:strRef>
          </c:tx>
          <c:spPr>
            <a:solidFill>
              <a:srgbClr val="0F5F6B"/>
            </a:solidFill>
          </c:spPr>
          <c:cat>
            <c:strRef>
              <c:f>Sheet1!$A$2:$A$4</c:f>
              <c:strCache>
                <c:ptCount val="3"/>
                <c:pt idx="0">
                  <c:v>Estimación central</c:v>
                </c:pt>
                <c:pt idx="1">
                  <c:v>Mejor escenario</c:v>
                </c:pt>
                <c:pt idx="2">
                  <c:v>Peor escenario</c:v>
                </c:pt>
              </c:strCache>
            </c:strRef>
          </c:cat>
          <c:val>
            <c:numRef>
              <c:f>Sheet1!$B$2:$B$4</c:f>
              <c:numCache>
                <c:formatCode>General</c:formatCode>
                <c:ptCount val="3"/>
                <c:pt idx="0">
                  <c:v>79</c:v>
                </c:pt>
                <c:pt idx="1">
                  <c:v>86</c:v>
                </c:pt>
                <c:pt idx="2">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a 20 años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Abordajes del acetábulo y del anillo pélvico.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a quién operas hoy; Mecanismo: la fuerza decide el patrón y, con él, la vía; Anatomía quirúrgica: el mapa que se recorre; Variantes anatómicas que cambian la cirugía; Biomecánica: por qué se lesionan los nervios; Clasificación: el mapa que decide la vía; Diagnóstico: qué pedir y qué decide; Imágenes y examen: qué tan confiables son; Algoritmo: cómo elegir el abordaje; Indicaciones: patrón, vía habitual y cuándo no usarla; Tratamiento: cuándo operar, cuándo no y cuándo; Técnica paso a paso; Ampliaciones, variantes y combinaciones; Qué dice la evidencia al comparar vías; Complicaciones propias de cada vía; Pronóstico: la reducción manda; Rehabilitación y profilaxis; Guías y lecturas oficiales. Estructura sugerida por el autor para diez minutos: Lámina 1 (0:30): Título, objetivo y aviso: material educativo; no sustituye al juicio clínico, a las guías institucionales ni a la supervisión del tutor. Lámina 2 (1:00): Una pregunta organiza todo: ¿qué columna o pared tengo que ver? Atrás, el K-L; adelante, ilioinguinal, Stoppa o pararrectus; sínfisis, Pfannenstiel modificado [r1][r2][r3][r4]. Lámina 3 (1:00): Mapa anatómico: columnas, cuadrilátero, borde pélvico y fascia iliopectínea; tres estructuras que lo conectan todo, entre ellas la corona mortis, presente en 49,3 % de las hemipelvis [r17]. Lámina 4 (1:30): K-L: rodilla a 90° y cadera en extensión; ciático por detrás de los gemelos; rotadores cortados lejos de la arteria circunfleja [r1]. La parálisis iatrogénica fue 5,6 % en una serie de 252 cirugías [r10]. Lámina 5 (1:30): Ilioinguinal: tres ventanas, fascia iliopectínea como puerta y reducción indirecta [r2]; el femorocutáneo lateral estuvo entre 3 y 46 mm medial a la espina [r20]. Lámina 6 (1:30): Stoppa modificado: ve el cuadrilátero; se liga la corona mortis, se protege el paquete obturador y la raíz L5 limita la ventana lateral [r3][r14]. En el agregado de series, 2,97 % tuvo lesión del obturador [r6]. Lámina 7 (1:00): Evidencia comparativa: 4 metaanálisis hallan menos tiempo con el Stoppa y 3 de ellos, menos sangrado; no hay diferencia funcional; la reducción depende del estudio [r9][r62][r63][r64]. Lámina 8 (1:00): Anillo pélvico: Pfannenstiel modificado, ventana lateral y vía posterior; en lesiones combinadas, el anillo posterior va primero [r4][r14][r15][r16]. Lámina 9 (0:30): Complicaciones y qué hacer: ciático, femorocutáneo, obturador, vasos y osificación heterotópica, esta última en 47 % tras K-L sin indometacina en una serie [r70]. Lámina 10 (0:30): Mensaje final y preguntas: la reducción manda; el abordaje es la herramienta [r13].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Elegir el abordaje es decidir qué parte del hueso vas a ver y qué estructura vas a arriesgar: el Kocher-Langenbeck (K-L) mira hacia atrás, el ilioinguinal y los intrapélvicos (Stoppa modificado, pararrectus) miran hacia adelante, y la sínfisis se expone con un Pfannenstiel modificado (fuente: Ferguson T y colaboradores, 2026) (fuente: Ferguson T y colaboradores, 2026) (fuente: Ferguson T y colaboradores, 2026) (fuente: Banerjee R y colaboradores, 2026). El plano de trabajo sale de la TC y de Judet-Letournel: pared o columna posterior piden un abordaje posterior; columna anterior, pared anterior y cuadrilátero piden uno anterior; los patrones con dos columnas se intentan por una sola vía y se reservan 2 vías para cuando esa no alcanza (fuente: Staresinic M y colaboradores, 2024) (fuente: Gänsslen A y colaboradores, 2024) (fuente: Letournel E, 1993). El corredor anterior cambió: en una encuesta a la OTA, 56,5 % de los respondedores prefería el Stoppa modificado y solo 15 % el ilioinguinal clásico (fuente: Moed BR y colaboradores, 2020), y un metaanálisis de 10 estudios halló menos tiempo quirúrgico y menos complicaciones con el Stoppa, sin diferencia en el resultado clínico (fuente: Srivastava A y colaboradores, 2023). Los nervios cobran la factura: parálisis ciática iatrogénica en 5,6 % de 252 cirugías acetabulares (fuente: Haidukewych GJ y colaboradores, 2002), nervio femorocutáneo lateral en la ventana lateral y nervio obturador en el corredor intrapélvico (fuente: Ferguson T y colaboradores, 2026) (fuente: Ferguson T y colaboradores, 2026) (fuente: Sagi HC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Un abordaje acetabular es el corredor quirúrgico por el que llegas al hueso de la cadera (acetábulo) y a su entorno para reducir y fijar una fractura. Un abordaje del anillo pélvico es el equivalente para la sínfisis, las ramas púbicas, la articulación sacroilíaca y el sacro. No hay un abordaje universal: cada uno es una ventana distinta sobre una pelvis que tiene forma de cuenco y se reparte en dos columnas. Los abordajes que estudia este tema son 4 grandes familias: Posterior (Kocher-Langenbeck, K-L). Entra por detrás del trocánter, divide el glúteo mayor y trabaja sobre la cara posterior del acetábulo; permite ver la columna posterior y la superficie retroacetabular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Anterior extrapélvica (ilioinguinal de Letournel). Diseñada por Letournel a partir de disecciones en cadáver; expone la cara interna del hueso coxal desde la sacroilíaca hasta la sínfisis a través de tres ventanas (fuente: Ferguson T y colaboradores, 2026) (fuente: Letournel E, 1993). Anterior intrapélvica (Stoppa modificado, abordaje intrapélvico anterior o AIP; y su variante lateral al recto, el pararrectus). Describe un corredor preperitoneal por dentro de la pelvis verdadera; los grupos de Helsinki y de Cole y Bolhofner lo adaptaron a la cirugía acetabular a comienzos de los años 1990 (fuente: Gänsslen A y colaboradores, 2024) (fuente: Cole JD y colaboradores, 1994). Pfannenstiel modificado y vías del anillo posterior. El Pfannenstiel expone la sínfisis y las ramas púbicas superiores; la sacroilíaca se aborda por delante (ventana lateral) o por detrás (fuente: Banerjee R y colaboradores, 2026) (fuente: Banerjee R y colaboradores, 2026) (fuente: Banerjee 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advertencia de nomenclatura que te ahorra confusiones al leer artículos: "Stoppa" nombra a un cirujano de hernias cuya técnica original no disecaba el borde pélvico; algunos autores prefieren llamar a esta vía simplemente abordaje intrapélvico, y también se ha propuesto llamar Pfannenstiel modificado a la incisión actual de la sínfisis, que ya no es la transversal original (fuente: Gänsslen A y colaboradores, 2024) (fuente: Gänsslen A y colaboradores, 2024). Con esto cerramos definición. Sigamos con epidemiología: a quién operas hoy.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a quién operas hoy. El paciente que describen los libros clásicos (varón joven, accidente de tránsito, fractura posterior) ya no es el único. En Suecia, la incidencia de fractura acetabular subió de 8,7 a 11 por 100 000 personas-año entre 2001 y 2016; 58 % de los pacientes fueron varones y 15 % de los acetábulos se trataron con cirugía, contra solo 2,0 % de las fracturas pélvicas (fuente: Lundin N y colaboradores, 2021). Dentro de esa curva hay un cambio de patrón. Hoy la mitad de los pacientes acetabulares de un gran registro alemán (50,5 %) ya pasa de los 60 años (fuente: Bartosik M y colaboradores, 2024). Una caída de lado desde la propia altura empuja la cabeza femoral contra la parte anterosuperior del acetábulo, y por eso en el adulto mayor aumentan las fracturas con compromiso anterior (fuente: Bartosik M y colaboradores, 2024). Esto empuja la práctica hacia corredores anteriores menos agresivos (Stoppa, pararrectus) y hacia la discusión de la artroplastia primaria (fuente: Bartosik M y colaboradores, 2024). En el anillo, la diástasis de la sínfisis explica entre 13 y 16 % de las lesiones (fuente: Salama W y colaboradores, 2025). Las lesiones combinadas de anillo y acetábulo son poco frecuentes: representan 9 % de las fracturas acetabulares y entre 5 y 16 % de las fracturas del anillo pélvico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fractura acetabular en Suecia» muestra lo siguiente. 2001: 8.7 por 100 000 personas-año (fuente: Lundin N y colaboradores, 2021). 2016: 11 por 100 000 personas-año (fuente: Lundin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tratadas con cirugía en Suecia (2001-2016)» muestra lo siguiente. Pelvis (anillo): 2 % de las fracturas (fuente: Lundin N y colaboradores, 2021). Acetábulo: 15 % de las fracturas (fuente: Lundin N y colaboradores, 2021). Con esto cerramos epidemiología: a quién operas hoy. Sigamos con mecanismo: la fuerza decide el patrón y, con él, la vía.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la fuerza decide el patrón y, con él, la vía. El acetábulo se rompe por donde la cabeza femoral lo empuja. La dirección de la fuerza (posición del muslo en el momento del choque) y la calidad del hueso explican el patrón y, por lo tanto, el abordaje que elegirás más tarde. Tres escenas que debes reconocer: Caída lateral en el adulto mayor: la fuerza sube por el trocánter y el cuello y golpea la parte anterosuperior del acetábulo; hueso osteoporótico y fracturas de predominio anterior (fuente: Bartosik 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Choque de alta energía con el muslo en flexión (tablero): patrón posterior, con luxación posterior y fragmento de pared; el desplazamiento de la cabeza obliga a reducir y a valorar estabilidad (práctica habitual / opinión experta). Lesión combinada de alta energía: en los adultos con lesiones combinadas la causa más frecuente es el accidente de vehículo motor; en el niño importa además el cartílago trirradiado del acetábulo, lesionado en 30 % de los casos de esa serie y en 36 % de los combinados (fuente: Puchwein P y colaboradores, 2024). Con esto cerramos mecanismo: la fuerza decide el patrón y, con él, la vía. Sigamos con anatomía quirúrgica: el mapa que se recorre.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el mapa que se recorre. Antes de las ventanas, un mapa. La pelvis es un cuenco con dos columnas (anterior y posterior) que se unen en el techo del acetábulo, una pared anterior y una pared posterior. El cuadrilátero (lámina cuadrilátera) es la cara medial, plana y delgada, que separa el acetábulo de la pelvis verdadera; es ahí donde el intrapélvico ve y el ilioinguinal solo palpa (fuente: Ferguson T y colaboradores, 2026) (fuente: Ferguson T y colaboradores, 2026). La línea terminal (borde pélvico) separa la pelvis falsa de la verdadera. Por encima de ella viven la fosa ilíaca, el iliopsoas y los vasos ilíacos externos; por debajo, el cuadrilátero, el obturador interno, el paquete obturador y la vejiga. Los abordajes anteriores son, en esencia, formas distintas de cruzar esa línea. Tres estructuras conectan todo lo que sigue: Fascia iliopectínea. Es un engrosamiento de la parte anterior de la fascia que envuelve el iliopsoas (fuente: Barker JP y colaboradores, 2021); hace de tabique entre el compartimento del músculo y el nervio femoral (lateral) y el de los vasos ilíacos (medial) (fuente: Ferguson T y colaboradores, 2026). En cadáver midió en promedio 9,2 cm entre sus dos inserciones y se fija en la eminencia iliopectínea, a 7,8 cm de la sínfisis medidos por el borde pélvico (fuente: Barker JP y colaboradores, 2021). Dividirla es lo que abre la puerta de la fosa ilíaca a la pelvis verdadera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Corona mortis. Comunicación, arterial o venosa, entre el sistema obturador y los vasos epigástricos inferiores o ilíacos externos, situada detrás de la rama púbica superior (fuente: Sanna B y colaboradores, 2018). Es el vaso que sangra cuando disecas el borde pélvico (ver variantes). Nervios por ventana. Femorocutáneo lateral y femoral (ventana lateral e intermedia) (fuente: Ferguson T y colaboradores, 2026), obturador y tronco lumbosacro (corredor intrapélvico) (fuente: Ferguson T y colaboradores, 2026), ciático y glúteos (corredor posterior)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por corredor y qué hacer con ellas» tiene 4 columnas: Corredor, Estructura, Dónde está, Conducta. Fila 1: Corredor, Posterior (K-L); Estructura, Nervio ciático; Dónde está, Por detrás de gemelos y obturador interno (fuente: Ferguson T y colaboradores, 2026); sale bajo el piriforme en 85,2 % (fuente: Tomaszewski KA y colaboradores, 2016); Conducta, Sin presión directa ni tracción; compresas y rotadores como colchón (fuente: Ferguson T y colaboradores, 2026). Fila 2: Corredor, Posterior (K-L); Estructura, Arteria circunfleja femoral medial; Dónde está, Borde superior del cuadrado femoral, cerca del tendón conjunto (fuente: Ferguson T y colaboradores, 2026); Conducta, Dejar 1 cm de tendón del piriforme y cortar el conjunto a 1 cm de su inserción (fuente: Ferguson T y colaboradores, 2026). Fila 3: Corredor, Posterior (K-L); Estructura, Vasos y nervio glúteos superiores; Dónde está, Límite craneal del abordaje; la porción anterior del glúteo mayor depende de la glútea superior (fuente: Ferguson T y colaboradores, 2026); Conducta, No sobrepasar el primer paquete neurovascular que cruza el glúteo mayor (fuente: Ferguson T y colaboradores, 2026). Fila 4: Corredor, Ilioinguinal; Estructura, Nervio femorocutáneo lateral; Dónde está, Bajo el tendón conjunto, 1 a 2 cm medial a la espina ilíaca anterosuperior (fuente: Ferguson T y colaboradores, 2026); en 68 disecciones estuvo entre 3 y 46 mm (fuente: Hospodar PP y colaboradores, 1999); Conducta, Movilizarlo y protegerlo; si no aparece, buscar hasta 5 cm medial (fuente: Hospodar PP y colaboradores, 1999). Fila 5: Corredor, Ilioinguinal; Estructura, Nervio femoral y vasos ilíacos; Dónde está, Nervio sobre la cara anteromedial del iliopsoas; vasos medialmente a él (fuente: Ferguson T y colaboradores, 2026); Conducta, Separar con suavidad y disecar lo mínimo alrededor de los vasos, para conservar el trayecto linfático que pasa medial a la vena (fuente: Ferguson T y colaboradores, 2026). Fila 6: Corredor, Intrapélvico; Estructura, Paquete obturador; Dónde está, Cruza el cuadrilátero y está en contacto directo con la superficie (fuente: Kacra BK y colaboradores, 2011); Conducta, Movilizarlo y proteger con espátula o separador maleable (fuente: Ferguson T y colaboradores, 2026). Fila 7: Corredor, Intrapélvico; Estructura, Vena ilíaca externa; Dónde está, Muy cercana a los elevadores en la línea terminal (fuente: Ferguson T y colaboradores, 2026); Conducta, Retirar los separadores con cuidado: es donde se lesiona al final (fuente: Bartosik M y colaboradores, 2024). Fila 8: Corredor, Ventana lateral y sacroilíaca anterior; Estructura, Raíz L5 y tronco lumbosacro; Dónde está, Pasa sobre el ala del sacro, entre 10 y 15 mm medial a la sacroilíaca (fuente: Banerjee R y colaboradores, 2026); a la altura del borde pélvico, a 10 mm (fuente: Ebraheim NA y colaboradores, 1994); Conducta, No pasar de ahí; las fracturas sacras no se exponen por esta vía (fuente: Banerjee R y colaboradores, 2026). Fila 9: Corredor, Pfannenstiel (sínfisis); Estructura, Vejiga y plexo venoso prostático; Dónde está, Espacio retrosinfisario (fuente: Banerjee R y colaboradores, 2026); Conducta, Disección roma con la mano; sonda vesical e inspección de la vejiga antes de cerrar (fuente: Banerjee R y colaboradores, 2026). (fuente: Ferguson T y colaboradores, 2026) (fuente: Tomaszewski KA y colaboradores, 2016) (fuente: Ferguson T y colaboradores, 2026) (fuente: Hospodar PP y colaboradores, 1999) (fuente: Kacra BK y colaboradores, 2011) (fuente: Ferguson T y colaboradores, 2026) (fuente: Bartosik M y colaboradores, 2024) (fuente: Banerjee R y colaboradores, 2026) (fuente: Ebraheim NA y colaboradores, 1994) (fuente: Banerjee R y colaboradores, 2026). La tabla completa tiene más filas: están en el documento Word. Con esto cerramos anatomía quirúrgica: el mapa que se recorre. Sigamos con variantes anatómicas que cambian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anatómicas que cambian la cirugía. Cinco variantes conviene tenerlas presentes antes de operar. Corona mortis. Una revisión sistemática de 21 estudios (2184 hemipelvis) halló alguna conexión vascular en 49,3 %: venosa en 41,7 % y arterial en 17,0 % (fuente: Sanna B y colaboradores, 2018). En cadáver, en 80 hemipelvis, la anastomosis estuvo en 83 % y 60 % de ellas tenían más de 3 mm de diámetro; sin embargo, en 492 abordajes anteriores del cirujano principal en 15 años solo aparecieron 5 vasos problemáticos y 2 sangrados molestos (fuente: Darmanis S y colaboradores, 2007). En 210 hemipelvis operadas con Stoppa o pararrectus, la prevalencia clínica fue 81 %, con ligadura sistemática y sin hemorragia incontrolable (fuente: Schaible SF y colaboradores, 2024). La enseñanza no es temerle: es buscarla siempre y controlarla antes de movilizar. Nervio ciático. En una revisión sistemática de 45 estudios (7068 miembros), el nervio sale por debajo del piriforme en 85,2 % y en 9,8 % se divide dentro de la pelvis (fuente: Tomaszewski KA y colaboradores, 2016). Cualquier "normal" es solo la mayoría. Nervio femorocutáneo lateral. Cambia bastante de sitio: en 68 disecciones se halló siempre medial a la espina ilíaca anterosuperior, a una distancia media de 20,4 mm y con un rango de 3 a 46 mm (fuente: Hospodar PP y colaboradores, 1999). Vasos ilíacos. El nivel de bifurcación varía mucho entre pacientes: en angiotomografías, la división arterial estuvo a 50 mm del punto más anteroinferior de la sacroilíaca en el lado derecho y a 44 mm en el izquierdo, con rangos amplios (fuente: David G y colaboradores, 2024). La TC con contraste (o la angiotomografía de rutina de un politrauma) es una guía que ya tienes. Pared medial y obturadores. La comunicación entre vena obturatriz y epigástrica inferior se vio en 4 de 10 hemipelvis en una disección de 5 cadáveres, y el paquete obturador contacta directamente la superficie cuadrilátera (fuente: Kacra BK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«Prevalencia de la corona mortis según el método» muestra lo siguiente. Metaanálisis: cualquier tipo: 49.3 % de hemipelvis (fuente: Sanna B y colaboradores, 2018). Metaanálisis: venosa: 41.7 % de hemipelvis (fuente: Sanna B y colaboradores, 2018). Metaanálisis: arterial: 17 % de hemipelvis (fuente: Sanna B y colaboradores, 2018). Cadáver (80 hemipelvis): 83 % de hemipelvis (fuente: Darmanis S y colaboradores, 2007). Quirófano (210 hemipelvis): 81 % de hemipelvis (fuente: Schaible SF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«Salida del nervio ciático respecto del piriforme (metaanálisis de 7068 miembros)» muestra lo siguiente. Bajo el piriforme (tipo A): 85.2 por ciento (fuente: Tomaszewski KA y colaboradores, 2016). División intrapélvica (tipo B): 9.8 por ciento (fuente: Tomaszewski KA y colaboradores, 2016). Con esto cerramos variantes anatómicas que cambian la cirugía. Sigamos con biomecánica: por qué se lesionan los nervios.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se lesionan los nervios. Tres ideas biomecánicas ayudan a entender la neuropatía iatrogénica. El ciático sufre por tensión, no solo por corte. Midiendo la deformación del nervio en 10 pacientes durante una artroplastia por vía posterior, la flexión de cadera con extensión de rodilla aumentó la elongación del nervio en 26 % de media (rango 19 a 30 %) (fuente: Fleming P y colaboradores, 2003). Por eso se pide rodilla flexionada y cadera extendida en el K-L (fuente: Ferguson T y colaboradores, 2026). Los autores de una serie en la que el ciático se lesionó más en los ilioinguinales lo atribuyeron a que la reducción de la columna posterior se hacía con la cadera flexionada (fuente: Haidukewych GJ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glúteo superior también se estira. En 10 caderas de cadáver (5 donantes), un separador colocado por delante del pilar glúteo durante el K-L alargó el nervio glúteo superior 28 % con el separador a 30° y 56,9 % a 60°; el nervio mide 29,3 mm desde la escotadura hasta el músculo y queda atado a nivel de la escotadura (fuente: Nitikman M y colaboradores, 2026). Se desconoce si ese estiramiento tiene consecuencias clínicas. La gravedad trabaja en contra en decúbito lateral. En fracturas transversas operadas por K-L, la reducción fue peor y la artrosis postraumática más frecuente en decúbito lateral que en prono en una serie de 27 casos; los autores sugieren que el peso de la pierna dificulta la reducción (fuente: Negrin LL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otra serie de 66 fracturas transversas la diferencia apuntó en el mismo sentido pero no alcanzó significación: reducción anatómica en 61 % en prono frente a 42 % en lateral (fuente: Collinge C y colaboradores, 2011). Con esto cerramos biomecánica: por qué se lesionan los nervios. Sigamos con clasificación: el mapa que decide la vía.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el mapa que decide la vía. Judet-Letournel describe 10 patrones: 5 elementales (una sola estructura rota) y 5 asociados (combinan elementales); es el estándar que se usa para hablar de abordajes (fuente: Bartosik M y colaboradores, 2024). La clasificación AO/OTA 62 la reorganiza en 62A (fractura parcial de una columna o pared), 62B (transversa) y 62C (ambas columnas, con compromiso articular completo) y llega hasta 20 subtipos; el detalle extra ayuda a pronosticar, pero también facilita errores en el que no la maneja a diario (fuente: Bartosik M y colaboradores, 2024). ¿Para qué te sirve en la decisión? Para una sola pregunta: ¿qué columna o pared tengo que ver para reducir bien? Si la respuesta es "la posterior", piensas en K-L; si es "la anterior y el cuadrilátero", piensas en una vía anterior; si son "las dos", piensas en cuál de las dos es la crítica y si una sola ventana alcanza. Ten presente que clasificar no es trivial. En un estudio con 9 cirujanos, el acuerdo entre observadores fue de κ = 0,70 y 0,71 en entrenados con Letournel y en especialistas en acetábulo, y solo 0,51 en traumatólogos generales; sumar TC no lo cambió de forma decisiva (fuente: Beaulé PE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otro estudio internacional, con 20 pacientes, el acuerdo fue moderado (κ = 0,60 en el mejor conjunto de imágenes) y las vistas oblicuas de Judet no lo mejoraron (fuente: Clarke-Jenssen J y colaboradores, 2015). Una revisión sistemática de 2025 concluyó también que la fiabilidad es moderada y mejora con la experiencia, la TC y los algoritmos estructurados (fuente: Sahnon ASA y colaboradores, 2025). Para el anillo pélvico se usa la clasificación AO/OTA, que combina las de Tile y de Young-Burgess; las lesiones tipo B2, B3 y C que se asocian del mismo lado a ciertos patrones acetabulares (columna anterior, transversas, en T y ambas columnas) forman lo que algunos autores llaman lesiones mecánicamente conectadas, porque reducir una condiciona la otra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se repartieron los abordajes en fracturas de la familia transversa en un centro de nivel 1 (47 pacientes)» tiene 5 columnas: Patrón, Anterior, Posterior, Combinado, Percutáneo. Fila 1: Patrón, Transversa pura (12); Anterior, 58,3 %; Posterior, 25 %; Combinado, —; Percutáneo, 16,7 %. Fila 2: Patrón, Transversa con pared posterior (26); Anterior, —; Posterior, 88,4 %; Combinado, 3,8 %; Percutáneo, 7,8 %. Fila 3: Patrón, En T (10); Anterior, 50 %; Posterior, 20 %; Combinado, 10 %; Percutáneo, 20 %. (fuente: Rincon A y colaboradores, 2025). Con esto cerramos clasificación: el mapa que decide la vía. Sigamos con diagnóstico: qué pedir y qué decide.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pedir y qué decide. El orden práctico es este: Politrauma estable o inestable primero, acetábulo después. Si el paciente sangra por la pelvis, la guía de NICE pide controlar el sangrado arterial con radiología intervencionista, o con empaquetamiento pélvico si hace falta una laparotomía urgente por lesiones abdominales, y retirar el cinturón pélvico lo antes posible cuando ya no aporta y, en todo caso, dentro de las 24 horas desde su colocación (fuente: National Institute for Health and Care Excellence, 2016).</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TC como imagen de primera línea en el adulto con sospecha de fractura pélvica de alta energía (fuente: National Institute for Health and Care Excellence, 2016). En la revisión geriátrica, la radiografía (AP, alar y obturatriz) y la TC son el estándar, y es la TC la que clasifica y planifica; la resonancia no aporta a la decisión de fijación (fuente: Bartosik M y colaboradores, 2024). Clasificar y dibujar el mapa: pared posterior, columna posterior, columna anterior, cuadrilátero, impacción marginal y fragmentos libres. Un fragmento libre en la articulación o una impacción del techo cambian la vía aunque el patrón sea "simple"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Examen bajo anestesia en la pared posterior dudosa. Se explica abajo. Traslado: NICE recomienda que quien necesita reconstrucción pélvica o acetabular especializada llegue a un centro de trauma mayor o centro especializado dentro de las primeras 24 horas desde la lesión (fuente: National Institute for Health and Care Excellence, 2016). Con esto cerramos diagnóstico: qué pedir y qué decide. Sigamos con imágenes y examen: qué tan confiables son.</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examen: qué tan confiables son. Dos preguntas que el residente suele contestar mal: ¿esta pared posterior es estable? y ¿cuán confiable es mi clasificación? Pared posterior. Keith lo midió en cadáver: con menos de 20 % de la pared retirada, la cadera siempre fue estable; con más de 40 %, siempre inestable; en el medio queda una zona gris (fuente: Keith JE y colaboradores, 1988). Un método de TC 2D para estimar estabilidad tuvo sensibilidad de 90 % y especificidad de 61 % contra el examen bajo anestesia, con riesgo de tratamiento no quirúrgico inapropiado de 6 % y de tratamiento quirúrgico innecesario de 16 %; por eso solo es útil cuando la pared comprometida pasa de 50 % y, por debajo de ese umbral, se recomienda el examen bajo anestesia (fuente: Reagan JM y colaboradores, 2011). Cuando 11 encuestados (residentes y cirujanos) juzgaron estabilidad con radiografía y TC en 50 casos, la sensibilidad fue 68 % y la especificidad 71 %, y los años de práctica no mejoraron la exactitud (fuente: Vatti L y colaboradores, 2023). Y la fluoroscopia dinámica bajo anestesia tiene sentido clínico: de las 21 caderas halladas estables y tratadas sin cirugía, las 18 seguidas 2 años o más tuvieron resultado clínico bueno o mejor (fuente: Grimshaw CS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«Estabilidad de la pared posterior: ¿qué tan bien predicen la TC y el ojo del cirujano?» muestra lo siguiente. TC 2D (método evaluado): sensibilidad 90 por ciento y especificidad 61 por ciento (fuente: Reagan JM y colaboradores, 2011). Residentes y cirujanos con radiografía y TC: sensibilidad 68 por ciento y especificidad 71 por ciento (fuente: Vatti 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interobservador de Letournel (κ)» muestra lo siguiente. Entrenados con Letournel: 0.7 κ (fuente: Beaulé PE y colaboradores, 2003). Especialistas en acetábulo: 0.7 κ (fuente: Beaulé PE y colaboradores, 2003). Traumatólogos generales: 0.5 κ (fuente: Beaulé PE y colaboradores, 2003). Cuatro centros, sin vistas de Judet: 0.6 κ (fuente: Clarke-Jenssen J y colaboradores, 2015). Con esto cerramos imágenes y examen: qué tan confiables son. Sigamos con algoritmo: cómo elegir el abordaje.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cómo elegir el abordaje. Es una ayuda de estudio, no una regla: el abordaje se decide con tu tutor, la TC y el implante que tengas.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el corredor según el patrón y el contexto» se lee de arriba hacia abajo. Se parte de: Fractura acetabular o del anillo con indicación quirúrgica, ya con TC y clasificación. Se decide: ¿Hay lesión mecánicamente conectada del anillo pélvico (B2, B3 o C)? Si la respuesta es sí, planear secuencia: casi siempre anillo posterior primero y anillo anterior al final; acetábulo primero en casos elegidos (anillo posterior poco desplazado con acetábulo reducible en paciente joven, o transversa con lesión b2.3) (fuente: Puchwein P y colaboradores, 2024). Si la respuesta es no, ¿qué columna o pared es crítica para reducir?. Se hace: Planear secuencia: casi siempre anillo posterior primero y anillo anterior al final; acetábulo primero en casos elegidos (anillo posterior poco desplazado con acetábulo reducible en paciente joven, o transversa con lesión B2.3) (fuente: Puchwein P y colaboradores, 2024). Se decide: ¿Qué columna o pared es crítica para reducir? Si la respuesta es posterior, posterior: k-l, prono o lateral; osteotomía trocantérica o luxación quirúrgica si hay que ver el techo o la articulación (fuente: Staresinic M y colaboradores, 2024). Si la respuesta es anterior, anterior o cuadrilátero: stoppa modificado o pararrectus, con ventana lateral si hay fosa ilíaca; ilioinguinal clásico según experiencia (fuente: Gänsslen A y colaboradores, 2024) (fuente: Freude T y colaboradores, 2024). Si la respuesta es ambas, ambas columnas o patrones mixtos: intentar una sola vía por la columna crítica; dos vías si no alcanza (fuente: Letournel E, 1993) (fuente: Helfet DL y colaboradores, 1994). Se hace: Posterior: K-L, prono o lateral; osteotomía trocantérica o luxación quirúrgica si hay que ver el techo o la articulación (fuente: Staresinic M y colaboradores, 2024). Se hace: Anterior o cuadrilátero: Stoppa modificado o pararrectus, con ventana lateral si hay fosa ilíaca; ilioinguinal clásico según experiencia (fuente: Gänsslen A y colaboradores, 2024) (fuente: Freude T y colaboradores, 2024). Se hace: Ambas columnas o patrones mixtos: intentar una sola vía por la columna crítica; dos vías si no alcanza (fuente: Letournel E, 1993) (fuente: Helfet DL y colaboradores, 1994). Se decide: ¿Paciente mayor con hueso osteoporótico, impacción del techo o cabeza dañada? Si la respuesta es sí, valorar fijación intrapélvica o artroplastia total aguda según el equipo; no hay indicaciones consensuadas (fuente: Bartosik M y colaboradores, 2024). Si la respuesta es no, ¿sínfisis abierta o fractura de ramas aisladas?. Se hace: Valorar fijación intrapélvica o artroplastia total aguda según el equipo; no hay indicaciones consensuadas (fuente: Bartosik M y colaboradores, 2024). Se decide: ¿Sínfisis abierta o fractura de ramas aisladas? Si la respuesta es sí, pfannenstiel modificado y placa; considerar tornillos percutáneos si se logra reducción cerrada (fuente: Banerjee R y colaboradores, 2026) (fuente: Kitridis D y colaboradores, 2023). Si la respuesta es no, ¿piel contusa o lesión de morel-lavallée sobre la vía posterior?. Se hace: Pfannenstiel modificado y placa; considerar tornillos percutáneos si se logra reducción cerrada (fuente: Banerjee R y colaboradores, 2026) (fuente: Kitridis D y colaboradores, 2023). Se decide: ¿Lesión uretral asociada? Si la respuesta es sí, riesgo alto de infección profunda (14,0 % con lesión uretral); el efecto de la placa no fue significativo: planear con urología (fuente: Medda S y colaboradores, 2024). Si la respuesta es no, ¿piel contusa o lesión de morel-lavallée sobre la vía posterior?. Se hace: Riesgo alto de infección profunda (14,0 % con lesión uretral); el efecto de la placa no fue significativo: planear con urología (fuente: Medda S y colaboradores, 2024). Se decide: ¿Piel contusa o lesión de Morel-Lavallée sobre la vía posterior? Si la respuesta es sí, prever problemas de cicatrización: replantear el momento o la vía *(práctica habitual / opinión experta)*; ao advierte el riesgo (fuente: Banerjee R y colaboradores, 2026). Si la respuesta es no, operar con el mapa de estructuras en riesgo del corredor elegido. Se hace: Prever problemas de cicatrización: replantear el momento o la vía *(práctica habitual / opinión experta)*; AO advierte el riesgo (fuente: Banerjee R y colaboradores, 2026). Termina en: Operar con el mapa de estructuras en riesgo del corredor elegido. Con esto cerramos algoritmo: cómo elegir el abordaje. Sigamos con indicaciones: patrón, vía habitual y cuándo no usarla.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patrón, vía habitual y cuándo no usarla. Las tablas responden a dos preguntas distintas. La primera parte del patrón de Judet-Letournel y dice qué hay que ver; la segunda parte de la vía y dice para qué sirve y cuándo conviene cambiar. En las dos, la regla es la misma: la vía debe permitir ver la columna o la pared que determina la reducción. Donde la tabla trae porcentajes, son los de series concretas, no tasas universales.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«Por patrón de Judet-Letournel: qué hay que ver y por dónde se empieza» tiene 4 columnas: Patrón, Qué hay que ver, Vía de partida, Alternativas y notas. Fila 1: Patrón, Pared posterior; Qué hay que ver, La pared posterior (el techo si el fragmento es alto); Vía de partida, Kocher-Langenbeck (fuente: Staresinic M y colaboradores, 2024); Alternativas y notas, Fragmento alto con extensión anterosuperior: osteotomía trocantérica o luxación quirúrgica (fuente: Staresinic M y colaboradores, 2024); con menos de 50 % de pared, decide el examen bajo anestesia (fuente: Reagan JM y colaboradores, 2011). Fila 2: Patrón, Columna posterior, con o sin pared; Qué hay que ver, Columna posterior y retroacetábulo; Vía de partida, Kocher-Langenbeck (fuente: Staresinic M y colaboradores, 2024); Alternativas y notas, El corredor intrapélvico llega a la cara medial de la columna posterior y resuelve componentes posteriores simples (fuente: Gänsslen A y colaboradores, 2024). Fila 3: Patrón, Pared anterior; Qué hay que ver, Pared anterior; Vía de partida, Ilioinguinal o intrapélvico (fuente: Letournel E, 1993) (fuente: Gänsslen A y colaboradores, 2024); Alternativas y notas, Si hay fosa ilíaca comprometida se añade la ventana lateral (fuente: Ferguson T y colaboradores, 2026). Fila 4: Patrón, Columna anterior; Qué hay que ver, Columna anterior desde la sacroilíaca hasta la sínfisis; Vía de partida, Ilioinguinal (fuente: Letournel E, 1993) o Stoppa modificado (fuente: Cole JD y colaboradores, 1994) con ventana lateral (fuente: Ferguson T y colaboradores, 2026); Alternativas y notas, En 70 fracturas de columna anterior, pared anterior o columna anterior con hemitransversa, la reducción fue perfecta en 87 % por vía ilioinguinal (fuente: Letournel E, 1993). Fila 5: Patrón, Transversa; Qué hay que ver, Las dos columnas a lo largo de un solo trazo; Vía de partida, En un centro, 58,3 % de 12 se operó por vía anterior, 25 % por vía posterior y 16,7 % de forma percutánea (fuente: Rincon A y colaboradores, 2025); Alternativas y notas, No hubo diferencia en la calidad de reducción entre las vías en esa serie (fuente: Rincon A y colaboradores, 2025). Fila 6: Patrón, Transversa con pared posterior; Qué hay que ver, Trazo transverso más pared posterior; Vía de partida, Kocher-Langenbeck: 88,4 % de 26 se operó por vía posterior (fuente: Rincon A y colaboradores, 2025); Alternativas y notas, Combinar vías alarga el tiempo y el sangrado sin mejores resultados que una sola (fuente: Staresinic M y colaboradores, 2024); se reserva para cuando una sola no reduce *(práctica habitual / opinión experta)*. Fila 7: Patrón, En T; Qué hay que ver, Trazo transverso con división inferior; Vía de partida, Anterior en 50 %, posterior en 20 %, combinada en 10 % y percutánea en 20 % de 10 casos (fuente: Rincon A y colaboradores, 2025); Alternativas y notas, El Stoppa modificado se ha usado para este patrón y para las transversas (fuente: Cole JD y colaboradores, 1994). Fila 8: Patrón, Columna anterior con hemitransversa posterior; Qué hay que ver, Columna anterior y la columna posterior desplazada; Vía de partida, Ilioinguinal o intrapélvico; el pararrectus se ha estudiado sobre todo aquí (fuente: Freude T y colaboradores, 2024); Alternativas y notas, Reducción perfecta en 85 % de 39 fracturas por ilioinguinal (fuente: Letournel E, 1993); con desplazamiento posterior marcado, considerar dos vías (fuente: Isaacson MJ y colaboradores, 2014). Fila 9: Patrón, Ambas columnas; Qué hay que ver, Las dos columnas separadas del techo; Vía de partida, Una sola vía por la columna crítica; en la serie de Letournel, la ilioinguinal (fuente: Letournel E, 1993); Alternativas y notas, Ilioinguinal logró reducción perfecta en 73 % de 98 casos (fuente: Letournel E, 1993); el Stoppa modificado solo o con ventana lateral, anatómica en 78,0 % de 41 fracturas que comprometían las 2 columnas (la más frecuente, columna anterior con hemitransversa) (fuente: Meena BP y colaboradores, 2025); vías duales en 7 de 163 de la serie de Mayo (fuente: Mayo KA, 1994). (fuente: Staresinic M y colaboradores, 2024) (fuente: Reagan JM y colaboradores, 2011) (fuente: Gänsslen A y colaboradores, 2024) (fuente: Letournel E, 1993) (fuente: Ferguson T y colaboradores, 2026) (fuente: Cole JD y colaboradores, 1994) (fuente: Rincon A y colaboradores, 2025) (fuente: Freude T y colaboradores, 2024) (fuente: Isaacson MJ y colaboradores, 2014) (fuente: Meena BP y colaboradores, 2025) (fuente: Mayo KA, 1994). La tabla completa tiene más filas: están en el documento Word.</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«Vías de uso habitual para el acetábulo» tiene 4 columnas: Vía, Para qué patrones se usa, Qué no te da, Cuándo conviene otra. Fila 1: Vía, Kocher-Langenbeck; Para qué patrones se usa, Pared y columna posterior y patrones transversos con componente posterior (fuente: Staresinic M y colaboradores, 2024); sigue siendo la vía de más uso en series históricas (fuente: Staresinic M y colaboradores, 2024); Qué no te da, Poca visión de la columna anterior y de fragmentos anterosuperiores (fuente: Staresinic M y colaboradores, 2024); Cuándo conviene otra, Pared posterior alta con extensión anterosuperior: osteotomía trocantérica o luxación quirúrgica (fuente: Staresinic M y colaboradores, 2024). Fila 2: Vía, Ilioinguinal; Para qué patrones se usa, Columna y pared anterior, columna anterior con hemitransversa posterior y ambas columnas, a través de una vía única (fuente: Letournel E, 1993); Qué no te da, Visión directa de la articulación; la reducción es indirecta (fuente: Ferguson T y colaboradores, 2026); Cuándo conviene otra, Hernia inguinal o femoral previa: omitir o limitar la segunda ventana (fuente: Ferguson T y colaboradores, 2026). Fila 3: Vía, Stoppa modificado (intrapélvico); Para qué patrones se usa, Columna anterior, pared anterior, columna anterior con hemitransversa posterior, ambas columnas, transversas y en T (fuente: Cole JD y colaboradores, 1994); patrón con predominio anterior (fuente: Gänsslen A y colaboradores, 2024); Qué no te da, Fosa ilíaca y sacroilíaca sin la ventana lateral (fuente: Ferguson T y colaboradores, 2026); Cuándo conviene otra, Sin experiencia suficiente sube el riesgo de sangrado venoso retroperitoneal y de lesión del nervio obturador (fuente: Bartosik M y colaboradores, 2024). Fila 4: Vía, Pararrectus; Para qué patrones se usa, Fracturas de predominio anterior, sobre todo columna anterior con hemitransversa posterior (fuente: Freude T y colaboradores, 2024); Qué no te da, Acceso más difícil a la parte craneodorsal del ala ilíaca en pacientes con sobrepeso; ahí ayuda la primera ventana del ilioinguinal (fuente: Freude T y colaboradores, 2024); Cuándo conviene otra, Cuando el equipo domina más otra vía: el resultado depende menos del abordaje que de la experiencia del cirujano (fuente: Freude T y colaboradores, 2024). Fila 5: Vía, Iliofemoral extendido; Para qué patrones se usa, Patrones complejos en los que ninguna vía simple reduce (fuente: Ferguson T y colaboradores, 2026); Qué no te da, Fue negativo para la supervivencia de la cadera a largo plazo en una serie de 810 pacientes (fuente: Tannast M y colaboradores, 2012); Cuándo conviene otra, Se reserva por sus riesgos: lesión de vasos y nervio glúteos superiores y necrosis del colgajo glúteo (fuente: Ferguson T y colaboradores, 2026); hoy se usa poco (fuente: Staresinic M y colaboradores, 2024). (fuente: Staresinic M y colaboradores, 2024) (fuente: Letournel E, 1993) (fuente: Ferguson T y colaboradores, 2026) (fuente: Cole JD y colaboradores, 1994) (fuente: Gänsslen A y colaboradores, 2024) (fuente: Ferguson T y colaboradores, 2026) (fuente: Bartosik M y colaboradores, 2024) (fuente: Freude T y colaboradores, 2024) (fuente: Ferguson T y colaboradores, 2026) (fuente: Tannast M y colaboradores, 2012). En el documento Word de este tema encontrarás además: Vías del anillo pélvico. Con esto cerramos indicaciones: patrón, vía habitual y cuándo no usarla. Sigamos con tratamiento: cuándo operar, cuándo no y cuándo.</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cuándo operar, cuándo no y cuándo. ¿Cuándo operar? En el adulto mayor la indicación se plantea si el desplazamiento llega a 2 mm o más, si la cadera es inestable o incongruente, si hay fragmentos intraarticulares, si hay daño nervioso o si el fragmento colapsa después (fuente: Bartosik M y colaboradores, 2024). En esa misma revisión, el tratamiento conservador queda para fracturas con desplazamiento de 2 mm o menos, techo sin compromiso, articulación estable, fracturas con más de 3 semanas de evolución o pacientes que no toleran la anestesia (fuente: Bartosik M y colaboradores, 2024). En el acetábulo, la meta de reducción que se usa es que el desplazamiento residual no pase de 2 mm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¿Cuándo? En lesiones combinadas se considera una ventana de 3 a 7 días para la reparación definitiva y se reconoce que la reducción es peor después de las 3 semanas (fuente: Puchwein P y colaboradores, 2024). Esto coincide con lo observado por Matta: la tasa de reducción anatómica bajó al aumentar el intervalo entre la lesión y la cirugía (fuente: Matta JM, 1996). Si el centro no puede reconstruir, la guía de NICE pide traslado en las primeras 24 horas (fuente: National Institute for Health and Care Excellence, 2016). ¿Fijar o reemplazar? En el adulto mayor la artroplastia total aguda se discute como alternativa a la osteosíntesis; la revisión de 2024 señala que aún no hay indicaciones consensuadas y recoge las que proponen los primeros estudios: hueso osteoporótico, necrosis avascular, impacción del techo, lesión de la cabeza y comunicación articular no reducible (fuente: Bartosik M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metaanálisis de 12 estudios (1951 pacientes), los patrones asociados tuvieron más riesgo de conversión a prótesis que los elementales (RR 1,55), y la pared posterior sumó riesgo (RR 1,58) (fuente: Collins AP y colaboradores, 2025). Rehabilitación temprana. La carga temprana puede ser una opción en fracturas no o mínimamente desplazadas y tras fijación en adultos mayores, pero la evidencia que lo sostiene es limitada: 6 estudios con 147 pacientes (fuente: Lommerse MI y colaboradores, 2025). Con esto cerramos tratamiento: cuándo operar, cuándo no y cuándo.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Esta sección es apoyo de estudio: no sustituye al tutor ni al manual del implante. Lee cada abordaje en el orden de posición → incisión → plano → nervio y vaso en riesgo → exposición → cierre. Cuando una práctica no tiene estudio detrás, se rotula como práctica habitual / opinión experta. Errores típicos del residente (los que más duelen): Posicionar la pierna para que el campo sea cómodo y no para proteger el ciático (cadera flexionada, rodilla extendida) (fuente: Fleming P y colaboradores, 2003). Cortar los rotadores al ras del trocánter y entrar en la arteria circunfleja femoral medial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Empezar la ventana intermedia sin haber dividido la fascia iliopectínea y forzar los vasos (fuente: Ferguson T y colaboradores, 2026). Olvidar la vejiga: sin sonda e identificación del balón, la ventana medial es ciega (fuente: Ferguson T y colaboradores, 2026). Retirar los separadores del corredor intrapélvico con prisa: es el momento en que se lesionan la vena ilíaca externa y los vasos obturadores (fuente: Bartosik M y colaboradores, 2024). No comprobar por fluoroscopia que los tornillos próximos a la articulación no la penetran (vistas AP, ala y obturador) (fuente: Bartosik M y colaboradores, 2024). Cerrar el piso del canal inguinal sin reparar el tendón conjunto en el ilioinguinal, o dejar el cordón atrapado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«Stoppa modificado: casos que necesitaron una ventana lateral (series distintas, no comparables entre sí)» muestra lo siguiente. Serie de Sagi (57 casos): 60 % de los casos (fuente: Sagi HC y colaboradores, 2010). Incisión de Pfannenstiel (serie de 104): 40.8 % de los casos (fuente: Kara D y colaboradores, 2024). Incisión vertical (serie de 104): 10.9 % de los casos (fuente: Kara D y colaboradores, 2024). Con esto cerramos técnica paso a paso. Sigamos con ampliaciones, variantes y combinaciones.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variantes y combinaciones. Cuando una sola ventana no alcanza, tienes tres caminos: ampliarla, cambiar de familia o combinar. Elige con los datos que siguen. Ampliar el K-L. La osteotomía trocantérica da acceso craneal y anterior, y la luxación quirúrgica de cadera (Ganz) permite ver casi 360° de la articulación; con ella se informó reducción anatómica en 93 % de las fracturas de 60 pacientes, 6,7 % de complicaciones relacionadas con la cirugía, 204 min y 1556 mL de sangrado medios; la osificación heterotópica aparece en cerca de 1 de cada 3 casos y la seudoartrosis trocantérica en 1 a 2 % (fuente: Staresinic M y colaboradores, 2024). El Gibson modificado promete más acceso anterosuperior pero los estudios en cadáver no lo confirman de manera consistente: 9,2 cm² frente a 8,9 cm² del K-L sin osteotomía (fuente: Staresinic M y colaboradores, 2024). Iliofemoral extendido (y su familia). Expone todo el hueso coxal lateral levantando los abductores hacia atrás y se usa cuando ninguna vía simple logra reducir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una serie de 106 pacientes se logró reducción anatómica en 72 %, pero 30 % desarrolló osificación heterotópica significativa y esos pacientes tuvieron peor puntuación funcional (fuente: Griffin DB y colaboradores, 2005). En una serie de 816 fracturas, la selección de esta vía fue un factor independiente de conversión a prótesis o artrodesis (fuente: Tannast M y colaboradores, 2012). En los análisis actuales es una vía rara por la morbilidad de disección (fuente: Staresinic M y colaboradores, 2024). Ampliar o combinar las anteriores. El ilio-Stoppa une las ventanas lateral e intermedia con el abordaje intrapélvico; en 116 pacientes se logró reducción anatómica en 73 % y la lesión del femorocutáneo lateral fue la complicación más frecuente, en 15 % (fuente: Selmene MA y colaboradores, 2026). La idea del pararrectus es sumar, en una sola incisión, lo mejor de la segunda ventana del ilioinguinal y la vista medial del Stoppa (fuente: Shigemura T y colaboradores, 2023). Dos vías. Letournel usó el ilioinguinal solo en 178 de 195 fracturas y la doble incisión (con K-L) en 17 (fuente: Letournel E, 1993); Mayo usó vías duales secuenciales o simultáneas en 7 de 163 (fuente: Mayo KA, 1994) y Matta en 4 de 262 (fuente: Matta JM, 1996).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serie de 84 fracturas complejas de 2 columnas operadas con una sola vía no extensa logró reducción satisfactoria (separación menor de 3 mm y escalón menor de 2 mm) en 90,5 % (fuente: Helfet DL y colaboradores, 1994). Combinar un abordaje anterior y uno posterior alarga el tiempo y el sangrado sin mejores resultados que una vía única (fuente: Staresinic M y colaboradores, 2024). Con lesión del anillo. Cuando hay una lesión mecánicamente conectada del anillo, la secuencia importa: se prefiere "anillo primero" empezando por sacro o sacroilíaca y sínfisis, y se acepta "acetábulo primero" en patrones con anillo poco desplazado y acetábulo reducible en pacientes jóvenes (fuente: Puchwein P y colaboradores, 2024). Con esto cerramos ampliaciones, variantes y combinaciones. Sigamos con qué dice la evidencia al comparar vías.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dice la evidencia al comparar vías. No hay un ensayo grande y definitivo. Hay metaanálisis de estudios pequeños, la mayoría retrospectivos (el de 10 estudios incluyó 3 ensayos aleatorizados) (fuente: Srivastava A y colaboradores, 2023), y ensayos aleatorizados pequeños como uno de 60 pacientes (fuente: Ma K y colaboradores, 2013). Léelos con ese freno. Stoppa modificado frente a ilioinguinal. Los 4 metaanálisis coinciden en lo esencial: el Stoppa acorta la cirugía y no empeora el desenlace funcional (fuente: Srivastava A y colaboradores, 2023) (fuente: Shigemura T y colaboradores, 2022) (fuente: Meena S y colaboradores, 2017) (fuente: Wu H y colaboradores, 2020). Un metaanálisis de 10 estudios (717 pacientes) halló diferencia media de 47,13 minutos menos con el Stoppa, 259,65 mL menos de sangrado, más complicaciones y más infección con el ilioinguinal, pero mejor calidad de reducción con el ilioinguinal (fuente: Srivastava A y colaboradores, 2023). Otro, de 6 estudios, halló una diferencia aún mayor a favor del Stoppa: 63,60 min menos de cirugía y 350,51 mL menos de sangrado; además, más reducciones anatómicas (OR 1,75) y ninguna diferencia en nervios, vasos, infección, osificación o puntuaciones clínicas (fuente: Shigemura T y colaboradores, 2022). Un tercero, de 4 estudios con 375 pacientes, halló 48,79 min menos de cirugía y menos complicaciones con el Stoppa (RR 0,63), pero la diferencia de sangrado (212,89 mL) no fue significativa; informó más reducciones anatómicas con el Stoppa (RR 1,19), aunque con P = 0,052 (fuente: Meena S y colaboradores, 2017). Un cuarto, con 5 artículos que incluyen fracturas del anillo anterior, también halló menos tiempo y sangrado con el Stoppa y mejor calidad de reducción (P = 0,03) (fuente: Wu H y colaboradores, 2020). En ese ensayo aleatorizado de 60 pacientes, el Stoppa redujo sangrado, drenaje, transfusión y tiempo quirúrgico y no difirió en reducción, complicaciones ni resultado clínico (fuente: Ma K y colaboradores, 2013). Cuando los metaanálisis discrepan en la reducción (1 la favorece al ilioinguinal y 3 al Stoppa, uno de ellos con P = 0,052), la lectura honesta es que depende de qué estudios entren; lo estable es el tiempo quirúrgico (y el sangrado en 3 de los 4), no la reducción (fuente: Srivastava A y colaboradores, 2023) (fuente: Shigemura T y colaboradores, 2022) (fuente: Meena S y colaboradores, 2017) (fuente: Wu H y colaboradores, 2020). Pararrectus. Frente al ilioinguinal, un metaanálisis de 5 estudios halló menos tiempo (−48,4 min), menos sangrado (−123,22 mL) y una incisión más corta (diferencia media −9,87), sin diferencia en reducción ni complicaciones (fuente: Rajnish RK y colaboradores, 2024). Frente al Stoppa, uno de 7 estudios halló mejor reducción con el Stoppa (OR 1,58) y menos sangrado y estancia con el pararrectus, sin diferencia en complicaciones (fuente: Rajnish RK y colaboradores, 2024). En un registro alemán de 384 pacientes, el pararrectus logró más reducciones anatómicas (56 % frente a 43 %), pero con más tiempo quirúrgico (255 frente a 205 min) y la misma tasa de complicaciones (35,0 % frente a 31,4 %) (fuente: Küper MA y colaboradores, 2022). Quiénes usan cuál. En una encuesta a la OTA, 56,5 % de 214 respondedores prefería el Stoppa modificado, 28 % alguna versión del ilioinguinal modificado y 15 % el clásico; los de menor tiempo de práctica eran quienes más lo elegían (fuente: Moed BR y colaboradores, 2020). Posición en el K-L. Para fracturas transversas, la comparación de prono y lateral dio una reducción anatómica en 61 % y 42 % en 66 casos sin significación (fuente: Collinge C y colaboradores, 2011) y una reducción significativamente peor en lateral en 27 casos (fuente: Negrin LL y colaboradores, 2010). Incisión para el Stoppa. La incisión vertical se asoció a menos complicaciones totales, menos necesidad de ventana lateral y menos conversión a prótesis (1,8 % frente a 12,2 %) que el Pfannenstiel (fuente: Kara D y colaboradores, 2024). Sínfisis. Los tornillos percutáneos mostraron menos tiempo (37 frente a 68,9 min) y menos infección (3 % frente a 14,3 %) que la placa abierta, sin diferencia en fallo ni reintervención en un metaanálisis de 6 estudios y 184 pacientes (fuente: Kitridis D y colaboradores, 2023). El fallo de implante después de la placa es frecuente (rotura en 43 % de 148 pacientes) pero casi siempre asintomático: solo 3 % necesitó revisión (fuente: Morris SA y colaboradores, 2012). En un estudio retrospectivo con 50 pacientes con diástasis, el implante falló en 5 de 26 tratados con placa (rotura, aflojamiento o salida de tornillos) y en 1 de 24 tratados con tornillos percutáneos, que a cambio exigieron más radiación (fuente: Salama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«Menos tiempo quirúrgico con el Stoppa que con el ilioinguinal (diferencia media)» muestra lo siguiente. Metaanálisis de 10 estudios: 47.1 minutos (fuente: Srivastava A y colaboradores, 2023). Metaanálisis de 6 estudios: 63.6 minutos (fuente: Shigemura T y colaboradores, 2022). Metaanálisis de 4 estudios: 48.8 minutos (fuente: Meena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«Menos sangrado con el Stoppa que con el ilioinguinal (diferencia media)» muestra lo siguiente. Metaanálisis de 10 estudios: 259.6 mL (fuente: Srivastava A y colaboradores, 2023). Metaanálisis de 6 estudios: 350.5 mL (fuente: Shigemura T y colaboradores, 2022). Metaanálisis de 4 estudios (no significativo): 212.9 mL (fuente: Meena S y colaboradores, 2017). En el documento Word de este tema encontrarás además: Reducción anatómica en el registro alemán de acetábulo; K-L en fracturas transversas: reducción anatómica según la posición (66 casos); Sínfisis: infección tras fijación percutánea y tras placa abierta. Con esto cerramos qué dice la evidencia al comparar vías. Sigamos con complicaciones propias de cada vía.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propias de cada vía. Nervio ciático. En 252 cirugías acetabulares hubo 14 parálisis ciáticas iatrogénicas (5,6 %); el monitoreo intraoperatorio no las redujo y en 7 de 10 parálisis del grupo monitoreado el registro había sido normal (fuente: Haidukewych GJ y colaboradores, 2002). Un metaanálisis de 20 estudios halló una incidencia agrupada de parálisis iatrogénica de 1,4 % y una recuperación completa de 74,1 % (IC 95 % de 31,5 a 100 %); con los malos resultados del injerto nervioso, la espera vigilante es razonable si el nervio está íntegro (fuente: Stavrakakis IM y colaboradores, 2022). Letournel comunicó 9,9 % de lesión ciática iatrogénica en su serie K-L; en otra serie reciente de 167 pacientes, infección en 4,8 %, lesión nerviosa en 15 % y necrosis avascular en 5,4 % (fuente: Staresinic M y colaboradores, 2024). Nervios en las vías anteriores. En el agregado de series que reunió Gänsslen para el abordaje intrapélvico (1482 abordajes con datos neurovasculares), 2,97 % tuvo lesión del obturador y 0,34 % del ciático; la lesión del femorocutáneo lateral fue de 2,56 % en los casos con primera ventana (fuente: Gänsslen A y colaboradores, 2024). En la serie de Sagi, 13 de 50 pacientes (26 %) tuvieron debilidad de aductores por lesión del obturador y casi todos mejoraron en 6 meses (fuente: Sagi HC y colaboradores, 2010). Esto significa que la lesión nerviosa depende de la vía, pero no desaparece al cambiar de vía. Vasos. En ese agregado de la vía intrapélvica, la lesión vascular fue 2,16 %; en el conjunto de 1882 abordajes publicados, la trombosis venosa profunda fue 1,91 % y la embolia pulmonar 0,27 % (fuente: Gänsslen A y colaboradores, 2024). La corona mortis fue responsable de pocos sangrados cuando se identificó y ocluyó sistemáticamente (fuente: Schaible SF y colaboradores, 2024). Osificación heterotópica (OH). Tras el K-L sin indometacina, 47 % tuvo OH radiográfica y 15 % síntomas (fuente: Griffin SM y colaboradores, 2013); una cohorte más reciente de 257 pacientes por K-L sin profilaxis halló 13,2 %, con 9,0 % de grado III o IV y como predictores el traumatismo craneoencefálico, la ventilación mecánica y los restos intraarticulares (fuente: Yoon YC y colaboradores, 2026). En un ensayo aleatorizado, 6 semanas de indometacina no redujeron la OH y aumentaron la seudoartrosis; 1 semana pareció reducir el volumen sin aumentarla (fuente: Sagi HC y colaboradores, 2014). Un metaanálisis de 2021 no halló evidencia suficiente de que la indometacina o la radioterapia previnieran la OH (fuente: Bueno TSP y colaboradores, 2021). Con la vía iliofemoral extendida la OH significativa fue 30 % (fuente: Griffin DB y colaboradores, 2005), y con la vía intrapélvica 1,38 % (fuente: Gänsslen A y colaboradores, 2024). Infección y herida. En 193 pacientes operados por K-L, 15,5 % tuvo complicación de herida (8,8 % superficial y 6,7 % profunda); el índice de masa corporal (área bajo la curva 0,717) y la relación músculo/grasa (0,680) predijeron la complicación, y la relación cintura/cadera no (fuente: Avilucea FR y colaboradores, 2024). En lesiones combinadas, el riesgo de infección es mayor con abordajes abiertos que con técnicas percutáneas (fuente: Puchwein P y colaboradores, 2024). Anillo anterior. Tras la placa de sínfisis, la rotura del implante ocurrió en 43 % de 148 pacientes, casi siempre asintomática: 3 % necesitó revisión y 2 % tuvo infección profunda tardía (fuente: Morris SA y colaboradores, 2012). Con lesión uretral asociada, la infección profunda fue 14,0 %, frente a 2,5 % con lesión vesical extraperitoneal; en las lesiones uretrales, la placa anterior llegó a 23,1 %, aunque esa diferencia entre grupos de fijación no fue significativa (fuente: Medda S y colaboradores, 2024). En la sacroilíaca, el abordaje posterior con placa tuvo las infecciones más importantes y los tornillos percutáneos las lesiones neurológicas, en una serie de 110 pacientes (fuente: Özdeş HU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ciática iatrogénica según vía y monitoreo (serie de 252 cirugías)» muestra lo siguiente. K-L sin monitoreo: 1.2 % de cada grupo (fuente: Haidukewych GJ y colaboradores, 2002). Ilioinguinal sin monitoreo: 3.9 % de cada grupo (fuente: Haidukewych GJ y colaboradores, 2002). K-L con monitoreo: 7.8 % de cada grupo (fuente: Haidukewych GJ y colaboradores, 2002). Ilioinguinal con monitoreo: 12 % de cada grupo (fuente: Haidukewych GJ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«Osificación heterotópica según la vía y la serie» muestra lo siguiente. K-L sin indometacina (120 pacientes): 47 % de pacientes (fuente: Griffin SM y colaboradores, 2013). Iliofemoral extendido (106 pacientes, significativa): 30 % de pacientes (fuente: Griffin DB y colaboradores, 2005). K-L sin profilaxis (257 pacientes): 13.2 % de pacientes (fuente: Yoon YC y colaboradores, 2026). Intrapélvico (agregado de series publicadas): 1.4 % de pacientes (fuente: Gänsslen A y colaboradores, 2024). En el documento Word de este tema encontrarás además: Complicaciones del abordaje intrapélvico (agregado de series; exploratorio). Con esto cerramos complicaciones propias de cada vía. Sigamos con pronóstico: la reducción manda.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la reducción manda. En la serie clásica de Matta (259 pacientes, 262 fracturas operadas dentro de 21 días), 71 % de las reducciones fue anatómica; el resultado clínico fue excelente en 40 %, bueno en 36 %, regular en 8 % y malo en 16 %, y la reducción anatómica y la congruencia entre cabeza y techo fueron los factores que mejoraron el resultado (fuente: Matta JM, 1996). La tasa de reducción anatómica bajó al aumentar la complejidad, la edad y el intervalo hasta la cirugía (fuente: Matta JM, 1996). En el metaanálisis de Giannoudis (3670 fracturas), 75 a 80 % de los pacientes alcanzó resultado excelente o bueno a unos 5 años, la artrosis fue la complicación tardía más común (cerca de 20 %) y 8 % necesitó otra operación, casi siempre una prótesis (fuente: Giannoudis PV y colaboradores, 2005). La supervivencia de la cadera a 20 años fue de 79 % en 816 fracturas operadas por un solo cirujano; la reducción no anatómica, la edad mayor de 40 años, la pared posterior comprometida y la impacción fueron predictores negativos (fuente: Tannast M y colaboradores, 2012). En el metaanálisis de 2025 (12 estudios, 1951 pacientes), los patrones asociados (RR 1,55) y el compromiso de la pared posterior (RR 1,58) se asociaron a más conversión a prótesis (fuente: Collins AP y colaboradores, 2025). Cuidado al comparar series: los criterios de "reducción anatómica" difieren entre trabajos (en la serie de Griffin se definió como 0 a 1 mm de desplazamiento en radiografías (fuente: Griffin DB y colaboradores, 2005); otras usan TC) y las series cubren épocas distintas. El gráfico sirve para reconocer órdenes de magnitud, no para elegir abordaje.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«Reducción anatómica o excelente en series según la vía (los criterios no son idénticos)» muestra lo siguiente. Matta, todas las vías (262): 71 % de pacientes (fuente: Matta JM, 1996). Iliofemoral extendido (106): 72 % de pacientes (fuente: Griffin DB y colaboradores, 2005). Intrapélvico, Sagi (reducción excelente): 70 % de pacientes (fuente: Sagi HC y colaboradores, 2010). Stoppa ± ventana lateral, compromiso de 2 columnas (41): 78 % de pacientes (fuente: Meena BP y colaboradores, 2025). Ilio-Stoppa (116): 73 % de pacientes (fuente: Selmene MA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«Supervivencia de la cadera tras la fijación (816 fracturas)» muestra lo siguiente. Estimación central: 79 % a 20 años (fuente: Tannast M y colaboradores, 2012). Mejor escenario: 86 % a 20 años (fuente: Tannast M y colaboradores, 2012). Peor escenario: 52 % a 20 años (fuente: Tannast M y colaboradores, 2012). Con esto cerramos pronóstico: la reducción manda. Sigamos con rehabilitación y profilaxis.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profilaxis. Esto es lo que tiene respaldo, y es poco: En lesiones combinadas se sugiere movilización temprana en silla de ruedas o carga parcial; la carga parcial con muletas se inicia, como tarde, a las 8 semanas y la carga completa, como tarde, a las 12 semanas (fuente: Puchwein P y colaboradores, 2024). La profilaxis antitrombótica con heparina de bajo peso molecular o anticoagulantes orales directos se recomienda durante 6 a 8 semanas en esa misma revisión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adulto mayor, la carga temprana tras fijación podría ser una alternativa, pero la evidencia es de baja calidad (fuente: Lommerse MI y colaboradores, 2025). Una de las ventajas de los corredores mínimamente invasivos en el mayor es movilizar pronto y aliviar el dolor (fuente: Bartosik M y colaboradores, 2024). Con esto cerramos rehabilitación y profilaxis. Sigamos con guías y lecturas oficiales.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lecturas oficiales. La guía de NICE sobre fracturas complejas cubre el manejo inicial de la fractura pélvica y acetabular: control de hemorragia, imagen con TC, retiro del cinturón pélvico y traslado a un centro de trauma mayor (fuente: National Institute for Health and Care Excellence, 2016). No encontré una guía clínica abierta de AAOS, NICE o BOA que indique qué abordaje elegir, así que la elección se apoya en revisiones de expertos, series y metaanálisis, como en este tema.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«Recomendaciones de NICE NG37 útiles para este tema» tiene 2 columnas: Tema, Qué recomienda. Fila 1: Tema, Hemorragia pélvica arterial; Qué recomienda, Radiología intervencionista de primera línea si no hace falta laparotomía urgente; empaquetamiento pélvico si hace falta laparotomía urgente por lesiones abdominales (fuente: National Institute for Health and Care Excellence, 2016). Fila 2: Tema, Cinturón pélvico; Qué recomienda, Retirarlo lo antes posible si no hay fractura, si es estable o si no controla la estabilidad; siempre dentro de las 24 horas desde su colocación, y antes acordar con el cirujano de pelvis el manejo si es inestable (fuente: National Institute for Health and Care Excellence, 2016). Fila 3: Tema, Imagen; Qué recomienda, TC de primera línea en el adulto con sospecha de fractura pélvica de alta energía (fuente: National Institute for Health and Care Excellence, 2016). Fila 4: Tema, Reconstrucción; Qué recomienda, Traslado a un centro de trauma mayor o especializado dentro de las 24 horas de la lesión cuando se necesita reconstrucción pélvica o acetabular (fuente: National Institute for Health and Care Excellence, 2016). (fuente: National Institute for Health and Care Excellence, 2016). Con esto cerramos guías y lecturas oficiales.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abordaje sigue a la fractura, no al revés: se planea con la TC y la clasificación de Judet-Letournel, y la posición del paciente (prono, lateral o supino) es parte de esa decisión (fuente: Staresinic M y colaboradores, 2024) (fuente: Bartosik M y colaboradores, 2024). Ver el hueso no es ver la articulación: el ilioinguinal reduce de forma indirecta porque no expone la superficie articular, mientras que el intrapélvico permite ver y fijar el cuadrilátero y la pared medial (fuente: Ferguson T y colaboradores, 2026) (fuente: Ferguson T y colaboradores, 2026). Cada corredor tiene su nervio: ciático en el K-L, femorocutáneo lateral y femoral en el ilioinguinal, obturador y raíz L5 en el intrapélvico; se ubica antes de cortar (fuente: Ferguson T y colaboradores, 2026) (fuente: Ferguson T y colaboradores, 2026) (fuente: Ferguson T y colaboradores, 2026). La reducción pesa más que la vía: en la serie de Matta, el resultado clínico mejoró con la reducción anatómica y con la congruencia entre cabeza y techo (fuente: Matta JM, 1996), y ninguno de los 4 metaanálisis halló diferencia funcional entre ilioinguinal y Stoppa (fuente: Srivastava A y colaboradores, 2023) (fuente: Shigemura T y colaboradores, 2022) (fuente: Meena S y colaboradores, 2017) (fuente: Wu H y colaboradores, 2020). El anillo pélvico tiene sus propios corredores (Pfannenstiel, ventana lateral, vía posterior) y, en lesiones combinadas, se fija primero el anillo posterior en la mayoría de los casos (fuente: Banerjee R y colaboradores, 2026) (fuente: Banerjee R y colaboradores, 2026) (fuente: Banerjee R y colaboradores, 2026)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cualquier abordaje anterior: sonda vesical colocada y vejiga identificada; la ventana medial se trabaja protegiendo la vejiga con una compresa en el espacio de Retzius (fuente: Ferguson T y colaboradores, 2026). Corona mortis: asúmela presente y lígala o ponle un clip antes de que sangre (fuente: Ferguson T y colaboradores, 2026); una revisión sistemática la encontró en 49,3 % de las hemipelvis (fuente: Sanna B y colaboradores, 2018). K-L: rodilla a 90° y cadera en extensión durante toda la cirugía, y el ciático nunca recibe presión directa ni tracción (fuente: Ferguson T y colaboradores, 2026) (fuente: Fleming P y colaboradores, 2003). La pared posterior de menos de 50 % no se decide con la TC: la sensibilidad fue 90 % pero la especificidad solo 61 % frente al examen bajo anestesia (fuente: Reagan JM y colaboradores, 2011). Lesión combinada de anillo y acetábulo: planifica la secuencia; el desplazamiento aceptable del anillo posterior es menor de 1 cm y el del acetábulo no debe pasar de 2 mm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abordaje se elige por la columna que determina la reducción, no por costumbre (fuente: Staresinic M y colaboradores, 2024) (fuente: Gänsslen A y colaboradores, 2024). Cada corredor tiene su nervio; identifícalo antes de cortar (fuente: Ferguson T y colaboradores, 2026) (fuente: Ferguson T y colaboradores, 2026) (fuente: Ferguson T y colaboradores, 2026). La calidad de la reducción pesa más que la vía (fuente: Matta JM, 1996) (fuente: Srivastava A y colaboradores, 2023). En lesiones combinadas, planifica la secuencia: casi siempre el anillo posterior primero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Kocher-Langenbeck · ilioinguinal de Letournel · tres ventanas · Stoppa modificado · abordaje intrapélvico anterior · pararrectus · Pfannenstiel modificado · sínfisis púbica · corona mortis · cuadrilátero · columna anterior · columna posterior · Judet-Letournel · AO/OTA 62 · iliofemoral extendido · Gibson modificado · luxación quirúrgica de cadera · nervio ciático · nervio femorocutáneo lateral · nervio obturador · raíz L5 · osificación heterotópica · sacroilíaca · ventana lateral · secuencia anillo-acetábulo.</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Atrás: Kocher-Langenbeck. Adelante: ilioinguinal, Stoppa o pararrectus. Ilioinguinal: tres ventanas, reducción indirecta; Stoppa: ve el cuadrilátero. Corona mortis: presente en cerca de la mitad de las hemipelvis (fuente: Sanna B y colaboradores, 2018). K-L: rodilla a 90° y cadera en extensión; el ciático no se toca (fuente: Ferguson T y colaboradores, 2026). Pared posterior dudosa: manda el examen bajo anestesia, no la TC (fuente: Reagan JM y colaboradores, 2011). Anillo y acetábulo juntos: primero el anillo posterior, casi siempre (fuente: Puchwein 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74 años, hipertensa, que cae desde su altura y llega con dolor inguinal derecho, imposibilidad para caminar y pierna acortada sin rotación marcada; examen neurovascular normal. La radiografía muestra una fractura con protrusión medial de la cabeza femoral y la TC define una fractura de columna anterior con hemitransversa posterior, cuadrilátero medializado y una impacción anterosuperior pequeña; no hay luxación ni lesión del anillo. Hemodinámicamente estable, a los 4 días de la caída.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columna o pared decide la reducción y qué corredores consideras?. ¿Qué estructuras vas a buscar antes de movilizar el borde pélvico?. ¿Cuándo planearías una ventana lateral y qué límite respetas allí?. ¿Qué alternativa discutirías con la paciente por su edad y la impacción?.</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 patrón de predominio anterior en una paciente mayor, el escenario típico en que han ganado terreno el Stoppa modificado y el pararrectus (fuente: Bartosik M y colaboradores, 2024) (fuente: Gänsslen A y colaboradores, 2024). Antes de movilizar la rama púbica busco la corona mortis (alguna conexión vascular en 49,3 % de las hemipelvis) y ligo o clipeo (fuente: Sanna B y colaboradores, 2018) (fuente: Ferguson T y colaboradores, 2026), protejo el paquete obturador y evito retirar los separadores con prisa (fuente: Bartosik M y colaboradores, 2024). Si necesito la fosa ilíaca o la sacroilíaca, añado la ventana lateral y respeto la raíz L5, que queda a una distancia de 10 a 15 mm de la articulación (fuente: Banerjee R y colaboradores, 2026). La protrusión se maneja con tracción lateral sobre el cuello (fuente: Bartosik M y colaboradores, 2024). Con hueso osteoporótico y impacción del techo, la artroplastia total aguda se discute como alternativa, aunque no hay indicaciones consensuadas (fuente: Bartosik M y colaboradores, 2024); en ese caso la reducción anatómica sigue siendo un objetivo y la conversión a prótesis más probable cuando hay patrones asociados (RR 1,55) (fuente: Collins AP y colaboradores, 2025). El ilioinguinal clásico es también una vía posible según la experiencia del equipo, con más tiempo quirúrgico y sangrado en los metaanálisis (fuente: Srivastava A y colaboradores, 2023). El patrón manda la vía; la anatomía vascular y nerviosa manda el cuidado.</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Abordajes del acetábulo y del anillo pélvico: cuatro puertas y sus nervios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abordajes-pelvis-cadera · R3-R4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a quién operas hoy</a:t>
            </a:r>
          </a:p>
          <a:p>
            <a:pPr marL="347472" indent="-347472">
              <a:spcAft>
                <a:spcPts val="1400"/>
              </a:spcAft>
              <a:buChar char="•"/>
            </a:pPr>
            <a:r>
              <a:rPr sz="2200">
                <a:solidFill>
                  <a:srgbClr val="263238"/>
                </a:solidFill>
                <a:latin typeface="Calibri"/>
              </a:rPr>
              <a:t>3. Mecanismo: la fuerza decide el patrón y, con él, la vía</a:t>
            </a:r>
          </a:p>
          <a:p>
            <a:pPr marL="347472" indent="-347472">
              <a:spcAft>
                <a:spcPts val="1400"/>
              </a:spcAft>
              <a:buChar char="•"/>
            </a:pPr>
            <a:r>
              <a:rPr sz="2200">
                <a:solidFill>
                  <a:srgbClr val="263238"/>
                </a:solidFill>
                <a:latin typeface="Calibri"/>
              </a:rPr>
              <a:t>4. Anatomía quirúrgica: el mapa que se recorre</a:t>
            </a:r>
          </a:p>
          <a:p>
            <a:pPr marL="347472" indent="-347472">
              <a:spcAft>
                <a:spcPts val="1400"/>
              </a:spcAft>
              <a:buChar char="•"/>
            </a:pPr>
            <a:r>
              <a:rPr sz="2200">
                <a:solidFill>
                  <a:srgbClr val="263238"/>
                </a:solidFill>
                <a:latin typeface="Calibri"/>
              </a:rPr>
              <a:t>5. Variantes anatómicas que cambian la cirugía</a:t>
            </a:r>
          </a:p>
          <a:p>
            <a:pPr marL="347472" indent="-347472">
              <a:spcAft>
                <a:spcPts val="1400"/>
              </a:spcAft>
              <a:buChar char="•"/>
            </a:pPr>
            <a:r>
              <a:rPr sz="2200">
                <a:solidFill>
                  <a:srgbClr val="263238"/>
                </a:solidFill>
                <a:latin typeface="Calibri"/>
              </a:rPr>
              <a:t>6. Biomecánica: por qué se lesionan los nervios</a:t>
            </a:r>
          </a:p>
          <a:p>
            <a:pPr marL="347472" indent="-347472">
              <a:spcAft>
                <a:spcPts val="1400"/>
              </a:spcAft>
              <a:buChar char="•"/>
            </a:pPr>
            <a:r>
              <a:rPr sz="2200">
                <a:solidFill>
                  <a:srgbClr val="263238"/>
                </a:solidFill>
                <a:latin typeface="Calibri"/>
              </a:rPr>
              <a:t>7. Clasificación: el mapa que decide la vía</a:t>
            </a:r>
          </a:p>
          <a:p>
            <a:pPr marL="347472" indent="-347472">
              <a:spcAft>
                <a:spcPts val="1400"/>
              </a:spcAft>
              <a:buChar char="•"/>
            </a:pPr>
            <a:r>
              <a:rPr sz="2200">
                <a:solidFill>
                  <a:srgbClr val="263238"/>
                </a:solidFill>
                <a:latin typeface="Calibri"/>
              </a:rPr>
              <a:t>8. Diagnóstico: qué pedir y qué decide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y examen: qué tan confiables son</a:t>
            </a:r>
          </a:p>
          <a:p>
            <a:pPr marL="347472" indent="-347472">
              <a:spcAft>
                <a:spcPts val="1400"/>
              </a:spcAft>
              <a:buChar char="•"/>
            </a:pPr>
            <a:r>
              <a:rPr sz="2200">
                <a:solidFill>
                  <a:srgbClr val="263238"/>
                </a:solidFill>
                <a:latin typeface="Calibri"/>
              </a:rPr>
              <a:t>10. Algoritmo: cómo elegir el abordaje</a:t>
            </a:r>
          </a:p>
          <a:p>
            <a:pPr marL="347472" indent="-347472">
              <a:spcAft>
                <a:spcPts val="1400"/>
              </a:spcAft>
              <a:buChar char="•"/>
            </a:pPr>
            <a:r>
              <a:rPr sz="2200">
                <a:solidFill>
                  <a:srgbClr val="263238"/>
                </a:solidFill>
                <a:latin typeface="Calibri"/>
              </a:rPr>
              <a:t>11. Indicaciones: patrón, vía habitual y cuándo no usarla</a:t>
            </a:r>
          </a:p>
          <a:p>
            <a:pPr marL="347472" indent="-347472">
              <a:spcAft>
                <a:spcPts val="1400"/>
              </a:spcAft>
              <a:buChar char="•"/>
            </a:pPr>
            <a:r>
              <a:rPr sz="2200">
                <a:solidFill>
                  <a:srgbClr val="263238"/>
                </a:solidFill>
                <a:latin typeface="Calibri"/>
              </a:rPr>
              <a:t>12. Tratamiento: cuándo operar, cuándo no y cuándo</a:t>
            </a:r>
          </a:p>
          <a:p>
            <a:pPr marL="347472" indent="-347472">
              <a:spcAft>
                <a:spcPts val="1400"/>
              </a:spcAft>
              <a:buChar char="•"/>
            </a:pPr>
            <a:r>
              <a:rPr sz="2200">
                <a:solidFill>
                  <a:srgbClr val="263238"/>
                </a:solidFill>
                <a:latin typeface="Calibri"/>
              </a:rPr>
              <a:t>13. Técnica paso a paso</a:t>
            </a:r>
          </a:p>
          <a:p>
            <a:pPr marL="347472" indent="-347472">
              <a:spcAft>
                <a:spcPts val="1400"/>
              </a:spcAft>
              <a:buChar char="•"/>
            </a:pPr>
            <a:r>
              <a:rPr sz="2200">
                <a:solidFill>
                  <a:srgbClr val="263238"/>
                </a:solidFill>
                <a:latin typeface="Calibri"/>
              </a:rPr>
              <a:t>14. Ampliaciones, variantes y combinaciones</a:t>
            </a:r>
          </a:p>
          <a:p>
            <a:pPr marL="347472" indent="-347472">
              <a:spcAft>
                <a:spcPts val="1400"/>
              </a:spcAft>
              <a:buChar char="•"/>
            </a:pPr>
            <a:r>
              <a:rPr sz="2200">
                <a:solidFill>
                  <a:srgbClr val="263238"/>
                </a:solidFill>
                <a:latin typeface="Calibri"/>
              </a:rPr>
              <a:t>15. Qué dice la evidencia al comparar vías</a:t>
            </a:r>
          </a:p>
          <a:p>
            <a:pPr marL="347472" indent="-347472">
              <a:spcAft>
                <a:spcPts val="1400"/>
              </a:spcAft>
              <a:buChar char="•"/>
            </a:pPr>
            <a:r>
              <a:rPr sz="2200">
                <a:solidFill>
                  <a:srgbClr val="263238"/>
                </a:solidFill>
                <a:latin typeface="Calibri"/>
              </a:rPr>
              <a:t>16. Complicaciones propias de cada vía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[r2] Ferguson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Banerjee R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Elegir el abordaje es decidir qué parte del hueso vas a ver y qué estructura vas a arriesgar: el Kocher-Langenbeck (K-L) mira hacia atrás, el ilioinguinal y los intrapélvicos (Stoppa modificado… [r1] [r2]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[r2] Ferguson T et al. En: AO Surgery Reference. 2026.</a:t>
            </a:r>
          </a:p>
          <a:p>
            <a:r>
              <a:rPr sz="800">
                <a:solidFill>
                  <a:srgbClr val="5A6469"/>
                </a:solidFill>
                <a:latin typeface="Calibri"/>
              </a:rPr>
              <a:t>[r4] Banerjee R et al. En: AO Surgery Reference. 2026.</a:t>
            </a:r>
          </a:p>
          <a:p>
            <a:r>
              <a:rPr sz="800">
                <a:solidFill>
                  <a:srgbClr val="5A6469"/>
                </a:solidFill>
                <a:latin typeface="Calibri"/>
              </a:rPr>
              <a:t>[r6] Gänsslen A et al. Arch Orthop Trauma Surg. 2024. doi:10.1007/s00402-024-05667-x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abordaje acetabular es el corredor quirúrgico por el que llegas al hueso de la cadera (acetábulo) y a su entorno para reducir y fijar una fractura.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Ferguson T et al. En: AO Surgery Reference. 2026.</a:t>
            </a:r>
          </a:p>
          <a:p>
            <a:r>
              <a:rPr sz="1000">
                <a:solidFill>
                  <a:srgbClr val="5A6469"/>
                </a:solidFill>
                <a:latin typeface="Calibri"/>
              </a:rPr>
              <a:t>[r7] Letournel E. Clin Orthop Relat Res. 1993. PMID 8519138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Anterior extrapélvica (ilioinguinal de Letournel). Diseñada por Letournel a partir de disecciones en cadáver… [r2]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Gänsslen A et al. Arch Orthop Trauma Surg. 2024. doi:10.1007/s00402-024-05667-x</a:t>
            </a:r>
          </a:p>
          <a:p>
            <a:r>
              <a:rPr sz="1000">
                <a:solidFill>
                  <a:srgbClr val="5A6469"/>
                </a:solidFill>
                <a:latin typeface="Calibri"/>
              </a:rPr>
              <a:t>[r26] Gänsslen A et al. Arch Orthop Trauma Surg. 2024. doi:10.1007/s00402-024-05581-2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advertencia de nomenclatura que te ahorra confusiones al leer artículos: "Stoppa" nombra a un cirujano de hernias cuya técnica original no disecaba el borde pélvico… [r6]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a quién operas hoy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Bartosik M et al. J Clin Med. 2024. doi:10.3390/jcm13195867</a:t>
            </a:r>
          </a:p>
          <a:p>
            <a:r>
              <a:rPr sz="800">
                <a:solidFill>
                  <a:srgbClr val="5A6469"/>
                </a:solidFill>
                <a:latin typeface="Calibri"/>
              </a:rPr>
              <a:t>[r16] Puchwein P et al. State of the art. 2024. doi:10.1007/s00402-024-05555-4</a:t>
            </a:r>
          </a:p>
          <a:p>
            <a:r>
              <a:rPr sz="800">
                <a:solidFill>
                  <a:srgbClr val="5A6469"/>
                </a:solidFill>
                <a:latin typeface="Calibri"/>
              </a:rPr>
              <a:t>[r27] Lundin N et al. 2021. doi:10.1016/j.injury.2021.03.013</a:t>
            </a:r>
          </a:p>
          <a:p>
            <a:r>
              <a:rPr sz="800">
                <a:solidFill>
                  <a:srgbClr val="5A6469"/>
                </a:solidFill>
                <a:latin typeface="Calibri"/>
              </a:rPr>
              <a:t>[r28] Salama W et al. Int Orthop. 2025. doi:10.1007/s00264-025-06446-y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paciente que describen los libros clásicos (varón joven, accidente de tránsito, fractura posterior) ya no es el único.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fractura acetabular en Suecia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Lundin N et al. 2021. doi:10.1016/j.injury.2021.03.013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Fracturas tratadas con cirugía en Suecia (2001-2016)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Lundin N et al. 2021. doi:10.1016/j.injury.2021.03.013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la fuerza decide el patrón y, con él,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[r16] Puchwein P et al. State of the art. 2024. doi:10.1007/s00402-024-05555-4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acetábulo se rompe por donde la cabeza femoral lo empuja.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la fuerza decide el patrón y, con él,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[r16] Puchwein P et al. State of the art. 2024. doi:10.1007/s00402-024-05555-4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Choque de alta energía con el muslo en flexión (tablero): patrón posterior, con luxación posterior y fragmento de pared…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el mapa que se recorre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[r2] Ferguson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Banerjee R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las ventanas, un mapa.</a:t>
            </a:r>
          </a:p>
          <a:p>
            <a:pPr marL="347472" indent="-347472">
              <a:spcAft>
                <a:spcPts val="1400"/>
              </a:spcAft>
              <a:buChar char="•"/>
            </a:pPr>
            <a:r>
              <a:rPr sz="2400">
                <a:solidFill>
                  <a:srgbClr val="263238"/>
                </a:solidFill>
                <a:latin typeface="Calibri"/>
              </a:rPr>
              <a:t>La pelvis es un cuenco con dos columnas (anterior y posterior) que se unen en el techo del acetábulo, una pared anterior y una pared posterior.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el mapa que se recorre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Sanna B et al. Injury. 2018. doi:10.1016/j.injury.2017.12.007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Corona mortis. Comunicación, arterial o venosa, entre el sistema obturador y los vasos epigástricos inferiores o ilíacos externos…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clave por corredor y qué hacer con ellas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[r30] Tomaszewski KA et al. J Orthop Res. 2016. doi:10.1002/jor.23186</a:t>
            </a:r>
          </a:p>
          <a:p>
            <a:r>
              <a:rPr sz="800">
                <a:solidFill>
                  <a:srgbClr val="5A6469"/>
                </a:solidFill>
                <a:latin typeface="Calibri"/>
              </a:rPr>
              <a:t>[r2] Ferguson T et al. En: AO Surgery Reference. 2026.</a:t>
            </a:r>
          </a:p>
          <a:p>
            <a:r>
              <a:rPr sz="800">
                <a:solidFill>
                  <a:srgbClr val="5A6469"/>
                </a:solidFill>
                <a:latin typeface="Calibri"/>
              </a:rPr>
              <a:t>[r20] Hospodar PP et al. J Orthop Trauma. 1999. doi:10.1097/00005131-199901000-00005</a:t>
            </a:r>
          </a:p>
          <a:p>
            <a:r>
              <a:rPr sz="800">
                <a:solidFill>
                  <a:srgbClr val="5A6469"/>
                </a:solidFill>
                <a:latin typeface="Calibri"/>
              </a:rPr>
              <a:t>[r31] Kacra BK et al. J Trauma. 2011. doi:10.1097/TA.0b013e3182092e8b</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Corredor</a:t>
                      </a:r>
                    </a:p>
                  </a:txBody>
                  <a:tcPr>
                    <a:solidFill>
                      <a:srgbClr val="0F5F6B"/>
                    </a:solidFill>
                  </a:tcPr>
                </a:tc>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Dónde está</a:t>
                      </a:r>
                    </a:p>
                  </a:txBody>
                  <a:tcPr>
                    <a:solidFill>
                      <a:srgbClr val="0F5F6B"/>
                    </a:solidFill>
                  </a:tcPr>
                </a:tc>
                <a:tc>
                  <a:txBody>
                    <a:bodyPr/>
                    <a:lstStyle/>
                    <a:p>
                      <a:r>
                        <a:rPr sz="1400" b="1">
                          <a:solidFill>
                            <a:srgbClr val="FFFFFF"/>
                          </a:solidFill>
                          <a:latin typeface="Calibri"/>
                        </a:rPr>
                        <a:t>Conducta</a:t>
                      </a:r>
                    </a:p>
                  </a:txBody>
                  <a:tcPr>
                    <a:solidFill>
                      <a:srgbClr val="0F5F6B"/>
                    </a:solidFill>
                  </a:tcPr>
                </a:tc>
              </a:tr>
              <a:tr h="457200">
                <a:tc>
                  <a:txBody>
                    <a:bodyPr/>
                    <a:lstStyle/>
                    <a:p>
                      <a:r>
                        <a:rPr sz="1400">
                          <a:solidFill>
                            <a:srgbClr val="263238"/>
                          </a:solidFill>
                          <a:latin typeface="Calibri"/>
                        </a:rPr>
                        <a:t>Posterior (K-L)</a:t>
                      </a:r>
                    </a:p>
                  </a:txBody>
                  <a:tcPr>
                    <a:solidFill>
                      <a:srgbClr val="EEF3F4"/>
                    </a:solidFill>
                  </a:tcPr>
                </a:tc>
                <a:tc>
                  <a:txBody>
                    <a:bodyPr/>
                    <a:lstStyle/>
                    <a:p>
                      <a:r>
                        <a:rPr sz="1400">
                          <a:solidFill>
                            <a:srgbClr val="263238"/>
                          </a:solidFill>
                          <a:latin typeface="Calibri"/>
                        </a:rPr>
                        <a:t>Nervio ciático</a:t>
                      </a:r>
                    </a:p>
                  </a:txBody>
                  <a:tcPr>
                    <a:solidFill>
                      <a:srgbClr val="EEF3F4"/>
                    </a:solidFill>
                  </a:tcPr>
                </a:tc>
                <a:tc>
                  <a:txBody>
                    <a:bodyPr/>
                    <a:lstStyle/>
                    <a:p>
                      <a:r>
                        <a:rPr sz="1400">
                          <a:solidFill>
                            <a:srgbClr val="263238"/>
                          </a:solidFill>
                          <a:latin typeface="Calibri"/>
                        </a:rPr>
                        <a:t>Por detrás de gemelos y obturador interno [r1]; sale bajo el piriforme en 85,2 % [r30]</a:t>
                      </a:r>
                    </a:p>
                  </a:txBody>
                  <a:tcPr>
                    <a:solidFill>
                      <a:srgbClr val="EEF3F4"/>
                    </a:solidFill>
                  </a:tcPr>
                </a:tc>
                <a:tc>
                  <a:txBody>
                    <a:bodyPr/>
                    <a:lstStyle/>
                    <a:p>
                      <a:r>
                        <a:rPr sz="1400">
                          <a:solidFill>
                            <a:srgbClr val="263238"/>
                          </a:solidFill>
                          <a:latin typeface="Calibri"/>
                        </a:rPr>
                        <a:t>Sin presión directa ni tracción; compresas y rotadores como colchón [r1]</a:t>
                      </a:r>
                    </a:p>
                  </a:txBody>
                  <a:tcPr>
                    <a:solidFill>
                      <a:srgbClr val="EEF3F4"/>
                    </a:solidFill>
                  </a:tcPr>
                </a:tc>
              </a:tr>
              <a:tr h="457200">
                <a:tc>
                  <a:txBody>
                    <a:bodyPr/>
                    <a:lstStyle/>
                    <a:p>
                      <a:r>
                        <a:rPr sz="1400">
                          <a:solidFill>
                            <a:srgbClr val="263238"/>
                          </a:solidFill>
                          <a:latin typeface="Calibri"/>
                        </a:rPr>
                        <a:t>Posterior (K-L)</a:t>
                      </a:r>
                    </a:p>
                  </a:txBody>
                  <a:tcPr>
                    <a:solidFill>
                      <a:srgbClr val="FFFFFF"/>
                    </a:solidFill>
                  </a:tcPr>
                </a:tc>
                <a:tc>
                  <a:txBody>
                    <a:bodyPr/>
                    <a:lstStyle/>
                    <a:p>
                      <a:r>
                        <a:rPr sz="1400">
                          <a:solidFill>
                            <a:srgbClr val="263238"/>
                          </a:solidFill>
                          <a:latin typeface="Calibri"/>
                        </a:rPr>
                        <a:t>Arteria circunfleja femoral medial</a:t>
                      </a:r>
                    </a:p>
                  </a:txBody>
                  <a:tcPr>
                    <a:solidFill>
                      <a:srgbClr val="FFFFFF"/>
                    </a:solidFill>
                  </a:tcPr>
                </a:tc>
                <a:tc>
                  <a:txBody>
                    <a:bodyPr/>
                    <a:lstStyle/>
                    <a:p>
                      <a:r>
                        <a:rPr sz="1400">
                          <a:solidFill>
                            <a:srgbClr val="263238"/>
                          </a:solidFill>
                          <a:latin typeface="Calibri"/>
                        </a:rPr>
                        <a:t>Borde superior del cuadrado femoral, cerca del tendón conjunto [r1]</a:t>
                      </a:r>
                    </a:p>
                  </a:txBody>
                  <a:tcPr>
                    <a:solidFill>
                      <a:srgbClr val="FFFFFF"/>
                    </a:solidFill>
                  </a:tcPr>
                </a:tc>
                <a:tc>
                  <a:txBody>
                    <a:bodyPr/>
                    <a:lstStyle/>
                    <a:p>
                      <a:r>
                        <a:rPr sz="1400">
                          <a:solidFill>
                            <a:srgbClr val="263238"/>
                          </a:solidFill>
                          <a:latin typeface="Calibri"/>
                        </a:rPr>
                        <a:t>Dejar 1 cm de tendón del piriforme y cortar el conjunto a 1 cm de su inserción [r1]</a:t>
                      </a:r>
                    </a:p>
                  </a:txBody>
                  <a:tcPr>
                    <a:solidFill>
                      <a:srgbClr val="FFFFFF"/>
                    </a:solidFill>
                  </a:tcPr>
                </a:tc>
              </a:tr>
              <a:tr h="457200">
                <a:tc>
                  <a:txBody>
                    <a:bodyPr/>
                    <a:lstStyle/>
                    <a:p>
                      <a:r>
                        <a:rPr sz="1400">
                          <a:solidFill>
                            <a:srgbClr val="263238"/>
                          </a:solidFill>
                          <a:latin typeface="Calibri"/>
                        </a:rPr>
                        <a:t>Posterior (K-L)</a:t>
                      </a:r>
                    </a:p>
                  </a:txBody>
                  <a:tcPr>
                    <a:solidFill>
                      <a:srgbClr val="EEF3F4"/>
                    </a:solidFill>
                  </a:tcPr>
                </a:tc>
                <a:tc>
                  <a:txBody>
                    <a:bodyPr/>
                    <a:lstStyle/>
                    <a:p>
                      <a:r>
                        <a:rPr sz="1400">
                          <a:solidFill>
                            <a:srgbClr val="263238"/>
                          </a:solidFill>
                          <a:latin typeface="Calibri"/>
                        </a:rPr>
                        <a:t>Vasos y nervio glúteos superiores</a:t>
                      </a:r>
                    </a:p>
                  </a:txBody>
                  <a:tcPr>
                    <a:solidFill>
                      <a:srgbClr val="EEF3F4"/>
                    </a:solidFill>
                  </a:tcPr>
                </a:tc>
                <a:tc>
                  <a:txBody>
                    <a:bodyPr/>
                    <a:lstStyle/>
                    <a:p>
                      <a:r>
                        <a:rPr sz="1400">
                          <a:solidFill>
                            <a:srgbClr val="263238"/>
                          </a:solidFill>
                          <a:latin typeface="Calibri"/>
                        </a:rPr>
                        <a:t>Límite craneal del abordaje; la porción anterior del glúteo mayor depende de la glútea superior [r1]</a:t>
                      </a:r>
                    </a:p>
                  </a:txBody>
                  <a:tcPr>
                    <a:solidFill>
                      <a:srgbClr val="EEF3F4"/>
                    </a:solidFill>
                  </a:tcPr>
                </a:tc>
                <a:tc>
                  <a:txBody>
                    <a:bodyPr/>
                    <a:lstStyle/>
                    <a:p>
                      <a:r>
                        <a:rPr sz="1400">
                          <a:solidFill>
                            <a:srgbClr val="263238"/>
                          </a:solidFill>
                          <a:latin typeface="Calibri"/>
                        </a:rPr>
                        <a:t>No sobrepasar el primer paquete neurovascular que cruza el glúteo mayor [r1]</a:t>
                      </a:r>
                    </a:p>
                  </a:txBody>
                  <a:tcPr>
                    <a:solidFill>
                      <a:srgbClr val="EEF3F4"/>
                    </a:solidFill>
                  </a:tcPr>
                </a:tc>
              </a:tr>
              <a:tr h="457200">
                <a:tc>
                  <a:txBody>
                    <a:bodyPr/>
                    <a:lstStyle/>
                    <a:p>
                      <a:r>
                        <a:rPr sz="1400">
                          <a:solidFill>
                            <a:srgbClr val="263238"/>
                          </a:solidFill>
                          <a:latin typeface="Calibri"/>
                        </a:rPr>
                        <a:t>Ilioinguinal</a:t>
                      </a:r>
                    </a:p>
                  </a:txBody>
                  <a:tcPr>
                    <a:solidFill>
                      <a:srgbClr val="FFFFFF"/>
                    </a:solidFill>
                  </a:tcPr>
                </a:tc>
                <a:tc>
                  <a:txBody>
                    <a:bodyPr/>
                    <a:lstStyle/>
                    <a:p>
                      <a:r>
                        <a:rPr sz="1400">
                          <a:solidFill>
                            <a:srgbClr val="263238"/>
                          </a:solidFill>
                          <a:latin typeface="Calibri"/>
                        </a:rPr>
                        <a:t>Nervio femorocutáneo lateral</a:t>
                      </a:r>
                    </a:p>
                  </a:txBody>
                  <a:tcPr>
                    <a:solidFill>
                      <a:srgbClr val="FFFFFF"/>
                    </a:solidFill>
                  </a:tcPr>
                </a:tc>
                <a:tc>
                  <a:txBody>
                    <a:bodyPr/>
                    <a:lstStyle/>
                    <a:p>
                      <a:r>
                        <a:rPr sz="1400">
                          <a:solidFill>
                            <a:srgbClr val="263238"/>
                          </a:solidFill>
                          <a:latin typeface="Calibri"/>
                        </a:rPr>
                        <a:t>Bajo el tendón conjunto, 1 a 2 cm medial a la espina ilíaca anterosuperior [r2]; en 68 disecciones estuvo entre 3 y 46 mm [r20]</a:t>
                      </a:r>
                    </a:p>
                  </a:txBody>
                  <a:tcPr>
                    <a:solidFill>
                      <a:srgbClr val="FFFFFF"/>
                    </a:solidFill>
                  </a:tcPr>
                </a:tc>
                <a:tc>
                  <a:txBody>
                    <a:bodyPr/>
                    <a:lstStyle/>
                    <a:p>
                      <a:r>
                        <a:rPr sz="1400">
                          <a:solidFill>
                            <a:srgbClr val="263238"/>
                          </a:solidFill>
                          <a:latin typeface="Calibri"/>
                        </a:rPr>
                        <a:t>Movilizarlo y protegerlo; si no aparece, buscar hasta 5 cm medial [r20]</a:t>
                      </a:r>
                    </a:p>
                  </a:txBody>
                  <a:tcPr>
                    <a:solidFill>
                      <a:srgbClr val="FFFFFF"/>
                    </a:solidFill>
                  </a:tcPr>
                </a:tc>
              </a:tr>
              <a:tr h="457200">
                <a:tc>
                  <a:txBody>
                    <a:bodyPr/>
                    <a:lstStyle/>
                    <a:p>
                      <a:r>
                        <a:rPr sz="1400">
                          <a:solidFill>
                            <a:srgbClr val="263238"/>
                          </a:solidFill>
                          <a:latin typeface="Calibri"/>
                        </a:rPr>
                        <a:t>Ilioinguinal</a:t>
                      </a:r>
                    </a:p>
                  </a:txBody>
                  <a:tcPr>
                    <a:solidFill>
                      <a:srgbClr val="EEF3F4"/>
                    </a:solidFill>
                  </a:tcPr>
                </a:tc>
                <a:tc>
                  <a:txBody>
                    <a:bodyPr/>
                    <a:lstStyle/>
                    <a:p>
                      <a:r>
                        <a:rPr sz="1400">
                          <a:solidFill>
                            <a:srgbClr val="263238"/>
                          </a:solidFill>
                          <a:latin typeface="Calibri"/>
                        </a:rPr>
                        <a:t>Nervio femoral y vasos ilíacos</a:t>
                      </a:r>
                    </a:p>
                  </a:txBody>
                  <a:tcPr>
                    <a:solidFill>
                      <a:srgbClr val="EEF3F4"/>
                    </a:solidFill>
                  </a:tcPr>
                </a:tc>
                <a:tc>
                  <a:txBody>
                    <a:bodyPr/>
                    <a:lstStyle/>
                    <a:p>
                      <a:r>
                        <a:rPr sz="1400">
                          <a:solidFill>
                            <a:srgbClr val="263238"/>
                          </a:solidFill>
                          <a:latin typeface="Calibri"/>
                        </a:rPr>
                        <a:t>Nervio sobre la cara anteromedial del iliopsoas; vasos medialmente a él [r2]</a:t>
                      </a:r>
                    </a:p>
                  </a:txBody>
                  <a:tcPr>
                    <a:solidFill>
                      <a:srgbClr val="EEF3F4"/>
                    </a:solidFill>
                  </a:tcPr>
                </a:tc>
                <a:tc>
                  <a:txBody>
                    <a:bodyPr/>
                    <a:lstStyle/>
                    <a:p>
                      <a:r>
                        <a:rPr sz="1400">
                          <a:solidFill>
                            <a:srgbClr val="263238"/>
                          </a:solidFill>
                          <a:latin typeface="Calibri"/>
                        </a:rPr>
                        <a:t>Separar con suavidad y disecar lo mínimo alrededor de los vasos, para conservar el trayecto linfático que pasa medial a la vena [r2]</a:t>
                      </a:r>
                    </a:p>
                  </a:txBody>
                  <a:tcPr>
                    <a:solidFill>
                      <a:srgbClr val="EEF3F4"/>
                    </a:solidFill>
                  </a:tcPr>
                </a:tc>
              </a:tr>
              <a:tr h="457200">
                <a:tc>
                  <a:txBody>
                    <a:bodyPr/>
                    <a:lstStyle/>
                    <a:p>
                      <a:r>
                        <a:rPr sz="1400">
                          <a:solidFill>
                            <a:srgbClr val="263238"/>
                          </a:solidFill>
                          <a:latin typeface="Calibri"/>
                        </a:rPr>
                        <a:t>Intrapélvico</a:t>
                      </a:r>
                    </a:p>
                  </a:txBody>
                  <a:tcPr>
                    <a:solidFill>
                      <a:srgbClr val="FFFFFF"/>
                    </a:solidFill>
                  </a:tcPr>
                </a:tc>
                <a:tc>
                  <a:txBody>
                    <a:bodyPr/>
                    <a:lstStyle/>
                    <a:p>
                      <a:r>
                        <a:rPr sz="1400">
                          <a:solidFill>
                            <a:srgbClr val="263238"/>
                          </a:solidFill>
                          <a:latin typeface="Calibri"/>
                        </a:rPr>
                        <a:t>Paquete obturador</a:t>
                      </a:r>
                    </a:p>
                  </a:txBody>
                  <a:tcPr>
                    <a:solidFill>
                      <a:srgbClr val="FFFFFF"/>
                    </a:solidFill>
                  </a:tcPr>
                </a:tc>
                <a:tc>
                  <a:txBody>
                    <a:bodyPr/>
                    <a:lstStyle/>
                    <a:p>
                      <a:r>
                        <a:rPr sz="1400">
                          <a:solidFill>
                            <a:srgbClr val="263238"/>
                          </a:solidFill>
                          <a:latin typeface="Calibri"/>
                        </a:rPr>
                        <a:t>Cruza el cuadrilátero y está en contacto directo con la superficie [r31]</a:t>
                      </a:r>
                    </a:p>
                  </a:txBody>
                  <a:tcPr>
                    <a:solidFill>
                      <a:srgbClr val="FFFFFF"/>
                    </a:solidFill>
                  </a:tcPr>
                </a:tc>
                <a:tc>
                  <a:txBody>
                    <a:bodyPr/>
                    <a:lstStyle/>
                    <a:p>
                      <a:r>
                        <a:rPr sz="1400">
                          <a:solidFill>
                            <a:srgbClr val="263238"/>
                          </a:solidFill>
                          <a:latin typeface="Calibri"/>
                        </a:rPr>
                        <a:t>Movilizarlo y proteger con espátula o separador maleable [r3]</a:t>
                      </a:r>
                    </a:p>
                  </a:txBody>
                  <a:tcPr>
                    <a:solidFill>
                      <a:srgbClr val="FFFFFF"/>
                    </a:solidFill>
                  </a:tcPr>
                </a:tc>
              </a:tr>
              <a:tr h="457200">
                <a:tc>
                  <a:txBody>
                    <a:bodyPr/>
                    <a:lstStyle/>
                    <a:p>
                      <a:r>
                        <a:rPr sz="1400">
                          <a:solidFill>
                            <a:srgbClr val="263238"/>
                          </a:solidFill>
                          <a:latin typeface="Calibri"/>
                        </a:rPr>
                        <a:t>Intrapélvico</a:t>
                      </a:r>
                    </a:p>
                  </a:txBody>
                  <a:tcPr>
                    <a:solidFill>
                      <a:srgbClr val="EEF3F4"/>
                    </a:solidFill>
                  </a:tcPr>
                </a:tc>
                <a:tc>
                  <a:txBody>
                    <a:bodyPr/>
                    <a:lstStyle/>
                    <a:p>
                      <a:r>
                        <a:rPr sz="1400">
                          <a:solidFill>
                            <a:srgbClr val="263238"/>
                          </a:solidFill>
                          <a:latin typeface="Calibri"/>
                        </a:rPr>
                        <a:t>Vena ilíaca externa</a:t>
                      </a:r>
                    </a:p>
                  </a:txBody>
                  <a:tcPr>
                    <a:solidFill>
                      <a:srgbClr val="EEF3F4"/>
                    </a:solidFill>
                  </a:tcPr>
                </a:tc>
                <a:tc>
                  <a:txBody>
                    <a:bodyPr/>
                    <a:lstStyle/>
                    <a:p>
                      <a:r>
                        <a:rPr sz="1400">
                          <a:solidFill>
                            <a:srgbClr val="263238"/>
                          </a:solidFill>
                          <a:latin typeface="Calibri"/>
                        </a:rPr>
                        <a:t>Muy cercana a los elevadores en la línea terminal [r3]</a:t>
                      </a:r>
                    </a:p>
                  </a:txBody>
                  <a:tcPr>
                    <a:solidFill>
                      <a:srgbClr val="EEF3F4"/>
                    </a:solidFill>
                  </a:tcPr>
                </a:tc>
                <a:tc>
                  <a:txBody>
                    <a:bodyPr/>
                    <a:lstStyle/>
                    <a:p>
                      <a:r>
                        <a:rPr sz="1400">
                          <a:solidFill>
                            <a:srgbClr val="263238"/>
                          </a:solidFill>
                          <a:latin typeface="Calibri"/>
                        </a:rPr>
                        <a:t>Retirar los separadores con cuidado: es donde se lesiona al final [r12]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que cambian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Sanna B et al. Injury. 2018. doi:10.1016/j.injury.2017.12.007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Cinco variantes conviene tenerlas presentes antes de operar.</a:t>
            </a:r>
          </a:p>
          <a:p>
            <a:pPr marL="347472" indent="-347472">
              <a:spcAft>
                <a:spcPts val="1400"/>
              </a:spcAft>
              <a:buChar char="•"/>
            </a:pPr>
            <a:r>
              <a:rPr sz="2400">
                <a:solidFill>
                  <a:srgbClr val="263238"/>
                </a:solidFill>
                <a:latin typeface="Calibri"/>
              </a:rPr>
              <a:t>Corona mortis.</a:t>
            </a:r>
          </a:p>
          <a:p>
            <a:pPr marL="347472" indent="-347472">
              <a:spcAft>
                <a:spcPts val="1400"/>
              </a:spcAft>
              <a:buChar char="•"/>
            </a:pPr>
            <a:r>
              <a:rPr sz="2400">
                <a:solidFill>
                  <a:srgbClr val="263238"/>
                </a:solidFill>
                <a:latin typeface="Calibri"/>
              </a:rPr>
              <a:t>Una revisión sistemática de 21 estudios (2184 hemipelvis) halló alguna conexión vascular en 49,3 %: venosa en 41,7 % y arterial en 17,0 %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Prevalencia de la corona mortis según el método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Sanna B et al. Injury. 2018. doi:10.1016/j.injury.2017.12.007</a:t>
            </a:r>
          </a:p>
          <a:p>
            <a:r>
              <a:rPr sz="1000">
                <a:solidFill>
                  <a:srgbClr val="5A6469"/>
                </a:solidFill>
                <a:latin typeface="Calibri"/>
              </a:rPr>
              <a:t>[r32] Darmanis S et al. Clin Anat. 2007. doi:10.1002/ca.20390</a:t>
            </a:r>
          </a:p>
          <a:p>
            <a:r>
              <a:rPr sz="1000">
                <a:solidFill>
                  <a:srgbClr val="5A6469"/>
                </a:solidFill>
                <a:latin typeface="Calibri"/>
              </a:rPr>
              <a:t>[r33] Schaible SF et al. Eur J Orthop Surg Traumatol. 2024. doi:10.1007/s00590-023-03808-3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Salida del nervio ciático respecto del piriforme (metaanálisis de 7068 miembros)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Tomaszewski KA et al. J Orthop Res. 2016. doi:10.1002/jor.23186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se lesionan los nervios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[r10] Haidukewych GJ et al. J Orthop Trauma. 2002. doi:10.1097/00005131-200205000-00002</a:t>
            </a:r>
          </a:p>
          <a:p>
            <a:r>
              <a:rPr sz="800">
                <a:solidFill>
                  <a:srgbClr val="5A6469"/>
                </a:solidFill>
                <a:latin typeface="Calibri"/>
              </a:rPr>
              <a:t>[r18] Fleming P et al. J Bone Joint Surg Br. 2003. doi:10.1302/0301-620x.85b3.13220</a:t>
            </a:r>
          </a:p>
          <a:p>
            <a:r>
              <a:rPr sz="800">
                <a:solidFill>
                  <a:srgbClr val="5A6469"/>
                </a:solidFill>
                <a:latin typeface="Calibri"/>
              </a:rPr>
              <a:t>[r35] Nitikman M et al. J Orthop Surg Res. 2026. doi:10.1186/s13018-026-06937-7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ideas biomecánicas ayudan a entender la neuropatía iatrogénica.</a:t>
            </a:r>
          </a:p>
          <a:p>
            <a:pPr marL="347472" indent="-347472">
              <a:spcAft>
                <a:spcPts val="1400"/>
              </a:spcAft>
              <a:buChar char="•"/>
            </a:pPr>
            <a:r>
              <a:rPr sz="2800">
                <a:solidFill>
                  <a:srgbClr val="263238"/>
                </a:solidFill>
                <a:latin typeface="Calibri"/>
              </a:rPr>
              <a:t>El ciático sufre por tensión, no solo por corte.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se lesionan los nervios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[r10] Haidukewych GJ et al. J Orthop Trauma. 2002. doi:10.1097/00005131-200205000-00002</a:t>
            </a:r>
          </a:p>
          <a:p>
            <a:r>
              <a:rPr sz="800">
                <a:solidFill>
                  <a:srgbClr val="5A6469"/>
                </a:solidFill>
                <a:latin typeface="Calibri"/>
              </a:rPr>
              <a:t>[r18] Fleming P et al. J Bone Joint Surg Br. 2003. doi:10.1302/0301-620x.85b3.13220</a:t>
            </a:r>
          </a:p>
          <a:p>
            <a:r>
              <a:rPr sz="800">
                <a:solidFill>
                  <a:srgbClr val="5A6469"/>
                </a:solidFill>
                <a:latin typeface="Calibri"/>
              </a:rPr>
              <a:t>[r35] Nitikman M et al. J Orthop Surg Res. 2026. doi:10.1186/s13018-026-06937-7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glúteo superior también se estira.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se lesionan los nervios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Collinge C et al. J Orthop Trauma. 2011. doi:10.1097/BOT.0b013e31820b913d</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otra serie de 66 fracturas transversas la diferencia apuntó en el mismo sentido pero no alcanzó significación…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el mapa que decide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Judet-Letournel describe 10 patrones: 5 elementales (una sola estructura rota) y 5 asociados (combinan elementales); es el estándar que se usa para hablar de abordajes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el mapa que decide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Clarke-Jenssen J et al. Arch Orthop Trauma Surg. 2015. doi:10.1007/s00402-015-2223-9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otro estudio internacional, con 20 pacientes, el acuerdo fue moderado (κ = 0,60 en el mejor conjunto de imágenes) y las vistas oblicuas de Judet no lo mejoraron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se repartieron los abordajes en fracturas de la familia transversa en un centro de nivel 1 (47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Rincon A et al. J Orthop Surg Res. 2025. doi:10.1186/s13018-025-06490-9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Anterior</a:t>
                      </a:r>
                    </a:p>
                  </a:txBody>
                  <a:tcPr>
                    <a:solidFill>
                      <a:srgbClr val="0F5F6B"/>
                    </a:solidFill>
                  </a:tcPr>
                </a:tc>
                <a:tc>
                  <a:txBody>
                    <a:bodyPr/>
                    <a:lstStyle/>
                    <a:p>
                      <a:r>
                        <a:rPr sz="1400" b="1">
                          <a:solidFill>
                            <a:srgbClr val="FFFFFF"/>
                          </a:solidFill>
                          <a:latin typeface="Calibri"/>
                        </a:rPr>
                        <a:t>Posterior</a:t>
                      </a:r>
                    </a:p>
                  </a:txBody>
                  <a:tcPr>
                    <a:solidFill>
                      <a:srgbClr val="0F5F6B"/>
                    </a:solidFill>
                  </a:tcPr>
                </a:tc>
                <a:tc>
                  <a:txBody>
                    <a:bodyPr/>
                    <a:lstStyle/>
                    <a:p>
                      <a:r>
                        <a:rPr sz="1400" b="1">
                          <a:solidFill>
                            <a:srgbClr val="FFFFFF"/>
                          </a:solidFill>
                          <a:latin typeface="Calibri"/>
                        </a:rPr>
                        <a:t>Combinado</a:t>
                      </a:r>
                    </a:p>
                  </a:txBody>
                  <a:tcPr>
                    <a:solidFill>
                      <a:srgbClr val="0F5F6B"/>
                    </a:solidFill>
                  </a:tcPr>
                </a:tc>
                <a:tc>
                  <a:txBody>
                    <a:bodyPr/>
                    <a:lstStyle/>
                    <a:p>
                      <a:r>
                        <a:rPr sz="1400" b="1">
                          <a:solidFill>
                            <a:srgbClr val="FFFFFF"/>
                          </a:solidFill>
                          <a:latin typeface="Calibri"/>
                        </a:rPr>
                        <a:t>Percutáneo</a:t>
                      </a:r>
                    </a:p>
                  </a:txBody>
                  <a:tcPr>
                    <a:solidFill>
                      <a:srgbClr val="0F5F6B"/>
                    </a:solidFill>
                  </a:tcPr>
                </a:tc>
              </a:tr>
              <a:tr h="457200">
                <a:tc>
                  <a:txBody>
                    <a:bodyPr/>
                    <a:lstStyle/>
                    <a:p>
                      <a:r>
                        <a:rPr sz="1400">
                          <a:solidFill>
                            <a:srgbClr val="263238"/>
                          </a:solidFill>
                          <a:latin typeface="Calibri"/>
                        </a:rPr>
                        <a:t>Transversa pura (12)</a:t>
                      </a:r>
                    </a:p>
                  </a:txBody>
                  <a:tcPr>
                    <a:solidFill>
                      <a:srgbClr val="EEF3F4"/>
                    </a:solidFill>
                  </a:tcPr>
                </a:tc>
                <a:tc>
                  <a:txBody>
                    <a:bodyPr/>
                    <a:lstStyle/>
                    <a:p>
                      <a:r>
                        <a:rPr sz="1400">
                          <a:solidFill>
                            <a:srgbClr val="263238"/>
                          </a:solidFill>
                          <a:latin typeface="Calibri"/>
                        </a:rPr>
                        <a:t>58,3 %</a:t>
                      </a:r>
                    </a:p>
                  </a:txBody>
                  <a:tcPr>
                    <a:solidFill>
                      <a:srgbClr val="EEF3F4"/>
                    </a:solidFill>
                  </a:tcPr>
                </a:tc>
                <a:tc>
                  <a:txBody>
                    <a:bodyPr/>
                    <a:lstStyle/>
                    <a:p>
                      <a:r>
                        <a:rPr sz="1400">
                          <a:solidFill>
                            <a:srgbClr val="263238"/>
                          </a:solidFill>
                          <a:latin typeface="Calibri"/>
                        </a:rPr>
                        <a:t>25 %</a:t>
                      </a:r>
                    </a:p>
                  </a:txBody>
                  <a:tcPr>
                    <a:solidFill>
                      <a:srgbClr val="EEF3F4"/>
                    </a:solidFill>
                  </a:tcPr>
                </a:tc>
                <a:tc>
                  <a:txBody>
                    <a:bodyPr/>
                    <a:lstStyle/>
                    <a:p>
                      <a:r>
                        <a:rPr sz="1400">
                          <a:solidFill>
                            <a:srgbClr val="263238"/>
                          </a:solidFill>
                          <a:latin typeface="Calibri"/>
                        </a:rPr>
                        <a:t>—</a:t>
                      </a:r>
                    </a:p>
                  </a:txBody>
                  <a:tcPr>
                    <a:solidFill>
                      <a:srgbClr val="EEF3F4"/>
                    </a:solidFill>
                  </a:tcPr>
                </a:tc>
                <a:tc>
                  <a:txBody>
                    <a:bodyPr/>
                    <a:lstStyle/>
                    <a:p>
                      <a:r>
                        <a:rPr sz="1400">
                          <a:solidFill>
                            <a:srgbClr val="263238"/>
                          </a:solidFill>
                          <a:latin typeface="Calibri"/>
                        </a:rPr>
                        <a:t>16,7 %</a:t>
                      </a:r>
                    </a:p>
                  </a:txBody>
                  <a:tcPr>
                    <a:solidFill>
                      <a:srgbClr val="EEF3F4"/>
                    </a:solidFill>
                  </a:tcPr>
                </a:tc>
              </a:tr>
              <a:tr h="457200">
                <a:tc>
                  <a:txBody>
                    <a:bodyPr/>
                    <a:lstStyle/>
                    <a:p>
                      <a:r>
                        <a:rPr sz="1400">
                          <a:solidFill>
                            <a:srgbClr val="263238"/>
                          </a:solidFill>
                          <a:latin typeface="Calibri"/>
                        </a:rPr>
                        <a:t>Transversa con pared posterior (26)</a:t>
                      </a:r>
                    </a:p>
                  </a:txBody>
                  <a:tcPr>
                    <a:solidFill>
                      <a:srgbClr val="FFFFFF"/>
                    </a:solidFill>
                  </a:tcPr>
                </a:tc>
                <a:tc>
                  <a:txBody>
                    <a:bodyPr/>
                    <a:lstStyle/>
                    <a:p>
                      <a:r>
                        <a:rPr sz="1400">
                          <a:solidFill>
                            <a:srgbClr val="263238"/>
                          </a:solidFill>
                          <a:latin typeface="Calibri"/>
                        </a:rPr>
                        <a:t>—</a:t>
                      </a:r>
                    </a:p>
                  </a:txBody>
                  <a:tcPr>
                    <a:solidFill>
                      <a:srgbClr val="FFFFFF"/>
                    </a:solidFill>
                  </a:tcPr>
                </a:tc>
                <a:tc>
                  <a:txBody>
                    <a:bodyPr/>
                    <a:lstStyle/>
                    <a:p>
                      <a:r>
                        <a:rPr sz="1400">
                          <a:solidFill>
                            <a:srgbClr val="263238"/>
                          </a:solidFill>
                          <a:latin typeface="Calibri"/>
                        </a:rPr>
                        <a:t>88,4 %</a:t>
                      </a:r>
                    </a:p>
                  </a:txBody>
                  <a:tcPr>
                    <a:solidFill>
                      <a:srgbClr val="FFFFFF"/>
                    </a:solidFill>
                  </a:tcPr>
                </a:tc>
                <a:tc>
                  <a:txBody>
                    <a:bodyPr/>
                    <a:lstStyle/>
                    <a:p>
                      <a:r>
                        <a:rPr sz="1400">
                          <a:solidFill>
                            <a:srgbClr val="263238"/>
                          </a:solidFill>
                          <a:latin typeface="Calibri"/>
                        </a:rPr>
                        <a:t>3,8 %</a:t>
                      </a:r>
                    </a:p>
                  </a:txBody>
                  <a:tcPr>
                    <a:solidFill>
                      <a:srgbClr val="FFFFFF"/>
                    </a:solidFill>
                  </a:tcPr>
                </a:tc>
                <a:tc>
                  <a:txBody>
                    <a:bodyPr/>
                    <a:lstStyle/>
                    <a:p>
                      <a:r>
                        <a:rPr sz="1400">
                          <a:solidFill>
                            <a:srgbClr val="263238"/>
                          </a:solidFill>
                          <a:latin typeface="Calibri"/>
                        </a:rPr>
                        <a:t>7,8 %</a:t>
                      </a:r>
                    </a:p>
                  </a:txBody>
                  <a:tcPr>
                    <a:solidFill>
                      <a:srgbClr val="FFFFFF"/>
                    </a:solidFill>
                  </a:tcPr>
                </a:tc>
              </a:tr>
              <a:tr h="457200">
                <a:tc>
                  <a:txBody>
                    <a:bodyPr/>
                    <a:lstStyle/>
                    <a:p>
                      <a:r>
                        <a:rPr sz="1400">
                          <a:solidFill>
                            <a:srgbClr val="263238"/>
                          </a:solidFill>
                          <a:latin typeface="Calibri"/>
                        </a:rPr>
                        <a:t>En T (10)</a:t>
                      </a:r>
                    </a:p>
                  </a:txBody>
                  <a:tcPr>
                    <a:solidFill>
                      <a:srgbClr val="EEF3F4"/>
                    </a:solidFill>
                  </a:tcPr>
                </a:tc>
                <a:tc>
                  <a:txBody>
                    <a:bodyPr/>
                    <a:lstStyle/>
                    <a:p>
                      <a:r>
                        <a:rPr sz="1400">
                          <a:solidFill>
                            <a:srgbClr val="263238"/>
                          </a:solidFill>
                          <a:latin typeface="Calibri"/>
                        </a:rPr>
                        <a:t>50 %</a:t>
                      </a:r>
                    </a:p>
                  </a:txBody>
                  <a:tcPr>
                    <a:solidFill>
                      <a:srgbClr val="EEF3F4"/>
                    </a:solidFill>
                  </a:tcPr>
                </a:tc>
                <a:tc>
                  <a:txBody>
                    <a:bodyPr/>
                    <a:lstStyle/>
                    <a:p>
                      <a:r>
                        <a:rPr sz="1400">
                          <a:solidFill>
                            <a:srgbClr val="263238"/>
                          </a:solidFill>
                          <a:latin typeface="Calibri"/>
                        </a:rPr>
                        <a:t>20 %</a:t>
                      </a:r>
                    </a:p>
                  </a:txBody>
                  <a:tcPr>
                    <a:solidFill>
                      <a:srgbClr val="EEF3F4"/>
                    </a:solidFill>
                  </a:tcPr>
                </a:tc>
                <a:tc>
                  <a:txBody>
                    <a:bodyPr/>
                    <a:lstStyle/>
                    <a:p>
                      <a:r>
                        <a:rPr sz="1400">
                          <a:solidFill>
                            <a:srgbClr val="263238"/>
                          </a:solidFill>
                          <a:latin typeface="Calibri"/>
                        </a:rPr>
                        <a:t>10 %</a:t>
                      </a:r>
                    </a:p>
                  </a:txBody>
                  <a:tcPr>
                    <a:solidFill>
                      <a:srgbClr val="EEF3F4"/>
                    </a:solidFill>
                  </a:tcPr>
                </a:tc>
                <a:tc>
                  <a:txBody>
                    <a:bodyPr/>
                    <a:lstStyle/>
                    <a:p>
                      <a:r>
                        <a:rPr sz="1400">
                          <a:solidFill>
                            <a:srgbClr val="263238"/>
                          </a:solidFill>
                          <a:latin typeface="Calibri"/>
                        </a:rPr>
                        <a:t>20 %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pedir y qué decide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[r41] National Institute for Health and Care Excellence.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orden práctico es este: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pedir y qué decide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National Institute for Health and Care Excellence. 2016.</a:t>
            </a:r>
          </a:p>
          <a:p>
            <a:r>
              <a:rPr sz="1000">
                <a:solidFill>
                  <a:srgbClr val="5A6469"/>
                </a:solidFill>
                <a:latin typeface="Calibri"/>
              </a:rPr>
              <a:t>[r12] Bartosik M et al. J Clin Med. 2024. doi:10.3390/jcm13195867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TC como imagen de primera línea en el adulto con sospecha de fractura pélvica de alta energía. En la revisión geriátrica, la radiografía (AP… [r41]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pedir y qué decide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[r41] National Institute for Health and Care Excellence.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Examen bajo anestesia en la pared posterior dudosa. Se explica abajo.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examen: qué tan confiables son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Reagan JM et al. Clin Orthop Relat Res. 2011. doi:10.1007/s11999-011-1790-5</a:t>
            </a:r>
          </a:p>
          <a:p>
            <a:r>
              <a:rPr sz="800">
                <a:solidFill>
                  <a:srgbClr val="5A6469"/>
                </a:solidFill>
                <a:latin typeface="Calibri"/>
              </a:rPr>
              <a:t>[r38] Beaulé PE et al. Assessment of interobserver and intraobserver reliability. 2003. PMID 12954828</a:t>
            </a:r>
          </a:p>
          <a:p>
            <a:r>
              <a:rPr sz="800">
                <a:solidFill>
                  <a:srgbClr val="5A6469"/>
                </a:solidFill>
                <a:latin typeface="Calibri"/>
              </a:rPr>
              <a:t>[r39] Clarke-Jenssen J et al. Arch Orthop Trauma Surg. 2015. doi:10.1007/s00402-015-2223-9</a:t>
            </a:r>
          </a:p>
          <a:p>
            <a:r>
              <a:rPr sz="800">
                <a:solidFill>
                  <a:srgbClr val="5A6469"/>
                </a:solidFill>
                <a:latin typeface="Calibri"/>
              </a:rPr>
              <a:t>[r42] Keith JE et al. Quantitative assessment using computed tomography. 1988. PMID 3392065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preguntas que el residente suele contestar mal: ¿esta pared posterior es estable? y ¿cuán confiable es mi clasificación?</a:t>
            </a:r>
          </a:p>
          <a:p>
            <a:pPr marL="347472" indent="-347472">
              <a:spcAft>
                <a:spcPts val="1400"/>
              </a:spcAft>
              <a:buChar char="•"/>
            </a:pPr>
            <a:r>
              <a:rPr sz="2800">
                <a:solidFill>
                  <a:srgbClr val="263238"/>
                </a:solidFill>
                <a:latin typeface="Calibri"/>
              </a:rPr>
              <a:t>Pared posterior.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Estabilidad de la pared posterior: ¿qué tan bien predicen la TC y el ojo del cirujano?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Reagan JM et al. Clin Orthop Relat Res. 2011. doi:10.1007/s11999-011-1790-5</a:t>
            </a:r>
          </a:p>
          <a:p>
            <a:r>
              <a:rPr sz="1000">
                <a:solidFill>
                  <a:srgbClr val="5A6469"/>
                </a:solidFill>
                <a:latin typeface="Calibri"/>
              </a:rPr>
              <a:t>[r43] Vatti L et al. A Survey of Orthopaedic Trauma Surgeons. 2023. doi:10.1097/BOT.0000000000002591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Concordancia interobservador de Letournel (κ)</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Beaulé PE et al. Assessment of interobserver and intraobserver reliability. 2003. PMID 12954828</a:t>
            </a:r>
          </a:p>
          <a:p>
            <a:r>
              <a:rPr sz="1000">
                <a:solidFill>
                  <a:srgbClr val="5A6469"/>
                </a:solidFill>
                <a:latin typeface="Calibri"/>
              </a:rPr>
              <a:t>[r39] Clarke-Jenssen J et al. Arch Orthop Trauma Surg. 2015. doi:10.1007/s00402-015-2223-9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cómo elegir 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Banerjee R et al. En: AO Surgery Reference. 2026.</a:t>
            </a:r>
          </a:p>
          <a:p>
            <a:r>
              <a:rPr sz="800">
                <a:solidFill>
                  <a:srgbClr val="5A6469"/>
                </a:solidFill>
                <a:latin typeface="Calibri"/>
              </a:rPr>
              <a:t>[r5] Staresinic M et al. Arch Orthop Trauma Surg. 2024. doi:10.1007/s00402-024-05583-0</a:t>
            </a:r>
          </a:p>
          <a:p>
            <a:r>
              <a:rPr sz="800">
                <a:solidFill>
                  <a:srgbClr val="5A6469"/>
                </a:solidFill>
                <a:latin typeface="Calibri"/>
              </a:rPr>
              <a:t>[r6] Gänsslen A et al. Arch Orthop Trauma Surg. 2024. doi:10.1007/s00402-024-05667-x</a:t>
            </a:r>
          </a:p>
          <a:p>
            <a:r>
              <a:rPr sz="800">
                <a:solidFill>
                  <a:srgbClr val="5A6469"/>
                </a:solidFill>
                <a:latin typeface="Calibri"/>
              </a:rPr>
              <a:t>[r7] Letournel E. Clin Orthop Relat Res. 1993. PMID 8519138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ayuda de estudio, no una regla: el abordaje se decide con tu tutor, la TC y el implante que tengas.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el corredor según el patrón y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Puchwein P et al. State of the art. 2024. doi:10.1007/s00402-024-05555-4</a:t>
            </a:r>
          </a:p>
          <a:p>
            <a:r>
              <a:rPr sz="800">
                <a:solidFill>
                  <a:srgbClr val="5A6469"/>
                </a:solidFill>
                <a:latin typeface="Calibri"/>
              </a:rPr>
              <a:t>[r5] Staresinic M et al. Arch Orthop Trauma Surg. 2024. doi:10.1007/s00402-024-05583-0</a:t>
            </a:r>
          </a:p>
          <a:p>
            <a:r>
              <a:rPr sz="800">
                <a:solidFill>
                  <a:srgbClr val="5A6469"/>
                </a:solidFill>
                <a:latin typeface="Calibri"/>
              </a:rPr>
              <a:t>[r6] Gänsslen A et al. Arch Orthop Trauma Surg. 2024. doi:10.1007/s00402-024-05667-x</a:t>
            </a:r>
          </a:p>
          <a:p>
            <a:r>
              <a:rPr sz="800">
                <a:solidFill>
                  <a:srgbClr val="5A6469"/>
                </a:solidFill>
                <a:latin typeface="Calibri"/>
              </a:rPr>
              <a:t>[r47] Freude T et al. Arch Orthop Trauma Surg. 2024. doi:10.1007/s00402-024-05455-7</a:t>
            </a:r>
          </a:p>
          <a:p>
            <a:r>
              <a:rPr sz="800">
                <a:solidFill>
                  <a:srgbClr val="5A6469"/>
                </a:solidFill>
                <a:latin typeface="Calibri"/>
              </a:rPr>
              <a:t>[r7] Letournel E. Clin Orthop Relat Res. 1993. PMID 8519138</a:t>
            </a:r>
          </a:p>
          <a:p>
            <a:r>
              <a:rPr sz="800">
                <a:solidFill>
                  <a:srgbClr val="5A6469"/>
                </a:solidFill>
                <a:latin typeface="Calibri"/>
              </a:rPr>
              <a:t>(+6 referencias más en las láminas finales)</a:t>
            </a:r>
          </a:p>
        </p:txBody>
      </p:sp>
      <p:sp>
        <p:nvSpPr>
          <p:cNvPr id="6" name="Rounded Rectangle 5"/>
          <p:cNvSpPr/>
          <p:nvPr/>
        </p:nvSpPr>
        <p:spPr>
          <a:xfrm>
            <a:off x="4754880" y="1508760"/>
            <a:ext cx="2743200" cy="174971"/>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acetabular o del anillo con indicación quirúrgica, ya con TC y clasificación</a:t>
            </a:r>
          </a:p>
        </p:txBody>
      </p:sp>
      <p:sp>
        <p:nvSpPr>
          <p:cNvPr id="7" name="Decision 6"/>
          <p:cNvSpPr/>
          <p:nvPr/>
        </p:nvSpPr>
        <p:spPr>
          <a:xfrm>
            <a:off x="4572000" y="1793459"/>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lesión mecánicamente conectada del anillo pélvico (B2, B3 o C)?</a:t>
            </a:r>
          </a:p>
        </p:txBody>
      </p:sp>
      <p:sp>
        <p:nvSpPr>
          <p:cNvPr id="8" name="Rectangle 7"/>
          <p:cNvSpPr/>
          <p:nvPr/>
        </p:nvSpPr>
        <p:spPr>
          <a:xfrm>
            <a:off x="4754880" y="2171288"/>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Planear secuencia: casi siempre anillo posterior primero y anillo anterior al final; acetábulo primero en casos elegidos (anillo posterior poco desplazado con acetábulo reducible en paciente joven, o transversa con lesión B2.3) [r16]</a:t>
            </a:r>
          </a:p>
        </p:txBody>
      </p:sp>
      <p:sp>
        <p:nvSpPr>
          <p:cNvPr id="9" name="Decision 8"/>
          <p:cNvSpPr/>
          <p:nvPr/>
        </p:nvSpPr>
        <p:spPr>
          <a:xfrm>
            <a:off x="4572000" y="2455987"/>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¿Qué columna o pared es crítica para reducir?</a:t>
            </a:r>
          </a:p>
        </p:txBody>
      </p:sp>
      <p:sp>
        <p:nvSpPr>
          <p:cNvPr id="10" name="Rectangle 9"/>
          <p:cNvSpPr/>
          <p:nvPr/>
        </p:nvSpPr>
        <p:spPr>
          <a:xfrm>
            <a:off x="2103120" y="2833816"/>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Posterior: K-L, prono o lateral; osteotomía trocantérica o luxación quirúrgica si hay que ver el techo o la articulación [r5]</a:t>
            </a:r>
          </a:p>
        </p:txBody>
      </p:sp>
      <p:sp>
        <p:nvSpPr>
          <p:cNvPr id="11" name="Rectangle 10"/>
          <p:cNvSpPr/>
          <p:nvPr/>
        </p:nvSpPr>
        <p:spPr>
          <a:xfrm>
            <a:off x="4754880" y="2833816"/>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Anterior o cuadrilátero: Stoppa modificado o pararrectus, con ventana lateral si hay fosa ilíaca; ilioinguinal clásico según experiencia [r6][r47]</a:t>
            </a:r>
          </a:p>
        </p:txBody>
      </p:sp>
      <p:sp>
        <p:nvSpPr>
          <p:cNvPr id="12" name="Rectangle 11"/>
          <p:cNvSpPr/>
          <p:nvPr/>
        </p:nvSpPr>
        <p:spPr>
          <a:xfrm>
            <a:off x="7406640" y="2833816"/>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Ambas columnas o patrones mixtos: intentar una sola vía por la columna crítica; dos vías si no alcanza [r7][r45]</a:t>
            </a:r>
          </a:p>
        </p:txBody>
      </p:sp>
      <p:sp>
        <p:nvSpPr>
          <p:cNvPr id="13" name="Decision 12"/>
          <p:cNvSpPr/>
          <p:nvPr/>
        </p:nvSpPr>
        <p:spPr>
          <a:xfrm>
            <a:off x="4572000" y="3118515"/>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¿Paciente mayor con hueso osteoporótico, impacción del techo o cabeza dañada?</a:t>
            </a:r>
          </a:p>
        </p:txBody>
      </p:sp>
      <p:sp>
        <p:nvSpPr>
          <p:cNvPr id="14" name="Rectangle 13"/>
          <p:cNvSpPr/>
          <p:nvPr/>
        </p:nvSpPr>
        <p:spPr>
          <a:xfrm>
            <a:off x="4754880" y="3496344"/>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Valorar fijación intrapélvica o artroplastia total aguda según el equipo; no hay indicaciones consensuadas [r12]</a:t>
            </a:r>
          </a:p>
        </p:txBody>
      </p:sp>
      <p:sp>
        <p:nvSpPr>
          <p:cNvPr id="15" name="Decision 14"/>
          <p:cNvSpPr/>
          <p:nvPr/>
        </p:nvSpPr>
        <p:spPr>
          <a:xfrm>
            <a:off x="4572000" y="3781044"/>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¿Sínfisis abierta o fractura de ramas aisladas?</a:t>
            </a:r>
          </a:p>
        </p:txBody>
      </p:sp>
      <p:sp>
        <p:nvSpPr>
          <p:cNvPr id="16" name="Rectangle 15"/>
          <p:cNvSpPr/>
          <p:nvPr/>
        </p:nvSpPr>
        <p:spPr>
          <a:xfrm>
            <a:off x="4754880" y="4158873"/>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Pfannenstiel modificado y placa; considerar tornillos percutáneos si se logra reducción cerrada [r4][r46]</a:t>
            </a:r>
          </a:p>
        </p:txBody>
      </p:sp>
      <p:sp>
        <p:nvSpPr>
          <p:cNvPr id="17" name="Decision 16"/>
          <p:cNvSpPr/>
          <p:nvPr/>
        </p:nvSpPr>
        <p:spPr>
          <a:xfrm>
            <a:off x="4572000" y="4443572"/>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¿Lesión uretral asociada?</a:t>
            </a:r>
          </a:p>
        </p:txBody>
      </p:sp>
      <p:sp>
        <p:nvSpPr>
          <p:cNvPr id="18" name="Rectangle 17"/>
          <p:cNvSpPr/>
          <p:nvPr/>
        </p:nvSpPr>
        <p:spPr>
          <a:xfrm>
            <a:off x="4754880" y="4821401"/>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Riesgo alto de infección profunda (14,0 % con lesión uretral); el efecto de la placa no fue significativo: planear con urología [r24]</a:t>
            </a:r>
          </a:p>
        </p:txBody>
      </p:sp>
      <p:sp>
        <p:nvSpPr>
          <p:cNvPr id="19" name="Decision 18"/>
          <p:cNvSpPr/>
          <p:nvPr/>
        </p:nvSpPr>
        <p:spPr>
          <a:xfrm>
            <a:off x="4572000" y="5106100"/>
            <a:ext cx="3108960" cy="26810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¿Piel contusa o lesión de Morel-Lavallée sobre la vía posterior?</a:t>
            </a:r>
          </a:p>
        </p:txBody>
      </p:sp>
      <p:sp>
        <p:nvSpPr>
          <p:cNvPr id="20" name="Rectangle 19"/>
          <p:cNvSpPr/>
          <p:nvPr/>
        </p:nvSpPr>
        <p:spPr>
          <a:xfrm>
            <a:off x="4754880" y="5483929"/>
            <a:ext cx="2743200" cy="17497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Prever problemas de cicatrización: replantear el momento o la vía *(práctica habitual / opinión experta)*; AO advierte el riesgo [r15]</a:t>
            </a:r>
          </a:p>
        </p:txBody>
      </p:sp>
      <p:sp>
        <p:nvSpPr>
          <p:cNvPr id="21" name="Rounded Rectangle 20"/>
          <p:cNvSpPr/>
          <p:nvPr/>
        </p:nvSpPr>
        <p:spPr>
          <a:xfrm>
            <a:off x="4754880" y="5768628"/>
            <a:ext cx="2743200" cy="174971"/>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Operar con el mapa de estructuras en riesgo del corredor elegido</a:t>
            </a:r>
          </a:p>
        </p:txBody>
      </p:sp>
      <p:cxnSp>
        <p:nvCxnSpPr>
          <p:cNvPr id="22" name="Connector 21"/>
          <p:cNvCxnSpPr>
            <a:stCxn id="6" idx="2"/>
            <a:endCxn id="7" idx="0"/>
          </p:cNvCxnSpPr>
          <p:nvPr/>
        </p:nvCxnSpPr>
        <p:spPr>
          <a:xfrm flipH="1">
            <a:off x="6126480" y="168373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6126480" y="206156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05424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7" idx="2"/>
            <a:endCxn id="9" idx="0"/>
          </p:cNvCxnSpPr>
          <p:nvPr/>
        </p:nvCxnSpPr>
        <p:spPr>
          <a:xfrm flipH="1">
            <a:off x="6126480" y="2061560"/>
            <a:ext cx="0" cy="3944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15388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8" idx="2"/>
            <a:endCxn id="9" idx="0"/>
          </p:cNvCxnSpPr>
          <p:nvPr/>
        </p:nvCxnSpPr>
        <p:spPr>
          <a:xfrm flipH="1">
            <a:off x="6126480" y="234625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9" idx="2"/>
            <a:endCxn id="10" idx="0"/>
          </p:cNvCxnSpPr>
          <p:nvPr/>
        </p:nvCxnSpPr>
        <p:spPr>
          <a:xfrm flipH="1">
            <a:off x="3474720" y="2724088"/>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695444" y="2716772"/>
            <a:ext cx="457200" cy="274320"/>
          </a:xfrm>
          <a:prstGeom prst="rect">
            <a:avLst/>
          </a:prstGeom>
          <a:noFill/>
        </p:spPr>
        <p:txBody>
          <a:bodyPr wrap="square">
            <a:spAutoFit/>
          </a:bodyPr>
          <a:lstStyle/>
          <a:p>
            <a:r>
              <a:rPr sz="1200" b="1">
                <a:solidFill>
                  <a:srgbClr val="D97706"/>
                </a:solidFill>
                <a:latin typeface="Calibri"/>
              </a:rPr>
              <a:t>posterior</a:t>
            </a:r>
          </a:p>
        </p:txBody>
      </p:sp>
      <p:cxnSp>
        <p:nvCxnSpPr>
          <p:cNvPr id="30" name="Connector 29"/>
          <p:cNvCxnSpPr>
            <a:stCxn id="9" idx="2"/>
            <a:endCxn id="11" idx="0"/>
          </p:cNvCxnSpPr>
          <p:nvPr/>
        </p:nvCxnSpPr>
        <p:spPr>
          <a:xfrm flipH="1">
            <a:off x="6126480" y="272408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2716772"/>
            <a:ext cx="457200" cy="274320"/>
          </a:xfrm>
          <a:prstGeom prst="rect">
            <a:avLst/>
          </a:prstGeom>
          <a:noFill/>
        </p:spPr>
        <p:txBody>
          <a:bodyPr wrap="square">
            <a:spAutoFit/>
          </a:bodyPr>
          <a:lstStyle/>
          <a:p>
            <a:r>
              <a:rPr sz="1200" b="1">
                <a:solidFill>
                  <a:srgbClr val="D97706"/>
                </a:solidFill>
                <a:latin typeface="Calibri"/>
              </a:rPr>
              <a:t>anterior</a:t>
            </a:r>
          </a:p>
        </p:txBody>
      </p:sp>
      <p:cxnSp>
        <p:nvCxnSpPr>
          <p:cNvPr id="32" name="Connector 31"/>
          <p:cNvCxnSpPr>
            <a:stCxn id="9" idx="2"/>
            <a:endCxn id="12" idx="0"/>
          </p:cNvCxnSpPr>
          <p:nvPr/>
        </p:nvCxnSpPr>
        <p:spPr>
          <a:xfrm>
            <a:off x="6126480" y="2724088"/>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109459" y="2716772"/>
            <a:ext cx="457200" cy="274320"/>
          </a:xfrm>
          <a:prstGeom prst="rect">
            <a:avLst/>
          </a:prstGeom>
          <a:noFill/>
        </p:spPr>
        <p:txBody>
          <a:bodyPr wrap="square">
            <a:spAutoFit/>
          </a:bodyPr>
          <a:lstStyle/>
          <a:p>
            <a:r>
              <a:rPr sz="1200" b="1">
                <a:solidFill>
                  <a:srgbClr val="D97706"/>
                </a:solidFill>
                <a:latin typeface="Calibri"/>
              </a:rPr>
              <a:t>ambas</a:t>
            </a:r>
          </a:p>
        </p:txBody>
      </p:sp>
      <p:cxnSp>
        <p:nvCxnSpPr>
          <p:cNvPr id="34" name="Connector 33"/>
          <p:cNvCxnSpPr>
            <a:stCxn id="10" idx="2"/>
            <a:endCxn id="13" idx="0"/>
          </p:cNvCxnSpPr>
          <p:nvPr/>
        </p:nvCxnSpPr>
        <p:spPr>
          <a:xfrm>
            <a:off x="3474720" y="3008787"/>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1" idx="2"/>
            <a:endCxn id="13" idx="0"/>
          </p:cNvCxnSpPr>
          <p:nvPr/>
        </p:nvCxnSpPr>
        <p:spPr>
          <a:xfrm flipH="1">
            <a:off x="6126480" y="300878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2" idx="2"/>
            <a:endCxn id="13" idx="0"/>
          </p:cNvCxnSpPr>
          <p:nvPr/>
        </p:nvCxnSpPr>
        <p:spPr>
          <a:xfrm flipH="1">
            <a:off x="6126480" y="3008787"/>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3" idx="2"/>
            <a:endCxn id="14" idx="0"/>
          </p:cNvCxnSpPr>
          <p:nvPr/>
        </p:nvCxnSpPr>
        <p:spPr>
          <a:xfrm flipH="1">
            <a:off x="6126480" y="338661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81344" y="33793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3" idx="2"/>
            <a:endCxn id="15" idx="0"/>
          </p:cNvCxnSpPr>
          <p:nvPr/>
        </p:nvCxnSpPr>
        <p:spPr>
          <a:xfrm flipH="1">
            <a:off x="6126480" y="3386616"/>
            <a:ext cx="0" cy="3944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81344" y="34789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4" idx="2"/>
            <a:endCxn id="15"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5" idx="2"/>
            <a:endCxn id="16" idx="0"/>
          </p:cNvCxnSpPr>
          <p:nvPr/>
        </p:nvCxnSpPr>
        <p:spPr>
          <a:xfrm flipH="1">
            <a:off x="6126480" y="404914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181344" y="40418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5" idx="2"/>
            <a:endCxn id="19" idx="0"/>
          </p:cNvCxnSpPr>
          <p:nvPr/>
        </p:nvCxnSpPr>
        <p:spPr>
          <a:xfrm flipH="1">
            <a:off x="6126480" y="4049145"/>
            <a:ext cx="0" cy="105695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81344" y="437335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6" name="Connector 45"/>
          <p:cNvCxnSpPr>
            <a:stCxn id="16" idx="2"/>
            <a:endCxn id="17" idx="0"/>
          </p:cNvCxnSpPr>
          <p:nvPr/>
        </p:nvCxnSpPr>
        <p:spPr>
          <a:xfrm flipH="1">
            <a:off x="6126480" y="433384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7" idx="2"/>
            <a:endCxn id="18" idx="0"/>
          </p:cNvCxnSpPr>
          <p:nvPr/>
        </p:nvCxnSpPr>
        <p:spPr>
          <a:xfrm flipH="1">
            <a:off x="6126480" y="471167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6181344" y="470435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9" name="Connector 48"/>
          <p:cNvCxnSpPr>
            <a:stCxn id="17" idx="2"/>
            <a:endCxn id="19" idx="0"/>
          </p:cNvCxnSpPr>
          <p:nvPr/>
        </p:nvCxnSpPr>
        <p:spPr>
          <a:xfrm flipH="1">
            <a:off x="6126480" y="4711673"/>
            <a:ext cx="0" cy="3944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6181344" y="4804002"/>
            <a:ext cx="457200" cy="274320"/>
          </a:xfrm>
          <a:prstGeom prst="rect">
            <a:avLst/>
          </a:prstGeom>
          <a:noFill/>
        </p:spPr>
        <p:txBody>
          <a:bodyPr wrap="square">
            <a:spAutoFit/>
          </a:bodyPr>
          <a:lstStyle/>
          <a:p>
            <a:r>
              <a:rPr sz="1200" b="1">
                <a:solidFill>
                  <a:srgbClr val="D97706"/>
                </a:solidFill>
                <a:latin typeface="Calibri"/>
              </a:rPr>
              <a:t>no</a:t>
            </a:r>
          </a:p>
        </p:txBody>
      </p:sp>
      <p:cxnSp>
        <p:nvCxnSpPr>
          <p:cNvPr id="51" name="Connector 50"/>
          <p:cNvCxnSpPr>
            <a:stCxn id="18" idx="2"/>
            <a:endCxn id="19" idx="0"/>
          </p:cNvCxnSpPr>
          <p:nvPr/>
        </p:nvCxnSpPr>
        <p:spPr>
          <a:xfrm flipH="1">
            <a:off x="6126480" y="499637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Connector 51"/>
          <p:cNvCxnSpPr>
            <a:stCxn id="19" idx="2"/>
            <a:endCxn id="20" idx="0"/>
          </p:cNvCxnSpPr>
          <p:nvPr/>
        </p:nvCxnSpPr>
        <p:spPr>
          <a:xfrm flipH="1">
            <a:off x="6126480" y="537420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6181344" y="5366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4" name="Connector 53"/>
          <p:cNvCxnSpPr>
            <a:stCxn id="19" idx="2"/>
            <a:endCxn id="21" idx="0"/>
          </p:cNvCxnSpPr>
          <p:nvPr/>
        </p:nvCxnSpPr>
        <p:spPr>
          <a:xfrm flipH="1">
            <a:off x="6126480" y="5374201"/>
            <a:ext cx="0" cy="3944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6181344" y="5466530"/>
            <a:ext cx="457200" cy="274320"/>
          </a:xfrm>
          <a:prstGeom prst="rect">
            <a:avLst/>
          </a:prstGeom>
          <a:noFill/>
        </p:spPr>
        <p:txBody>
          <a:bodyPr wrap="square">
            <a:spAutoFit/>
          </a:bodyPr>
          <a:lstStyle/>
          <a:p>
            <a:r>
              <a:rPr sz="1200" b="1">
                <a:solidFill>
                  <a:srgbClr val="D97706"/>
                </a:solidFill>
                <a:latin typeface="Calibri"/>
              </a:rPr>
              <a:t>no</a:t>
            </a:r>
          </a:p>
        </p:txBody>
      </p:sp>
      <p:cxnSp>
        <p:nvCxnSpPr>
          <p:cNvPr id="56" name="Connector 55"/>
          <p:cNvCxnSpPr>
            <a:stCxn id="20" idx="2"/>
            <a:endCxn id="21" idx="0"/>
          </p:cNvCxnSpPr>
          <p:nvPr/>
        </p:nvCxnSpPr>
        <p:spPr>
          <a:xfrm flipH="1">
            <a:off x="6126480" y="565890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patrón, vía habitual y cuándo no usarla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Ferguson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Banerjee R et al. En: AO Surgery Reference. 2026.</a:t>
            </a:r>
          </a:p>
          <a:p>
            <a:r>
              <a:rPr sz="800">
                <a:solidFill>
                  <a:srgbClr val="5A6469"/>
                </a:solidFill>
                <a:latin typeface="Calibri"/>
              </a:rPr>
              <a:t>[r5] Staresinic M et al. Arch Orthop Trauma Surg. 2024. doi:10.1007/s00402-024-05583-0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tablas responden a dos preguntas distintas.</a:t>
            </a:r>
          </a:p>
          <a:p>
            <a:pPr marL="347472" indent="-347472">
              <a:spcAft>
                <a:spcPts val="1400"/>
              </a:spcAft>
              <a:buChar char="•"/>
            </a:pPr>
            <a:r>
              <a:rPr sz="2400">
                <a:solidFill>
                  <a:srgbClr val="263238"/>
                </a:solidFill>
                <a:latin typeface="Calibri"/>
              </a:rPr>
              <a:t>La primera parte del patrón de Judet-Letournel y dice qué hay que ver; la segunda parte de la vía y dice para qué sirve y cuándo conviene cambiar.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 patrón de Judet-Letournel: qué hay que ver y por dónde se empieza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Staresinic M et al. Arch Orthop Trauma Surg. 2024. doi:10.1007/s00402-024-05583-0</a:t>
            </a:r>
          </a:p>
          <a:p>
            <a:r>
              <a:rPr sz="800">
                <a:solidFill>
                  <a:srgbClr val="5A6469"/>
                </a:solidFill>
                <a:latin typeface="Calibri"/>
              </a:rPr>
              <a:t>[r19] Reagan JM et al. Clin Orthop Relat Res. 2011. doi:10.1007/s11999-011-1790-5</a:t>
            </a:r>
          </a:p>
          <a:p>
            <a:r>
              <a:rPr sz="800">
                <a:solidFill>
                  <a:srgbClr val="5A6469"/>
                </a:solidFill>
                <a:latin typeface="Calibri"/>
              </a:rPr>
              <a:t>[r6] Gänsslen A et al. Arch Orthop Trauma Surg. 2024. doi:10.1007/s00402-024-05667-x</a:t>
            </a:r>
          </a:p>
          <a:p>
            <a:r>
              <a:rPr sz="800">
                <a:solidFill>
                  <a:srgbClr val="5A6469"/>
                </a:solidFill>
                <a:latin typeface="Calibri"/>
              </a:rPr>
              <a:t>[r7] Letournel E. Clin Orthop Relat Res. 1993. PMID 8519138</a:t>
            </a:r>
          </a:p>
          <a:p>
            <a:r>
              <a:rPr sz="800">
                <a:solidFill>
                  <a:srgbClr val="5A6469"/>
                </a:solidFill>
                <a:latin typeface="Calibri"/>
              </a:rPr>
              <a:t>[r3] Ferguson T et al. En: AO Surgery Reference. 2026.</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Qué hay que ver</a:t>
                      </a:r>
                    </a:p>
                  </a:txBody>
                  <a:tcPr>
                    <a:solidFill>
                      <a:srgbClr val="0F5F6B"/>
                    </a:solidFill>
                  </a:tcPr>
                </a:tc>
                <a:tc>
                  <a:txBody>
                    <a:bodyPr/>
                    <a:lstStyle/>
                    <a:p>
                      <a:r>
                        <a:rPr sz="1400" b="1">
                          <a:solidFill>
                            <a:srgbClr val="FFFFFF"/>
                          </a:solidFill>
                          <a:latin typeface="Calibri"/>
                        </a:rPr>
                        <a:t>Vía de partida</a:t>
                      </a:r>
                    </a:p>
                  </a:txBody>
                  <a:tcPr>
                    <a:solidFill>
                      <a:srgbClr val="0F5F6B"/>
                    </a:solidFill>
                  </a:tcPr>
                </a:tc>
                <a:tc>
                  <a:txBody>
                    <a:bodyPr/>
                    <a:lstStyle/>
                    <a:p>
                      <a:r>
                        <a:rPr sz="1400" b="1">
                          <a:solidFill>
                            <a:srgbClr val="FFFFFF"/>
                          </a:solidFill>
                          <a:latin typeface="Calibri"/>
                        </a:rPr>
                        <a:t>Alternativas y notas</a:t>
                      </a:r>
                    </a:p>
                  </a:txBody>
                  <a:tcPr>
                    <a:solidFill>
                      <a:srgbClr val="0F5F6B"/>
                    </a:solidFill>
                  </a:tcPr>
                </a:tc>
              </a:tr>
              <a:tr h="457200">
                <a:tc>
                  <a:txBody>
                    <a:bodyPr/>
                    <a:lstStyle/>
                    <a:p>
                      <a:r>
                        <a:rPr sz="1400">
                          <a:solidFill>
                            <a:srgbClr val="263238"/>
                          </a:solidFill>
                          <a:latin typeface="Calibri"/>
                        </a:rPr>
                        <a:t>Pared posterior</a:t>
                      </a:r>
                    </a:p>
                  </a:txBody>
                  <a:tcPr>
                    <a:solidFill>
                      <a:srgbClr val="EEF3F4"/>
                    </a:solidFill>
                  </a:tcPr>
                </a:tc>
                <a:tc>
                  <a:txBody>
                    <a:bodyPr/>
                    <a:lstStyle/>
                    <a:p>
                      <a:r>
                        <a:rPr sz="1400">
                          <a:solidFill>
                            <a:srgbClr val="263238"/>
                          </a:solidFill>
                          <a:latin typeface="Calibri"/>
                        </a:rPr>
                        <a:t>La pared posterior (el techo si el fragmento es alto)</a:t>
                      </a:r>
                    </a:p>
                  </a:txBody>
                  <a:tcPr>
                    <a:solidFill>
                      <a:srgbClr val="EEF3F4"/>
                    </a:solidFill>
                  </a:tcPr>
                </a:tc>
                <a:tc>
                  <a:txBody>
                    <a:bodyPr/>
                    <a:lstStyle/>
                    <a:p>
                      <a:r>
                        <a:rPr sz="1400">
                          <a:solidFill>
                            <a:srgbClr val="263238"/>
                          </a:solidFill>
                          <a:latin typeface="Calibri"/>
                        </a:rPr>
                        <a:t>Kocher-Langenbeck [r5]</a:t>
                      </a:r>
                    </a:p>
                  </a:txBody>
                  <a:tcPr>
                    <a:solidFill>
                      <a:srgbClr val="EEF3F4"/>
                    </a:solidFill>
                  </a:tcPr>
                </a:tc>
                <a:tc>
                  <a:txBody>
                    <a:bodyPr/>
                    <a:lstStyle/>
                    <a:p>
                      <a:r>
                        <a:rPr sz="1400">
                          <a:solidFill>
                            <a:srgbClr val="263238"/>
                          </a:solidFill>
                          <a:latin typeface="Calibri"/>
                        </a:rPr>
                        <a:t>Fragmento alto con extensión anterosuperior: osteotomía trocantérica o luxación quirúrgica [r5]; con menos de 50 % de pared, decide el examen bajo anestesia [r19]</a:t>
                      </a:r>
                    </a:p>
                  </a:txBody>
                  <a:tcPr>
                    <a:solidFill>
                      <a:srgbClr val="EEF3F4"/>
                    </a:solidFill>
                  </a:tcPr>
                </a:tc>
              </a:tr>
              <a:tr h="457200">
                <a:tc>
                  <a:txBody>
                    <a:bodyPr/>
                    <a:lstStyle/>
                    <a:p>
                      <a:r>
                        <a:rPr sz="1400">
                          <a:solidFill>
                            <a:srgbClr val="263238"/>
                          </a:solidFill>
                          <a:latin typeface="Calibri"/>
                        </a:rPr>
                        <a:t>Columna posterior, con o sin pared</a:t>
                      </a:r>
                    </a:p>
                  </a:txBody>
                  <a:tcPr>
                    <a:solidFill>
                      <a:srgbClr val="FFFFFF"/>
                    </a:solidFill>
                  </a:tcPr>
                </a:tc>
                <a:tc>
                  <a:txBody>
                    <a:bodyPr/>
                    <a:lstStyle/>
                    <a:p>
                      <a:r>
                        <a:rPr sz="1400">
                          <a:solidFill>
                            <a:srgbClr val="263238"/>
                          </a:solidFill>
                          <a:latin typeface="Calibri"/>
                        </a:rPr>
                        <a:t>Columna posterior y retroacetábulo</a:t>
                      </a:r>
                    </a:p>
                  </a:txBody>
                  <a:tcPr>
                    <a:solidFill>
                      <a:srgbClr val="FFFFFF"/>
                    </a:solidFill>
                  </a:tcPr>
                </a:tc>
                <a:tc>
                  <a:txBody>
                    <a:bodyPr/>
                    <a:lstStyle/>
                    <a:p>
                      <a:r>
                        <a:rPr sz="1400">
                          <a:solidFill>
                            <a:srgbClr val="263238"/>
                          </a:solidFill>
                          <a:latin typeface="Calibri"/>
                        </a:rPr>
                        <a:t>Kocher-Langenbeck [r5]</a:t>
                      </a:r>
                    </a:p>
                  </a:txBody>
                  <a:tcPr>
                    <a:solidFill>
                      <a:srgbClr val="FFFFFF"/>
                    </a:solidFill>
                  </a:tcPr>
                </a:tc>
                <a:tc>
                  <a:txBody>
                    <a:bodyPr/>
                    <a:lstStyle/>
                    <a:p>
                      <a:r>
                        <a:rPr sz="1400">
                          <a:solidFill>
                            <a:srgbClr val="263238"/>
                          </a:solidFill>
                          <a:latin typeface="Calibri"/>
                        </a:rPr>
                        <a:t>El corredor intrapélvico llega a la cara medial de la columna posterior y resuelve componentes posteriores simples [r6]</a:t>
                      </a:r>
                    </a:p>
                  </a:txBody>
                  <a:tcPr>
                    <a:solidFill>
                      <a:srgbClr val="FFFFFF"/>
                    </a:solidFill>
                  </a:tcPr>
                </a:tc>
              </a:tr>
              <a:tr h="457200">
                <a:tc>
                  <a:txBody>
                    <a:bodyPr/>
                    <a:lstStyle/>
                    <a:p>
                      <a:r>
                        <a:rPr sz="1400">
                          <a:solidFill>
                            <a:srgbClr val="263238"/>
                          </a:solidFill>
                          <a:latin typeface="Calibri"/>
                        </a:rPr>
                        <a:t>Pared anterior</a:t>
                      </a:r>
                    </a:p>
                  </a:txBody>
                  <a:tcPr>
                    <a:solidFill>
                      <a:srgbClr val="EEF3F4"/>
                    </a:solidFill>
                  </a:tcPr>
                </a:tc>
                <a:tc>
                  <a:txBody>
                    <a:bodyPr/>
                    <a:lstStyle/>
                    <a:p>
                      <a:r>
                        <a:rPr sz="1400">
                          <a:solidFill>
                            <a:srgbClr val="263238"/>
                          </a:solidFill>
                          <a:latin typeface="Calibri"/>
                        </a:rPr>
                        <a:t>Pared anterior</a:t>
                      </a:r>
                    </a:p>
                  </a:txBody>
                  <a:tcPr>
                    <a:solidFill>
                      <a:srgbClr val="EEF3F4"/>
                    </a:solidFill>
                  </a:tcPr>
                </a:tc>
                <a:tc>
                  <a:txBody>
                    <a:bodyPr/>
                    <a:lstStyle/>
                    <a:p>
                      <a:r>
                        <a:rPr sz="1400">
                          <a:solidFill>
                            <a:srgbClr val="263238"/>
                          </a:solidFill>
                          <a:latin typeface="Calibri"/>
                        </a:rPr>
                        <a:t>Ilioinguinal o intrapélvico [r7][r6]</a:t>
                      </a:r>
                    </a:p>
                  </a:txBody>
                  <a:tcPr>
                    <a:solidFill>
                      <a:srgbClr val="EEF3F4"/>
                    </a:solidFill>
                  </a:tcPr>
                </a:tc>
                <a:tc>
                  <a:txBody>
                    <a:bodyPr/>
                    <a:lstStyle/>
                    <a:p>
                      <a:r>
                        <a:rPr sz="1400">
                          <a:solidFill>
                            <a:srgbClr val="263238"/>
                          </a:solidFill>
                          <a:latin typeface="Calibri"/>
                        </a:rPr>
                        <a:t>Si hay fosa ilíaca comprometida se añade la ventana lateral [r3]</a:t>
                      </a:r>
                    </a:p>
                  </a:txBody>
                  <a:tcPr>
                    <a:solidFill>
                      <a:srgbClr val="EEF3F4"/>
                    </a:solidFill>
                  </a:tcPr>
                </a:tc>
              </a:tr>
              <a:tr h="457200">
                <a:tc>
                  <a:txBody>
                    <a:bodyPr/>
                    <a:lstStyle/>
                    <a:p>
                      <a:r>
                        <a:rPr sz="1400">
                          <a:solidFill>
                            <a:srgbClr val="263238"/>
                          </a:solidFill>
                          <a:latin typeface="Calibri"/>
                        </a:rPr>
                        <a:t>Columna anterior</a:t>
                      </a:r>
                    </a:p>
                  </a:txBody>
                  <a:tcPr>
                    <a:solidFill>
                      <a:srgbClr val="FFFFFF"/>
                    </a:solidFill>
                  </a:tcPr>
                </a:tc>
                <a:tc>
                  <a:txBody>
                    <a:bodyPr/>
                    <a:lstStyle/>
                    <a:p>
                      <a:r>
                        <a:rPr sz="1400">
                          <a:solidFill>
                            <a:srgbClr val="263238"/>
                          </a:solidFill>
                          <a:latin typeface="Calibri"/>
                        </a:rPr>
                        <a:t>Columna anterior desde la sacroilíaca hasta la sínfisis</a:t>
                      </a:r>
                    </a:p>
                  </a:txBody>
                  <a:tcPr>
                    <a:solidFill>
                      <a:srgbClr val="FFFFFF"/>
                    </a:solidFill>
                  </a:tcPr>
                </a:tc>
                <a:tc>
                  <a:txBody>
                    <a:bodyPr/>
                    <a:lstStyle/>
                    <a:p>
                      <a:r>
                        <a:rPr sz="1400">
                          <a:solidFill>
                            <a:srgbClr val="263238"/>
                          </a:solidFill>
                          <a:latin typeface="Calibri"/>
                        </a:rPr>
                        <a:t>Ilioinguinal [r7] o Stoppa modificado [r25] con ventana lateral [r3]</a:t>
                      </a:r>
                    </a:p>
                  </a:txBody>
                  <a:tcPr>
                    <a:solidFill>
                      <a:srgbClr val="FFFFFF"/>
                    </a:solidFill>
                  </a:tcPr>
                </a:tc>
                <a:tc>
                  <a:txBody>
                    <a:bodyPr/>
                    <a:lstStyle/>
                    <a:p>
                      <a:r>
                        <a:rPr sz="1400">
                          <a:solidFill>
                            <a:srgbClr val="263238"/>
                          </a:solidFill>
                          <a:latin typeface="Calibri"/>
                        </a:rPr>
                        <a:t>En 70 fracturas de columna anterior, pared anterior o columna anterior con hemitransversa, la reducción fue perfecta en 87 % por vía ilioinguinal [r7]</a:t>
                      </a:r>
                    </a:p>
                  </a:txBody>
                  <a:tcPr>
                    <a:solidFill>
                      <a:srgbClr val="FFFFFF"/>
                    </a:solidFill>
                  </a:tcPr>
                </a:tc>
              </a:tr>
              <a:tr h="457200">
                <a:tc>
                  <a:txBody>
                    <a:bodyPr/>
                    <a:lstStyle/>
                    <a:p>
                      <a:r>
                        <a:rPr sz="1400">
                          <a:solidFill>
                            <a:srgbClr val="263238"/>
                          </a:solidFill>
                          <a:latin typeface="Calibri"/>
                        </a:rPr>
                        <a:t>Transversa</a:t>
                      </a:r>
                    </a:p>
                  </a:txBody>
                  <a:tcPr>
                    <a:solidFill>
                      <a:srgbClr val="EEF3F4"/>
                    </a:solidFill>
                  </a:tcPr>
                </a:tc>
                <a:tc>
                  <a:txBody>
                    <a:bodyPr/>
                    <a:lstStyle/>
                    <a:p>
                      <a:r>
                        <a:rPr sz="1400">
                          <a:solidFill>
                            <a:srgbClr val="263238"/>
                          </a:solidFill>
                          <a:latin typeface="Calibri"/>
                        </a:rPr>
                        <a:t>Las dos columnas a lo largo de un solo trazo</a:t>
                      </a:r>
                    </a:p>
                  </a:txBody>
                  <a:tcPr>
                    <a:solidFill>
                      <a:srgbClr val="EEF3F4"/>
                    </a:solidFill>
                  </a:tcPr>
                </a:tc>
                <a:tc>
                  <a:txBody>
                    <a:bodyPr/>
                    <a:lstStyle/>
                    <a:p>
                      <a:r>
                        <a:rPr sz="1400">
                          <a:solidFill>
                            <a:srgbClr val="263238"/>
                          </a:solidFill>
                          <a:latin typeface="Calibri"/>
                        </a:rPr>
                        <a:t>En un centro, 58,3 % de 12 se operó por vía anterior, 25 % por vía posterior y 16,7 % de forma percutánea [r40]</a:t>
                      </a:r>
                    </a:p>
                  </a:txBody>
                  <a:tcPr>
                    <a:solidFill>
                      <a:srgbClr val="EEF3F4"/>
                    </a:solidFill>
                  </a:tcPr>
                </a:tc>
                <a:tc>
                  <a:txBody>
                    <a:bodyPr/>
                    <a:lstStyle/>
                    <a:p>
                      <a:r>
                        <a:rPr sz="1400">
                          <a:solidFill>
                            <a:srgbClr val="263238"/>
                          </a:solidFill>
                          <a:latin typeface="Calibri"/>
                        </a:rPr>
                        <a:t>No hubo diferencia en la calidad de reducción entre las vías en esa serie [r40]</a:t>
                      </a:r>
                    </a:p>
                  </a:txBody>
                  <a:tcPr>
                    <a:solidFill>
                      <a:srgbClr val="EEF3F4"/>
                    </a:solidFill>
                  </a:tcPr>
                </a:tc>
              </a:tr>
              <a:tr h="457200">
                <a:tc>
                  <a:txBody>
                    <a:bodyPr/>
                    <a:lstStyle/>
                    <a:p>
                      <a:r>
                        <a:rPr sz="1400">
                          <a:solidFill>
                            <a:srgbClr val="263238"/>
                          </a:solidFill>
                          <a:latin typeface="Calibri"/>
                        </a:rPr>
                        <a:t>Transversa con pared posterior</a:t>
                      </a:r>
                    </a:p>
                  </a:txBody>
                  <a:tcPr>
                    <a:solidFill>
                      <a:srgbClr val="FFFFFF"/>
                    </a:solidFill>
                  </a:tcPr>
                </a:tc>
                <a:tc>
                  <a:txBody>
                    <a:bodyPr/>
                    <a:lstStyle/>
                    <a:p>
                      <a:r>
                        <a:rPr sz="1400">
                          <a:solidFill>
                            <a:srgbClr val="263238"/>
                          </a:solidFill>
                          <a:latin typeface="Calibri"/>
                        </a:rPr>
                        <a:t>Trazo transverso más pared posterior</a:t>
                      </a:r>
                    </a:p>
                  </a:txBody>
                  <a:tcPr>
                    <a:solidFill>
                      <a:srgbClr val="FFFFFF"/>
                    </a:solidFill>
                  </a:tcPr>
                </a:tc>
                <a:tc>
                  <a:txBody>
                    <a:bodyPr/>
                    <a:lstStyle/>
                    <a:p>
                      <a:r>
                        <a:rPr sz="1400">
                          <a:solidFill>
                            <a:srgbClr val="263238"/>
                          </a:solidFill>
                          <a:latin typeface="Calibri"/>
                        </a:rPr>
                        <a:t>Kocher-Langenbeck: 88,4 % de 26 se operó por vía posterior [r40]</a:t>
                      </a:r>
                    </a:p>
                  </a:txBody>
                  <a:tcPr>
                    <a:solidFill>
                      <a:srgbClr val="FFFFFF"/>
                    </a:solidFill>
                  </a:tcPr>
                </a:tc>
                <a:tc>
                  <a:txBody>
                    <a:bodyPr/>
                    <a:lstStyle/>
                    <a:p>
                      <a:r>
                        <a:rPr sz="1400">
                          <a:solidFill>
                            <a:srgbClr val="263238"/>
                          </a:solidFill>
                          <a:latin typeface="Calibri"/>
                        </a:rPr>
                        <a:t>Combinar vías alarga el tiempo y el sangrado sin mejores resultados que una sola [r5]; se reserva para cuando una sola no reduce *(práctica habitual / opinión experta)*</a:t>
                      </a:r>
                    </a:p>
                  </a:txBody>
                  <a:tcPr>
                    <a:solidFill>
                      <a:srgbClr val="FFFFFF"/>
                    </a:solidFill>
                  </a:tcPr>
                </a:tc>
              </a:tr>
              <a:tr h="457200">
                <a:tc>
                  <a:txBody>
                    <a:bodyPr/>
                    <a:lstStyle/>
                    <a:p>
                      <a:r>
                        <a:rPr sz="1400">
                          <a:solidFill>
                            <a:srgbClr val="263238"/>
                          </a:solidFill>
                          <a:latin typeface="Calibri"/>
                        </a:rPr>
                        <a:t>En T</a:t>
                      </a:r>
                    </a:p>
                  </a:txBody>
                  <a:tcPr>
                    <a:solidFill>
                      <a:srgbClr val="EEF3F4"/>
                    </a:solidFill>
                  </a:tcPr>
                </a:tc>
                <a:tc>
                  <a:txBody>
                    <a:bodyPr/>
                    <a:lstStyle/>
                    <a:p>
                      <a:r>
                        <a:rPr sz="1400">
                          <a:solidFill>
                            <a:srgbClr val="263238"/>
                          </a:solidFill>
                          <a:latin typeface="Calibri"/>
                        </a:rPr>
                        <a:t>Trazo transverso con división inferior</a:t>
                      </a:r>
                    </a:p>
                  </a:txBody>
                  <a:tcPr>
                    <a:solidFill>
                      <a:srgbClr val="EEF3F4"/>
                    </a:solidFill>
                  </a:tcPr>
                </a:tc>
                <a:tc>
                  <a:txBody>
                    <a:bodyPr/>
                    <a:lstStyle/>
                    <a:p>
                      <a:r>
                        <a:rPr sz="1400">
                          <a:solidFill>
                            <a:srgbClr val="263238"/>
                          </a:solidFill>
                          <a:latin typeface="Calibri"/>
                        </a:rPr>
                        <a:t>Anterior en 50 %, posterior en 20 %, combinada en 10 % y percutánea en 20 % de 10 casos [r40]</a:t>
                      </a:r>
                    </a:p>
                  </a:txBody>
                  <a:tcPr>
                    <a:solidFill>
                      <a:srgbClr val="EEF3F4"/>
                    </a:solidFill>
                  </a:tcPr>
                </a:tc>
                <a:tc>
                  <a:txBody>
                    <a:bodyPr/>
                    <a:lstStyle/>
                    <a:p>
                      <a:r>
                        <a:rPr sz="1400">
                          <a:solidFill>
                            <a:srgbClr val="263238"/>
                          </a:solidFill>
                          <a:latin typeface="Calibri"/>
                        </a:rPr>
                        <a:t>El Stoppa modificado se ha usado para este patrón y para las transversas [r25]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Vías de uso habitual para el acetábulo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Staresinic M et al. Arch Orthop Trauma Surg. 2024. doi:10.1007/s00402-024-05583-0</a:t>
            </a:r>
          </a:p>
          <a:p>
            <a:r>
              <a:rPr sz="800">
                <a:solidFill>
                  <a:srgbClr val="5A6469"/>
                </a:solidFill>
                <a:latin typeface="Calibri"/>
              </a:rPr>
              <a:t>[r7] Letournel E. Clin Orthop Relat Res. 1993. PMID 8519138</a:t>
            </a:r>
          </a:p>
          <a:p>
            <a:r>
              <a:rPr sz="800">
                <a:solidFill>
                  <a:srgbClr val="5A6469"/>
                </a:solidFill>
                <a:latin typeface="Calibri"/>
              </a:rPr>
              <a:t>[r2] Ferguson T et al. En: AO Surgery Reference. 2026.</a:t>
            </a:r>
          </a:p>
          <a:p>
            <a:r>
              <a:rPr sz="800">
                <a:solidFill>
                  <a:srgbClr val="5A6469"/>
                </a:solidFill>
                <a:latin typeface="Calibri"/>
              </a:rPr>
              <a:t>[r25] Cole JD et al. 1994. PMID 8050220</a:t>
            </a:r>
          </a:p>
          <a:p>
            <a:r>
              <a:rPr sz="800">
                <a:solidFill>
                  <a:srgbClr val="5A6469"/>
                </a:solidFill>
                <a:latin typeface="Calibri"/>
              </a:rPr>
              <a:t>[r6] Gänsslen A et al. Arch Orthop Trauma Surg. 2024. doi:10.1007/s00402-024-05667-x</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Vía</a:t>
                      </a:r>
                    </a:p>
                  </a:txBody>
                  <a:tcPr>
                    <a:solidFill>
                      <a:srgbClr val="0F5F6B"/>
                    </a:solidFill>
                  </a:tcPr>
                </a:tc>
                <a:tc>
                  <a:txBody>
                    <a:bodyPr/>
                    <a:lstStyle/>
                    <a:p>
                      <a:r>
                        <a:rPr sz="1400" b="1">
                          <a:solidFill>
                            <a:srgbClr val="FFFFFF"/>
                          </a:solidFill>
                          <a:latin typeface="Calibri"/>
                        </a:rPr>
                        <a:t>Para qué patrones se usa</a:t>
                      </a:r>
                    </a:p>
                  </a:txBody>
                  <a:tcPr>
                    <a:solidFill>
                      <a:srgbClr val="0F5F6B"/>
                    </a:solidFill>
                  </a:tcPr>
                </a:tc>
                <a:tc>
                  <a:txBody>
                    <a:bodyPr/>
                    <a:lstStyle/>
                    <a:p>
                      <a:r>
                        <a:rPr sz="1400" b="1">
                          <a:solidFill>
                            <a:srgbClr val="FFFFFF"/>
                          </a:solidFill>
                          <a:latin typeface="Calibri"/>
                        </a:rPr>
                        <a:t>Qué no te da</a:t>
                      </a:r>
                    </a:p>
                  </a:txBody>
                  <a:tcPr>
                    <a:solidFill>
                      <a:srgbClr val="0F5F6B"/>
                    </a:solidFill>
                  </a:tcPr>
                </a:tc>
                <a:tc>
                  <a:txBody>
                    <a:bodyPr/>
                    <a:lstStyle/>
                    <a:p>
                      <a:r>
                        <a:rPr sz="1400" b="1">
                          <a:solidFill>
                            <a:srgbClr val="FFFFFF"/>
                          </a:solidFill>
                          <a:latin typeface="Calibri"/>
                        </a:rPr>
                        <a:t>Cuándo conviene otra</a:t>
                      </a:r>
                    </a:p>
                  </a:txBody>
                  <a:tcPr>
                    <a:solidFill>
                      <a:srgbClr val="0F5F6B"/>
                    </a:solidFill>
                  </a:tcPr>
                </a:tc>
              </a:tr>
              <a:tr h="457200">
                <a:tc>
                  <a:txBody>
                    <a:bodyPr/>
                    <a:lstStyle/>
                    <a:p>
                      <a:r>
                        <a:rPr sz="1400">
                          <a:solidFill>
                            <a:srgbClr val="263238"/>
                          </a:solidFill>
                          <a:latin typeface="Calibri"/>
                        </a:rPr>
                        <a:t>Kocher-Langenbeck</a:t>
                      </a:r>
                    </a:p>
                  </a:txBody>
                  <a:tcPr>
                    <a:solidFill>
                      <a:srgbClr val="EEF3F4"/>
                    </a:solidFill>
                  </a:tcPr>
                </a:tc>
                <a:tc>
                  <a:txBody>
                    <a:bodyPr/>
                    <a:lstStyle/>
                    <a:p>
                      <a:r>
                        <a:rPr sz="1400">
                          <a:solidFill>
                            <a:srgbClr val="263238"/>
                          </a:solidFill>
                          <a:latin typeface="Calibri"/>
                        </a:rPr>
                        <a:t>Pared y columna posterior y patrones transversos con componente posterior [r5]; sigue siendo la vía de más uso en series históricas [r5]</a:t>
                      </a:r>
                    </a:p>
                  </a:txBody>
                  <a:tcPr>
                    <a:solidFill>
                      <a:srgbClr val="EEF3F4"/>
                    </a:solidFill>
                  </a:tcPr>
                </a:tc>
                <a:tc>
                  <a:txBody>
                    <a:bodyPr/>
                    <a:lstStyle/>
                    <a:p>
                      <a:r>
                        <a:rPr sz="1400">
                          <a:solidFill>
                            <a:srgbClr val="263238"/>
                          </a:solidFill>
                          <a:latin typeface="Calibri"/>
                        </a:rPr>
                        <a:t>Poca visión de la columna anterior y de fragmentos anterosuperiores [r5]</a:t>
                      </a:r>
                    </a:p>
                  </a:txBody>
                  <a:tcPr>
                    <a:solidFill>
                      <a:srgbClr val="EEF3F4"/>
                    </a:solidFill>
                  </a:tcPr>
                </a:tc>
                <a:tc>
                  <a:txBody>
                    <a:bodyPr/>
                    <a:lstStyle/>
                    <a:p>
                      <a:r>
                        <a:rPr sz="1400">
                          <a:solidFill>
                            <a:srgbClr val="263238"/>
                          </a:solidFill>
                          <a:latin typeface="Calibri"/>
                        </a:rPr>
                        <a:t>Pared posterior alta con extensión anterosuperior: osteotomía trocantérica o luxación quirúrgica [r5]</a:t>
                      </a:r>
                    </a:p>
                  </a:txBody>
                  <a:tcPr>
                    <a:solidFill>
                      <a:srgbClr val="EEF3F4"/>
                    </a:solidFill>
                  </a:tcPr>
                </a:tc>
              </a:tr>
              <a:tr h="457200">
                <a:tc>
                  <a:txBody>
                    <a:bodyPr/>
                    <a:lstStyle/>
                    <a:p>
                      <a:r>
                        <a:rPr sz="1400">
                          <a:solidFill>
                            <a:srgbClr val="263238"/>
                          </a:solidFill>
                          <a:latin typeface="Calibri"/>
                        </a:rPr>
                        <a:t>Ilioinguinal</a:t>
                      </a:r>
                    </a:p>
                  </a:txBody>
                  <a:tcPr>
                    <a:solidFill>
                      <a:srgbClr val="FFFFFF"/>
                    </a:solidFill>
                  </a:tcPr>
                </a:tc>
                <a:tc>
                  <a:txBody>
                    <a:bodyPr/>
                    <a:lstStyle/>
                    <a:p>
                      <a:r>
                        <a:rPr sz="1400">
                          <a:solidFill>
                            <a:srgbClr val="263238"/>
                          </a:solidFill>
                          <a:latin typeface="Calibri"/>
                        </a:rPr>
                        <a:t>Columna y pared anterior, columna anterior con hemitransversa posterior y ambas columnas, a través de una vía única [r7]</a:t>
                      </a:r>
                    </a:p>
                  </a:txBody>
                  <a:tcPr>
                    <a:solidFill>
                      <a:srgbClr val="FFFFFF"/>
                    </a:solidFill>
                  </a:tcPr>
                </a:tc>
                <a:tc>
                  <a:txBody>
                    <a:bodyPr/>
                    <a:lstStyle/>
                    <a:p>
                      <a:r>
                        <a:rPr sz="1400">
                          <a:solidFill>
                            <a:srgbClr val="263238"/>
                          </a:solidFill>
                          <a:latin typeface="Calibri"/>
                        </a:rPr>
                        <a:t>Visión directa de la articulación; la reducción es indirecta [r2]</a:t>
                      </a:r>
                    </a:p>
                  </a:txBody>
                  <a:tcPr>
                    <a:solidFill>
                      <a:srgbClr val="FFFFFF"/>
                    </a:solidFill>
                  </a:tcPr>
                </a:tc>
                <a:tc>
                  <a:txBody>
                    <a:bodyPr/>
                    <a:lstStyle/>
                    <a:p>
                      <a:r>
                        <a:rPr sz="1400">
                          <a:solidFill>
                            <a:srgbClr val="263238"/>
                          </a:solidFill>
                          <a:latin typeface="Calibri"/>
                        </a:rPr>
                        <a:t>Hernia inguinal o femoral previa: omitir o limitar la segunda ventana [r2]</a:t>
                      </a:r>
                    </a:p>
                  </a:txBody>
                  <a:tcPr>
                    <a:solidFill>
                      <a:srgbClr val="FFFFFF"/>
                    </a:solidFill>
                  </a:tcPr>
                </a:tc>
              </a:tr>
              <a:tr h="457200">
                <a:tc>
                  <a:txBody>
                    <a:bodyPr/>
                    <a:lstStyle/>
                    <a:p>
                      <a:r>
                        <a:rPr sz="1400">
                          <a:solidFill>
                            <a:srgbClr val="263238"/>
                          </a:solidFill>
                          <a:latin typeface="Calibri"/>
                        </a:rPr>
                        <a:t>Stoppa modificado (intrapélvico)</a:t>
                      </a:r>
                    </a:p>
                  </a:txBody>
                  <a:tcPr>
                    <a:solidFill>
                      <a:srgbClr val="EEF3F4"/>
                    </a:solidFill>
                  </a:tcPr>
                </a:tc>
                <a:tc>
                  <a:txBody>
                    <a:bodyPr/>
                    <a:lstStyle/>
                    <a:p>
                      <a:r>
                        <a:rPr sz="1400">
                          <a:solidFill>
                            <a:srgbClr val="263238"/>
                          </a:solidFill>
                          <a:latin typeface="Calibri"/>
                        </a:rPr>
                        <a:t>Columna anterior, pared anterior, columna anterior con hemitransversa posterior, ambas columnas, transversas y en T [r25]; patrón con predominio anterior [r6]</a:t>
                      </a:r>
                    </a:p>
                  </a:txBody>
                  <a:tcPr>
                    <a:solidFill>
                      <a:srgbClr val="EEF3F4"/>
                    </a:solidFill>
                  </a:tcPr>
                </a:tc>
                <a:tc>
                  <a:txBody>
                    <a:bodyPr/>
                    <a:lstStyle/>
                    <a:p>
                      <a:r>
                        <a:rPr sz="1400">
                          <a:solidFill>
                            <a:srgbClr val="263238"/>
                          </a:solidFill>
                          <a:latin typeface="Calibri"/>
                        </a:rPr>
                        <a:t>Fosa ilíaca y sacroilíaca sin la ventana lateral [r3]</a:t>
                      </a:r>
                    </a:p>
                  </a:txBody>
                  <a:tcPr>
                    <a:solidFill>
                      <a:srgbClr val="EEF3F4"/>
                    </a:solidFill>
                  </a:tcPr>
                </a:tc>
                <a:tc>
                  <a:txBody>
                    <a:bodyPr/>
                    <a:lstStyle/>
                    <a:p>
                      <a:r>
                        <a:rPr sz="1400">
                          <a:solidFill>
                            <a:srgbClr val="263238"/>
                          </a:solidFill>
                          <a:latin typeface="Calibri"/>
                        </a:rPr>
                        <a:t>Sin experiencia suficiente sube el riesgo de sangrado venoso retroperitoneal y de lesión del nervio obturador [r12]</a:t>
                      </a:r>
                    </a:p>
                  </a:txBody>
                  <a:tcPr>
                    <a:solidFill>
                      <a:srgbClr val="EEF3F4"/>
                    </a:solidFill>
                  </a:tcPr>
                </a:tc>
              </a:tr>
              <a:tr h="457200">
                <a:tc>
                  <a:txBody>
                    <a:bodyPr/>
                    <a:lstStyle/>
                    <a:p>
                      <a:r>
                        <a:rPr sz="1400">
                          <a:solidFill>
                            <a:srgbClr val="263238"/>
                          </a:solidFill>
                          <a:latin typeface="Calibri"/>
                        </a:rPr>
                        <a:t>Pararrectus</a:t>
                      </a:r>
                    </a:p>
                  </a:txBody>
                  <a:tcPr>
                    <a:solidFill>
                      <a:srgbClr val="FFFFFF"/>
                    </a:solidFill>
                  </a:tcPr>
                </a:tc>
                <a:tc>
                  <a:txBody>
                    <a:bodyPr/>
                    <a:lstStyle/>
                    <a:p>
                      <a:r>
                        <a:rPr sz="1400">
                          <a:solidFill>
                            <a:srgbClr val="263238"/>
                          </a:solidFill>
                          <a:latin typeface="Calibri"/>
                        </a:rPr>
                        <a:t>Fracturas de predominio anterior, sobre todo columna anterior con hemitransversa posterior [r47]</a:t>
                      </a:r>
                    </a:p>
                  </a:txBody>
                  <a:tcPr>
                    <a:solidFill>
                      <a:srgbClr val="FFFFFF"/>
                    </a:solidFill>
                  </a:tcPr>
                </a:tc>
                <a:tc>
                  <a:txBody>
                    <a:bodyPr/>
                    <a:lstStyle/>
                    <a:p>
                      <a:r>
                        <a:rPr sz="1400">
                          <a:solidFill>
                            <a:srgbClr val="263238"/>
                          </a:solidFill>
                          <a:latin typeface="Calibri"/>
                        </a:rPr>
                        <a:t>Acceso más difícil a la parte craneodorsal del ala ilíaca en pacientes con sobrepeso; ahí ayuda la primera ventana del ilioinguinal [r47]</a:t>
                      </a:r>
                    </a:p>
                  </a:txBody>
                  <a:tcPr>
                    <a:solidFill>
                      <a:srgbClr val="FFFFFF"/>
                    </a:solidFill>
                  </a:tcPr>
                </a:tc>
                <a:tc>
                  <a:txBody>
                    <a:bodyPr/>
                    <a:lstStyle/>
                    <a:p>
                      <a:r>
                        <a:rPr sz="1400">
                          <a:solidFill>
                            <a:srgbClr val="263238"/>
                          </a:solidFill>
                          <a:latin typeface="Calibri"/>
                        </a:rPr>
                        <a:t>Cuando el equipo domina más otra vía: el resultado depende menos del abordaje que de la experiencia del cirujano [r47]</a:t>
                      </a:r>
                    </a:p>
                  </a:txBody>
                  <a:tcPr>
                    <a:solidFill>
                      <a:srgbClr val="FFFFFF"/>
                    </a:solidFill>
                  </a:tcPr>
                </a:tc>
              </a:tr>
              <a:tr h="457200">
                <a:tc>
                  <a:txBody>
                    <a:bodyPr/>
                    <a:lstStyle/>
                    <a:p>
                      <a:r>
                        <a:rPr sz="1400">
                          <a:solidFill>
                            <a:srgbClr val="263238"/>
                          </a:solidFill>
                          <a:latin typeface="Calibri"/>
                        </a:rPr>
                        <a:t>Iliofemoral extendido</a:t>
                      </a:r>
                    </a:p>
                  </a:txBody>
                  <a:tcPr>
                    <a:solidFill>
                      <a:srgbClr val="EEF3F4"/>
                    </a:solidFill>
                  </a:tcPr>
                </a:tc>
                <a:tc>
                  <a:txBody>
                    <a:bodyPr/>
                    <a:lstStyle/>
                    <a:p>
                      <a:r>
                        <a:rPr sz="1400">
                          <a:solidFill>
                            <a:srgbClr val="263238"/>
                          </a:solidFill>
                          <a:latin typeface="Calibri"/>
                        </a:rPr>
                        <a:t>Patrones complejos en los que ninguna vía simple reduce [r51]</a:t>
                      </a:r>
                    </a:p>
                  </a:txBody>
                  <a:tcPr>
                    <a:solidFill>
                      <a:srgbClr val="EEF3F4"/>
                    </a:solidFill>
                  </a:tcPr>
                </a:tc>
                <a:tc>
                  <a:txBody>
                    <a:bodyPr/>
                    <a:lstStyle/>
                    <a:p>
                      <a:r>
                        <a:rPr sz="1400">
                          <a:solidFill>
                            <a:srgbClr val="263238"/>
                          </a:solidFill>
                          <a:latin typeface="Calibri"/>
                        </a:rPr>
                        <a:t>Fue negativo para la supervivencia de la cadera a largo plazo en una serie de 810 pacientes [r52]</a:t>
                      </a:r>
                    </a:p>
                  </a:txBody>
                  <a:tcPr>
                    <a:solidFill>
                      <a:srgbClr val="EEF3F4"/>
                    </a:solidFill>
                  </a:tcPr>
                </a:tc>
                <a:tc>
                  <a:txBody>
                    <a:bodyPr/>
                    <a:lstStyle/>
                    <a:p>
                      <a:r>
                        <a:rPr sz="1400">
                          <a:solidFill>
                            <a:srgbClr val="263238"/>
                          </a:solidFill>
                          <a:latin typeface="Calibri"/>
                        </a:rPr>
                        <a:t>Se reserva por sus riesgos: lesión de vasos y nervio glúteos superiores y necrosis del colgajo glúteo [r51]; hoy se usa poco [r5]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cuándo operar, cuándo no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Bartosik M et al. J Clin Med. 2024. doi:10.3390/jcm13195867</a:t>
            </a:r>
          </a:p>
          <a:p>
            <a:r>
              <a:rPr sz="800">
                <a:solidFill>
                  <a:srgbClr val="5A6469"/>
                </a:solidFill>
                <a:latin typeface="Calibri"/>
              </a:rPr>
              <a:t>[r13] Matta JM. J Bone Joint Surg Am. 1996. PMID 8934477</a:t>
            </a:r>
          </a:p>
          <a:p>
            <a:r>
              <a:rPr sz="800">
                <a:solidFill>
                  <a:srgbClr val="5A6469"/>
                </a:solidFill>
                <a:latin typeface="Calibri"/>
              </a:rPr>
              <a:t>[r16] Puchwein P et al. State of the art. 2024. doi:10.1007/s00402-024-05555-4</a:t>
            </a:r>
          </a:p>
          <a:p>
            <a:r>
              <a:rPr sz="800">
                <a:solidFill>
                  <a:srgbClr val="5A6469"/>
                </a:solidFill>
                <a:latin typeface="Calibri"/>
              </a:rPr>
              <a:t>[r41] National Institute for Health and Care Excellence.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¿Cuándo operar?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cuándo operar, cuándo no y cuándo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Puchwein P et al. State of the art. 2024. doi:10.1007/s00402-024-05555-4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a:t>
            </a:r>
          </a:p>
          <a:p>
            <a:pPr marL="347472" indent="-347472">
              <a:spcAft>
                <a:spcPts val="1400"/>
              </a:spcAft>
              <a:buChar char="•"/>
            </a:pPr>
            <a:r>
              <a:rPr sz="2400">
                <a:solidFill>
                  <a:srgbClr val="263238"/>
                </a:solidFill>
                <a:latin typeface="Calibri"/>
              </a:rPr>
              <a:t>En lesiones combinadas se considera una ventana de 3 a 7 días para la reparación definitiva y se reconoce que la reducción es peor después de las 3 semanas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cuándo operar, cuándo no y cuándo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Collins AP et al. OTA Int. 2025. doi:10.1097/OI9.0000000000000374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metaanálisis de 12 estudios (1951 pacientes), los patrones asociados tuvieron más riesgo de conversión a prótesis que los elementales (RR 1,55)… [r53]</a:t>
            </a:r>
          </a:p>
          <a:p>
            <a:pPr marL="347472" indent="-347472">
              <a:spcAft>
                <a:spcPts val="1400"/>
              </a:spcAft>
              <a:buChar char="•"/>
            </a:pPr>
            <a:r>
              <a:rPr sz="2400">
                <a:solidFill>
                  <a:srgbClr val="263238"/>
                </a:solidFill>
                <a:latin typeface="Calibri"/>
              </a:rPr>
              <a:t>Rehabilitación temprana.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Ferguson T et al. En: AO Surgery Reference. 2026.</a:t>
            </a:r>
          </a:p>
          <a:p>
            <a:r>
              <a:rPr sz="800">
                <a:solidFill>
                  <a:srgbClr val="5A6469"/>
                </a:solidFill>
                <a:latin typeface="Calibri"/>
              </a:rPr>
              <a:t>[r2] Ferguson T et al. En: AO Surgery Reference. 2026.</a:t>
            </a:r>
          </a:p>
          <a:p>
            <a:r>
              <a:rPr sz="800">
                <a:solidFill>
                  <a:srgbClr val="5A6469"/>
                </a:solidFill>
                <a:latin typeface="Calibri"/>
              </a:rPr>
              <a:t>[r3] Ferguson T et al. En: AO Surgery Reference. 2026.</a:t>
            </a:r>
          </a:p>
          <a:p>
            <a:r>
              <a:rPr sz="800">
                <a:solidFill>
                  <a:srgbClr val="5A6469"/>
                </a:solidFill>
                <a:latin typeface="Calibri"/>
              </a:rPr>
              <a:t>[r4] Banerjee R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 sección 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Empezar la ventana intermedia sin haber dividido la fascia iliopectínea y forzar los vasos [r2].</a:t>
            </a:r>
          </a:p>
          <a:p>
            <a:pPr marL="347472" indent="-347472">
              <a:spcAft>
                <a:spcPts val="1400"/>
              </a:spcAft>
              <a:buChar char="•"/>
            </a:pPr>
            <a:r>
              <a:rPr sz="2400">
                <a:solidFill>
                  <a:srgbClr val="263238"/>
                </a:solidFill>
                <a:latin typeface="Calibri"/>
              </a:rPr>
              <a:t>Olvidar la vejiga: sin sonda e identificación del balón, la ventana medial es ciega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Stoppa modificado: casos que necesitaron una ventana lateral (series distintas,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Sagi HC et al. J Orthop Trauma. 2010. doi:10.1097/BOT.0b013e3181dd0b84</a:t>
            </a:r>
          </a:p>
          <a:p>
            <a:r>
              <a:rPr sz="1000">
                <a:solidFill>
                  <a:srgbClr val="5A6469"/>
                </a:solidFill>
                <a:latin typeface="Calibri"/>
              </a:rPr>
              <a:t>[r57] Kara D et al. J Orthop Trauma. 2024. doi:10.1097/BOT.0000000000002746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variantes y combinaciones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Ferguson T et al. En: AO Surgery Reference. 2026.</a:t>
            </a:r>
          </a:p>
          <a:p>
            <a:r>
              <a:rPr sz="800">
                <a:solidFill>
                  <a:srgbClr val="5A6469"/>
                </a:solidFill>
                <a:latin typeface="Calibri"/>
              </a:rPr>
              <a:t>[r5] Staresinic M et al. Arch Orthop Trauma Surg. 2024. doi:10.1007/s00402-024-05583-0</a:t>
            </a:r>
          </a:p>
          <a:p>
            <a:r>
              <a:rPr sz="800">
                <a:solidFill>
                  <a:srgbClr val="5A6469"/>
                </a:solidFill>
                <a:latin typeface="Calibri"/>
              </a:rPr>
              <a:t>[r6] Gänsslen A et al. Arch Orthop Trauma Surg. 2024. doi:10.1007/s00402-024-05667-x</a:t>
            </a:r>
          </a:p>
          <a:p>
            <a:r>
              <a:rPr sz="800">
                <a:solidFill>
                  <a:srgbClr val="5A6469"/>
                </a:solidFill>
                <a:latin typeface="Calibri"/>
              </a:rPr>
              <a:t>[r7] Letournel E. Clin Orthop Relat Res. 1993. PMID 8519138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una sola ventana no alcanza, tienes tres caminos: ampliarla, cambiar de familia o combinar.</a:t>
            </a:r>
          </a:p>
          <a:p>
            <a:pPr marL="347472" indent="-347472">
              <a:spcAft>
                <a:spcPts val="1400"/>
              </a:spcAft>
              <a:buChar char="•"/>
            </a:pPr>
            <a:r>
              <a:rPr sz="2400">
                <a:solidFill>
                  <a:srgbClr val="263238"/>
                </a:solidFill>
                <a:latin typeface="Calibri"/>
              </a:rPr>
              <a:t>Elige con los datos que siguen.</a:t>
            </a:r>
          </a:p>
          <a:p>
            <a:pPr marL="347472" indent="-347472">
              <a:spcAft>
                <a:spcPts val="1400"/>
              </a:spcAft>
              <a:buChar char="•"/>
            </a:pPr>
            <a:r>
              <a:rPr sz="2400">
                <a:solidFill>
                  <a:srgbClr val="263238"/>
                </a:solidFill>
                <a:latin typeface="Calibri"/>
              </a:rPr>
              <a:t>Ampliar el K-L.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variantes y combinaciones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Griffin DB et al. J Bone Joint Surg Br. 2005. doi:10.1302/0301-620X.87B10.16538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de 106 pacientes se logró reducción anatómica en 72 %, pero 30 % desarrolló osificación heterotópica significativa y esos pacientes tuvieron peor puntuación funcional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variantes y combinaciones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Helfet DL et al. Clin Orthop Relat Res. 1994. PMID 8050248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serie de 84 fracturas complejas de 2 columnas operadas con una sola vía no extensa logró reducción satisfactoria (separación menor de 3 mm y escalón menor de 2 mm)…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dice la evidencia al comparar vías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Srivastava A et al. Arch Orthop Trauma Surg. 2023. doi:10.1007/s00402-022-04369-6</a:t>
            </a:r>
          </a:p>
          <a:p>
            <a:r>
              <a:rPr sz="1000">
                <a:solidFill>
                  <a:srgbClr val="5A6469"/>
                </a:solidFill>
                <a:latin typeface="Calibri"/>
              </a:rPr>
              <a:t>[r61] Ma K et al. Orthopedics. 2013. doi:10.3928/01477447-20130920-25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 ensayo grande y definitivo.</a:t>
            </a:r>
          </a:p>
          <a:p>
            <a:pPr marL="347472" indent="-347472">
              <a:spcAft>
                <a:spcPts val="1400"/>
              </a:spcAft>
              <a:buChar char="•"/>
            </a:pPr>
            <a:r>
              <a:rPr sz="2400">
                <a:solidFill>
                  <a:srgbClr val="263238"/>
                </a:solidFill>
                <a:latin typeface="Calibri"/>
              </a:rPr>
              <a:t>Hay metaanálisis de estudios pequeños, la mayoría retrospectivos (el de 10 estudios incluyó 3 ensayos aleatorizados) [r9], y ensayos aleatorizados pequeños como uno de 60 pacientes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Menos tiempo quirúrgico con el Stoppa que con el ilioinguinal (diferencia media)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Srivastava A et al. Arch Orthop Trauma Surg. 2023. doi:10.1007/s00402-022-04369-6</a:t>
            </a:r>
          </a:p>
          <a:p>
            <a:r>
              <a:rPr sz="1000">
                <a:solidFill>
                  <a:srgbClr val="5A6469"/>
                </a:solidFill>
                <a:latin typeface="Calibri"/>
              </a:rPr>
              <a:t>[r62] Shigemura T et al. Orthop Traumatol Surg Res. 2022. doi:10.1016/j.otsr.2022.103204</a:t>
            </a:r>
          </a:p>
          <a:p>
            <a:r>
              <a:rPr sz="1000">
                <a:solidFill>
                  <a:srgbClr val="5A6469"/>
                </a:solidFill>
                <a:latin typeface="Calibri"/>
              </a:rPr>
              <a:t>[r63] Meena S et al. Bull Emerg Trauma. 2017. PMID 28246617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Menos sangrado con el Stoppa que con el ilioinguinal (diferencia media)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Srivastava A et al. Arch Orthop Trauma Surg. 2023. doi:10.1007/s00402-022-04369-6</a:t>
            </a:r>
          </a:p>
          <a:p>
            <a:r>
              <a:rPr sz="1000">
                <a:solidFill>
                  <a:srgbClr val="5A6469"/>
                </a:solidFill>
                <a:latin typeface="Calibri"/>
              </a:rPr>
              <a:t>[r62] Shigemura T et al. Orthop Traumatol Surg Res. 2022. doi:10.1016/j.otsr.2022.103204</a:t>
            </a:r>
          </a:p>
          <a:p>
            <a:r>
              <a:rPr sz="1000">
                <a:solidFill>
                  <a:srgbClr val="5A6469"/>
                </a:solidFill>
                <a:latin typeface="Calibri"/>
              </a:rPr>
              <a:t>[r63] Meena S et al. Bull Emerg Trauma. 2017. PMID 28246617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propias de cada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Haidukewych GJ et al. J Orthop Trauma. 2002. doi:10.1097/00005131-200205000-00002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Nervio ciático.</a:t>
            </a:r>
          </a:p>
          <a:p>
            <a:pPr marL="347472" indent="-347472">
              <a:spcAft>
                <a:spcPts val="1400"/>
              </a:spcAft>
              <a:buChar char="•"/>
            </a:pPr>
            <a:r>
              <a:rPr sz="2400">
                <a:solidFill>
                  <a:srgbClr val="263238"/>
                </a:solidFill>
                <a:latin typeface="Calibri"/>
              </a:rPr>
              <a:t>En 252 cirugías acetabulares hubo 14 parálisis ciáticas iatrogénicas (5,6 %); el monitoreo intraoperatorio no las redujo y en 7 de 10 parálisis del grupo monitoreado el registro había sido normal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ciática iatrogénica según vía y monitoreo (serie de 252 cirugías)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Haidukewych GJ et al. J Orthop Trauma. 2002. doi:10.1097/00005131-200205000-00002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Osificación heterotópica según la vía y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[r70] Griffin SM et al. Clin Orthop Relat Res. 2013. doi:10.1007/s11999-013-2871-4</a:t>
            </a:r>
          </a:p>
          <a:p>
            <a:r>
              <a:rPr sz="800">
                <a:solidFill>
                  <a:srgbClr val="5A6469"/>
                </a:solidFill>
                <a:latin typeface="Calibri"/>
              </a:rPr>
              <a:t>[r58] Griffin DB et al. J Bone Joint Surg Br. 2005. doi:10.1302/0301-620X.87B10.16538</a:t>
            </a:r>
          </a:p>
          <a:p>
            <a:r>
              <a:rPr sz="800">
                <a:solidFill>
                  <a:srgbClr val="5A6469"/>
                </a:solidFill>
                <a:latin typeface="Calibri"/>
              </a:rPr>
              <a:t>[r55] Yoon YC et al. Injury. 2026. doi:10.1016/j.injury.2026.113264</a:t>
            </a:r>
          </a:p>
          <a:p>
            <a:r>
              <a:rPr sz="800">
                <a:solidFill>
                  <a:srgbClr val="5A6469"/>
                </a:solidFill>
                <a:latin typeface="Calibri"/>
              </a:rPr>
              <a:t>[r6] Gänsslen A et al. Arch Orthop Trauma Surg. 2024. doi:10.1007/s00402-024-05667-x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la reducción 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Matta JM. J Bone Joint Surg Am. 1996. PMID 8934477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serie clásica de Matta (259 pacientes, 262 fracturas operadas dentro de 21 días), 71 % de las reducciones fue anatómica…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Reducción anatómica o excelente en series según la vía (los criterios no son idénticos)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Matta JM. J Bone Joint Surg Am. 1996. PMID 8934477</a:t>
            </a:r>
          </a:p>
          <a:p>
            <a:r>
              <a:rPr sz="800">
                <a:solidFill>
                  <a:srgbClr val="5A6469"/>
                </a:solidFill>
                <a:latin typeface="Calibri"/>
              </a:rPr>
              <a:t>[r58] Griffin DB et al. J Bone Joint Surg Br. 2005. doi:10.1302/0301-620X.87B10.16538</a:t>
            </a:r>
          </a:p>
          <a:p>
            <a:r>
              <a:rPr sz="800">
                <a:solidFill>
                  <a:srgbClr val="5A6469"/>
                </a:solidFill>
                <a:latin typeface="Calibri"/>
              </a:rPr>
              <a:t>[r11] Sagi HC et al. J Orthop Trauma. 2010. doi:10.1097/BOT.0b013e3181dd0b84</a:t>
            </a:r>
          </a:p>
          <a:p>
            <a:r>
              <a:rPr sz="800">
                <a:solidFill>
                  <a:srgbClr val="5A6469"/>
                </a:solidFill>
                <a:latin typeface="Calibri"/>
              </a:rPr>
              <a:t>[r49] Meena BP et al. Hip Pelvis. 2025. doi:10.5371/hp.2025.37.3.230</a:t>
            </a:r>
          </a:p>
          <a:p>
            <a:r>
              <a:rPr sz="800">
                <a:solidFill>
                  <a:srgbClr val="5A6469"/>
                </a:solidFill>
                <a:latin typeface="Calibri"/>
              </a:rPr>
              <a:t>[r59] Selmene MA et al. Orthop Traumatol Surg Res. 2026. doi:10.1016/j.otsr.2025.104550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Supervivencia de la cadera tras la fijación (816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Tannast M et al. J Bone Joint Surg Am. 2012. doi:10.2106/JBJS.K.00444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profilaxis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[r16] Puchwein P et al. State of the art. 2024. doi:10.1007/s00402-024-05555-4</a:t>
            </a:r>
          </a:p>
          <a:p>
            <a:r>
              <a:rPr sz="1000">
                <a:solidFill>
                  <a:srgbClr val="5A6469"/>
                </a:solidFill>
                <a:latin typeface="Calibri"/>
              </a:rPr>
              <a:t>[r54] Lommerse MI et al. EFORT Open Rev. 2025. doi:10.1530/EOR-2024-0191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lo que tiene respaldo, y es poco: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profilaxis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Lommerse MI et al. EFORT Open Rev. 2025. doi:10.1530/EOR-2024-0191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el adulto mayor, la carga temprana tras fijación podría ser una alternativa, pero la evidencia es de baja calidad [r54].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lecturas oficiales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National Institute for Health and Care Excellence.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guía de NICE sobre fracturas complejas cubre el manejo inicial de la fractura pélvica y acetabular: control de hemorragia, imagen con TC… [r41]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Recomendaciones de NICE NG37 útiles para este tema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National Institute for Health and Care Excellence. 2016.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Tema</a:t>
                      </a:r>
                    </a:p>
                  </a:txBody>
                  <a:tcPr>
                    <a:solidFill>
                      <a:srgbClr val="0F5F6B"/>
                    </a:solidFill>
                  </a:tcPr>
                </a:tc>
                <a:tc>
                  <a:txBody>
                    <a:bodyPr/>
                    <a:lstStyle/>
                    <a:p>
                      <a:r>
                        <a:rPr sz="1600" b="1">
                          <a:solidFill>
                            <a:srgbClr val="FFFFFF"/>
                          </a:solidFill>
                          <a:latin typeface="Calibri"/>
                        </a:rPr>
                        <a:t>Qué recomienda</a:t>
                      </a:r>
                    </a:p>
                  </a:txBody>
                  <a:tcPr>
                    <a:solidFill>
                      <a:srgbClr val="0F5F6B"/>
                    </a:solidFill>
                  </a:tcPr>
                </a:tc>
              </a:tr>
              <a:tr h="457200">
                <a:tc>
                  <a:txBody>
                    <a:bodyPr/>
                    <a:lstStyle/>
                    <a:p>
                      <a:r>
                        <a:rPr sz="1600">
                          <a:solidFill>
                            <a:srgbClr val="263238"/>
                          </a:solidFill>
                          <a:latin typeface="Calibri"/>
                        </a:rPr>
                        <a:t>Hemorragia pélvica arterial</a:t>
                      </a:r>
                    </a:p>
                  </a:txBody>
                  <a:tcPr>
                    <a:solidFill>
                      <a:srgbClr val="EEF3F4"/>
                    </a:solidFill>
                  </a:tcPr>
                </a:tc>
                <a:tc>
                  <a:txBody>
                    <a:bodyPr/>
                    <a:lstStyle/>
                    <a:p>
                      <a:r>
                        <a:rPr sz="1600">
                          <a:solidFill>
                            <a:srgbClr val="263238"/>
                          </a:solidFill>
                          <a:latin typeface="Calibri"/>
                        </a:rPr>
                        <a:t>Radiología intervencionista de primera línea si no hace falta laparotomía urgente; empaquetamiento pélvico si hace falta laparotomía urgente por lesiones abdominales [r41]</a:t>
                      </a:r>
                    </a:p>
                  </a:txBody>
                  <a:tcPr>
                    <a:solidFill>
                      <a:srgbClr val="EEF3F4"/>
                    </a:solidFill>
                  </a:tcPr>
                </a:tc>
              </a:tr>
              <a:tr h="457200">
                <a:tc>
                  <a:txBody>
                    <a:bodyPr/>
                    <a:lstStyle/>
                    <a:p>
                      <a:r>
                        <a:rPr sz="1600">
                          <a:solidFill>
                            <a:srgbClr val="263238"/>
                          </a:solidFill>
                          <a:latin typeface="Calibri"/>
                        </a:rPr>
                        <a:t>Cinturón pélvico</a:t>
                      </a:r>
                    </a:p>
                  </a:txBody>
                  <a:tcPr>
                    <a:solidFill>
                      <a:srgbClr val="FFFFFF"/>
                    </a:solidFill>
                  </a:tcPr>
                </a:tc>
                <a:tc>
                  <a:txBody>
                    <a:bodyPr/>
                    <a:lstStyle/>
                    <a:p>
                      <a:r>
                        <a:rPr sz="1600">
                          <a:solidFill>
                            <a:srgbClr val="263238"/>
                          </a:solidFill>
                          <a:latin typeface="Calibri"/>
                        </a:rPr>
                        <a:t>Retirarlo lo antes posible si no hay fractura, si es estable o si no controla la estabilidad; siempre dentro de las 24 horas desde su colocación, y antes acordar con el cirujano de pelvis el manejo si es inestable [r41]</a:t>
                      </a:r>
                    </a:p>
                  </a:txBody>
                  <a:tcPr>
                    <a:solidFill>
                      <a:srgbClr val="FFFFFF"/>
                    </a:solidFill>
                  </a:tcPr>
                </a:tc>
              </a:tr>
              <a:tr h="457200">
                <a:tc>
                  <a:txBody>
                    <a:bodyPr/>
                    <a:lstStyle/>
                    <a:p>
                      <a:r>
                        <a:rPr sz="1600">
                          <a:solidFill>
                            <a:srgbClr val="263238"/>
                          </a:solidFill>
                          <a:latin typeface="Calibri"/>
                        </a:rPr>
                        <a:t>Imagen</a:t>
                      </a:r>
                    </a:p>
                  </a:txBody>
                  <a:tcPr>
                    <a:solidFill>
                      <a:srgbClr val="EEF3F4"/>
                    </a:solidFill>
                  </a:tcPr>
                </a:tc>
                <a:tc>
                  <a:txBody>
                    <a:bodyPr/>
                    <a:lstStyle/>
                    <a:p>
                      <a:r>
                        <a:rPr sz="1600">
                          <a:solidFill>
                            <a:srgbClr val="263238"/>
                          </a:solidFill>
                          <a:latin typeface="Calibri"/>
                        </a:rPr>
                        <a:t>TC de primera línea en el adulto con sospecha de fractura pélvica de alta energía [r41]</a:t>
                      </a:r>
                    </a:p>
                  </a:txBody>
                  <a:tcPr>
                    <a:solidFill>
                      <a:srgbClr val="EEF3F4"/>
                    </a:solidFill>
                  </a:tcPr>
                </a:tc>
              </a:tr>
              <a:tr h="457200">
                <a:tc>
                  <a:txBody>
                    <a:bodyPr/>
                    <a:lstStyle/>
                    <a:p>
                      <a:r>
                        <a:rPr sz="1600">
                          <a:solidFill>
                            <a:srgbClr val="263238"/>
                          </a:solidFill>
                          <a:latin typeface="Calibri"/>
                        </a:rPr>
                        <a:t>Reconstrucción</a:t>
                      </a:r>
                    </a:p>
                  </a:txBody>
                  <a:tcPr>
                    <a:solidFill>
                      <a:srgbClr val="FFFFFF"/>
                    </a:solidFill>
                  </a:tcPr>
                </a:tc>
                <a:tc>
                  <a:txBody>
                    <a:bodyPr/>
                    <a:lstStyle/>
                    <a:p>
                      <a:r>
                        <a:rPr sz="1600">
                          <a:solidFill>
                            <a:srgbClr val="263238"/>
                          </a:solidFill>
                          <a:latin typeface="Calibri"/>
                        </a:rPr>
                        <a:t>Traslado a un centro de trauma mayor o especializado dentro de las 24 horas de la lesión cuando se necesita reconstrucción pélvica o acetabular [r41]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Staresinic M et al. Arch Orthop Trauma Surg. 2024. doi:10.1007/s00402-024-05583-0</a:t>
            </a:r>
          </a:p>
          <a:p>
            <a:r>
              <a:rPr sz="1000">
                <a:solidFill>
                  <a:srgbClr val="5A6469"/>
                </a:solidFill>
                <a:latin typeface="Calibri"/>
              </a:rPr>
              <a:t>[r12] Bartosik M et al. J Clin Med. 2024. doi:10.3390/jcm13195867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abordaje sigue a la fractura, no al revés: se planea con la TC y la clasificación de Judet-Letournel, y la posición del paciente (prono, lateral o supino) es parte de esa decisión [r5][r12].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Antes de cualquier abordaje anterior: sonda vesical colocada y vejiga identificada; la ventana medial se trabaja protegiendo la vejiga con una compresa en el espacio de Retzius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Staresinic M et al. Arch Orthop Trauma Surg. 2024. doi:10.1007/s00402-024-05583-0</a:t>
            </a:r>
          </a:p>
          <a:p>
            <a:r>
              <a:rPr sz="800">
                <a:solidFill>
                  <a:srgbClr val="5A6469"/>
                </a:solidFill>
                <a:latin typeface="Calibri"/>
              </a:rPr>
              <a:t>[r6] Gänsslen A et al. Arch Orthop Trauma Surg. 2024. doi:10.1007/s00402-024-05667-x</a:t>
            </a:r>
          </a:p>
          <a:p>
            <a:r>
              <a:rPr sz="800">
                <a:solidFill>
                  <a:srgbClr val="5A6469"/>
                </a:solidFill>
                <a:latin typeface="Calibri"/>
              </a:rPr>
              <a:t>[r1] Ferguson T et al. En: AO Surgery Reference. 2026.</a:t>
            </a:r>
          </a:p>
          <a:p>
            <a:r>
              <a:rPr sz="800">
                <a:solidFill>
                  <a:srgbClr val="5A6469"/>
                </a:solidFill>
                <a:latin typeface="Calibri"/>
              </a:rPr>
              <a:t>[r2] Ferguson T et al. En: AO Surgery Reference. 2026.</a:t>
            </a:r>
          </a:p>
          <a:p>
            <a:r>
              <a:rPr sz="800">
                <a:solidFill>
                  <a:srgbClr val="5A6469"/>
                </a:solidFill>
                <a:latin typeface="Calibri"/>
              </a:rPr>
              <a:t>[r3] Ferguson T et al. En: AO Surgery Reference. 2026.</a:t>
            </a:r>
          </a:p>
          <a:p>
            <a:r>
              <a:rPr sz="800">
                <a:solidFill>
                  <a:srgbClr val="5A6469"/>
                </a:solidFill>
                <a:latin typeface="Calibri"/>
              </a:rPr>
              <a:t>(+2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se elige por la columna que determina la reducción, no por costumbre [r5][r6].</a:t>
            </a:r>
          </a:p>
          <a:p>
            <a:pPr marL="347472" indent="-347472">
              <a:spcAft>
                <a:spcPts val="1400"/>
              </a:spcAft>
              <a:buChar char="•"/>
            </a:pPr>
            <a:r>
              <a:rPr sz="2400">
                <a:solidFill>
                  <a:srgbClr val="263238"/>
                </a:solidFill>
                <a:latin typeface="Calibri"/>
              </a:rPr>
              <a:t>Cada corredor tiene su nervio; identifícalo antes de cortar [r1][r2][r3].</a:t>
            </a:r>
          </a:p>
          <a:p>
            <a:pPr marL="347472" indent="-347472">
              <a:spcAft>
                <a:spcPts val="1400"/>
              </a:spcAft>
              <a:buChar char="•"/>
            </a:pPr>
            <a:r>
              <a:rPr sz="2400">
                <a:solidFill>
                  <a:srgbClr val="263238"/>
                </a:solidFill>
                <a:latin typeface="Calibri"/>
              </a:rPr>
              <a:t>La calidad de la reducción pesa más que la vía [r13][r9].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Kocher-Langenbeck · ilioinguinal de Letournel · tres ventanas · Stoppa modificado · abordaje intrapélvico anterior · pararrectus · Pfannenstiel modificado · sínfisis púbica · corona mortis · cuadrilátero · columna anterior · columna posterior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Sanna B et al. Injury. 2018. doi:10.1016/j.injury.2017.12.007</a:t>
            </a:r>
          </a:p>
          <a:p>
            <a:r>
              <a:rPr sz="1000">
                <a:solidFill>
                  <a:srgbClr val="5A6469"/>
                </a:solidFill>
                <a:latin typeface="Calibri"/>
              </a:rPr>
              <a:t>[r1]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Atrás: Kocher-Langenbeck. Adelante: ilioinguinal, Stoppa o pararrectus.</a:t>
            </a:r>
          </a:p>
          <a:p>
            <a:pPr marL="347472" indent="-347472">
              <a:spcAft>
                <a:spcPts val="1400"/>
              </a:spcAft>
              <a:buChar char="•"/>
            </a:pPr>
            <a:r>
              <a:rPr sz="2400">
                <a:solidFill>
                  <a:srgbClr val="263238"/>
                </a:solidFill>
                <a:latin typeface="Calibri"/>
              </a:rPr>
              <a:t>Ilioinguinal: tres ventanas, reducción indirecta; Stoppa: ve el cuadrilátero.</a:t>
            </a:r>
          </a:p>
          <a:p>
            <a:pPr marL="347472" indent="-347472">
              <a:spcAft>
                <a:spcPts val="1400"/>
              </a:spcAft>
              <a:buChar char="•"/>
            </a:pPr>
            <a:r>
              <a:rPr sz="2400">
                <a:solidFill>
                  <a:srgbClr val="263238"/>
                </a:solidFill>
                <a:latin typeface="Calibri"/>
              </a:rPr>
              <a:t>Corona mortis: presente en cerca de la mitad de las hemipelvis [r17].</a:t>
            </a:r>
          </a:p>
          <a:p>
            <a:pPr marL="347472" indent="-347472">
              <a:spcAft>
                <a:spcPts val="1400"/>
              </a:spcAft>
              <a:buChar char="•"/>
            </a:pPr>
            <a:r>
              <a:rPr sz="2400">
                <a:solidFill>
                  <a:srgbClr val="263238"/>
                </a:solidFill>
                <a:latin typeface="Calibri"/>
              </a:rPr>
              <a:t>K-L: rodilla a 90° y cadera en extensión; el ciático no se toca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mujer mayor con fractura acetabular tras una caída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74 años, hipertensa, que cae desde su altura y llega con dolor inguinal derecho, imposibilidad para caminar y pierna acortada sin rotación marcada; examen neurovascular normal.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columna o pared decide la reducción y qué corredores consideras?</a:t>
            </a:r>
          </a:p>
          <a:p>
            <a:pPr marL="347472" indent="-347472">
              <a:spcAft>
                <a:spcPts val="1400"/>
              </a:spcAft>
              <a:buChar char="•"/>
            </a:pPr>
            <a:r>
              <a:rPr sz="2400">
                <a:solidFill>
                  <a:srgbClr val="263238"/>
                </a:solidFill>
                <a:latin typeface="Calibri"/>
              </a:rPr>
              <a:t>2. ¿Qué estructuras vas a buscar antes de movilizar el borde pélvico?</a:t>
            </a:r>
          </a:p>
          <a:p>
            <a:pPr marL="347472" indent="-347472">
              <a:spcAft>
                <a:spcPts val="1400"/>
              </a:spcAft>
              <a:buChar char="•"/>
            </a:pPr>
            <a:r>
              <a:rPr sz="2400">
                <a:solidFill>
                  <a:srgbClr val="263238"/>
                </a:solidFill>
                <a:latin typeface="Calibri"/>
              </a:rPr>
              <a:t>3. ¿Cuándo planearías una ventana lateral y qué límite respetas allí?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Bartosik M et al. J Clin Med. 2024. doi:10.3390/jcm13195867</a:t>
            </a:r>
          </a:p>
          <a:p>
            <a:r>
              <a:rPr sz="1000">
                <a:solidFill>
                  <a:srgbClr val="5A6469"/>
                </a:solidFill>
                <a:latin typeface="Calibri"/>
              </a:rPr>
              <a:t>[r6] Gänsslen A et al. Arch Orthop Trauma Surg. 2024. doi:10.1007/s00402-024-05667-x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 patrón de predominio anterior en una paciente mayor, el escenario típico en que han ganado terreno el Stoppa modificado y el pararrectus [r12][r6].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Ferguson T, Forward D. Kocher-Langenbeck approach to the acetabulum [Internet]. En: AO Surgery Reference. Davos: AO Foundation [consultado 2026 oct 10]. Disponible en: https://surgeryreference.aofoundation.org/orthopedic-trauma/adult-trauma/acetabulum/approach/kocher-langenbeck-approach-to-the-acetabulum https://surgeryreference.aofoundation.org/orthopedic-trauma/adult-trauma/acetabulum/approach/kocher-langenbeck-approach-to-the-acetabulum</a:t>
            </a:r>
          </a:p>
          <a:p>
            <a:pPr>
              <a:spcAft>
                <a:spcPts val="800"/>
              </a:spcAft>
            </a:pPr>
            <a:r>
              <a:rPr sz="1200">
                <a:solidFill>
                  <a:srgbClr val="263238"/>
                </a:solidFill>
                <a:latin typeface="Calibri"/>
              </a:rPr>
              <a:t>[r2] Ferguson T, Forward D. Ilioinguinal approach to the acetabulum [Internet]. En: AO Surgery Reference. Davos: AO Foundation [consultado 2026 oct 10]. Disponible en: https://surgeryreference.aofoundation.org/orthopedic-trauma/adult-trauma/acetabulum/approach/ilioinguinal-approach-to-the-acetabulum https://surgeryreference.aofoundation.org/orthopedic-trauma/adult-trauma/acetabulum/approach/ilioinguinal-approach-to-the-acetabulum</a:t>
            </a:r>
          </a:p>
          <a:p>
            <a:pPr>
              <a:spcAft>
                <a:spcPts val="800"/>
              </a:spcAft>
            </a:pPr>
            <a:r>
              <a:rPr sz="1200">
                <a:solidFill>
                  <a:srgbClr val="263238"/>
                </a:solidFill>
                <a:latin typeface="Calibri"/>
              </a:rPr>
              <a:t>[r3] Ferguson T, Forward D. Modified Stoppa approach to the acetabulum [Internet]. En: AO Surgery Reference. Davos: AO Foundation [consultado 2026 oct 10]. Disponible en: https://surgeryreference.aofoundation.org/orthopedic-trauma/adult-trauma/acetabulum/approach/modified-stoppa-approach https://surgeryreference.aofoundation.org/orthopedic-trauma/adult-trauma/acetabulum/approach/modified-stoppa-approach</a:t>
            </a:r>
          </a:p>
          <a:p>
            <a:pPr>
              <a:spcAft>
                <a:spcPts val="800"/>
              </a:spcAft>
            </a:pPr>
            <a:r>
              <a:rPr sz="1200">
                <a:solidFill>
                  <a:srgbClr val="263238"/>
                </a:solidFill>
                <a:latin typeface="Calibri"/>
              </a:rPr>
              <a:t>[r4] Banerjee R, Brink P, Cimerman M, Pohlemann T, Tomazevic M. Approach to the pubic symphysis [Internet]. En: AO Surgery Reference. Davos: AO Foundation [consultado 2026 oct 10]. Disponible en: https://surgeryreference.aofoundation.org/orthopedic-trauma/adult-trauma/pelvic-ring/approach/approach-to-the-pubic-symphysis https://surgeryreference.aofoundation.org/orthopedic-trauma/adult-trauma/pelvic-ring/approach/approach-to-the-pubic-symphysis</a:t>
            </a:r>
          </a:p>
          <a:p>
            <a:pPr>
              <a:spcAft>
                <a:spcPts val="800"/>
              </a:spcAft>
            </a:pPr>
            <a:r>
              <a:rPr sz="1200">
                <a:solidFill>
                  <a:srgbClr val="263238"/>
                </a:solidFill>
                <a:latin typeface="Calibri"/>
              </a:rPr>
              <a:t>[r5] Staresinic M, Lindtner RA, Krappinger D, Gänsslen A. Posterior approaches to the acetabulum. Arch Orthop Trauma Surg 2024;144(10):4633-4640. doi:10.1007/s00402-024-05583-0 https://doi.org/10.1007/s00402-024-05583-0</a:t>
            </a:r>
          </a:p>
          <a:p>
            <a:pPr>
              <a:spcAft>
                <a:spcPts val="800"/>
              </a:spcAft>
            </a:pPr>
            <a:r>
              <a:rPr sz="1200">
                <a:solidFill>
                  <a:srgbClr val="263238"/>
                </a:solidFill>
                <a:latin typeface="Calibri"/>
              </a:rPr>
              <a:t>[r6] Gänsslen A, Staresinic M, Krappinger D, Lindahl J. The intrapelvic approach to the acetabulum. Arch Orthop Trauma Surg 2024;145(1):65. doi:10.1007/s00402-024-05667-x https://doi.org/10.1007/s00402-024-05667-x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Letournel E. The treatment of acetabular fractures through the ilioinguinal approach. Clin Orthop Relat Res 1993;(292):62-76. PMID:8519138 https://pubmed.ncbi.nlm.nih.gov/8519138/</a:t>
            </a:r>
          </a:p>
          <a:p>
            <a:pPr>
              <a:spcAft>
                <a:spcPts val="800"/>
              </a:spcAft>
            </a:pPr>
            <a:r>
              <a:rPr sz="1200">
                <a:solidFill>
                  <a:srgbClr val="263238"/>
                </a:solidFill>
                <a:latin typeface="Calibri"/>
              </a:rPr>
              <a:t>[r8] Moed BR, Israel HA. Which Anterior Acetabular Fracture Surgical Approach is Preferred? A Survey of the Orthopaedic Trauma Association Active Membership. J Orthop Trauma 2020;34(4):216-220. doi:10.1097/BOT.0000000000001676 https://doi.org/10.1097/BOT.0000000000001676</a:t>
            </a:r>
          </a:p>
          <a:p>
            <a:pPr>
              <a:spcAft>
                <a:spcPts val="800"/>
              </a:spcAft>
            </a:pPr>
            <a:r>
              <a:rPr sz="1200">
                <a:solidFill>
                  <a:srgbClr val="263238"/>
                </a:solidFill>
                <a:latin typeface="Calibri"/>
              </a:rPr>
              <a:t>[r9] Srivastava A, Rajnish RK, Kumar P, Haq RU, Dhammi IK. Ilioinguinal versus modified Stoppa approach for open reduction and internal fixation of displaced acetabular fractures: a systematic review and meta-analysis of 717 patients across ten studies. Arch Orthop Trauma Surg 2023;143(2):895-907. doi:10.1007/s00402-022-04369-6 https://doi.org/10.1007/s00402-022-04369-6</a:t>
            </a:r>
          </a:p>
          <a:p>
            <a:pPr>
              <a:spcAft>
                <a:spcPts val="800"/>
              </a:spcAft>
            </a:pPr>
            <a:r>
              <a:rPr sz="1200">
                <a:solidFill>
                  <a:srgbClr val="263238"/>
                </a:solidFill>
                <a:latin typeface="Calibri"/>
              </a:rPr>
              <a:t>[r10] Haidukewych GJ, Scaduto J, Herscovici D, Sanders RW, DiPasquale T. Iatrogenic nerve injury in acetabular fracture surgery: a comparison of monitored and unmonitored procedures. J Orthop Trauma 2002;16(5):297-301. doi:10.1097/00005131-200205000-00002 https://doi.org/10.1097/00005131-200205000-00002</a:t>
            </a:r>
          </a:p>
          <a:p>
            <a:pPr>
              <a:spcAft>
                <a:spcPts val="800"/>
              </a:spcAft>
            </a:pPr>
            <a:r>
              <a:rPr sz="1200">
                <a:solidFill>
                  <a:srgbClr val="263238"/>
                </a:solidFill>
                <a:latin typeface="Calibri"/>
              </a:rPr>
              <a:t>[r11] Sagi HC, Afsari A, Dziadosz D. The anterior intra-pelvic (modified rives-stoppa) approach for fixation of acetabular fractures. J Orthop Trauma 2010;24(5):263-70. doi:10.1097/BOT.0b013e3181dd0b84 https://doi.org/10.1097/BOT.0b013e3181dd0b84</a:t>
            </a:r>
          </a:p>
          <a:p>
            <a:pPr>
              <a:spcAft>
                <a:spcPts val="800"/>
              </a:spcAft>
            </a:pPr>
            <a:r>
              <a:rPr sz="1200">
                <a:solidFill>
                  <a:srgbClr val="263238"/>
                </a:solidFill>
                <a:latin typeface="Calibri"/>
              </a:rPr>
              <a:t>[r12] Bartosik M, Mayr E, Culemann U. Treatment of Geriatric Acetabular Fractures Using the Modified Stoppa Approach: A Review Article of Technique, Tips, and Pitfalls. J Clin Med 2024;13(19). doi:10.3390/jcm13195867 https://doi.org/10.3390/jcm13195867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Matta JM. Fractures of the acetabulum: accuracy of reduction and clinical results in patients managed operatively within three weeks after the injury. J Bone Joint Surg Am 1996;78(11):1632-45. PMID:8934477 https://pubmed.ncbi.nlm.nih.gov/8934477/</a:t>
            </a:r>
          </a:p>
          <a:p>
            <a:pPr>
              <a:spcAft>
                <a:spcPts val="800"/>
              </a:spcAft>
            </a:pPr>
            <a:r>
              <a:rPr sz="1200">
                <a:solidFill>
                  <a:srgbClr val="263238"/>
                </a:solidFill>
                <a:latin typeface="Calibri"/>
              </a:rPr>
              <a:t>[r14] Banerjee R, Brink P, Cimerman M, Pohlemann T, Tomazevic M. Anterior approach to the iliac wing and SI joint [Internet]. En: AO Surgery Reference. Davos: AO Foundation [consultado 2026 oct 10]. Disponible en: https://surgeryreference.aofoundation.org/orthopedic-trauma/adult-trauma/pelvic-ring/approach/anterior-approach-to-the-iliac-wing-and-si-joint https://surgeryreference.aofoundation.org/orthopedic-trauma/adult-trauma/pelvic-ring/approach/anterior-approach-to-the-iliac-wing-and-si-joint</a:t>
            </a:r>
          </a:p>
          <a:p>
            <a:pPr>
              <a:spcAft>
                <a:spcPts val="800"/>
              </a:spcAft>
            </a:pPr>
            <a:r>
              <a:rPr sz="1200">
                <a:solidFill>
                  <a:srgbClr val="263238"/>
                </a:solidFill>
                <a:latin typeface="Calibri"/>
              </a:rPr>
              <a:t>[r15] Banerjee R, Brink P, Cimerman M, Pohlemann T, Tomazevic M. Posterior approach to the SI joint [Internet]. En: AO Surgery Reference. Davos: AO Foundation [consultado 2026 oct 10]. Disponible en: https://surgeryreference.aofoundation.org/orthopedic-trauma/adult-trauma/pelvic-ring/approach/posterior-approach-to-the-si-joint https://surgeryreference.aofoundation.org/orthopedic-trauma/adult-trauma/pelvic-ring/approach/posterior-approach-to-the-si-joint</a:t>
            </a:r>
          </a:p>
          <a:p>
            <a:pPr>
              <a:spcAft>
                <a:spcPts val="800"/>
              </a:spcAft>
            </a:pPr>
            <a:r>
              <a:rPr sz="1200">
                <a:solidFill>
                  <a:srgbClr val="263238"/>
                </a:solidFill>
                <a:latin typeface="Calibri"/>
              </a:rPr>
              <a:t>[r16] Puchwein P, Sandersjöö G, Lindahl J, Eibinger N. Combined pelvic ring and acetabular fractures - strategies and sequence of surgery. State of the art. Arch Orthop Trauma Surg 2024;144(10):4577-4586. doi:10.1007/s00402-024-05555-4 https://doi.org/10.1007/s00402-024-05555-4</a:t>
            </a:r>
          </a:p>
          <a:p>
            <a:pPr>
              <a:spcAft>
                <a:spcPts val="800"/>
              </a:spcAft>
            </a:pPr>
            <a:r>
              <a:rPr sz="1200">
                <a:solidFill>
                  <a:srgbClr val="263238"/>
                </a:solidFill>
                <a:latin typeface="Calibri"/>
              </a:rPr>
              <a:t>[r17] Sanna B, Henry BM, Vikse J, Skinningsrud B, Pękala JR, Walocha JA, et al. The prevalence and morphology of the corona mortis (Crown of death): A meta-analysis with implications in abdominal wall and pelvic surgery. Injury 2018;49(2):302-308. doi:10.1016/j.injury.2017.12.007 https://doi.org/10.1016/j.injury.2017.12.007</a:t>
            </a:r>
          </a:p>
          <a:p>
            <a:pPr>
              <a:spcAft>
                <a:spcPts val="800"/>
              </a:spcAft>
            </a:pPr>
            <a:r>
              <a:rPr sz="1200">
                <a:solidFill>
                  <a:srgbClr val="263238"/>
                </a:solidFill>
                <a:latin typeface="Calibri"/>
              </a:rPr>
              <a:t>[r18] Fleming P, Lenehan B, O'Rourke S, McHugh P, Kaar K, McCabe JP. Strain on the human sciatic nerve in vivo during movement of the hip and knee. J Bone Joint Surg Br 2003;85(3):363-5. doi:10.1302/0301-620x.85b3.13220 https://doi.org/10.1302/0301-620x.85b3.13220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77</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Reagan JM, Moed BR. Can computed tomography predict hip stability in posterior wall acetabular fractures?. Clin Orthop Relat Res 2011;469(7):2035-41. doi:10.1007/s11999-011-1790-5 https://doi.org/10.1007/s11999-011-1790-5</a:t>
            </a:r>
          </a:p>
          <a:p>
            <a:pPr>
              <a:spcAft>
                <a:spcPts val="800"/>
              </a:spcAft>
            </a:pPr>
            <a:r>
              <a:rPr sz="1200">
                <a:solidFill>
                  <a:srgbClr val="263238"/>
                </a:solidFill>
                <a:latin typeface="Calibri"/>
              </a:rPr>
              <a:t>[r20] Hospodar PP, Ashman ES, Traub JA. Anatomic study of the lateral femoral cutaneous nerve with respect to the ilioinguinal surgical dissection. J Orthop Trauma 1999;13(1):17-9. doi:10.1097/00005131-199901000-00005 https://doi.org/10.1097/00005131-199901000-00005</a:t>
            </a:r>
          </a:p>
          <a:p>
            <a:pPr>
              <a:spcAft>
                <a:spcPts val="800"/>
              </a:spcAft>
            </a:pPr>
            <a:r>
              <a:rPr sz="1200">
                <a:solidFill>
                  <a:srgbClr val="263238"/>
                </a:solidFill>
                <a:latin typeface="Calibri"/>
              </a:rPr>
              <a:t>[r21] Sahnon ASA, Atef Ramadan Mostafa Ali A, Soliman AM, Elfatih Elbadri M, Haq AU, Erenler M, et al. Letournel-Judet Classification of Acetabular Fractures: A Systematic Review of Reliability and Association With Post-traumatic Arthritis. Cureus 2025;17(10):e95278. doi:10.7759/cureus.95278 https://doi.org/10.7759/cureus.95278</a:t>
            </a:r>
          </a:p>
          <a:p>
            <a:pPr>
              <a:spcAft>
                <a:spcPts val="800"/>
              </a:spcAft>
            </a:pPr>
            <a:r>
              <a:rPr sz="1200">
                <a:solidFill>
                  <a:srgbClr val="263238"/>
                </a:solidFill>
                <a:latin typeface="Calibri"/>
              </a:rPr>
              <a:t>[r22] Ebraheim NA, Padanilam TG, Waldrop JT, Yeasting RA. Anatomic consideration in the anterior approach to the sacro-iliac joint. Spine (Phila Pa 1976) 1994;19(6):721-5. doi:10.1097/00007632-199403001-00014 https://doi.org/10.1097/00007632-199403001-00014</a:t>
            </a:r>
          </a:p>
          <a:p>
            <a:pPr>
              <a:spcAft>
                <a:spcPts val="800"/>
              </a:spcAft>
            </a:pPr>
            <a:r>
              <a:rPr sz="1200">
                <a:solidFill>
                  <a:srgbClr val="263238"/>
                </a:solidFill>
                <a:latin typeface="Calibri"/>
              </a:rPr>
              <a:t>[r23] Avilucea FR, Ferreira R, Shaath MK, Haidukewych GJ. Opportunistic Use of Computed Tomography to Determine Muscle-Adipose Ratio Reliably Predicts Wound Complications After Kocher-Langenbeck Surgical Exposure of the Acetabulum. J Orthop Trauma 2024;38(1):31-35. doi:10.1097/BOT.0000000000002676 https://doi.org/10.1097/BOT.0000000000002676</a:t>
            </a:r>
          </a:p>
          <a:p>
            <a:pPr>
              <a:spcAft>
                <a:spcPts val="800"/>
              </a:spcAft>
            </a:pPr>
            <a:r>
              <a:rPr sz="1200">
                <a:solidFill>
                  <a:srgbClr val="263238"/>
                </a:solidFill>
                <a:latin typeface="Calibri"/>
              </a:rPr>
              <a:t>[r24] Medda S, Cuadra M, Yu Z, Manzano G, Spitler C, Matuszewski P, et al. Does Anterior Plating of Pelvic Ring Fractures Increase Infection Risk in Patients With Bladder or Urethral Injuries?. J Orthop Trauma 2024;38(3):129-133. doi:10.1097/BOT.0000000000002745 https://doi.org/10.1097/BOT.0000000000002745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77</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Cole JD, Bolhofner BR. Acetabular fracture fixation via a modified Stoppa limited intrapelvic approach. Description of operative technique and preliminary treatment results. Clin Orthop Relat Res 1994;(305):112-23. PMID:8050220 https://pubmed.ncbi.nlm.nih.gov/8050220/</a:t>
            </a:r>
          </a:p>
          <a:p>
            <a:pPr>
              <a:spcAft>
                <a:spcPts val="800"/>
              </a:spcAft>
            </a:pPr>
            <a:r>
              <a:rPr sz="1200">
                <a:solidFill>
                  <a:srgbClr val="263238"/>
                </a:solidFill>
                <a:latin typeface="Calibri"/>
              </a:rPr>
              <a:t>[r26] Gänsslen A, Lindahl J, Staresinic M, Lindtner RA. The Pfannenstiel-approach - from 1900 until 2024. Arch Orthop Trauma Surg 2024;144(10):4615-4620. doi:10.1007/s00402-024-05581-2 https://doi.org/10.1007/s00402-024-05581-2</a:t>
            </a:r>
          </a:p>
          <a:p>
            <a:pPr>
              <a:spcAft>
                <a:spcPts val="800"/>
              </a:spcAft>
            </a:pPr>
            <a:r>
              <a:rPr sz="1200">
                <a:solidFill>
                  <a:srgbClr val="263238"/>
                </a:solidFill>
                <a:latin typeface="Calibri"/>
              </a:rPr>
              <a:t>[r27] Lundin N, Huttunen TT, Berg HE, Marcano A, Felländer-Tsai L, Enocson A. Increasing incidence of pelvic and acetabular fractures. A nationwide study of 87,308 fractures over a 16-year period in Sweden. Injury 2021;52(6):1410-1417. doi:10.1016/j.injury.2021.03.013 https://doi.org/10.1016/j.injury.2021.03.013</a:t>
            </a:r>
          </a:p>
          <a:p>
            <a:pPr>
              <a:spcAft>
                <a:spcPts val="800"/>
              </a:spcAft>
            </a:pPr>
            <a:r>
              <a:rPr sz="1200">
                <a:solidFill>
                  <a:srgbClr val="263238"/>
                </a:solidFill>
                <a:latin typeface="Calibri"/>
              </a:rPr>
              <a:t>[r28] Salama W, Hosny H, Mousa E, Elsayed M. Comparative study between anterior symphyseal platting and percutaneous symphyseal screws for treatment of traumatic symphyseal diastasis. Int Orthop 2025;49(3):755-765. doi:10.1007/s00264-025-06446-y https://doi.org/10.1007/s00264-025-06446-y</a:t>
            </a:r>
          </a:p>
          <a:p>
            <a:pPr>
              <a:spcAft>
                <a:spcPts val="800"/>
              </a:spcAft>
            </a:pPr>
            <a:r>
              <a:rPr sz="1200">
                <a:solidFill>
                  <a:srgbClr val="263238"/>
                </a:solidFill>
                <a:latin typeface="Calibri"/>
              </a:rPr>
              <a:t>[r29] Barker JP, Yang Y, Matz J, Marmor MT, Morshed S. The Iliopectineal Fascia: A Cadaveric Anatomical Study. J Orthop Trauma 2021;35(6):333-338. doi:10.1097/BOT.0000000000001995 https://doi.org/10.1097/BOT.0000000000001995</a:t>
            </a:r>
          </a:p>
          <a:p>
            <a:pPr>
              <a:spcAft>
                <a:spcPts val="800"/>
              </a:spcAft>
            </a:pPr>
            <a:r>
              <a:rPr sz="1200">
                <a:solidFill>
                  <a:srgbClr val="263238"/>
                </a:solidFill>
                <a:latin typeface="Calibri"/>
              </a:rPr>
              <a:t>[r30] Tomaszewski KA, Graves MJ, Henry BM, Popieluszko P, Roy J, Pękala PA, et al. Surgical anatomy of the sciatic nerve: A meta-analysis. J Orthop Res 2016;34(10):1820-1827. doi:10.1002/jor.23186 https://doi.org/10.1002/jor.23186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77</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Kacra BK, Arazi M, Cicekcibasi AE, Büyükmumcu M, Demirci S. Modified medial Stoppa approach for acetabular fractures: an anatomic study. J Trauma 2011;71(5):1340-4. doi:10.1097/TA.0b013e3182092e8b https://doi.org/10.1097/TA.0b013e3182092e8b</a:t>
            </a:r>
          </a:p>
          <a:p>
            <a:pPr>
              <a:spcAft>
                <a:spcPts val="800"/>
              </a:spcAft>
            </a:pPr>
            <a:r>
              <a:rPr sz="1200">
                <a:solidFill>
                  <a:srgbClr val="263238"/>
                </a:solidFill>
                <a:latin typeface="Calibri"/>
              </a:rPr>
              <a:t>[r32] Darmanis S, Lewis A, Mansoor A, Bircher M. Corona mortis: an anatomical study with clinical implications in approaches to the pelvis and acetabulum. Clin Anat 2007;20(4):433-9. doi:10.1002/ca.20390 https://doi.org/10.1002/ca.20390</a:t>
            </a:r>
          </a:p>
          <a:p>
            <a:pPr>
              <a:spcAft>
                <a:spcPts val="800"/>
              </a:spcAft>
            </a:pPr>
            <a:r>
              <a:rPr sz="1200">
                <a:solidFill>
                  <a:srgbClr val="263238"/>
                </a:solidFill>
                <a:latin typeface="Calibri"/>
              </a:rPr>
              <a:t>[r33] Schaible SF, Hanke MS, Tinner C, Bastian JD, Albers CE, Keel MJB. Corona mortis: clinical evaluation of prevalence, anatomy, and relevance in anterior approaches to the pelvis and acetabulum. Eur J Orthop Surg Traumatol 2024;34(3):1397-1404. doi:10.1007/s00590-023-03808-3 https://doi.org/10.1007/s00590-023-03808-3</a:t>
            </a:r>
          </a:p>
          <a:p>
            <a:pPr>
              <a:spcAft>
                <a:spcPts val="800"/>
              </a:spcAft>
            </a:pPr>
            <a:r>
              <a:rPr sz="1200">
                <a:solidFill>
                  <a:srgbClr val="263238"/>
                </a:solidFill>
                <a:latin typeface="Calibri"/>
              </a:rPr>
              <a:t>[r34] David G, Moreau PE, Upex P, Melhem E, Riouallon G. Division of the iliac vessels in the anterior intrapelvic approach to acetabular fracture. Orthop Traumatol Surg Res 2024;110(8):103922. doi:10.1016/j.otsr.2024.103922 https://doi.org/10.1016/j.otsr.2024.103922</a:t>
            </a:r>
          </a:p>
          <a:p>
            <a:pPr>
              <a:spcAft>
                <a:spcPts val="800"/>
              </a:spcAft>
            </a:pPr>
            <a:r>
              <a:rPr sz="1200">
                <a:solidFill>
                  <a:srgbClr val="263238"/>
                </a:solidFill>
                <a:latin typeface="Calibri"/>
              </a:rPr>
              <a:t>[r35] Nitikman M, Tubin N, Swift B, Liew A, Wilkin G, Papp S. Iatrogenic superior gluteal nerve stretch in surgical fixation of acetabular fractures through a Kocher-Langenbeck approach: a cadaveric study. J Orthop Surg Res 2026;21(1). doi:10.1186/s13018-026-06937-7 https://doi.org/10.1186/s13018-026-06937-7</a:t>
            </a:r>
          </a:p>
          <a:p>
            <a:pPr>
              <a:spcAft>
                <a:spcPts val="800"/>
              </a:spcAft>
            </a:pPr>
            <a:r>
              <a:rPr sz="1200">
                <a:solidFill>
                  <a:srgbClr val="263238"/>
                </a:solidFill>
                <a:latin typeface="Calibri"/>
              </a:rPr>
              <a:t>[r36] Negrin LL, Seligson D. The Kocher-Langenbeck Approach: Differences in Outcome of Transverse Acetabular Fractures Depending on the Patient's Position. Eur J Trauma Emerg Surg 2010;36(4):369-74. doi:10.1007/s00068-009-9081-5 https://doi.org/10.1007/s00068-009-9081-5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Collinge C, Archdeacon M, Sagi HC. Quality of radiographic reduction and perioperative complications for transverse acetabular fractures treated by the Kocher-Langenbeck approach: prone versus lateral position. J Orthop Trauma 2011;25(9):538-42. doi:10.1097/BOT.0b013e31820b913d https://doi.org/10.1097/BOT.0b013e31820b913d</a:t>
            </a:r>
          </a:p>
          <a:p>
            <a:pPr>
              <a:spcAft>
                <a:spcPts val="800"/>
              </a:spcAft>
            </a:pPr>
            <a:r>
              <a:rPr sz="1200">
                <a:solidFill>
                  <a:srgbClr val="263238"/>
                </a:solidFill>
                <a:latin typeface="Calibri"/>
              </a:rPr>
              <a:t>[r38] Beaulé PE, Dorey FJ, Matta JM. Letournel classification for acetabular fractures. Assessment of interobserver and intraobserver reliability. J Bone Joint Surg Am 2003;85(9):1704-9. PMID:12954828 https://pubmed.ncbi.nlm.nih.gov/12954828/</a:t>
            </a:r>
          </a:p>
          <a:p>
            <a:pPr>
              <a:spcAft>
                <a:spcPts val="800"/>
              </a:spcAft>
            </a:pPr>
            <a:r>
              <a:rPr sz="1200">
                <a:solidFill>
                  <a:srgbClr val="263238"/>
                </a:solidFill>
                <a:latin typeface="Calibri"/>
              </a:rPr>
              <a:t>[r39] Clarke-Jenssen J, Øvre SA, Røise O, Madsen JE. Acetabular fracture assessment in four different pelvic trauma centers: have the Judet views become superfluous?. Arch Orthop Trauma Surg 2015;135(7):913-8. doi:10.1007/s00402-015-2223-9 https://doi.org/10.1007/s00402-015-2223-9</a:t>
            </a:r>
          </a:p>
          <a:p>
            <a:pPr>
              <a:spcAft>
                <a:spcPts val="800"/>
              </a:spcAft>
            </a:pPr>
            <a:r>
              <a:rPr sz="1200">
                <a:solidFill>
                  <a:srgbClr val="263238"/>
                </a:solidFill>
                <a:latin typeface="Calibri"/>
              </a:rPr>
              <a:t>[r40] Rincon A, Sario EM, Saade A, Giordani C, Soles GL, Saiz AM. Evaluation of surgical approach on reduction quality for transverse-family acetabulum fractures. J Orthop Surg Res 2025;20(1):1064. doi:10.1186/s13018-025-06490-9 https://doi.org/10.1186/s13018-025-06490-9</a:t>
            </a:r>
          </a:p>
          <a:p>
            <a:pPr>
              <a:spcAft>
                <a:spcPts val="800"/>
              </a:spcAft>
            </a:pPr>
            <a:r>
              <a:rPr sz="1200">
                <a:solidFill>
                  <a:srgbClr val="263238"/>
                </a:solidFill>
                <a:latin typeface="Calibri"/>
              </a:rPr>
              <a:t>[r41] National Institute for Health and Care Excellence. Fractures (complex): assessment and management (NICE guideline NG37) [Internet]. Londres: NICE; 2016 [actualizada 2022 nov 23; consultado 2026 oct 10]. Disponible en: https://www.nice.org.uk/guidance/ng37/chapter/Recommendations https://www.nice.org.uk/guidance/ng37/chapter/Recommendations</a:t>
            </a:r>
          </a:p>
          <a:p>
            <a:pPr>
              <a:spcAft>
                <a:spcPts val="800"/>
              </a:spcAft>
            </a:pPr>
            <a:r>
              <a:rPr sz="1200">
                <a:solidFill>
                  <a:srgbClr val="263238"/>
                </a:solidFill>
                <a:latin typeface="Calibri"/>
              </a:rPr>
              <a:t>[r42] Keith JE, Brashear HR, Guilford WB. Stability of posterior fracture-dislocations of the hip. Quantitative assessment using computed tomography. J Bone Joint Surg Am 1988;70(5):711-4. PMID:3392065 https://pubmed.ncbi.nlm.nih.gov/3392065/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77</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Vatti L, Schoenfeldt T, Eikani C, Dickens B, Cohen J, Dillman D. Surgeon Accuracy in Prediction of Stability of Posterior Wall Acetabular Fractures. A Survey of Orthopaedic Trauma Surgeons. J Orthop Trauma 2023;37(7):e282-e287. doi:10.1097/BOT.0000000000002591 https://doi.org/10.1097/BOT.0000000000002591</a:t>
            </a:r>
          </a:p>
          <a:p>
            <a:pPr>
              <a:spcAft>
                <a:spcPts val="800"/>
              </a:spcAft>
            </a:pPr>
            <a:r>
              <a:rPr sz="1200">
                <a:solidFill>
                  <a:srgbClr val="263238"/>
                </a:solidFill>
                <a:latin typeface="Calibri"/>
              </a:rPr>
              <a:t>[r44] Grimshaw CS, Moed BR. Outcomes of posterior wall fractures of the acetabulum treated nonoperatively after diagnostic screening with dynamic stress examination under anesthesia. J Bone Joint Surg Am 2010;92(17):2792-800. doi:10.2106/JBJS.J.00112 https://doi.org/10.2106/JBJS.J.00112</a:t>
            </a:r>
          </a:p>
          <a:p>
            <a:pPr>
              <a:spcAft>
                <a:spcPts val="800"/>
              </a:spcAft>
            </a:pPr>
            <a:r>
              <a:rPr sz="1200">
                <a:solidFill>
                  <a:srgbClr val="263238"/>
                </a:solidFill>
                <a:latin typeface="Calibri"/>
              </a:rPr>
              <a:t>[r45] Helfet DL, Schmeling GJ. Management of complex acetabular fractures through single nonextensile exposures. Clin Orthop Relat Res 1994;(305):58-68. PMID:8050248 https://pubmed.ncbi.nlm.nih.gov/8050248/</a:t>
            </a:r>
          </a:p>
          <a:p>
            <a:pPr>
              <a:spcAft>
                <a:spcPts val="800"/>
              </a:spcAft>
            </a:pPr>
            <a:r>
              <a:rPr sz="1200">
                <a:solidFill>
                  <a:srgbClr val="263238"/>
                </a:solidFill>
                <a:latin typeface="Calibri"/>
              </a:rPr>
              <a:t>[r46] Kitridis D, Tsikopoulos K, Givissis P, Chalidis B. Percutaneous Fixation for Traumatic Symphysis Pubis Disruption-Are the Results Superior Compared to Open Techniques? A Systematic Review and Meta-Analysis of Clinical and Biomechanical Outcomes. J Clin Med 2023;12(15). doi:10.3390/jcm12154988 https://doi.org/10.3390/jcm12154988</a:t>
            </a:r>
          </a:p>
          <a:p>
            <a:pPr>
              <a:spcAft>
                <a:spcPts val="800"/>
              </a:spcAft>
            </a:pPr>
            <a:r>
              <a:rPr sz="1200">
                <a:solidFill>
                  <a:srgbClr val="263238"/>
                </a:solidFill>
                <a:latin typeface="Calibri"/>
              </a:rPr>
              <a:t>[r47] Freude T, Krappinger D, Lindtner RA, Stuby F. The Pararectus approach: a preferred surgical approach for fixation of acetabular fractures predominantly involving the anterior column - a narrative review. Arch Orthop Trauma Surg 2024;144(10):4541-4547. doi:10.1007/s00402-024-05455-7 https://doi.org/10.1007/s00402-024-05455-7</a:t>
            </a:r>
          </a:p>
          <a:p>
            <a:pPr>
              <a:spcAft>
                <a:spcPts val="800"/>
              </a:spcAft>
            </a:pPr>
            <a:r>
              <a:rPr sz="1200">
                <a:solidFill>
                  <a:srgbClr val="263238"/>
                </a:solidFill>
                <a:latin typeface="Calibri"/>
              </a:rPr>
              <a:t>[r48] Isaacson MJ, Taylor BC, French BG, Poka A. Treatment of acetabulum fractures through the modified Stoppa approach: strategies and outcomes. Clin Orthop Relat Res 2014;472(11):3345-52. doi:10.1007/s11999-014-3460-x https://doi.org/10.1007/s11999-014-3460-x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77</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Meena BP, Dhakar A, Meena UK, Behera P, Roat KL. Modified Stoppa Approach Alone or in Combination with a Lateral Window for Acetabular Fractures Involving Both Columns. Hip Pelvis 2025;37(3):230-237. doi:10.5371/hp.2025.37.3.230 https://doi.org/10.5371/hp.2025.37.3.230</a:t>
            </a:r>
          </a:p>
          <a:p>
            <a:pPr>
              <a:spcAft>
                <a:spcPts val="800"/>
              </a:spcAft>
            </a:pPr>
            <a:r>
              <a:rPr sz="1200">
                <a:solidFill>
                  <a:srgbClr val="263238"/>
                </a:solidFill>
                <a:latin typeface="Calibri"/>
              </a:rPr>
              <a:t>[r50] Mayo KA. Open reduction and internal fixation of fractures of the acetabulum. Results in 163 fractures. Clin Orthop Relat Res 1994;(305):31-7. PMID:8050243 https://pubmed.ncbi.nlm.nih.gov/8050243/</a:t>
            </a:r>
          </a:p>
          <a:p>
            <a:pPr>
              <a:spcAft>
                <a:spcPts val="800"/>
              </a:spcAft>
            </a:pPr>
            <a:r>
              <a:rPr sz="1200">
                <a:solidFill>
                  <a:srgbClr val="263238"/>
                </a:solidFill>
                <a:latin typeface="Calibri"/>
              </a:rPr>
              <a:t>[r51] Ferguson T, Forward D. Extended iliofemoral approach to the acetabulum [Internet]. En: AO Surgery Reference. Davos: AO Foundation [consultado 2026 oct 10]. Disponible en: https://surgeryreference.aofoundation.org/orthopedic-trauma/adult-trauma/acetabulum/approach/extended-iliofemoral-approach-to-the-acetabulum https://surgeryreference.aofoundation.org/orthopedic-trauma/adult-trauma/acetabulum/approach/extended-iliofemoral-approach-to-the-acetabulum</a:t>
            </a:r>
          </a:p>
          <a:p>
            <a:pPr>
              <a:spcAft>
                <a:spcPts val="800"/>
              </a:spcAft>
            </a:pPr>
            <a:r>
              <a:rPr sz="1200">
                <a:solidFill>
                  <a:srgbClr val="263238"/>
                </a:solidFill>
                <a:latin typeface="Calibri"/>
              </a:rPr>
              <a:t>[r52] Tannast M, Najibi S, Matta JM. Two to twenty-year survivorship of the hip in 810 patients with operatively treated acetabular fractures. J Bone Joint Surg Am 2012;94(17):1559-67. doi:10.2106/JBJS.K.00444 https://doi.org/10.2106/JBJS.K.00444</a:t>
            </a:r>
          </a:p>
          <a:p>
            <a:pPr>
              <a:spcAft>
                <a:spcPts val="800"/>
              </a:spcAft>
            </a:pPr>
            <a:r>
              <a:rPr sz="1200">
                <a:solidFill>
                  <a:srgbClr val="263238"/>
                </a:solidFill>
                <a:latin typeface="Calibri"/>
              </a:rPr>
              <a:t>[r53] Collins AP, Kubsad S, Firoozabadi R. Impact of fracture type on conversion to total hip arthroplasty following surgical repair of acetabular fractures: a systematic review and meta-analysis. OTA Int 2025;8(1):e374. doi:10.1097/OI9.0000000000000374 https://doi.org/10.1097/OI9.0000000000000374</a:t>
            </a:r>
          </a:p>
          <a:p>
            <a:pPr>
              <a:spcAft>
                <a:spcPts val="800"/>
              </a:spcAft>
            </a:pPr>
            <a:r>
              <a:rPr sz="1200">
                <a:solidFill>
                  <a:srgbClr val="263238"/>
                </a:solidFill>
                <a:latin typeface="Calibri"/>
              </a:rPr>
              <a:t>[r54] Lommerse MI, Mennen AHM, Bloemers FW, Willems HC, van Embden D. Early weight-bearing after acetabular fractures in the older patient: a systematic review. EFORT Open Rev 2025;10(9):718-725. doi:10.1530/EOR-2024-0191 https://doi.org/10.1530/EOR-2024-0191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77</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Yoon YC, Oh CW, Han SR, Son SW, Kim JW. Incidence and independent predictors of heterotopic ossification after posterior acetabular fixation without routine prophylaxis: A large cohort study. Injury 2026;57(6):113264. doi:10.1016/j.injury.2026.113264 https://doi.org/10.1016/j.injury.2026.113264</a:t>
            </a:r>
          </a:p>
          <a:p>
            <a:pPr>
              <a:spcAft>
                <a:spcPts val="800"/>
              </a:spcAft>
            </a:pPr>
            <a:r>
              <a:rPr sz="1200">
                <a:solidFill>
                  <a:srgbClr val="263238"/>
                </a:solidFill>
                <a:latin typeface="Calibri"/>
              </a:rPr>
              <a:t>[r56] Tourvas EA, Zibis AH, Klontzas ME, Karantanas AH, Bastian JD, Tosounidis TH. The rectus abdominis tendon insertion to the pubic bone and its clinical implications: A cadaveric study. SICOT J 2025;11:4. doi:10.1051/sicotj/2024053 https://doi.org/10.1051/sicotj/2024053</a:t>
            </a:r>
          </a:p>
          <a:p>
            <a:pPr>
              <a:spcAft>
                <a:spcPts val="800"/>
              </a:spcAft>
            </a:pPr>
            <a:r>
              <a:rPr sz="1200">
                <a:solidFill>
                  <a:srgbClr val="263238"/>
                </a:solidFill>
                <a:latin typeface="Calibri"/>
              </a:rPr>
              <a:t>[r57] Kara D, Elmadag NM, Ali J, Misir A, Cetin H, Demirkiran CB, et al. Vertical Versus Pfannenstiel Incision-Modified Stoppa Approach in the Treatment of Acetabular Fractures. J Orthop Trauma 2024;38(3):134-142. doi:10.1097/BOT.0000000000002746 https://doi.org/10.1097/BOT.0000000000002746</a:t>
            </a:r>
          </a:p>
          <a:p>
            <a:pPr>
              <a:spcAft>
                <a:spcPts val="800"/>
              </a:spcAft>
            </a:pPr>
            <a:r>
              <a:rPr sz="1200">
                <a:solidFill>
                  <a:srgbClr val="263238"/>
                </a:solidFill>
                <a:latin typeface="Calibri"/>
              </a:rPr>
              <a:t>[r58] Griffin DB, Beaulé PE, Matta JM. Safety and efficacy of the extended iliofemoral approach in the treatment of complex fractures of the acetabulum. J Bone Joint Surg Br 2005;87(10):1391-6. doi:10.1302/0301-620X.87B10.16538 https://doi.org/10.1302/0301-620X.87B10.16538</a:t>
            </a:r>
          </a:p>
          <a:p>
            <a:pPr>
              <a:spcAft>
                <a:spcPts val="800"/>
              </a:spcAft>
            </a:pPr>
            <a:r>
              <a:rPr sz="1200">
                <a:solidFill>
                  <a:srgbClr val="263238"/>
                </a:solidFill>
                <a:latin typeface="Calibri"/>
              </a:rPr>
              <a:t>[r59] Selmene MA, Samwing G, Jaballah Y, Jouffroy P, Zaraa M, Riouallon G. The ilio-Stoppa approach in acetabular fractures: A combination of the ilio-inguinal approach with an intra-pelvic window. Orthop Traumatol Surg Res 2026;112(3):104550. doi:10.1016/j.otsr.2025.104550 https://doi.org/10.1016/j.otsr.2025.104550</a:t>
            </a:r>
          </a:p>
          <a:p>
            <a:pPr>
              <a:spcAft>
                <a:spcPts val="800"/>
              </a:spcAft>
            </a:pPr>
            <a:r>
              <a:rPr sz="1200">
                <a:solidFill>
                  <a:srgbClr val="263238"/>
                </a:solidFill>
                <a:latin typeface="Calibri"/>
              </a:rPr>
              <a:t>[r60] Shigemura T, Yamamoto Y, Maruyama J, Kitamura T, Nakane R, Kawaguchi H, et al. Efficacy and safety of pararectus approach for the treatment of acetabular fractures: A systematic review and meta-analysis. Orthop Traumatol Surg Res 2023;109(7):103498. doi:10.1016/j.otsr.2022.103498 https://doi.org/10.1016/j.otsr.2022.103498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77</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Ma K, Luan F, Wang X, Ao Y, Liang Y, Fang Y, et al. Randomized, controlled trial of the modified Stoppa versus the ilioinguinal approach for acetabular fractures. Orthopedics 2013;36(10):e1307-15. doi:10.3928/01477447-20130920-25 https://doi.org/10.3928/01477447-20130920-25</a:t>
            </a:r>
          </a:p>
          <a:p>
            <a:pPr>
              <a:spcAft>
                <a:spcPts val="800"/>
              </a:spcAft>
            </a:pPr>
            <a:r>
              <a:rPr sz="1200">
                <a:solidFill>
                  <a:srgbClr val="263238"/>
                </a:solidFill>
                <a:latin typeface="Calibri"/>
              </a:rPr>
              <a:t>[r62] Shigemura T, Murata Y, Yamamoto Y, Shiratani Y, Hamano H, Wada Y. Comparison between ilioinguinal approach and modified Stoppa approach for the treatment of acetabular fractures: An updated systematic review and meta-analysis. Orthop Traumatol Surg Res 2022;108(2):103204. doi:10.1016/j.otsr.2022.103204 https://doi.org/10.1016/j.otsr.2022.103204</a:t>
            </a:r>
          </a:p>
          <a:p>
            <a:pPr>
              <a:spcAft>
                <a:spcPts val="800"/>
              </a:spcAft>
            </a:pPr>
            <a:r>
              <a:rPr sz="1200">
                <a:solidFill>
                  <a:srgbClr val="263238"/>
                </a:solidFill>
                <a:latin typeface="Calibri"/>
              </a:rPr>
              <a:t>[r63] Meena S, Sharma PK, Mittal S, Sharma J, Chowdhury B. Modified Stoppa Approach versus Ilioinguinal Approach for Anterior Acetabular Fractures; A Systematic Review and Meta-Analysis. Bull Emerg Trauma 2017;5(1):6-12. PMID:28246617 https://pubmed.ncbi.nlm.nih.gov/28246617/</a:t>
            </a:r>
          </a:p>
          <a:p>
            <a:pPr>
              <a:spcAft>
                <a:spcPts val="800"/>
              </a:spcAft>
            </a:pPr>
            <a:r>
              <a:rPr sz="1200">
                <a:solidFill>
                  <a:srgbClr val="263238"/>
                </a:solidFill>
                <a:latin typeface="Calibri"/>
              </a:rPr>
              <a:t>[r64] Wu H, Zhang L, Guo X, Jiang X. Meta-analysis of modified Stoppa approach and ilioinguinal approach in anterior pelvic ring and acetabular fractures. Medicine (Baltimore) 2020;99(4):e18395. doi:10.1097/MD.0000000000018395 https://doi.org/10.1097/MD.0000000000018395</a:t>
            </a:r>
          </a:p>
          <a:p>
            <a:pPr>
              <a:spcAft>
                <a:spcPts val="800"/>
              </a:spcAft>
            </a:pPr>
            <a:r>
              <a:rPr sz="1200">
                <a:solidFill>
                  <a:srgbClr val="263238"/>
                </a:solidFill>
                <a:latin typeface="Calibri"/>
              </a:rPr>
              <a:t>[r65] Rajnish RK, Srivastava A, Elhence A, Yadav SK, Rathor K, Gupta S. A systemic review and meta-analysis of pararectus versus ilioinguinal approach for the management of acetabular fractures. Eur J Orthop Surg Traumatol 2024;34(1):549-560. doi:10.1007/s00590-023-03700-0 https://doi.org/10.1007/s00590-023-03700-0</a:t>
            </a:r>
          </a:p>
          <a:p>
            <a:pPr>
              <a:spcAft>
                <a:spcPts val="800"/>
              </a:spcAft>
            </a:pPr>
            <a:r>
              <a:rPr sz="1200">
                <a:solidFill>
                  <a:srgbClr val="263238"/>
                </a:solidFill>
                <a:latin typeface="Calibri"/>
              </a:rPr>
              <a:t>[r66] Rajnish RK, Elhence A, Srivastava A, Yadav SK, Kantiwal P, Gupta S. Does the pararectus approach have better outcomes and fewer complications than the modified Stoppa approach for the fixation of acetabular fractures in adults: A systematic review and meta-analysis?. Eur J Orthop Surg Traumatol 2024;34(7):3409-3421. doi:10.1007/s00590-024-03885-y https://doi.org/10.1007/s00590-024-03885-y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77</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Küper MA, Röhm B, Audretsch C, Stöckle U, Höch A, Histing T, et al. Pararectus approach vs. Stoppa approach for the treatment of acetabular fractures - a comparison of approach-related complications and operative outcome parameters from the German Pelvic Registry. Orthop Traumatol Surg Res 2022;108(4):103275. doi:10.1016/j.otsr.2022.103275 https://doi.org/10.1016/j.otsr.2022.103275</a:t>
            </a:r>
          </a:p>
          <a:p>
            <a:pPr>
              <a:spcAft>
                <a:spcPts val="800"/>
              </a:spcAft>
            </a:pPr>
            <a:r>
              <a:rPr sz="1200">
                <a:solidFill>
                  <a:srgbClr val="263238"/>
                </a:solidFill>
                <a:latin typeface="Calibri"/>
              </a:rPr>
              <a:t>[r68] Morris SA, Loveridge J, Smart DK, Ward AJ, Chesser TJ. Is fixation failure after plate fixation of the symphysis pubis clinically important?. Clin Orthop Relat Res 2012;470(8):2154-60. doi:10.1007/s11999-012-2427-z https://doi.org/10.1007/s11999-012-2427-z</a:t>
            </a:r>
          </a:p>
          <a:p>
            <a:pPr>
              <a:spcAft>
                <a:spcPts val="800"/>
              </a:spcAft>
            </a:pPr>
            <a:r>
              <a:rPr sz="1200">
                <a:solidFill>
                  <a:srgbClr val="263238"/>
                </a:solidFill>
                <a:latin typeface="Calibri"/>
              </a:rPr>
              <a:t>[r69] Stavrakakis IM, Kritsotakis EI, Giannoudis PV, Kapsetakis P, Dimitriou R, Bastian JD, et al. Sciatic nerve injury after acetabular fractures: a meta-analysis of incidence and outcomes. Eur J Trauma Emerg Surg 2022;48(4):2639-2654. doi:10.1007/s00068-022-01896-0 https://doi.org/10.1007/s00068-022-01896-0</a:t>
            </a:r>
          </a:p>
          <a:p>
            <a:pPr>
              <a:spcAft>
                <a:spcPts val="800"/>
              </a:spcAft>
            </a:pPr>
            <a:r>
              <a:rPr sz="1200">
                <a:solidFill>
                  <a:srgbClr val="263238"/>
                </a:solidFill>
                <a:latin typeface="Calibri"/>
              </a:rPr>
              <a:t>[r70] Griffin SM, Sims SH, Karunakar MA, Seymour R, Haines N. Heterotopic ossification rates after acetabular fracture surgery are unchanged without indomethacin prophylaxis. Clin Orthop Relat Res 2013;471(9):2776-82. doi:10.1007/s11999-013-2871-4 https://doi.org/10.1007/s11999-013-2871-4</a:t>
            </a:r>
          </a:p>
          <a:p>
            <a:pPr>
              <a:spcAft>
                <a:spcPts val="800"/>
              </a:spcAft>
            </a:pPr>
            <a:r>
              <a:rPr sz="1200">
                <a:solidFill>
                  <a:srgbClr val="263238"/>
                </a:solidFill>
                <a:latin typeface="Calibri"/>
              </a:rPr>
              <a:t>[r71] Sagi HC, Jordan CJ, Barei DP, Serrano-Riera R, Steverson B. Indomethacin prophylaxis for heterotopic ossification after acetabular fracture surgery increases the risk for nonunion of the posterior wall. J Orthop Trauma 2014;28(7):377-83. doi:10.1097/BOT.0000000000000049 https://doi.org/10.1097/BOT.0000000000000049</a:t>
            </a:r>
          </a:p>
          <a:p>
            <a:pPr>
              <a:spcAft>
                <a:spcPts val="800"/>
              </a:spcAft>
            </a:pPr>
            <a:r>
              <a:rPr sz="1200">
                <a:solidFill>
                  <a:srgbClr val="263238"/>
                </a:solidFill>
                <a:latin typeface="Calibri"/>
              </a:rPr>
              <a:t>[r72] Bueno TSP, Godoy GP, Furukava RB, Gaggioli NT, Tamaoki MJS, Matsunaga FT, et al. HETEROTOPIC OSSIFICATION IN ACETABULAR FRACTURES: SYSTEMATIC REVIEW AND META-ANALYSIS OF PROPHYLAXIS. Acta Ortop Bras 2021;29(6):331-340. doi:10.1590/1413-785220212906244689 https://doi.org/10.1590/1413-785220212906244689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77</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Özdeş HU, Köroğlu M, Çoban İ, Harma A, Aslantürk O. Surgical Management of Sacroiliac Joint Dislocations and Crescent Fractures: A Nine-Year Clinical Follow-Up. J Clin Med 2025;14(20). doi:10.3390/jcm14207139 https://doi.org/10.3390/jcm14207139</a:t>
            </a:r>
          </a:p>
          <a:p>
            <a:pPr>
              <a:spcAft>
                <a:spcPts val="800"/>
              </a:spcAft>
            </a:pPr>
            <a:r>
              <a:rPr sz="1200">
                <a:solidFill>
                  <a:srgbClr val="263238"/>
                </a:solidFill>
                <a:latin typeface="Calibri"/>
              </a:rPr>
              <a:t>[r74] Giannoudis PV, Grotz MR, Papakostidis C, Dinopoulos H. Operative treatment of displaced fractures of the acetabulum. A meta-analysis. J Bone Joint Surg Br 2005;87(1):2-9. PMID:15686228 https://pubmed.ncbi.nlm.nih.gov/15686228/</a:t>
            </a:r>
          </a:p>
          <a:p>
            <a:pPr>
              <a:spcAft>
                <a:spcPts val="800"/>
              </a:spcAft>
            </a:pPr>
            <a:r>
              <a:rPr sz="1200">
                <a:solidFill>
                  <a:srgbClr val="263238"/>
                </a:solidFill>
                <a:latin typeface="Calibri"/>
              </a:rPr>
              <a:t>[r75] Piercecchi A, Plassard J, Riglet L, Clemenson A, David G, Martz P. Learning curve analysis of the anterior intrapelvic approach for pelvic ring and acetabular fractures during implementation in a trauma center. Eur J Orthop Surg Traumatol 2026;36(1). doi:10.1007/s00590-026-04851-6 https://doi.org/10.1007/s00590-026-04851-6</a:t>
            </a:r>
          </a:p>
          <a:p>
            <a:pPr>
              <a:spcAft>
                <a:spcPts val="800"/>
              </a:spcAft>
            </a:pPr>
            <a:r>
              <a:rPr sz="1200">
                <a:solidFill>
                  <a:srgbClr val="263238"/>
                </a:solidFill>
                <a:latin typeface="Calibri"/>
              </a:rPr>
              <a:t>[r76] Schaefer RO, Ivanova S, Leibold CS, Egli RJ, Bonel H, Keel MJB, et al. The pararectus approach in acetabular fracture fixation: evidence of reproducibility and learnability. Eur J Trauma Emerg Surg 2026;52(1). doi:10.1007/s00068-026-03144-1 https://doi.org/10.1007/s00068-026-03144-1</a:t>
            </a:r>
          </a:p>
          <a:p>
            <a:pPr>
              <a:spcAft>
                <a:spcPts val="800"/>
              </a:spcAft>
            </a:pPr>
            <a:r>
              <a:rPr sz="1200">
                <a:solidFill>
                  <a:srgbClr val="263238"/>
                </a:solidFill>
                <a:latin typeface="Calibri"/>
              </a:rPr>
              <a:t>[r77] Kricfalusi M, Carlson B, Gabriel B, Trumbo M, Trivedi S, Baird S, et al. Quantification of Sacroiliac and Sacral Exposure by the Lateral Window Approach: Impact of Anterior Superior Iliac Spine Osteotomy. J Orthop Trauma 2026;40(4):e106-e109. doi:10.1097/BOT.0000000000003133 https://doi.org/10.1097/BOT.0000000000003133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77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Abordajes del acetábulo y del anillo pélvico: cuatro puertas y sus nervios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