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Fragmento posteromedial en bicondíleas (111)</c:v>
                </c:pt>
                <c:pt idx="1">
                  <c:v>Fragmento posterolateral en B y C (190)</c:v>
                </c:pt>
                <c:pt idx="2">
                  <c:v>Schatzker VI</c:v>
                </c:pt>
                <c:pt idx="3">
                  <c:v>Schatzker V</c:v>
                </c:pt>
                <c:pt idx="4">
                  <c:v>Schatzker IV</c:v>
                </c:pt>
                <c:pt idx="5">
                  <c:v>Cualquier fractura de meseta (525)</c:v>
                </c:pt>
              </c:strCache>
            </c:strRef>
          </c:cat>
          <c:val>
            <c:numRef>
              <c:f>Sheet1!$B$2:$B$7</c:f>
              <c:numCache>
                <c:formatCode>General</c:formatCode>
                <c:ptCount val="6"/>
                <c:pt idx="0">
                  <c:v>59</c:v>
                </c:pt>
                <c:pt idx="1">
                  <c:v>44.2</c:v>
                </c:pt>
                <c:pt idx="2">
                  <c:v>76.1</c:v>
                </c:pt>
                <c:pt idx="3">
                  <c:v>51.2</c:v>
                </c:pt>
                <c:pt idx="4">
                  <c:v>22.4</c:v>
                </c:pt>
                <c:pt idx="5">
                  <c:v>28.8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Sheet1!$A$2:$A$8</c:f>
              <c:strCache>
                <c:ptCount val="7"/>
                <c:pt idx="0">
                  <c:v>Peroneo común al límite óseo posterior (nivel de la meseta)</c:v>
                </c:pt>
                <c:pt idx="1">
                  <c:v>Tornillo posterior del inlay del LCP a la arteria poplítea</c:v>
                </c:pt>
                <c:pt idx="2">
                  <c:v>Peroneo profundo cruza la línea media del peroné</c:v>
                </c:pt>
                <c:pt idx="3">
                  <c:v>Peroneo común se ramifica (desde el extremo proximal del peroné)</c:v>
                </c:pt>
                <c:pt idx="4">
                  <c:v>Peroneo superficial cruza la línea media del peroné</c:v>
                </c:pt>
                <c:pt idx="5">
                  <c:v>Arteria tibial anterior a la cabeza peronea</c:v>
                </c:pt>
                <c:pt idx="6">
                  <c:v>Arteria tibial anterior a la línea articular lateral</c:v>
                </c:pt>
              </c:strCache>
            </c:strRef>
          </c:cat>
          <c:val>
            <c:numRef>
              <c:f>Sheet1!$B$2:$B$8</c:f>
              <c:numCache>
                <c:formatCode>General</c:formatCode>
                <c:ptCount val="7"/>
                <c:pt idx="0">
                  <c:v>7.92</c:v>
                </c:pt>
                <c:pt idx="1">
                  <c:v>21.1</c:v>
                </c:pt>
                <c:pt idx="2">
                  <c:v>22.14</c:v>
                </c:pt>
                <c:pt idx="3">
                  <c:v>27.56</c:v>
                </c:pt>
                <c:pt idx="4">
                  <c:v>33.56</c:v>
                </c:pt>
                <c:pt idx="5">
                  <c:v>35.7</c:v>
                </c:pt>
                <c:pt idx="6">
                  <c:v>46.3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Sheet1!$A$2:$A$7</c:f>
              <c:strCache>
                <c:ptCount val="6"/>
                <c:pt idx="0">
                  <c:v>Distancia a la cabeza peronea: máximo</c:v>
                </c:pt>
                <c:pt idx="1">
                  <c:v>Distancia a la cabeza peronea: media</c:v>
                </c:pt>
                <c:pt idx="2">
                  <c:v>Distancia a la cabeza peronea: mínimo</c:v>
                </c:pt>
                <c:pt idx="3">
                  <c:v>Distancia a la meseta lateral: máximo</c:v>
                </c:pt>
                <c:pt idx="4">
                  <c:v>Distancia a la meseta lateral: media</c:v>
                </c:pt>
                <c:pt idx="5">
                  <c:v>Distancia a la meseta lateral: mínimo</c:v>
                </c:pt>
              </c:strCache>
            </c:strRef>
          </c:cat>
          <c:val>
            <c:numRef>
              <c:f>Sheet1!$B$2:$B$7</c:f>
              <c:numCache>
                <c:formatCode>General</c:formatCode>
                <c:ptCount val="6"/>
                <c:pt idx="0">
                  <c:v>50</c:v>
                </c:pt>
                <c:pt idx="1">
                  <c:v>35.7</c:v>
                </c:pt>
                <c:pt idx="2">
                  <c:v>17</c:v>
                </c:pt>
                <c:pt idx="3">
                  <c:v>62</c:v>
                </c:pt>
                <c:pt idx="4">
                  <c:v>46.3</c:v>
                </c:pt>
                <c:pt idx="5">
                  <c:v>27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Tipo B (54 rodillas)</c:v>
                </c:pt>
                <c:pt idx="1">
                  <c:v>Tipo C (84 rodillas)</c:v>
                </c:pt>
                <c:pt idx="2">
                  <c:v>Todas (138 rodillas)</c:v>
                </c:pt>
              </c:strCache>
            </c:strRef>
          </c:cat>
          <c:val>
            <c:numRef>
              <c:f>Sheet1!$B$2:$B$4</c:f>
              <c:numCache>
                <c:formatCode>General</c:formatCode>
                <c:ptCount val="3"/>
                <c:pt idx="0">
                  <c:v>20.4</c:v>
                </c:pt>
                <c:pt idx="1">
                  <c:v>34.5</c:v>
                </c:pt>
                <c:pt idx="2">
                  <c:v>29.0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kappa</c:v>
                </c:pt>
              </c:strCache>
            </c:strRef>
          </c:tx>
          <c:spPr>
            <a:solidFill>
              <a:srgbClr val="0F5F6B"/>
            </a:solidFill>
          </c:spPr>
          <c:cat>
            <c:strRef>
              <c:f>Sheet1!$A$2:$A$5</c:f>
              <c:strCache>
                <c:ptCount val="4"/>
                <c:pt idx="0">
                  <c:v>Schatzker, intraobservador, radiografía</c:v>
                </c:pt>
                <c:pt idx="1">
                  <c:v>Schatzker, interobservador, radiografía</c:v>
                </c:pt>
                <c:pt idx="2">
                  <c:v>AO/OTA, interobservador, radiografía</c:v>
                </c:pt>
                <c:pt idx="3">
                  <c:v>Luo (3 columnas), interobservador, TC 3D</c:v>
                </c:pt>
              </c:strCache>
            </c:strRef>
          </c:cat>
          <c:val>
            <c:numRef>
              <c:f>Sheet1!$B$2:$B$5</c:f>
              <c:numCache>
                <c:formatCode>General</c:formatCode>
                <c:ptCount val="4"/>
                <c:pt idx="0">
                  <c:v>0.72</c:v>
                </c:pt>
                <c:pt idx="1">
                  <c:v>0.53</c:v>
                </c:pt>
                <c:pt idx="2">
                  <c:v>0.53</c:v>
                </c:pt>
                <c:pt idx="3">
                  <c:v>0.77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kappa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ITB 0,9 o menos, 437 fracturas</c:v>
                </c:pt>
              </c:strCache>
            </c:strRef>
          </c:cat>
          <c:val>
            <c:numRef>
              <c:f>Sheet1!$B$2:$B$2</c:f>
              <c:numCache>
                <c:formatCode>General</c:formatCode>
                <c:ptCount val="1"/>
                <c:pt idx="0">
                  <c:v>100</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ITB 0,9 o menos, 437 fracturas</c:v>
                </c:pt>
              </c:strCache>
            </c:strRef>
          </c:cat>
          <c:val>
            <c:numRef>
              <c:f>Sheet1!$C$2:$C$2</c:f>
              <c:numCache>
                <c:formatCode>General</c:formatCode>
                <c:ptCount val="1"/>
                <c:pt idx="0">
                  <c:v>5.6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Depresión lateral para lesión del menisco lateral</c:v>
                </c:pt>
                <c:pt idx="1">
                  <c:v>Ensanchamiento lateral para lesión del menisco lateral</c:v>
                </c:pt>
              </c:strCache>
            </c:strRef>
          </c:cat>
          <c:val>
            <c:numRef>
              <c:f>Sheet1!$B$2:$B$3</c:f>
              <c:numCache>
                <c:formatCode>General</c:formatCode>
                <c:ptCount val="2"/>
                <c:pt idx="0">
                  <c:v>84</c:v>
                </c:pt>
                <c:pt idx="1">
                  <c:v>71</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Depresión lateral para lesión del menisco lateral</c:v>
                </c:pt>
                <c:pt idx="1">
                  <c:v>Ensanchamiento lateral para lesión del menisco lateral</c:v>
                </c:pt>
              </c:strCache>
            </c:strRef>
          </c:cat>
          <c:val>
            <c:numRef>
              <c:f>Sheet1!$C$2:$C$3</c:f>
              <c:numCache>
                <c:formatCode>General</c:formatCode>
                <c:ptCount val="2"/>
                <c:pt idx="0">
                  <c:v>63</c:v>
                </c:pt>
                <c:pt idx="1">
                  <c:v>71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Abordaje previsto cambia (50 fracturas)</c:v>
                </c:pt>
                <c:pt idx="1">
                  <c:v>Posición del paciente cambia</c:v>
                </c:pt>
                <c:pt idx="2">
                  <c:v>Columna identificada cambia</c:v>
                </c:pt>
                <c:pt idx="3">
                  <c:v>Clasificación cambia (media de la literatura)</c:v>
                </c:pt>
              </c:strCache>
            </c:strRef>
          </c:cat>
          <c:val>
            <c:numRef>
              <c:f>Sheet1!$B$2:$B$5</c:f>
              <c:numCache>
                <c:formatCode>General</c:formatCode>
                <c:ptCount val="4"/>
                <c:pt idx="0">
                  <c:v>28.5</c:v>
                </c:pt>
                <c:pt idx="1">
                  <c:v>27</c:v>
                </c:pt>
                <c:pt idx="2">
                  <c:v>34</c:v>
                </c:pt>
                <c:pt idx="3">
                  <c:v>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Artrotomía submeniscal</c:v>
                </c:pt>
                <c:pt idx="1">
                  <c:v>Solo fluoroscopia</c:v>
                </c:pt>
              </c:strCache>
            </c:strRef>
          </c:cat>
          <c:val>
            <c:numRef>
              <c:f>Sheet1!$B$2:$B$3</c:f>
              <c:numCache>
                <c:formatCode>General</c:formatCode>
                <c:ptCount val="2"/>
                <c:pt idx="0">
                  <c:v>16.6</c:v>
                </c:pt>
                <c:pt idx="1">
                  <c:v>41.4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Posterolateral (55)</c:v>
                </c:pt>
                <c:pt idx="1">
                  <c:v>Anterolateral (55)</c:v>
                </c:pt>
              </c:strCache>
            </c:strRef>
          </c:cat>
          <c:val>
            <c:numRef>
              <c:f>Sheet1!$B$2:$B$3</c:f>
              <c:numCache>
                <c:formatCode>General</c:formatCode>
                <c:ptCount val="2"/>
                <c:pt idx="0">
                  <c:v>89.1</c:v>
                </c:pt>
                <c:pt idx="1">
                  <c:v>70.9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Osteotomía de peroné (otro estudio)</c:v>
                </c:pt>
                <c:pt idx="1">
                  <c:v>Osteotomía de epicóndilo con poplíteo (otro estudio)</c:v>
                </c:pt>
                <c:pt idx="2">
                  <c:v>Anterolateral con osteotomía de epicóndilo lateral</c:v>
                </c:pt>
                <c:pt idx="3">
                  <c:v>Anterolateral (parte anterior)</c:v>
                </c:pt>
                <c:pt idx="4">
                  <c:v>Posterolateral (parte dorsal)</c:v>
                </c:pt>
              </c:strCache>
            </c:strRef>
          </c:cat>
          <c:val>
            <c:numRef>
              <c:f>Sheet1!$B$2:$B$6</c:f>
              <c:numCache>
                <c:formatCode>General</c:formatCode>
                <c:ptCount val="5"/>
                <c:pt idx="0">
                  <c:v>86.64</c:v>
                </c:pt>
                <c:pt idx="1">
                  <c:v>80.29</c:v>
                </c:pt>
                <c:pt idx="2">
                  <c:v>65.6</c:v>
                </c:pt>
                <c:pt idx="3">
                  <c:v>36.6</c:v>
                </c:pt>
                <c:pt idx="4">
                  <c:v>19.0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Osteotomía de epicóndilo medial</c:v>
                </c:pt>
                <c:pt idx="1">
                  <c:v>Anteromedial</c:v>
                </c:pt>
                <c:pt idx="2">
                  <c:v>Posteromedial</c:v>
                </c:pt>
              </c:strCache>
            </c:strRef>
          </c:cat>
          <c:val>
            <c:numRef>
              <c:f>Sheet1!$B$2:$B$4</c:f>
              <c:numCache>
                <c:formatCode>General</c:formatCode>
                <c:ptCount val="3"/>
                <c:pt idx="0">
                  <c:v>62.3</c:v>
                </c:pt>
                <c:pt idx="1">
                  <c:v>36.9</c:v>
                </c:pt>
                <c:pt idx="2">
                  <c:v>14.0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Infección profunda con placas, ECA de 40 bicondíleas</c:v>
                </c:pt>
                <c:pt idx="1">
                  <c:v>Infección profunda, 532 pacientes</c:v>
                </c:pt>
                <c:pt idx="2">
                  <c:v>Infección profunda, 83 bicondíleas con 2 incisiones</c:v>
                </c:pt>
                <c:pt idx="3">
                  <c:v>Infección superficial y profunda, 1287 pacientes con bicondílea</c:v>
                </c:pt>
                <c:pt idx="4">
                  <c:v>Infección profunda, 2106 pacientes (7 centros)</c:v>
                </c:pt>
              </c:strCache>
            </c:strRef>
          </c:cat>
          <c:val>
            <c:numRef>
              <c:f>Sheet1!$B$2:$B$6</c:f>
              <c:numCache>
                <c:formatCode>General</c:formatCode>
                <c:ptCount val="5"/>
                <c:pt idx="0">
                  <c:v>18</c:v>
                </c:pt>
                <c:pt idx="1">
                  <c:v>11.1</c:v>
                </c:pt>
                <c:pt idx="2">
                  <c:v>8.4</c:v>
                </c:pt>
                <c:pt idx="3">
                  <c:v>7.8</c:v>
                </c:pt>
                <c:pt idx="4">
                  <c:v>4.5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Reparación de poplítea en hiperextensión con varo</c:v>
                </c:pt>
                <c:pt idx="1">
                  <c:v>Parálisis del peroneo con distractor (61)</c:v>
                </c:pt>
                <c:pt idx="2">
                  <c:v>Síntomas del peroneo con distractor (147)</c:v>
                </c:pt>
                <c:pt idx="3">
                  <c:v>Lesión neurológica (320)</c:v>
                </c:pt>
                <c:pt idx="4">
                  <c:v>Lesión vascular (437, Schatzker IV a VI)</c:v>
                </c:pt>
                <c:pt idx="5">
                  <c:v>Lesión vascular con reparación (320)</c:v>
                </c:pt>
              </c:strCache>
            </c:strRef>
          </c:cat>
          <c:val>
            <c:numRef>
              <c:f>Sheet1!$B$2:$B$7</c:f>
              <c:numCache>
                <c:formatCode>General</c:formatCode>
                <c:ptCount val="6"/>
                <c:pt idx="0">
                  <c:v>12</c:v>
                </c:pt>
                <c:pt idx="1">
                  <c:v>16.4</c:v>
                </c:pt>
                <c:pt idx="2">
                  <c:v>2.0</c:v>
                </c:pt>
                <c:pt idx="3">
                  <c:v>4.06</c:v>
                </c:pt>
                <c:pt idx="4">
                  <c:v>2</c:v>
                </c:pt>
                <c:pt idx="5">
                  <c:v>0.62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Fractura operada a 5 años</c:v>
                </c:pt>
                <c:pt idx="1">
                  <c:v>Controles a 5 años</c:v>
                </c:pt>
                <c:pt idx="2">
                  <c:v>Fractura operada a 10 años</c:v>
                </c:pt>
                <c:pt idx="3">
                  <c:v>Controles a 10 años</c:v>
                </c:pt>
              </c:strCache>
            </c:strRef>
          </c:cat>
          <c:val>
            <c:numRef>
              <c:f>Sheet1!$B$2:$B$5</c:f>
              <c:numCache>
                <c:formatCode>General</c:formatCode>
                <c:ptCount val="4"/>
                <c:pt idx="0">
                  <c:v>5.3</c:v>
                </c:pt>
                <c:pt idx="1">
                  <c:v>0.82</c:v>
                </c:pt>
                <c:pt idx="2">
                  <c:v>7.3</c:v>
                </c:pt>
                <c:pt idx="3">
                  <c:v>1.8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Abordajes de la meseta tibial: anterolateral, posteromedial, posterolateral y doble abordaje según las tres columnas.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un abordaje es el corredor hacia una columna; Epidemiología: cuántas son y cuánto pesa lo posterior; Mecanismo: la fuerza que rompe la meseta orienta el corredor; Anatomía quirúrgica: planos y estructuras en riesgo, corredor por corredor; Variantes: la estructura no está donde dice el dibujo; Biomecánica: por qué algunos fragmentos piden abordaje posterior; Clasificación: no operas la clasificación, operas la columna; Diagnóstico: qué se mira antes de elegir la incisión; Examen físico: lo que se examina y el único dato de sensibilidad disponible; Imágenes: la TC que cambia el corredor; Algoritmo: elegir el corredor; Tratamiento: qué abordaje para qué patrón, con la evidencia que hay; Técnica: cada corredor, paso a paso; Posición del paciente y orden de fijación; Partes blandas, puentes cutáneos y momento quirúrgico; Complicaciones: frecuencia y cómo evitarlas; Pronóstico: lo que pesa más que el corredor; Rehabilitación; Guías y consensos. Estructura sugerida por el autor para diez minutos: Lámina 1 (0:30): Título, objetivo y aviso: material educativo; no sustituye al juicio clínico, a las guías institucionales ni a la supervisión del tutor. Lámina 2 (1:00): El mapa por columnas y 4 corredores; por qué la malreducción es sobre todo un problema de visión [r28][r14][r8]. Lámina 3 (1:00): Epidemiología del borde posterior: 28,8 %, 44,2 % y 59 % según el fragmento y el estudio [r30][r4][r3]. Lámina 4 (1:30): Anatomía en riesgo: peroneo común, arteria tibial anterior a 35,7 mm y safeno [r34][r11][r12]. Lámina 5 (1:30): Anterolateral con artrotomía submeniscal y extendido con osteotomía del epicóndilo [r2][r5]. Lámina 6 (1:30): Posteromedial supino y prono (Lobenhoffer) y el oblicuo modificado [r12][r13][r21]. Lámina 7 (1:00): Posterolateral: Frosch, supra cabeza peronea y osteotomías; qué ve cada una [r36][r58]. Lámina 8 (1:00): Piel, fijador puente y momento; incisión única frente a doble [r7][r9]. Lámina 9 (0:30): Caso didáctico y preguntas para la discusión. Lámina 10 (0:30): Mensajes para llevarse y referencias.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meseta se aborda por columnas, no por lado: el anterolateral es el abordaje de batalla de la columna lateral (fuente: Hake ME y colaboradores, 2016) (fuente: AO Foundation, 2026), el posteromedial (supino o prono) alcanza el fragmento posteromedial, que apareció en 59 % de 111 bicondíleas con TC (fuente: Higgins TF y colaboradores, 2009), y el posterolateral o la osteotomía de peroné se reservan para el fragmento posterolateral, presente en 44,2 % de las fracturas B y C (fuente: Sohn HS y colaboradores, 2015). Ningún abordaje único lo ve todo: en cadáver, el anterolateral dejó ver 36,6 % de la superficie anterior de la meseta lateral y el posterolateral 19,0 % de la dorsal (fuente: Krause M y colaboradores, 2019); la osteotomía del epicóndilo lateral subió el anterolateral a 65,6 % (fuente: Krause M y colaboradores, 2019). Ver es reducir: la malreducción articular fue 16,6 % con artrotomía submeniscal frente a 41,4 % con reducción solo fluoroscópica, y se concentró en los cuadrantes posteriores (fuente: Meulenkamp B y colaboradores, 2017). La piel manda el momento y el número de incisiones: en alta energía se coloca un fijador puente y se difiere la fijación definitiva (fuente: Egol KA y colaboradores, 2005) (fuente: Prat-Fabregat S y colaboradores, 2016); en 92 bicondíleas con doble placa (de 346 estudiadas), la infección profunda fue 22,0 % con incisión única y 23,5 % con doble incisión, así que pesa más la lesión que el abordaje (fuente: Guild TT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un abordaje es el corredor hacia una columna. La meseta tibial es la superficie de carga de la tibia. Un abordaje es el corredor por el que llegas al fragmento, lo reduces mirándolo y colocas el implante donde resiste. En este tema se estudian 4 corredores: anterolateral, posteromedial, posterolateral y el doble abordaje de las bicondíleas. El concepto de tres columnas nació de la TC: una fractura de tres columnas tiene al menos un fragmento articular independiente en cada columna, la lateral, la medial y la posterior (fuente: Luo CF y colaboradores, 2010) (fuente: Prat-Fabregat S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 ese mapa se entiende por qué el anterolateral y el medial clásicos no alcanzan bien los fragmentos posterolateral y posteromedial (fuente: Prat-Fabregat S y colaboradores, 2016). Casi toda malreducción nace de una visión pobre de la articular (fuente: Frosch KH y colaboradores, 2020). Y la zona que más se escapa es el segmento posterolateral central, que participa en 85 % de las fracturas tipo C (fuente: Frosch KH y colaboradores, 2020). Elegir el corredor es elegir qué vas a poder ver y qué implante vas a poder poner.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Primero la anatomía por corredor, luego la clasificación por columnas y el diagnóstico. Después el algoritmo para elegir, el tratamiento con la evidencia comparativa y la técnica paso a paso, con la posición del paciente, el momento quirúrgico y la piel. Cierra con complicaciones, pronóstico y rehabilitación. Es apoyo de estudio: no sustituye al tutor ni al manual del implante. Con esto cerramos definición: un abordaje es el corredor hacia una columna. Sigamos con epidemiología: cuántas son y cuánto pesa lo posterior.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cuántas son y cuánto pesa lo posterior. Es una lesión de adultos de mediana edad: la frecuencia máxima está entre los 40 y los 60 años, y pasados los 50 la incidencia sube en mujeres y baja en hombres (fuente: Elsoe R y colaboradores, 2015). En ese estudio poblacional (355 pacientes en 6 años) la tasa fue 10,3 por 100 000 al año y la edad media 52,6 años (fuente: Elsoe R y colaboradores, 2015); el patrón más común fue la AO 41-B3, que ocupó 35 % del total, seguido por la 41-C3 con 17 % (fuente: Elsoe R y colaboradores, 2015). Lo de atrás se rompe más de lo que se sospecha. Al revisar 525 fracturas con TC, casi 3 de cada 10 (28,8 %) tenían un fragmento posterior propio, y el porcentaje crecía con la gravedad: 22,4 % en Schatzker IV, 51,2 % en V y 76,1 % en VI (fuente: Yang G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Otro grupo midió solo las B y C: el fragmento posterolateral estuvo en 84 de 190 (44,2 %) y abarcó cerca de 14,5 % de la superficie articular total (fuente: Sohn HS y colaboradores, 2015). Y entre 111 bicondíleas, 65 (59 %) tenían fragmento posteromedial, con 25 % de la articular en promedio (fuente: Higgins TF y colaboradores, 2009). Tres lecturas prácticas: el Schatzker clásico no comenta el borde posterior (fuente: Yang G y colaboradores, 2013); sin TC es fácil perder el fragmento; y los números de arriba vienen de poblaciones distintas, así que no se suman ni se comparan entre sí.</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«Fragmento posterior independiente por TC: frecuencia según el estudio y el grupo (%)» muestra lo siguiente. Cualquier fractura de meseta (525): 28.8 por ciento (fuente: Yang G y colaboradores, 2013). Schatzker IV: 22.4 por ciento (fuente: Yang G y colaboradores, 2013). Schatzker V: 51.2 por ciento (fuente: Yang G y colaboradores, 2013). Schatzker VI: 76.1 por ciento (fuente: Yang G y colaboradores, 2013). Fragmento posterolateral en B y C (190): 44.2 por ciento (fuente: Sohn HS y colaboradores, 2015). Fragmento posteromedial en bicondíleas (111): 59 por ciento (fuente: Higgins TF y colaboradores, 2009). Con esto cerramos epidemiología: cuántas son y cuánto pesa lo posterior. Sigamos con mecanismo: la fuerza que rompe la meseta orienta el corredor.</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la fuerza que rompe la meseta orienta el corredor. Tanto la alta energía como la baja energía pueden dar fracturas complejas: en hueso osteoporótico, una caída simple puede producir un patrón complicado (fuente: Prat-Fabregat S y colaboradores, 2016). Por eso importa más la forma del fragmento que la historia del golpe. El concepto actualizado de tres columnas junta ambas cosas: identifica las columnas rotas, define el mecanismo con sus fuerzas de varo o valgo y de flexión o extensión, y con eso decide abordaje, implante y secuencia (fuente: Wang Y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flexión con valgo produce con más frecuencia depresión o split-depresión posterolateral (fuente: Liu CD y colaboradores, 2025). La hiperextensión con varo en una bicondílea tiene un perfil propio: pierde la pendiente posterior, falla en tensión la cortical posterior, se comprime la anterior y hay varo (fuente: Firoozabadi R y colaboradores, 2016). Y el cizallamiento posteromedial es un fragmento vertical, con ángulo sagital medio de 73 grados y desplazamiento articular de más de 5 mm en 55 % de los casos (fuente: Higgins TF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«Mecanismo, patrón y lo que sugiere para el abordaje» tiene 3 columnas: Mecanismo o patrón, Qué se rompe, Qué sugiere para el corredor. Fila 1: Mecanismo o patrón, Flexión con valgo; Qué se rompe, Depresión o split-depresión posterolateral (fuente: Liu CD y colaboradores, 2025); Qué sugiere para el corredor, Piensa en fragmento posterolateral: anterolateral con ventana, abordaje supra cabeza peronea o posterolateral (fuente: Liu CD y colaboradores, 2025) (fuente: Frosch KH y colaboradores, 2020). Fila 2: Mecanismo o patrón, Hiperextensión con varo, bicondílea; Qué se rompe, Pérdida de pendiente posterior y falla en tensión de la cortical posterior (fuente: Firoozabadi R y colaboradores, 2016); Qué sugiere para el corredor, Más lesiones asociadas: 32 % frente a 16 %; reparación de poplítea en 12 % frente a 1 % (fuente: Firoozabadi R y colaboradores, 2016). Examen neurovascular antes de planear la incisión. Fila 3: Mecanismo o patrón, Cizallamiento posteromedial; Qué se rompe, Fragmento vertical posteromedial, 59 % de las bicondíleas (fuente: Higgins TF y colaboradores, 2009); Qué sugiere para el corredor, Posteromedial supino o prono; el AO describe ventajas del prono, entre ellas reducir con la rodilla extendida (fuente: AO Foundation, 2026). Fila 4: Mecanismo o patrón, Mecanismo varo o valgo con flexión o extensión; Qué se rompe, Columnas lesionadas según la TC (fuente: Wang Y y colaboradores, 2016); Qué sugiere para el corredor, El concepto actualizado de tres columnas lo usa para decidir abordaje y secuencia (fuente: Wang Y y colaboradores, 2016). (fuente: Higgins TF y colaboradores, 2009) (fuente: AO Foundation, 2026) (fuente: Frosch KH y colaboradores, 2020) (fuente: Wang Y y colaboradores, 2016) (fuente: Liu CD y colaboradores, 2025) (fuente: Firoozabadi R y colaboradores, 2016). Con esto cerramos mecanismo: la fuerza que rompe la meseta orienta el corredor. Sigamos con anatomía quirúrgica: planos y estructuras en riesgo, corredor por corredor.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planos y estructuras en riesgo, corredor por corredor. Cada corredor atraviesa un plano y pasa junto a una estructura que no perdona. La tabla resume entrada, estructura en riesgo y conducta; las láminas de Gray (1918, dominio público) sirven para ubicar las partes, no para medir. El plano del anterolateral es el tracto iliotibial, que se libera de Gerdy. Cuenta con un vaso constante: en el borde distal de Gerdy, contra el hueso, corre la rama recurrente de la tibial anterior, y basta cauterizarla (fuente: AO Foundation, 2026). El peroneo común queda fuera, por detrás del campo; el nervio expuesto aquí es el peroneo superficial, y solo si el clavo distal del distractor baja demasiado (fuente: AO Foundation, 2026). En el posteromedial supino, la pata de ganso funciona como una cortina que se corre hacia delante sobre el ligamento colateral medial superficial; detrás se despegan el origen del poplíteo y el del sóleo, y el semimembranoso pone el techo de la disección (fuente: AO Foundation, 2026). Por dentro se ve menos que por fuera: el menisco medial está pegado al colateral y el tendón del semimembranoso se interpone sobre la meseta posteromedial (fuente: AO Foundation, 2026). En prono, el gastrocnemio medial se lateraliza con más facilidad (fuente: AO Foundation, 2026). Los números de cadáver ayudan a dimensionar el riesgo. A nivel de la meseta, el peroneo común pasó a 7,92 mm del límite óseo posterior y a 1,31 mm del lateral, y se ramificó a 27,56 mm del extremo proximal del peroné (18 especímenes) (fuente: Rausch V y colaboradores, 2019). La arteria tibial anterior atraviesa la membrana interósea a 46,3 mm de la línea articular lateral y a 35,7 mm de la cabeza peronea; en 40 miembros el rango llegó hasta 27 mm bajo la meseta, que es el límite distal más corto de disección (fuente: Heidari N y colaboradores, 2013). Los separadores del oblicuo modificado van por debajo del poplíteo y del tibial posterior ya levantados: esos músculos hacen de escudo para el paquete poplíteo y la arteria tibial anterior (fuente: Boluda-Mengod J y colaboradores, 2024). Una incisión muy medial, como la del Lobenhoffer clásico o la de Luo, pone en riesgo al safeno (fuente: Boluda-Mengod J y colaboradores, 2024). El sural cutáneo medial se medializa entre 5 y 15 mm por debajo del nivel de la cabeza peronea; por eso la incisión oblicua del abordaje modificado, cerca de la línea media, queda a 10 mm o más de ese nervio (fuente: Boluda-Mengod J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«Distancias de estructuras en riesgo en estudios de cadáver (mm, medias de estudios distintos)» muestra lo siguiente. Arteria tibial anterior a la línea articular lateral: 46.3 mm (fuente: Heidari N y colaboradores, 2013). Arteria tibial anterior a la cabeza peronea: 35.7 mm (fuente: Heidari N y colaboradores, 2013). Peroneo superficial cruza la línea media del peroné: 33.6 mm (fuente: Rausch V y colaboradores, 2019). Peroneo común se ramifica (desde el extremo proximal del peroné): 27.6 mm (fuente: Rausch V y colaboradores, 2019). Peroneo profundo cruza la línea media del peroné: 22.1 mm (fuente: Rausch V y colaboradores, 2019). Tornillo posterior del inlay del LCP a la arteria poplítea: 21.1 mm (fuente: Miller MD y colaboradores, 2002). Peroneo común al límite óseo posterior (nivel de la meseta): 7.9 mm (fuente: Rausch V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«Corredores de la meseta: dónde entras, qué cruzas y qué haces» tiene 4 columnas: Corredor, Dónde entras, Estructura en riesgo, Qué hacer. Fila 1: Corredor, Anterolateral; Dónde entras, Arco lateral a la rótula que arranca justo proximal al epicóndilo, se curva hacia Gerdy y sigue 1 cm por fuera de la cresta tibial anterior; debajo, el tracto iliotibial se divide hasta Gerdy (fuente: AO Foundation, 2026); Estructura en riesgo, Rama recurrente de la tibial anterior; peroneo superficial con el clavo distal; atrás, la cápsula se frena en el LCL y el poplíteo (fuente: AO Foundation, 2026); Qué hacer, Cauterizar la rama; no buscar el peroneo común, que queda detrás; cerrar el tracto sobre la placa (fuente: AO Foundation, 2026). Fila 2: Corredor, Posteromedial supino; Dónde entras, Incisión pegada al borde posterior de la cresta posteromedial; la pata de ganso se corre hacia delante sobre el colateral medial superficial y se levantan poplíteo y sóleo (fuente: AO Foundation, 2026); Estructura en riesgo, Vena y nervio safenos; el techo de la disección es el semimembranoso (fuente: AO Foundation, 2026); Qué hacer, Cuidar el safeno; si falta acceso, tenotomía de la pata de ganso con reparación al cierre (fuente: AO Foundation, 2026); la desinserción no restó fuerza de flexión a 12 meses en 22 pacientes (fuente: Jabalameli M y colaboradores, 2023). Fila 3: Corredor, Posteromedial prono (Lobenhoffer); Dónde entras, Incisión longitudinal siguiendo la cortical medial que muestra la fluoroscopia; el gastrocnemio medial se lateraliza y se levantan poplíteo y sóleo (fuente: AO Foundation, 2026); Estructura en riesgo, Vasos que cruzan la membrana interósea cuando se apoya un separador (fuente: AO Foundation, 2026); en la versión oblicua, sural cutáneo medial y vena safena menor (fuente: Boluda-Mengod J y colaboradores, 2024); Qué hacer, Separadores sobre el hueso y bajo visión; tenotomía parcial o completa del gastrocnemio medial solo si hace falta, con reinserción (fuente: AO Foundation, 2026). Fila 4: Corredor, Posterolateral; Dónde entras, Una incisión posterolateral con artrotomía lateral y ventana posterolateral, sin osteotomía de peroné (fuente: Frosch KH y colaboradores, 2010), o con osteotomía de la cabeza peronea (fuente: Yu B y colaboradores, 2010); Estructura en riesgo, Peroneo común, a 7,92 mm del límite óseo posterior a nivel de la meseta (fuente: Rausch V y colaboradores, 2019); arteria tibial anterior, a 35,7 mm de la cabeza peronea (fuente: Heidari N y colaboradores, 2013); Qué hacer, Identificar y proteger el peroneo común; el límite distal de disección puede ser de 27 mm (fuente: Heidari N y colaboradores, 2013). Fila 5: Corredor, Lateral recto (cabeza peronea); Dónde entras, Incisión sobre la cabeza del peroné; el peroneo común se localiza justo detrás del bíceps (fuente: AO Foundation, 2026); Estructura en riesgo, Peroneo común (fuente: AO Foundation, 2026); Qué hacer, Movilizarlo, soltar sus fascias y cerrar solo piel y subcutáneo para no estrangularlo (fuente: AO Foundation, 2026). (fuente: AO Foundation, 2026) (fuente: Heidari N y colaboradores, 2013) (fuente: AO Foundation, 2026) (fuente: AO Foundation, 2026) (fuente: AO Foundation, 2026) (fuente: Boluda-Mengod J y colaboradores, 2024) (fuente: Rausch V y colaboradores, 2019) (fuente: Jabalameli M y colaboradores, 2023) (fuente: Frosch KH y colaboradores, 2010) (fuente: Yu B y colaboradores, 2010). Con esto cerramos anatomía quirúrgica: planos y estructuras en riesgo, corredor por corredor. Sigamos con variantes: la estructura no está donde dice el dibujo.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la estructura no está donde dice el dibujo. Los números de arriba son medias. La arteria tibial anterior cruzó entre 27 y 62 mm bajo la meseta lateral en 40 miembros (fuente: Heidari N y colaboradores, 2013). El peroneo común tiene un recorrido muy variable entre individuos y los autores advierten que no se deben usar zonas seguras fijas (fuente: Rausch V y colaboradores, 2019). Y el sural cutáneo medial no siempre se separa de la vena safena menor: en 4 de 5 cadáveres se medializó en forma oblicua y en 1 siguió en la línea media (fuente: Boluda-Mengod J y colaboradores, 2024). Los autores del abordaje oblicuo recogen que en 0,8 % a 6 % de los casos la arteria tibial anterior pasa por delante del poplíteo, lo que la deja en riesgo al elevar ese músculo si la disección no es cuidadosa (fuente: Boluda-Mengod J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«Dónde cruza la arteria tibial anterior la membrana interósea (mm, 40 miembros)» muestra lo siguiente. Distancia a la meseta lateral: mínimo: 27 mm (fuente: Heidari N y colaboradores, 2013). Distancia a la meseta lateral: media: 46.3 mm (fuente: Heidari N y colaboradores, 2013). Distancia a la meseta lateral: máximo: 62 mm (fuente: Heidari N y colaboradores, 2013). Distancia a la cabeza peronea: mínimo: 17 mm (fuente: Heidari N y colaboradores, 2013). Distancia a la cabeza peronea: media: 35.7 mm (fuente: Heidari N y colaboradores, 2013). Distancia a la cabeza peronea: máximo: 50 mm (fuente: Heidari N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«Variantes que cambian la conducta» tiene 3 columnas: Estructura, Qué varía, Consecuencia práctica. Fila 1: Estructura, Arteria tibial anterior; Qué varía, Cruza la membrana interósea entre 27 y 62 mm de la meseta lateral (fuente: Heidari N y colaboradores, 2013); Consecuencia práctica, No calcules el límite distal de memoria: puede ser 27 mm (fuente: Heidari N y colaboradores, 2013). Fila 2: Estructura, Arteria tibial anterior y poplíteo; Qué varía, En 0,8 % a 6 % pasa por delante del poplíteo (fuente: Boluda-Mengod J y colaboradores, 2024); Consecuencia práctica, Eleva el poplíteo con cuidado y sin tracción prolongada del separador (fuente: Boluda-Mengod J y colaboradores, 2024). Fila 3: Estructura, Peroneo común; Qué varía, Recorrido variable; sin zonas seguras fijas (fuente: Rausch V y colaboradores, 2019); Consecuencia práctica, Identifícalo antes de usar un separador cerca de la cabeza peronea (fuente: Prat-Fabregat S y colaboradores, 2016). Fila 4: Estructura, Sural cutáneo medial; Qué varía, Se medializa entre 5 y 15 mm bajo la cabeza peronea (fuente: Boluda-Mengod J y colaboradores, 2024); Consecuencia práctica, Incisión oblicua cerca de la línea media, con 10 mm o más de margen (fuente: Boluda-Mengod J y colaboradores, 2024). (fuente: Prat-Fabregat S y colaboradores, 2016) (fuente: Heidari N y colaboradores, 2013) (fuente: Boluda-Mengod J y colaboradores, 2024) (fuente: Rausch V y colaboradores, 2019). Con esto cerramos variantes: la estructura no está donde dice el dibujo. Sigamos con biomecánica: por qué algunos fragmentos piden abordaje posterior.</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por qué algunos fragmentos piden abordaje posterior. Un trazo coronal deja al fragmento posteromedial sin apoyo desde una placa medial, y los tornillos de una placa lateral bloqueada tampoco lo toman bien por su dirección (fuente: Prat-Fabregat S y colaboradores, 2016). Por eso lo posterior se sostiene con una placa de soporte o con tornillos de atrás hacia delante (fuente: Prat-Fabregat S y colaboradores, 2016). En 138 rodillas fijadas con placas, 40 (29,0 %) perdieron la reducción; la conminución (OR 9,148) y la fractura coronal (OR 4,823) fueron los predictores (fuente: Kim CW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autores concluyen que, ante una fractura coronal, hay que pensar en placa de soporte o en fijación directa por un abordaje posteromedial, posterolateral o posterior (fuente: Kim CW y colaboradores, 2016). Y si el segmento posterolateral central necesita placa o tornillo puestos desde atrás, el supino queda descartado: hace falta prono o decúbito lateral (fuente: Frosch KH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«Pérdida de reducción tras placas, según el tipo AO/OTA (%)» muestra lo siguiente. Tipo B (54 rodillas): 20.4 por ciento (fuente: Kim CW y colaboradores, 2016). Tipo C (84 rodillas): 34.5 por ciento (fuente: Kim CW y colaboradores, 2016). Todas (138 rodillas): 29 por ciento (fuente: Kim CW y colaboradores, 2016). Con esto cerramos biomecánica: por qué algunos fragmentos piden abordaje posterior. Sigamos con clasificación: no operas la clasificación, operas la columna.</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no operas la clasificación, operas la columna. El Schatzker, de 6 tipos (fuente: Prat-Fabregat S y colaboradores, 2016), se centra en lo medial y lo lateral y no comenta el borde posterior (fuente: Yang G y colaboradores, 2013). El AO/OTA 41 separa extraarticulares (A), parciales (B) y completas (C), y Schatzker I a IV equivalen a 41B y V y VI a 41C (fuente: Prat-Fabregat S y colaboradores, 2016). El análisis en 2 planos no basta para identificar el patrón ni para guiar el tratamiento (fuente: Prat-Fabregat S y colaboradores, 2016); por eso nacieron las clasificaciones por columnas y por cuadrantes, que sí incorporan lo posterior (fuente: O'Neill D y colaboradores, 2024). Cuenta columnas de más a menos. Tres: la bicondílea (Schatzker V o VI) con un fragmento posterolateral articular propio. Dos: el Schatzker IV con fragmento posteromedial aparte, o una lateral con hundimiento posterolateral y pared posterior rota. Una: la split o split-depresión lateral simple (Schatzker I y II) o el cizallamiento posterior aislado. Ninguna: el hundimiento puro del Schatzker III (fuente: Prat-Fabregat S y colaboradores, 2016). En radiografía, el Schatzker tuvo kappa intraobservador de 0,72 (fuente: Vosoughi F y colaboradores, 2024), y Schatzker y AO/OTA tuvieron kappa interobservador de 0,53 cada uno (fuente: Vosoughi F y colaboradores, 2024). En TC 3D, la clasificación de Luo de tres columnas alcanzó 0,77 y fue la única cercana a excelente (fuente: Vosoughi F y colaboradores, 2024). La revisión de 14 estudios recomienda la TC 2D para Schatzker, AO/OTA y Hohl; el valor de la 3D no está demostrado (fuente: Huitema JM y colaboradores, 2024). Hay una controversia que debes conocer: en 111 fracturas con columna posterior rota, solo 22,5 % se trató según tres columnas y 27 % con placa posterior, y ni lo uno ni lo otro modificó el KOOS (fuente: van den Berg J y colaboradores, 2020). Eso no invalida el mapa de columnas para elegir el corredor, pero sí dice que falta evidencia de resultados.</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«Acuerdo entre observadores (kappa) según el sistema y la imagen» muestra lo siguiente. Schatzker, intraobservador, radiografía: 0.7 kappa (fuente: Vosoughi F y colaboradores, 2024). Schatzker, interobservador, radiografía: 0.5 kappa (fuente: Vosoughi F y colaboradores, 2024). AO/OTA, interobservador, radiografía: 0.5 kappa (fuente: Vosoughi F y colaboradores, 2024). Luo (3 columnas), interobservador, TC 3D: 0.8 kappa (fuente: Vosoughi F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«Sistemas de clasificación y su utilidad para elegir el abordaje» tiene 3 columnas: Sistema, Qué describe, Para qué sirve en la decisión. Fila 1: Sistema, Schatzker; Qué describe, 6 tipos (fuente: Prat-Fabregat S y colaboradores, 2016); se centra en lo medial y lo lateral y no comenta el borde posterior (fuente: Yang G y colaboradores, 2013); Para qué sirve en la decisión, Comunicar y comparar; no dice si hay fragmento posterior. Fila 2: Sistema, AO/OTA 41; Qué describe, Extraarticular (A), parcial articular (B) y completa articular (C) (fuente: Prat-Fabregat S y colaboradores, 2016); Para qué sirve en la decisión, Gravedad y pronóstico general. Fila 3: Sistema, Tres columnas (Luo); Qué describe, Columnas lateral, medial y posterior en la TC (fuente: Luo CF y colaboradores, 2010); kappa interobservador en TC 3D 0,77 (fuente: Vosoughi F y colaboradores, 2024); Para qué sirve en la decisión, Dice por qué corredor entrar a cada columna. Fila 4: Sistema, Cuadrantes y sistemas 3D; Qué describe, Incorporan las lesiones de la columna posterior (fuente: O'Neill D y colaboradores, 2024); Para qué sirve en la decisión, Precisan el segmento posterior y su abordaje. Fila 5: Sistema, Concepto actualizado de tres columnas; Qué describe, Combina morfología y mecanismo (fuente: Wang Y y colaboradores, 2016); Para qué sirve en la decisión, Decide abordaje, implante y secuencia. (fuente: Prat-Fabregat S y colaboradores, 2016) (fuente: Luo CF y colaboradores, 2010) (fuente: Yang G y colaboradores, 2013) (fuente: Wang Y y colaboradores, 2016) (fuente: O'Neill D y colaboradores, 2024) (fuente: Vosoughi F y colaboradores, 2024). Con esto cerramos clasificación: no operas la clasificación, operas la columna. Sigamos con diagnóstico: qué se mira antes de elegir la incisión.</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qué se mira antes de elegir la incisión. Una fractura de meseta de alta energía se maneja como una lesión grave de partes blandas con un hueso roto dentro (fuente: Prat-Fabregat S y colaboradores, 2016), y una ampolla hemática anuncia peor evolución que una serosa (fuente: Prat-Fabregat S y colaboradores, 2016). El síndrome compartimental llega a 17 % en las cerradas y 18,7 % en las abiertas de patrón complejo (fuente: Prat-Fabregat S y colaboradores, 2016); en 1119 fracturas fue 3,1 %, con edad joven (OR 2,57) y Schatzker VI (OR 5,78) como predictores (fuente: Deng X y colaboradores, 2021). Las lesiones de vasos y nervios son raras pero se concentran arriba: en 320 pacientes hubo lesión vascular con reparación en 0,62 %, oclusiones sin ruptura en 1,56 % y lesión neurológica en 4,06 %, y ninguna en Schatzker IV (fuente: Franulic N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 hiperextensión con varo, la poplítea se reparó en 12 % frente a 1 % del resto (fuente: Firoozabadi R y colaboradores, 2016). De ahí la conducta: examinar siempre y pedir angiografía por indicación, no de rutina (fuente: Franulic N y colaboradores, 2025) (fuente: Zhang D y colaboradores, 2026). El menisco y los ligamentos se rompen con mucha frecuencia (ver Imágenes). Importa porque el corredor lateral te pone justo frente al menisco, y si no lo ves, no lo reparas (fuente: AO Foundation, 2026).</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«Lesiones neurovasculares en meseta tibial: qué esperar y cuándo sospechar» tiene 3 columnas: Hallazgo, Frecuencia descrita, Qué te hace sospechar. Fila 1: Hallazgo, Lesión vascular que requiere reparación; Frecuencia descrita, 0,62 % (2 de 320) (fuente: Franulic N y colaboradores, 2025); Qué te hace sospechar, Fractura abierta de alta energía, Schatzker VI y AO/OTA C3 (fuente: Franulic N y colaboradores, 2025). Fila 2: Hallazgo, Oclusión arterial sin ruptura ni isquemia; Frecuencia descrita, 1,56 % (fuente: Franulic N y colaboradores, 2025); Qué te hace sospechar, Se resolvió sin cirugía en todos (fuente: Franulic N y colaboradores, 2025). Fila 3: Hallazgo, Lesión neurológica; Frecuencia descrita, 4,06 % (13 de 320) (fuente: Franulic N y colaboradores, 2025); Qué te hace sospechar, Fractura de peroné proximal en 61,5 % de ellas; OR 4,46 (fuente: Franulic N y colaboradores, 2025). Fila 4: Hallazgo, Anomalía vascular no ateroesclerótica en TC angiografía; Frecuencia descrita, 11,5 % (3 de 26) en alta energía con fijador puente (fuente: Zhang D y colaboradores, 2026); Qué te hace sospechar, Ninguna requirió intervención vascular (fuente: Zhang D y colaboradores, 2026). Fila 5: Hallazgo, Reparación de arteria poplítea en hiperextensión con varo; Frecuencia descrita, 12 % frente a 1 % de controles (fuente: Firoozabadi R y colaboradores, 2016); Qué te hace sospechar, Pérdida de pendiente posterior y varo (fuente: Firoozabadi R y colaboradores, 2016). (fuente: Franulic N y colaboradores, 2025) (fuente: Firoozabadi R y colaboradores, 2016) (fuente: Zhang D y colaboradores, 2026). Con esto cerramos diagnóstico: qué se mira antes de elegir la incisión. Sigamos con examen físico: lo que se examina y el único dato de sensibilidad disponible.</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lo que se examina y el único dato de sensibilidad disponible. Pulsos distales y relleno capilar; si los pulsos son simétricos y la fractura es Schatzker IV a VI, un índice tobillo-brazo (fuente: Kantor AH y colaboradores, 2025); compartimentos de la pierna con la regla de las 4 P (dolor, palidez, parestesia y dolor con el estiramiento pasivo) (fuente: Prat-Fabregat S y colaboradores, 2016); función motora y sensitiva del peroneo común y del tibial (práctica habitual / opinión experta); estado de la piel, ampollas y edema.</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437 fracturas Schatzker IV a VI con pulsos simétricos, un ITB de 0,9 o menos llevó a angiografía y 8 fracturas (2 %) tuvieron lesión vascular, sin ninguna omitida (fuente: Kantor AH y colaboradores, 2025). La sensibilidad fue 1,000 y la especificidad 0,056 (fuente: Kantor AH y colaboradores, 2025). Úsalo como filtro que descarta (negativo muy confiable), no como prueba que confirma.</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«Índice tobillo-brazo de 0,9 o menos para lesión vascular en Schatzker IV a VI (%)» muestra lo siguiente. ITB 0,9 o menos, 437 fracturas: sensibilidad 100 por ciento y especificidad 5.6 por ciento (fuente: Kantor AH y colaboradores, 2025). Con esto cerramos examen físico: lo que se examina y el único dato de sensibilidad disponible. Sigamos con imágenes: la tc que cambia el corredor.</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la tc que cambia el corredor. La radiografía sola engaña: la clasificación inicial cambia en 5 % a 24 % de los casos (media 12 %) y el tratamiento hasta en 26 % cuando aparece la TC (fuente: Prat-Fabregat S y colaboradores, 2016). 4 cirujanos que planearon 50 fracturas primero con radiografías y luego con TC cambiaron el abordaje en 28,5 %, la posición del paciente en 27 % y la columna identificada en 34 % (fuente: Fleming TA y colaboradores, 2023). Una revisión sistemática de 14 estudios respalda la TC 2D para Schatzker, AO/OTA y Hohl y dice que el valor de la 3D no está demostrado (fuente: Huitema JM y colaboradores, 2024). Si quisieras adivinar el menisco con imagen simple, la depresión lateral tuvo sensibilidad 84 % y especificidad 63 %, y el ensanchamiento lateral 71 % y 71 % (17 estudios, 1348 pacientes) (fuente: Javidmehr S y colaboradores, 2026); quienes tenían lesión del menisco lateral presentaban 5,03 mm más de depresión (fuente: Javidmehr S y colaboradores, 2026). En 113 fracturas posterolaterales, 83,2 % tenía lesión del LCA, y el ángulo de depresión y la pérdida de superficie posterior tuvieron sensibilidad mayor de 90 % y especificidad mayor de 80 % para la rotura completa (fuente: Wang B y colaboradores, 2024). Aun así, la TC sola no basta para predecirlo, ni siquiera con cirujanos expertos: en 30 casos, 93 % tuvo lesión meniscal o ligamentaria y la resonancia encontró 60 lesiones más (fuente: Schneider S y colaboradores, 2026). Y en 39 pacientes con TC y resonancia, 41 % tenía desgarro meniscal, y 14 de 16 desgarros eran inestables (fuente: Mustonen AO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«Radiografía o TC para lesión del menisco lateral: sensibilidad y especificidad (%)» muestra lo siguiente. Depresión lateral para lesión del menisco lateral: sensibilidad 84 por ciento y especificidad 63 por ciento (fuente: Javidmehr S y colaboradores, 2026). Ensanchamiento lateral para lesión del menisco lateral: sensibilidad 71 por ciento y especificidad 71 por ciento (fuente: Javidmehr S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«Cuánto cambia la TC lo planeado con radiografías (%)» muestra lo siguiente. Abordaje previsto cambia (50 fracturas): 28.5 por ciento (fuente: Fleming TA y colaboradores, 2023). Posición del paciente cambia: 27 por ciento (fuente: Fleming TA y colaboradores, 2023). Columna identificada cambia: 34 por ciento (fuente: Fleming TA y colaboradores, 2023). Clasificación cambia (media de la literatura): 12 por ciento (fuente: Prat-Fabregat S y colaboradores, 2016). En el documento Word de este tema encontrarás además: Qué estudio pedir y qué límite tiene. Con esto cerramos imágenes: la tc que cambia el corredor. Sigamos con algoritmo: elegir el corredor.</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elegir el corredor. Úsalo como mapa mental, no como protocolo. Los cuadros citan las fuentes de cada rama; donde no hay estudio comparativo, la rama es práctica habitual / opinión experta y se discute con el tutor.</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«Elegir el corredor en una fractura de meseta que se opera» se lee de arriba hacia abajo. Se parte de: Fractura de meseta que se va a operar: evalúa piel, circulación, nervios y TC con columnas. Se decide: ¿Hay ampollas, edema que impide cerrar, síndrome compartimental o una lesión de alta energía? Si la respuesta es sí, fijador puente, cuidar la piel, tc y planear; la fijación definitiva se hace cuando las partes blandas lo permitan (fuente: Egol KA y colaboradores, 2005) (fuente: Martz P y colaboradores, 2025). Si la respuesta es no, ¿hay fragmento posterior (posteromedial o posterolateral) que necesita fijación directa?. Se hace: Fijador puente, cuidar la piel, TC y planear; la fijación definitiva se hace cuando las partes blandas lo permitan (fuente: Egol KA y colaboradores, 2005) (fuente: Martz P y colaboradores, 2025). Se decide: ¿Hay fragmento posterior (posteromedial o posterolateral) que necesita fijación directa? Si la respuesta es no, solo columna lateral o anterior: anterolateral con artrotomía submeniscal y distractor (fuente: AO Foundation, 2026) (fuente: Meulenkamp B y colaboradores, 2017). Si la respuesta es sí, ¿qué columna posterior está rota?. Se hace: Solo columna lateral o anterior: anterolateral con artrotomía submeniscal y distractor (fuente: AO Foundation, 2026) (fuente: Meulenkamp B y colaboradores, 2017). Se decide: ¿Qué columna posterior está rota? Si la respuesta es posteromedial, posteromedial: lobenhoffer o posteromedial supino con placa antideslizante (fuente: Hake ME y colaboradores, 2016) (fuente: AO Foundation, 2026). Si la respuesta es posterolateral, posterolateral: posterolateral de frosch, supra cabeza peronea u osteotomía; considera prono o lateral (fuente: Frosch KH y colaboradores, 2010) (fuente: Liu CD y colaboradores, 2025) (fuente: Frosch KH y colaboradores, 2020). Si la respuesta es ambas o bicondílea, ¿hay además fractura de las columnas lateral y medial (bicondílea)?. Se hace: Posteromedial: Lobenhoffer o posteromedial supino con placa antideslizante (fuente: Hake ME y colaboradores, 2016) (fuente: AO Foundation, 2026). Se hace: Posterolateral: posterolateral de Frosch, supra cabeza peronea u osteotomía; considera prono o lateral (fuente: Frosch KH y colaboradores, 2010) (fuente: Liu CD y colaboradores, 2025) (fuente: Frosch KH y colaboradores, 2020). Se decide: ¿Hay además fractura de las columnas lateral y medial (bicondílea)? Si la respuesta es sí, doble abordaje anterolateral y posteromedial, cuidando el puente de piel, con fijación columna por columna (fuente: Luo CF y colaboradores, 2010) (fuente: Dobelle E y colaboradores, 2024). Si la respuesta es no, dos columnas posteriores sin bicondílea: posteromedial oblicuo modificado en prono, que expuso ambas columnas posteriores en cadáver (fuente: Boluda-Mengod J y colaboradores, 2024). Se hace: Doble abordaje anterolateral y posteromedial, cuidando el puente de piel, con fijación columna por columna (fuente: Luo CF y colaboradores, 2010) (fuente: Dobelle E y colaboradores, 2024). Termina en: Reduce bajo visión directa, confirma con imagen, trata el menisco y cierra por planos (fuente: AO Foundation, 2026) (fuente: Meulenkamp B y colaboradores, 2017). Se hace: Dos columnas posteriores sin bicondílea: posteromedial oblicuo modificado en prono, que expuso ambas columnas posteriores en cadáver (fuente: Boluda-Mengod J y colaboradores, 2024). Con esto cerramos algoritmo: elegir el corredor. Sigamos con tratamiento: qué abordaje para qué patrón, con la evidencia que hay.</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qué abordaje para qué patrón, con la evidencia que hay. Sin desplazamiento y con rodilla estable, basta una ortesis y controles clínicos y radiográficos (fuente: AO Foundation, 2026). Ojo con la meseta medial B3.2 y B3.3: aun quietas al inicio, casi siempre se desplazan, así que se fijan de entrada (fuente: AO Foundation, 2026). Cuando la fractura es completa o compleja, el ORIF es el patrón de oro y se plantea escalonado para proteger las partes blandas (fuente: Prat-Fabregat S y colaboradores, 2016). No hay una receta basada en ensayos. La Cochrane reunió 6 ensayos con 429 adultos, todos pequeños y con riesgo sustancial de sesgo, y no pudo decidir el mejor método de fijación; lo único que sostiene es que nada contradice limitar la disección de partes blandas (fuente: McNamara IR y colaboradores, 2015). El ECA de bicondíleas (83 fracturas) enfrentó placas medial y lateral con fijador circular: con placas, 7 de 40 (18 %) tuvieron infección profunda y hubo 37 reintervenciones no planificadas frente a 16 con el fijador, que además sangró menos y acortó la estancia; a los 2 años la función no difirió (fuente: Canadian Orthopaedic Trauma Society, 2006). Entre placa lateral bloqueada única y doble placa, un metaanálisis de 9 ensayos con 559 pacientes halló resultados parecidos: la placa única operó menos tiempo y tuvo menos necrosis de incisión, a cambio de más pérdida de alineación (fuente: Chang H y colaboradores, 2016). En lo lateral, entrar por debajo del menisco y mirar rinde. En 70 pacientes asignados según el cirujano de guardia, la reducción abierta con artrotomía submeniscal dejó mejor el cuadrante posterolateral que la percutánea con fluoroscopia, y a los 2 años el KOOS fue mejor en deportes (p = 0,03) y calidad de vida (p = 0,01) (fuente: Buckley RE y colaboradores, 2019). En 65 TC postoperatorias, la malreducción fue 16,6 % con artrotomía submeniscal y 41,4 % con reducción solo fluoroscópica (fuente: Meulenkamp B y colaboradores, 2017). Y el parapatelar lateral en línea media no difirió del anterolateral submeniscal en complicaciones ni reoperación en 81 pacientes con fractura lateral (fuente: Heineman N y colaboradores, 2025). Atrás, la TC postoperatoria favorece el abordaje directo. En 110 fracturas posterolaterales, 89,1 % logró reducción anatómica (menos de 2 mm) con el posterolateral y 70,9 % con el anterolateral (fuente: Elmi A y colaboradores, 2026). Un metaanálisis de 29 estudios con 747 pacientes encontró que el abordaje posterior da mejor arco de movimiento y menor tiempo operatorio que el anterior, sin diferencias de complicaciones ni de infección (fuente: Laurent Tsai SH y colaboradores, 2023); en 44 pacientes, el Lobenhoffer en prono sumó flexión a 1 año (127,8 frente a 115,8 grados) y ahorró tiempo quirúrgico (73,7 frente a 82,3 min) (fuente: Schwartz L y colaboradores, 2024). Son estudios observacionales: en el metaanálisis, 13 estudios tuvieron riesgo de sesgo crítico y sus autores piden estudios prospectivos (fuente: Laurent Tsai SH y colaboradores, 2023). Con doble placa, la infección profunda fue 22,0 % con incisión única y 23,5 % con doble incisión, y la reoperación 31,7 % y 31,4 % (92 con doble placa: 41 por una incisión y 51 por dos, dentro de 346 estudiados) (fuente: Guild TT y colaboradores, 2022). Con placa única por una sola incisión fue 10,2 % y 12,2 %, contra 22,8 % y 31,5 % con doble placa, y los autores concluyen que el riesgo depende más de la lesión que del abordaje (fuente: Guild TT y colaboradores, 2022). Otro estudio, con 20 pacientes con abordaje único y 39 con doble abordaje, no halló diferencia en complicaciones mayores y con el doble abordaje la pendiente posterior se alejó menos de su valor de referencia (cambio de 4,67 frente a 7,43 grados) (fuente: Dobelle 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«Malreducción articular de más de 2 mm en TC postoperatoria, según el control de la reducción (%)» muestra lo siguiente. Artrotomía submeniscal: 16.6 por ciento (fuente: Meulenkamp B y colaboradores, 2017). Solo fluoroscopia: 41.4 por ciento (fuente: Meulenkamp B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 posterolateral: reducción anatómica (menos de 2 mm) según el abordaje (%)» muestra lo siguiente. Posterolateral (55): 89.1 por ciento (fuente: Elmi A y colaboradores, 2026). Anterolateral (55): 70.9 por ciento (fuente: Elmi A y colaboradores, 2026). En el documento Word de este tema encontrarás además: Tiempo operatorio en fractura de meseta posterior según el abordaje (min, metaanálisis); Arco de movimiento en fractura de meseta posterior según el abordaje (grados, metaanálisis); Bicondílea con doble placa: infección profunda y reoperación según el número de incisiones (%); Patrón de fractura, corredor y evidencia que lo respalda. Con esto cerramos tratamiento: qué abordaje para qué patrón, con la evidencia que hay. Sigamos con técnica: cada corredor, paso a paso.</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cada corredor, paso a paso. Es apoyo de estudio: no sustituye al tutor ni al manual del implante. Los pasos combinan la descripción del AO Surgery Reference con los estudios citados; lo que es práctica habitual sin estudio se rotula así y no lleva cifra. Valen para todos: identifica la estructura en riesgo antes de usar un separador, reduce bajo visión directa y cierra los planos que abriste. En 12 cadáveres, el anterolateral dejó ver 36,6 % de la superficie anterior de la meseta lateral y el posterolateral 19,0 % de la dorsal; la osteotomía del epicóndilo femoral lateral subió el anterolateral a 65,6 % y aun así no hubo visión suficiente de los segmentos posteriores (fuente: Krause M y colaboradores, 2019). En la meseta medial, el posteromedial dejó ver 14,0 % y el anteromedial 36,9 %, y la osteotomía del epicóndilo medial 62,3 % (fuente: Krause M y colaboradores, 2019). En otro estudio de 12 rodillas, la osteotomía de peroné expuso 86,64 % de la meseta lateral, la del epicóndilo con poplíteo 80,29 % y sin poplíteo 64,73 %, pero la de peroné con mayor daño de partes blandas (fuente: Krause M y colaboradores, 2020). Los porcentajes vienen de métodos distintos: sirven para comparar dentro de cada estudio, no entre ellos. Mira la superficie por la artrotomía y no te quedes solo con la fluoroscopia: la malreducción de más de 2 mm fue 16,6 % con artrotomía submeniscal y 41,4 % con reducción solo fluoroscópica (fuente: Meulenkamp B y colaboradores, 2017). En una serie con TC postoperatoria, 32,3 % de las reducciones tuvo escalón o brecha mayor a 2 mm (fuente: Meulenkamp B y colaboradores, 2017). Los estudios usan los 2 mm como umbral de reducción anatómica (fuente: Elmi A y colaboradores, 2026). Una escalera de comprobación razonable es visión directa, imagen intraoperatoria en 2 planos y TC si hubo duda (práctica habitual / opinión experta). Abrir por encima o dentro del menisco: confirma que la artrotomía es submeniscal (fuente: AO Foundation, 2026). Colocar el segundo clavo del distractor muy distal sin cuidar el peroneo superficial (fuente: AO Foundation, 2026). Separar a la fuerza con el gastrocnemio medial en el prono, en vez de soltarlo o hacer la tenotomía y reinsertarla (fuente: AO Foundation, 2026). No poner los separadores sobre el hueso y bajo visión en lo posterior, donde pasan vasos por la membrana interósea (fuente: AO Foundation, 2026). Cerrar el abordaje lateral recto atrapando el peroneo común: el cierre incluye solo piel y subcutáneo (fuente: AO Foundation, 2026). Cerrar sin reinsertar la osteotomía del epicóndilo con su tornillo y arandela (fuente: AO Foundation, 2026). Esperar ver la articular en prono: se ve poco, y la reducción se juzga sobre todo por cómo encajan las corticales fuera de la articulación (fuente: AO Foundation, 2026).</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«Meseta lateral: superficie articular visible según el abordaje (%, cadáver)» muestra lo siguiente. Posterolateral (parte dorsal): 19 por ciento (fuente: Krause M y colaboradores, 2019). Anterolateral (parte anterior): 36.6 por ciento (fuente: Krause M y colaboradores, 2019). Anterolateral con osteotomía de epicóndilo lateral: 65.6 por ciento (fuente: Krause M y colaboradores, 2019). Osteotomía de epicóndilo con poplíteo (otro estudio): 80.3 por ciento (fuente: Krause M y colaboradores, 2020). Osteotomía de peroné (otro estudio): 86.6 por ciento (fuente: Krause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«Meseta medial: superficie articular visible según el abordaje (%, cadáver)» muestra lo siguiente. Posteromedial: 14 por ciento (fuente: Krause M y colaboradores, 2019). Anteromedial: 36.9 por ciento (fuente: Krause M y colaboradores, 2019). Osteotomía de epicóndilo medial: 62.3 por ciento (fuente: Krause M y colaboradores, 2019). En el documento Word de este tema encontrarás además: Posteromedial modificado: área posterior accesible antes y después de tenotomía del gastrocnemio medial (mm2, 10 piernas). Con esto cerramos técnica: cada corredor, paso a paso. Sigamos con posición del paciente y orden de fijación.</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posición del paciente y orden de fijación. En supino, el realce bajo la nalga sirve para lo lateral pero molesta si vas a trabajar por detrás y por dentro; una almohada bajo la rodilla da unos 20 a 30 grados de flexión, y el arco en C del lado sano (fuente: AO Foundation, 2026); para el abordaje medial y posteromedial en supino, el AO lo trae en cambio desde el lado lesionado (fuente: AO Foundation, 2026). En prono, el campo va del tobillo a la ingle para poder flexionar del todo, y la pierna operada queda más alta que la sana para que la proyección lateral salga limpia (fuente: AO Foundation, 2026). Sea cual sea la posición, el arco se inclina según la pendiente posterior para obtener una AP perpendicular a la meseta (fuente: AO Foundation, 2026). El posteromedial supino con rotación externa permite abordar la lateral por otra incisión sin mover al paciente (fuente: Prat-Fabregat S y colaboradores, 2016). Luo describió un abordaje en L invertida en decúbito lateral flotante que permite pasar a lo lateral cuando hace falta (fuente: Prat-Fabregat S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 en el oblicuo modificado, la mesa inclinada unos 40 grados evita pasar de prono a supino (fuente: Boluda-Mengod J y colaboradores, 2024). El prono dio más flexión y menos tiempo quirúrgico en 44 pacientes (fuente: Schwartz L y colaboradores, 2024), y un metaanálisis de 29 estudios halló menor tiempo operatorio y mejor arco con el posterior, pero advierte sobre el prono en comorbilidad pulmonar y politrauma (fuente: Laurent Tsai SH y colaboradores, 2023). Si el reborde posterolateral está desplazado, el mejor resultado en cadáver se obtuvo entrando por detrás, en prono o en decúbito lateral (fuente: Behrendt P y colaboradores, 2023). No hay un estudio que compare órdenes. Lo que hay son principios: el fragmento posteromedial lleva su propia fijación, sin confiar en la del lado lateral, porque de eso depende la estabilidad del montaje (fuente: Hake ME y colaboradores, 2016), y en el oblicuo modificado se sugiere reducir primero lo posterolateral aprovechando la ventana posteromedial (fuente: Boluda-Mengod J y colaboradores, 2024). Cualquier otro orden es práctica habitual / opinión experta y se discute con el tutor.</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«Posición, corredores que permite y límites» tiene 3 columnas: Posición, Qué permite, Límite. Fila 1: Posición, Supino con 20 a 30 grados de flexión; Qué permite, Anterolateral, medial y posteromedial con rotación externa (fuente: AO Foundation, 2026) (fuente: Prat-Fabregat S y colaboradores, 2016); Límite, El realce bajo la nalga estorba en lo posteromedial (fuente: AO Foundation, 2026); no permite fijar desde atrás el segmento posterolateral central (fuente: Frosch KH y colaboradores, 2020). Fila 2: Posición, Prono; Qué permite, Posteromedial (Lobenhoffer) y posterolateral; mejor reducción de lo posterior (fuente: AO Foundation, 2026) (fuente: Behrendt P y colaboradores, 2023); Límite, Visión intraarticular limitada (fuente: AO Foundation, 2026); dudas en comorbilidad pulmonar y politrauma (fuente: Laurent Tsai SH y colaboradores, 2023). Fila 3: Posición, Prono semilateral (mesa inclinada unos 40 grados); Qué permite, Oblicuo modificado más anterolateral en la misma posición (fuente: Boluda-Mengod J y colaboradores, 2024); Límite, Técnica descrita en cadáver y casos; sin comparación clínica (fuente: Boluda-Mengod J y colaboradores, 2024). Fila 4: Posición, Decúbito lateral flotante (Luo); Qué permite, Abordaje posterior en L invertida más anterolateral (fuente: Luo CF y colaboradores, 2010); Límite, Serie de 29 pacientes; sin grupo control (fuente: Luo CF y colaboradores, 2010). (fuente: Prat-Fabregat S y colaboradores, 2016) (fuente: AO Foundation, 2026) (fuente: Frosch KH y colaboradores, 2020) (fuente: Behrendt P y colaboradores, 2023) (fuente: Boluda-Mengod J y colaboradores, 2024) (fuente: Laurent Tsai SH y colaboradores, 2023) (fuente: Luo CF y colaboradores, 2010) (fuente: AO Foundation, 2026). Con esto cerramos posición del paciente y orden de fijación. Sigamos con partes blandas, puentes cutáneos y momento quirúrgico.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partes blandas, puentes cutáneos y momento quirúrgico. Mientras la piel no permite operar, la tarea es no agravarla: rodilla inmovilizada y frío local son lo más usado, porque el edema puede progresar a ampollas e incluso a necrosis de dermis y músculo (fuente: Prat-Fabregat S y colaboradores, 2016). En patrones complejos y de alta energía se recomienda el fijador externo puente escalonado (fuente: Prat-Fabregat S y colaboradores, 2016). Las series siguientes dan una idea de lo posible, no una comparación entre ellas. En la de 53 pacientes con 57 fracturas, el fijador se puso el día del ingreso y la fijación definitiva se difirió: hubo 3 infecciones profundas (5 %), 2 seudoartrosis (4 %) y 2 pacientes con rigidez menor de 90 grados (4 %) (fuente: Egol KA y colaboradores, 2005). En 24 casos de alta energía, el tiempo medio hasta la fijación definitiva fue 6 días, con una infección superficial (4,3 %) y ninguna profunda (fuente: Canton G y colaboradores, 2020). Con 2 incisiones en 83 bicondíleas, el intervalo medio fue 9 días y la infección profunda 8,4 % (fuente: Barei DP y colaboradores, 2004). Y tras esperar la recuperación de las partes blandas en 29 fracturas C, la infección profunda fue 13,8 % (fuente: Shah SN y colaboradores, 2007). Una cohorte de 364 pacientes (infección superficial 5,8 %, profunda 4,1 %) asoció la infección con fasciotomía previa, con protocolo de control de daños y con retrasos de 10 a 30 días, pero no con doble abordaje ni con artroscopia (fuente: Risitano S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explicación posible es que quienes esperan más suelen ser los más graves; sin ajustar por gravedad no se puede concluir que operar antes sea mejor (práctica habitual / opinión experta). La infección con superposición del pin y la placa fue 7,6 % en un estudio y 12 % en otro; por eso se aconseja poner los pines donde controlen la fractura sin interferir con el plan definitivo (fuente: Prat-Fabregat S y colaboradores, 2016). En la búsqueda para este tema no se halló un estudio que fije un ancho mínimo del puente cutáneo entre 2 incisiones: es práctica habitual / opinión experta planear las incisiones desde el principio, mantenerlas separadas, no socavar la piel entre ellas y poner los pines del fijador lejos de su trayecto. Los abordajes también difieren en cuánta piel levantan: el abordaje de Luo en L invertida desarrolla un colgajo fasciocutáneo de espesor completo (fuente: Boluda-Mengod J y colaboradores, 2024), y el oblicuo modificado se diseñó para evitar ese colgajo extenso (fuente: Boluda-Mengod J y colaboradores, 2024). Lo que sí hay es el contraste entre 1 y 2 incisiones: infección profunda 22,0 % frente a 23,5 % con doble placa (fuente: Guild TT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«Factores asociados a infección tras ORIF de meseta» tiene 3 columnas: Factor, Medida de asociación, Fuente y población. Fila 1: Factor, Fractura abierta; Medida de asociación, OR 3,78 (fuente: Shao J y colaboradores, 2017); OR 6,6 univariado (fuente: Henkelmann R y colaboradores, 2021); Fuente y población, Metaanálisis de 8 estudios con 2214 casos; cohorte multicéntrica de 2106. Fila 2: Factor, Síndrome compartimental; Medida de asociación, OR 3,53 (fuente: Shao J y colaboradores, 2017); OR 9,1 univariado (fuente: Henkelmann R y colaboradores, 2021); Fuente y población, Mismas fuentes. Fila 3: Factor, Fijación externa o fijador temporal; Medida de asociación, OR 2,07 (fuente: Shao J y colaboradores, 2017) (fuente: Olszewski N y colaboradores, 2022); Fuente y población, Metaanálisis; 1287 pacientes con bicondílea. Fila 4: Factor, Tiempo operatorio; Medida de asociación, OR 2,15 (fuente: Shao J y colaboradores, 2017); Fuente y población, Metaanálisis. Fila 5: Factor, Tabaco; Medida de asociación, OR 2,13 (fuente: Shao J y colaboradores, 2017); Fuente y población, Metaanálisis. Fila 6: Factor, Diabetes; Medida de asociación, OR 3,24 (fuente: Olszewski N y colaboradores, 2022); OR 3,5 univariado (fuente: Henkelmann R y colaboradores, 2021); Fuente y población, 1287 pacientes con bicondílea; 2106 pacientes. Fila 7: Factor, Doble placa; Medida de asociación, OR 1,8 (fuente: Olszewski N y colaboradores, 2022); Fuente y población, 1287 pacientes con bicondílea. (fuente: Olszewski N y colaboradores, 2022) (fuente: Shao J y colaboradores, 2017) (fuente: Henkelmann R y colaboradores, 2021). Con esto cerramos partes blandas, puentes cutáneos y momento quirúrgico. Sigamos con complicaciones: frecuencia y cómo evitarlas.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frecuencia y cómo evitarlas. Son poblaciones, definiciones y abordajes distintos: las cifras de la tabla no se suman ni se comparan entre sí. Lo que sí se puede decir es dónde se concentra el riesgo: en la piel y la infección, en el síndrome compartimental, en los nervios del corredor y en la reducción. La infección profunda enseña por qué hay que leer con cuidado. Según la serie, la cifra va de 4,5 % (2106 pacientes de 7 centros) (fuente: Henkelmann R y colaboradores, 2021) a 11,1 % (532 pacientes) (fuente: Momaya AM y colaboradores, 2016), pasando por 8,4 % en 83 bicondíleas con 2 incisiones (fuente: Barei DP y colaboradores, 2004) y 18 % con placas en un ECA de bicondíleas (fuente: Canadian Orthopaedic Trauma Society, 2006). Discrepan porque dependen de la gravedad, del momento y de la definición. El peroneo común es el nervio del corredor lateral y posterolateral. Con distractor hubo parálisis en 16,4 % de 61 reparaciones, y 9 de las 10 parálisis estaban en pacientes con fijación escalonada previa (fuente: Pattyn R y colaboradores, 2020); otra serie de 147 registró síntomas del peroneo en 2,0 %, casi todos déficits sensitivos incompletos (fuente: Chen MJ y colaboradores, 2021). En el primer estudio solo 60 % se recuperó, en unas 14 semanas (fuente: Pattyn R y colaboradores, 2020). Con el posterolateral, la neuropraxia transitoria fue 7,3 % frente a 1,8 % con anterolateral (fuente: Elmi 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«Infección tras ORIF de meseta en series distintas (%, definiciones y poblaciones no comparables)» muestra lo siguiente. Infección profunda, 2106 pacientes (7 centros): 4.5 por ciento (fuente: Henkelmann R y colaboradores, 2021). Infección superficial y profunda, 1287 pacientes con bicondílea: 7.8 por ciento (fuente: Olszewski N y colaboradores, 2022). Infección profunda, 83 bicondíleas con 2 incisiones: 8.4 por ciento (fuente: Barei DP y colaboradores, 2004). Infección profunda, 532 pacientes: 11.1 por ciento (fuente: Momaya AM y colaboradores, 2016). Infección profunda con placas, ECA de 40 bicondíleas: 18 por ciento (fuente: Canadian Orthopaedic Trauma Society, 2006).</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neurológica o vascular en meseta tibial según la serie (%)» muestra lo siguiente. Lesión vascular con reparación (320): 0.6 por ciento (fuente: Franulic N y colaboradores, 2025). Lesión vascular (437, Schatzker IV a VI): 2 por ciento (fuente: Kantor AH y colaboradores, 2025). Lesión neurológica (320): 4.1 por ciento (fuente: Franulic N y colaboradores, 2025). Síntomas del peroneo con distractor (147): 2 por ciento (fuente: Chen MJ y colaboradores, 2021). Parálisis del peroneo con distractor (61): 16.4 por ciento (fuente: Pattyn R y colaboradores, 2020). Reparación de poplítea en hiperextensión con varo: 12 por ciento (fuente: Firoozabadi R y colaboradores, 2016). En el documento Word de este tema encontrarás además: Qué se complica, con qué frecuencia y cómo se evita (poblaciones distintas); Riesgos propios de cada abordaje descritos en las fuentes. Con esto cerramos complicaciones: frecuencia y cómo evitarlas. Sigamos con pronóstico: lo que pesa más que el corredor.</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lo que pesa más que el corredor. Tras una fractura de meseta operada, el riesgo de artroplastia total es varias veces el de la población general: a 10 años, 7,3 % frente a 1,8 %, y a 5 años 5,3 % frente a 0,82 % (8426 operados y 33 698 controles); el riesgo ajustado fue HR 5,29 y la bicondílea sumó HR 1,53 (fuente: Wasserstein D y colaboradores, 2014). Una revisión sistemática de 42 estudios con 52 577 pacientes ubicó la conversión global en 5,1 %, sobre todo en los primeros 5 años (fuente: Haslhofer DJ y colaboradores, 2023), y la revisión de alta energía de 2025 coincide en al menos 5 % (fuente: Martz P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ECA de bicondíleas, el SF-36 a los 2 años quedó por debajo del de los controles en ambos grupos (fuente: Canadian Orthopaedic Trauma Society, 2006). En series de abordaje combinado, la unión radiográfica media fue 13,1 semanas (fuente: Luo CF y colaboradores, 2010) y 13,5 semanas (fuente: Wang Y y colaboradores, 2016), con apoyo total medio a las 16,7 y 14,8 semanas (fuente: Luo CF y colaboradores, 2010) (fuente: Wang Y y colaboradores, 2016). La revisión del EFORT recoge, con evidencia limitada, que la alineación y la estabilidad de la rodilla pesan más que una reducción no anatómica en los resultados funcionales (fuente: Prat-Fabregat S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«Artroplastia total de rodilla tras fractura de meseta operada frente a controles (%)» muestra lo siguiente. Fractura operada a 5 años: 5.3 por ciento (fuente: Wasserstein D y colaboradores, 2014). Controles a 5 años: 0.8 por ciento (fuente: Wasserstein D y colaboradores, 2014). Fractura operada a 10 años: 7.3 por ciento (fuente: Wasserstein D y colaboradores, 2014). Controles a 10 años: 1.8 por ciento (fuente: Wasserstein D y colaboradores, 2014). Con esto cerramos pronóstico: lo que pesa más que el corredor. Sigamos con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La revisión de alcance de 124 estudios con 5156 pacientes halló que lo más común fue 4 a 6 semanas sin apoyo seguidas de 4 a 6 de apoyo parcial, y que el apoyo completo se recomendó a las 9 a 12 semanas en 55 % de los estudios (fuente: Arnold JB y colaboradores, 2017). La guía AO de la época indicaba 10 a 12 semanas sin apoyo o con apoyo parcial; en 111 cirujanos holandeses, 72,1 % indicó empezar antes (fuente: van der Vusse M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un metaanálisis de 10 estudios con 940 adultos, el apoyo precoz no aumentó el dolor, el retardo de consolidación ni la seudoartrosis (fuente: Elsenosy AM y colaboradores, 2025), pero la heterogeneidad es grande y los autores piden individualizar (fuente: Elsenosy AM y colaboradores, 2025). La decisión depende de lo estable que sea la fijación de cada columna, y esa parte es práctica habitual / opinión experta que se acuerda con el tutor.</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movimiento precoz de la rodilla es uno de los objetivos de la cirugía (fuente: Prat-Fabregat S y colaboradores, 2016). Con esto cerramos rehabilitación. Sigamos con guías y consensos.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consensos. La guía de consenso específica de meseta tibial que se encontró es la S2k alemana de 2024: la desarrollaron DGOU, DGU y AGA con proceso Delphi y 25 afirmaciones, y cubre clasificación, diagnóstico y tratamiento (fuente: Berninger MT y colaboradores, 2024). La referencia técnica de abordajes es el AO Surgery Reference de tibia proximal (fuente: AO Foundation, 2026) (fuente: AO Foundation, 2026) (fuente: AO Foundation, 2026) (fuente: AO Foundation, 2026).</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revisión de alta energía de 2025 es opinión de expertos, nivel de evidencia V (fuente: Martz P y colaboradores, 2025). Se enlazan como lectura recomendada; no se reproducen.</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«Dónde ampliar» tiene 3 columnas: Fuente, Qué aporta, Tipo y límite. Fila 1: Fuente, Guía S2k de fracturas de meseta tibial (2024); Qué aporta, Consenso Delphi con 25 afirmaciones (fuente: Berninger MT y colaboradores, 2024); Tipo y límite, Guía de consenso alemana; el resumen no detalla los abordajes. Fila 2: Fuente, AO Surgery Reference, tibia proximal; Qué aporta, Descripción paso a paso de 4 abordajes y de la posición (fuente: AO Foundation, 2026) (fuente: AO Foundation, 2026) (fuente: AO Foundation, 2026) (fuente: AO Foundation, 2026); Tipo y límite, Se enlaza; el texto y las imágenes son de terceros y no se reproducen. Fila 3: Fuente, Revisión de alta energía (2025); Qué aporta, Estrategia secuencial escanear, puentear, planear (fuente: Martz P y colaboradores, 2025); Tipo y límite, Opinión de expertos, nivel V (fuente: Martz P y colaboradores, 2025). Fila 4: Fuente, Revisión del EFORT (2016); Qué aporta, Tres columnas, abordajes por fragmento y estrategia escalonada (fuente: Prat-Fabregat S y colaboradores, 2016); Tipo y límite, Revisión narrativa de acceso abierto. (fuente: AO Foundation, 2026) (fuente: Prat-Fabregat S y colaboradores, 2016) (fuente: AO Foundation, 2026) (fuente: AO Foundation, 2026) (fuente: AO Foundation, 2026) (fuente: Martz P y colaboradores, 2025) (fuente: Berninger MT y colaboradores, 2024). Con esto cerramos guías y consensos.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Planifica por columnas con TC: la TC cambió el abordaje previsto en 28,5 % de 50 fracturas y la posición del paciente en 27 % (fuente: Fleming TA y colaboradores, 2023); la columna rota decide el corredor. Cada corredor tiene su estructura que no perdona: el peroneo común queda detrás del anterolateral (fuente: AO Foundation, 2026) pero entra en juego en el posterolateral (fuente: Prat-Fabregat S y colaboradores, 2016); la arteria tibial anterior cruza la membrana interósea a 35,7 mm de la cabeza peronea en promedio (fuente: Heidari N y colaboradores, 2013); en lo posteromedial mandan el safeno y los vasos de la membrana interósea (fuente: AO Foundation, 2026) (fuente: AO Foundation, 2026). La visión directa de la articular es la condición de una buena reducción (fuente: Frosch KH y colaboradores, 2020): usa artrotomía submeniscal en lo lateral (fuente: Meulenkamp B y colaboradores, 2017) y un abordaje posterior cuando el fragmento está atrás (fuente: Behrendt P y colaboradores, 2023). La piel decide el cuándo: fijador puente, esperar que las partes blandas lo permitan y fijar después (fuente: Egol KA y colaboradores, 2005); en 364 pacientes, retrasos de 10 a 30 días se asociaron a infección (fuente: Risitano S y colaboradores, 2025), así que esperar es una decisión con costo y no un descanso. El número de incisiones no es lo que más pesa: en bicondíleas, el doble abordaje tuvo complicaciones mayores en 7,69 % frente a 10 % con abordaje único, sin diferencia significativa, y restauró mejor la pendiente posterior (fuente: Dobelle E y colaboradores, 2024), aunque la doble placa se asoció a infección con OR 1,8 (fuente: Olszewski N y colaboradores, 2022). Decide según el patrón y la piel.</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Valora pulsos, compartimentos y nervio peroneo antes de elegir incisión: en 320 pacientes la lesión vascular fue 0,62 % y la neurológica 4,06 %, concentradas en la alta energía (fuente: Franulic N y colaboradores, 2025). El peroneo común no se encuentra en el anterolateral porque corre detrás de la exposición (fuente: AO Foundation, 2026); en el abordaje lateral recto se localiza justo detrás del bíceps (fuente: AO Foundation, 2026). En el abordaje posteromedial oblicuo modificado, el primer separador distal es más seguro por debajo de 50 mm de la cabeza peronea, porque la arteria tibial anterior cruza entre 17 y 50 mm de ella (fuente: Boluda-Mengod J y colaboradores, 2024) (fuente: Heidari N y colaboradores, 2013). En el posteromedial supino, el límite proximal de la disección es la inserción del semimembranoso (fuente: AO Foundation, 2026). No cierres lo lateral sin saber dónde quedó el menisco: si no aparece al abrir, sospecha que está desinsertado o atrapado y repáralo (fuente: AO Foundation, 2026).</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Se aborda por columna y la TC decide el corredor (fuente: Fleming TA y colaboradores, 2023). Cada corredor tiene su estructura que no perdona: se identifica, no se supone (fuente: AO Foundation, 2026) (fuente: Rausch V y colaboradores, 2019). Visión directa para reducir: la malreducción se esconde atrás (fuente: Meulenkamp B y colaboradores, 2017) (fuente: Frosch KH y colaboradores, 2020). La piel manda el cuándo y la lesión pesa más que el número de incisiones (fuente: Egol KA y colaboradores, 2005) (fuente: Guild TT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meseta tibial · abordaje anterolateral · abordaje posteromedial · abordaje posterolateral · Lobenhoffer · Frosch · tres columnas · Luo · Schatzker · AO/OTA 41 · artrotomía submeniscal · tubérculo de Gerdy · osteotomía de epicóndilo lateral · osteotomía de cabeza peronea · gastrocnemio medial · pata de ganso · nervio peroneo común · arteria tibial anterior · nervio safeno · fijador puente · doble abordaje · fractura bicondílea · puente cutáneo · posición prono · segmento posterolateral central · AO Surgery Reference.</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Anterolateral: peroneo común detrás de la exposición; artrotomía submeniscal y distractor (fuente: AO Foundation, 2026). Lo posterior se malreduce: la zona crítica es el segmento posterolateral central (fuente: Frosch KH y colaboradores, 2020). Prono: gastrocnemio medial afuera con poco esfuerzo y rodilla extendida para reducir (fuente: AO Foundation, 2026). Arteria tibial anterior: media de 35,7 mm bajo la cabeza peronea, entre 17 y 50 mm (fuente: Heidari N y colaboradores, 2013). Fragmento posteromedial: 59 % de las bicondíleas estudiadas con TC (fuente: Higgins TF y colaboradores, 2009). Visión directa: malreducción de 16,6 % con artrotomía submeniscal y 41,4 % solo con fluoroscopia (fuente: Meulenkamp B y colaboradores, 2017). Bicondílea con piel mala: fijador puente primero, abordajes definitivos después (fuente: Egol KA y colaboradores, 2005). Abordaje lateral recto: el peroneo común está justo detrás del bíceps (fuente: AO Foundation, 2026).</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Hombre de 38 años, choque de moto a alta velocidad. Rodilla izquierda con edema marcado y ampollas con contenido hemático. Pulsos pedios y tibiales simétricos y sensibilidad conservada; dorsiflexión del tobillo con fuerza completa. La TC muestra una fractura bicondílea Schatzker VI con un fragmento posteromedial grande, depresión posterolateral y trazo en la columna lateral. No es abierta. Fuma 10 cigarrillos al día.</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haces el día del ingreso con la piel y qué esperas para la cirugía definitiva?. ¿Qué columnas están rotas y qué corredor usas para cada una?. ¿Qué posición eliges y por qué?. ¿Qué nervios y vasos documentas antes de operar y cuáles vigilas durante la cirugía?. ¿Qué riesgo de infección le explicas, y qué factores modificables hay?.</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Piel: ampollas hemáticas y alta energía orientan a fijador puente el día del ingreso y fijación definitiva diferida (fuente: Prat-Fabregat S y colaboradores, 2016) (fuente: Egol KA y colaboradores, 2005). Columnas: tres (lateral, medial y posterior), así que el concepto de tres columnas orienta a anterolateral para lo lateral y posteromedial para el fragmento grande (fuente: Luo CF y colaboradores, 2010) (fuente: Wang Y y colaboradores, 2016). Posición: un reborde posterolateral desplazado se reduce mejor entrando por detrás, en prono o en decúbito lateral (fuente: Behrendt P y colaboradores, 2023); con prono hay que valorar comorbilidad pulmonar y politrauma (fuente: Laurent Tsai SH y colaboradores, 2023); otras opciones son la posición flotante (fuente: Luo CF y colaboradores, 2010) o el prono semilateral para combinar el oblicuo con el anterolateral (fuente: Boluda-Mengod J y colaboradores, 2024). Estructuras: documenta pulsos y función del peroneo; la lesión neurovascular es rara pero se concentra en alta energía como esta (fuente: Franulic N y colaboradores, 2025); en lo posterior mantén los separadores sobre el hueso por los vasos de la membrana interósea (fuente: AO Foundation, 2026) y recuerda que la arteria tibial anterior puede cruzar a 27 mm bajo la meseta lateral (fuente: Heidari N y colaboradores, 2013). Riesgo: la infección profunda fue 11,1 % en una serie de 532 y 4,5 % en otra de 2106 (fuente: Momaya AM y colaboradores, 2016) (fuente: Henkelmann R y colaboradores, 2021); son factores el tipo C, la fijación externa y el tabaco, y este último es modificable (fuente: Shao J y colaboradores, 2017) (fuente: Henkelmann R y colaboradores, 2021). El mapa de columnas orienta el corredor y la piel decide el momento (fuente: Prat-Fabregat S y colaboradores, 2016) (fuente: Egol KA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chart" Target="../charts/chart1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Abordajes de la meseta tibial: 4 corredores, 3 columnas y la piel que decide</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abordajes-rodilla-pierna · 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un abordaje es el corredor hacia una columna</a:t>
            </a:r>
          </a:p>
          <a:p>
            <a:pPr marL="347472" indent="-347472">
              <a:spcAft>
                <a:spcPts val="1400"/>
              </a:spcAft>
              <a:buChar char="•"/>
            </a:pPr>
            <a:r>
              <a:rPr sz="2200">
                <a:solidFill>
                  <a:srgbClr val="263238"/>
                </a:solidFill>
                <a:latin typeface="Calibri"/>
              </a:rPr>
              <a:t>2. Epidemiología: cuántas son y cuánto pesa lo posterior</a:t>
            </a:r>
          </a:p>
          <a:p>
            <a:pPr marL="347472" indent="-347472">
              <a:spcAft>
                <a:spcPts val="1400"/>
              </a:spcAft>
              <a:buChar char="•"/>
            </a:pPr>
            <a:r>
              <a:rPr sz="2200">
                <a:solidFill>
                  <a:srgbClr val="263238"/>
                </a:solidFill>
                <a:latin typeface="Calibri"/>
              </a:rPr>
              <a:t>3. Mecanismo: la fuerza que rompe la meseta orienta el corredor</a:t>
            </a:r>
          </a:p>
          <a:p>
            <a:pPr marL="347472" indent="-347472">
              <a:spcAft>
                <a:spcPts val="1400"/>
              </a:spcAft>
              <a:buChar char="•"/>
            </a:pPr>
            <a:r>
              <a:rPr sz="2200">
                <a:solidFill>
                  <a:srgbClr val="263238"/>
                </a:solidFill>
                <a:latin typeface="Calibri"/>
              </a:rPr>
              <a:t>4. Anatomía quirúrgica: planos y estructuras en riesgo, corredor por corredor</a:t>
            </a:r>
          </a:p>
          <a:p>
            <a:pPr marL="347472" indent="-347472">
              <a:spcAft>
                <a:spcPts val="1400"/>
              </a:spcAft>
              <a:buChar char="•"/>
            </a:pPr>
            <a:r>
              <a:rPr sz="2200">
                <a:solidFill>
                  <a:srgbClr val="263238"/>
                </a:solidFill>
                <a:latin typeface="Calibri"/>
              </a:rPr>
              <a:t>5. Variantes: la estructura no está donde dice el dibujo</a:t>
            </a:r>
          </a:p>
          <a:p>
            <a:pPr marL="347472" indent="-347472">
              <a:spcAft>
                <a:spcPts val="1400"/>
              </a:spcAft>
              <a:buChar char="•"/>
            </a:pPr>
            <a:r>
              <a:rPr sz="2200">
                <a:solidFill>
                  <a:srgbClr val="263238"/>
                </a:solidFill>
                <a:latin typeface="Calibri"/>
              </a:rPr>
              <a:t>6. Biomecánica: por qué algunos fragmentos piden abordaje posterior</a:t>
            </a:r>
          </a:p>
          <a:p>
            <a:pPr marL="347472" indent="-347472">
              <a:spcAft>
                <a:spcPts val="1400"/>
              </a:spcAft>
              <a:buChar char="•"/>
            </a:pPr>
            <a:r>
              <a:rPr sz="2200">
                <a:solidFill>
                  <a:srgbClr val="263238"/>
                </a:solidFill>
                <a:latin typeface="Calibri"/>
              </a:rPr>
              <a:t>7. Clasificación: no operas la clasificación, operas la columna</a:t>
            </a:r>
          </a:p>
          <a:p>
            <a:pPr marL="347472" indent="-347472">
              <a:spcAft>
                <a:spcPts val="1400"/>
              </a:spcAft>
              <a:buChar char="•"/>
            </a:pPr>
            <a:r>
              <a:rPr sz="2200">
                <a:solidFill>
                  <a:srgbClr val="263238"/>
                </a:solidFill>
                <a:latin typeface="Calibri"/>
              </a:rPr>
              <a:t>8. Diagnóstico: qué se mira antes de elegir la incisión</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 lo que se examina y el único dato de sensibilidad disponible</a:t>
            </a:r>
          </a:p>
          <a:p>
            <a:pPr marL="347472" indent="-347472">
              <a:spcAft>
                <a:spcPts val="1400"/>
              </a:spcAft>
              <a:buChar char="•"/>
            </a:pPr>
            <a:r>
              <a:rPr sz="2200">
                <a:solidFill>
                  <a:srgbClr val="263238"/>
                </a:solidFill>
                <a:latin typeface="Calibri"/>
              </a:rPr>
              <a:t>10. Imágenes: la TC que cambia el corredor</a:t>
            </a:r>
          </a:p>
          <a:p>
            <a:pPr marL="347472" indent="-347472">
              <a:spcAft>
                <a:spcPts val="1400"/>
              </a:spcAft>
              <a:buChar char="•"/>
            </a:pPr>
            <a:r>
              <a:rPr sz="2200">
                <a:solidFill>
                  <a:srgbClr val="263238"/>
                </a:solidFill>
                <a:latin typeface="Calibri"/>
              </a:rPr>
              <a:t>11. Algoritmo: elegir el corredor</a:t>
            </a:r>
          </a:p>
          <a:p>
            <a:pPr marL="347472" indent="-347472">
              <a:spcAft>
                <a:spcPts val="1400"/>
              </a:spcAft>
              <a:buChar char="•"/>
            </a:pPr>
            <a:r>
              <a:rPr sz="2200">
                <a:solidFill>
                  <a:srgbClr val="263238"/>
                </a:solidFill>
                <a:latin typeface="Calibri"/>
              </a:rPr>
              <a:t>12. Tratamiento: qué abordaje para qué patrón, con la evidencia que hay</a:t>
            </a:r>
          </a:p>
          <a:p>
            <a:pPr marL="347472" indent="-347472">
              <a:spcAft>
                <a:spcPts val="1400"/>
              </a:spcAft>
              <a:buChar char="•"/>
            </a:pPr>
            <a:r>
              <a:rPr sz="2200">
                <a:solidFill>
                  <a:srgbClr val="263238"/>
                </a:solidFill>
                <a:latin typeface="Calibri"/>
              </a:rPr>
              <a:t>13. Técnica: cada corredor, paso a paso</a:t>
            </a:r>
          </a:p>
          <a:p>
            <a:pPr marL="347472" indent="-347472">
              <a:spcAft>
                <a:spcPts val="1400"/>
              </a:spcAft>
              <a:buChar char="•"/>
            </a:pPr>
            <a:r>
              <a:rPr sz="2200">
                <a:solidFill>
                  <a:srgbClr val="263238"/>
                </a:solidFill>
                <a:latin typeface="Calibri"/>
              </a:rPr>
              <a:t>14. Posición del paciente y orden de fijación</a:t>
            </a:r>
          </a:p>
          <a:p>
            <a:pPr marL="347472" indent="-347472">
              <a:spcAft>
                <a:spcPts val="1400"/>
              </a:spcAft>
              <a:buChar char="•"/>
            </a:pPr>
            <a:r>
              <a:rPr sz="2200">
                <a:solidFill>
                  <a:srgbClr val="263238"/>
                </a:solidFill>
                <a:latin typeface="Calibri"/>
              </a:rPr>
              <a:t>15. Partes blandas, puentes cutáneos y momento quirúrgico</a:t>
            </a:r>
          </a:p>
          <a:p>
            <a:pPr marL="347472" indent="-347472">
              <a:spcAft>
                <a:spcPts val="1400"/>
              </a:spcAft>
              <a:buChar char="•"/>
            </a:pPr>
            <a:r>
              <a:rPr sz="2200">
                <a:solidFill>
                  <a:srgbClr val="263238"/>
                </a:solidFill>
                <a:latin typeface="Calibri"/>
              </a:rPr>
              <a:t>16. Complicaciones: frecuencia y cómo evitarlas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80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Hake ME et al. J Orthop Trauma. 2016. doi:10.1097/BOT.0000000000000581</a:t>
            </a:r>
          </a:p>
          <a:p>
            <a:r>
              <a:rPr sz="800">
                <a:solidFill>
                  <a:srgbClr val="5A6469"/>
                </a:solidFill>
                <a:latin typeface="Calibri"/>
              </a:rPr>
              <a:t>[r2] AO Foundation. En: AO Surgery Reference [Internet]. 2026.</a:t>
            </a:r>
          </a:p>
          <a:p>
            <a:r>
              <a:rPr sz="800">
                <a:solidFill>
                  <a:srgbClr val="5A6469"/>
                </a:solidFill>
                <a:latin typeface="Calibri"/>
              </a:rPr>
              <a:t>[r3] Higgins TF et al. J Orthop Trauma. 2009. doi:10.1097/BOT.0b013e31818f8dc1</a:t>
            </a:r>
          </a:p>
          <a:p>
            <a:r>
              <a:rPr sz="800">
                <a:solidFill>
                  <a:srgbClr val="5A6469"/>
                </a:solidFill>
                <a:latin typeface="Calibri"/>
              </a:rPr>
              <a:t>[r4] Sohn HS et al. J Orthop Trauma. 2015. doi:10.1097/BOT.0000000000000170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meseta se aborda por columnas, no por lado: el anterolateral es el abordaje de batalla de la columna lateral, el posteromedial (supino o prono) alcanza el fragmento posteromedial… [r1] [r2] [r3]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80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un abordaje es el corredor hacia una columna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Prat-Fabregat S et al. EFORT Open Rev. 2016. doi:10.1302/2058-5241.1.000031</a:t>
            </a:r>
          </a:p>
          <a:p>
            <a:r>
              <a:rPr sz="1000">
                <a:solidFill>
                  <a:srgbClr val="5A6469"/>
                </a:solidFill>
                <a:latin typeface="Calibri"/>
              </a:rPr>
              <a:t>[r14] Frosch KH et al. Eur J Trauma Emerg Surg. 2020. doi:10.1007/s00068-020-01422-0</a:t>
            </a:r>
          </a:p>
          <a:p>
            <a:r>
              <a:rPr sz="1000">
                <a:solidFill>
                  <a:srgbClr val="5A6469"/>
                </a:solidFill>
                <a:latin typeface="Calibri"/>
              </a:rPr>
              <a:t>[r28] Luo CF et al. J Orthop Trauma. 2010. doi:10.1097/BOT.0b013e3181d436f3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meseta tibial es la superficie de carga de la tibia.</a:t>
            </a:r>
          </a:p>
          <a:p>
            <a:pPr marL="347472" indent="-347472">
              <a:spcAft>
                <a:spcPts val="1400"/>
              </a:spcAft>
              <a:buChar char="•"/>
            </a:pPr>
            <a:r>
              <a:rPr sz="2400">
                <a:solidFill>
                  <a:srgbClr val="263238"/>
                </a:solidFill>
                <a:latin typeface="Calibri"/>
              </a:rPr>
              <a:t>Un abordaje es el corredor por el que llegas al fragmento, lo reduces mirándolo y colocas el implante donde resiste.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80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un abordaje es el corredor hacia una columna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Prat-Fabregat S et al. EFORT Open Rev. 2016. doi:10.1302/2058-5241.1.000031</a:t>
            </a:r>
          </a:p>
          <a:p>
            <a:r>
              <a:rPr sz="1000">
                <a:solidFill>
                  <a:srgbClr val="5A6469"/>
                </a:solidFill>
                <a:latin typeface="Calibri"/>
              </a:rPr>
              <a:t>[r14] Frosch KH et al. Eur J Trauma Emerg Surg. 2020. doi:10.1007/s00068-020-01422-0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ese mapa se entiende por qué el anterolateral y el medial clásicos no alcanzan bien los fragmentos posterolateral y posteromedial [r8].</a:t>
            </a:r>
          </a:p>
          <a:p>
            <a:pPr marL="347472" indent="-347472">
              <a:spcAft>
                <a:spcPts val="1400"/>
              </a:spcAft>
              <a:buChar char="•"/>
            </a:pPr>
            <a:r>
              <a:rPr sz="2400">
                <a:solidFill>
                  <a:srgbClr val="263238"/>
                </a:solidFill>
                <a:latin typeface="Calibri"/>
              </a:rPr>
              <a:t>Casi toda malreducción nace de una visión pobre de la articular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80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un abordaje es el corredor hacia una columna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Prat-Fabregat S et al. EFORT Open Rev. 2016. doi:10.1302/2058-5241.1.000031</a:t>
            </a:r>
          </a:p>
          <a:p>
            <a:r>
              <a:rPr sz="1000">
                <a:solidFill>
                  <a:srgbClr val="5A6469"/>
                </a:solidFill>
                <a:latin typeface="Calibri"/>
              </a:rPr>
              <a:t>[r14] Frosch KH et al. Eur J Trauma Emerg Surg. 2020. doi:10.1007/s00068-020-01422-0</a:t>
            </a:r>
          </a:p>
          <a:p>
            <a:r>
              <a:rPr sz="1000">
                <a:solidFill>
                  <a:srgbClr val="5A6469"/>
                </a:solidFill>
                <a:latin typeface="Calibri"/>
              </a:rPr>
              <a:t>[r28] Luo CF et al. J Orthop Trauma. 2010. doi:10.1097/BOT.0b013e3181d436f3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Primero la anatomía por corredor, luego la clasificación por columnas y el diagnóstico.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80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cuántas son y cuánto pesa lo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Elsoe R et al. Orthopedics. 2015. doi:10.3928/01477447-20150902-55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una lesión de adultos de mediana edad: la frecuencia máxima está entre los 40 y los 60 años…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80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cuántas son y cuánto pesa lo posterior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Sohn HS et al. J Orthop Trauma. 2015. doi:10.1097/BOT.0000000000000170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Otro grupo midió solo las B y C: el fragmento posterolateral estuvo en 84 de 190 (44,2 %) y abarcó cerca de 14,5 % de la superficie articular total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80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Fragmento posterior independiente por TC: frecuencia según el estudio y el grupo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Yang G et al. Arch Orthop Trauma Surg. 2013. doi:10.1007/s00402-013-1735-4</a:t>
            </a:r>
          </a:p>
          <a:p>
            <a:r>
              <a:rPr sz="1000">
                <a:solidFill>
                  <a:srgbClr val="5A6469"/>
                </a:solidFill>
                <a:latin typeface="Calibri"/>
              </a:rPr>
              <a:t>[r4] Sohn HS et al. J Orthop Trauma. 2015. doi:10.1097/BOT.0000000000000170</a:t>
            </a:r>
          </a:p>
          <a:p>
            <a:r>
              <a:rPr sz="1000">
                <a:solidFill>
                  <a:srgbClr val="5A6469"/>
                </a:solidFill>
                <a:latin typeface="Calibri"/>
              </a:rPr>
              <a:t>[r3] Higgins TF et al. J Orthop Trauma. 2009. doi:10.1097/BOT.0b013e31818f8dc1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80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la fuerza que rompe la meseta orienta el corredor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Prat-Fabregat S et al. EFORT Open Rev. 2016. doi:10.1302/2058-5241.1.000031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Tanto la alta energía como la baja energía pueden dar fracturas complejas: en hueso osteoporótico, una caída simple puede producir un patrón complicado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80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la fuerza que rompe la meseta orienta el corredor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Liu CD et al. Int J Surg. 2025. doi:10.1097/JS9.0000000000001955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flexión con valgo produce con más frecuencia depresión o split-depresión posterolateral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80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patrón y lo que sugiere para el abordaje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Higgins TF et al. J Orthop Trauma. 2009. doi:10.1097/BOT.0b013e31818f8dc1</a:t>
            </a:r>
          </a:p>
          <a:p>
            <a:r>
              <a:rPr sz="800">
                <a:solidFill>
                  <a:srgbClr val="5A6469"/>
                </a:solidFill>
                <a:latin typeface="Calibri"/>
              </a:rPr>
              <a:t>[r13] AO Foundation. En: AO Surgery Reference [Internet]. 2026.</a:t>
            </a:r>
          </a:p>
          <a:p>
            <a:r>
              <a:rPr sz="800">
                <a:solidFill>
                  <a:srgbClr val="5A6469"/>
                </a:solidFill>
                <a:latin typeface="Calibri"/>
              </a:rPr>
              <a:t>[r14] Frosch KH et al. Eur J Trauma Emerg Surg. 2020. doi:10.1007/s00068-020-01422-0</a:t>
            </a:r>
          </a:p>
          <a:p>
            <a:r>
              <a:rPr sz="800">
                <a:solidFill>
                  <a:srgbClr val="5A6469"/>
                </a:solidFill>
                <a:latin typeface="Calibri"/>
              </a:rPr>
              <a:t>[r31] Wang Y et al. Injury. 2016. doi:10.1016/j.injury.2016.04.026</a:t>
            </a:r>
          </a:p>
          <a:p>
            <a:r>
              <a:rPr sz="800">
                <a:solidFill>
                  <a:srgbClr val="5A6469"/>
                </a:solidFill>
                <a:latin typeface="Calibri"/>
              </a:rPr>
              <a:t>[r32] Liu CD et al. Int J Surg. 2025. doi:10.1097/JS9.0000000000001955</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Mecanismo o patrón</a:t>
                      </a:r>
                    </a:p>
                  </a:txBody>
                  <a:tcPr>
                    <a:solidFill>
                      <a:srgbClr val="0F5F6B"/>
                    </a:solidFill>
                  </a:tcPr>
                </a:tc>
                <a:tc>
                  <a:txBody>
                    <a:bodyPr/>
                    <a:lstStyle/>
                    <a:p>
                      <a:r>
                        <a:rPr sz="1600" b="1">
                          <a:solidFill>
                            <a:srgbClr val="FFFFFF"/>
                          </a:solidFill>
                          <a:latin typeface="Calibri"/>
                        </a:rPr>
                        <a:t>Qué se rompe</a:t>
                      </a:r>
                    </a:p>
                  </a:txBody>
                  <a:tcPr>
                    <a:solidFill>
                      <a:srgbClr val="0F5F6B"/>
                    </a:solidFill>
                  </a:tcPr>
                </a:tc>
                <a:tc>
                  <a:txBody>
                    <a:bodyPr/>
                    <a:lstStyle/>
                    <a:p>
                      <a:r>
                        <a:rPr sz="1600" b="1">
                          <a:solidFill>
                            <a:srgbClr val="FFFFFF"/>
                          </a:solidFill>
                          <a:latin typeface="Calibri"/>
                        </a:rPr>
                        <a:t>Qué sugiere para el corredor</a:t>
                      </a:r>
                    </a:p>
                  </a:txBody>
                  <a:tcPr>
                    <a:solidFill>
                      <a:srgbClr val="0F5F6B"/>
                    </a:solidFill>
                  </a:tcPr>
                </a:tc>
              </a:tr>
              <a:tr h="457200">
                <a:tc>
                  <a:txBody>
                    <a:bodyPr/>
                    <a:lstStyle/>
                    <a:p>
                      <a:r>
                        <a:rPr sz="1600">
                          <a:solidFill>
                            <a:srgbClr val="263238"/>
                          </a:solidFill>
                          <a:latin typeface="Calibri"/>
                        </a:rPr>
                        <a:t>Flexión con valgo</a:t>
                      </a:r>
                    </a:p>
                  </a:txBody>
                  <a:tcPr>
                    <a:solidFill>
                      <a:srgbClr val="EEF3F4"/>
                    </a:solidFill>
                  </a:tcPr>
                </a:tc>
                <a:tc>
                  <a:txBody>
                    <a:bodyPr/>
                    <a:lstStyle/>
                    <a:p>
                      <a:r>
                        <a:rPr sz="1600">
                          <a:solidFill>
                            <a:srgbClr val="263238"/>
                          </a:solidFill>
                          <a:latin typeface="Calibri"/>
                        </a:rPr>
                        <a:t>Depresión o split-depresión posterolateral [r32]</a:t>
                      </a:r>
                    </a:p>
                  </a:txBody>
                  <a:tcPr>
                    <a:solidFill>
                      <a:srgbClr val="EEF3F4"/>
                    </a:solidFill>
                  </a:tcPr>
                </a:tc>
                <a:tc>
                  <a:txBody>
                    <a:bodyPr/>
                    <a:lstStyle/>
                    <a:p>
                      <a:r>
                        <a:rPr sz="1600">
                          <a:solidFill>
                            <a:srgbClr val="263238"/>
                          </a:solidFill>
                          <a:latin typeface="Calibri"/>
                        </a:rPr>
                        <a:t>Piensa en fragmento posterolateral: anterolateral con ventana, abordaje supra cabeza peronea o posterolateral [r32][r14]</a:t>
                      </a:r>
                    </a:p>
                  </a:txBody>
                  <a:tcPr>
                    <a:solidFill>
                      <a:srgbClr val="EEF3F4"/>
                    </a:solidFill>
                  </a:tcPr>
                </a:tc>
              </a:tr>
              <a:tr h="457200">
                <a:tc>
                  <a:txBody>
                    <a:bodyPr/>
                    <a:lstStyle/>
                    <a:p>
                      <a:r>
                        <a:rPr sz="1600">
                          <a:solidFill>
                            <a:srgbClr val="263238"/>
                          </a:solidFill>
                          <a:latin typeface="Calibri"/>
                        </a:rPr>
                        <a:t>Hiperextensión con varo, bicondílea</a:t>
                      </a:r>
                    </a:p>
                  </a:txBody>
                  <a:tcPr>
                    <a:solidFill>
                      <a:srgbClr val="FFFFFF"/>
                    </a:solidFill>
                  </a:tcPr>
                </a:tc>
                <a:tc>
                  <a:txBody>
                    <a:bodyPr/>
                    <a:lstStyle/>
                    <a:p>
                      <a:r>
                        <a:rPr sz="1600">
                          <a:solidFill>
                            <a:srgbClr val="263238"/>
                          </a:solidFill>
                          <a:latin typeface="Calibri"/>
                        </a:rPr>
                        <a:t>Pérdida de pendiente posterior y falla en tensión de la cortical posterior [r33]</a:t>
                      </a:r>
                    </a:p>
                  </a:txBody>
                  <a:tcPr>
                    <a:solidFill>
                      <a:srgbClr val="FFFFFF"/>
                    </a:solidFill>
                  </a:tcPr>
                </a:tc>
                <a:tc>
                  <a:txBody>
                    <a:bodyPr/>
                    <a:lstStyle/>
                    <a:p>
                      <a:r>
                        <a:rPr sz="1600">
                          <a:solidFill>
                            <a:srgbClr val="263238"/>
                          </a:solidFill>
                          <a:latin typeface="Calibri"/>
                        </a:rPr>
                        <a:t>Más lesiones asociadas: 32 % frente a 16 %; reparación de poplítea en 12 % frente a 1 % [r33]. Examen neurovascular antes de planear la incisión</a:t>
                      </a:r>
                    </a:p>
                  </a:txBody>
                  <a:tcPr>
                    <a:solidFill>
                      <a:srgbClr val="FFFFFF"/>
                    </a:solidFill>
                  </a:tcPr>
                </a:tc>
              </a:tr>
              <a:tr h="457200">
                <a:tc>
                  <a:txBody>
                    <a:bodyPr/>
                    <a:lstStyle/>
                    <a:p>
                      <a:r>
                        <a:rPr sz="1600">
                          <a:solidFill>
                            <a:srgbClr val="263238"/>
                          </a:solidFill>
                          <a:latin typeface="Calibri"/>
                        </a:rPr>
                        <a:t>Cizallamiento posteromedial</a:t>
                      </a:r>
                    </a:p>
                  </a:txBody>
                  <a:tcPr>
                    <a:solidFill>
                      <a:srgbClr val="EEF3F4"/>
                    </a:solidFill>
                  </a:tcPr>
                </a:tc>
                <a:tc>
                  <a:txBody>
                    <a:bodyPr/>
                    <a:lstStyle/>
                    <a:p>
                      <a:r>
                        <a:rPr sz="1600">
                          <a:solidFill>
                            <a:srgbClr val="263238"/>
                          </a:solidFill>
                          <a:latin typeface="Calibri"/>
                        </a:rPr>
                        <a:t>Fragmento vertical posteromedial, 59 % de las bicondíleas [r3]</a:t>
                      </a:r>
                    </a:p>
                  </a:txBody>
                  <a:tcPr>
                    <a:solidFill>
                      <a:srgbClr val="EEF3F4"/>
                    </a:solidFill>
                  </a:tcPr>
                </a:tc>
                <a:tc>
                  <a:txBody>
                    <a:bodyPr/>
                    <a:lstStyle/>
                    <a:p>
                      <a:r>
                        <a:rPr sz="1600">
                          <a:solidFill>
                            <a:srgbClr val="263238"/>
                          </a:solidFill>
                          <a:latin typeface="Calibri"/>
                        </a:rPr>
                        <a:t>Posteromedial supino o prono; el AO describe ventajas del prono, entre ellas reducir con la rodilla extendida [r13]</a:t>
                      </a:r>
                    </a:p>
                  </a:txBody>
                  <a:tcPr>
                    <a:solidFill>
                      <a:srgbClr val="EEF3F4"/>
                    </a:solidFill>
                  </a:tcPr>
                </a:tc>
              </a:tr>
              <a:tr h="457200">
                <a:tc>
                  <a:txBody>
                    <a:bodyPr/>
                    <a:lstStyle/>
                    <a:p>
                      <a:r>
                        <a:rPr sz="1600">
                          <a:solidFill>
                            <a:srgbClr val="263238"/>
                          </a:solidFill>
                          <a:latin typeface="Calibri"/>
                        </a:rPr>
                        <a:t>Mecanismo varo o valgo con flexión o extensión</a:t>
                      </a:r>
                    </a:p>
                  </a:txBody>
                  <a:tcPr>
                    <a:solidFill>
                      <a:srgbClr val="FFFFFF"/>
                    </a:solidFill>
                  </a:tcPr>
                </a:tc>
                <a:tc>
                  <a:txBody>
                    <a:bodyPr/>
                    <a:lstStyle/>
                    <a:p>
                      <a:r>
                        <a:rPr sz="1600">
                          <a:solidFill>
                            <a:srgbClr val="263238"/>
                          </a:solidFill>
                          <a:latin typeface="Calibri"/>
                        </a:rPr>
                        <a:t>Columnas lesionadas según la TC [r31]</a:t>
                      </a:r>
                    </a:p>
                  </a:txBody>
                  <a:tcPr>
                    <a:solidFill>
                      <a:srgbClr val="FFFFFF"/>
                    </a:solidFill>
                  </a:tcPr>
                </a:tc>
                <a:tc>
                  <a:txBody>
                    <a:bodyPr/>
                    <a:lstStyle/>
                    <a:p>
                      <a:r>
                        <a:rPr sz="1600">
                          <a:solidFill>
                            <a:srgbClr val="263238"/>
                          </a:solidFill>
                          <a:latin typeface="Calibri"/>
                        </a:rPr>
                        <a:t>El concepto actualizado de tres columnas lo usa para decidir abordaje y secuencia [r31]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80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planos y estructuras en riesgo, corredor por corredor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AO Foundation. En: AO Surgery Reference [Internet]. 2026.</a:t>
            </a:r>
          </a:p>
          <a:p>
            <a:r>
              <a:rPr sz="800">
                <a:solidFill>
                  <a:srgbClr val="5A6469"/>
                </a:solidFill>
                <a:latin typeface="Calibri"/>
              </a:rPr>
              <a:t>[r11] Heidari N et al. J Orthop Trauma. 2013. doi:10.1097/BOT.0b013e318271f8f0</a:t>
            </a:r>
          </a:p>
          <a:p>
            <a:r>
              <a:rPr sz="800">
                <a:solidFill>
                  <a:srgbClr val="5A6469"/>
                </a:solidFill>
                <a:latin typeface="Calibri"/>
              </a:rPr>
              <a:t>[r12] AO Foundation. En: AO Surgery Reference [Internet]. 2026.</a:t>
            </a:r>
          </a:p>
          <a:p>
            <a:r>
              <a:rPr sz="800">
                <a:solidFill>
                  <a:srgbClr val="5A6469"/>
                </a:solidFill>
                <a:latin typeface="Calibri"/>
              </a:rPr>
              <a:t>[r13]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Cada corredor atraviesa un plano y pasa junto a una estructura que no perdona.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80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Distancias de estructuras en riesgo en estudios de cadáver (mm, medias de estudios distintos)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Heidari N et al. J Orthop Trauma. 2013. doi:10.1097/BOT.0b013e318271f8f0</a:t>
            </a:r>
          </a:p>
          <a:p>
            <a:r>
              <a:rPr sz="1000">
                <a:solidFill>
                  <a:srgbClr val="5A6469"/>
                </a:solidFill>
                <a:latin typeface="Calibri"/>
              </a:rPr>
              <a:t>[r34] Rausch V et al. Arch Orthop Trauma Surg. 2019. doi:10.1007/s00402-019-03141-7</a:t>
            </a:r>
          </a:p>
          <a:p>
            <a:r>
              <a:rPr sz="1000">
                <a:solidFill>
                  <a:srgbClr val="5A6469"/>
                </a:solidFill>
                <a:latin typeface="Calibri"/>
              </a:rPr>
              <a:t>[r38] Miller MD et al. J Knee Surg. 2002. PMID 12152973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80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Corredores de la meseta: dónde entras, qué cruzas y qué haces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AO Foundation. En: AO Surgery Reference [Internet]. 2026.</a:t>
            </a:r>
          </a:p>
          <a:p>
            <a:r>
              <a:rPr sz="800">
                <a:solidFill>
                  <a:srgbClr val="5A6469"/>
                </a:solidFill>
                <a:latin typeface="Calibri"/>
              </a:rPr>
              <a:t>[r11] Heidari N et al. J Orthop Trauma. 2013. doi:10.1097/BOT.0b013e318271f8f0</a:t>
            </a:r>
          </a:p>
          <a:p>
            <a:r>
              <a:rPr sz="800">
                <a:solidFill>
                  <a:srgbClr val="5A6469"/>
                </a:solidFill>
                <a:latin typeface="Calibri"/>
              </a:rPr>
              <a:t>[r12] AO Foundation. En: AO Surgery Reference [Internet]. 2026.</a:t>
            </a:r>
          </a:p>
          <a:p>
            <a:r>
              <a:rPr sz="800">
                <a:solidFill>
                  <a:srgbClr val="5A6469"/>
                </a:solidFill>
                <a:latin typeface="Calibri"/>
              </a:rPr>
              <a:t>[r13] AO Foundation. En: AO Surgery Reference [Internet]. 2026.</a:t>
            </a:r>
          </a:p>
          <a:p>
            <a:r>
              <a:rPr sz="800">
                <a:solidFill>
                  <a:srgbClr val="5A6469"/>
                </a:solidFill>
                <a:latin typeface="Calibri"/>
              </a:rPr>
              <a:t>[r20] AO Foundation. En: AO Surgery Reference [Internet]. 2026.</a:t>
            </a:r>
          </a:p>
          <a:p>
            <a:r>
              <a:rPr sz="800">
                <a:solidFill>
                  <a:srgbClr val="5A6469"/>
                </a:solidFill>
                <a:latin typeface="Calibri"/>
              </a:rPr>
              <a:t>(+5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Corredor</a:t>
                      </a:r>
                    </a:p>
                  </a:txBody>
                  <a:tcPr>
                    <a:solidFill>
                      <a:srgbClr val="0F5F6B"/>
                    </a:solidFill>
                  </a:tcPr>
                </a:tc>
                <a:tc>
                  <a:txBody>
                    <a:bodyPr/>
                    <a:lstStyle/>
                    <a:p>
                      <a:r>
                        <a:rPr sz="1400" b="1">
                          <a:solidFill>
                            <a:srgbClr val="FFFFFF"/>
                          </a:solidFill>
                          <a:latin typeface="Calibri"/>
                        </a:rPr>
                        <a:t>Dónde entras</a:t>
                      </a:r>
                    </a:p>
                  </a:txBody>
                  <a:tcPr>
                    <a:solidFill>
                      <a:srgbClr val="0F5F6B"/>
                    </a:solidFill>
                  </a:tcPr>
                </a:tc>
                <a:tc>
                  <a:txBody>
                    <a:bodyPr/>
                    <a:lstStyle/>
                    <a:p>
                      <a:r>
                        <a:rPr sz="1400" b="1">
                          <a:solidFill>
                            <a:srgbClr val="FFFFFF"/>
                          </a:solidFill>
                          <a:latin typeface="Calibri"/>
                        </a:rPr>
                        <a:t>Estructura en riesgo</a:t>
                      </a:r>
                    </a:p>
                  </a:txBody>
                  <a:tcPr>
                    <a:solidFill>
                      <a:srgbClr val="0F5F6B"/>
                    </a:solidFill>
                  </a:tcPr>
                </a:tc>
                <a:tc>
                  <a:txBody>
                    <a:bodyPr/>
                    <a:lstStyle/>
                    <a:p>
                      <a:r>
                        <a:rPr sz="1400" b="1">
                          <a:solidFill>
                            <a:srgbClr val="FFFFFF"/>
                          </a:solidFill>
                          <a:latin typeface="Calibri"/>
                        </a:rPr>
                        <a:t>Qué hacer</a:t>
                      </a:r>
                    </a:p>
                  </a:txBody>
                  <a:tcPr>
                    <a:solidFill>
                      <a:srgbClr val="0F5F6B"/>
                    </a:solidFill>
                  </a:tcPr>
                </a:tc>
              </a:tr>
              <a:tr h="457200">
                <a:tc>
                  <a:txBody>
                    <a:bodyPr/>
                    <a:lstStyle/>
                    <a:p>
                      <a:r>
                        <a:rPr sz="1400">
                          <a:solidFill>
                            <a:srgbClr val="263238"/>
                          </a:solidFill>
                          <a:latin typeface="Calibri"/>
                        </a:rPr>
                        <a:t>Anterolateral</a:t>
                      </a:r>
                    </a:p>
                  </a:txBody>
                  <a:tcPr>
                    <a:solidFill>
                      <a:srgbClr val="EEF3F4"/>
                    </a:solidFill>
                  </a:tcPr>
                </a:tc>
                <a:tc>
                  <a:txBody>
                    <a:bodyPr/>
                    <a:lstStyle/>
                    <a:p>
                      <a:r>
                        <a:rPr sz="1400">
                          <a:solidFill>
                            <a:srgbClr val="263238"/>
                          </a:solidFill>
                          <a:latin typeface="Calibri"/>
                        </a:rPr>
                        <a:t>Arco lateral a la rótula que arranca justo proximal al epicóndilo, se curva hacia Gerdy y sigue 1 cm por fuera de la cresta tibial anterior; debajo, el tracto iliotibial se divide hasta Gerdy [r2]</a:t>
                      </a:r>
                    </a:p>
                  </a:txBody>
                  <a:tcPr>
                    <a:solidFill>
                      <a:srgbClr val="EEF3F4"/>
                    </a:solidFill>
                  </a:tcPr>
                </a:tc>
                <a:tc>
                  <a:txBody>
                    <a:bodyPr/>
                    <a:lstStyle/>
                    <a:p>
                      <a:r>
                        <a:rPr sz="1400">
                          <a:solidFill>
                            <a:srgbClr val="263238"/>
                          </a:solidFill>
                          <a:latin typeface="Calibri"/>
                        </a:rPr>
                        <a:t>Rama recurrente de la tibial anterior; peroneo superficial con el clavo distal; atrás, la cápsula se frena en el LCL y el poplíteo [r2]</a:t>
                      </a:r>
                    </a:p>
                  </a:txBody>
                  <a:tcPr>
                    <a:solidFill>
                      <a:srgbClr val="EEF3F4"/>
                    </a:solidFill>
                  </a:tcPr>
                </a:tc>
                <a:tc>
                  <a:txBody>
                    <a:bodyPr/>
                    <a:lstStyle/>
                    <a:p>
                      <a:r>
                        <a:rPr sz="1400">
                          <a:solidFill>
                            <a:srgbClr val="263238"/>
                          </a:solidFill>
                          <a:latin typeface="Calibri"/>
                        </a:rPr>
                        <a:t>Cauterizar la rama; no buscar el peroneo común, que queda detrás; cerrar el tracto sobre la placa [r2]</a:t>
                      </a:r>
                    </a:p>
                  </a:txBody>
                  <a:tcPr>
                    <a:solidFill>
                      <a:srgbClr val="EEF3F4"/>
                    </a:solidFill>
                  </a:tcPr>
                </a:tc>
              </a:tr>
              <a:tr h="457200">
                <a:tc>
                  <a:txBody>
                    <a:bodyPr/>
                    <a:lstStyle/>
                    <a:p>
                      <a:r>
                        <a:rPr sz="1400">
                          <a:solidFill>
                            <a:srgbClr val="263238"/>
                          </a:solidFill>
                          <a:latin typeface="Calibri"/>
                        </a:rPr>
                        <a:t>Posteromedial supino</a:t>
                      </a:r>
                    </a:p>
                  </a:txBody>
                  <a:tcPr>
                    <a:solidFill>
                      <a:srgbClr val="FFFFFF"/>
                    </a:solidFill>
                  </a:tcPr>
                </a:tc>
                <a:tc>
                  <a:txBody>
                    <a:bodyPr/>
                    <a:lstStyle/>
                    <a:p>
                      <a:r>
                        <a:rPr sz="1400">
                          <a:solidFill>
                            <a:srgbClr val="263238"/>
                          </a:solidFill>
                          <a:latin typeface="Calibri"/>
                        </a:rPr>
                        <a:t>Incisión pegada al borde posterior de la cresta posteromedial; la pata de ganso se corre hacia delante sobre el colateral medial superficial y se levantan poplíteo y sóleo [r12]</a:t>
                      </a:r>
                    </a:p>
                  </a:txBody>
                  <a:tcPr>
                    <a:solidFill>
                      <a:srgbClr val="FFFFFF"/>
                    </a:solidFill>
                  </a:tcPr>
                </a:tc>
                <a:tc>
                  <a:txBody>
                    <a:bodyPr/>
                    <a:lstStyle/>
                    <a:p>
                      <a:r>
                        <a:rPr sz="1400">
                          <a:solidFill>
                            <a:srgbClr val="263238"/>
                          </a:solidFill>
                          <a:latin typeface="Calibri"/>
                        </a:rPr>
                        <a:t>Vena y nervio safenos; el techo de la disección es el semimembranoso [r12]</a:t>
                      </a:r>
                    </a:p>
                  </a:txBody>
                  <a:tcPr>
                    <a:solidFill>
                      <a:srgbClr val="FFFFFF"/>
                    </a:solidFill>
                  </a:tcPr>
                </a:tc>
                <a:tc>
                  <a:txBody>
                    <a:bodyPr/>
                    <a:lstStyle/>
                    <a:p>
                      <a:r>
                        <a:rPr sz="1400">
                          <a:solidFill>
                            <a:srgbClr val="263238"/>
                          </a:solidFill>
                          <a:latin typeface="Calibri"/>
                        </a:rPr>
                        <a:t>Cuidar el safeno; si falta acceso, tenotomía de la pata de ganso con reparación al cierre [r12]; la desinserción no restó fuerza de flexión a 12 meses en 22 pacientes [r35]</a:t>
                      </a:r>
                    </a:p>
                  </a:txBody>
                  <a:tcPr>
                    <a:solidFill>
                      <a:srgbClr val="FFFFFF"/>
                    </a:solidFill>
                  </a:tcPr>
                </a:tc>
              </a:tr>
              <a:tr h="457200">
                <a:tc>
                  <a:txBody>
                    <a:bodyPr/>
                    <a:lstStyle/>
                    <a:p>
                      <a:r>
                        <a:rPr sz="1400">
                          <a:solidFill>
                            <a:srgbClr val="263238"/>
                          </a:solidFill>
                          <a:latin typeface="Calibri"/>
                        </a:rPr>
                        <a:t>Posteromedial prono (Lobenhoffer)</a:t>
                      </a:r>
                    </a:p>
                  </a:txBody>
                  <a:tcPr>
                    <a:solidFill>
                      <a:srgbClr val="EEF3F4"/>
                    </a:solidFill>
                  </a:tcPr>
                </a:tc>
                <a:tc>
                  <a:txBody>
                    <a:bodyPr/>
                    <a:lstStyle/>
                    <a:p>
                      <a:r>
                        <a:rPr sz="1400">
                          <a:solidFill>
                            <a:srgbClr val="263238"/>
                          </a:solidFill>
                          <a:latin typeface="Calibri"/>
                        </a:rPr>
                        <a:t>Incisión longitudinal siguiendo la cortical medial que muestra la fluoroscopia; el gastrocnemio medial se lateraliza y se levantan poplíteo y sóleo [r13]</a:t>
                      </a:r>
                    </a:p>
                  </a:txBody>
                  <a:tcPr>
                    <a:solidFill>
                      <a:srgbClr val="EEF3F4"/>
                    </a:solidFill>
                  </a:tcPr>
                </a:tc>
                <a:tc>
                  <a:txBody>
                    <a:bodyPr/>
                    <a:lstStyle/>
                    <a:p>
                      <a:r>
                        <a:rPr sz="1400">
                          <a:solidFill>
                            <a:srgbClr val="263238"/>
                          </a:solidFill>
                          <a:latin typeface="Calibri"/>
                        </a:rPr>
                        <a:t>Vasos que cruzan la membrana interósea cuando se apoya un separador [r13]; en la versión oblicua, sural cutáneo medial y vena safena menor [r21]</a:t>
                      </a:r>
                    </a:p>
                  </a:txBody>
                  <a:tcPr>
                    <a:solidFill>
                      <a:srgbClr val="EEF3F4"/>
                    </a:solidFill>
                  </a:tcPr>
                </a:tc>
                <a:tc>
                  <a:txBody>
                    <a:bodyPr/>
                    <a:lstStyle/>
                    <a:p>
                      <a:r>
                        <a:rPr sz="1400">
                          <a:solidFill>
                            <a:srgbClr val="263238"/>
                          </a:solidFill>
                          <a:latin typeface="Calibri"/>
                        </a:rPr>
                        <a:t>Separadores sobre el hueso y bajo visión; tenotomía parcial o completa del gastrocnemio medial solo si hace falta, con reinserción [r13]</a:t>
                      </a:r>
                    </a:p>
                  </a:txBody>
                  <a:tcPr>
                    <a:solidFill>
                      <a:srgbClr val="EEF3F4"/>
                    </a:solidFill>
                  </a:tcPr>
                </a:tc>
              </a:tr>
              <a:tr h="457200">
                <a:tc>
                  <a:txBody>
                    <a:bodyPr/>
                    <a:lstStyle/>
                    <a:p>
                      <a:r>
                        <a:rPr sz="1400">
                          <a:solidFill>
                            <a:srgbClr val="263238"/>
                          </a:solidFill>
                          <a:latin typeface="Calibri"/>
                        </a:rPr>
                        <a:t>Posterolateral</a:t>
                      </a:r>
                    </a:p>
                  </a:txBody>
                  <a:tcPr>
                    <a:solidFill>
                      <a:srgbClr val="FFFFFF"/>
                    </a:solidFill>
                  </a:tcPr>
                </a:tc>
                <a:tc>
                  <a:txBody>
                    <a:bodyPr/>
                    <a:lstStyle/>
                    <a:p>
                      <a:r>
                        <a:rPr sz="1400">
                          <a:solidFill>
                            <a:srgbClr val="263238"/>
                          </a:solidFill>
                          <a:latin typeface="Calibri"/>
                        </a:rPr>
                        <a:t>Una incisión posterolateral con artrotomía lateral y ventana posterolateral, sin osteotomía de peroné [r36], o con osteotomía de la cabeza peronea [r37]</a:t>
                      </a:r>
                    </a:p>
                  </a:txBody>
                  <a:tcPr>
                    <a:solidFill>
                      <a:srgbClr val="FFFFFF"/>
                    </a:solidFill>
                  </a:tcPr>
                </a:tc>
                <a:tc>
                  <a:txBody>
                    <a:bodyPr/>
                    <a:lstStyle/>
                    <a:p>
                      <a:r>
                        <a:rPr sz="1400">
                          <a:solidFill>
                            <a:srgbClr val="263238"/>
                          </a:solidFill>
                          <a:latin typeface="Calibri"/>
                        </a:rPr>
                        <a:t>Peroneo común, a 7,92 mm del límite óseo posterior a nivel de la meseta [r34]; arteria tibial anterior, a 35,7 mm de la cabeza peronea [r11]</a:t>
                      </a:r>
                    </a:p>
                  </a:txBody>
                  <a:tcPr>
                    <a:solidFill>
                      <a:srgbClr val="FFFFFF"/>
                    </a:solidFill>
                  </a:tcPr>
                </a:tc>
                <a:tc>
                  <a:txBody>
                    <a:bodyPr/>
                    <a:lstStyle/>
                    <a:p>
                      <a:r>
                        <a:rPr sz="1400">
                          <a:solidFill>
                            <a:srgbClr val="263238"/>
                          </a:solidFill>
                          <a:latin typeface="Calibri"/>
                        </a:rPr>
                        <a:t>Identificar y proteger el peroneo común; el límite distal de disección puede ser de 27 mm [r11]</a:t>
                      </a:r>
                    </a:p>
                  </a:txBody>
                  <a:tcPr>
                    <a:solidFill>
                      <a:srgbClr val="FFFFFF"/>
                    </a:solidFill>
                  </a:tcPr>
                </a:tc>
              </a:tr>
              <a:tr h="457200">
                <a:tc>
                  <a:txBody>
                    <a:bodyPr/>
                    <a:lstStyle/>
                    <a:p>
                      <a:r>
                        <a:rPr sz="1400">
                          <a:solidFill>
                            <a:srgbClr val="263238"/>
                          </a:solidFill>
                          <a:latin typeface="Calibri"/>
                        </a:rPr>
                        <a:t>Lateral recto (cabeza peronea)</a:t>
                      </a:r>
                    </a:p>
                  </a:txBody>
                  <a:tcPr>
                    <a:solidFill>
                      <a:srgbClr val="EEF3F4"/>
                    </a:solidFill>
                  </a:tcPr>
                </a:tc>
                <a:tc>
                  <a:txBody>
                    <a:bodyPr/>
                    <a:lstStyle/>
                    <a:p>
                      <a:r>
                        <a:rPr sz="1400">
                          <a:solidFill>
                            <a:srgbClr val="263238"/>
                          </a:solidFill>
                          <a:latin typeface="Calibri"/>
                        </a:rPr>
                        <a:t>Incisión sobre la cabeza del peroné; el peroneo común se localiza justo detrás del bíceps [r20]</a:t>
                      </a:r>
                    </a:p>
                  </a:txBody>
                  <a:tcPr>
                    <a:solidFill>
                      <a:srgbClr val="EEF3F4"/>
                    </a:solidFill>
                  </a:tcPr>
                </a:tc>
                <a:tc>
                  <a:txBody>
                    <a:bodyPr/>
                    <a:lstStyle/>
                    <a:p>
                      <a:r>
                        <a:rPr sz="1400">
                          <a:solidFill>
                            <a:srgbClr val="263238"/>
                          </a:solidFill>
                          <a:latin typeface="Calibri"/>
                        </a:rPr>
                        <a:t>Peroneo común [r20]</a:t>
                      </a:r>
                    </a:p>
                  </a:txBody>
                  <a:tcPr>
                    <a:solidFill>
                      <a:srgbClr val="EEF3F4"/>
                    </a:solidFill>
                  </a:tcPr>
                </a:tc>
                <a:tc>
                  <a:txBody>
                    <a:bodyPr/>
                    <a:lstStyle/>
                    <a:p>
                      <a:r>
                        <a:rPr sz="1400">
                          <a:solidFill>
                            <a:srgbClr val="263238"/>
                          </a:solidFill>
                          <a:latin typeface="Calibri"/>
                        </a:rPr>
                        <a:t>Movilizarlo, soltar sus fascias y cerrar solo piel y subcutáneo para no estrangularlo [r20]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80</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la estructura no está donde dice el dibujo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Heidari N et al. J Orthop Trauma. 2013. doi:10.1097/BOT.0b013e318271f8f0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números de arriba son medias.</a:t>
            </a:r>
          </a:p>
          <a:p>
            <a:pPr marL="347472" indent="-347472">
              <a:spcAft>
                <a:spcPts val="1400"/>
              </a:spcAft>
              <a:buChar char="•"/>
            </a:pPr>
            <a:r>
              <a:rPr sz="2400">
                <a:solidFill>
                  <a:srgbClr val="263238"/>
                </a:solidFill>
                <a:latin typeface="Calibri"/>
              </a:rPr>
              <a:t>La arteria tibial anterior cruzó entre 27 y 62 mm bajo la meseta lateral en 40 miembros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80</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Dónde cruza la arteria tibial anterior la membrana interósea (mm, 40 miembros)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Heidari N et al. J Orthop Trauma. 2013. doi:10.1097/BOT.0b013e318271f8f0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80</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que cambian la conducta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Prat-Fabregat S et al. EFORT Open Rev. 2016. doi:10.1302/2058-5241.1.000031</a:t>
            </a:r>
          </a:p>
          <a:p>
            <a:r>
              <a:rPr sz="800">
                <a:solidFill>
                  <a:srgbClr val="5A6469"/>
                </a:solidFill>
                <a:latin typeface="Calibri"/>
              </a:rPr>
              <a:t>[r11] Heidari N et al. J Orthop Trauma. 2013. doi:10.1097/BOT.0b013e318271f8f0</a:t>
            </a:r>
          </a:p>
          <a:p>
            <a:r>
              <a:rPr sz="800">
                <a:solidFill>
                  <a:srgbClr val="5A6469"/>
                </a:solidFill>
                <a:latin typeface="Calibri"/>
              </a:rPr>
              <a:t>[r21] Boluda-Mengod J et al. J Orthop Traumatol. 2024. doi:10.1186/s10195-024-00769-z</a:t>
            </a:r>
          </a:p>
          <a:p>
            <a:r>
              <a:rPr sz="800">
                <a:solidFill>
                  <a:srgbClr val="5A6469"/>
                </a:solidFill>
                <a:latin typeface="Calibri"/>
              </a:rPr>
              <a:t>[r34] Rausch V et al. Arch Orthop Trauma Surg. 2019. doi:10.1007/s00402-019-03141-7</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Qué varía</a:t>
                      </a:r>
                    </a:p>
                  </a:txBody>
                  <a:tcPr>
                    <a:solidFill>
                      <a:srgbClr val="0F5F6B"/>
                    </a:solidFill>
                  </a:tcPr>
                </a:tc>
                <a:tc>
                  <a:txBody>
                    <a:bodyPr/>
                    <a:lstStyle/>
                    <a:p>
                      <a:r>
                        <a:rPr sz="1600" b="1">
                          <a:solidFill>
                            <a:srgbClr val="FFFFFF"/>
                          </a:solidFill>
                          <a:latin typeface="Calibri"/>
                        </a:rPr>
                        <a:t>Consecuencia práctica</a:t>
                      </a:r>
                    </a:p>
                  </a:txBody>
                  <a:tcPr>
                    <a:solidFill>
                      <a:srgbClr val="0F5F6B"/>
                    </a:solidFill>
                  </a:tcPr>
                </a:tc>
              </a:tr>
              <a:tr h="457200">
                <a:tc>
                  <a:txBody>
                    <a:bodyPr/>
                    <a:lstStyle/>
                    <a:p>
                      <a:r>
                        <a:rPr sz="1600">
                          <a:solidFill>
                            <a:srgbClr val="263238"/>
                          </a:solidFill>
                          <a:latin typeface="Calibri"/>
                        </a:rPr>
                        <a:t>Arteria tibial anterior</a:t>
                      </a:r>
                    </a:p>
                  </a:txBody>
                  <a:tcPr>
                    <a:solidFill>
                      <a:srgbClr val="EEF3F4"/>
                    </a:solidFill>
                  </a:tcPr>
                </a:tc>
                <a:tc>
                  <a:txBody>
                    <a:bodyPr/>
                    <a:lstStyle/>
                    <a:p>
                      <a:r>
                        <a:rPr sz="1600">
                          <a:solidFill>
                            <a:srgbClr val="263238"/>
                          </a:solidFill>
                          <a:latin typeface="Calibri"/>
                        </a:rPr>
                        <a:t>Cruza la membrana interósea entre 27 y 62 mm de la meseta lateral [r11]</a:t>
                      </a:r>
                    </a:p>
                  </a:txBody>
                  <a:tcPr>
                    <a:solidFill>
                      <a:srgbClr val="EEF3F4"/>
                    </a:solidFill>
                  </a:tcPr>
                </a:tc>
                <a:tc>
                  <a:txBody>
                    <a:bodyPr/>
                    <a:lstStyle/>
                    <a:p>
                      <a:r>
                        <a:rPr sz="1600">
                          <a:solidFill>
                            <a:srgbClr val="263238"/>
                          </a:solidFill>
                          <a:latin typeface="Calibri"/>
                        </a:rPr>
                        <a:t>No calcules el límite distal de memoria: puede ser 27 mm [r11]</a:t>
                      </a:r>
                    </a:p>
                  </a:txBody>
                  <a:tcPr>
                    <a:solidFill>
                      <a:srgbClr val="EEF3F4"/>
                    </a:solidFill>
                  </a:tcPr>
                </a:tc>
              </a:tr>
              <a:tr h="457200">
                <a:tc>
                  <a:txBody>
                    <a:bodyPr/>
                    <a:lstStyle/>
                    <a:p>
                      <a:r>
                        <a:rPr sz="1600">
                          <a:solidFill>
                            <a:srgbClr val="263238"/>
                          </a:solidFill>
                          <a:latin typeface="Calibri"/>
                        </a:rPr>
                        <a:t>Arteria tibial anterior y poplíteo</a:t>
                      </a:r>
                    </a:p>
                  </a:txBody>
                  <a:tcPr>
                    <a:solidFill>
                      <a:srgbClr val="FFFFFF"/>
                    </a:solidFill>
                  </a:tcPr>
                </a:tc>
                <a:tc>
                  <a:txBody>
                    <a:bodyPr/>
                    <a:lstStyle/>
                    <a:p>
                      <a:r>
                        <a:rPr sz="1600">
                          <a:solidFill>
                            <a:srgbClr val="263238"/>
                          </a:solidFill>
                          <a:latin typeface="Calibri"/>
                        </a:rPr>
                        <a:t>En 0,8 % a 6 % pasa por delante del poplíteo [r21]</a:t>
                      </a:r>
                    </a:p>
                  </a:txBody>
                  <a:tcPr>
                    <a:solidFill>
                      <a:srgbClr val="FFFFFF"/>
                    </a:solidFill>
                  </a:tcPr>
                </a:tc>
                <a:tc>
                  <a:txBody>
                    <a:bodyPr/>
                    <a:lstStyle/>
                    <a:p>
                      <a:r>
                        <a:rPr sz="1600">
                          <a:solidFill>
                            <a:srgbClr val="263238"/>
                          </a:solidFill>
                          <a:latin typeface="Calibri"/>
                        </a:rPr>
                        <a:t>Eleva el poplíteo con cuidado y sin tracción prolongada del separador [r21]</a:t>
                      </a:r>
                    </a:p>
                  </a:txBody>
                  <a:tcPr>
                    <a:solidFill>
                      <a:srgbClr val="FFFFFF"/>
                    </a:solidFill>
                  </a:tcPr>
                </a:tc>
              </a:tr>
              <a:tr h="457200">
                <a:tc>
                  <a:txBody>
                    <a:bodyPr/>
                    <a:lstStyle/>
                    <a:p>
                      <a:r>
                        <a:rPr sz="1600">
                          <a:solidFill>
                            <a:srgbClr val="263238"/>
                          </a:solidFill>
                          <a:latin typeface="Calibri"/>
                        </a:rPr>
                        <a:t>Peroneo común</a:t>
                      </a:r>
                    </a:p>
                  </a:txBody>
                  <a:tcPr>
                    <a:solidFill>
                      <a:srgbClr val="EEF3F4"/>
                    </a:solidFill>
                  </a:tcPr>
                </a:tc>
                <a:tc>
                  <a:txBody>
                    <a:bodyPr/>
                    <a:lstStyle/>
                    <a:p>
                      <a:r>
                        <a:rPr sz="1600">
                          <a:solidFill>
                            <a:srgbClr val="263238"/>
                          </a:solidFill>
                          <a:latin typeface="Calibri"/>
                        </a:rPr>
                        <a:t>Recorrido variable; sin zonas seguras fijas [r34]</a:t>
                      </a:r>
                    </a:p>
                  </a:txBody>
                  <a:tcPr>
                    <a:solidFill>
                      <a:srgbClr val="EEF3F4"/>
                    </a:solidFill>
                  </a:tcPr>
                </a:tc>
                <a:tc>
                  <a:txBody>
                    <a:bodyPr/>
                    <a:lstStyle/>
                    <a:p>
                      <a:r>
                        <a:rPr sz="1600">
                          <a:solidFill>
                            <a:srgbClr val="263238"/>
                          </a:solidFill>
                          <a:latin typeface="Calibri"/>
                        </a:rPr>
                        <a:t>Identifícalo antes de usar un separador cerca de la cabeza peronea [r8]</a:t>
                      </a:r>
                    </a:p>
                  </a:txBody>
                  <a:tcPr>
                    <a:solidFill>
                      <a:srgbClr val="EEF3F4"/>
                    </a:solidFill>
                  </a:tcPr>
                </a:tc>
              </a:tr>
              <a:tr h="457200">
                <a:tc>
                  <a:txBody>
                    <a:bodyPr/>
                    <a:lstStyle/>
                    <a:p>
                      <a:r>
                        <a:rPr sz="1600">
                          <a:solidFill>
                            <a:srgbClr val="263238"/>
                          </a:solidFill>
                          <a:latin typeface="Calibri"/>
                        </a:rPr>
                        <a:t>Sural cutáneo medial</a:t>
                      </a:r>
                    </a:p>
                  </a:txBody>
                  <a:tcPr>
                    <a:solidFill>
                      <a:srgbClr val="FFFFFF"/>
                    </a:solidFill>
                  </a:tcPr>
                </a:tc>
                <a:tc>
                  <a:txBody>
                    <a:bodyPr/>
                    <a:lstStyle/>
                    <a:p>
                      <a:r>
                        <a:rPr sz="1600">
                          <a:solidFill>
                            <a:srgbClr val="263238"/>
                          </a:solidFill>
                          <a:latin typeface="Calibri"/>
                        </a:rPr>
                        <a:t>Se medializa entre 5 y 15 mm bajo la cabeza peronea [r21]</a:t>
                      </a:r>
                    </a:p>
                  </a:txBody>
                  <a:tcPr>
                    <a:solidFill>
                      <a:srgbClr val="FFFFFF"/>
                    </a:solidFill>
                  </a:tcPr>
                </a:tc>
                <a:tc>
                  <a:txBody>
                    <a:bodyPr/>
                    <a:lstStyle/>
                    <a:p>
                      <a:r>
                        <a:rPr sz="1600">
                          <a:solidFill>
                            <a:srgbClr val="263238"/>
                          </a:solidFill>
                          <a:latin typeface="Calibri"/>
                        </a:rPr>
                        <a:t>Incisión oblicua cerca de la línea media, con 10 mm o más de margen [r21]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80</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algunos fragmentos piden abordaje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Prat-Fabregat S et al. EFORT Open Rev. 2016. doi:10.1302/2058-5241.1.000031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trazo coronal deja al fragmento posteromedial sin apoyo desde una placa medial, y los tornillos de una placa lateral bloqueada tampoco lo toman bien por su dirección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80</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algunos fragmentos piden abordaje posterior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Kim CW et al. Injury. 2016. doi:10.1016/j.injury.2016.04.029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autores concluyen que, ante una fractura coronal, hay que pensar en placa de soporte o en fijación directa por un abordaje posteromedial, posterolateral o posterior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80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Pérdida de reducción tras placas, según el tipo AO/OTA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Kim CW et al. Injury. 2016. doi:10.1016/j.injury.2016.04.029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80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no operas la clasificación, operas la columna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Prat-Fabregat S et al. EFORT Open Rev. 2016. doi:10.1302/2058-5241.1.000031</a:t>
            </a:r>
          </a:p>
          <a:p>
            <a:r>
              <a:rPr sz="1000">
                <a:solidFill>
                  <a:srgbClr val="5A6469"/>
                </a:solidFill>
                <a:latin typeface="Calibri"/>
              </a:rPr>
              <a:t>[r30] Yang G et al. Arch Orthop Trauma Surg. 2013. doi:10.1007/s00402-013-1735-4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Schatzker, de 6 tipos [r8], se centra en lo medial y lo lateral y no comenta el borde posterior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80</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Acuerdo entre observadores (kappa) según el sistema y la imagen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Vosoughi F et al. JB JS Open Access. 2024. doi:10.2106/JBJS.OA.23.00181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80</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Sistemas de clasificación y su utilidad para elegir el abordaje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Prat-Fabregat S et al. EFORT Open Rev. 2016. doi:10.1302/2058-5241.1.000031</a:t>
            </a:r>
          </a:p>
          <a:p>
            <a:r>
              <a:rPr sz="800">
                <a:solidFill>
                  <a:srgbClr val="5A6469"/>
                </a:solidFill>
                <a:latin typeface="Calibri"/>
              </a:rPr>
              <a:t>[r28] Luo CF et al. J Orthop Trauma. 2010. doi:10.1097/BOT.0b013e3181d436f3</a:t>
            </a:r>
          </a:p>
          <a:p>
            <a:r>
              <a:rPr sz="800">
                <a:solidFill>
                  <a:srgbClr val="5A6469"/>
                </a:solidFill>
                <a:latin typeface="Calibri"/>
              </a:rPr>
              <a:t>[r30] Yang G et al. Arch Orthop Trauma Surg. 2013. doi:10.1007/s00402-013-1735-4</a:t>
            </a:r>
          </a:p>
          <a:p>
            <a:r>
              <a:rPr sz="800">
                <a:solidFill>
                  <a:srgbClr val="5A6469"/>
                </a:solidFill>
                <a:latin typeface="Calibri"/>
              </a:rPr>
              <a:t>[r31] Wang Y et al. Injury. 2016. doi:10.1016/j.injury.2016.04.026</a:t>
            </a:r>
          </a:p>
          <a:p>
            <a:r>
              <a:rPr sz="800">
                <a:solidFill>
                  <a:srgbClr val="5A6469"/>
                </a:solidFill>
                <a:latin typeface="Calibri"/>
              </a:rPr>
              <a:t>[r39] O'Neill D et al. J Am Acad Orthop Surg. 2024. doi:10.5435/JAAOS-D-23-01255</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Sistema</a:t>
                      </a:r>
                    </a:p>
                  </a:txBody>
                  <a:tcPr>
                    <a:solidFill>
                      <a:srgbClr val="0F5F6B"/>
                    </a:solidFill>
                  </a:tcPr>
                </a:tc>
                <a:tc>
                  <a:txBody>
                    <a:bodyPr/>
                    <a:lstStyle/>
                    <a:p>
                      <a:r>
                        <a:rPr sz="1600" b="1">
                          <a:solidFill>
                            <a:srgbClr val="FFFFFF"/>
                          </a:solidFill>
                          <a:latin typeface="Calibri"/>
                        </a:rPr>
                        <a:t>Qué describe</a:t>
                      </a:r>
                    </a:p>
                  </a:txBody>
                  <a:tcPr>
                    <a:solidFill>
                      <a:srgbClr val="0F5F6B"/>
                    </a:solidFill>
                  </a:tcPr>
                </a:tc>
                <a:tc>
                  <a:txBody>
                    <a:bodyPr/>
                    <a:lstStyle/>
                    <a:p>
                      <a:r>
                        <a:rPr sz="1600" b="1">
                          <a:solidFill>
                            <a:srgbClr val="FFFFFF"/>
                          </a:solidFill>
                          <a:latin typeface="Calibri"/>
                        </a:rPr>
                        <a:t>Para qué sirve en la decisión</a:t>
                      </a:r>
                    </a:p>
                  </a:txBody>
                  <a:tcPr>
                    <a:solidFill>
                      <a:srgbClr val="0F5F6B"/>
                    </a:solidFill>
                  </a:tcPr>
                </a:tc>
              </a:tr>
              <a:tr h="457200">
                <a:tc>
                  <a:txBody>
                    <a:bodyPr/>
                    <a:lstStyle/>
                    <a:p>
                      <a:r>
                        <a:rPr sz="1600">
                          <a:solidFill>
                            <a:srgbClr val="263238"/>
                          </a:solidFill>
                          <a:latin typeface="Calibri"/>
                        </a:rPr>
                        <a:t>Schatzker</a:t>
                      </a:r>
                    </a:p>
                  </a:txBody>
                  <a:tcPr>
                    <a:solidFill>
                      <a:srgbClr val="EEF3F4"/>
                    </a:solidFill>
                  </a:tcPr>
                </a:tc>
                <a:tc>
                  <a:txBody>
                    <a:bodyPr/>
                    <a:lstStyle/>
                    <a:p>
                      <a:r>
                        <a:rPr sz="1600">
                          <a:solidFill>
                            <a:srgbClr val="263238"/>
                          </a:solidFill>
                          <a:latin typeface="Calibri"/>
                        </a:rPr>
                        <a:t>6 tipos [r8]; se centra en lo medial y lo lateral y no comenta el borde posterior [r30]</a:t>
                      </a:r>
                    </a:p>
                  </a:txBody>
                  <a:tcPr>
                    <a:solidFill>
                      <a:srgbClr val="EEF3F4"/>
                    </a:solidFill>
                  </a:tcPr>
                </a:tc>
                <a:tc>
                  <a:txBody>
                    <a:bodyPr/>
                    <a:lstStyle/>
                    <a:p>
                      <a:r>
                        <a:rPr sz="1600">
                          <a:solidFill>
                            <a:srgbClr val="263238"/>
                          </a:solidFill>
                          <a:latin typeface="Calibri"/>
                        </a:rPr>
                        <a:t>Comunicar y comparar; no dice si hay fragmento posterior</a:t>
                      </a:r>
                    </a:p>
                  </a:txBody>
                  <a:tcPr>
                    <a:solidFill>
                      <a:srgbClr val="EEF3F4"/>
                    </a:solidFill>
                  </a:tcPr>
                </a:tc>
              </a:tr>
              <a:tr h="457200">
                <a:tc>
                  <a:txBody>
                    <a:bodyPr/>
                    <a:lstStyle/>
                    <a:p>
                      <a:r>
                        <a:rPr sz="1600">
                          <a:solidFill>
                            <a:srgbClr val="263238"/>
                          </a:solidFill>
                          <a:latin typeface="Calibri"/>
                        </a:rPr>
                        <a:t>AO/OTA 41</a:t>
                      </a:r>
                    </a:p>
                  </a:txBody>
                  <a:tcPr>
                    <a:solidFill>
                      <a:srgbClr val="FFFFFF"/>
                    </a:solidFill>
                  </a:tcPr>
                </a:tc>
                <a:tc>
                  <a:txBody>
                    <a:bodyPr/>
                    <a:lstStyle/>
                    <a:p>
                      <a:r>
                        <a:rPr sz="1600">
                          <a:solidFill>
                            <a:srgbClr val="263238"/>
                          </a:solidFill>
                          <a:latin typeface="Calibri"/>
                        </a:rPr>
                        <a:t>Extraarticular (A), parcial articular (B) y completa articular (C) [r8]</a:t>
                      </a:r>
                    </a:p>
                  </a:txBody>
                  <a:tcPr>
                    <a:solidFill>
                      <a:srgbClr val="FFFFFF"/>
                    </a:solidFill>
                  </a:tcPr>
                </a:tc>
                <a:tc>
                  <a:txBody>
                    <a:bodyPr/>
                    <a:lstStyle/>
                    <a:p>
                      <a:r>
                        <a:rPr sz="1600">
                          <a:solidFill>
                            <a:srgbClr val="263238"/>
                          </a:solidFill>
                          <a:latin typeface="Calibri"/>
                        </a:rPr>
                        <a:t>Gravedad y pronóstico general</a:t>
                      </a:r>
                    </a:p>
                  </a:txBody>
                  <a:tcPr>
                    <a:solidFill>
                      <a:srgbClr val="FFFFFF"/>
                    </a:solidFill>
                  </a:tcPr>
                </a:tc>
              </a:tr>
              <a:tr h="457200">
                <a:tc>
                  <a:txBody>
                    <a:bodyPr/>
                    <a:lstStyle/>
                    <a:p>
                      <a:r>
                        <a:rPr sz="1600">
                          <a:solidFill>
                            <a:srgbClr val="263238"/>
                          </a:solidFill>
                          <a:latin typeface="Calibri"/>
                        </a:rPr>
                        <a:t>Tres columnas (Luo)</a:t>
                      </a:r>
                    </a:p>
                  </a:txBody>
                  <a:tcPr>
                    <a:solidFill>
                      <a:srgbClr val="EEF3F4"/>
                    </a:solidFill>
                  </a:tcPr>
                </a:tc>
                <a:tc>
                  <a:txBody>
                    <a:bodyPr/>
                    <a:lstStyle/>
                    <a:p>
                      <a:r>
                        <a:rPr sz="1600">
                          <a:solidFill>
                            <a:srgbClr val="263238"/>
                          </a:solidFill>
                          <a:latin typeface="Calibri"/>
                        </a:rPr>
                        <a:t>Columnas lateral, medial y posterior en la TC [r28]; kappa interobservador en TC 3D 0,77 [r40]</a:t>
                      </a:r>
                    </a:p>
                  </a:txBody>
                  <a:tcPr>
                    <a:solidFill>
                      <a:srgbClr val="EEF3F4"/>
                    </a:solidFill>
                  </a:tcPr>
                </a:tc>
                <a:tc>
                  <a:txBody>
                    <a:bodyPr/>
                    <a:lstStyle/>
                    <a:p>
                      <a:r>
                        <a:rPr sz="1600">
                          <a:solidFill>
                            <a:srgbClr val="263238"/>
                          </a:solidFill>
                          <a:latin typeface="Calibri"/>
                        </a:rPr>
                        <a:t>Dice por qué corredor entrar a cada columna</a:t>
                      </a:r>
                    </a:p>
                  </a:txBody>
                  <a:tcPr>
                    <a:solidFill>
                      <a:srgbClr val="EEF3F4"/>
                    </a:solidFill>
                  </a:tcPr>
                </a:tc>
              </a:tr>
              <a:tr h="457200">
                <a:tc>
                  <a:txBody>
                    <a:bodyPr/>
                    <a:lstStyle/>
                    <a:p>
                      <a:r>
                        <a:rPr sz="1600">
                          <a:solidFill>
                            <a:srgbClr val="263238"/>
                          </a:solidFill>
                          <a:latin typeface="Calibri"/>
                        </a:rPr>
                        <a:t>Cuadrantes y sistemas 3D</a:t>
                      </a:r>
                    </a:p>
                  </a:txBody>
                  <a:tcPr>
                    <a:solidFill>
                      <a:srgbClr val="FFFFFF"/>
                    </a:solidFill>
                  </a:tcPr>
                </a:tc>
                <a:tc>
                  <a:txBody>
                    <a:bodyPr/>
                    <a:lstStyle/>
                    <a:p>
                      <a:r>
                        <a:rPr sz="1600">
                          <a:solidFill>
                            <a:srgbClr val="263238"/>
                          </a:solidFill>
                          <a:latin typeface="Calibri"/>
                        </a:rPr>
                        <a:t>Incorporan las lesiones de la columna posterior [r39]</a:t>
                      </a:r>
                    </a:p>
                  </a:txBody>
                  <a:tcPr>
                    <a:solidFill>
                      <a:srgbClr val="FFFFFF"/>
                    </a:solidFill>
                  </a:tcPr>
                </a:tc>
                <a:tc>
                  <a:txBody>
                    <a:bodyPr/>
                    <a:lstStyle/>
                    <a:p>
                      <a:r>
                        <a:rPr sz="1600">
                          <a:solidFill>
                            <a:srgbClr val="263238"/>
                          </a:solidFill>
                          <a:latin typeface="Calibri"/>
                        </a:rPr>
                        <a:t>Precisan el segmento posterior y su abordaje</a:t>
                      </a:r>
                    </a:p>
                  </a:txBody>
                  <a:tcPr>
                    <a:solidFill>
                      <a:srgbClr val="FFFFFF"/>
                    </a:solidFill>
                  </a:tcPr>
                </a:tc>
              </a:tr>
              <a:tr h="457200">
                <a:tc>
                  <a:txBody>
                    <a:bodyPr/>
                    <a:lstStyle/>
                    <a:p>
                      <a:r>
                        <a:rPr sz="1600">
                          <a:solidFill>
                            <a:srgbClr val="263238"/>
                          </a:solidFill>
                          <a:latin typeface="Calibri"/>
                        </a:rPr>
                        <a:t>Concepto actualizado de tres columnas</a:t>
                      </a:r>
                    </a:p>
                  </a:txBody>
                  <a:tcPr>
                    <a:solidFill>
                      <a:srgbClr val="EEF3F4"/>
                    </a:solidFill>
                  </a:tcPr>
                </a:tc>
                <a:tc>
                  <a:txBody>
                    <a:bodyPr/>
                    <a:lstStyle/>
                    <a:p>
                      <a:r>
                        <a:rPr sz="1600">
                          <a:solidFill>
                            <a:srgbClr val="263238"/>
                          </a:solidFill>
                          <a:latin typeface="Calibri"/>
                        </a:rPr>
                        <a:t>Combina morfología y mecanismo [r31]</a:t>
                      </a:r>
                    </a:p>
                  </a:txBody>
                  <a:tcPr>
                    <a:solidFill>
                      <a:srgbClr val="EEF3F4"/>
                    </a:solidFill>
                  </a:tcPr>
                </a:tc>
                <a:tc>
                  <a:txBody>
                    <a:bodyPr/>
                    <a:lstStyle/>
                    <a:p>
                      <a:r>
                        <a:rPr sz="1600">
                          <a:solidFill>
                            <a:srgbClr val="263238"/>
                          </a:solidFill>
                          <a:latin typeface="Calibri"/>
                        </a:rPr>
                        <a:t>Decide abordaje, implante y secuencia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80</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qué se mira antes de elegir la incisión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Prat-Fabregat S et al. EFORT Open Rev. 2016. doi:10.1302/2058-5241.1.000031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fractura de meseta de alta energía se maneja como una lesión grave de partes blandas con un hueso roto dentro…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80</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qué se mira antes de elegir la incisión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Firoozabadi R et al. J Orthop Trauma. 2016. doi:10.1097/BOT.0000000000000510</a:t>
            </a:r>
          </a:p>
          <a:p>
            <a:r>
              <a:rPr sz="1000">
                <a:solidFill>
                  <a:srgbClr val="5A6469"/>
                </a:solidFill>
                <a:latin typeface="Calibri"/>
              </a:rPr>
              <a:t>[r19] Franulic N et al. Injury. 2025. doi:10.1016/j.injury.2025.112855</a:t>
            </a:r>
          </a:p>
          <a:p>
            <a:r>
              <a:rPr sz="1000">
                <a:solidFill>
                  <a:srgbClr val="5A6469"/>
                </a:solidFill>
                <a:latin typeface="Calibri"/>
              </a:rPr>
              <a:t>[r44] Zhang D et al. 2026. doi:10.1097/BOT.0000000000003215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hiperextensión con varo, la poplítea se reparó en 12 % frente a 1 % del resto [r33].</a:t>
            </a:r>
          </a:p>
          <a:p>
            <a:pPr marL="347472" indent="-347472">
              <a:spcAft>
                <a:spcPts val="1400"/>
              </a:spcAft>
              <a:buChar char="•"/>
            </a:pPr>
            <a:r>
              <a:rPr sz="2400">
                <a:solidFill>
                  <a:srgbClr val="263238"/>
                </a:solidFill>
                <a:latin typeface="Calibri"/>
              </a:rPr>
              <a:t>De ahí la conducta: examinar siempre y pedir angiografía por indicación, no de rutina [r19][r44].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80</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Lesiones neurovasculares en meseta tibial: qué esperar y cuándo sospechar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Franulic N et al. Injury. 2025. doi:10.1016/j.injury.2025.112855</a:t>
            </a:r>
          </a:p>
          <a:p>
            <a:r>
              <a:rPr sz="1000">
                <a:solidFill>
                  <a:srgbClr val="5A6469"/>
                </a:solidFill>
                <a:latin typeface="Calibri"/>
              </a:rPr>
              <a:t>[r33] Firoozabadi R et al. J Orthop Trauma. 2016. doi:10.1097/BOT.0000000000000510</a:t>
            </a:r>
          </a:p>
          <a:p>
            <a:r>
              <a:rPr sz="1000">
                <a:solidFill>
                  <a:srgbClr val="5A6469"/>
                </a:solidFill>
                <a:latin typeface="Calibri"/>
              </a:rPr>
              <a:t>[r44] Zhang D et al. 2026. doi:10.1097/BOT.0000000000003215</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Hallazgo</a:t>
                      </a:r>
                    </a:p>
                  </a:txBody>
                  <a:tcPr>
                    <a:solidFill>
                      <a:srgbClr val="0F5F6B"/>
                    </a:solidFill>
                  </a:tcPr>
                </a:tc>
                <a:tc>
                  <a:txBody>
                    <a:bodyPr/>
                    <a:lstStyle/>
                    <a:p>
                      <a:r>
                        <a:rPr sz="1600" b="1">
                          <a:solidFill>
                            <a:srgbClr val="FFFFFF"/>
                          </a:solidFill>
                          <a:latin typeface="Calibri"/>
                        </a:rPr>
                        <a:t>Frecuencia descrita</a:t>
                      </a:r>
                    </a:p>
                  </a:txBody>
                  <a:tcPr>
                    <a:solidFill>
                      <a:srgbClr val="0F5F6B"/>
                    </a:solidFill>
                  </a:tcPr>
                </a:tc>
                <a:tc>
                  <a:txBody>
                    <a:bodyPr/>
                    <a:lstStyle/>
                    <a:p>
                      <a:r>
                        <a:rPr sz="1600" b="1">
                          <a:solidFill>
                            <a:srgbClr val="FFFFFF"/>
                          </a:solidFill>
                          <a:latin typeface="Calibri"/>
                        </a:rPr>
                        <a:t>Qué te hace sospechar</a:t>
                      </a:r>
                    </a:p>
                  </a:txBody>
                  <a:tcPr>
                    <a:solidFill>
                      <a:srgbClr val="0F5F6B"/>
                    </a:solidFill>
                  </a:tcPr>
                </a:tc>
              </a:tr>
              <a:tr h="457200">
                <a:tc>
                  <a:txBody>
                    <a:bodyPr/>
                    <a:lstStyle/>
                    <a:p>
                      <a:r>
                        <a:rPr sz="1600">
                          <a:solidFill>
                            <a:srgbClr val="263238"/>
                          </a:solidFill>
                          <a:latin typeface="Calibri"/>
                        </a:rPr>
                        <a:t>Lesión vascular que requiere reparación</a:t>
                      </a:r>
                    </a:p>
                  </a:txBody>
                  <a:tcPr>
                    <a:solidFill>
                      <a:srgbClr val="EEF3F4"/>
                    </a:solidFill>
                  </a:tcPr>
                </a:tc>
                <a:tc>
                  <a:txBody>
                    <a:bodyPr/>
                    <a:lstStyle/>
                    <a:p>
                      <a:r>
                        <a:rPr sz="1600">
                          <a:solidFill>
                            <a:srgbClr val="263238"/>
                          </a:solidFill>
                          <a:latin typeface="Calibri"/>
                        </a:rPr>
                        <a:t>0,62 % (2 de 320) [r19]</a:t>
                      </a:r>
                    </a:p>
                  </a:txBody>
                  <a:tcPr>
                    <a:solidFill>
                      <a:srgbClr val="EEF3F4"/>
                    </a:solidFill>
                  </a:tcPr>
                </a:tc>
                <a:tc>
                  <a:txBody>
                    <a:bodyPr/>
                    <a:lstStyle/>
                    <a:p>
                      <a:r>
                        <a:rPr sz="1600">
                          <a:solidFill>
                            <a:srgbClr val="263238"/>
                          </a:solidFill>
                          <a:latin typeface="Calibri"/>
                        </a:rPr>
                        <a:t>Fractura abierta de alta energía, Schatzker VI y AO/OTA C3 [r19]</a:t>
                      </a:r>
                    </a:p>
                  </a:txBody>
                  <a:tcPr>
                    <a:solidFill>
                      <a:srgbClr val="EEF3F4"/>
                    </a:solidFill>
                  </a:tcPr>
                </a:tc>
              </a:tr>
              <a:tr h="457200">
                <a:tc>
                  <a:txBody>
                    <a:bodyPr/>
                    <a:lstStyle/>
                    <a:p>
                      <a:r>
                        <a:rPr sz="1600">
                          <a:solidFill>
                            <a:srgbClr val="263238"/>
                          </a:solidFill>
                          <a:latin typeface="Calibri"/>
                        </a:rPr>
                        <a:t>Oclusión arterial sin ruptura ni isquemia</a:t>
                      </a:r>
                    </a:p>
                  </a:txBody>
                  <a:tcPr>
                    <a:solidFill>
                      <a:srgbClr val="FFFFFF"/>
                    </a:solidFill>
                  </a:tcPr>
                </a:tc>
                <a:tc>
                  <a:txBody>
                    <a:bodyPr/>
                    <a:lstStyle/>
                    <a:p>
                      <a:r>
                        <a:rPr sz="1600">
                          <a:solidFill>
                            <a:srgbClr val="263238"/>
                          </a:solidFill>
                          <a:latin typeface="Calibri"/>
                        </a:rPr>
                        <a:t>1,56 % [r19]</a:t>
                      </a:r>
                    </a:p>
                  </a:txBody>
                  <a:tcPr>
                    <a:solidFill>
                      <a:srgbClr val="FFFFFF"/>
                    </a:solidFill>
                  </a:tcPr>
                </a:tc>
                <a:tc>
                  <a:txBody>
                    <a:bodyPr/>
                    <a:lstStyle/>
                    <a:p>
                      <a:r>
                        <a:rPr sz="1600">
                          <a:solidFill>
                            <a:srgbClr val="263238"/>
                          </a:solidFill>
                          <a:latin typeface="Calibri"/>
                        </a:rPr>
                        <a:t>Se resolvió sin cirugía en todos [r19]</a:t>
                      </a:r>
                    </a:p>
                  </a:txBody>
                  <a:tcPr>
                    <a:solidFill>
                      <a:srgbClr val="FFFFFF"/>
                    </a:solidFill>
                  </a:tcPr>
                </a:tc>
              </a:tr>
              <a:tr h="457200">
                <a:tc>
                  <a:txBody>
                    <a:bodyPr/>
                    <a:lstStyle/>
                    <a:p>
                      <a:r>
                        <a:rPr sz="1600">
                          <a:solidFill>
                            <a:srgbClr val="263238"/>
                          </a:solidFill>
                          <a:latin typeface="Calibri"/>
                        </a:rPr>
                        <a:t>Lesión neurológica</a:t>
                      </a:r>
                    </a:p>
                  </a:txBody>
                  <a:tcPr>
                    <a:solidFill>
                      <a:srgbClr val="EEF3F4"/>
                    </a:solidFill>
                  </a:tcPr>
                </a:tc>
                <a:tc>
                  <a:txBody>
                    <a:bodyPr/>
                    <a:lstStyle/>
                    <a:p>
                      <a:r>
                        <a:rPr sz="1600">
                          <a:solidFill>
                            <a:srgbClr val="263238"/>
                          </a:solidFill>
                          <a:latin typeface="Calibri"/>
                        </a:rPr>
                        <a:t>4,06 % (13 de 320) [r19]</a:t>
                      </a:r>
                    </a:p>
                  </a:txBody>
                  <a:tcPr>
                    <a:solidFill>
                      <a:srgbClr val="EEF3F4"/>
                    </a:solidFill>
                  </a:tcPr>
                </a:tc>
                <a:tc>
                  <a:txBody>
                    <a:bodyPr/>
                    <a:lstStyle/>
                    <a:p>
                      <a:r>
                        <a:rPr sz="1600">
                          <a:solidFill>
                            <a:srgbClr val="263238"/>
                          </a:solidFill>
                          <a:latin typeface="Calibri"/>
                        </a:rPr>
                        <a:t>Fractura de peroné proximal en 61,5 % de ellas; OR 4,46 [r19]</a:t>
                      </a:r>
                    </a:p>
                  </a:txBody>
                  <a:tcPr>
                    <a:solidFill>
                      <a:srgbClr val="EEF3F4"/>
                    </a:solidFill>
                  </a:tcPr>
                </a:tc>
              </a:tr>
              <a:tr h="457200">
                <a:tc>
                  <a:txBody>
                    <a:bodyPr/>
                    <a:lstStyle/>
                    <a:p>
                      <a:r>
                        <a:rPr sz="1600">
                          <a:solidFill>
                            <a:srgbClr val="263238"/>
                          </a:solidFill>
                          <a:latin typeface="Calibri"/>
                        </a:rPr>
                        <a:t>Anomalía vascular no ateroesclerótica en TC angiografía</a:t>
                      </a:r>
                    </a:p>
                  </a:txBody>
                  <a:tcPr>
                    <a:solidFill>
                      <a:srgbClr val="FFFFFF"/>
                    </a:solidFill>
                  </a:tcPr>
                </a:tc>
                <a:tc>
                  <a:txBody>
                    <a:bodyPr/>
                    <a:lstStyle/>
                    <a:p>
                      <a:r>
                        <a:rPr sz="1600">
                          <a:solidFill>
                            <a:srgbClr val="263238"/>
                          </a:solidFill>
                          <a:latin typeface="Calibri"/>
                        </a:rPr>
                        <a:t>11,5 % (3 de 26) en alta energía con fijador puente [r44]</a:t>
                      </a:r>
                    </a:p>
                  </a:txBody>
                  <a:tcPr>
                    <a:solidFill>
                      <a:srgbClr val="FFFFFF"/>
                    </a:solidFill>
                  </a:tcPr>
                </a:tc>
                <a:tc>
                  <a:txBody>
                    <a:bodyPr/>
                    <a:lstStyle/>
                    <a:p>
                      <a:r>
                        <a:rPr sz="1600">
                          <a:solidFill>
                            <a:srgbClr val="263238"/>
                          </a:solidFill>
                          <a:latin typeface="Calibri"/>
                        </a:rPr>
                        <a:t>Ninguna requirió intervención vascular [r44]</a:t>
                      </a:r>
                    </a:p>
                  </a:txBody>
                  <a:tcPr>
                    <a:solidFill>
                      <a:srgbClr val="FFFFFF"/>
                    </a:solidFill>
                  </a:tcPr>
                </a:tc>
              </a:tr>
              <a:tr h="457200">
                <a:tc>
                  <a:txBody>
                    <a:bodyPr/>
                    <a:lstStyle/>
                    <a:p>
                      <a:r>
                        <a:rPr sz="1600">
                          <a:solidFill>
                            <a:srgbClr val="263238"/>
                          </a:solidFill>
                          <a:latin typeface="Calibri"/>
                        </a:rPr>
                        <a:t>Reparación de arteria poplítea en hiperextensión con varo</a:t>
                      </a:r>
                    </a:p>
                  </a:txBody>
                  <a:tcPr>
                    <a:solidFill>
                      <a:srgbClr val="EEF3F4"/>
                    </a:solidFill>
                  </a:tcPr>
                </a:tc>
                <a:tc>
                  <a:txBody>
                    <a:bodyPr/>
                    <a:lstStyle/>
                    <a:p>
                      <a:r>
                        <a:rPr sz="1600">
                          <a:solidFill>
                            <a:srgbClr val="263238"/>
                          </a:solidFill>
                          <a:latin typeface="Calibri"/>
                        </a:rPr>
                        <a:t>12 % frente a 1 % de controles [r33]</a:t>
                      </a:r>
                    </a:p>
                  </a:txBody>
                  <a:tcPr>
                    <a:solidFill>
                      <a:srgbClr val="EEF3F4"/>
                    </a:solidFill>
                  </a:tcPr>
                </a:tc>
                <a:tc>
                  <a:txBody>
                    <a:bodyPr/>
                    <a:lstStyle/>
                    <a:p>
                      <a:r>
                        <a:rPr sz="1600">
                          <a:solidFill>
                            <a:srgbClr val="263238"/>
                          </a:solidFill>
                          <a:latin typeface="Calibri"/>
                        </a:rPr>
                        <a:t>Pérdida de pendiente posterior y varo [r33]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80</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lo que se examina y el único dato de sensibilidad disponible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Kantor AH et al. J Bone Joint Surg Am. 2025. doi:10.2106/JBJS.24.00545</a:t>
            </a:r>
          </a:p>
          <a:p>
            <a:r>
              <a:rPr sz="1000">
                <a:solidFill>
                  <a:srgbClr val="5A6469"/>
                </a:solidFill>
                <a:latin typeface="Calibri"/>
              </a:rPr>
              <a:t>[r8] Prat-Fabregat S et al. EFORT Open Rev. 2016. doi:10.1302/2058-5241.1.000031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Pulsos distales y relleno capilar; si los pulsos son simétricos y la fractura es Schatzker IV a VI, un índice tobillo-brazo… [r25]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80</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lo que se examina y el único dato de sensibilidad disponible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Kantor AH et al. J Bone Joint Surg Am. 2025. doi:10.2106/JBJS.24.00545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437 fracturas Schatzker IV a VI con pulsos simétricos, un ITB de 0,9 o menos llevó a angiografía y 8 fracturas (2 %) tuvieron lesión vascular, sin ninguna omitida [r25].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80</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Índice tobillo-brazo de 0,9 o menos para lesión vascular en Schatzker IV a VI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Kantor AH et al. J Bone Joint Surg Am. 2025. doi:10.2106/JBJS.24.00545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80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la TC que cambia el corredor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Prat-Fabregat S et al. EFORT Open Rev. 2016. doi:10.1302/2058-5241.1.000031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radiografía sola engaña: la clasificación inicial cambia en 5 % a 24 % de los casos (media 12 %) y el tratamiento hasta en 26 % cuando aparece la…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80</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Radiografía o TC para lesión del menisco lateral: sensibilidad y especificidad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Javidmehr S et al. Knee Surg Relat Res. 2026. doi:10.1186/s43019-026-00332-6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80</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Cuánto cambia la TC lo planeado con radiografías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Fleming TA et al. J Orthop. 2023. doi:10.1016/j.jor.2023.07.004</a:t>
            </a:r>
          </a:p>
          <a:p>
            <a:r>
              <a:rPr sz="1000">
                <a:solidFill>
                  <a:srgbClr val="5A6469"/>
                </a:solidFill>
                <a:latin typeface="Calibri"/>
              </a:rPr>
              <a:t>[r8] Prat-Fabregat S et al. EFORT Open Rev. 2016. doi:10.1302/2058-5241.1.000031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80</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elegir el corredor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AO Foundation. En: AO Surgery Reference [Internet]. 2026.</a:t>
            </a:r>
          </a:p>
          <a:p>
            <a:r>
              <a:rPr sz="800">
                <a:solidFill>
                  <a:srgbClr val="5A6469"/>
                </a:solidFill>
                <a:latin typeface="Calibri"/>
              </a:rPr>
              <a:t>[r6] Meulenkamp B et al. J Orthop Trauma. 2017. doi:10.1097/BOT.0000000000000735</a:t>
            </a:r>
          </a:p>
          <a:p>
            <a:r>
              <a:rPr sz="800">
                <a:solidFill>
                  <a:srgbClr val="5A6469"/>
                </a:solidFill>
                <a:latin typeface="Calibri"/>
              </a:rPr>
              <a:t>[r7] Egol KA et al. J Orthop Trauma. 2005. doi:10.1097/01.bot.0000171881.11205.80</a:t>
            </a:r>
          </a:p>
          <a:p>
            <a:r>
              <a:rPr sz="800">
                <a:solidFill>
                  <a:srgbClr val="5A6469"/>
                </a:solidFill>
                <a:latin typeface="Calibri"/>
              </a:rPr>
              <a:t>[r12]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Úsalo como mapa mental, no como protocolo.</a:t>
            </a:r>
          </a:p>
          <a:p>
            <a:pPr marL="347472" indent="-347472">
              <a:spcAft>
                <a:spcPts val="1400"/>
              </a:spcAft>
              <a:buChar char="•"/>
            </a:pPr>
            <a:r>
              <a:rPr sz="2400">
                <a:solidFill>
                  <a:srgbClr val="263238"/>
                </a:solidFill>
                <a:latin typeface="Calibri"/>
              </a:rPr>
              <a:t>Los cuadros citan las fuentes de cada rama; donde no hay estudio comparativo, la rama es práctica habitual / opinión experta y se discute con el tutor.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80</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Elegir el corredor en una fractura de meseta que se opera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Egol KA et al. J Orthop Trauma. 2005. doi:10.1097/01.bot.0000171881.11205.80</a:t>
            </a:r>
          </a:p>
          <a:p>
            <a:r>
              <a:rPr sz="800">
                <a:solidFill>
                  <a:srgbClr val="5A6469"/>
                </a:solidFill>
                <a:latin typeface="Calibri"/>
              </a:rPr>
              <a:t>[r49] Martz P et al. Orthop Traumatol Surg Res. 2025. doi:10.1016/j.otsr.2024.104072</a:t>
            </a:r>
          </a:p>
          <a:p>
            <a:r>
              <a:rPr sz="800">
                <a:solidFill>
                  <a:srgbClr val="5A6469"/>
                </a:solidFill>
                <a:latin typeface="Calibri"/>
              </a:rPr>
              <a:t>[r2] AO Foundation. En: AO Surgery Reference [Internet]. 2026.</a:t>
            </a:r>
          </a:p>
          <a:p>
            <a:r>
              <a:rPr sz="800">
                <a:solidFill>
                  <a:srgbClr val="5A6469"/>
                </a:solidFill>
                <a:latin typeface="Calibri"/>
              </a:rPr>
              <a:t>[r6] Meulenkamp B et al. J Orthop Trauma. 2017. doi:10.1097/BOT.0000000000000735</a:t>
            </a:r>
          </a:p>
          <a:p>
            <a:r>
              <a:rPr sz="800">
                <a:solidFill>
                  <a:srgbClr val="5A6469"/>
                </a:solidFill>
                <a:latin typeface="Calibri"/>
              </a:rPr>
              <a:t>[r24] Hake ME et al. J Orthop Trauma. 2016. doi:10.1097/BOT.0000000000000582</a:t>
            </a:r>
          </a:p>
          <a:p>
            <a:r>
              <a:rPr sz="800">
                <a:solidFill>
                  <a:srgbClr val="5A6469"/>
                </a:solidFill>
                <a:latin typeface="Calibri"/>
              </a:rPr>
              <a:t>(+7 referencias más en las láminas finales)</a:t>
            </a:r>
          </a:p>
        </p:txBody>
      </p:sp>
      <p:sp>
        <p:nvSpPr>
          <p:cNvPr id="6" name="Rounded Rectangle 5"/>
          <p:cNvSpPr/>
          <p:nvPr/>
        </p:nvSpPr>
        <p:spPr>
          <a:xfrm>
            <a:off x="4754880" y="1508760"/>
            <a:ext cx="2743200" cy="362003"/>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de meseta que se va a operar: evalúa piel, circulación, nervios y TC con columnas</a:t>
            </a:r>
          </a:p>
        </p:txBody>
      </p:sp>
      <p:sp>
        <p:nvSpPr>
          <p:cNvPr id="7" name="Decision 6"/>
          <p:cNvSpPr/>
          <p:nvPr/>
        </p:nvSpPr>
        <p:spPr>
          <a:xfrm>
            <a:off x="4572000" y="1980491"/>
            <a:ext cx="3108960" cy="55468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ampollas, edema que impide cerrar, síndrome compartimental o una lesión de alta energía?</a:t>
            </a:r>
          </a:p>
        </p:txBody>
      </p:sp>
      <p:sp>
        <p:nvSpPr>
          <p:cNvPr id="8" name="Rectangle 7"/>
          <p:cNvSpPr/>
          <p:nvPr/>
        </p:nvSpPr>
        <p:spPr>
          <a:xfrm>
            <a:off x="4754880" y="2644902"/>
            <a:ext cx="2743200" cy="36200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Fijador puente, cuidar la piel, TC y planear; la fijación definitiva se hace cuando las partes blandas lo permitan [r7][r49]</a:t>
            </a:r>
          </a:p>
        </p:txBody>
      </p:sp>
      <p:sp>
        <p:nvSpPr>
          <p:cNvPr id="9" name="Decision 8"/>
          <p:cNvSpPr/>
          <p:nvPr/>
        </p:nvSpPr>
        <p:spPr>
          <a:xfrm>
            <a:off x="4572000" y="3116633"/>
            <a:ext cx="3108960" cy="55468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fragmento posterior (posteromedial o posterolateral) que necesita fijación directa?</a:t>
            </a:r>
          </a:p>
        </p:txBody>
      </p:sp>
      <p:sp>
        <p:nvSpPr>
          <p:cNvPr id="10" name="Rectangle 9"/>
          <p:cNvSpPr/>
          <p:nvPr/>
        </p:nvSpPr>
        <p:spPr>
          <a:xfrm>
            <a:off x="2987040" y="3781044"/>
            <a:ext cx="2743200" cy="55468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Solo columna lateral o anterior: anterolateral con artrotomía submeniscal y distractor [r2][r6]</a:t>
            </a:r>
          </a:p>
        </p:txBody>
      </p:sp>
      <p:sp>
        <p:nvSpPr>
          <p:cNvPr id="11" name="Decision 10"/>
          <p:cNvSpPr/>
          <p:nvPr/>
        </p:nvSpPr>
        <p:spPr>
          <a:xfrm>
            <a:off x="6339839" y="3781044"/>
            <a:ext cx="3108960" cy="55468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¿Qué columna posterior está rota?</a:t>
            </a:r>
          </a:p>
        </p:txBody>
      </p:sp>
      <p:sp>
        <p:nvSpPr>
          <p:cNvPr id="12" name="Rectangle 11"/>
          <p:cNvSpPr/>
          <p:nvPr/>
        </p:nvSpPr>
        <p:spPr>
          <a:xfrm>
            <a:off x="2103120" y="4445454"/>
            <a:ext cx="2743200" cy="55468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Posteromedial: Lobenhoffer o posteromedial supino con placa antideslizante [r24][r12]</a:t>
            </a:r>
          </a:p>
        </p:txBody>
      </p:sp>
      <p:sp>
        <p:nvSpPr>
          <p:cNvPr id="13" name="Rectangle 12"/>
          <p:cNvSpPr/>
          <p:nvPr/>
        </p:nvSpPr>
        <p:spPr>
          <a:xfrm>
            <a:off x="4754880" y="4445454"/>
            <a:ext cx="2743200" cy="55468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Posterolateral: posterolateral de Frosch, supra cabeza peronea u osteotomía; considera prono o lateral [r36][r32][r14]</a:t>
            </a:r>
          </a:p>
        </p:txBody>
      </p:sp>
      <p:sp>
        <p:nvSpPr>
          <p:cNvPr id="14" name="Decision 13"/>
          <p:cNvSpPr/>
          <p:nvPr/>
        </p:nvSpPr>
        <p:spPr>
          <a:xfrm>
            <a:off x="7223759" y="4445454"/>
            <a:ext cx="3108960" cy="55468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además fractura de las columnas lateral y medial (bicondílea)?</a:t>
            </a:r>
          </a:p>
        </p:txBody>
      </p:sp>
      <p:sp>
        <p:nvSpPr>
          <p:cNvPr id="15" name="Rectangle 14"/>
          <p:cNvSpPr/>
          <p:nvPr/>
        </p:nvSpPr>
        <p:spPr>
          <a:xfrm>
            <a:off x="2987040" y="5109865"/>
            <a:ext cx="2743200" cy="36200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Doble abordaje anterolateral y posteromedial, cuidando el puente de piel, con fijación columna por columna [r28][r17]</a:t>
            </a:r>
          </a:p>
        </p:txBody>
      </p:sp>
      <p:sp>
        <p:nvSpPr>
          <p:cNvPr id="16" name="Rectangle 15"/>
          <p:cNvSpPr/>
          <p:nvPr/>
        </p:nvSpPr>
        <p:spPr>
          <a:xfrm>
            <a:off x="6522720" y="5109865"/>
            <a:ext cx="2743200" cy="36200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Dos columnas posteriores sin bicondílea: posteromedial oblicuo modificado en prono, que expuso ambas columnas posteriores en cadáver [r21]</a:t>
            </a:r>
          </a:p>
        </p:txBody>
      </p:sp>
      <p:sp>
        <p:nvSpPr>
          <p:cNvPr id="17" name="Rounded Rectangle 16"/>
          <p:cNvSpPr/>
          <p:nvPr/>
        </p:nvSpPr>
        <p:spPr>
          <a:xfrm>
            <a:off x="4754880" y="5581596"/>
            <a:ext cx="2743200" cy="36200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Reduce bajo visión directa, confirma con imagen, trata el menisco y cierra por planos [r2][r6]</a:t>
            </a:r>
          </a:p>
        </p:txBody>
      </p:sp>
      <p:cxnSp>
        <p:nvCxnSpPr>
          <p:cNvPr id="18" name="Connector 17"/>
          <p:cNvCxnSpPr>
            <a:stCxn id="6" idx="2"/>
            <a:endCxn id="7" idx="0"/>
          </p:cNvCxnSpPr>
          <p:nvPr/>
        </p:nvCxnSpPr>
        <p:spPr>
          <a:xfrm flipH="1">
            <a:off x="6126480" y="187076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7" idx="2"/>
            <a:endCxn id="8" idx="0"/>
          </p:cNvCxnSpPr>
          <p:nvPr/>
        </p:nvCxnSpPr>
        <p:spPr>
          <a:xfrm flipH="1">
            <a:off x="6126480" y="2535173"/>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181344" y="252785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1" name="Connector 20"/>
          <p:cNvCxnSpPr>
            <a:stCxn id="8" idx="2"/>
            <a:endCxn id="9" idx="0"/>
          </p:cNvCxnSpPr>
          <p:nvPr/>
        </p:nvCxnSpPr>
        <p:spPr>
          <a:xfrm flipH="1">
            <a:off x="6126480" y="300690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181344" y="2999589"/>
            <a:ext cx="457200" cy="274320"/>
          </a:xfrm>
          <a:prstGeom prst="rect">
            <a:avLst/>
          </a:prstGeom>
          <a:noFill/>
        </p:spPr>
        <p:txBody>
          <a:bodyPr wrap="square">
            <a:spAutoFit/>
          </a:bodyPr>
          <a:lstStyle/>
          <a:p>
            <a:r>
              <a:rPr sz="1200" b="1">
                <a:solidFill>
                  <a:srgbClr val="D97706"/>
                </a:solidFill>
                <a:latin typeface="Calibri"/>
              </a:rPr>
              <a:t>cuando la piel lo permite</a:t>
            </a:r>
          </a:p>
        </p:txBody>
      </p:sp>
      <p:cxnSp>
        <p:nvCxnSpPr>
          <p:cNvPr id="23" name="Connector 22"/>
          <p:cNvCxnSpPr>
            <a:stCxn id="7" idx="2"/>
            <a:endCxn id="9" idx="0"/>
          </p:cNvCxnSpPr>
          <p:nvPr/>
        </p:nvCxnSpPr>
        <p:spPr>
          <a:xfrm flipH="1">
            <a:off x="6126480" y="2535173"/>
            <a:ext cx="0" cy="58146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181344" y="2692964"/>
            <a:ext cx="457200" cy="274320"/>
          </a:xfrm>
          <a:prstGeom prst="rect">
            <a:avLst/>
          </a:prstGeom>
          <a:noFill/>
        </p:spPr>
        <p:txBody>
          <a:bodyPr wrap="square">
            <a:spAutoFit/>
          </a:bodyPr>
          <a:lstStyle/>
          <a:p>
            <a:r>
              <a:rPr sz="1200" b="1">
                <a:solidFill>
                  <a:srgbClr val="D97706"/>
                </a:solidFill>
                <a:latin typeface="Calibri"/>
              </a:rPr>
              <a:t>no</a:t>
            </a:r>
          </a:p>
        </p:txBody>
      </p:sp>
      <p:cxnSp>
        <p:nvCxnSpPr>
          <p:cNvPr id="25" name="Connector 24"/>
          <p:cNvCxnSpPr>
            <a:stCxn id="9" idx="2"/>
            <a:endCxn id="10" idx="0"/>
          </p:cNvCxnSpPr>
          <p:nvPr/>
        </p:nvCxnSpPr>
        <p:spPr>
          <a:xfrm flipH="1">
            <a:off x="4358640" y="367131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5004816" y="3664000"/>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9" idx="2"/>
            <a:endCxn id="11" idx="0"/>
          </p:cNvCxnSpPr>
          <p:nvPr/>
        </p:nvCxnSpPr>
        <p:spPr>
          <a:xfrm>
            <a:off x="6126480" y="3671315"/>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800087" y="366400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11" idx="2"/>
            <a:endCxn id="12" idx="0"/>
          </p:cNvCxnSpPr>
          <p:nvPr/>
        </p:nvCxnSpPr>
        <p:spPr>
          <a:xfrm flipH="1">
            <a:off x="3474720" y="4335726"/>
            <a:ext cx="441959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5844539" y="4328410"/>
            <a:ext cx="457200" cy="274320"/>
          </a:xfrm>
          <a:prstGeom prst="rect">
            <a:avLst/>
          </a:prstGeom>
          <a:noFill/>
        </p:spPr>
        <p:txBody>
          <a:bodyPr wrap="square">
            <a:spAutoFit/>
          </a:bodyPr>
          <a:lstStyle/>
          <a:p>
            <a:r>
              <a:rPr sz="1200" b="1">
                <a:solidFill>
                  <a:srgbClr val="D97706"/>
                </a:solidFill>
                <a:latin typeface="Calibri"/>
              </a:rPr>
              <a:t>posteromedial</a:t>
            </a:r>
          </a:p>
        </p:txBody>
      </p:sp>
      <p:cxnSp>
        <p:nvCxnSpPr>
          <p:cNvPr id="31" name="Connector 30"/>
          <p:cNvCxnSpPr>
            <a:stCxn id="11" idx="2"/>
            <a:endCxn id="13" idx="0"/>
          </p:cNvCxnSpPr>
          <p:nvPr/>
        </p:nvCxnSpPr>
        <p:spPr>
          <a:xfrm flipH="1">
            <a:off x="6126480" y="4335726"/>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772655" y="4328410"/>
            <a:ext cx="457200" cy="274320"/>
          </a:xfrm>
          <a:prstGeom prst="rect">
            <a:avLst/>
          </a:prstGeom>
          <a:noFill/>
        </p:spPr>
        <p:txBody>
          <a:bodyPr wrap="square">
            <a:spAutoFit/>
          </a:bodyPr>
          <a:lstStyle/>
          <a:p>
            <a:r>
              <a:rPr sz="1200" b="1">
                <a:solidFill>
                  <a:srgbClr val="D97706"/>
                </a:solidFill>
                <a:latin typeface="Calibri"/>
              </a:rPr>
              <a:t>posterolateral</a:t>
            </a:r>
          </a:p>
        </p:txBody>
      </p:sp>
      <p:cxnSp>
        <p:nvCxnSpPr>
          <p:cNvPr id="33" name="Connector 32"/>
          <p:cNvCxnSpPr>
            <a:stCxn id="11" idx="2"/>
            <a:endCxn id="14" idx="0"/>
          </p:cNvCxnSpPr>
          <p:nvPr/>
        </p:nvCxnSpPr>
        <p:spPr>
          <a:xfrm>
            <a:off x="7894319" y="4335726"/>
            <a:ext cx="88392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8258555" y="4328410"/>
            <a:ext cx="457200" cy="274320"/>
          </a:xfrm>
          <a:prstGeom prst="rect">
            <a:avLst/>
          </a:prstGeom>
          <a:noFill/>
        </p:spPr>
        <p:txBody>
          <a:bodyPr wrap="square">
            <a:spAutoFit/>
          </a:bodyPr>
          <a:lstStyle/>
          <a:p>
            <a:r>
              <a:rPr sz="1200" b="1">
                <a:solidFill>
                  <a:srgbClr val="D97706"/>
                </a:solidFill>
                <a:latin typeface="Calibri"/>
              </a:rPr>
              <a:t>ambas o bicondílea</a:t>
            </a:r>
          </a:p>
        </p:txBody>
      </p:sp>
      <p:cxnSp>
        <p:nvCxnSpPr>
          <p:cNvPr id="35" name="Connector 34"/>
          <p:cNvCxnSpPr>
            <a:stCxn id="14" idx="2"/>
            <a:endCxn id="15" idx="0"/>
          </p:cNvCxnSpPr>
          <p:nvPr/>
        </p:nvCxnSpPr>
        <p:spPr>
          <a:xfrm flipH="1">
            <a:off x="4358640" y="5000136"/>
            <a:ext cx="441959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728459" y="499282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7" name="Connector 36"/>
          <p:cNvCxnSpPr>
            <a:stCxn id="14" idx="2"/>
            <a:endCxn id="16" idx="0"/>
          </p:cNvCxnSpPr>
          <p:nvPr/>
        </p:nvCxnSpPr>
        <p:spPr>
          <a:xfrm flipH="1">
            <a:off x="7894320" y="5000136"/>
            <a:ext cx="88391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7965947" y="4992821"/>
            <a:ext cx="457200" cy="274320"/>
          </a:xfrm>
          <a:prstGeom prst="rect">
            <a:avLst/>
          </a:prstGeom>
          <a:noFill/>
        </p:spPr>
        <p:txBody>
          <a:bodyPr wrap="square">
            <a:spAutoFit/>
          </a:bodyPr>
          <a:lstStyle/>
          <a:p>
            <a:r>
              <a:rPr sz="1200" b="1">
                <a:solidFill>
                  <a:srgbClr val="D97706"/>
                </a:solidFill>
                <a:latin typeface="Calibri"/>
              </a:rPr>
              <a:t>no</a:t>
            </a:r>
          </a:p>
        </p:txBody>
      </p:sp>
      <p:cxnSp>
        <p:nvCxnSpPr>
          <p:cNvPr id="39" name="Connector 38"/>
          <p:cNvCxnSpPr>
            <a:stCxn id="16" idx="2"/>
            <a:endCxn id="17" idx="0"/>
          </p:cNvCxnSpPr>
          <p:nvPr/>
        </p:nvCxnSpPr>
        <p:spPr>
          <a:xfrm flipH="1">
            <a:off x="6126480" y="547186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a:stCxn id="10" idx="2"/>
            <a:endCxn id="17" idx="0"/>
          </p:cNvCxnSpPr>
          <p:nvPr/>
        </p:nvCxnSpPr>
        <p:spPr>
          <a:xfrm>
            <a:off x="4358640" y="4335726"/>
            <a:ext cx="1767840" cy="124587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a:stCxn id="12" idx="2"/>
            <a:endCxn id="17" idx="0"/>
          </p:cNvCxnSpPr>
          <p:nvPr/>
        </p:nvCxnSpPr>
        <p:spPr>
          <a:xfrm>
            <a:off x="3474720" y="5000136"/>
            <a:ext cx="2651760" cy="58146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3" idx="2"/>
            <a:endCxn id="17" idx="0"/>
          </p:cNvCxnSpPr>
          <p:nvPr/>
        </p:nvCxnSpPr>
        <p:spPr>
          <a:xfrm flipH="1">
            <a:off x="6126480" y="5000136"/>
            <a:ext cx="0" cy="58146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a:stCxn id="15" idx="2"/>
            <a:endCxn id="17" idx="0"/>
          </p:cNvCxnSpPr>
          <p:nvPr/>
        </p:nvCxnSpPr>
        <p:spPr>
          <a:xfrm>
            <a:off x="4358640" y="547186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80</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qué abordaje para qué patrón, con la evidencia que hay</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Sin desplazamiento y con rodilla estable, basta una ortesis y controles clínicos y radiográficos [r50].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80</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Malreducción articular de más de 2 mm en TC postoperatoria, según el control de la reducción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Meulenkamp B et al. J Orthop Trauma. 2017. doi:10.1097/BOT.0000000000000735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80</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posterolateral: reducción anatómica (menos de 2 mm) según el abordaje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[r56] Elmi A et al. 2026. doi:10.1016/j.injury.2026.113352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80</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cada corredor, paso a paso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Hake ME et al. J Orthop Trauma. 2016. doi:10.1097/BOT.0000000000000581</a:t>
            </a:r>
          </a:p>
          <a:p>
            <a:r>
              <a:rPr sz="800">
                <a:solidFill>
                  <a:srgbClr val="5A6469"/>
                </a:solidFill>
                <a:latin typeface="Calibri"/>
              </a:rPr>
              <a:t>[r2] AO Foundation. En: AO Surgery Reference [Internet]. 2026.</a:t>
            </a:r>
          </a:p>
          <a:p>
            <a:r>
              <a:rPr sz="800">
                <a:solidFill>
                  <a:srgbClr val="5A6469"/>
                </a:solidFill>
                <a:latin typeface="Calibri"/>
              </a:rPr>
              <a:t>[r5] Krause M et al. Arch Orthop Trauma Surg. 2019. doi:10.1007/s00402-019-03200-z</a:t>
            </a:r>
          </a:p>
          <a:p>
            <a:r>
              <a:rPr sz="800">
                <a:solidFill>
                  <a:srgbClr val="5A6469"/>
                </a:solidFill>
                <a:latin typeface="Calibri"/>
              </a:rPr>
              <a:t>[r6] Meulenkamp B et al. J Orthop Trauma. 2017. doi:10.1097/BOT.0000000000000735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apoyo de estudio: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80</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Meseta lateral: superficie articular visible según el abordaje (%,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Krause M et al. Arch Orthop Trauma Surg. 2019. doi:10.1007/s00402-019-03200-z</a:t>
            </a:r>
          </a:p>
          <a:p>
            <a:r>
              <a:rPr sz="1000">
                <a:solidFill>
                  <a:srgbClr val="5A6469"/>
                </a:solidFill>
                <a:latin typeface="Calibri"/>
              </a:rPr>
              <a:t>[r58] Krause M et al. fibula osteotomy. 2020. doi:10.1016/j.injury.2020.05.038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80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Meseta medial: superficie articular visible según el abordaje (%,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Krause M et al. Arch Orthop Trauma Surg. 2019. doi:10.1007/s00402-019-03200-z</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80</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Posición del paciente y orden de fijación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[r60] AO Foundation. En: AO Surgery Reference [Internet]. 2026.</a:t>
            </a:r>
          </a:p>
          <a:p>
            <a:r>
              <a:rPr sz="1000">
                <a:solidFill>
                  <a:srgbClr val="5A6469"/>
                </a:solidFill>
                <a:latin typeface="Calibri"/>
              </a:rPr>
              <a:t>[r12]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supino, el realce bajo la nalga sirve para lo lateral pero molesta si vas a trabajar por detrás y por dentro… [r60]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80</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Posición del paciente y orden de fijación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Boluda-Mengod J et al. J Orthop Traumatol. 2024. doi:10.1186/s10195-024-00769-z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Y en el oblicuo modificado, la mesa inclinada unos 40 grados evita pasar de prono a supino [r21].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80</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Posición, corredores que permite y límites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Prat-Fabregat S et al. EFORT Open Rev. 2016. doi:10.1302/2058-5241.1.000031</a:t>
            </a:r>
          </a:p>
          <a:p>
            <a:r>
              <a:rPr sz="800">
                <a:solidFill>
                  <a:srgbClr val="5A6469"/>
                </a:solidFill>
                <a:latin typeface="Calibri"/>
              </a:rPr>
              <a:t>[r13] AO Foundation. En: AO Surgery Reference [Internet]. 2026.</a:t>
            </a:r>
          </a:p>
          <a:p>
            <a:r>
              <a:rPr sz="800">
                <a:solidFill>
                  <a:srgbClr val="5A6469"/>
                </a:solidFill>
                <a:latin typeface="Calibri"/>
              </a:rPr>
              <a:t>[r14] Frosch KH et al. Eur J Trauma Emerg Surg. 2020. doi:10.1007/s00068-020-01422-0</a:t>
            </a:r>
          </a:p>
          <a:p>
            <a:r>
              <a:rPr sz="800">
                <a:solidFill>
                  <a:srgbClr val="5A6469"/>
                </a:solidFill>
                <a:latin typeface="Calibri"/>
              </a:rPr>
              <a:t>[r15] Behrendt P et al. Eur J Trauma Emerg Surg. 2023. doi:10.1007/s00068-022-02113-8</a:t>
            </a:r>
          </a:p>
          <a:p>
            <a:r>
              <a:rPr sz="800">
                <a:solidFill>
                  <a:srgbClr val="5A6469"/>
                </a:solidFill>
                <a:latin typeface="Calibri"/>
              </a:rPr>
              <a:t>[r21] Boluda-Mengod J et al. J Orthop Traumatol. 2024. doi:10.1186/s10195-024-00769-z</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Posición</a:t>
                      </a:r>
                    </a:p>
                  </a:txBody>
                  <a:tcPr>
                    <a:solidFill>
                      <a:srgbClr val="0F5F6B"/>
                    </a:solidFill>
                  </a:tcPr>
                </a:tc>
                <a:tc>
                  <a:txBody>
                    <a:bodyPr/>
                    <a:lstStyle/>
                    <a:p>
                      <a:r>
                        <a:rPr sz="1600" b="1">
                          <a:solidFill>
                            <a:srgbClr val="FFFFFF"/>
                          </a:solidFill>
                          <a:latin typeface="Calibri"/>
                        </a:rPr>
                        <a:t>Qué permite</a:t>
                      </a:r>
                    </a:p>
                  </a:txBody>
                  <a:tcPr>
                    <a:solidFill>
                      <a:srgbClr val="0F5F6B"/>
                    </a:solidFill>
                  </a:tcPr>
                </a:tc>
                <a:tc>
                  <a:txBody>
                    <a:bodyPr/>
                    <a:lstStyle/>
                    <a:p>
                      <a:r>
                        <a:rPr sz="1600" b="1">
                          <a:solidFill>
                            <a:srgbClr val="FFFFFF"/>
                          </a:solidFill>
                          <a:latin typeface="Calibri"/>
                        </a:rPr>
                        <a:t>Límite</a:t>
                      </a:r>
                    </a:p>
                  </a:txBody>
                  <a:tcPr>
                    <a:solidFill>
                      <a:srgbClr val="0F5F6B"/>
                    </a:solidFill>
                  </a:tcPr>
                </a:tc>
              </a:tr>
              <a:tr h="457200">
                <a:tc>
                  <a:txBody>
                    <a:bodyPr/>
                    <a:lstStyle/>
                    <a:p>
                      <a:r>
                        <a:rPr sz="1600">
                          <a:solidFill>
                            <a:srgbClr val="263238"/>
                          </a:solidFill>
                          <a:latin typeface="Calibri"/>
                        </a:rPr>
                        <a:t>Supino con 20 a 30 grados de flexión</a:t>
                      </a:r>
                    </a:p>
                  </a:txBody>
                  <a:tcPr>
                    <a:solidFill>
                      <a:srgbClr val="EEF3F4"/>
                    </a:solidFill>
                  </a:tcPr>
                </a:tc>
                <a:tc>
                  <a:txBody>
                    <a:bodyPr/>
                    <a:lstStyle/>
                    <a:p>
                      <a:r>
                        <a:rPr sz="1600">
                          <a:solidFill>
                            <a:srgbClr val="263238"/>
                          </a:solidFill>
                          <a:latin typeface="Calibri"/>
                        </a:rPr>
                        <a:t>Anterolateral, medial y posteromedial con rotación externa [r60][r8]</a:t>
                      </a:r>
                    </a:p>
                  </a:txBody>
                  <a:tcPr>
                    <a:solidFill>
                      <a:srgbClr val="EEF3F4"/>
                    </a:solidFill>
                  </a:tcPr>
                </a:tc>
                <a:tc>
                  <a:txBody>
                    <a:bodyPr/>
                    <a:lstStyle/>
                    <a:p>
                      <a:r>
                        <a:rPr sz="1600">
                          <a:solidFill>
                            <a:srgbClr val="263238"/>
                          </a:solidFill>
                          <a:latin typeface="Calibri"/>
                        </a:rPr>
                        <a:t>El realce bajo la nalga estorba en lo posteromedial [r60]; no permite fijar desde atrás el segmento posterolateral central [r14]</a:t>
                      </a:r>
                    </a:p>
                  </a:txBody>
                  <a:tcPr>
                    <a:solidFill>
                      <a:srgbClr val="EEF3F4"/>
                    </a:solidFill>
                  </a:tcPr>
                </a:tc>
              </a:tr>
              <a:tr h="457200">
                <a:tc>
                  <a:txBody>
                    <a:bodyPr/>
                    <a:lstStyle/>
                    <a:p>
                      <a:r>
                        <a:rPr sz="1600">
                          <a:solidFill>
                            <a:srgbClr val="263238"/>
                          </a:solidFill>
                          <a:latin typeface="Calibri"/>
                        </a:rPr>
                        <a:t>Prono</a:t>
                      </a:r>
                    </a:p>
                  </a:txBody>
                  <a:tcPr>
                    <a:solidFill>
                      <a:srgbClr val="FFFFFF"/>
                    </a:solidFill>
                  </a:tcPr>
                </a:tc>
                <a:tc>
                  <a:txBody>
                    <a:bodyPr/>
                    <a:lstStyle/>
                    <a:p>
                      <a:r>
                        <a:rPr sz="1600">
                          <a:solidFill>
                            <a:srgbClr val="263238"/>
                          </a:solidFill>
                          <a:latin typeface="Calibri"/>
                        </a:rPr>
                        <a:t>Posteromedial (Lobenhoffer) y posterolateral; mejor reducción de lo posterior [r13][r15]</a:t>
                      </a:r>
                    </a:p>
                  </a:txBody>
                  <a:tcPr>
                    <a:solidFill>
                      <a:srgbClr val="FFFFFF"/>
                    </a:solidFill>
                  </a:tcPr>
                </a:tc>
                <a:tc>
                  <a:txBody>
                    <a:bodyPr/>
                    <a:lstStyle/>
                    <a:p>
                      <a:r>
                        <a:rPr sz="1600">
                          <a:solidFill>
                            <a:srgbClr val="263238"/>
                          </a:solidFill>
                          <a:latin typeface="Calibri"/>
                        </a:rPr>
                        <a:t>Visión intraarticular limitada [r13]; dudas en comorbilidad pulmonar y politrauma [r27]</a:t>
                      </a:r>
                    </a:p>
                  </a:txBody>
                  <a:tcPr>
                    <a:solidFill>
                      <a:srgbClr val="FFFFFF"/>
                    </a:solidFill>
                  </a:tcPr>
                </a:tc>
              </a:tr>
              <a:tr h="457200">
                <a:tc>
                  <a:txBody>
                    <a:bodyPr/>
                    <a:lstStyle/>
                    <a:p>
                      <a:r>
                        <a:rPr sz="1600">
                          <a:solidFill>
                            <a:srgbClr val="263238"/>
                          </a:solidFill>
                          <a:latin typeface="Calibri"/>
                        </a:rPr>
                        <a:t>Prono semilateral (mesa inclinada unos 40 grados)</a:t>
                      </a:r>
                    </a:p>
                  </a:txBody>
                  <a:tcPr>
                    <a:solidFill>
                      <a:srgbClr val="EEF3F4"/>
                    </a:solidFill>
                  </a:tcPr>
                </a:tc>
                <a:tc>
                  <a:txBody>
                    <a:bodyPr/>
                    <a:lstStyle/>
                    <a:p>
                      <a:r>
                        <a:rPr sz="1600">
                          <a:solidFill>
                            <a:srgbClr val="263238"/>
                          </a:solidFill>
                          <a:latin typeface="Calibri"/>
                        </a:rPr>
                        <a:t>Oblicuo modificado más anterolateral en la misma posición [r21]</a:t>
                      </a:r>
                    </a:p>
                  </a:txBody>
                  <a:tcPr>
                    <a:solidFill>
                      <a:srgbClr val="EEF3F4"/>
                    </a:solidFill>
                  </a:tcPr>
                </a:tc>
                <a:tc>
                  <a:txBody>
                    <a:bodyPr/>
                    <a:lstStyle/>
                    <a:p>
                      <a:r>
                        <a:rPr sz="1600">
                          <a:solidFill>
                            <a:srgbClr val="263238"/>
                          </a:solidFill>
                          <a:latin typeface="Calibri"/>
                        </a:rPr>
                        <a:t>Técnica descrita en cadáver y casos; sin comparación clínica [r21]</a:t>
                      </a:r>
                    </a:p>
                  </a:txBody>
                  <a:tcPr>
                    <a:solidFill>
                      <a:srgbClr val="EEF3F4"/>
                    </a:solidFill>
                  </a:tcPr>
                </a:tc>
              </a:tr>
              <a:tr h="457200">
                <a:tc>
                  <a:txBody>
                    <a:bodyPr/>
                    <a:lstStyle/>
                    <a:p>
                      <a:r>
                        <a:rPr sz="1600">
                          <a:solidFill>
                            <a:srgbClr val="263238"/>
                          </a:solidFill>
                          <a:latin typeface="Calibri"/>
                        </a:rPr>
                        <a:t>Decúbito lateral flotante (Luo)</a:t>
                      </a:r>
                    </a:p>
                  </a:txBody>
                  <a:tcPr>
                    <a:solidFill>
                      <a:srgbClr val="FFFFFF"/>
                    </a:solidFill>
                  </a:tcPr>
                </a:tc>
                <a:tc>
                  <a:txBody>
                    <a:bodyPr/>
                    <a:lstStyle/>
                    <a:p>
                      <a:r>
                        <a:rPr sz="1600">
                          <a:solidFill>
                            <a:srgbClr val="263238"/>
                          </a:solidFill>
                          <a:latin typeface="Calibri"/>
                        </a:rPr>
                        <a:t>Abordaje posterior en L invertida más anterolateral [r28]</a:t>
                      </a:r>
                    </a:p>
                  </a:txBody>
                  <a:tcPr>
                    <a:solidFill>
                      <a:srgbClr val="FFFFFF"/>
                    </a:solidFill>
                  </a:tcPr>
                </a:tc>
                <a:tc>
                  <a:txBody>
                    <a:bodyPr/>
                    <a:lstStyle/>
                    <a:p>
                      <a:r>
                        <a:rPr sz="1600">
                          <a:solidFill>
                            <a:srgbClr val="263238"/>
                          </a:solidFill>
                          <a:latin typeface="Calibri"/>
                        </a:rPr>
                        <a:t>Serie de 29 pacientes; sin grupo control [r28]</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80</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Partes blandas, puentes cutáneos y momento quirúrgico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Prat-Fabregat S et al. EFORT Open Rev. 2016. doi:10.1302/2058-5241.1.000031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Mientras la piel no permite operar, la tarea es no agravarla: rodilla inmovilizada y frío local son lo más usado… [r8]</a:t>
            </a:r>
          </a:p>
          <a:p>
            <a:pPr marL="347472" indent="-347472">
              <a:spcAft>
                <a:spcPts val="1400"/>
              </a:spcAft>
              <a:buChar char="•"/>
            </a:pPr>
            <a:r>
              <a:rPr sz="2400">
                <a:solidFill>
                  <a:srgbClr val="263238"/>
                </a:solidFill>
                <a:latin typeface="Calibri"/>
              </a:rPr>
              <a:t>En patrones complejos y de alta energía se recomienda el fijador externo puente escalonado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80</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Partes blandas, puentes cutáneos y momento quirúrgico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Egol KA et al. J Orthop Trauma. 2005. doi:10.1097/01.bot.0000171881.11205.80</a:t>
            </a:r>
          </a:p>
          <a:p>
            <a:r>
              <a:rPr sz="800">
                <a:solidFill>
                  <a:srgbClr val="5A6469"/>
                </a:solidFill>
                <a:latin typeface="Calibri"/>
              </a:rPr>
              <a:t>[r8] Prat-Fabregat S et al. EFORT Open Rev. 2016. doi:10.1302/2058-5241.1.000031</a:t>
            </a:r>
          </a:p>
          <a:p>
            <a:r>
              <a:rPr sz="800">
                <a:solidFill>
                  <a:srgbClr val="5A6469"/>
                </a:solidFill>
                <a:latin typeface="Calibri"/>
              </a:rPr>
              <a:t>[r9] Guild TT et al. Injury. 2022. doi:10.1016/j.injury.2022.07.037</a:t>
            </a:r>
          </a:p>
          <a:p>
            <a:r>
              <a:rPr sz="800">
                <a:solidFill>
                  <a:srgbClr val="5A6469"/>
                </a:solidFill>
                <a:latin typeface="Calibri"/>
              </a:rPr>
              <a:t>[r16] Risitano S et al. J Pers Med. 2025. doi:10.3390/jpm15030108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explicación posible es que quienes esperan más suelen ser los más graves…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80</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Factores asociados a infección tras ORIF de meseta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Olszewski N et al. 2022. doi:10.5435/JAAOS-D-21-00432</a:t>
            </a:r>
          </a:p>
          <a:p>
            <a:r>
              <a:rPr sz="1000">
                <a:solidFill>
                  <a:srgbClr val="5A6469"/>
                </a:solidFill>
                <a:latin typeface="Calibri"/>
              </a:rPr>
              <a:t>[r65] Shao J et al. Int J Surg. 2017. doi:10.1016/j.ijsu.2017.03.085</a:t>
            </a:r>
          </a:p>
          <a:p>
            <a:r>
              <a:rPr sz="1000">
                <a:solidFill>
                  <a:srgbClr val="5A6469"/>
                </a:solidFill>
                <a:latin typeface="Calibri"/>
              </a:rPr>
              <a:t>[r66] Henkelmann R et al. J Orthop Trauma. 2021. doi:10.1097/BOT.0000000000002011</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Factor</a:t>
                      </a:r>
                    </a:p>
                  </a:txBody>
                  <a:tcPr>
                    <a:solidFill>
                      <a:srgbClr val="0F5F6B"/>
                    </a:solidFill>
                  </a:tcPr>
                </a:tc>
                <a:tc>
                  <a:txBody>
                    <a:bodyPr/>
                    <a:lstStyle/>
                    <a:p>
                      <a:r>
                        <a:rPr sz="1600" b="1">
                          <a:solidFill>
                            <a:srgbClr val="FFFFFF"/>
                          </a:solidFill>
                          <a:latin typeface="Calibri"/>
                        </a:rPr>
                        <a:t>Medida de asociación</a:t>
                      </a:r>
                    </a:p>
                  </a:txBody>
                  <a:tcPr>
                    <a:solidFill>
                      <a:srgbClr val="0F5F6B"/>
                    </a:solidFill>
                  </a:tcPr>
                </a:tc>
                <a:tc>
                  <a:txBody>
                    <a:bodyPr/>
                    <a:lstStyle/>
                    <a:p>
                      <a:r>
                        <a:rPr sz="1600" b="1">
                          <a:solidFill>
                            <a:srgbClr val="FFFFFF"/>
                          </a:solidFill>
                          <a:latin typeface="Calibri"/>
                        </a:rPr>
                        <a:t>Fuente y población</a:t>
                      </a:r>
                    </a:p>
                  </a:txBody>
                  <a:tcPr>
                    <a:solidFill>
                      <a:srgbClr val="0F5F6B"/>
                    </a:solidFill>
                  </a:tcPr>
                </a:tc>
              </a:tr>
              <a:tr h="457200">
                <a:tc>
                  <a:txBody>
                    <a:bodyPr/>
                    <a:lstStyle/>
                    <a:p>
                      <a:r>
                        <a:rPr sz="1600">
                          <a:solidFill>
                            <a:srgbClr val="263238"/>
                          </a:solidFill>
                          <a:latin typeface="Calibri"/>
                        </a:rPr>
                        <a:t>Fractura abierta</a:t>
                      </a:r>
                    </a:p>
                  </a:txBody>
                  <a:tcPr>
                    <a:solidFill>
                      <a:srgbClr val="EEF3F4"/>
                    </a:solidFill>
                  </a:tcPr>
                </a:tc>
                <a:tc>
                  <a:txBody>
                    <a:bodyPr/>
                    <a:lstStyle/>
                    <a:p>
                      <a:r>
                        <a:rPr sz="1600">
                          <a:solidFill>
                            <a:srgbClr val="263238"/>
                          </a:solidFill>
                          <a:latin typeface="Calibri"/>
                        </a:rPr>
                        <a:t>OR 3,78 [r65]; OR 6,6 univariado [r66]</a:t>
                      </a:r>
                    </a:p>
                  </a:txBody>
                  <a:tcPr>
                    <a:solidFill>
                      <a:srgbClr val="EEF3F4"/>
                    </a:solidFill>
                  </a:tcPr>
                </a:tc>
                <a:tc>
                  <a:txBody>
                    <a:bodyPr/>
                    <a:lstStyle/>
                    <a:p>
                      <a:r>
                        <a:rPr sz="1600">
                          <a:solidFill>
                            <a:srgbClr val="263238"/>
                          </a:solidFill>
                          <a:latin typeface="Calibri"/>
                        </a:rPr>
                        <a:t>Metaanálisis de 8 estudios con 2214 casos; cohorte multicéntrica de 2106</a:t>
                      </a:r>
                    </a:p>
                  </a:txBody>
                  <a:tcPr>
                    <a:solidFill>
                      <a:srgbClr val="EEF3F4"/>
                    </a:solidFill>
                  </a:tcPr>
                </a:tc>
              </a:tr>
              <a:tr h="457200">
                <a:tc>
                  <a:txBody>
                    <a:bodyPr/>
                    <a:lstStyle/>
                    <a:p>
                      <a:r>
                        <a:rPr sz="1600">
                          <a:solidFill>
                            <a:srgbClr val="263238"/>
                          </a:solidFill>
                          <a:latin typeface="Calibri"/>
                        </a:rPr>
                        <a:t>Síndrome compartimental</a:t>
                      </a:r>
                    </a:p>
                  </a:txBody>
                  <a:tcPr>
                    <a:solidFill>
                      <a:srgbClr val="FFFFFF"/>
                    </a:solidFill>
                  </a:tcPr>
                </a:tc>
                <a:tc>
                  <a:txBody>
                    <a:bodyPr/>
                    <a:lstStyle/>
                    <a:p>
                      <a:r>
                        <a:rPr sz="1600">
                          <a:solidFill>
                            <a:srgbClr val="263238"/>
                          </a:solidFill>
                          <a:latin typeface="Calibri"/>
                        </a:rPr>
                        <a:t>OR 3,53 [r65]; OR 9,1 univariado [r66]</a:t>
                      </a:r>
                    </a:p>
                  </a:txBody>
                  <a:tcPr>
                    <a:solidFill>
                      <a:srgbClr val="FFFFFF"/>
                    </a:solidFill>
                  </a:tcPr>
                </a:tc>
                <a:tc>
                  <a:txBody>
                    <a:bodyPr/>
                    <a:lstStyle/>
                    <a:p>
                      <a:r>
                        <a:rPr sz="1600">
                          <a:solidFill>
                            <a:srgbClr val="263238"/>
                          </a:solidFill>
                          <a:latin typeface="Calibri"/>
                        </a:rPr>
                        <a:t>Mismas fuentes</a:t>
                      </a:r>
                    </a:p>
                  </a:txBody>
                  <a:tcPr>
                    <a:solidFill>
                      <a:srgbClr val="FFFFFF"/>
                    </a:solidFill>
                  </a:tcPr>
                </a:tc>
              </a:tr>
              <a:tr h="457200">
                <a:tc>
                  <a:txBody>
                    <a:bodyPr/>
                    <a:lstStyle/>
                    <a:p>
                      <a:r>
                        <a:rPr sz="1600">
                          <a:solidFill>
                            <a:srgbClr val="263238"/>
                          </a:solidFill>
                          <a:latin typeface="Calibri"/>
                        </a:rPr>
                        <a:t>Fijación externa o fijador temporal</a:t>
                      </a:r>
                    </a:p>
                  </a:txBody>
                  <a:tcPr>
                    <a:solidFill>
                      <a:srgbClr val="EEF3F4"/>
                    </a:solidFill>
                  </a:tcPr>
                </a:tc>
                <a:tc>
                  <a:txBody>
                    <a:bodyPr/>
                    <a:lstStyle/>
                    <a:p>
                      <a:r>
                        <a:rPr sz="1600">
                          <a:solidFill>
                            <a:srgbClr val="263238"/>
                          </a:solidFill>
                          <a:latin typeface="Calibri"/>
                        </a:rPr>
                        <a:t>OR 2,07 [r65][r18]</a:t>
                      </a:r>
                    </a:p>
                  </a:txBody>
                  <a:tcPr>
                    <a:solidFill>
                      <a:srgbClr val="EEF3F4"/>
                    </a:solidFill>
                  </a:tcPr>
                </a:tc>
                <a:tc>
                  <a:txBody>
                    <a:bodyPr/>
                    <a:lstStyle/>
                    <a:p>
                      <a:r>
                        <a:rPr sz="1600">
                          <a:solidFill>
                            <a:srgbClr val="263238"/>
                          </a:solidFill>
                          <a:latin typeface="Calibri"/>
                        </a:rPr>
                        <a:t>Metaanálisis; 1287 pacientes con bicondílea</a:t>
                      </a:r>
                    </a:p>
                  </a:txBody>
                  <a:tcPr>
                    <a:solidFill>
                      <a:srgbClr val="EEF3F4"/>
                    </a:solidFill>
                  </a:tcPr>
                </a:tc>
              </a:tr>
              <a:tr h="457200">
                <a:tc>
                  <a:txBody>
                    <a:bodyPr/>
                    <a:lstStyle/>
                    <a:p>
                      <a:r>
                        <a:rPr sz="1600">
                          <a:solidFill>
                            <a:srgbClr val="263238"/>
                          </a:solidFill>
                          <a:latin typeface="Calibri"/>
                        </a:rPr>
                        <a:t>Tiempo operatorio</a:t>
                      </a:r>
                    </a:p>
                  </a:txBody>
                  <a:tcPr>
                    <a:solidFill>
                      <a:srgbClr val="FFFFFF"/>
                    </a:solidFill>
                  </a:tcPr>
                </a:tc>
                <a:tc>
                  <a:txBody>
                    <a:bodyPr/>
                    <a:lstStyle/>
                    <a:p>
                      <a:r>
                        <a:rPr sz="1600">
                          <a:solidFill>
                            <a:srgbClr val="263238"/>
                          </a:solidFill>
                          <a:latin typeface="Calibri"/>
                        </a:rPr>
                        <a:t>OR 2,15 [r65]</a:t>
                      </a:r>
                    </a:p>
                  </a:txBody>
                  <a:tcPr>
                    <a:solidFill>
                      <a:srgbClr val="FFFFFF"/>
                    </a:solidFill>
                  </a:tcPr>
                </a:tc>
                <a:tc>
                  <a:txBody>
                    <a:bodyPr/>
                    <a:lstStyle/>
                    <a:p>
                      <a:r>
                        <a:rPr sz="1600">
                          <a:solidFill>
                            <a:srgbClr val="263238"/>
                          </a:solidFill>
                          <a:latin typeface="Calibri"/>
                        </a:rPr>
                        <a:t>Metaanálisis</a:t>
                      </a:r>
                    </a:p>
                  </a:txBody>
                  <a:tcPr>
                    <a:solidFill>
                      <a:srgbClr val="FFFFFF"/>
                    </a:solidFill>
                  </a:tcPr>
                </a:tc>
              </a:tr>
              <a:tr h="457200">
                <a:tc>
                  <a:txBody>
                    <a:bodyPr/>
                    <a:lstStyle/>
                    <a:p>
                      <a:r>
                        <a:rPr sz="1600">
                          <a:solidFill>
                            <a:srgbClr val="263238"/>
                          </a:solidFill>
                          <a:latin typeface="Calibri"/>
                        </a:rPr>
                        <a:t>Tabaco</a:t>
                      </a:r>
                    </a:p>
                  </a:txBody>
                  <a:tcPr>
                    <a:solidFill>
                      <a:srgbClr val="EEF3F4"/>
                    </a:solidFill>
                  </a:tcPr>
                </a:tc>
                <a:tc>
                  <a:txBody>
                    <a:bodyPr/>
                    <a:lstStyle/>
                    <a:p>
                      <a:r>
                        <a:rPr sz="1600">
                          <a:solidFill>
                            <a:srgbClr val="263238"/>
                          </a:solidFill>
                          <a:latin typeface="Calibri"/>
                        </a:rPr>
                        <a:t>OR 2,13 [r65]</a:t>
                      </a:r>
                    </a:p>
                  </a:txBody>
                  <a:tcPr>
                    <a:solidFill>
                      <a:srgbClr val="EEF3F4"/>
                    </a:solidFill>
                  </a:tcPr>
                </a:tc>
                <a:tc>
                  <a:txBody>
                    <a:bodyPr/>
                    <a:lstStyle/>
                    <a:p>
                      <a:r>
                        <a:rPr sz="1600">
                          <a:solidFill>
                            <a:srgbClr val="263238"/>
                          </a:solidFill>
                          <a:latin typeface="Calibri"/>
                        </a:rPr>
                        <a:t>Metaanálisis</a:t>
                      </a:r>
                    </a:p>
                  </a:txBody>
                  <a:tcPr>
                    <a:solidFill>
                      <a:srgbClr val="EEF3F4"/>
                    </a:solidFill>
                  </a:tcPr>
                </a:tc>
              </a:tr>
              <a:tr h="457200">
                <a:tc>
                  <a:txBody>
                    <a:bodyPr/>
                    <a:lstStyle/>
                    <a:p>
                      <a:r>
                        <a:rPr sz="1600">
                          <a:solidFill>
                            <a:srgbClr val="263238"/>
                          </a:solidFill>
                          <a:latin typeface="Calibri"/>
                        </a:rPr>
                        <a:t>Diabetes</a:t>
                      </a:r>
                    </a:p>
                  </a:txBody>
                  <a:tcPr>
                    <a:solidFill>
                      <a:srgbClr val="FFFFFF"/>
                    </a:solidFill>
                  </a:tcPr>
                </a:tc>
                <a:tc>
                  <a:txBody>
                    <a:bodyPr/>
                    <a:lstStyle/>
                    <a:p>
                      <a:r>
                        <a:rPr sz="1600">
                          <a:solidFill>
                            <a:srgbClr val="263238"/>
                          </a:solidFill>
                          <a:latin typeface="Calibri"/>
                        </a:rPr>
                        <a:t>OR 3,24 [r18]; OR 3,5 univariado [r66]</a:t>
                      </a:r>
                    </a:p>
                  </a:txBody>
                  <a:tcPr>
                    <a:solidFill>
                      <a:srgbClr val="FFFFFF"/>
                    </a:solidFill>
                  </a:tcPr>
                </a:tc>
                <a:tc>
                  <a:txBody>
                    <a:bodyPr/>
                    <a:lstStyle/>
                    <a:p>
                      <a:r>
                        <a:rPr sz="1600">
                          <a:solidFill>
                            <a:srgbClr val="263238"/>
                          </a:solidFill>
                          <a:latin typeface="Calibri"/>
                        </a:rPr>
                        <a:t>1287 pacientes con bicondílea; 2106 pacientes</a:t>
                      </a:r>
                    </a:p>
                  </a:txBody>
                  <a:tcPr>
                    <a:solidFill>
                      <a:srgbClr val="FFFFFF"/>
                    </a:solidFill>
                  </a:tcPr>
                </a:tc>
              </a:tr>
              <a:tr h="457200">
                <a:tc>
                  <a:txBody>
                    <a:bodyPr/>
                    <a:lstStyle/>
                    <a:p>
                      <a:r>
                        <a:rPr sz="1600">
                          <a:solidFill>
                            <a:srgbClr val="263238"/>
                          </a:solidFill>
                          <a:latin typeface="Calibri"/>
                        </a:rPr>
                        <a:t>Doble placa</a:t>
                      </a:r>
                    </a:p>
                  </a:txBody>
                  <a:tcPr>
                    <a:solidFill>
                      <a:srgbClr val="EEF3F4"/>
                    </a:solidFill>
                  </a:tcPr>
                </a:tc>
                <a:tc>
                  <a:txBody>
                    <a:bodyPr/>
                    <a:lstStyle/>
                    <a:p>
                      <a:r>
                        <a:rPr sz="1600">
                          <a:solidFill>
                            <a:srgbClr val="263238"/>
                          </a:solidFill>
                          <a:latin typeface="Calibri"/>
                        </a:rPr>
                        <a:t>OR 1,8 [r18]</a:t>
                      </a:r>
                    </a:p>
                  </a:txBody>
                  <a:tcPr>
                    <a:solidFill>
                      <a:srgbClr val="EEF3F4"/>
                    </a:solidFill>
                  </a:tcPr>
                </a:tc>
                <a:tc>
                  <a:txBody>
                    <a:bodyPr/>
                    <a:lstStyle/>
                    <a:p>
                      <a:r>
                        <a:rPr sz="1600">
                          <a:solidFill>
                            <a:srgbClr val="263238"/>
                          </a:solidFill>
                          <a:latin typeface="Calibri"/>
                        </a:rPr>
                        <a:t>1287 pacientes con bicondílea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80</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frecuencia y cómo evitarlas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Meulenkamp B et al. J Orthop Trauma. 2017. doi:10.1097/BOT.0000000000000735</a:t>
            </a:r>
          </a:p>
          <a:p>
            <a:r>
              <a:rPr sz="800">
                <a:solidFill>
                  <a:srgbClr val="5A6469"/>
                </a:solidFill>
                <a:latin typeface="Calibri"/>
              </a:rPr>
              <a:t>[r7] Egol KA et al. J Orthop Trauma. 2005. doi:10.1097/01.bot.0000171881.11205.80</a:t>
            </a:r>
          </a:p>
          <a:p>
            <a:r>
              <a:rPr sz="800">
                <a:solidFill>
                  <a:srgbClr val="5A6469"/>
                </a:solidFill>
                <a:latin typeface="Calibri"/>
              </a:rPr>
              <a:t>[r8] Prat-Fabregat S et al. EFORT Open Rev. 2016. doi:10.1302/2058-5241.1.000031</a:t>
            </a:r>
          </a:p>
          <a:p>
            <a:r>
              <a:rPr sz="800">
                <a:solidFill>
                  <a:srgbClr val="5A6469"/>
                </a:solidFill>
                <a:latin typeface="Calibri"/>
              </a:rPr>
              <a:t>[r13]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Son poblaciones, definiciones y abordajes distintos: las cifras de la tabla no se suman ni se comparan entre sí.</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80</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Infección tras ORIF de meseta en series distintas (%, definiciones y poblaciones no comparables)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[r66] Henkelmann R et al. J Orthop Trauma. 2021. doi:10.1097/BOT.0000000000002011</a:t>
            </a:r>
          </a:p>
          <a:p>
            <a:r>
              <a:rPr sz="800">
                <a:solidFill>
                  <a:srgbClr val="5A6469"/>
                </a:solidFill>
                <a:latin typeface="Calibri"/>
              </a:rPr>
              <a:t>[r18] Olszewski N et al. 2022. doi:10.5435/JAAOS-D-21-00432</a:t>
            </a:r>
          </a:p>
          <a:p>
            <a:r>
              <a:rPr sz="800">
                <a:solidFill>
                  <a:srgbClr val="5A6469"/>
                </a:solidFill>
                <a:latin typeface="Calibri"/>
              </a:rPr>
              <a:t>[r63] Barei DP et al. J Orthop Trauma. 2004. doi:10.1097/00005131-200411000-00001</a:t>
            </a:r>
          </a:p>
          <a:p>
            <a:r>
              <a:rPr sz="800">
                <a:solidFill>
                  <a:srgbClr val="5A6469"/>
                </a:solidFill>
                <a:latin typeface="Calibri"/>
              </a:rPr>
              <a:t>[r67] Momaya AM et al. Injury. 2016. doi:10.1016/j.injury.2016.04.011</a:t>
            </a:r>
          </a:p>
          <a:p>
            <a:r>
              <a:rPr sz="800">
                <a:solidFill>
                  <a:srgbClr val="5A6469"/>
                </a:solidFill>
                <a:latin typeface="Calibri"/>
              </a:rPr>
              <a:t>[r52] Canadian Orthopaedic Trauma Society. 2006. doi:10.2106/JBJS.E.01416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80</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Lesión neurológica o vascular en meseta tibial según la serie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[r19] Franulic N et al. Injury. 2025. doi:10.1016/j.injury.2025.112855</a:t>
            </a:r>
          </a:p>
          <a:p>
            <a:r>
              <a:rPr sz="800">
                <a:solidFill>
                  <a:srgbClr val="5A6469"/>
                </a:solidFill>
                <a:latin typeface="Calibri"/>
              </a:rPr>
              <a:t>[r25] Kantor AH et al. J Bone Joint Surg Am. 2025. doi:10.2106/JBJS.24.00545</a:t>
            </a:r>
          </a:p>
          <a:p>
            <a:r>
              <a:rPr sz="800">
                <a:solidFill>
                  <a:srgbClr val="5A6469"/>
                </a:solidFill>
                <a:latin typeface="Calibri"/>
              </a:rPr>
              <a:t>[r23] Chen MJ et al. J Orthop Trauma. 2021. doi:10.1097/BOT.0000000000001875</a:t>
            </a:r>
          </a:p>
          <a:p>
            <a:r>
              <a:rPr sz="800">
                <a:solidFill>
                  <a:srgbClr val="5A6469"/>
                </a:solidFill>
                <a:latin typeface="Calibri"/>
              </a:rPr>
              <a:t>[r22] Pattyn R et al. J Orthop Trauma. 2020. doi:10.1097/BOT.0000000000001748</a:t>
            </a:r>
          </a:p>
          <a:p>
            <a:r>
              <a:rPr sz="800">
                <a:solidFill>
                  <a:srgbClr val="5A6469"/>
                </a:solidFill>
                <a:latin typeface="Calibri"/>
              </a:rPr>
              <a:t>[r33] Firoozabadi R et al. J Orthop Trauma. 2016. doi:10.1097/BOT.0000000000000510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80</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lo que pesa más que el corredor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[r69] Wasserstein D et al. J Bone Joint Surg Am. 2014. doi:10.2106/JBJS.L.01691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Tras una fractura de meseta operada, el riesgo de artroplastia total es varias veces el de la población general: a 10 años, 7,3 % frente a 1,8 %… [r69]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80</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lo que pesa más que el corredor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[r52] Canadian Orthopaedic Trauma Society. 2006. doi:10.2106/JBJS.E.01416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el ECA de bicondíleas, el SF-36 a los 2 años quedó por debajo del de los controles en ambos grupos [r52].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80</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Artroplastia total de rodilla tras fractura de meseta operada frente a controles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[r69] Wasserstein D et al. J Bone Joint Surg Am. 2014. doi:10.2106/JBJS.L.01691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80</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[r71] Arnold JB et al. Injury. 2017. doi:10.1016/j.injury.2017.10.040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revisión de alcance de 124 estudios con 5156 pacientes halló que lo más común fue 4 a 6 semanas sin apoyo seguidas de 4 a 6 de apoyo parcial… [r71]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80</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[r73] Elsenosy AM et al. Cureus. 2025. doi:10.7759/cureus.95185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 metaanálisis de 10 estudios con 940 adultos, el apoyo precoz no aumentó el dolor, el retardo de consolidación ni la seudoartrosis… [r73]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80</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Prat-Fabregat S et al. EFORT Open Rev. 2016. doi:10.1302/2058-5241.1.000031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movimiento precoz de la rodilla es uno de los objetivos de la cirugía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80</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consensos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[r74] Berninger MT et al. Z Orthop Unfall. 2024. doi:10.1055/a-2121-6538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guía de consenso específica de meseta tibial que se encontró es la S2k alemana de 2024: la desarrollaron DGOU, DGU y AGA con proceso Delphi y 25 afirmaciones… [r74]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80</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consensos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[r49] Martz P et al. Orthop Traumatol Surg Res. 2025. doi:10.1016/j.otsr.2024.104072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revisión de alta energía de 2025 es opinión de expertos, nivel de evidencia V [r49].</a:t>
            </a:r>
          </a:p>
          <a:p>
            <a:pPr marL="347472" indent="-347472">
              <a:spcAft>
                <a:spcPts val="1400"/>
              </a:spcAft>
              <a:buChar char="•"/>
            </a:pPr>
            <a:r>
              <a:rPr sz="2400">
                <a:solidFill>
                  <a:srgbClr val="263238"/>
                </a:solidFill>
                <a:latin typeface="Calibri"/>
              </a:rPr>
              <a:t>Se enlazan como lectura recomendada; no se reproducen.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80</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Dónde ampliar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AO Foundation. En: AO Surgery Reference [Internet]. 2026.</a:t>
            </a:r>
          </a:p>
          <a:p>
            <a:r>
              <a:rPr sz="800">
                <a:solidFill>
                  <a:srgbClr val="5A6469"/>
                </a:solidFill>
                <a:latin typeface="Calibri"/>
              </a:rPr>
              <a:t>[r8] Prat-Fabregat S et al. EFORT Open Rev. 2016. doi:10.1302/2058-5241.1.000031</a:t>
            </a:r>
          </a:p>
          <a:p>
            <a:r>
              <a:rPr sz="800">
                <a:solidFill>
                  <a:srgbClr val="5A6469"/>
                </a:solidFill>
                <a:latin typeface="Calibri"/>
              </a:rPr>
              <a:t>[r12] AO Foundation. En: AO Surgery Reference [Internet]. 2026.</a:t>
            </a:r>
          </a:p>
          <a:p>
            <a:r>
              <a:rPr sz="800">
                <a:solidFill>
                  <a:srgbClr val="5A6469"/>
                </a:solidFill>
                <a:latin typeface="Calibri"/>
              </a:rPr>
              <a:t>[r13] AO Foundation. En: AO Surgery Reference [Internet]. 2026.</a:t>
            </a:r>
          </a:p>
          <a:p>
            <a:r>
              <a:rPr sz="800">
                <a:solidFill>
                  <a:srgbClr val="5A6469"/>
                </a:solidFill>
                <a:latin typeface="Calibri"/>
              </a:rPr>
              <a:t>[r20] AO Foundation. En: AO Surgery Reference [Internet]. 2026.</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Qué aporta</a:t>
                      </a:r>
                    </a:p>
                  </a:txBody>
                  <a:tcPr>
                    <a:solidFill>
                      <a:srgbClr val="0F5F6B"/>
                    </a:solidFill>
                  </a:tcPr>
                </a:tc>
                <a:tc>
                  <a:txBody>
                    <a:bodyPr/>
                    <a:lstStyle/>
                    <a:p>
                      <a:r>
                        <a:rPr sz="1600" b="1">
                          <a:solidFill>
                            <a:srgbClr val="FFFFFF"/>
                          </a:solidFill>
                          <a:latin typeface="Calibri"/>
                        </a:rPr>
                        <a:t>Tipo y límite</a:t>
                      </a:r>
                    </a:p>
                  </a:txBody>
                  <a:tcPr>
                    <a:solidFill>
                      <a:srgbClr val="0F5F6B"/>
                    </a:solidFill>
                  </a:tcPr>
                </a:tc>
              </a:tr>
              <a:tr h="457200">
                <a:tc>
                  <a:txBody>
                    <a:bodyPr/>
                    <a:lstStyle/>
                    <a:p>
                      <a:r>
                        <a:rPr sz="1600">
                          <a:solidFill>
                            <a:srgbClr val="263238"/>
                          </a:solidFill>
                          <a:latin typeface="Calibri"/>
                        </a:rPr>
                        <a:t>Guía S2k de fracturas de meseta tibial (2024)</a:t>
                      </a:r>
                    </a:p>
                  </a:txBody>
                  <a:tcPr>
                    <a:solidFill>
                      <a:srgbClr val="EEF3F4"/>
                    </a:solidFill>
                  </a:tcPr>
                </a:tc>
                <a:tc>
                  <a:txBody>
                    <a:bodyPr/>
                    <a:lstStyle/>
                    <a:p>
                      <a:r>
                        <a:rPr sz="1600">
                          <a:solidFill>
                            <a:srgbClr val="263238"/>
                          </a:solidFill>
                          <a:latin typeface="Calibri"/>
                        </a:rPr>
                        <a:t>Consenso Delphi con 25 afirmaciones [r74]</a:t>
                      </a:r>
                    </a:p>
                  </a:txBody>
                  <a:tcPr>
                    <a:solidFill>
                      <a:srgbClr val="EEF3F4"/>
                    </a:solidFill>
                  </a:tcPr>
                </a:tc>
                <a:tc>
                  <a:txBody>
                    <a:bodyPr/>
                    <a:lstStyle/>
                    <a:p>
                      <a:r>
                        <a:rPr sz="1600">
                          <a:solidFill>
                            <a:srgbClr val="263238"/>
                          </a:solidFill>
                          <a:latin typeface="Calibri"/>
                        </a:rPr>
                        <a:t>Guía de consenso alemana; el resumen no detalla los abordajes</a:t>
                      </a:r>
                    </a:p>
                  </a:txBody>
                  <a:tcPr>
                    <a:solidFill>
                      <a:srgbClr val="EEF3F4"/>
                    </a:solidFill>
                  </a:tcPr>
                </a:tc>
              </a:tr>
              <a:tr h="457200">
                <a:tc>
                  <a:txBody>
                    <a:bodyPr/>
                    <a:lstStyle/>
                    <a:p>
                      <a:r>
                        <a:rPr sz="1600">
                          <a:solidFill>
                            <a:srgbClr val="263238"/>
                          </a:solidFill>
                          <a:latin typeface="Calibri"/>
                        </a:rPr>
                        <a:t>AO Surgery Reference, tibia proximal</a:t>
                      </a:r>
                    </a:p>
                  </a:txBody>
                  <a:tcPr>
                    <a:solidFill>
                      <a:srgbClr val="FFFFFF"/>
                    </a:solidFill>
                  </a:tcPr>
                </a:tc>
                <a:tc>
                  <a:txBody>
                    <a:bodyPr/>
                    <a:lstStyle/>
                    <a:p>
                      <a:r>
                        <a:rPr sz="1600">
                          <a:solidFill>
                            <a:srgbClr val="263238"/>
                          </a:solidFill>
                          <a:latin typeface="Calibri"/>
                        </a:rPr>
                        <a:t>Descripción paso a paso de 4 abordajes y de la posición [r2][r12][r13][r20]</a:t>
                      </a:r>
                    </a:p>
                  </a:txBody>
                  <a:tcPr>
                    <a:solidFill>
                      <a:srgbClr val="FFFFFF"/>
                    </a:solidFill>
                  </a:tcPr>
                </a:tc>
                <a:tc>
                  <a:txBody>
                    <a:bodyPr/>
                    <a:lstStyle/>
                    <a:p>
                      <a:r>
                        <a:rPr sz="1600">
                          <a:solidFill>
                            <a:srgbClr val="263238"/>
                          </a:solidFill>
                          <a:latin typeface="Calibri"/>
                        </a:rPr>
                        <a:t>Se enlaza; el texto y las imágenes son de terceros y no se reproducen</a:t>
                      </a:r>
                    </a:p>
                  </a:txBody>
                  <a:tcPr>
                    <a:solidFill>
                      <a:srgbClr val="FFFFFF"/>
                    </a:solidFill>
                  </a:tcPr>
                </a:tc>
              </a:tr>
              <a:tr h="457200">
                <a:tc>
                  <a:txBody>
                    <a:bodyPr/>
                    <a:lstStyle/>
                    <a:p>
                      <a:r>
                        <a:rPr sz="1600">
                          <a:solidFill>
                            <a:srgbClr val="263238"/>
                          </a:solidFill>
                          <a:latin typeface="Calibri"/>
                        </a:rPr>
                        <a:t>Revisión de alta energía (2025)</a:t>
                      </a:r>
                    </a:p>
                  </a:txBody>
                  <a:tcPr>
                    <a:solidFill>
                      <a:srgbClr val="EEF3F4"/>
                    </a:solidFill>
                  </a:tcPr>
                </a:tc>
                <a:tc>
                  <a:txBody>
                    <a:bodyPr/>
                    <a:lstStyle/>
                    <a:p>
                      <a:r>
                        <a:rPr sz="1600">
                          <a:solidFill>
                            <a:srgbClr val="263238"/>
                          </a:solidFill>
                          <a:latin typeface="Calibri"/>
                        </a:rPr>
                        <a:t>Estrategia secuencial escanear, puentear, planear [r49]</a:t>
                      </a:r>
                    </a:p>
                  </a:txBody>
                  <a:tcPr>
                    <a:solidFill>
                      <a:srgbClr val="EEF3F4"/>
                    </a:solidFill>
                  </a:tcPr>
                </a:tc>
                <a:tc>
                  <a:txBody>
                    <a:bodyPr/>
                    <a:lstStyle/>
                    <a:p>
                      <a:r>
                        <a:rPr sz="1600">
                          <a:solidFill>
                            <a:srgbClr val="263238"/>
                          </a:solidFill>
                          <a:latin typeface="Calibri"/>
                        </a:rPr>
                        <a:t>Opinión de expertos, nivel V [r49]</a:t>
                      </a:r>
                    </a:p>
                  </a:txBody>
                  <a:tcPr>
                    <a:solidFill>
                      <a:srgbClr val="EEF3F4"/>
                    </a:solidFill>
                  </a:tcPr>
                </a:tc>
              </a:tr>
              <a:tr h="457200">
                <a:tc>
                  <a:txBody>
                    <a:bodyPr/>
                    <a:lstStyle/>
                    <a:p>
                      <a:r>
                        <a:rPr sz="1600">
                          <a:solidFill>
                            <a:srgbClr val="263238"/>
                          </a:solidFill>
                          <a:latin typeface="Calibri"/>
                        </a:rPr>
                        <a:t>Revisión del EFORT (2016)</a:t>
                      </a:r>
                    </a:p>
                  </a:txBody>
                  <a:tcPr>
                    <a:solidFill>
                      <a:srgbClr val="FFFFFF"/>
                    </a:solidFill>
                  </a:tcPr>
                </a:tc>
                <a:tc>
                  <a:txBody>
                    <a:bodyPr/>
                    <a:lstStyle/>
                    <a:p>
                      <a:r>
                        <a:rPr sz="1600">
                          <a:solidFill>
                            <a:srgbClr val="263238"/>
                          </a:solidFill>
                          <a:latin typeface="Calibri"/>
                        </a:rPr>
                        <a:t>Tres columnas, abordajes por fragmento y estrategia escalonada [r8]</a:t>
                      </a:r>
                    </a:p>
                  </a:txBody>
                  <a:tcPr>
                    <a:solidFill>
                      <a:srgbClr val="FFFFFF"/>
                    </a:solidFill>
                  </a:tcPr>
                </a:tc>
                <a:tc>
                  <a:txBody>
                    <a:bodyPr/>
                    <a:lstStyle/>
                    <a:p>
                      <a:r>
                        <a:rPr sz="1600">
                          <a:solidFill>
                            <a:srgbClr val="263238"/>
                          </a:solidFill>
                          <a:latin typeface="Calibri"/>
                        </a:rPr>
                        <a:t>Revisión narrativa de acceso abierto</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80</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Fleming TA et al. J Orthop. 2023. doi:10.1016/j.jor.2023.07.004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Planifica por columnas con TC: la TC cambió el abordaje previsto en 28,5 % de 50 fracturas y la posición del paciente en 27 % [r10]; la columna rota decide el corredor.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80</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Franulic N et al. Injury. 2025. doi:10.1016/j.injury.2025.112855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Valora pulsos, compartimentos y nervio peroneo antes de elegir incisión: en 320 pacientes la lesión vascular fue 0,62 % y la neurológica 4,06 %, concentradas en la alta energía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80</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Fleming TA et al. J Orthop. 2023. doi:10.1016/j.jor.2023.07.004</a:t>
            </a:r>
          </a:p>
          <a:p>
            <a:r>
              <a:rPr sz="800">
                <a:solidFill>
                  <a:srgbClr val="5A6469"/>
                </a:solidFill>
                <a:latin typeface="Calibri"/>
              </a:rPr>
              <a:t>[r2] AO Foundation. En: AO Surgery Reference [Internet]. 2026.</a:t>
            </a:r>
          </a:p>
          <a:p>
            <a:r>
              <a:rPr sz="800">
                <a:solidFill>
                  <a:srgbClr val="5A6469"/>
                </a:solidFill>
                <a:latin typeface="Calibri"/>
              </a:rPr>
              <a:t>[r34] Rausch V et al. Arch Orthop Trauma Surg. 2019. doi:10.1007/s00402-019-03141-7</a:t>
            </a:r>
          </a:p>
          <a:p>
            <a:r>
              <a:rPr sz="800">
                <a:solidFill>
                  <a:srgbClr val="5A6469"/>
                </a:solidFill>
                <a:latin typeface="Calibri"/>
              </a:rPr>
              <a:t>[r6] Meulenkamp B et al. J Orthop Trauma. 2017. doi:10.1097/BOT.0000000000000735</a:t>
            </a:r>
          </a:p>
          <a:p>
            <a:r>
              <a:rPr sz="800">
                <a:solidFill>
                  <a:srgbClr val="5A6469"/>
                </a:solidFill>
                <a:latin typeface="Calibri"/>
              </a:rPr>
              <a:t>[r14] Frosch KH et al. Eur J Trauma Emerg Surg. 2020. doi:10.1007/s00068-020-01422-0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 aborda por columna y la TC decide el corredor [r10].</a:t>
            </a:r>
          </a:p>
          <a:p>
            <a:pPr marL="347472" indent="-347472">
              <a:spcAft>
                <a:spcPts val="1400"/>
              </a:spcAft>
              <a:buChar char="•"/>
            </a:pPr>
            <a:r>
              <a:rPr sz="2400">
                <a:solidFill>
                  <a:srgbClr val="263238"/>
                </a:solidFill>
                <a:latin typeface="Calibri"/>
              </a:rPr>
              <a:t>Cada corredor tiene su estructura que no perdona: se identifica, no se supone [r2][r34].</a:t>
            </a:r>
          </a:p>
          <a:p>
            <a:pPr marL="347472" indent="-347472">
              <a:spcAft>
                <a:spcPts val="1400"/>
              </a:spcAft>
              <a:buChar char="•"/>
            </a:pPr>
            <a:r>
              <a:rPr sz="2400">
                <a:solidFill>
                  <a:srgbClr val="263238"/>
                </a:solidFill>
                <a:latin typeface="Calibri"/>
              </a:rPr>
              <a:t>Visión directa para reducir: la malreducción se esconde atrás [r6][r14].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80</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meseta tibial · abordaje anterolateral · abordaje posteromedial · abordaje posterolateral · Lobenhoffer · Frosch · tres columnas · Luo · Schatzker · AO/OTA 41 · artrotomía submeniscal · tubérculo de Gerdy · osteotomía de…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80</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AO Foundation. En: AO Surgery Reference [Internet]. 2026.</a:t>
            </a:r>
          </a:p>
          <a:p>
            <a:r>
              <a:rPr sz="1000">
                <a:solidFill>
                  <a:srgbClr val="5A6469"/>
                </a:solidFill>
                <a:latin typeface="Calibri"/>
              </a:rPr>
              <a:t>[r14] Frosch KH et al. Eur J Trauma Emerg Surg. 2020. doi:10.1007/s00068-020-01422-0</a:t>
            </a:r>
          </a:p>
          <a:p>
            <a:r>
              <a:rPr sz="1000">
                <a:solidFill>
                  <a:srgbClr val="5A6469"/>
                </a:solidFill>
                <a:latin typeface="Calibri"/>
              </a:rPr>
              <a:t>[r13] AO Foundation. En: AO Surgery Reference [Internet].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Anterolateral: peroneo común detrás de la exposición; artrotomía submeniscal y distractor [r2].</a:t>
            </a:r>
          </a:p>
          <a:p>
            <a:pPr marL="347472" indent="-347472">
              <a:spcAft>
                <a:spcPts val="1400"/>
              </a:spcAft>
              <a:buChar char="•"/>
            </a:pPr>
            <a:r>
              <a:rPr sz="2400">
                <a:solidFill>
                  <a:srgbClr val="263238"/>
                </a:solidFill>
                <a:latin typeface="Calibri"/>
              </a:rPr>
              <a:t>Lo posterior se malreduce: la zona crítica es el segmento posterolateral central [r14].</a:t>
            </a:r>
          </a:p>
          <a:p>
            <a:pPr marL="347472" indent="-347472">
              <a:spcAft>
                <a:spcPts val="1400"/>
              </a:spcAft>
              <a:buChar char="•"/>
            </a:pPr>
            <a:r>
              <a:rPr sz="2400">
                <a:solidFill>
                  <a:srgbClr val="263238"/>
                </a:solidFill>
                <a:latin typeface="Calibri"/>
              </a:rPr>
              <a:t>Prono: gastrocnemio medial afuera con poco esfuerzo y rodilla extendida para reducir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80</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bicondílea con fragmento posteromedial tras un accidente de moto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sintético, sin datos de pacientes reales.</a:t>
            </a:r>
          </a:p>
          <a:p>
            <a:pPr marL="347472" indent="-347472">
              <a:spcAft>
                <a:spcPts val="1400"/>
              </a:spcAft>
              <a:buChar char="•"/>
            </a:pPr>
            <a:r>
              <a:rPr sz="2800">
                <a:solidFill>
                  <a:srgbClr val="263238"/>
                </a:solidFill>
                <a:latin typeface="Calibri"/>
              </a:rPr>
              <a:t>Hombre de 38 años, choque de moto a alta velocidad.</a:t>
            </a:r>
          </a:p>
          <a:p>
            <a:pPr marL="347472" indent="-347472">
              <a:spcAft>
                <a:spcPts val="1400"/>
              </a:spcAft>
              <a:buChar char="•"/>
            </a:pPr>
            <a:r>
              <a:rPr sz="2800">
                <a:solidFill>
                  <a:srgbClr val="263238"/>
                </a:solidFill>
                <a:latin typeface="Calibri"/>
              </a:rPr>
              <a:t>Rodilla izquierda con edema marcado y ampollas con contenido hemático.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80</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haces el día del ingreso con la piel y qué esperas para la cirugía definitiva?</a:t>
            </a:r>
          </a:p>
          <a:p>
            <a:pPr marL="347472" indent="-347472">
              <a:spcAft>
                <a:spcPts val="1400"/>
              </a:spcAft>
              <a:buChar char="•"/>
            </a:pPr>
            <a:r>
              <a:rPr sz="2400">
                <a:solidFill>
                  <a:srgbClr val="263238"/>
                </a:solidFill>
                <a:latin typeface="Calibri"/>
              </a:rPr>
              <a:t>2. ¿Qué columnas están rotas y qué corredor usas para cada una?</a:t>
            </a:r>
          </a:p>
          <a:p>
            <a:pPr marL="347472" indent="-347472">
              <a:spcAft>
                <a:spcPts val="1400"/>
              </a:spcAft>
              <a:buChar char="•"/>
            </a:pPr>
            <a:r>
              <a:rPr sz="2400">
                <a:solidFill>
                  <a:srgbClr val="263238"/>
                </a:solidFill>
                <a:latin typeface="Calibri"/>
              </a:rPr>
              <a:t>3. ¿Qué posición eliges y por qué?</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80</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Prat-Fabregat S et al. EFORT Open Rev. 2016. doi:10.1302/2058-5241.1.000031</a:t>
            </a:r>
          </a:p>
          <a:p>
            <a:r>
              <a:rPr sz="1000">
                <a:solidFill>
                  <a:srgbClr val="5A6469"/>
                </a:solidFill>
                <a:latin typeface="Calibri"/>
              </a:rPr>
              <a:t>[r7] Egol KA et al. J Orthop Trauma. 2005. doi:10.1097/01.bot.0000171881.11205.80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Piel: ampollas hemáticas y alta energía orientan a fijador puente el día del ingreso y fijación definitiva diferida [r8][r7].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80</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Hake ME, Goulet JA. Open Reduction and Internal Fixation of the Tibial Plateau Through the Anterolateral Approach. J Orthop Trauma. 2016;30 Suppl 2:S28-9. doi:10.1097/BOT.0000000000000581. https://doi.org/10.1097/BOT.0000000000000581</a:t>
            </a:r>
          </a:p>
          <a:p>
            <a:pPr>
              <a:spcAft>
                <a:spcPts val="800"/>
              </a:spcAft>
            </a:pPr>
            <a:r>
              <a:rPr sz="1200">
                <a:solidFill>
                  <a:srgbClr val="263238"/>
                </a:solidFill>
                <a:latin typeface="Calibri"/>
              </a:rPr>
              <a:t>[r2] AO Foundation. Anterolateral and extended anterolateral approach to the proximal tibia. En: AO Surgery Reference [Internet]. Davos: AO Foundation; [consultado 2026 oct 10]. Disponible en: https://surgeryreference.aofoundation.org/orthopedic-trauma/adult-trauma/proximal-tibia/approach/anterolateral-and-extended-anterolateral-approach-to-proximal-tibia https://surgeryreference.aofoundation.org/orthopedic-trauma/adult-trauma/proximal-tibia/approach/anterolateral-and-extended-anterolateral-approach-to-proximal-tibia</a:t>
            </a:r>
          </a:p>
          <a:p>
            <a:pPr>
              <a:spcAft>
                <a:spcPts val="800"/>
              </a:spcAft>
            </a:pPr>
            <a:r>
              <a:rPr sz="1200">
                <a:solidFill>
                  <a:srgbClr val="263238"/>
                </a:solidFill>
                <a:latin typeface="Calibri"/>
              </a:rPr>
              <a:t>[r3] Higgins TF, Kemper D, Klatt J. Incidence and morphology of the posteromedial fragment in bicondylar tibial plateau fractures. J Orthop Trauma. 2009;23(1):45-51. doi:10.1097/BOT.0b013e31818f8dc1. https://doi.org/10.1097/BOT.0b013e31818f8dc1</a:t>
            </a:r>
          </a:p>
          <a:p>
            <a:pPr>
              <a:spcAft>
                <a:spcPts val="800"/>
              </a:spcAft>
            </a:pPr>
            <a:r>
              <a:rPr sz="1200">
                <a:solidFill>
                  <a:srgbClr val="263238"/>
                </a:solidFill>
                <a:latin typeface="Calibri"/>
              </a:rPr>
              <a:t>[r4] Sohn HS, Yoon YC, Cho JW, Cho WT, Oh CW, Oh JK. Incidence and fracture morphology of posterolateral fragments in lateral and bicondylar tibial plateau fractures. J Orthop Trauma. 2015;29(2):91-7. doi:10.1097/BOT.0000000000000170. https://doi.org/10.1097/BOT.0000000000000170</a:t>
            </a:r>
          </a:p>
          <a:p>
            <a:pPr>
              <a:spcAft>
                <a:spcPts val="800"/>
              </a:spcAft>
            </a:pPr>
            <a:r>
              <a:rPr sz="1200">
                <a:solidFill>
                  <a:srgbClr val="263238"/>
                </a:solidFill>
                <a:latin typeface="Calibri"/>
              </a:rPr>
              <a:t>[r5] Krause M, Krüger S, Müller G, Püschel K, Frosch KH. How can the articular surface of the tibial plateau be best exposed? A comparison of specific surgical approaches. Arch Orthop Trauma Surg. 2019;139(10):1369-1377. doi:10.1007/s00402-019-03200-z. https://doi.org/10.1007/s00402-019-03200-z</a:t>
            </a:r>
          </a:p>
          <a:p>
            <a:pPr>
              <a:spcAft>
                <a:spcPts val="800"/>
              </a:spcAft>
            </a:pPr>
            <a:r>
              <a:rPr sz="1200">
                <a:solidFill>
                  <a:srgbClr val="263238"/>
                </a:solidFill>
                <a:latin typeface="Calibri"/>
              </a:rPr>
              <a:t>[r6] Meulenkamp B, Martin R, Desy NM, Duffy P, Korley R, Puloski S, et al. Incidence, Risk Factors, and Location of Articular Malreductions of the Tibial Plateau. J Orthop Trauma. 2017;31(3):146-150. doi:10.1097/BOT.0000000000000735. https://doi.org/10.1097/BOT.0000000000000735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80</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Egol KA, Tejwani NC, Capla EL, Wolinsky PL, Koval KJ. Staged management of high-energy proximal tibia fractures (OTA types 41): the results of a prospective, standardized protocol. J Orthop Trauma. 2005;19(7):448-55; discussion 456. doi:10.1097/01.bot.0000171881.11205.80. https://doi.org/10.1097/01.bot.0000171881.11205.80</a:t>
            </a:r>
          </a:p>
          <a:p>
            <a:pPr>
              <a:spcAft>
                <a:spcPts val="800"/>
              </a:spcAft>
            </a:pPr>
            <a:r>
              <a:rPr sz="1200">
                <a:solidFill>
                  <a:srgbClr val="263238"/>
                </a:solidFill>
                <a:latin typeface="Calibri"/>
              </a:rPr>
              <a:t>[r8] Prat-Fabregat S, Camacho-Carrasco P. Treatment strategy for tibial plateau fractures: an update. EFORT Open Rev. 2016;1(5):225-232. doi:10.1302/2058-5241.1.000031. https://doi.org/10.1302/2058-5241.1.000031</a:t>
            </a:r>
          </a:p>
          <a:p>
            <a:pPr>
              <a:spcAft>
                <a:spcPts val="800"/>
              </a:spcAft>
            </a:pPr>
            <a:r>
              <a:rPr sz="1200">
                <a:solidFill>
                  <a:srgbClr val="263238"/>
                </a:solidFill>
                <a:latin typeface="Calibri"/>
              </a:rPr>
              <a:t>[r9] Guild TT, Stenquist DS, Yeung CM, Harris MB, Von Keudell AG, Smith RM. Single versus dual incision approaches for dual plating of bicondylar tibial plateau fractures have comparable rates of deep infection and revision surgery. Injury. 2022;53(10):3475-3480. doi:10.1016/j.injury.2022.07.037. https://doi.org/10.1016/j.injury.2022.07.037</a:t>
            </a:r>
          </a:p>
          <a:p>
            <a:pPr>
              <a:spcAft>
                <a:spcPts val="800"/>
              </a:spcAft>
            </a:pPr>
            <a:r>
              <a:rPr sz="1200">
                <a:solidFill>
                  <a:srgbClr val="263238"/>
                </a:solidFill>
                <a:latin typeface="Calibri"/>
              </a:rPr>
              <a:t>[r10] Fleming TA, Torrie PAG, Murphy TA, Dodds AL, Engelke DM, Curwen CHM, et al. The influence of pre-operative Computed Tomography (CT) on surgical approach and fixation for fractures of the tibial plateau. J Orthop. 2023;42:50-53. doi:10.1016/j.jor.2023.07.004. https://doi.org/10.1016/j.jor.2023.07.004</a:t>
            </a:r>
          </a:p>
          <a:p>
            <a:pPr>
              <a:spcAft>
                <a:spcPts val="800"/>
              </a:spcAft>
            </a:pPr>
            <a:r>
              <a:rPr sz="1200">
                <a:solidFill>
                  <a:srgbClr val="263238"/>
                </a:solidFill>
                <a:latin typeface="Calibri"/>
              </a:rPr>
              <a:t>[r11] Heidari N, Lidder S, Grechenig W, Tesch NP, Weinberg AM. The risk of injury to the anterior tibial artery in the posterolateral approach to the tibia plateau: a cadaver study. J Orthop Trauma. 2013;27(4):221-5. doi:10.1097/BOT.0b013e318271f8f0. https://doi.org/10.1097/BOT.0b013e318271f8f0</a:t>
            </a:r>
          </a:p>
          <a:p>
            <a:pPr>
              <a:spcAft>
                <a:spcPts val="800"/>
              </a:spcAft>
            </a:pPr>
            <a:r>
              <a:rPr sz="1200">
                <a:solidFill>
                  <a:srgbClr val="263238"/>
                </a:solidFill>
                <a:latin typeface="Calibri"/>
              </a:rPr>
              <a:t>[r12] AO Foundation. Medial and posteromedial approach to the proximal tibia. En: AO Surgery Reference [Internet]. Davos: AO Foundation; [consultado 2026 oct 10]. Disponible en: https://surgeryreference.aofoundation.org/orthopedic-trauma/adult-trauma/proximal-tibia/approach/medial-and-posteromedial-approach-to-proximal-tibia https://surgeryreference.aofoundation.org/orthopedic-trauma/adult-trauma/proximal-tibia/approach/medial-and-posteromedial-approach-to-proximal-tibia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80</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AO Foundation. Prone posteromedial approach to the proximal tibia. En: AO Surgery Reference [Internet]. Davos: AO Foundation; [consultado 2026 oct 10]. Disponible en: https://surgeryreference.aofoundation.org/orthopedic-trauma/adult-trauma/proximal-tibia/approach/prone-posteromedial-approach-to-proximal-tibia https://surgeryreference.aofoundation.org/orthopedic-trauma/adult-trauma/proximal-tibia/approach/prone-posteromedial-approach-to-proximal-tibia</a:t>
            </a:r>
          </a:p>
          <a:p>
            <a:pPr>
              <a:spcAft>
                <a:spcPts val="800"/>
              </a:spcAft>
            </a:pPr>
            <a:r>
              <a:rPr sz="1200">
                <a:solidFill>
                  <a:srgbClr val="263238"/>
                </a:solidFill>
                <a:latin typeface="Calibri"/>
              </a:rPr>
              <a:t>[r14] Frosch KH, Korthaus A, Thiesen D, Frings J, Krause M. The concept of direct approach to lateral tibial plateau fractures and stepwise extension as needed. Eur J Trauma Emerg Surg. 2020;46(6):1211-1219. doi:10.1007/s00068-020-01422-0. https://doi.org/10.1007/s00068-020-01422-0</a:t>
            </a:r>
          </a:p>
          <a:p>
            <a:pPr>
              <a:spcAft>
                <a:spcPts val="800"/>
              </a:spcAft>
            </a:pPr>
            <a:r>
              <a:rPr sz="1200">
                <a:solidFill>
                  <a:srgbClr val="263238"/>
                </a:solidFill>
                <a:latin typeface="Calibri"/>
              </a:rPr>
              <a:t>[r15] Behrendt P, Berninger MT, Thürig G, Dehoust J, Christensen JH, Frosch KH, et al. Anterolateral versus modified posterolateral approach for tibial plateau fractures with involvement of the posterior column: a cadaveric study. Eur J Trauma Emerg Surg. 2023;49(1):201-207. doi:10.1007/s00068-022-02113-8. https://doi.org/10.1007/s00068-022-02113-8</a:t>
            </a:r>
          </a:p>
          <a:p>
            <a:pPr>
              <a:spcAft>
                <a:spcPts val="800"/>
              </a:spcAft>
            </a:pPr>
            <a:r>
              <a:rPr sz="1200">
                <a:solidFill>
                  <a:srgbClr val="263238"/>
                </a:solidFill>
                <a:latin typeface="Calibri"/>
              </a:rPr>
              <a:t>[r16] Risitano S, Rea A, Garofalo G, Onorato F, Elzeiny A, Artiaco S, et al. Impact of Surgical Timing, Fasciotomy, and External Fixation on Infection Risk in Tibial Plateau Fractures. J Pers Med. 2025;15(3):108. doi:10.3390/jpm15030108. https://doi.org/10.3390/jpm15030108</a:t>
            </a:r>
          </a:p>
          <a:p>
            <a:pPr>
              <a:spcAft>
                <a:spcPts val="800"/>
              </a:spcAft>
            </a:pPr>
            <a:r>
              <a:rPr sz="1200">
                <a:solidFill>
                  <a:srgbClr val="263238"/>
                </a:solidFill>
                <a:latin typeface="Calibri"/>
              </a:rPr>
              <a:t>[r17] Dobelle E, Fabre-Aubrespy M, Mandon B, Flecher X, Ollivier M, Argenson JN, et al. Bicondylar tibial plateau fracture osteosynthesis with double-plate fixation: Similar complication rates and clinical results but improved radiographic outcomes with dual compared to single approach. Orthop Traumatol Surg Res. 2024;110(2):103655. doi:10.1016/j.otsr.2023.103655. https://doi.org/10.1016/j.otsr.2023.103655</a:t>
            </a:r>
          </a:p>
          <a:p>
            <a:pPr>
              <a:spcAft>
                <a:spcPts val="800"/>
              </a:spcAft>
            </a:pPr>
            <a:r>
              <a:rPr sz="1200">
                <a:solidFill>
                  <a:srgbClr val="263238"/>
                </a:solidFill>
                <a:latin typeface="Calibri"/>
              </a:rPr>
              <a:t>[r18] Olszewski N, Manzano G, Wilson E, Joseph N, Vallier H, Pawlak A, et al. Bicondylar Tibial Plateau Fractures: What Predicts Infection? J Am Acad Orthop Surg. 2022;30(20):e1311-e1318. doi:10.5435/JAAOS-D-21-00432. https://doi.org/10.5435/JAAOS-D-21-00432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80</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Franulic N, Laso J, Bustos F, Albornoz P, Wolff N, Olivieri R, et al. Neurovascular injuries in tibial plateau fractures: Rare in Schatzker IV, predominant in complex patterns. Injury. 2025;56(12):112855. doi:10.1016/j.injury.2025.112855. https://doi.org/10.1016/j.injury.2025.112855</a:t>
            </a:r>
          </a:p>
          <a:p>
            <a:pPr>
              <a:spcAft>
                <a:spcPts val="800"/>
              </a:spcAft>
            </a:pPr>
            <a:r>
              <a:rPr sz="1200">
                <a:solidFill>
                  <a:srgbClr val="263238"/>
                </a:solidFill>
                <a:latin typeface="Calibri"/>
              </a:rPr>
              <a:t>[r20] AO Foundation. Straight lateral approach to the proximal tibia. En: AO Surgery Reference [Internet]. Davos: AO Foundation; [consultado 2026 oct 10]. Disponible en: https://surgeryreference.aofoundation.org/orthopedic-trauma/adult-trauma/proximal-tibia/approach/straight-lateral-approach https://surgeryreference.aofoundation.org/orthopedic-trauma/adult-trauma/proximal-tibia/approach/straight-lateral-approach</a:t>
            </a:r>
          </a:p>
          <a:p>
            <a:pPr>
              <a:spcAft>
                <a:spcPts val="800"/>
              </a:spcAft>
            </a:pPr>
            <a:r>
              <a:rPr sz="1200">
                <a:solidFill>
                  <a:srgbClr val="263238"/>
                </a:solidFill>
                <a:latin typeface="Calibri"/>
              </a:rPr>
              <a:t>[r21] Boluda-Mengod J, Olías-López B, Forcada-Calvet P, Martín-Herrero A, Herrera-Pérez M, Álvarez-De-La-Cruz J, et al. Modified Oblique Lobenhoffer (MOL) approach for posterolateral and posteromedial column access in tibial plateau fractures: a detailed cadaveric anatomical study. J Orthop Traumatol. 2024;25(1):27. doi:10.1186/s10195-024-00769-z. https://doi.org/10.1186/s10195-024-00769-z</a:t>
            </a:r>
          </a:p>
          <a:p>
            <a:pPr>
              <a:spcAft>
                <a:spcPts val="800"/>
              </a:spcAft>
            </a:pPr>
            <a:r>
              <a:rPr sz="1200">
                <a:solidFill>
                  <a:srgbClr val="263238"/>
                </a:solidFill>
                <a:latin typeface="Calibri"/>
              </a:rPr>
              <a:t>[r22] Pattyn R, Loder R, Mullis BH. Iatrogenic Peroneal Nerve Palsy Rates Secondary to Open Reduction Internal Fixation for Tibial Plateau Fractures Using an Intraoperative Distractor. J Orthop Trauma. 2020;34(7):359-362. doi:10.1097/BOT.0000000000001748. https://doi.org/10.1097/BOT.0000000000001748</a:t>
            </a:r>
          </a:p>
          <a:p>
            <a:pPr>
              <a:spcAft>
                <a:spcPts val="800"/>
              </a:spcAft>
            </a:pPr>
            <a:r>
              <a:rPr sz="1200">
                <a:solidFill>
                  <a:srgbClr val="263238"/>
                </a:solidFill>
                <a:latin typeface="Calibri"/>
              </a:rPr>
              <a:t>[r23] Chen MJ, Salazar BP, Tigchelaar SS, Frey CS, DeBaun MR, Goodnough LH, et al. Lateral Distractor Use During Internal Fixation of Tibial Plateau Fractures Has a Minimal Risk of Iatrogenic Peroneal Nerve Palsy. J Orthop Trauma. 2021;35(2):e51-e55. doi:10.1097/BOT.0000000000001875. https://doi.org/10.1097/BOT.0000000000001875</a:t>
            </a:r>
          </a:p>
          <a:p>
            <a:pPr>
              <a:spcAft>
                <a:spcPts val="800"/>
              </a:spcAft>
            </a:pPr>
            <a:r>
              <a:rPr sz="1200">
                <a:solidFill>
                  <a:srgbClr val="263238"/>
                </a:solidFill>
                <a:latin typeface="Calibri"/>
              </a:rPr>
              <a:t>[r24] Hake ME, Goulet JA. Open Reduction and Internal Fixation of the Posteromedial Tibial Plateau via the Lobenhoffer Approach. J Orthop Trauma. 2016;30 Suppl 2:S35-6. doi:10.1097/BOT.0000000000000582. https://doi.org/10.1097/BOT.0000000000000582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80</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Kantor AH, Thorne TJ, Dong W, Sato EH, O'Neill DC, Rothberg DL, et al. Ankle-Brachial Index Is an Effective Screening Tool for Vascular Injury in Schatzker Type-4 to 6 Tibial Plateau Fractures with Symmetric Pulses. J Bone Joint Surg Am. 2025;107(4):408-413. doi:10.2106/JBJS.24.00545. https://doi.org/10.2106/JBJS.24.00545</a:t>
            </a:r>
          </a:p>
          <a:p>
            <a:pPr>
              <a:spcAft>
                <a:spcPts val="800"/>
              </a:spcAft>
            </a:pPr>
            <a:r>
              <a:rPr sz="1200">
                <a:solidFill>
                  <a:srgbClr val="263238"/>
                </a:solidFill>
                <a:latin typeface="Calibri"/>
              </a:rPr>
              <a:t>[r26] Kim CW, Lee CR, An KC, Gwak HC, Kim JH, Wang L, et al. Predictors of reduction loss in tibial plateau fracture surgery: Focusing on posterior coronal fractures. Injury. 2016;47(7):1483-7. doi:10.1016/j.injury.2016.04.029. https://doi.org/10.1016/j.injury.2016.04.029</a:t>
            </a:r>
          </a:p>
          <a:p>
            <a:pPr>
              <a:spcAft>
                <a:spcPts val="800"/>
              </a:spcAft>
            </a:pPr>
            <a:r>
              <a:rPr sz="1200">
                <a:solidFill>
                  <a:srgbClr val="263238"/>
                </a:solidFill>
                <a:latin typeface="Calibri"/>
              </a:rPr>
              <a:t>[r27] Laurent Tsai SH, Lin CR, Lin YR, Liu YC, Tischler EH, Tang HC, et al. Comparative Analysis of Posterior Approach Versus Anterior Approach for Posterior Tibial Plateau Fractures: A Systematic Review and Meta-analysis. JBJS Rev. 2023;11(7):e23.00030. doi:10.2106/JBJS.RVW.23.00030. https://doi.org/10.2106/JBJS.RVW.23.00030</a:t>
            </a:r>
          </a:p>
          <a:p>
            <a:pPr>
              <a:spcAft>
                <a:spcPts val="800"/>
              </a:spcAft>
            </a:pPr>
            <a:r>
              <a:rPr sz="1200">
                <a:solidFill>
                  <a:srgbClr val="263238"/>
                </a:solidFill>
                <a:latin typeface="Calibri"/>
              </a:rPr>
              <a:t>[r28] Luo CF, Sun H, Zhang B, Zeng BF. Three-column fixation for complex tibial plateau fractures. J Orthop Trauma. 2010;24(11):683-92. doi:10.1097/BOT.0b013e3181d436f3. https://doi.org/10.1097/BOT.0b013e3181d436f3</a:t>
            </a:r>
          </a:p>
          <a:p>
            <a:pPr>
              <a:spcAft>
                <a:spcPts val="800"/>
              </a:spcAft>
            </a:pPr>
            <a:r>
              <a:rPr sz="1200">
                <a:solidFill>
                  <a:srgbClr val="263238"/>
                </a:solidFill>
                <a:latin typeface="Calibri"/>
              </a:rPr>
              <a:t>[r29] Elsoe R, Larsen P, Nielsen NP, Swenne J, Rasmussen S, Ostgaard SE. Population-Based Epidemiology of Tibial Plateau Fractures. Orthopedics. 2015;38(9):e780-6. doi:10.3928/01477447-20150902-55. https://doi.org/10.3928/01477447-20150902-55</a:t>
            </a:r>
          </a:p>
          <a:p>
            <a:pPr>
              <a:spcAft>
                <a:spcPts val="800"/>
              </a:spcAft>
            </a:pPr>
            <a:r>
              <a:rPr sz="1200">
                <a:solidFill>
                  <a:srgbClr val="263238"/>
                </a:solidFill>
                <a:latin typeface="Calibri"/>
              </a:rPr>
              <a:t>[r30] Yang G, Zhai Q, Zhu Y, Sun H, Putnis S, Luo C. The incidence of posterior tibial plateau fracture: an investigation of 525 fractures by using a CT-based classification system. Arch Orthop Trauma Surg. 2013;133(7):929-34. doi:10.1007/s00402-013-1735-4. https://doi.org/10.1007/s00402-013-1735-4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80</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Wang Y, Luo C, Zhu Y, Zhai Q, Zhan Y, Qiu W, et al. Updated Three-Column Concept in surgical treatment for tibial plateau fractures - A prospective cohort study of 287 patients. Injury. 2016;47(7):1488-96. doi:10.1016/j.injury.2016.04.026. https://doi.org/10.1016/j.injury.2016.04.026</a:t>
            </a:r>
          </a:p>
          <a:p>
            <a:pPr>
              <a:spcAft>
                <a:spcPts val="800"/>
              </a:spcAft>
            </a:pPr>
            <a:r>
              <a:rPr sz="1200">
                <a:solidFill>
                  <a:srgbClr val="263238"/>
                </a:solidFill>
                <a:latin typeface="Calibri"/>
              </a:rPr>
              <a:t>[r32] Liu CD, Hu SJ, Chang SM, Du SC, Chu YQ, Qi YM, et al. Treatment of posterolateral tibial plateau fractures: a narrative review and therapeutic strategy. Int J Surg. 2025;111(1):1071-1082. doi:10.1097/JS9.0000000000001955. https://doi.org/10.1097/JS9.0000000000001955</a:t>
            </a:r>
          </a:p>
          <a:p>
            <a:pPr>
              <a:spcAft>
                <a:spcPts val="800"/>
              </a:spcAft>
            </a:pPr>
            <a:r>
              <a:rPr sz="1200">
                <a:solidFill>
                  <a:srgbClr val="263238"/>
                </a:solidFill>
                <a:latin typeface="Calibri"/>
              </a:rPr>
              <a:t>[r33] Firoozabadi R, Schneidkraut J, Beingessner D, Dunbar R, Barei D. Hyperextension Varus Bicondylar Tibial Plateau Fracture Pattern: Diagnosis and Treatment Strategies. J Orthop Trauma. 2016;30(5):e152-7. doi:10.1097/BOT.0000000000000510. https://doi.org/10.1097/BOT.0000000000000510</a:t>
            </a:r>
          </a:p>
          <a:p>
            <a:pPr>
              <a:spcAft>
                <a:spcPts val="800"/>
              </a:spcAft>
            </a:pPr>
            <a:r>
              <a:rPr sz="1200">
                <a:solidFill>
                  <a:srgbClr val="263238"/>
                </a:solidFill>
                <a:latin typeface="Calibri"/>
              </a:rPr>
              <a:t>[r34] Rausch V, Hackl M, Oppermann J, Leschinger T, Scaal M, Müller LP, et al. Peroneal nerve location at the fibular head: an anatomic study using 3D imaging. Arch Orthop Trauma Surg. 2019;139(7):921-926. doi:10.1007/s00402-019-03141-7. https://doi.org/10.1007/s00402-019-03141-7</a:t>
            </a:r>
          </a:p>
          <a:p>
            <a:pPr>
              <a:spcAft>
                <a:spcPts val="800"/>
              </a:spcAft>
            </a:pPr>
            <a:r>
              <a:rPr sz="1200">
                <a:solidFill>
                  <a:srgbClr val="263238"/>
                </a:solidFill>
                <a:latin typeface="Calibri"/>
              </a:rPr>
              <a:t>[r35] Jabalameli M, Yahyazadeh H, Bagherifard A, Askari A, Imani Pahlavanloo Z, Ostovar M. Pes anserine detachment in posteromedial approach to the tibial plateau fracture provides better intraoperative exposure without compromising the flexor muscle strength. Eur J Orthop Surg Traumatol. 2023;33(6):2399-2404. doi:10.1007/s00590-022-03447-0. https://doi.org/10.1007/s00590-022-03447-0</a:t>
            </a:r>
          </a:p>
          <a:p>
            <a:pPr>
              <a:spcAft>
                <a:spcPts val="800"/>
              </a:spcAft>
            </a:pPr>
            <a:r>
              <a:rPr sz="1200">
                <a:solidFill>
                  <a:srgbClr val="263238"/>
                </a:solidFill>
                <a:latin typeface="Calibri"/>
              </a:rPr>
              <a:t>[r36] Frosch KH, Balcarek P, Walde T, Stürmer KM. A new posterolateral approach without fibula osteotomy for the treatment of tibial plateau fractures. J Orthop Trauma. 2010;24(8):515-20. doi:10.1097/BOT.0b013e3181e5e17d. https://doi.org/10.1097/BOT.0b013e3181e5e17d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80</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Yu B, Han K, Zhan C, Zhang C, Ma H, Su J. Fibular head osteotomy: a new approach for the treatment of lateral or posterolateral tibial plateau fractures. Knee. 2010;17(5):313-8. doi:10.1016/j.knee.2010.01.002. https://doi.org/10.1016/j.knee.2010.01.002</a:t>
            </a:r>
          </a:p>
          <a:p>
            <a:pPr>
              <a:spcAft>
                <a:spcPts val="800"/>
              </a:spcAft>
            </a:pPr>
            <a:r>
              <a:rPr sz="1200">
                <a:solidFill>
                  <a:srgbClr val="263238"/>
                </a:solidFill>
                <a:latin typeface="Calibri"/>
              </a:rPr>
              <a:t>[r38] Miller MD, Kline AJ, Gonzales J, Beach WR. Vascular risk associated with a posterior approach for posterior cruciate ligament reconstruction using the tibial inlay technique. J Knee Surg. 2002;15(3):137-40. https://pubmed.ncbi.nlm.nih.gov/12152973/</a:t>
            </a:r>
          </a:p>
          <a:p>
            <a:pPr>
              <a:spcAft>
                <a:spcPts val="800"/>
              </a:spcAft>
            </a:pPr>
            <a:r>
              <a:rPr sz="1200">
                <a:solidFill>
                  <a:srgbClr val="263238"/>
                </a:solidFill>
                <a:latin typeface="Calibri"/>
              </a:rPr>
              <a:t>[r39] O'Neill D, Thorne TJ, Scolaro J, Haller JM. Evaluation and Management of Posterior Tibial Plateau Fractures. J Am Acad Orthop Surg. 2024;32(19):e970-e981. doi:10.5435/JAAOS-D-23-01255. https://doi.org/10.5435/JAAOS-D-23-01255</a:t>
            </a:r>
          </a:p>
          <a:p>
            <a:pPr>
              <a:spcAft>
                <a:spcPts val="800"/>
              </a:spcAft>
            </a:pPr>
            <a:r>
              <a:rPr sz="1200">
                <a:solidFill>
                  <a:srgbClr val="263238"/>
                </a:solidFill>
                <a:latin typeface="Calibri"/>
              </a:rPr>
              <a:t>[r40] Vosoughi F, Menbari Oskouie I, Rahimdoost N, Kasaeian A, Sherafat Vaziri A. Intrarater and Inter-rater Reliability of Tibial Plateau Fracture Classifications: Systematic Review and Meta-Analysis. JB JS Open Access. 2024;9(4):e23.00181. doi:10.2106/JBJS.OA.23.00181. https://doi.org/10.2106/JBJS.OA.23.00181</a:t>
            </a:r>
          </a:p>
          <a:p>
            <a:pPr>
              <a:spcAft>
                <a:spcPts val="800"/>
              </a:spcAft>
            </a:pPr>
            <a:r>
              <a:rPr sz="1200">
                <a:solidFill>
                  <a:srgbClr val="263238"/>
                </a:solidFill>
                <a:latin typeface="Calibri"/>
              </a:rPr>
              <a:t>[r41] Huitema JM, van der Gaast N, Jaarsma RL, Doornberg JN, Edwards MJR, Hermans E. The effect of addition of 2DCT scans and 3DCT scans for the classification of tibial plateau fractures: a systematic review. Eur J Trauma Emerg Surg. 2024;50(1):71-79. doi:10.1007/s00068-023-02344-3. https://doi.org/10.1007/s00068-023-02344-3</a:t>
            </a:r>
          </a:p>
          <a:p>
            <a:pPr>
              <a:spcAft>
                <a:spcPts val="800"/>
              </a:spcAft>
            </a:pPr>
            <a:r>
              <a:rPr sz="1200">
                <a:solidFill>
                  <a:srgbClr val="263238"/>
                </a:solidFill>
                <a:latin typeface="Calibri"/>
              </a:rPr>
              <a:t>[r42] van den Berg J, Nijs S, Hoekstra H. Limited value of the column concept in the operative management of posterior column tibial plateau fractures. Eur J Trauma Emerg Surg. 2020;46(5):1143-1150. doi:10.1007/s00068-019-01078-5. https://doi.org/10.1007/s00068-019-01078-5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80</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Deng X, Hu H, Ye Z, Zhu J, Zhang Y, Zhang Y. Predictors of acute compartment syndrome of the lower leg in adults following tibial plateau fractures. J Orthop Surg Res. 2021;16(1):502. doi:10.1186/s13018-021-02660-7. https://doi.org/10.1186/s13018-021-02660-7</a:t>
            </a:r>
          </a:p>
          <a:p>
            <a:pPr>
              <a:spcAft>
                <a:spcPts val="800"/>
              </a:spcAft>
            </a:pPr>
            <a:r>
              <a:rPr sz="1200">
                <a:solidFill>
                  <a:srgbClr val="263238"/>
                </a:solidFill>
                <a:latin typeface="Calibri"/>
              </a:rPr>
              <a:t>[r44] Zhang D, Eurich J, Pitz-Goncalves L, Schimizzi G, Erdman MK, Christiano AV. What is the Rate of Occult Vessel Abnormalities in High-Energy Tibial Plateau Fractures (OTA/AO 41)? J Orthop Trauma. 2026;40(10):555-560. doi:10.1097/BOT.0000000000003215. https://doi.org/10.1097/BOT.0000000000003215</a:t>
            </a:r>
          </a:p>
          <a:p>
            <a:pPr>
              <a:spcAft>
                <a:spcPts val="800"/>
              </a:spcAft>
            </a:pPr>
            <a:r>
              <a:rPr sz="1200">
                <a:solidFill>
                  <a:srgbClr val="263238"/>
                </a:solidFill>
                <a:latin typeface="Calibri"/>
              </a:rPr>
              <a:t>[r45] Javidmehr S, Pashazadeh MP, Ramezanpour MR, Akbarzadeh A, Behzadi B, LaPrade RF. Tibial plateau depression and widening as predictors of meniscal and ligamentous injuries: a systematic review and meta-analysis. Knee Surg Relat Res. 2026;38(1):25. doi:10.1186/s43019-026-00332-6. https://doi.org/10.1186/s43019-026-00332-6</a:t>
            </a:r>
          </a:p>
          <a:p>
            <a:pPr>
              <a:spcAft>
                <a:spcPts val="800"/>
              </a:spcAft>
            </a:pPr>
            <a:r>
              <a:rPr sz="1200">
                <a:solidFill>
                  <a:srgbClr val="263238"/>
                </a:solidFill>
                <a:latin typeface="Calibri"/>
              </a:rPr>
              <a:t>[r46] Wang B, Zhu Y, Zhang B, Wang Y, Yan L, Xie X, et al. Incidence and Characteristics of Knee Ligament and Meniscal Injuries in Patients With Posterolateral Tibial Plateau Fractures. Orthop J Sports Med. 2024;12(4):23259671241238023. doi:10.1177/23259671241238023. https://doi.org/10.1177/23259671241238023</a:t>
            </a:r>
          </a:p>
          <a:p>
            <a:pPr>
              <a:spcAft>
                <a:spcPts val="800"/>
              </a:spcAft>
            </a:pPr>
            <a:r>
              <a:rPr sz="1200">
                <a:solidFill>
                  <a:srgbClr val="263238"/>
                </a:solidFill>
                <a:latin typeface="Calibri"/>
              </a:rPr>
              <a:t>[r47] Schneider S, Ludwig J, Hönning A, Käckenmester W, Guembel D, Ekkernkamp A, et al. Meniscus and ligament injuries associated with tibial plateau fractures cannot be predicted from CT scans, even with high surgical experience. Arch Orthop Trauma Surg. 2026;146(1):59. doi:10.1007/s00402-026-06216-4. https://doi.org/10.1007/s00402-026-06216-4</a:t>
            </a:r>
          </a:p>
          <a:p>
            <a:pPr>
              <a:spcAft>
                <a:spcPts val="800"/>
              </a:spcAft>
            </a:pPr>
            <a:r>
              <a:rPr sz="1200">
                <a:solidFill>
                  <a:srgbClr val="263238"/>
                </a:solidFill>
                <a:latin typeface="Calibri"/>
              </a:rPr>
              <a:t>[r48] Mustonen AO, Koivikko MP, Lindahl J, Koskinen SK. MRI of acute meniscal injury associated with tibial plateau fractures: prevalence, type, and location. AJR Am J Roentgenol. 2008;191(4):1002-9. doi:10.2214/AJR.07.3811. https://doi.org/10.2214/AJR.07.3811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75 / 80</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Martz P, Le Baron M. High-energy tibial plateau fracture. Orthop Traumatol Surg Res. 2025;111(1S):104072. doi:10.1016/j.otsr.2024.104072. https://doi.org/10.1016/j.otsr.2024.104072</a:t>
            </a:r>
          </a:p>
          <a:p>
            <a:pPr>
              <a:spcAft>
                <a:spcPts val="800"/>
              </a:spcAft>
            </a:pPr>
            <a:r>
              <a:rPr sz="1200">
                <a:solidFill>
                  <a:srgbClr val="263238"/>
                </a:solidFill>
                <a:latin typeface="Calibri"/>
              </a:rPr>
              <a:t>[r50] AO Foundation. Operative vs nonoperative treatment. En: AO Surgery Reference [Internet]. Davos: AO Foundation; [consultado 2026 oct 10]. Disponible en: https://surgeryreference.aofoundation.org/orthopedic-trauma/adult-trauma/proximal-tibia/further-reading/operative-vs-nonoperative-treatment https://surgeryreference.aofoundation.org/orthopedic-trauma/adult-trauma/proximal-tibia/further-reading/operative-vs-nonoperative-treatment</a:t>
            </a:r>
          </a:p>
          <a:p>
            <a:pPr>
              <a:spcAft>
                <a:spcPts val="800"/>
              </a:spcAft>
            </a:pPr>
            <a:r>
              <a:rPr sz="1200">
                <a:solidFill>
                  <a:srgbClr val="263238"/>
                </a:solidFill>
                <a:latin typeface="Calibri"/>
              </a:rPr>
              <a:t>[r51] McNamara IR, Smith TO, Shepherd KL, Clark AB, Nielsen DM, Donell S, et al. Surgical fixation methods for tibial plateau fractures. Cochrane Database Syst Rev. 2015;2015(9):CD009679. doi:10.1002/14651858.CD009679.pub2. https://doi.org/10.1002/14651858.CD009679.pub2</a:t>
            </a:r>
          </a:p>
          <a:p>
            <a:pPr>
              <a:spcAft>
                <a:spcPts val="800"/>
              </a:spcAft>
            </a:pPr>
            <a:r>
              <a:rPr sz="1200">
                <a:solidFill>
                  <a:srgbClr val="263238"/>
                </a:solidFill>
                <a:latin typeface="Calibri"/>
              </a:rPr>
              <a:t>[r52] Canadian Orthopaedic Trauma Society. Open reduction and internal fixation compared with circular fixator application for bicondylar tibial plateau fractures. Results of a multicenter, prospective, randomized clinical trial. J Bone Joint Surg Am. 2006;88(12):2613-23. doi:10.2106/JBJS.E.01416. https://doi.org/10.2106/JBJS.E.01416</a:t>
            </a:r>
          </a:p>
          <a:p>
            <a:pPr>
              <a:spcAft>
                <a:spcPts val="800"/>
              </a:spcAft>
            </a:pPr>
            <a:r>
              <a:rPr sz="1200">
                <a:solidFill>
                  <a:srgbClr val="263238"/>
                </a:solidFill>
                <a:latin typeface="Calibri"/>
              </a:rPr>
              <a:t>[r53] Chang H, Zhu Y, Zheng Z, Chen W, Zhao S, Zhang Y, et al. Meta-analysis shows that highly comminuted bicondylar tibial plateau fractures treated by single lateral locking plate give similar outcomes as dual plate fixation. Int Orthop. 2016;40(10):2129-2141. doi:10.1007/s00264-016-3157-8. https://doi.org/10.1007/s00264-016-3157-8</a:t>
            </a:r>
          </a:p>
          <a:p>
            <a:pPr>
              <a:spcAft>
                <a:spcPts val="800"/>
              </a:spcAft>
            </a:pPr>
            <a:r>
              <a:rPr sz="1200">
                <a:solidFill>
                  <a:srgbClr val="263238"/>
                </a:solidFill>
                <a:latin typeface="Calibri"/>
              </a:rPr>
              <a:t>[r54] Buckley RE, Schneider P, Duffy PJ, Puloski S, Korley R, Martin CR. A sub-meniscal arthrotomy improves the medium-term patient outcome of tibial plateau fractures. Knee Surg Sports Traumatol Arthrosc. 2019;27(3):837-844. doi:10.1007/s00167-018-5122-0. https://doi.org/10.1007/s00167-018-5122-0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76 / 80</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Heineman N, Turner A, Cheng M, Grewal I, Sanders D, Sathy A. The Midline Lateral Parapatellar Arthrotomy: A Safe Alternative Approach for Lateral Tibial Plateau Fractures. J Orthop Trauma. 2025;39(3):114-119. doi:10.1097/BOT.0000000000002938. https://doi.org/10.1097/BOT.0000000000002938</a:t>
            </a:r>
          </a:p>
          <a:p>
            <a:pPr>
              <a:spcAft>
                <a:spcPts val="800"/>
              </a:spcAft>
            </a:pPr>
            <a:r>
              <a:rPr sz="1200">
                <a:solidFill>
                  <a:srgbClr val="263238"/>
                </a:solidFill>
                <a:latin typeface="Calibri"/>
              </a:rPr>
              <a:t>[r56] Elmi A, Kooshki AM, Hushmand H, Zamani M, Sadighi A, Nikpay A, et al. Posterolateral vs. anterolateral approach for posterolateral tibial plateau fractures: A multicenter cohort with four-year outcomes. Injury. 2026;57(7):113352. doi:10.1016/j.injury.2026.113352. https://doi.org/10.1016/j.injury.2026.113352</a:t>
            </a:r>
          </a:p>
          <a:p>
            <a:pPr>
              <a:spcAft>
                <a:spcPts val="800"/>
              </a:spcAft>
            </a:pPr>
            <a:r>
              <a:rPr sz="1200">
                <a:solidFill>
                  <a:srgbClr val="263238"/>
                </a:solidFill>
                <a:latin typeface="Calibri"/>
              </a:rPr>
              <a:t>[r57] Schwartz L, Ganta A, Konda S, Rivero S, Egol K. The prone posteromedial approach to the knee revisited: a safe and effective strategy for posterior tibial plateau fractures. Eur J Orthop Surg Traumatol. 2024;34(2):1147-1151. doi:10.1007/s00590-023-03755-z. https://doi.org/10.1007/s00590-023-03755-z</a:t>
            </a:r>
          </a:p>
          <a:p>
            <a:pPr>
              <a:spcAft>
                <a:spcPts val="800"/>
              </a:spcAft>
            </a:pPr>
            <a:r>
              <a:rPr sz="1200">
                <a:solidFill>
                  <a:srgbClr val="263238"/>
                </a:solidFill>
                <a:latin typeface="Calibri"/>
              </a:rPr>
              <a:t>[r58] Krause M, Frings J, Isik H, Frosch KH. Comparison of extended lateral approaches to the tibial plateau: The articular exposure of lateral epicondyle osteotomy with and without popliteus tendon vs. fibula osteotomy. Injury. 2020;51(8):1874-1878. doi:10.1016/j.injury.2020.05.038. https://doi.org/10.1016/j.injury.2020.05.038</a:t>
            </a:r>
          </a:p>
          <a:p>
            <a:pPr>
              <a:spcAft>
                <a:spcPts val="800"/>
              </a:spcAft>
            </a:pPr>
            <a:r>
              <a:rPr sz="1200">
                <a:solidFill>
                  <a:srgbClr val="263238"/>
                </a:solidFill>
                <a:latin typeface="Calibri"/>
              </a:rPr>
              <a:t>[r59] Cardon JJ, DeKeyser GJ, Peterson AC, Higgins TF, Lenz AL, Haller JM. Medial Head of the Gastrocnemius Tenotomy Through a Posteromedial Approach Significantly Improves Surgical Accessibility of the Tibial Plateau. J Orthop Trauma. 2023;37(1):44-49. doi:10.1097/BOT.0000000000002462. https://doi.org/10.1097/BOT.0000000000002462</a:t>
            </a:r>
          </a:p>
          <a:p>
            <a:pPr>
              <a:spcAft>
                <a:spcPts val="800"/>
              </a:spcAft>
            </a:pPr>
            <a:r>
              <a:rPr sz="1200">
                <a:solidFill>
                  <a:srgbClr val="263238"/>
                </a:solidFill>
                <a:latin typeface="Calibri"/>
              </a:rPr>
              <a:t>[r60] AO Foundation. Supine position. En: AO Surgery Reference [Internet]. Davos: AO Foundation; [consultado 2026 oct 10]. Disponible en: https://surgeryreference.aofoundation.org/orthopedic-trauma/adult-trauma/proximal-tibia/preparation/supine-position https://surgeryreference.aofoundation.org/orthopedic-trauma/adult-trauma/proximal-tibia/preparation/supine-position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77 / 80</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AO Foundation. Prone position. En: AO Surgery Reference [Internet]. Davos: AO Foundation; [consultado 2026 oct 10]. Disponible en: https://surgeryreference.aofoundation.org/orthopedic-trauma/adult-trauma/proximal-tibia/preparation/prone-position https://surgeryreference.aofoundation.org/orthopedic-trauma/adult-trauma/proximal-tibia/preparation/prone-position</a:t>
            </a:r>
          </a:p>
          <a:p>
            <a:pPr>
              <a:spcAft>
                <a:spcPts val="800"/>
              </a:spcAft>
            </a:pPr>
            <a:r>
              <a:rPr sz="1200">
                <a:solidFill>
                  <a:srgbClr val="263238"/>
                </a:solidFill>
                <a:latin typeface="Calibri"/>
              </a:rPr>
              <a:t>[r62] Canton G, Santolini F, Stella M, Moretti A, Surace MF, Murena L. Strategies to minimize soft tissues and septic complications in staged management of high-energy proximal tibia fractures. Eur J Orthop Surg Traumatol. 2020;30(4):671-680. doi:10.1007/s00590-019-02619-9. https://doi.org/10.1007/s00590-019-02619-9</a:t>
            </a:r>
          </a:p>
          <a:p>
            <a:pPr>
              <a:spcAft>
                <a:spcPts val="800"/>
              </a:spcAft>
            </a:pPr>
            <a:r>
              <a:rPr sz="1200">
                <a:solidFill>
                  <a:srgbClr val="263238"/>
                </a:solidFill>
                <a:latin typeface="Calibri"/>
              </a:rPr>
              <a:t>[r63] Barei DP, Nork SE, Mills WJ, Henley MB, Benirschke SK. Complications associated with internal fixation of high-energy bicondylar tibial plateau fractures utilizing a two-incision technique. J Orthop Trauma. 2004;18(10):649-57. doi:10.1097/00005131-200411000-00001. https://doi.org/10.1097/00005131-200411000-00001</a:t>
            </a:r>
          </a:p>
          <a:p>
            <a:pPr>
              <a:spcAft>
                <a:spcPts val="800"/>
              </a:spcAft>
            </a:pPr>
            <a:r>
              <a:rPr sz="1200">
                <a:solidFill>
                  <a:srgbClr val="263238"/>
                </a:solidFill>
                <a:latin typeface="Calibri"/>
              </a:rPr>
              <a:t>[r64] Shah SN, Karunakar MA. Early wound complications after operative treatment of high energy tibial plateau fractures through two incisions. Bull NYU Hosp Jt Dis. 2007;65(2):115-9. https://pubmed.ncbi.nlm.nih.gov/17581103/</a:t>
            </a:r>
          </a:p>
          <a:p>
            <a:pPr>
              <a:spcAft>
                <a:spcPts val="800"/>
              </a:spcAft>
            </a:pPr>
            <a:r>
              <a:rPr sz="1200">
                <a:solidFill>
                  <a:srgbClr val="263238"/>
                </a:solidFill>
                <a:latin typeface="Calibri"/>
              </a:rPr>
              <a:t>[r65] Shao J, Chang H, Zhu Y, Chen W, Zheng Z, Zhang H, et al. Incidence and risk factors for surgical site infection after open reduction and internal fixation of tibial plateau fracture: A systematic review and meta-analysis. Int J Surg. 2017;41:176-182. doi:10.1016/j.ijsu.2017.03.085. https://doi.org/10.1016/j.ijsu.2017.03.085</a:t>
            </a:r>
          </a:p>
          <a:p>
            <a:pPr>
              <a:spcAft>
                <a:spcPts val="800"/>
              </a:spcAft>
            </a:pPr>
            <a:r>
              <a:rPr sz="1200">
                <a:solidFill>
                  <a:srgbClr val="263238"/>
                </a:solidFill>
                <a:latin typeface="Calibri"/>
              </a:rPr>
              <a:t>[r66] Henkelmann R, Frosch KH, Mende M, Gensior TJ, Ull C, Braun PJ, et al. Risk Factors for Deep Surgical Site Infection in Patients With Operatively Treated Tibial Plateau Fractures: A Retrospective Multicenter Study. J Orthop Trauma. 2021;35(7):371-377. doi:10.1097/BOT.0000000000002011. https://doi.org/10.1097/BOT.0000000000002011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78 / 80</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Momaya AM, Hlavacek J, Etier B, Johannesmeyer D, Oladeji LO, Niemeier TE, et al. Risk factors for infection after operative fixation of Tibial plateau fractures. Injury. 2016;47(7):1501-5. doi:10.1016/j.injury.2016.04.011. https://doi.org/10.1016/j.injury.2016.04.011</a:t>
            </a:r>
          </a:p>
          <a:p>
            <a:pPr>
              <a:spcAft>
                <a:spcPts val="800"/>
              </a:spcAft>
            </a:pPr>
            <a:r>
              <a:rPr sz="1200">
                <a:solidFill>
                  <a:srgbClr val="263238"/>
                </a:solidFill>
                <a:latin typeface="Calibri"/>
              </a:rPr>
              <a:t>[r68] Li L, Duojie S, Matthew S, Zhu Y, Xu W, Sun H. Comparison of Gerdy's tubercle osteotomy versus conventional anterolateral approach for posterolateral tibial plateau fractures: a retrospective cohort study. BMC Musculoskelet Disord. 2026;27(1):507. doi:10.1186/s12891-026-09897-5. https://doi.org/10.1186/s12891-026-09897-5</a:t>
            </a:r>
          </a:p>
          <a:p>
            <a:pPr>
              <a:spcAft>
                <a:spcPts val="800"/>
              </a:spcAft>
            </a:pPr>
            <a:r>
              <a:rPr sz="1200">
                <a:solidFill>
                  <a:srgbClr val="263238"/>
                </a:solidFill>
                <a:latin typeface="Calibri"/>
              </a:rPr>
              <a:t>[r69] Wasserstein D, Henry P, Paterson JM, Kreder HJ, Jenkinson R. Risk of total knee arthroplasty after operatively treated tibial plateau fracture: a matched-population-based cohort study. J Bone Joint Surg Am. 2014;96(2):144-50. doi:10.2106/JBJS.L.01691. https://doi.org/10.2106/JBJS.L.01691</a:t>
            </a:r>
          </a:p>
          <a:p>
            <a:pPr>
              <a:spcAft>
                <a:spcPts val="800"/>
              </a:spcAft>
            </a:pPr>
            <a:r>
              <a:rPr sz="1200">
                <a:solidFill>
                  <a:srgbClr val="263238"/>
                </a:solidFill>
                <a:latin typeface="Calibri"/>
              </a:rPr>
              <a:t>[r70] Haslhofer DJ, Kraml N, Winkler PW, Gotterbarm T, Klasan A. Risk for total knee arthroplasty after tibial plateau fractures: a systematic review. Knee Surg Sports Traumatol Arthrosc. 2023;31(11):5145-5153. doi:10.1007/s00167-023-07585-8. https://doi.org/10.1007/s00167-023-07585-8</a:t>
            </a:r>
          </a:p>
          <a:p>
            <a:pPr>
              <a:spcAft>
                <a:spcPts val="800"/>
              </a:spcAft>
            </a:pPr>
            <a:r>
              <a:rPr sz="1200">
                <a:solidFill>
                  <a:srgbClr val="263238"/>
                </a:solidFill>
                <a:latin typeface="Calibri"/>
              </a:rPr>
              <a:t>[r71] Arnold JB, Tu CG, Phan TM, Rickman M, Varghese VD, Thewlis D, et al. Characteristics of postoperative weight bearing and management protocols for tibial plateau fractures: Findings from a scoping review. Injury. 2017;48(12):2634-2642. doi:10.1016/j.injury.2017.10.040. https://doi.org/10.1016/j.injury.2017.10.040</a:t>
            </a:r>
          </a:p>
          <a:p>
            <a:pPr>
              <a:spcAft>
                <a:spcPts val="800"/>
              </a:spcAft>
            </a:pPr>
            <a:r>
              <a:rPr sz="1200">
                <a:solidFill>
                  <a:srgbClr val="263238"/>
                </a:solidFill>
                <a:latin typeface="Calibri"/>
              </a:rPr>
              <a:t>[r72] van der Vusse M, Kalmet PHS, Bastiaenen CHG, van Horn YY, Brink PRG, Seelen HAM. Is the AO guideline for postoperative treatment of tibial plateau fractures still decisive? A survey among orthopaedic surgeons and trauma surgeons in the Netherlands. Arch Orthop Trauma Surg. 2017;137(8):1071-1075. doi:10.1007/s00402-017-2718-7. https://doi.org/10.1007/s00402-017-2718-7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79 / 80</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[r73] Elsenosy AM, Yousef AS, Hassan E, Al-Alawi M, Abdelfatah AM, Delewar RA. Early Versus Delayed Weight-Bearing Following Tibial Plateau Fracture Surgery: A Systematic Review and Meta-Analysis. Cureus. 2025;17(10):e95185. doi:10.7759/cureus.95185. https://doi.org/10.7759/cureus.95185</a:t>
            </a:r>
          </a:p>
          <a:p>
            <a:pPr>
              <a:spcAft>
                <a:spcPts val="800"/>
              </a:spcAft>
            </a:pPr>
            <a:r>
              <a:rPr sz="1200">
                <a:solidFill>
                  <a:srgbClr val="263238"/>
                </a:solidFill>
                <a:latin typeface="Calibri"/>
              </a:rPr>
              <a:t>[r74] Berninger MT, Schüttrumpf JP, Barzen S, Domnick C, Eggeling L, Fehske K, et al. S2k-Leitlinie Tibiakopffraktur – Klassifikation, Diagnostik und Therapie [S2k Guideline for Tibial Plateau Fractures - Classification, Diagnosis, and Treatment]. Z Orthop Unfall. 2024;162(5):510-520. doi:10.1055/a-2121-6538. https://doi.org/10.1055/a-2121-6538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80 / 80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Abordajes de la meseta tibial: 4 corredores, 3 columnas y la piel que decide</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