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Fragmento intercalar entre fracturas del maléolo posterior</c:v>
                </c:pt>
                <c:pt idx="1">
                  <c:v>Maléolo posterior en lesiones rotacionales (hasta)</c:v>
                </c:pt>
                <c:pt idx="2">
                  <c:v>Maléolo lateral entre todas las fracturas de tobillo</c:v>
                </c:pt>
                <c:pt idx="3">
                  <c:v>Mujeres entre las fracturas de tobillo (registro sueco)</c:v>
                </c:pt>
              </c:strCache>
            </c:strRef>
          </c:cat>
          <c:val>
            <c:numRef>
              <c:f>Sheet1!$B$2:$B$5</c:f>
              <c:numCache>
                <c:formatCode>General</c:formatCode>
                <c:ptCount val="4"/>
                <c:pt idx="0">
                  <c:v>41</c:v>
                </c:pt>
                <c:pt idx="1">
                  <c:v>41</c:v>
                </c:pt>
                <c:pt idx="2">
                  <c:v>55</c:v>
                </c:pt>
                <c:pt idx="3">
                  <c:v>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Sheet1!$A$2:$A$7</c:f>
              <c:strCache>
                <c:ptCount val="6"/>
                <c:pt idx="0">
                  <c:v>Peroneo profundo cruza profundo al extensor largo del hallux</c:v>
                </c:pt>
                <c:pt idx="1">
                  <c:v>Safeno se divide (sobre la punta del maléolo medial)</c:v>
                </c:pt>
                <c:pt idx="2">
                  <c:v>Sural cruza la incisión posterolateral (sobre la punta de la fíbula)</c:v>
                </c:pt>
                <c:pt idx="3">
                  <c:v>Rama intermedia tipo B cruza la fíbula</c:v>
                </c:pt>
                <c:pt idx="4">
                  <c:v>Túnel intraseptal del peroneo superficial (desde el maléolo lateral)</c:v>
                </c:pt>
                <c:pt idx="5">
                  <c:v>Peroneo superficial perfora la fascia (tipo A)</c:v>
                </c:pt>
              </c:strCache>
            </c:strRef>
          </c:cat>
          <c:val>
            <c:numRef>
              <c:f>Sheet1!$B$2:$B$7</c:f>
              <c:numCache>
                <c:formatCode>General</c:formatCode>
                <c:ptCount val="6"/>
                <c:pt idx="0">
                  <c:v>12.5</c:v>
                </c:pt>
                <c:pt idx="1">
                  <c:v>30</c:v>
                </c:pt>
                <c:pt idx="2">
                  <c:v>34</c:v>
                </c:pt>
                <c:pt idx="3">
                  <c:v>45</c:v>
                </c:pt>
                <c:pt idx="4">
                  <c:v>106.7</c:v>
                </c:pt>
                <c:pt idx="5">
                  <c:v>123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Tipo A</c:v>
                </c:pt>
                <c:pt idx="1">
                  <c:v>Tipo B (cruza la fíbula distal)</c:v>
                </c:pt>
                <c:pt idx="2">
                  <c:v>Tipo C (junto al borde anterior)</c:v>
                </c:pt>
              </c:strCache>
            </c:strRef>
          </c:cat>
          <c:val>
            <c:numRef>
              <c:f>Sheet1!$B$2:$B$4</c:f>
              <c:numCache>
                <c:formatCode>General</c:formatCode>
                <c:ptCount val="3"/>
                <c:pt idx="0">
                  <c:v>72</c:v>
                </c:pt>
                <c:pt idx="1">
                  <c:v>16</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Medido en 3D (referencia)</c:v>
                </c:pt>
                <c:pt idx="1">
                  <c:v>Estimado en radiografía lateral (100 cirujanos)</c:v>
                </c:pt>
              </c:strCache>
            </c:strRef>
          </c:cat>
          <c:val>
            <c:numRef>
              <c:f>Sheet1!$B$2:$B$3</c:f>
              <c:numCache>
                <c:formatCode>General</c:formatCode>
                <c:ptCount val="2"/>
                <c:pt idx="0">
                  <c:v>13.5</c:v>
                </c:pt>
                <c:pt idx="1">
                  <c:v>24.4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Posteromedial (Zhong, retrospectivo)</c:v>
                </c:pt>
                <c:pt idx="1">
                  <c:v>Posterolateral (Zhong, retrospectivo)</c:v>
                </c:pt>
                <c:pt idx="2">
                  <c:v>Posteromedial (Khandge)</c:v>
                </c:pt>
                <c:pt idx="3">
                  <c:v>Posterolateral (Khandge)</c:v>
                </c:pt>
              </c:strCache>
            </c:strRef>
          </c:cat>
          <c:val>
            <c:numRef>
              <c:f>Sheet1!$B$2:$B$5</c:f>
              <c:numCache>
                <c:formatCode>General</c:formatCode>
                <c:ptCount val="4"/>
                <c:pt idx="0">
                  <c:v>92.5</c:v>
                </c:pt>
                <c:pt idx="1">
                  <c:v>91.4</c:v>
                </c:pt>
                <c:pt idx="2">
                  <c:v>88.86</c:v>
                </c:pt>
                <c:pt idx="3">
                  <c:v>90.28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Directa por posterolateral y fijación PA</c:v>
                </c:pt>
                <c:pt idx="1">
                  <c:v>Indirecta y fijación AP</c:v>
                </c:pt>
              </c:strCache>
            </c:strRef>
          </c:cat>
          <c:val>
            <c:numRef>
              <c:f>Sheet1!$B$2:$B$3</c:f>
              <c:numCache>
                <c:formatCode>General</c:formatCode>
                <c:ptCount val="2"/>
                <c:pt idx="0">
                  <c:v>79.2</c:v>
                </c:pt>
                <c:pt idx="1">
                  <c:v>45.5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Posteromedial modificado</c:v>
                </c:pt>
                <c:pt idx="1">
                  <c:v>Posteromedial clásico</c:v>
                </c:pt>
                <c:pt idx="2">
                  <c:v>Posterolateral</c:v>
                </c:pt>
              </c:strCache>
            </c:strRef>
          </c:cat>
          <c:val>
            <c:numRef>
              <c:f>Sheet1!$B$2:$B$4</c:f>
              <c:numCache>
                <c:formatCode>General</c:formatCode>
                <c:ptCount val="3"/>
                <c:pt idx="0">
                  <c:v>91</c:v>
                </c:pt>
                <c:pt idx="1">
                  <c:v>64</c:v>
                </c:pt>
                <c:pt idx="2">
                  <c:v>40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Posteromedial modificado</c:v>
                </c:pt>
                <c:pt idx="1">
                  <c:v>Posterolateral</c:v>
                </c:pt>
              </c:strCache>
            </c:strRef>
          </c:cat>
          <c:val>
            <c:numRef>
              <c:f>Sheet1!$B$2:$B$3</c:f>
              <c:numCache>
                <c:formatCode>General</c:formatCode>
                <c:ptCount val="2"/>
                <c:pt idx="0">
                  <c:v>99</c:v>
                </c:pt>
                <c:pt idx="1">
                  <c:v>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Borde posterior fijado</c:v>
                </c:pt>
                <c:pt idx="1">
                  <c:v>Borde posterior no fijado</c:v>
                </c:pt>
                <c:pt idx="2">
                  <c:v>Tornillo AP indirecto</c:v>
                </c:pt>
                <c:pt idx="3">
                  <c:v>Placa posterolateral directa</c:v>
                </c:pt>
              </c:strCache>
            </c:strRef>
          </c:cat>
          <c:val>
            <c:numRef>
              <c:f>Sheet1!$B$2:$B$5</c:f>
              <c:numCache>
                <c:formatCode>General</c:formatCode>
                <c:ptCount val="4"/>
                <c:pt idx="0">
                  <c:v>20</c:v>
                </c:pt>
                <c:pt idx="1">
                  <c:v>68</c:v>
                </c:pt>
                <c:pt idx="2">
                  <c:v>46.7</c:v>
                </c:pt>
                <c:pt idx="3">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Iniciado en supino (151 pacientes)</c:v>
                </c:pt>
                <c:pt idx="1">
                  <c:v>Iniciado en prono (47 pacientes)</c:v>
                </c:pt>
              </c:strCache>
            </c:strRef>
          </c:cat>
          <c:val>
            <c:numRef>
              <c:f>Sheet1!$B$2:$B$3</c:f>
              <c:numCache>
                <c:formatCode>General</c:formatCode>
                <c:ptCount val="2"/>
                <c:pt idx="0">
                  <c:v>27.2</c:v>
                </c:pt>
                <c:pt idx="1">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Operados en el primer día (serie, 0/60)</c:v>
                </c:pt>
                <c:pt idx="1">
                  <c:v>Operados después (serie, 16/145)</c:v>
                </c:pt>
                <c:pt idx="2">
                  <c:v>Temprana (revisión)</c:v>
                </c:pt>
                <c:pt idx="3">
                  <c:v>Tardía (revisión)</c:v>
                </c:pt>
              </c:strCache>
            </c:strRef>
          </c:cat>
          <c:val>
            <c:numRef>
              <c:f>Sheet1!$B$2:$B$5</c:f>
              <c:numCache>
                <c:formatCode>General</c:formatCode>
                <c:ptCount val="4"/>
                <c:pt idx="0">
                  <c:v>0</c:v>
                </c:pt>
                <c:pt idx="1">
                  <c:v>11</c:v>
                </c:pt>
                <c:pt idx="2">
                  <c:v>3.6</c:v>
                </c:pt>
                <c:pt idx="3">
                  <c:v>12.9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días</c:v>
                </c:pt>
              </c:strCache>
            </c:strRef>
          </c:tx>
          <c:spPr>
            <a:solidFill>
              <a:srgbClr val="0F5F6B"/>
            </a:solidFill>
          </c:spPr>
          <c:cat>
            <c:strRef>
              <c:f>Sheet1!$A$2:$A$5</c:f>
              <c:strCache>
                <c:ptCount val="4"/>
                <c:pt idx="0">
                  <c:v>Fijación tibial limitada en la primera cirugía</c:v>
                </c:pt>
                <c:pt idx="1">
                  <c:v>Protocolo estándar por etapas</c:v>
                </c:pt>
                <c:pt idx="2">
                  <c:v>Cerradas, protocolo clásico</c:v>
                </c:pt>
                <c:pt idx="3">
                  <c:v>Abiertas, protocolo clásico</c:v>
                </c:pt>
              </c:strCache>
            </c:strRef>
          </c:cat>
          <c:val>
            <c:numRef>
              <c:f>Sheet1!$B$2:$B$5</c:f>
              <c:numCache>
                <c:formatCode>General</c:formatCode>
                <c:ptCount val="4"/>
                <c:pt idx="0">
                  <c:v>10.86</c:v>
                </c:pt>
                <c:pt idx="1">
                  <c:v>15.61</c:v>
                </c:pt>
                <c:pt idx="2">
                  <c:v>12.7</c:v>
                </c:pt>
                <c:pt idx="3">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Lesión nerviosa en la revisión posterolateral</c:v>
                </c:pt>
                <c:pt idx="1">
                  <c:v>Complicaciones de partes blandas en pilon con puentes cortos</c:v>
                </c:pt>
                <c:pt idx="2">
                  <c:v>Infección relacionada con la fractura (1004 pacientes)</c:v>
                </c:pt>
                <c:pt idx="3">
                  <c:v>Retiro de material tras placa de fíbula</c:v>
                </c:pt>
                <c:pt idx="4">
                  <c:v>Pilon cerrado con necrosis cutánea parcial</c:v>
                </c:pt>
                <c:pt idx="5">
                  <c:v>Complicaciones globales tras placa de fíbula</c:v>
                </c:pt>
                <c:pt idx="6">
                  <c:v>Complicaciones del pilon con fijación primaria</c:v>
                </c:pt>
                <c:pt idx="7">
                  <c:v>Lesión del sural, abordaje posterior en prono (de 54)</c:v>
                </c:pt>
              </c:strCache>
            </c:strRef>
          </c:cat>
          <c:val>
            <c:numRef>
              <c:f>Sheet1!$B$2:$B$9</c:f>
              <c:numCache>
                <c:formatCode>General</c:formatCode>
                <c:ptCount val="8"/>
                <c:pt idx="0">
                  <c:v>4.5</c:v>
                </c:pt>
                <c:pt idx="1">
                  <c:v>9</c:v>
                </c:pt>
                <c:pt idx="2">
                  <c:v>9</c:v>
                </c:pt>
                <c:pt idx="3">
                  <c:v>13.4</c:v>
                </c:pt>
                <c:pt idx="4">
                  <c:v>17</c:v>
                </c:pt>
                <c:pt idx="5">
                  <c:v>19.3</c:v>
                </c:pt>
                <c:pt idx="6">
                  <c:v>27.5</c:v>
                </c:pt>
                <c:pt idx="7">
                  <c:v>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Tipo 1 sin fijar</c:v>
                </c:pt>
                <c:pt idx="1">
                  <c:v>Tipo 1 fijado</c:v>
                </c:pt>
                <c:pt idx="2">
                  <c:v>Tipo 2 sin fijar</c:v>
                </c:pt>
                <c:pt idx="3">
                  <c:v>Tipo 2 fijado</c:v>
                </c:pt>
              </c:strCache>
            </c:strRef>
          </c:cat>
          <c:val>
            <c:numRef>
              <c:f>Sheet1!$B$2:$B$5</c:f>
              <c:numCache>
                <c:formatCode>General</c:formatCode>
                <c:ptCount val="4"/>
                <c:pt idx="0">
                  <c:v>83.6</c:v>
                </c:pt>
                <c:pt idx="1">
                  <c:v>83.3</c:v>
                </c:pt>
                <c:pt idx="2">
                  <c:v>5.4</c:v>
                </c:pt>
                <c:pt idx="3">
                  <c:v>60.7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Fragmento fijado</c:v>
                </c:pt>
                <c:pt idx="1">
                  <c:v>Sin fijar</c:v>
                </c:pt>
              </c:strCache>
            </c:strRef>
          </c:cat>
          <c:val>
            <c:numRef>
              <c:f>Sheet1!$B$2:$B$3</c:f>
              <c:numCache>
                <c:formatCode>General</c:formatCode>
                <c:ptCount val="2"/>
                <c:pt idx="0">
                  <c:v>56</c:v>
                </c:pt>
                <c:pt idx="1">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Abordajes de tobillo: lateral, medial, posterolateral y anterior; pasos y nervios en riesgo.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un abordaje y por qué se estudia por corredores; Epidemiología: por qué estas incisiones se repiten tanto; Anatomía quirúrgica: nervios y vasos en riesgo, corredor por corredor; Variantes: el nervio no está donde dice el dibujo; Clasificación: no operas la clasificación, operas el fragmento; Diagnóstico: qué mirar antes de elegir la incisión; Imágenes: la TC que cambia el corredor; Algoritmo: elegir el corredor; Tratamiento: qué abordaje para qué lesión, con la evidencia que hay; Técnica: cada corredor, paso a paso; Posición del paciente y orden de fijación; Partes blandas, puentes cutáneos y momento quirúrgico; Complicaciones: frecuencia y cómo evitarlas; Pronóstico: lo que pesa más que el corredor; Rehabilitación; Guías y consensos. Estructura sugerida por el autor para diez minutos: Lámina 1 (0:30): Título, objetivo y aviso: material educativo; no sustituye al juicio clínico, a las guías institucionales ni a la supervisión del tutor. Lámina 2 (1:00): El mapa de 5 corredores y las 3 preguntas previas a cada incisión: qué fragmento, qué nervio, qué piel [r1][r3][r2][r38][r4]. Lámina 3 (1:30): Los nervios que no perdonan: peroneo superficial y sus 3 patrones, sural con cruce de 2,7 a 4,5 cm en 22 de 28, safeno a 8 mm de la punta, peroneo profundo con la tibial anterior [r6][r8][r27][r5]. Lámina 4 (1:30): Lateral y medial paso a paso: incisión, plano, nervio y dónde va la placa [r1][r3][r37]. Lámina 5 (1:30): Posterolateral frente a posteromedial modificado: 99 % frente a 64 % de exposición en cadáver, tracción del haz y qué dice la clínica [r15][r29][r56][r57]. Lámina 6 (1:00): Anterolateral y anteromedial del pilon, puentes cutáneos y la regla de 7 cm [r51][r10][r18]. Lámina 7 (1:00): Posición y orden: prono, supino o lateral; el borde posterior y la sindesmosis [r21][r9][r68]. Lámina 8 (1:00): Momento quirúrgico: NICE y 2 metaanálisis que discrepan; pilon por etapas [r11][r12][r13][r19]. Lámina 9 (0:30): Caso didáctico y preguntas para la discusión. Lámina 10 (0:30): Mensajes para llevarse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Cada abordaje del tobillo pasa junto a una estructura que no perdona: el peroneo superficial en el lateral y en el anterolateral, el sural y la arteria peronea en el posterolateral, el safeno y su vena en el medial, y el peroneo profundo con la arteria tibial anterior al fondo del anterior (fuente: AO Foundation, 2026) (fuente: AO Foundation, 2026) (fuente: AO Foundation, 2026) (fuente: AO Foundation, 2026) (fuente: AO Foundation, 2026) (fuente: Lawrence SJ y colaboradores, 1995). El peroneo superficial no sigue el dibujo del libro: en 25 miembros de cadáver, 16 % (tipo B) y 12 % (tipo C) tuvieron una rama intermedia pegada a la fíbula distal, a 4,5 y 4,9 cm sobre la articulación (fuente: Blair JM y colaboradores, 1994), y en cirugía real la variante tipo B apareció en 7 de 53 fracturas (fuente: Kim HJ y colaboradores, 2010). Por detrás, el sural cruzó la línea de una incisión posterolateral entre 2,7 y 4,5 cm sobre la punta de la fíbula en 22 de 28 cadáveres (fuente: Ghani Y y colaboradores, 2023); en una cohorte retrospectiva de 265 fracturas, 26 pacientes tuvieron lesión del sural, y todas ocurrieron con abordaje posterior en prono: 48 % de los 54 abordados así (fuente: Simske NM y colaboradores, 2024). En el pilon la piel manda: solo 17 % de los puentes cutáneos de una serie prospectiva superó 7 cm y las complicaciones de partes blandas fueron 4 de 46 fracturas (fuente: Howard JL y colaboradores, 2008). Sobre el momento, NICE sugiere considerar operar el día de la lesión o el siguiente (fuente: National Institute for Health and Care Excellence, 2016), pero 2 metaanálisis recientes discrepan (fuente: Edelstein A y colaboradores, 2025) (fuente: Farhan-Alanie MM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un abordaje y por qué se estudia por corredores. Un abordaje es el camino por el que llegas al hueso o a la articulación sin cortar lo que no debes. En el tobillo hay 5 corredores que se combinan según el fragmento que quieras reducir: lateral, medial, posterolateral, posteromedial y anterior, este último con sus variantes anterolateral y anteromedial (fuente: AO Foundation, 2026) (fuente: AO Foundation, 2026) (fuente: AO Foundation, 2026) (fuente: AO Foundation, 2026) (fuente: AO Foundation, 2026) (fuente: AO Foundation, 2026). Cada uno responde a una pregunta distinta: Lateral: la fíbula, clasificada como Weber A, B o C según la altura del trazo respecto a la sindesmosis (fuente: AO Foundation, 2026) (fuente: Wang X y colaboradores, 2013). Medial: el maléolo medial (fuente: AO Foundation, 2026). Posterolateral: el fragmento de Volkmann y la fíbula, ambos por la misma incisión (fuente: AO Foundation, 2026)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Posteromedial: la conminución posterior o la extensión posterior de una fractura del maléolo medial (fuente: AO Foundation, 2026). Anterior (anterolateral o anteromedial): la superficie articular de la tibia distal en el pilon, y el borde anterior con el fragmento de Chaput (fuente: AO Foundation, 2026) (fuente: AO Foundation, 2026) (fuente: Urrutia T y colaboradores, 2025). Antes de dibujar la incisión contesta 3 preguntas en este orden: qué fragmento tengo que ver y fijar, qué nervio o vaso cruza ese camino y cómo está la piel. Si una respuesta cambia, cambia el abordaje (práctica habitual / opinión experta). Por eso el capítulo va en ese orden: anatomía quirúrgica con sus nervios en riesgo, clasificación que decide el corredor, técnica paso a paso, posición del paciente y orden de fijación, y manejo de la piel.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apoyo de estudio para residentes. No sustituye al tutor, al manual del implante ni a las guías de tu institución, y las medidas de cadáver son promedios de muestras pequeñas: sirven para saber dónde mirar, no para cortar a ciegas. Con esto cerramos definición: qué es un abordaje y por qué se estudia por corredores. Sigamos con epidemiología: por qué estas incisiones se repiten tanto.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por qué estas incisiones se repiten tanto. En el registro sueco, 56 439 pacientes sufrieron 57 443 fracturas de tobillo en 10 años; 61 % eran mujeres y la edad media fue 55 años (fuente: Rydberg EM y colaboradores, 2023). En otra serie de 9767 pacientes tratados entre 2005 y 2014, la incidencia media fue 168,7 por 100 000 por año y la fractura del maléolo lateral fue la más común, con 55 % de todas las fracturas (fuente: Elsoe R y colaboradores, 2018). Por eso la incisión lateral es la que más veces vas a hacer (opinión del autor). El maléolo posterior está presente en hasta 41 % de las lesiones rotacionales del tobillo (fuente: Meulenkamp B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135 pacientes con fractura del maléolo posterior, 55 (41 %) tenían además un fragmento intercalar, casi siempre en la región posterolateral o posterocentral (fuente: Mueller E y colaboradores, 2023). Eso importa porque lo que tu corredor no muestra, no se reduce. El pilon es menos frecuente y mucho más exigente: una fuente lo ubica en 3 % a 10 % de las fracturas de tibia (fuente: Urrutia T y colaboradores, 2025) y otra en 5 % a 7 % (fuente: Carter TH y colaboradores, 2019); se dan ambas porque las fuentes discrepan.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«Cifras de contexto (poblaciones distintas, no comparables entre sí)» muestra lo siguiente. Mujeres entre las fracturas de tobillo (registro sueco): 61 por ciento (fuente: Rydberg EM y colaboradores, 2023). Maléolo lateral entre todas las fracturas de tobillo: 55 por ciento (fuente: Elsoe R y colaboradores, 2018). Maléolo posterior en lesiones rotacionales (hasta): 41 por ciento (fuente: Meulenkamp B y colaboradores, 2019). Fragmento intercalar entre fracturas del maléolo posterior: 41 por ciento (fuente: Mueller E y colaboradores, 2023). Con esto cerramos epidemiología: por qué estas incisiones se repiten tanto. Sigamos con anatomía quirúrgica: nervios y vasos en riesgo, corredor por corredor.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nervios y vasos en riesgo, corredor por corredor. Cada corredor tiene su nervio. La tabla resume los 6 corredores (los 5 de la definición más el anteromedial del pilon): por dónde entras y qué cruzas. Aprenderla vale más que memorizar muchas figuras (opinión del autor). Debajo van las estructuras una por una, con sus medidas. Es un nervio sensitivo de la piel del dorso del pie (anatomía clásica). La disección clásica de 25 miembros lo clasificó en 3 patrones (fuente: Blair JM y colaboradores, 1994): Tipo A (72 %): perfora la fascia crural a 12,3 cm del tobillo y se divide a 4,4 cm en un nervio cutáneo dorsal medial y otro intermedio (fuente: Blair JM y colaboradores, 1994). Tipo B (16 %): la rama intermedia sale por detrás de la fíbula y cruza su borde lateral a 4,5 cm sobre la articulación (fuente: Blair JM y colaboradores, 1994). Tipo C (12 %): la rama intermedia sale por delante de la fíbula (4,9 cm) y sigue pegada a su borde anterior (fuente: Blair JM y colaboradores, 1994). La rama más expuesta en el abordaje lateral es la intermedia tipo B, donde cruza la fíbula distal (fuente: Blair JM y colaboradores, 1994). Para el AO, el peligro está delante y arriba: cuanto más proximal y más anterior trabajes, más obligado estás a ver el nervio y apartarlo (fuente: AO Foundation, 2026). En la disección de 10 piernas, el punto más bajo donde perforaba la fascia estaba a unos 5 cm de la punta de la fíbula (fuente: Wang X y colaboradores, 2013). En cirugía real, la variante tipo B se encontró en 7 de 53 fracturas operadas por vía lateral (12 %), y transponer la rama hacia anterior antes de plaquear dejó a 5 de 7 pacientes sin déficit (fuente: Kim HJ y colaboradores, 2010). Es una serie sin grupo control: léela como una pista, no como una regla. En 15 miembros frescos el nervio estaba en el compartimento lateral en 13 y en el anterior en 2, y en 10 piernas (66 %) pasaba por un túnel intraseptal a 10,67 cm del maléolo lateral (fuente: Valisena S y colaboradores, 2021). Por delante, en 82 % de los especímenes disecados para evaluar los portales artroscópicos el nervio pasaba entre el borde lateral de la articulación y el tendón del peroneo tercero (fuente: Saito A y colaboradores, 1998), y a nivel de los maléolos sus ramas están en riesgo en la artrotomía anterior (fuente: Blair JM y colaboradores, 1994). En el anterolateral del pilon, el AO dice que cruza invariablemente la incisión (fuente: AO Foundation, 2026). Se trazó la incisión posterolateral en 28 piernas de cadáver (punto medio entre fíbula y Aquiles, subiendo desde la punta del maléolo lateral) y se midió dónde la cortaba el sural: 3,4 cm de media desde el extremo distal, con un rango de 0,5 a 7,0 cm; 22 de los 28 (78,5 %) quedaron entre 2,7 y 4,5 cm y en 2 el nervio nunca la cruzó (fuente: Ghani Y y colaboradores, 2023). Los autores aconsejan buscarlo cerca del Aquiles en proximal y cerca de la fíbula en distal (fuente: Ghani Y y colaboradores, 2023). La variación también aparece in vivo. En 204 resonancias, la distancia vertical del nervio a la punta del maléolo lateral fue 2,2 cm de media (rango 0,9 a 3,6 cm) y a 5 cm sobre la inserción del Aquiles estaba a 0,9 cm del borde lateral del tendón (rango 0,4 a 1,8 cm) (fuente: Ghetti CB y colaboradores, 2022). Con ecografía en 80 miembros, el nervio viajó más hacia atrás cuanto más proximal, y las incisiones cercanas al Aquiles en puntos proximales tuvieron más riesgo de lesionarlo (fuente: Mizia E y colaboradores, 2018). Para el AO lo habitual es que pase por dentro de la incisión posterolateral, aunque puede aparecer en el campo y entonces se protege (fuente: AO Foundation, 2026), y que suele quedar en el colgajo lateral (fuente: AO Foundation, 2026). En el abordaje lateral queda por detrás, junto a la safena menor (fuente: AO Foundation, 2026); en 10 piernas estaba a 7,2 mm del borde posterior de la fíbula (fuente: Wang X y colaboradores, 2013). El AO pide buscar la vena y el nervio safenos y retraerlos con un lazo vascular (fuente: AO Foundation, 2026). En 16 tobillos de cadáver la vena safena mayor iba por delante del nervio; este se abría en 2 ramas (anterior y posterior) unos 3 cm por encima de la punta del maléolo medial y ambas se agotaban en la piel antes de llegar a la punta, mientras que solo la vena seguía al pie (fuente: Mercer D y colaboradores, 2011). La parte más distal visible del nervio estaba a 8 mm (DE 5) de la punta (fuente: Mercer D y colaboradores, 2011). La relación con la vena varía: en 42 miembros el nervio estaba en contacto con la vena en los 2 tercios distales de la pierna, delante, detrás o profundo a ella (fuente: Ghosh A y colaboradores, 2019). Por delante, en el portal anteromedial el nervio quedó a 6 mm de media medial al borde de la articulación y eran ramas terminales (fuente: Saito A y colaboradores, 1998). Sobre 17 especímenes: en el tercio inferior de la pierna el nervio viaja por encima de la arteria tibial anterior, metido entre los músculos tibial anterior y extensor largo del hallux; a 12,5 mm de media sobre el tobillo suele pasar por debajo del tendón de este extensor, y a 12,4 mm de media por debajo de la mortaja suele dividirse (fuente: Lawrence SJ y colaboradores, 1995). Más arriba, el pedículo del peroneo profundo y de los vasos tibiales anteriores cruza la tibia entre 40 y 110 mm proximal al tobillo (fuente: Wolinsky P y colaboradores, 2008); al medirlo sobre una placa anterolateral percutánea, el paquete cruzó entre 38 y 138 mm y el peroneo superficial entre 21 y 105 mm (fuente: Lidder S y colaboradores, 2014). La zona es estrecha: al simular tornillos de bloqueo AP de un clavo tibial entre 10 y 40 mm sobre el plafón, 80 de 80 tocaron el tendón tibial anterior, el extensor largo del hallux o el paquete neurovascular, y el paquete en 53 % (fuente: Mitchell PM y colaboradores, 2017). Por detrás tu punto de referencia es el flexor largo del hallux (FLH): el AO lo reconoce por el vientre muscular distal o moviendo el dedo gordo, y llevarlo hacia medial protege el haz neurovascular posteromedial (fuente: AO Foundation, 2026). En la disección, la unión del vientre de los peroneos con el FLH quedó a 66,4 mm de la punta del maléolo lateral (fuente: Wang X y colaboradores, 2013). El intervalo entre los tendones peroneos y el FLH da el mejor acceso al maléolo posterior (fuente: Kummer A y colaboradores, 2021). En el posteromedial, el AO retrae con separadores romos los tendones del tibial posterior y del flexor largo de los dedos y el haz neurovascular tibial posterior (fuente: AO Foundation, 2026). La tracción sobre el colgajo con el haz fue de 7,0 N con el posteromedial modificado, 21,5 N con el clásico y 16,8 N con el posterolateral (fuente: Assal 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 qué distancia del tobillo aparece cada estructura (mm, medias de estudios distintos)» muestra lo siguiente. Peroneo superficial perfora la fascia (tipo A): 123 mm (fuente: Blair JM y colaboradores, 1994). Túnel intraseptal del peroneo superficial (desde el maléolo lateral): 106.7 mm (fuente: Valisena S y colaboradores, 2021). Rama intermedia tipo B cruza la fíbula: 45 mm (fuente: Blair JM y colaboradores, 1994). Sural cruza la incisión posterolateral (sobre la punta de la fíbula): 34 mm (fuente: Ghani Y y colaboradores, 2023). Safeno se divide (sobre la punta del maléolo medial): 30 mm (fuente: Mercer D y colaboradores, 2011). Peroneo profundo cruza profundo al extensor largo del hallux: 12.5 mm (fuente: Lawrence SJ y colaboradores, 1995).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«6 corredores, su plano y lo que cruzas» tiene 4 columnas: Corredor, Dónde entras, Estructura en riesgo, Qué hacer. Fila 1: Corredor, Lateral; Dónde entras, Incisión de 10 a 15 cm en línea con la fíbula; plano entre el peroneo tercero (delante) y los peroneos largo y corto (detrás) (fuente: AO Foundation, 2026); Estructura en riesgo, Peroneo superficial por delante, sobre todo proximal; safena menor y sural por detrás (fuente: AO Foundation, 2026); Qué hacer, Identificar y proteger el nervio en incisiones anteriores o proximales; retraer con suturas de protección si la piel es mala (fuente: AO Foundation, 2026). Fila 2: Corredor, Medial; Dónde entras, Arranca 2 cm por debajo de la punta anterior del maléolo y sube en curva por delante de él, rumbo al centro de la tibia distal (fuente: AO Foundation, 2026); Estructura en riesgo, Nervio y vena safenos (fuente: AO Foundation, 2026); la parte más distal visible del nervio estaba a 8 mm de la punta (fuente: Mercer D y colaboradores, 2011); Qué hacer, Buscarlos y retraerlos con un lazo vascular; con la incisión más anterior quedan aún más vulnerables (fuente: AO Foundation, 2026). Fila 3: Corredor, Posterolateral; Dónde entras, 10 a 15 cm a mitad de camino entre fíbula y Aquiles (fuente: AO Foundation, 2026); intervalo entre peroneos y flexor largo del hallux (fuente: Kummer A y colaboradores, 2021); Estructura en riesgo, Sural, safena menor y arteria peronea (fuente: Kummer A y colaboradores, 2021) (fuente: AO Foundation, 2026); Qué hacer, El sural suele quedar medial a la incisión pero puede quedar expuesto; peroneos hacia lateral con un separador apoyado en el Aquiles (fuente: AO Foundation, 2026); soltar el torniquete antes de cerrar (fuente: AO Foundation, 2026). Fila 4: Corredor, Posteromedial; Dónde entras, Desde 1 cm distal y 1 cm anterior a la punta del maléolo medial, curvada hacia atrás (fuente: AO Foundation, 2026); en el modificado, 1 cm medial al Aquiles (fuente: Meulenkamp B y colaboradores, 2019); Estructura en riesgo, Haz neurovascular tibial posterior; safeno y vena, sobre todo distalmente (fuente: AO Foundation, 2026); Qué hacer, Separadores romos (fuente: AO Foundation, 2026); evitar la retracción medial vigorosa del haz (fuente: Meulenkamp B y colaboradores, 2019). Fila 5: Corredor, Anterolateral (pilon); Dónde entras, Centrada en la articulación, paralela al cuarto metatarsiano distalmente y entre tibia y fíbula proximalmente (fuente: AO Foundation, 2026); Estructura en riesgo, Peroneo superficial bajo la piel, que cruza invariablemente la incisión (fuente: AO Foundation, 2026); peroneo profundo y tibial anterior al fondo (fuente: Lawrence SJ y colaboradores, 1995); Qué hacer, Identificar, movilizar y proteger el peroneo superficial; incidir la fascia por debajo de él (fuente: AO Foundation, 2026). Fila 6: Corredor, Anteromedial (pilon); Dónde entras, Desde 5 a 8 cm proximal a la articulación, lateral a la cresta tibial, siguiendo el borde medial del tibial anterior (fuente: AO Foundation, 2026); Estructura en riesgo, Vaina del tibial anterior, puente de piel y ramas de la arteria tibial anterior que irrigan los fragmentos (fuente: AO Foundation, 2026); Qué hacer, Dejar intacta la vaina, no socavar el puente y mantener corta la capsulotomía transversal (fuente: AO Foundation, 2026). (fuente: AO Foundation, 2026) (fuente: AO Foundation, 2026) (fuente: AO Foundation, 2026) (fuente: AO Foundation, 2026) (fuente: Lawrence SJ y colaboradores, 1995) (fuente: Meulenkamp B y colaboradores, 2019) (fuente: AO Foundation, 2026) (fuente: AO Foundation, 2026) (fuente: Mercer D y colaboradores, 2011) (fuente: AO Foundation, 2026) (fuente: Kummer A y colaboradores, 2021). Con esto cerramos anatomía quirúrgica: nervios y vasos en riesgo, corredor por corredor. Sigamos con variantes: el nervio no está donde dice el dibujo.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el nervio no está donde dice el dibujo. La anatomía del libro es un promedio. Cada nervio tiene una variante que justifica la regla de este capítulo: se busca, no se supone. La más estudiada es la del peroneo superficial: en 25 miembros, 72 % siguió el patrón A, 16 % el B y 12 % el C (fuente: Blair JM y colaboradores, 1994). Para el sural, los números dependen del método: el cruce con la incisión posterolateral varió de 0,5 a 7,0 cm en cadáver (fuente: Ghani Y y colaboradores, 2023), y la distancia vertical a la punta del maléolo varió de 0,9 a 3,6 cm en 204 resonancias (fuente: Ghetti CB y colaboradores, 2022). Estas variantes son la razón por la que el AO pide identificar el nervio antes de retraer, y no trabajar con una incisión «de memoria» (opinión del autor).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«Patrones del peroneo superficial en 25 miembros (%)» muestra lo siguiente. Tipo A: 72 por ciento (fuente: Blair JM y colaboradores, 1994). Tipo B (cruza la fíbula distal): 16 por ciento (fuente: Blair JM y colaboradores, 1994). Tipo C (junto al borde anterior): 12 por ciento (fuente: Blair JM y colaboradores, 1994).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que justifican «búscalo, no lo supongas»» tiene 4 columnas: Estructura, Variante, Dato, Qué cambia en tu incisión. Fila 1: Estructura, Peroneo superficial; Variante, Patrones A, B y C; Dato, 72 %, 16 % y 12 % en 25 miembros (fuente: Blair JM y colaboradores, 1994); tipo B en 7 de 53 cirugías (fuente: Kim HJ y colaboradores, 2010); Qué cambia en tu incisión, Identifícalo en incisiones anteriores y proximales (fuente: AO Foundation, 2026). Fila 2: Estructura, Peroneo superficial; Variante, Túnel intraseptal; Dato, 10 de 15 piernas, a 10,67 cm del maléolo lateral (fuente: Valisena S y colaboradores, 2021); Qué cambia en tu incisión, Cuidado al prolongar la incisión hacia proximal (fuente: AO Foundation, 2026). Fila 3: Estructura, Sural; Variante, No cruza la incisión; Dato, 2 de 28 cadáveres (fuente: Ghani Y y colaboradores, 2023); Qué cambia en tu incisión, No supongas que está donde lo viste la vez anterior (opinión del autor). Fila 4: Estructura, Sural; Variante, Cruce variable; Dato, Entre 0,5 y 7,0 cm de la punta de la fíbula (fuente: Ghani Y y colaboradores, 2023); vertical entre 0,9 y 3,6 cm en RM (fuente: Ghetti CB y colaboradores, 2022); Qué cambia en tu incisión, Búscalo cerca del Aquiles en proximal y de la fíbula en distal (fuente: Ghani Y y colaboradores, 2023). Fila 5: Estructura, Safeno; Variante, Sin bifurcación visible; Dato, 9,52 % de 42 miembros (fuente: Ghosh A y colaboradores, 2019); Qué cambia en tu incisión, Retráelo con lazo aunque no veas 2 ramas (fuente: AO Foundation, 2026). Fila 6: Estructura, Safeno; Variante, Rama que llega al pie; Dato, 1 de 16 tobillos (fuente: Mercer D y colaboradores, 2011); Qué cambia en tu incisión, Mantén las incisiones distales a la punta del maléolo medial (fuente: Mercer D y colaboradores, 2011). Fila 7: Estructura, Peroneo profundo; Variante, Bifurcación proximal; Dato, 12,4 mm distal a la mortaja (fuente: Lawrence SJ y colaboradores, 1995); Qué cambia en tu incisión, Tenlo presente si prolongas el anterior hacia el dorso del pie (opinión del autor). (fuente: AO Foundation, 2026) (fuente: AO Foundation, 2026) (fuente: Lawrence SJ y colaboradores, 1995) (fuente: Blair JM y colaboradores, 1994) (fuente: Kim HJ y colaboradores, 2010) (fuente: Ghani Y y colaboradores, 2023) (fuente: Valisena S y colaboradores, 2021) (fuente: Ghetti CB y colaboradores, 2022) (fuente: Mercer D y colaboradores, 2011) (fuente: Ghosh A y colaboradores, 2019). Con esto cerramos variantes: el nervio no está donde dice el dibujo. Sigamos con clasificación: no operas la clasificación, operas el fragmento.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no operas la clasificación, operas el fragmento. No se clasifica por coleccionar nombres: se clasifica para decidir el corredor. Los 4 sistemas de la tabla responden una sola pregunta: qué parte del hueso tengo que ver para reducirla bajo visión directa. Weber mide la altura de la fíbula; Haraguchi mide la forma del borde posterior en la TC axial; la taxonomía de Sanford separa maléolo posterior, variante de pilon y pilon posterior por morfología, compromiso articular y biomecánica (fuente: Sanford CG y colaboradores, 2025); y, en el pilon, el criterio del AO Surgery Reference (no es la clasificación AO/OTA 43, que separa extraarticular, articular parcial y completa) elige entre anteromedial y anterolateral por el tamaño del fragmento anterolateral y por la deformidad (fuente: Wang X y colaboradores, 2013) (fuente: Meulenkamp B y colaboradores, 2019) (fuente: Sanford CG y colaboradores, 2025)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 aclaraciones que evitan errores: la clasificación no dice si fijar o no el fragmento posterior (eso es tratamiento) y los umbrales de tamaño de los textos antiguos se basan en series de nivel V (fuente: Hunt AA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«Clasificaciones que deciden el corredor» tiene 3 columnas: Sistema, Qué describe, Para qué sirve en el abordaje. Fila 1: Sistema, Weber; Qué describe, Altura del trazo de la fíbula respecto a la sindesmosis: A por debajo, B a su nivel, C por encima (fuente: Wang X y colaboradores, 2013); Para qué sirve en el abordaje, Define cuánta fíbula necesitas ver y si el corredor es lateral o posterolateral; la altura del trazo es uno de los criterios de elección (fuente: Wang X y colaboradores, 2013). Fila 2: Sistema, Haraguchi; Qué describe, Morfología axial del maléolo posterior: tipo 1 oblicuo posterolateral, tipo 2 con extensión medial, tipo 3 en concha (fuente: Meulenkamp B y colaboradores, 2019); Para qué sirve en el abordaje, Tipo 1: posterolateral (fuente: Wang X y colaboradores, 2013); tipo 2: posteromedial modificado en patrones complejos (fuente: Meulenkamp B y colaboradores, 2019). Fila 3: Sistema, Maléolo posterior, pilon-variante y pilon posterior; Qué describe, Una taxonomía propone separar fracturas del maléolo posterior, variantes de pilon y pilon posterior según morfología, compromiso articular y biomecánica (fuente: Sanford CG y colaboradores, 2025); Para qué sirve en el abordaje, Maléolo posterior: posterolateral si hay que fijar; variante: posteromedial; pilon posterior: por etapas, combinado si hay conminución (fuente: Sanford CG y colaboradores, 2025). Fila 4: Sistema, Criterio AO para el pilon (no es la clasificación AO/OTA); Qué describe, Tamaño del fragmento anterolateral y deformidad en varo o valgo (fuente: AO Foundation, 2026); Para qué sirve en el abordaje, Fragmento grande con trazo medial cerca del maléolo: anteromedial; fragmento menor: anterolateral (fuente: AO Foundation, 2026). (fuente: Wang X y colaboradores, 2013) (fuente: Meulenkamp B y colaboradores, 2019) (fuente: Sanford CG y colaboradores, 2025) (fuente: AO Foundation, 2026). Con esto cerramos clasificación: no operas la clasificación, operas el fragmento. Sigamos con diagnóstico: qué mirar antes de elegir la incisión.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qué mirar antes de elegir la incisión. Piel y circulación. Antes de reducir y ferulizar se documentan el mecanismo, la integridad de la piel, la circulación y la sensibilidad (fuente: British Orthopaedic Association, 2016). Así sabrás qué déficit ya existía antes de tu incisión. Edema y flictenas. Para el abordaje anteromedial del pilon, el AO espera a que la piel arrugue, hacia 5 a 10 días tras el trauma (fuente: AO Foundation, 2026). Operar antes de esa señal, a través de tejidos hinchados, es lo que el protocolo por etapas busca evitar (fuente: Sirkin M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Sensibilidad previa. Registra dorso del pie, talón lateral y borde medial (práctica habitual / opinión experta). No lo hagas por trámite: son los 3 territorios donde el paciente notará una lesión del peroneo superficial, el sural o el safeno. Mapa de incisiones. La cirugía definitiva puede esperar días, pero su incisión se decide el primer día: el AO pide dibujarla mentalmente ya al desbridar y al poner el fijador (fuente: AO Foundation, 2026). Con esto cerramos diagnóstico: qué mirar antes de elegir la incisión. Sigamos con imágenes: la tc que cambia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la tc que cambia el corredor. BOAST reserva la TC como ayuda para entender los patrones complejos, en especial si está afectado el maléolo posterior (fuente: British Orthopaedic Association, 2016). Y hay una razón concreta: en 31 fracturas trimaleolares, el fragmento posterior abarcaba 13,5 % del plafón medido en 3D, pero 100 cirujanos lo estimaron en 24,4 % sobre la radiografía lateral; la sobreestimación fue de un factor 1,8 y la exactitud de la medición, 22 % (fuente: Meijer DT y colaboradores, 2015). Además hubo tendencia a juzgar mal el compromiso posteromedial (Haraguchi II) (fuente: Meijer DT y colaboradores, 2015), que es justo el patrón que cambia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TC también muestra lo que decide el abordaje y no ves en una placa: en 135 pacientes, el fragmento intercalar apareció en 41 % (fuente: Mueller E y colaboradores, 2023). TC con cortes axiales de la tibia distal antes de decidir un abordaje posterior. En el axial: forma del fragmento (Haraguchi), extensión medial, fragmentos intercalares e impactación. En pilon: dónde está el fragmento anterolateral y cuánto compromete el maléolo medial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«Fragmento posterior: porcentaje del plafón según el método (31 fracturas trimaleolares)» muestra lo siguiente. Medido en 3D (referencia): 13.5 por ciento (fuente: Meijer DT y colaboradores, 2015). Estimado en radiografía lateral (100 cirujanos): 24.4 por ciento (fuente: Meijer DT y colaboradores, 2015). Con esto cerramos imágenes: la tc que cambia el corredor. Sigamos con algoritmo: elegir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el corredor. Úsalo como mapa mental, no como protocolo. Los cuadros citan las fuentes de cada rama; donde no hay estudio comparativo, la rama es práctica habitual / opinión experta y se discute con el tutor.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el corredor» se lee de arriba hacia abajo. Se parte de: Fractura de tobillo o pilon que se va a operar: mira la piel, la circulación y la TC. Se decide: ¿Hay flictenas, edema que impide cerrar o una lesión de alta energía? Si la respuesta es sí, reduce y ferula o usa un fijador puente; espera a que la piel arrugue. en el pilon: fíbula y fijador en las primeras 24 h y reconstrucción diferida (fuente: Sirkin M y colaboradores, 1999) (fuente: AO Foundation, 2026). Si la respuesta es no, ¿está comprometida la superficie articular de la tibia distal (pilon)?. Se hace: Reduce y ferula o usa un fijador puente; espera a que la piel arrugue. En el pilon: fíbula y fijador en las primeras 24 h y reconstrucción diferida (fuente: Sirkin M y colaboradores, 1999) (fuente: AO Foundation, 2026). Se decide: ¿Está comprometida la superficie articular de la tibia distal (pilon)? Si la respuesta es sí, ¿fragmento anterolateral grande, con trazo medial cerca del maléolo medial?. Si la respuesta es no, fractura rotacional: ¿hay un fragmento posterior que vas a fijar de forma directa?. Se decide: ¿Fragmento anterolateral grande, con trazo medial cerca del maléolo medial? Si la respuesta es sí, anteromedial; no socaves el puente con otro abordaje (fuente: AO Foundation, 2026) (fuente: AO Foundation, 2026). Si la respuesta es no, anterolateral; identifica y protege el peroneo superficial (fuente: AO Foundation, 2026) (fuente: AO Foundation, 2026). Se hace: Anteromedial; no socaves el puente con otro abordaje (fuente: AO Foundation, 2026) (fuente: AO Foundation, 2026). Se hace: Anterolateral; identifica y protege el peroneo superficial (fuente: AO Foundation, 2026) (fuente: AO Foundation, 2026). Se decide: ¿Hay fragmento posterior desplazado o conminución posterior? Si la respuesta es sí, suma posterolateral o posteromedial; combinado si es conminuto (fuente: Sanford CG y colaboradores, 2025) (fuente: Assal M y colaboradores, 2014). Si la respuesta es no, pilon resuelto por el corredor anterior; revisa el puente de piel entre incisiones (fuente: Howard JL y colaboradores, 2008) (fuente: AO Foundation, 2026). Se hace: Suma posterolateral o posteromedial; combinado si es conminuto (fuente: Sanford CG y colaboradores, 2025) (fuente: Assal M y colaboradores, 2014). Termina en: Pilon resuelto por el corredor anterior; revisa el puente de piel entre incisiones (fuente: Howard JL y colaboradores, 2008) (fuente: AO Foundation, 2026). Se decide: Fractura rotacional: ¿hay un fragmento posterior que vas a fijar de forma directa? Si la respuesta es sí, mira la tc: ¿haraguchi tipo 1 (oblicuo posterolateral)?. Si la respuesta es no, fíbula por lateral (en weber b, la placa posterior antiglide tuvo menos retiro de material) y maléolo medial por medial; evalúa la sindesmosis al terminar (fuente: Deng Y y colaboradores, 2022) (fuente: British Orthopaedic Association, 2016). Se decide: Mira la TC: ¿Haraguchi tipo 1 (oblicuo posterolateral)? Si la respuesta es sí, posterolateral en prono o decúbito lateral; la fíbula se placa por la misma incisión (fuente: AO Foundation, 2026) (fuente: Porta J y colaboradores, 2023). Si la respuesta es no, tipo 2 (extensión medial): posteromedial modificado en prono; la fíbula por una incisión lateral aparte (fuente: Meulenkamp B y colaboradores, 2019). Se hace: Posterolateral en prono o decúbito lateral; la fíbula se placa por la misma incisión (fuente: AO Foundation, 2026) (fuente: Porta J y colaboradores, 2023). Se hace: Tipo 2 (extensión medial): posteromedial modificado en prono; la fíbula por una incisión lateral aparte (fuente: Meulenkamp B y colaboradores, 2019). Se hace: Fíbula por lateral (en Weber B, la placa posterior antiglide tuvo menos retiro de material) y maléolo medial por medial; evalúa la sindesmosis al terminar (fuente: Deng Y y colaboradores, 2022) (fuente: British Orthopaedic Association, 2016). Termina en: Si hay fragmento anterior de Chaput, suma una incisión anterolateral pequeña o lleva la lateral algo hacia anterior (fuente: Rammelt S y colaboradores, 2021) (fuente: AO Foundation, 2026). Con esto cerramos algoritmo: elegir el corredor. Sigamos con tratamiento: qué abordaje para qué lesión, con la evidencia que hay.</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abordaje para qué lesión, con la evidencia que hay. La mayor parte de la evidencia comparativa de abordajes del tobillo viene de cadáveres y de cohortes retrospectivas pequeñas, y los ensayos aleatorizados son pocos (opinión del autor tras revisar las fuentes de este capítulo). Cuando hay ECA se dice; donde no, se dice cohorte o serie. El tipo de cada estudio va en su referencia. Un metaanálisis de 6 estudios (1 ECA y 5 cohortes retrospectivas; 386 pacientes) halló mejor AOFAS con la placa posterolateral que con tornillos AP (diferencia de medias 6,97; IC 95 % 4,68 a 9,27) y más probabilidad de reducción anatómica excelente (OR 5,49; IC 95 % 1,06 a 28,42; I2 80 %), sin diferencias en complicaciones (fuente: Gao Y y colaboradores, 2024). En un ECA de 48 pacientes con fragmento mayor de 25 %, desplazamiento mayor de 2 mm e inestabilidad, la reducción fue excelente en 79,2 % con reducción directa por posterolateral y fijación posteroanterior, frente a 45,5 % con reducción indirecta y fijación AP (p = 0,04); la tasa global de complicaciones fue 8,7 % sin diferencia entre grupos (fuente: Vidović D y colaboradores, 2017). Una revisión sistemática de 17 estudios concluyó que la reducción abierta por posterolateral fue mejor que los tornillos AP percutáneos y que lo que más pesaba era la reducción no anatómica, no el tamaño del fragmento (fuente: Verhage SM y colaboradores, 2018). El tornillo AP percutáneo tiene un costo anatómico: en 11 cadáveres, el tornillo medio pasó a 1,2 mm de la arteria tibial anterior y a 4,9 mm del peroneo profundo, y el lateral cortó parcialmente el peroneo superficial en 1 espécimen (fuente: Peng J y colaboradores, 2021). En lo que revisé, el único ensayo aleatorizado que los enfrenta es pequeño, con 42 pacientes (fuente: Khandge A y colaboradores, 2024); el resto son cohortes y cadáveres. Lo que hay: En 48 pacientes con trimaleolar, el AOFAS final fue 92,9 con el posteromedial (tornillos AP) y 91,9 con el posterolateral (tornillos PA), sin diferencia significativa (fuente: Zhong S y colaboradores, 2017). En un ECA pequeño de 42 pacientes con fractura Mason 2B (21 por grupo, secuencia aleatoria generada por computadora), el posterolateral dio AOFAS más alto a 6 y 12 meses (87,52 y 90,28, frente a 84,95 y 88,86 del posteromedial), pero en el seguimiento final la diferencia no fue significativa (fuente: Khandge A y colaboradores, 2024). En 81 fracturas, el posteromedial modificado (20) y el posterolateral (61) no difirieron en complicaciones locales; en el posterolateral fueron 5 de 61 (8,19 %), todas menores de herida (fuente: Porta J y colaboradores, 2023). En una serie prospectiva de 35 fracturas, el posterolateral (20) fue más versátil pero dio más complicaciones: 5 pacientes con entumecimiento del talón lateral (fuente: Andonov Y, 2023). En cadáver, el posteromedial modificado expuso una mediana de 99 % de la superficie frente a 64 % del posterolateral (fuente: Meulenkamp B y colaboradores, 2019), y 91 % frente a 40 % del posterolateral y 64 % del posteromedial clásico (fuente: Assal M y colaboradores, 2017). En un estudio cadavérico de 8 abordajes del pilon, el posteromedial fue el mejor para exponer el Volkmann y el anterolateral el mejor para Chaput y zonas de conminución (fuente: Urrutia T y colaboradores, 2025). En el ECA POSTFIX (81 pacientes con AO 44-B3 y fragmento de 5 % a 25 %), al año la función fue similar con y sin fijación (AAOS mediana 90 y 93; p = 0,141); el escalón mayor de 1 mm en la TC fue 56 % y 71 %; las complicaciones, 18 % y 5 % (p = 0,071), y el dolor mediano, 20 frente a 10 (p = 0,032) (fuente: Franx AL y colaboradores, 2025). Las indicaciones antiguas de 25 % a 33 % del plafón se apoyan en series de nivel V y los autores de una revisión piden retirarlas (fuente: Hunt AA y colaboradores, 2024). Por morfología (472 pacientes): en Haraguchi 1, reducción buena en 83,6 % sin fijar y 83,3 % fijado; en el tipo 2, 5,4 % frente a 60,7 %; en el tipo 3 no se fijó ninguno de los 36 (fuente: Cho BK y colaboradores, 2025). Según el resumen, las complicaciones de esa cohorte fueron 24,4 % sin fijar y 40,4 % con fijación; las mayores con fijación incluyeron infección profunda 6,8 %, lesión del peroneo superficial 6,8 % y déficit de flexión del hallux 5,0 % (fuente: Cho BK y colaboradores, 2025). Lectura práctica (opinión del autor): el corredor posterior se elige con la TC, y la decisión de fijar se discute fragmento por fragmento, no por porcentaje. En un metaanálisis de 9 estudios clínicos (1122 pacientes con Weber B), la placa lateral tuvo 2,48 veces las odds de retiro de material (IC 95 % 1,58 a 3,91), sin diferencias en irritación peronea, infección, herida, tiempo operatorio ni torque de falla (fuente: Deng Y y colaboradores, 2022). En 96 pacientes con placa posterior, el antiglide verdadero tuvo retiro de 15,2 % frente a 38,1 % con neutralización posterior (p = 0,02) (fuente: DeKeyser GJ y colaboradores, 2022). En 404 fíbulas fijadas con placa, la consolidación fue 99,5 %, las complicaciones 19,3 % y el retiro de material 13,4 % (fuente: Bäcker HC y colaboradores, 2020). La placa posterior pide una incisión algo posterior (fuente: AO Foundation, 2026) y evitar tornillos distales de cabeza grande, que irritan los peroneos (fuente: Wang X y colaboradores, 2013). En un metaanálisis de 5 estudios comparativos (239 fracturas), ORIF y fijador circular dieron complicaciones y resultados funcionales comparables; con ORIF hubo más retiro no planeado (RR 5,68) y menos artrosis postraumática (RR 0,48) (fuente: Malik-Tabassum K y colaboradores, 2020). Fijación definitiva temprana (placa dentro de 48 a 72 h) frente a por etapas: 7 estudios con 543 pacientes, sin diferencia en infección o herida (RR 0,83; IC 95 % 0,41 a 1,69); certeza de baja a muy baja (fuente: Siddig MM y colaboradores, 2026). En 102 pilones tipo C, 71,6 % recibieron fijación interna primaria, y 27,5 % de las fracturas tuvieron complicaciones (fuente: Carter TH y colaboradores, 2019); otros autores mantienen un umbral bajo para el protocolo por etapas (fuente: Saad BN y colaboradores, 2019), y una revisión señala que estudios recientes lo cuestionan (fuente: Bear J y colaboradores, 2018). En el pilon posterior, una revisión de 18 publicaciones con 959 pacientes registró estos abordajes: posterolateral 34,9 %, posteromedial 7,9 %, posteromedial modificado 20,7 % y combinado 6,9 %, con malreducción, lesiones nerviosas y dolor entre las complicaciones comunes (fuente: Boesel J y colaboradores, 2025). Con fijación tibial limitada en la primera cirugía (29 de 113 pacientes, 26 %), el intervalo entre esa cirugía y la ORIF definitiva fue 10,86 días frente a 15,61 días con el protocolo estándar (fuente: Hreha 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«AOFAS a los 12 meses, posteromedial frente a posterolateral (2 estudios, no comparables entre sí)» muestra lo siguiente. Posteromedial (Zhong, retrospectivo): 92.5 puntos (fuente: Zhong S y colaboradores, 2017). Posterolateral (Zhong, retrospectivo): 91.4 puntos (fuente: Zhong S y colaboradores, 2017). Posteromedial (Khandge): 88.9 puntos (fuente: Khandge A y colaboradores, 2024). Posterolateral (Khandge): 90.3 puntos (fuente: Khandge 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«Reducción excelente del fragmento posterior en el ECA de Vidović (%)» muestra lo siguiente. Directa por posterolateral y fijación PA: 79.2 por ciento (fuente: Vidović D y colaboradores, 2017). Indirecta y fijación AP: 45.5 por ciento (fuente: Vidović D y colaboradores, 2017). En el documento Word de este tema encontrarás además: Retiro de material tras placa posterior en Weber B (%); Qué corredor para qué escenario (y qué tan firme es la evidencia). Con esto cerramos tratamiento: qué abordaje para qué lesión, con la evidencia que hay. Sigamos con técnica: cada corredor,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cada corredor, paso a paso. Es apoyo de estudio: no sustituye al tutor ni al manual del implante. Los pasos de cada corredor combinan las descripciones del AO y los estudios anatómicos citados; lo que es práctica habitual sin estudio se rotula así y no lleva cifra. Valen para todos: colgajos de espesor completo, periostio solo lo necesario y retracción suave (fuente: AO Foundation, 2026) (fuente: AO Foundation, 2026) (fuente: AO Foundation, 2026). Poner la placa justo debajo de la incisión lateral: el AO mueve la incisión algo anterior o posterior según el implante (fuente: AO Foundation, 2026). Entrar al posterolateral más medial que el borde lateral del Aquiles (fuente: AO Foundation, 2026). Cerrar sin soltar el torniquete tras trabajar junto al flexor largo del hallux (fuente: AO Foundation, 2026). Retraer con fuerza el haz tibial en el posteromedial (fuente: Meulenkamp B y colaboradores, 2019) (fuente: Assal M y colaboradores, 2017). No buscar el peroneo superficial en el anterolateral (fuente: AO Foundation, 2026). Socavar el puente de piel entre incisiones (fuente: AO Foundation, 2026). Abrir la cápsula anterior en grande y devascularizar los fragmentos anteriores del pilon (fuente: AO Foundation, 2026). Dejar tornillos distales de cabeza grande en la fíbula posterior: irritan los tendones peroneos (fuente: Wang X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«Superficie del borde tibial posterior expuesta según el abordaje (cadáver, %)» muestra lo siguiente. Posteromedial modificado: 91 por ciento (fuente: Assal M y colaboradores, 2017). Posteromedial clásico: 64 por ciento (fuente: Assal M y colaboradores, 2017). Posterolateral: 40 por ciento (fuente: Assal 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«Superficie expuesta, posteromedial modificado frente a posterolateral (otro estudio cadavérico, %)» muestra lo siguiente. Posteromedial modificado: 99 por ciento (fuente: Meulenkamp B y colaboradores, 2019). Posterolateral: 64 por ciento (fuente: Meulenkamp B y colaboradores, 2019). Con esto cerramos técnica: cada corredor, paso a paso. Sigamos con posición del paciente y orden de fijación.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posición del paciente y orden de fijación. Elegir la posición es elegir qué corredores quedan a mano sin mover al paciente. La tabla resume lo que la literatura respalda; las 3 posiciones se usan en la práctica, y ninguna tiene un ensayo aleatorizado que la compare con las otras en lo que revisé (opinión del autor tras la búsqueda). Lo que respaldan los estudios (borde posterior y sindesmosis). En cadáver, la malreducción del maléolo posterior llevó a malreducción de la sindesmosis (fuente: Fitzpatrick E y colaboradores, 2018). Cuando el maléolo posterior se fijó, solo 2 de 43 necesitaron fijación sindesmótica, frente a 34 de 42 cuando no se fijó (fuente: Behery OA y colaboradores, 2021). En SER IV, la fijación sindesmótica se requirió en 7 de 34 (20 %) con el borde posterior fijado y en 27 de 40 (68 %) sin fijar; con tornillo AP indirecto fueron 7 de 15 (46,7 %) y con placa posterolateral directa, ninguno de 19 (fuente: Li M y colaboradores, 2017). En la serie de Miller, iniciar en prono con fijación directa del borde posterior restauró la estabilidad sindesmótica en 97,9 %, y casi 25 % de los iniciados en supino necesitó además estabilizar el maléolo posterior por inestabilidad posterior (fuente: Miller MA y colaboradores, 2018). Es un diseño retrospectivo. Reducir de forma anatómica el borde anterior y el posterior restaura la incisura y facilita reducir la fíbula; en 24 pacientes con 4 maléolos fijados, 1 (4 %) necesitó tornillo sindesmótico (fuente: Rammelt S y colaboradores, 2021). Pero el borde posterior no lo resuelve todo: en 8 piernas, su fijación eliminó la inestabilidad en neutro y persistió en dorsiflexión y plantiflexión; la augmentación anatómica del LTIAI fue biomecánicamente equivalente al tornillo (fuente: Milstrey A y colaboradores, 2025). Por eso se evalúa la sindesmosis después de estabilizar la mortaja (fuente: British Orthopaedic Association, 2016). Lo que es práctica habitual / opinión experta. Bimaleolar: fíbula, luego maléolo medial, y prueba de la sindesmosis al final; el estándar BOAST pide estabilizar la mortaja y después evaluar la sindesmosis (fuente: British Orthopaedic Association, 2016). Trimaleolar rotacional, si se decide fijar el borde posterior de forma directa: borde posterior, luego fíbula, luego maléolo medial, y prueba de la sindesmosis al final. Una descripción de práctica de un grupo en prono empieza por el posteromedial modificado, sigue con la fíbula por una incisión lateral aparte y deja el maléolo medial para una incisión anteromedial pequeña si hace falta (fuente: Meulenkamp B y colaboradores, 2019). Pilon: la fíbula y el fijador primero, la tibia articular cuando la piel lo permita (fuente: Sirkin M y colaboradores, 1999); en el abordaje posterolateral del pilon, el AO completa la reducción y fijación de la fíbula antes de exponer la tibia (fuente: AO Foundation, 2026). En prono, la placa del maléolo posterior puede parecer más proximal de lo que está: con la rodilla flexionada 20 grados la punta apareció 6,5 a 8,5 mm más proximal que en supino, por el ángulo del haz y no por la proyección (fuente: Patel P y colaboradores, 2024). Revisa la inclinación del fluoroscopio antes de «corregir» una placa que no está mal.</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«Fijación sindesmótica necesaria en SER IV según el manejo del borde posterior (%)» muestra lo siguiente. Borde posterior fijado: 20 por ciento (fuente: Li M y colaboradores, 2017). Borde posterior no fijado: 68 por ciento (fuente: Li M y colaboradores, 2017). Tornillo AP indirecto: 46.7 por ciento (fuente: Li M y colaboradores, 2017). Placa posterolateral directa: 0 por ciento (fuente: Li 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«Inestabilidad sindesmótica que requirió fijación según la posición inicial (%)» muestra lo siguiente. Iniciado en supino (151 pacientes): 27.2 por ciento (fuente: Miller MA y colaboradores, 2018). Iniciado en prono (47 pacientes): 2.1 por ciento (fuente: Miller MA y colaboradores, 2018). En el documento Word de este tema encontrarás además: Posición del paciente: qué compras y qué pagas. Con esto cerramos posición del paciente y orden de fijación. Sigamos con partes blandas, puentes cutáneos y momento quirúrgico.</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partes blandas, puentes cutáneos y momento quirúrgico. La regla clásica pide 7 cm de piel entre 2 incisiones, y esa recomendación fue lo que se puso a prueba en un estudio prospectivo (fuente: Howard JL y colaboradores, 2008). En 42 pacientes con 46 fracturas del plafón tibial, el puente medio fue 5,9 cm, solo 17 % superó 7,0 cm y las complicaciones de partes blandas fueron 4 de 46 (9 %); los autores concluyen que con buen manejo de partes blandas y del momento las incisiones pueden quedar a menos de 7 cm (fuente: Howard JL y colaboradores, 2008). Una revisión posterior habla del «mito de los 7 cm» (fuente: Bear J y colaboradores, 2018). Eso no autoriza a socavar: el AO insiste en no socavar el puente entre el abordaje medial y cualquier lateral (fuente: AO Foundation, 2026). Y una incisión posterolateral de fíbula no cicatrizó hasta retirar la placa (fuente: Howard JL y colaboradores, 2008). Colgajos de espesor completo en el anterolateral, el posterolateral y el anteromedial (fuente: AO Foundation, 2026) (fuente: AO Foundation, 2026) (fuente: Carter TH y colaboradores, 2019). El trazo de la cirugía definitiva se planifica desde la primera intervención (desbridamiento y fijador) (fuente: AO Foundation, 2026). Si la piel anterior está dañada, el posterolateral es la salida: por una única herida llegas a la fíbula y a la tibia posterior (fuente: AO Foundation, 2026). NICE: si se opera una fractura de tobillo, considerar operar el día de la lesión o el siguiente (fuente: National Institute for Health and Care Excellence, 2016). BOAST: fijación precoz (el día o el siguiente) en la mayoría de los menores de 60 años con mortaja inestable (fuente: British Orthopaedic Association, 2016). A favor de operar pronto: 0 de 60 con complicación de herida en el primer día frente a 11 % (16 de 145) después (p = 0,004), y en la revisión de ese mismo trabajo, 3,6 % frente a 12,9 % (fuente: Schepers T y colaboradores, 2013); un metaanálisis con corte de 24 h halló una razón relativa de 0,37 (IC 95 % 0,22 a 0,60) para la complicación de herida total, con nivel de evidencia 3 (fuente: Edelstein A y colaboradores, 2025). En contra: otro metaanálisis, con 9 estudios, no halló diferencias agrupadas a las 24 horas (RR 1,04), a los 5 días (RR 1,03) ni a los 7 días (RR 1,10), y concluyó que la evidencia es de baja calidad (fuente: Farhan-Alanie MM y colaboradores, 2025). En 478 pacientes de un solo cirujano, no hubo relación entre tiempo a cirugía y herida cuando se vigiló el edema (fuente: Miller AG y colaboradores, 2012). Lectura (opinión del autor): operar pronto es razonable si la piel y el paciente lo permiten; esperar a que ceda el edema no es un error cuando el tobillo está hinchado. Diabetes (p &lt; 0,001), neuropatía periférica (p = 0,003), fármacos que comprometen la herida (p = 0,011) y fractura abierta (p = 0,05) se asociaron a complicaciones de herida (fuente: Miller AG y colaboradores, 2012). La infección relacionada con la fractura fue 9 % de 1004 pacientes, con enfermedad arterial periférica (OR 4,2) e insuficiencia cardiaca (OR 4,7) como los factores más fuertes (fuente: Pilskog K y colaboradores, 2023). El protocolo clásico: dentro de 24 h, fíbula y fijador; reconstrucción formal cuando cede la inflamación (fuente: Sirkin M y colaboradores, 1999). Los autores atribuyen las altas infecciones históricas a fijar de inmediato a través de tejidos hinchados (fuente: Sirkin M y colaboradores, 1999). Un metaanálisis de 7 estudios con 543 pacientes no halló diferencia entre fijación definitiva temprana y por etapas, con certeza baja a muy baja (fuente: Siddig MM y colaboradores, 2026). Mantén un umbral bajo para el protocolo por etapas si la piel o el cuadro lo piden (fuente: Saad BN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 herida según el momento de la cirugía del tobillo (%)» muestra lo siguiente. Operados en el primer día (serie, 0/60): 0 por ciento (fuente: Schepers T y colaboradores, 2013). Operados después (serie, 16/145): 11 por ciento (fuente: Schepers T y colaboradores, 2013). Temprana (revisión): 3.6 por ciento (fuente: Schepers T y colaboradores, 2013). Tardía (revisión): 12.9 por ciento (fuente: Schepers T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«Días entre la primera cirugía (fijador) y la reconstrucción definitiva del pilon» muestra lo siguiente. Fijación tibial limitada en la primera cirugía: 10.9 días (fuente: Hreha J y colaboradores, 2022). Protocolo estándar por etapas: 15.6 días (fuente: Hreha J y colaboradores, 2022). Cerradas, protocolo clásico: 12.7 días (fuente: Sirkin M y colaboradores, 1999). Abiertas, protocolo clásico: 14 días (fuente: Sirkin M y colaboradores, 1999). Con esto cerramos partes blandas, puentes cutáneos y momento quirúrgico. Sigamos con complicaciones: frecuencia y cómo evitarlas.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frecuencia y cómo evitarlas. Son poblaciones, abordajes y definiciones distintos: las cifras de la tabla no se suman ni se comparan entre sí. Lo que sí se puede decir es dónde se concentra el riesgo: en los nervios sensitivos del corredor, en la piel y en el material. El caso del sural es el ejemplo de por qué leer con cuidado. 3 fuentes dan 4,5 % de lesión nerviosa (la revisión no detalla qué nervio), 5 de 20 con entumecimiento del talón lateral y 48 % de lesión del sural, con diseños y definiciones distintos (una revisión de series, una serie prospectiva y una cohorte retrospectiva) (fuente: Heyes GJ y colaboradores, 2023) (fuente: Andonov Y, 2023) (fuente: Simske NM y colaboradores, 2024). Se dan las 3 porque discrepan. Lo que no discrepa es que el nervio está ahí y que se puede lesionar.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«Tasas descritas (poblaciones distintas, no comparables entre sí)» muestra lo siguiente. Lesión del sural, abordaje posterior en prono (de 54): 48 por ciento (fuente: Simske NM y colaboradores, 2024). Complicaciones del pilon con fijación primaria: 27.5 por ciento (fuente: Carter TH y colaboradores, 2019). Complicaciones globales tras placa de fíbula: 19.3 por ciento (fuente: Bäcker HC y colaboradores, 2020). Pilon cerrado con necrosis cutánea parcial: 17 por ciento (fuente: Sirkin M y colaboradores, 1999). Retiro de material tras placa de fíbula: 13.4 por ciento (fuente: Bäcker HC y colaboradores, 2020). Infección relacionada con la fractura (1004 pacientes): 9 por ciento (fuente: Pilskog K y colaboradores, 2023). Complicaciones de partes blandas en pilon con puentes cortos: 9 por ciento (fuente: Howard JL y colaboradores, 2008). Lesión nerviosa en la revisión posterolateral: 4.5 por ciento (fuente: Heyes GJ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se complica, con qué frecuencia y cómo se evita» tiene 3 columnas: Complicación, Frecuencia descrita (poblaciones distintas), Cómo se evita. Fila 1: Complicación, Lesión del sural; Frecuencia descrita (poblaciones distintas), Lesión nerviosa 4,5 % en una revisión de 332 fracturas por posterolateral, sin detallar el nervio (fuente: Heyes GJ y colaboradores, 2023); 5 de 20 con entumecimiento del talón lateral (fuente: Andonov Y, 2023); 48 % de 54 con abordaje posterior en prono, con recuperación completa en 62 % a 6 meses (fuente: Simske NM y colaboradores, 2024); Cómo se evita, Buscarlo; incisión a mitad entre fíbula y Aquiles y nunca más medial que el borde lateral del Aquiles (fuente: Ghani Y y colaboradores, 2023) (fuente: AO Foundation, 2026). Fila 2: Complicación, Lesión del peroneo superficial; Frecuencia descrita (poblaciones distintas), 6,8 % en el grupo con fijación del maléolo posterior de una cohorte de 472, registrada como complicación mayor (fuente: Cho BK y colaboradores, 2025); nervio seccionado en 1 de 53 en un lateral (fuente: Kim HJ y colaboradores, 2010); Cómo se evita, Identificarlo y protegerlo; transponer la rama tipo B antes de plaquear (fuente: AO Foundation, 2026) (fuente: Kim HJ y colaboradores, 2010). Fila 3: Complicación, Necrosis o problemas de herida; Frecuencia descrita (poblaciones distintas), Necrosis cutánea 4,5 % (fuente: Heyes GJ y colaboradores, 2023); 8 de 35 con necrosis superficial (fuente: Andonov Y, 2023); en 478 pacientes, 2,9 % requirieron curas o antibióticos y 1,25 % desbridamiento (fuente: Miller AG y colaboradores, 2012); pilon cerrado con necrosis parcial en 17 % (fuente: Sirkin M y colaboradores, 1999); Cómo se evita, Colgajos de espesor completo, puentes sin socavar y momento adecuado (fuente: AO Foundation, 2026) (fuente: AO Foundation, 2026). Fila 4: Complicación, Infección relacionada con la fractura; Frecuencia descrita (poblaciones distintas), 9 % de 1004 pacientes; mayor riesgo con enfermedad arterial periférica (OR 4,2) e insuficiencia cardiaca (OR 4,7) (fuente: Pilskog K y colaboradores, 2023); Cómo se evita, Identificar antes de operar los factores asociados (diabetes, neuropatía, arteriopatía, insuficiencia cardiaca, tabaquismo) (fuente: Miller AG y colaboradores, 2012) (fuente: Pilskog K y colaboradores, 2023) e informar el riesgo; corregir lo modificable, como el tabaco (opinión del autor). Fila 5: Complicación, Material prominente o retirado; Frecuencia descrita (poblaciones distintas), 13,6 % en la revisión posterolateral (fuente: Heyes GJ y colaboradores, 2023); 13,4 % tras placa de fíbula (fuente: Bäcker HC y colaboradores, 2020); 13 de 35 retiraron la placa de fíbula (fuente: Andonov Y, 2023); Cómo se evita, En Weber B, placa posterior antiglide (fuente: Deng Y y colaboradores, 2022) (fuente: DeKeyser GJ y colaboradores, 2022); evitar tornillos distales de cabeza grande en la cara posterior (fuente: Wang X y colaboradores, 2013). Fila 6: Complicación, Complicaciones del pilon; Frecuencia descrita (poblaciones distintas), 27,5 % de las fracturas con fijación primaria (fuente: Carter TH y colaboradores, 2019); 13,6 % con procedimiento secundario tras el anterolateral (fuente: Hickerson LE y colaboradores, 2016); 2 infecciones profundas en las abiertas del protocolo clásico (10,5 %) (fuente: Sirkin M y colaboradores, 1999); Cómo se evita, Elegir el corredor por el fragmento, respetar la piel y considerar etapas (fuente: AO Foundation, 2026) (fuente: Saad BN y colaboradores, 2019). Fila 7: Complicación, Neuropraxia del tibial; Frecuencia descrita (poblaciones distintas), Rara, descrita por los autores del posteromedial modificado (fuente: Meulenkamp B y colaboradores, 2019); Cómo se evita, Evitar la retracción medial vigorosa del haz (fuente: Meulenkamp B y colaboradores, 2019) (fuente: Assal M y colaboradores, 2017). (fuente: AO Foundation, 2026) (fuente: Kim HJ y colaboradores, 2010) (fuente: Ghani Y y colaboradores, 2023) (fuente: Simske NM y colaboradores, 2024) (fuente: Wang X y colaboradores, 2013) (fuente: Meulenkamp B y colaboradores, 2019) (fuente: AO Foundation, 2026) (fuente: Sirkin M y colaboradores, 1999) (fuente: AO Foundation, 2026) (fuente: Assal M y colaboradores, 2017) (fuente: DeKeyser GJ y colaboradores, 2022) (fuente: Heyes GJ y colaboradores, 2023) (fuente: Andonov Y, 2023) (fuente: Cho BK y colaboradores, 2025) (fuente: Deng Y y colaboradores, 2022) (fuente: Carter TH y colaboradores, 2019) (fuente: AO Foundation, 2026) (fuente: Bäcker HC y colaboradores, 2020) (fuente: Saad BN y colaboradores, 2019) (fuente: Miller AG y colaboradores, 2012) (fuente: Pilskog K y colaboradores, 2023) (fuente: Hickerson LE y colaboradores, 2016). Con esto cerramos complicaciones: frecuencia y cómo evitarlas. Sigamos con pronóstico: lo que pesa más que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lo que pesa más que el corredor. El abordaje es un medio: el resultado depende de lo que logres con él. En la revisión sistemática de Verhage, el tamaño del fragmento posterior no tuvo asociación clara con el resultado funcional ni con la artrosis; lo que más pesó fue la reducción no anatómica, y el escalón articular pareció indicar artrosis postraumática y peor función (fuente: Verhage SM y colaboradores, 2018). En la cohorte de 472 pacientes, la reducción buena en Haraguchi 2 pasó de 5,4 % sin fijar a 60,7 % con fijación, con mejores resultados radiológicos y clínicos al fijar (fuente: Cho BK y colaboradores, 2025). En cambio, en el ECA de fragmentos de 5 % a 25 % la función al año fue similar con y sin fijación (fuente: Franx AL y colaboradores, 2025). No necesariamente se contradicen: son pacientes y fragmentos distintos (interpretación del autor). A 43 meses, el AOFAS mediano fue 11,5 puntos menor en el grupo con complicación de herida (fuente: Schepers T y colaboradores, 2013). La consolidación tras placa de fíbula fue 99,5 % (fuente: Bäcker HC y colaboradores, 2020). En el pilon, el ORIF dio menos artrosis postraumática que el fijador circular (RR 0,48) a costa de más retiro no planeado (fuente: Malik-Tabassum K y colaboradores, 2020). En la revisión posterolateral se reportó artrosis en 51 de 332 fracturas (15,4 %), con seguimientos medios de 5,3 meses a 7,9 años (fuente: Heyes GJ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«Reducción buena por Haraguchi, con y sin fijación (%)» muestra lo siguiente. Tipo 1 sin fijar: 83.6 por ciento (fuente: Cho BK y colaboradores, 2025). Tipo 1 fijado: 83.3 por ciento (fuente: Cho BK y colaboradores, 2025). Tipo 2 sin fijar: 5.4 por ciento (fuente: Cho BK y colaboradores, 2025). Tipo 2 fijado: 60.7 por ciento (fuente: Cho BK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«Escalón mayor de 1 mm en TC en el ECA POSTFIX (%)» muestra lo siguiente. Fragmento fijado: 56 por ciento (fuente: Franx AL y colaboradores, 2025). Sin fijar: 71 por ciento (fuente: Franx AL y colaboradores, 2025). Con esto cerramos pronóstico: lo que pesa más que el corredor.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La rehabilitación depende más del patrón y del implante que del corredor. Lo que sí le toca al abordaje es la piel: control de la herida, vigilancia de los territorios nerviosos y retiro de puntos según el estado de la incisión (práctica habitual / opinión experta). Las fuentes de este capítulo solo dan los hitos de la línea de tiempo. Con esto cerramos rehabilitación. Sigamos con guías y consensos.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Las guías disponibles dicen poco sobre el corredor y bastante sobre el momento. Para la técnica, la referencia abierta más práctica es la página de cada abordaje del AO Surgery Reference, que se enlaza abajo como lectura y no se copia.</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«Guías y fuentes oficiales» tiene 3 columnas: Fuente, Qué dice sobre abordajes y momento, Límite. Fila 1: Fuente, NICE NG38 (2016), recomendación 1.4.2; Qué dice sobre abordajes y momento, Si se opera una fractura de tobillo, considerar operar el día de la lesión o el siguiente (fuente: National Institute for Health and Care Excellence, 2016); Límite, Guía de fracturas no complejas; es una recomendación de «considerar». Fila 2: Fuente, BOAST (2016); Qué dice sobre abordajes y momento, Fijación precoz (el día o el siguiente) en la mayoría de menores de 60 años con mortaja inestable; estabilizar la mortaja y luego evaluar la sindesmosis; TC en patrones complejos con maléolo posterior (fuente: British Orthopaedic Association, 2016); Límite, Excluye pilon, fracturas abiertas y esqueleto inmaduro (fuente: British Orthopaedic Association, 2016). Fila 3: Fuente, AO Surgery Reference; Qué dice sobre abordajes y momento, Descripciones técnicas de los abordajes lateral, medial, posterolateral, posteromedial, anterolateral y anteromedial (fuente: AO Foundation, 2026) (fuente: AO Foundation, 2026) (fuente: AO Foundation, 2026) (fuente: AO Foundation, 2026) (fuente: AO Foundation, 2026) (fuente: AO Foundation, 2026); Límite, Describe la técnica; no compara resultados entre abordajes. (fuente: AO Foundation, 2026) (fuente: AO Foundation, 2026) (fuente: AO Foundation, 2026) (fuente: AO Foundation, 2026) (fuente: National Institute for Health and Care Excellence, 2016) (fuente: AO Foundation, 2026) (fuente: British Orthopaedic Association, 2016) (fuente: AO Foundation, 2026). Con esto cerramos guías y consensos.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Anatomía antes que técnica: antes de profundizar, identifica el nervio sensitivo que acompaña al corredor que elegiste; el AO lo pide para el peroneo superficial, el sural y los safenos (fuente: AO Foundation, 2026) (fuente: AO Foundation, 2026) (fuente: AO Foundation, 2026). El nervio varía, la regla no: el peroneo superficial tiene 3 patrones (fuente: Blair JM y colaboradores, 1994) y el sural cruza la incisión posterolateral entre 0,5 y 7,0 cm de la punta de la fíbula (fuente: Ghani Y y colaboradores, 2023); se busca, no se supone. El fragmento posterior decide el corredor posterior: el tipo 1 de Haraguchi (oblicuo posterolateral) se aborda por posterolateral y el tipo 2, con extensión medial, se expone mejor por posteromedial modificado (fuente: Wang X y colaboradores, 2013) (fuente: Meulenkamp B y colaboradores, 2019); el tamaño solo ya no decide la fijación (fuente: Hunt AA y colaboradores, 2024) (fuente: Verhage SM y colaboradores, 2018). La piel decide cuándo y por dónde: colgajos de espesor completo, puentes que no se socavan y, en pilon, fíbula y fijador primero y reconstrucción cuando la piel arruga (fuente: AO Foundation, 2026) (fuente: Sirkin M y colaboradores, 1999) (fuente: AO Foundation, 2026). Posición y orden son decisiones de planificación: en una serie retrospectiva, iniciar en prono con fijación directa del maléolo posterior restauró la estabilidad sindesmótica en 97,9 % (fuente: Miller MA y colaboradores, 2018), pero el prono con abordaje posterior se asoció a lesión del sural (fuente: Simske NM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Mira la piel y pide TC antes de elegir: el AO opera el pilon por el anteromedial cuando la piel arruga, hacia 5 a 10 días tras el trauma (fuente: AO Foundation, 2026), y la radiografía lateral sobreestimó 1,8 veces el compromiso articular del fragmento posterior (fuente: Meijer DT y colaboradores, 2015). Documenta antes de operar la sensibilidad del dorso del pie, del talón lateral y del borde medial: son los territorios que el paciente atribuirá a tu incisión (práctica habitual / opinión experta); el estándar BOAST pide dejar registrada la piel, la circulación y la sensibilidad (fuente: British Orthopaedic Association, 2016). En el posterolateral, la incisión nunca va más medial que el borde lateral del Aquiles (fuente: AO Foundation, 2026). Suelta el torniquete antes de cerrar el plano del flexor largo del hallux: la arteria peronea o una rama importante puede lesionarse ahí (fuente: AO Foundation, 2026). No socaves el puente de piel entre el abordaje medial y cualquier lateral, y no violes la vaina del tibial anterior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Cada corredor tiene su nervio: se busca, no se supone (fuente: AO Foundation, 2026) (fuente: AO Foundation, 2026) (fuente: AO Foundation, 2026). El fragmento posterior decide el corredor posterior: la TC, no el porcentaje, define si va por posterolateral o posteromedial (fuente: Hunt AA y colaboradores, 2024) (fuente: Meulenkamp B y colaboradores, 2019) (fuente: Wang X y colaboradores, 2013). La piel decide cuándo y por dónde: puentes sin socavar, colgajos de espesor completo y etapas en el pilon (fuente: AO Foundation, 2026) (fuente: Sirkin M y colaboradores, 1999). El prono y el abordaje posterior mejoran la visión del borde posterior pero tienen costo nervioso: elige con el caso en la mano (fuente: Miller MA y colaboradores, 2018) (fuente: Simske NM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lateral · abordaje medial · abordaje posterolateral · abordaje posteromedial · abordaje anterolateral · abordaje anteromedial · nervio peroneo superficial · nervio sural · nervio safeno · peroneo profundo · arteria tibial anterior · arteria peronea · flexor largo del hallux · maléolo posterior · fragmento de Volkmann · fragmento de Chaput · Haraguchi · Weber · pilon tibial · puente cutáneo · posición prono · orden de fijación · placa antiglide · sindesmosis · partes blandas · AO Surgery Reference.</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Lateral: peroneo superficial delante, sural y safena menor detrás (fuente: AO Foundation, 2026). Medial: busca y retrae con lazo la vena y el nervio safenos (fuente: AO Foundation, 2026). Posterolateral: a mitad entre fíbula y Aquiles, nunca más medial que el borde lateral del Aquiles (fuente: AO Foundation, 2026). Sural: cruza la incisión posterolateral a 2,7 a 4,5 cm de la punta fibular (22 de 28) (fuente: Ghani Y y colaboradores, 2023). Anterolateral del pilon: el peroneo superficial cruza siempre la incisión; identifícalo y protégelo (fuente: AO Foundation, 2026). Pilon: fíbula y fijador en 24 h, reconstrucción cuando la piel lo permita (fuente: Sirkin M y colaboradores, 1999). Maléolo posterior: decide la morfología en la TC, no un porcentaje (fuente: Hunt AA y colaboradores, 2024) (fuente: Meijer DT y colaboradores, 2015). Weber B: con placa lateral, 2,48 veces las odds de retirar material frente a la posterior antiglide (fuente: Deng Y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54 años, caída de su altura con giro del pie derecho. Piel intacta con edema moderado, pulsos presentes y sensibilidad conservada en el dorso del pie y el talón. La TC muestra una fractura de fíbula Weber B, un fragmento posterior con extensión medial (Haraguchi tipo 2) que ocupa cerca de 20 % del plafón y una mortaja inestable. Tiene diabetes tipo 2 con neuropatía periférica leve y fuma 10 cigarrillos al día. Quiere operarse cuanto antes.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corredor eliges para el borde posterior y por qué?. ¿Dónde pones la placa de la fíbula y por qué incisión?. ¿Cuál es tu plan de momento quirúrgico y qué factores de riesgo de herida tiene ella?. ¿Qué nervios documentas antes de operar y cuáles vigilas durante la cirugía?. ¿Fijas el fragmento posterior? ¿Qué le dices sobre el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Corredor: la extensión medial orienta a un posteromedial modificado en prono, que en cadáver expuso más superficie que el posterolateral (99 % frente a 64 %) (fuente: Meulenkamp B y colaboradores, 2019); quienes describen esa vía tratan luego la fíbula por otra incisión lateral y, solo si hace falta, el maléolo medial por una anteromedial corta (fuente: Meulenkamp B y colaboradores, 2019). En Haraguchi 2 la reducción buena fue 60,7 % con fijación frente a 5,4 % sin ella (fuente: Cho BK y colaboradores, 2025), aunque en fragmentos de 5 % a 25 % un ECA no halló mejor función al año con fijación (fuente: Franx AL y colaboradores, 2025); aquí el fragmento es de tamaño intermedio y tiene extensión medial, así que la decisión se discute con el tutor (práctica habitual / opinión experta). Fíbula: en Weber B, la placa posterior antiglide tuvo menos retiro de material que la lateral (fuente: Deng Y y colaboradores, 2022), con la incisión algo posterior (fuente: AO Foundation, 2026). Momento: NICE sugiere considerar operar el día de la lesión o el siguiente (fuente: National Institute for Health and Care Excellence, 2016), pero la ventaja no es consistente entre metaanálisis (fuente: Edelstein A y colaboradores, 2025) (fuente: Farhan-Alanie MM y colaboradores, 2025); con diabetes y neuropatía periférica el riesgo de herida sube (fuente: Miller AG y colaboradores, 2012), y el tabaquismo se asoció a infección relacionada con la fractura (fuente: Pilskog K y colaboradores, 2023); se vigila el edema antes de cortar (fuente: Miller AG y colaboradores, 2012). Nervios: documenta el dorso del pie, el talón lateral y el borde medial antes de operar (práctica habitual / opinión experta); durante la cirugía, el haz tibial en el posteromedial, con riesgo de neuropraxia si se retrae con fuerza (fuente: Meulenkamp B y colaboradores, 2019), y el sural si se elige el posterolateral (fuente: Simske NM y colaboradores, 2024). El corredor se decide con la TC, el nervio se busca antes de cortar y la piel decide el momento.</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Abordajes del tobillo: 5 corredores, 4 nervios y 3 decisiones de planificación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abordajes-tobillo-pie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un abordaje y por qué se estudia por corredores</a:t>
            </a:r>
          </a:p>
          <a:p>
            <a:pPr marL="347472" indent="-347472">
              <a:spcAft>
                <a:spcPts val="1400"/>
              </a:spcAft>
              <a:buChar char="•"/>
            </a:pPr>
            <a:r>
              <a:rPr sz="2200">
                <a:solidFill>
                  <a:srgbClr val="263238"/>
                </a:solidFill>
                <a:latin typeface="Calibri"/>
              </a:rPr>
              <a:t>2. Epidemiología: por qué estas incisiones se repiten tanto</a:t>
            </a:r>
          </a:p>
          <a:p>
            <a:pPr marL="347472" indent="-347472">
              <a:spcAft>
                <a:spcPts val="1400"/>
              </a:spcAft>
              <a:buChar char="•"/>
            </a:pPr>
            <a:r>
              <a:rPr sz="2200">
                <a:solidFill>
                  <a:srgbClr val="263238"/>
                </a:solidFill>
                <a:latin typeface="Calibri"/>
              </a:rPr>
              <a:t>3. Anatomía quirúrgica: nervios y vasos en riesgo, corredor por corredor</a:t>
            </a:r>
          </a:p>
          <a:p>
            <a:pPr marL="347472" indent="-347472">
              <a:spcAft>
                <a:spcPts val="1400"/>
              </a:spcAft>
              <a:buChar char="•"/>
            </a:pPr>
            <a:r>
              <a:rPr sz="2200">
                <a:solidFill>
                  <a:srgbClr val="263238"/>
                </a:solidFill>
                <a:latin typeface="Calibri"/>
              </a:rPr>
              <a:t>4. Variantes: el nervio no está donde dice el dibujo</a:t>
            </a:r>
          </a:p>
          <a:p>
            <a:pPr marL="347472" indent="-347472">
              <a:spcAft>
                <a:spcPts val="1400"/>
              </a:spcAft>
              <a:buChar char="•"/>
            </a:pPr>
            <a:r>
              <a:rPr sz="2200">
                <a:solidFill>
                  <a:srgbClr val="263238"/>
                </a:solidFill>
                <a:latin typeface="Calibri"/>
              </a:rPr>
              <a:t>5. Clasificación: no operas la clasificación, operas el fragmento</a:t>
            </a:r>
          </a:p>
          <a:p>
            <a:pPr marL="347472" indent="-347472">
              <a:spcAft>
                <a:spcPts val="1400"/>
              </a:spcAft>
              <a:buChar char="•"/>
            </a:pPr>
            <a:r>
              <a:rPr sz="2200">
                <a:solidFill>
                  <a:srgbClr val="263238"/>
                </a:solidFill>
                <a:latin typeface="Calibri"/>
              </a:rPr>
              <a:t>6. Diagnóstico: qué mirar antes de elegir la incisión</a:t>
            </a:r>
          </a:p>
          <a:p>
            <a:pPr marL="347472" indent="-347472">
              <a:spcAft>
                <a:spcPts val="1400"/>
              </a:spcAft>
              <a:buChar char="•"/>
            </a:pPr>
            <a:r>
              <a:rPr sz="2200">
                <a:solidFill>
                  <a:srgbClr val="263238"/>
                </a:solidFill>
                <a:latin typeface="Calibri"/>
              </a:rPr>
              <a:t>7. Imágenes: la TC que cambia el corredor</a:t>
            </a:r>
          </a:p>
          <a:p>
            <a:pPr marL="347472" indent="-347472">
              <a:spcAft>
                <a:spcPts val="1400"/>
              </a:spcAft>
              <a:buChar char="•"/>
            </a:pPr>
            <a:r>
              <a:rPr sz="2200">
                <a:solidFill>
                  <a:srgbClr val="263238"/>
                </a:solidFill>
                <a:latin typeface="Calibri"/>
              </a:rPr>
              <a:t>8. Algoritmo: elegir el corredor</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Tratamiento: qué abordaje para qué lesión, con la evidencia que hay</a:t>
            </a:r>
          </a:p>
          <a:p>
            <a:pPr marL="347472" indent="-347472">
              <a:spcAft>
                <a:spcPts val="1400"/>
              </a:spcAft>
              <a:buChar char="•"/>
            </a:pPr>
            <a:r>
              <a:rPr sz="2200">
                <a:solidFill>
                  <a:srgbClr val="263238"/>
                </a:solidFill>
                <a:latin typeface="Calibri"/>
              </a:rPr>
              <a:t>10. Técnica: cada corredor, paso a paso</a:t>
            </a:r>
          </a:p>
          <a:p>
            <a:pPr marL="347472" indent="-347472">
              <a:spcAft>
                <a:spcPts val="1400"/>
              </a:spcAft>
              <a:buChar char="•"/>
            </a:pPr>
            <a:r>
              <a:rPr sz="2200">
                <a:solidFill>
                  <a:srgbClr val="263238"/>
                </a:solidFill>
                <a:latin typeface="Calibri"/>
              </a:rPr>
              <a:t>11. Posición del paciente y orden de fijación</a:t>
            </a:r>
          </a:p>
          <a:p>
            <a:pPr marL="347472" indent="-347472">
              <a:spcAft>
                <a:spcPts val="1400"/>
              </a:spcAft>
              <a:buChar char="•"/>
            </a:pPr>
            <a:r>
              <a:rPr sz="2200">
                <a:solidFill>
                  <a:srgbClr val="263238"/>
                </a:solidFill>
                <a:latin typeface="Calibri"/>
              </a:rPr>
              <a:t>12. Partes blandas, puentes cutáneos y momento quirúrgico</a:t>
            </a:r>
          </a:p>
          <a:p>
            <a:pPr marL="347472" indent="-347472">
              <a:spcAft>
                <a:spcPts val="1400"/>
              </a:spcAft>
              <a:buChar char="•"/>
            </a:pPr>
            <a:r>
              <a:rPr sz="2200">
                <a:solidFill>
                  <a:srgbClr val="263238"/>
                </a:solidFill>
                <a:latin typeface="Calibri"/>
              </a:rPr>
              <a:t>13. Complicaciones: frecuencia y cómo evitarlas</a:t>
            </a:r>
          </a:p>
          <a:p>
            <a:pPr marL="347472" indent="-347472">
              <a:spcAft>
                <a:spcPts val="1400"/>
              </a:spcAft>
              <a:buChar char="•"/>
            </a:pPr>
            <a:r>
              <a:rPr sz="2200">
                <a:solidFill>
                  <a:srgbClr val="263238"/>
                </a:solidFill>
                <a:latin typeface="Calibri"/>
              </a:rPr>
              <a:t>14. Pronóstico: lo que pesa más que el corredor</a:t>
            </a:r>
          </a:p>
          <a:p>
            <a:pPr marL="347472" indent="-347472">
              <a:spcAft>
                <a:spcPts val="1400"/>
              </a:spcAft>
              <a:buChar char="•"/>
            </a:pPr>
            <a:r>
              <a:rPr sz="2200">
                <a:solidFill>
                  <a:srgbClr val="263238"/>
                </a:solidFill>
                <a:latin typeface="Calibri"/>
              </a:rPr>
              <a:t>15. Rehabilitación</a:t>
            </a:r>
          </a:p>
          <a:p>
            <a:pPr marL="347472" indent="-347472">
              <a:spcAft>
                <a:spcPts val="1400"/>
              </a:spcAft>
              <a:buChar char="•"/>
            </a:pPr>
            <a:r>
              <a:rPr sz="2200">
                <a:solidFill>
                  <a:srgbClr val="263238"/>
                </a:solidFill>
                <a:latin typeface="Calibri"/>
              </a:rPr>
              <a:t>16. Guías y consensos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[r20]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abordaje del tobillo pasa junto a una estructura que no perdona: el peroneo superficial en el lateral y en el anterolateral, el sural y la arteria peronea en el posterolateral… [r1] [r2] [r20] [r3] [r4]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un abordaje y por qué se estudia por corredores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abordaje es el camino por el que llegas al hueso o a la articulación sin cortar lo que no debes.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un abordaje y por qué se estudia por corredores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Posteromedial: la conminución posterior o la extensión posterior de una fractura del maléolo medial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un abordaje y por qué se estudia por corredores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para residentes.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por qué estas incisiones se repiten tanto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Rydberg EM et al. J Orthop Surg Res. 2023. doi:10.1186/s13018-023-03558-2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registro sueco, 56 439 pacientes sufrieron 57 443 fracturas de tobillo en 10 años; 61 % eran mujeres y la edad media fue 55 años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por qué estas incisiones se repiten tanto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Mueller E et al. Eur J Trauma Emerg Surg. 2023. doi:10.1007/s00068-022-02119-2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135 pacientes con fractura del maléolo posterior, 55 (41 %) tenían además un fragmento intercalar, casi siempre en la región posterolateral o posterocentral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Cifras de contexto (poblaciones distintas,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[r40] Rydberg EM et al. J Orthop Surg Res. 2023. doi:10.1186/s13018-023-03558-2</a:t>
            </a:r>
          </a:p>
          <a:p>
            <a:r>
              <a:rPr sz="800">
                <a:solidFill>
                  <a:srgbClr val="5A6469"/>
                </a:solidFill>
                <a:latin typeface="Calibri"/>
              </a:rPr>
              <a:t>[r41] Elsoe R et al. Foot Ankle Surg. 2018. doi:10.1016/j.fas.2016.11.002</a:t>
            </a:r>
          </a:p>
          <a:p>
            <a:r>
              <a:rPr sz="800">
                <a:solidFill>
                  <a:srgbClr val="5A6469"/>
                </a:solidFill>
                <a:latin typeface="Calibri"/>
              </a:rPr>
              <a:t>[r15] Meulenkamp B et al. OTA Int. 2019. doi:10.1097/OI9.0000000000000021</a:t>
            </a:r>
          </a:p>
          <a:p>
            <a:r>
              <a:rPr sz="800">
                <a:solidFill>
                  <a:srgbClr val="5A6469"/>
                </a:solidFill>
                <a:latin typeface="Calibri"/>
              </a:rPr>
              <a:t>[r42] Mueller E et al. Eur J Trauma Emerg Surg. 2023. doi:10.1007/s00068-022-02119-2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nervios y vasos en riesgo, corredor por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corredor tiene su nervio.</a:t>
            </a:r>
          </a:p>
          <a:p>
            <a:pPr marL="347472" indent="-347472">
              <a:spcAft>
                <a:spcPts val="1400"/>
              </a:spcAft>
              <a:buChar char="•"/>
            </a:pPr>
            <a:r>
              <a:rPr sz="2400">
                <a:solidFill>
                  <a:srgbClr val="263238"/>
                </a:solidFill>
                <a:latin typeface="Calibri"/>
              </a:rPr>
              <a:t>La tabla resume los 6 corredores (los 5 de la definición más el anteromedial del pilon): por dónde entras y qué cruzas.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 qué distancia del tobillo aparece cada estructura (mm, medias de estudios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Blair JM et al. Clin Orthop Relat Res. 1994. PMID 8050234</a:t>
            </a:r>
          </a:p>
          <a:p>
            <a:r>
              <a:rPr sz="800">
                <a:solidFill>
                  <a:srgbClr val="5A6469"/>
                </a:solidFill>
                <a:latin typeface="Calibri"/>
              </a:rPr>
              <a:t>[r24] Valisena S et al. Foot Ankle Int. 2021. doi:10.1177/10711007211002508</a:t>
            </a:r>
          </a:p>
          <a:p>
            <a:r>
              <a:rPr sz="800">
                <a:solidFill>
                  <a:srgbClr val="5A6469"/>
                </a:solidFill>
                <a:latin typeface="Calibri"/>
              </a:rPr>
              <a:t>[r8] Ghani Y et al. J Foot Ankle Surg. 2023. doi:10.1053/j.jfas.2022.08.001</a:t>
            </a:r>
          </a:p>
          <a:p>
            <a:r>
              <a:rPr sz="800">
                <a:solidFill>
                  <a:srgbClr val="5A6469"/>
                </a:solidFill>
                <a:latin typeface="Calibri"/>
              </a:rPr>
              <a:t>[r27] Mercer D et al. Iowa Orthop J. 2011. PMID 22096447</a:t>
            </a:r>
          </a:p>
          <a:p>
            <a:r>
              <a:rPr sz="800">
                <a:solidFill>
                  <a:srgbClr val="5A6469"/>
                </a:solidFill>
                <a:latin typeface="Calibri"/>
              </a:rPr>
              <a:t>[r5] Lawrence SJ et al. Foot Ankle Int. 1995. doi:10.1177/107110079501601110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6 corredores, su plano y lo que cruzas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[r5] Lawrence SJ et al. Foot Ankle Int. 1995. doi:10.1177/107110079501601110</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Corredor</a:t>
                      </a:r>
                    </a:p>
                  </a:txBody>
                  <a:tcPr>
                    <a:solidFill>
                      <a:srgbClr val="0F5F6B"/>
                    </a:solidFill>
                  </a:tcPr>
                </a:tc>
                <a:tc>
                  <a:txBody>
                    <a:bodyPr/>
                    <a:lstStyle/>
                    <a:p>
                      <a:r>
                        <a:rPr sz="1400" b="1">
                          <a:solidFill>
                            <a:srgbClr val="FFFFFF"/>
                          </a:solidFill>
                          <a:latin typeface="Calibri"/>
                        </a:rPr>
                        <a:t>Dónde entras</a:t>
                      </a:r>
                    </a:p>
                  </a:txBody>
                  <a:tcPr>
                    <a:solidFill>
                      <a:srgbClr val="0F5F6B"/>
                    </a:solidFill>
                  </a:tcPr>
                </a:tc>
                <a:tc>
                  <a:txBody>
                    <a:bodyPr/>
                    <a:lstStyle/>
                    <a:p>
                      <a:r>
                        <a:rPr sz="1400" b="1">
                          <a:solidFill>
                            <a:srgbClr val="FFFFFF"/>
                          </a:solidFill>
                          <a:latin typeface="Calibri"/>
                        </a:rPr>
                        <a:t>Estructura en riesgo</a:t>
                      </a:r>
                    </a:p>
                  </a:txBody>
                  <a:tcPr>
                    <a:solidFill>
                      <a:srgbClr val="0F5F6B"/>
                    </a:solidFill>
                  </a:tcPr>
                </a:tc>
                <a:tc>
                  <a:txBody>
                    <a:bodyPr/>
                    <a:lstStyle/>
                    <a:p>
                      <a:r>
                        <a:rPr sz="1400" b="1">
                          <a:solidFill>
                            <a:srgbClr val="FFFFFF"/>
                          </a:solidFill>
                          <a:latin typeface="Calibri"/>
                        </a:rPr>
                        <a:t>Qué hacer</a:t>
                      </a:r>
                    </a:p>
                  </a:txBody>
                  <a:tcPr>
                    <a:solidFill>
                      <a:srgbClr val="0F5F6B"/>
                    </a:solidFill>
                  </a:tcPr>
                </a:tc>
              </a:tr>
              <a:tr h="457200">
                <a:tc>
                  <a:txBody>
                    <a:bodyPr/>
                    <a:lstStyle/>
                    <a:p>
                      <a:r>
                        <a:rPr sz="1400">
                          <a:solidFill>
                            <a:srgbClr val="263238"/>
                          </a:solidFill>
                          <a:latin typeface="Calibri"/>
                        </a:rPr>
                        <a:t>Lateral</a:t>
                      </a:r>
                    </a:p>
                  </a:txBody>
                  <a:tcPr>
                    <a:solidFill>
                      <a:srgbClr val="EEF3F4"/>
                    </a:solidFill>
                  </a:tcPr>
                </a:tc>
                <a:tc>
                  <a:txBody>
                    <a:bodyPr/>
                    <a:lstStyle/>
                    <a:p>
                      <a:r>
                        <a:rPr sz="1400">
                          <a:solidFill>
                            <a:srgbClr val="263238"/>
                          </a:solidFill>
                          <a:latin typeface="Calibri"/>
                        </a:rPr>
                        <a:t>Incisión de 10 a 15 cm en línea con la fíbula; plano entre el peroneo tercero (delante) y los peroneos largo y corto (detrás) [r1]</a:t>
                      </a:r>
                    </a:p>
                  </a:txBody>
                  <a:tcPr>
                    <a:solidFill>
                      <a:srgbClr val="EEF3F4"/>
                    </a:solidFill>
                  </a:tcPr>
                </a:tc>
                <a:tc>
                  <a:txBody>
                    <a:bodyPr/>
                    <a:lstStyle/>
                    <a:p>
                      <a:r>
                        <a:rPr sz="1400">
                          <a:solidFill>
                            <a:srgbClr val="263238"/>
                          </a:solidFill>
                          <a:latin typeface="Calibri"/>
                        </a:rPr>
                        <a:t>Peroneo superficial por delante, sobre todo proximal; safena menor y sural por detrás [r1]</a:t>
                      </a:r>
                    </a:p>
                  </a:txBody>
                  <a:tcPr>
                    <a:solidFill>
                      <a:srgbClr val="EEF3F4"/>
                    </a:solidFill>
                  </a:tcPr>
                </a:tc>
                <a:tc>
                  <a:txBody>
                    <a:bodyPr/>
                    <a:lstStyle/>
                    <a:p>
                      <a:r>
                        <a:rPr sz="1400">
                          <a:solidFill>
                            <a:srgbClr val="263238"/>
                          </a:solidFill>
                          <a:latin typeface="Calibri"/>
                        </a:rPr>
                        <a:t>Identificar y proteger el nervio en incisiones anteriores o proximales; retraer con suturas de protección si la piel es mala [r1]</a:t>
                      </a:r>
                    </a:p>
                  </a:txBody>
                  <a:tcPr>
                    <a:solidFill>
                      <a:srgbClr val="EEF3F4"/>
                    </a:solidFill>
                  </a:tcPr>
                </a:tc>
              </a:tr>
              <a:tr h="457200">
                <a:tc>
                  <a:txBody>
                    <a:bodyPr/>
                    <a:lstStyle/>
                    <a:p>
                      <a:r>
                        <a:rPr sz="1400">
                          <a:solidFill>
                            <a:srgbClr val="263238"/>
                          </a:solidFill>
                          <a:latin typeface="Calibri"/>
                        </a:rPr>
                        <a:t>Medial</a:t>
                      </a:r>
                    </a:p>
                  </a:txBody>
                  <a:tcPr>
                    <a:solidFill>
                      <a:srgbClr val="FFFFFF"/>
                    </a:solidFill>
                  </a:tcPr>
                </a:tc>
                <a:tc>
                  <a:txBody>
                    <a:bodyPr/>
                    <a:lstStyle/>
                    <a:p>
                      <a:r>
                        <a:rPr sz="1400">
                          <a:solidFill>
                            <a:srgbClr val="263238"/>
                          </a:solidFill>
                          <a:latin typeface="Calibri"/>
                        </a:rPr>
                        <a:t>Arranca 2 cm por debajo de la punta anterior del maléolo y sube en curva por delante de él, rumbo al centro de la tibia distal [r3]</a:t>
                      </a:r>
                    </a:p>
                  </a:txBody>
                  <a:tcPr>
                    <a:solidFill>
                      <a:srgbClr val="FFFFFF"/>
                    </a:solidFill>
                  </a:tcPr>
                </a:tc>
                <a:tc>
                  <a:txBody>
                    <a:bodyPr/>
                    <a:lstStyle/>
                    <a:p>
                      <a:r>
                        <a:rPr sz="1400">
                          <a:solidFill>
                            <a:srgbClr val="263238"/>
                          </a:solidFill>
                          <a:latin typeface="Calibri"/>
                        </a:rPr>
                        <a:t>Nervio y vena safenos [r3]; la parte más distal visible del nervio estaba a 8 mm de la punta [r27]</a:t>
                      </a:r>
                    </a:p>
                  </a:txBody>
                  <a:tcPr>
                    <a:solidFill>
                      <a:srgbClr val="FFFFFF"/>
                    </a:solidFill>
                  </a:tcPr>
                </a:tc>
                <a:tc>
                  <a:txBody>
                    <a:bodyPr/>
                    <a:lstStyle/>
                    <a:p>
                      <a:r>
                        <a:rPr sz="1400">
                          <a:solidFill>
                            <a:srgbClr val="263238"/>
                          </a:solidFill>
                          <a:latin typeface="Calibri"/>
                        </a:rPr>
                        <a:t>Buscarlos y retraerlos con un lazo vascular; con la incisión más anterior quedan aún más vulnerables [r3]</a:t>
                      </a:r>
                    </a:p>
                  </a:txBody>
                  <a:tcPr>
                    <a:solidFill>
                      <a:srgbClr val="FFFFFF"/>
                    </a:solidFill>
                  </a:tcPr>
                </a:tc>
              </a:tr>
              <a:tr h="457200">
                <a:tc>
                  <a:txBody>
                    <a:bodyPr/>
                    <a:lstStyle/>
                    <a:p>
                      <a:r>
                        <a:rPr sz="1400">
                          <a:solidFill>
                            <a:srgbClr val="263238"/>
                          </a:solidFill>
                          <a:latin typeface="Calibri"/>
                        </a:rPr>
                        <a:t>Posterolateral</a:t>
                      </a:r>
                    </a:p>
                  </a:txBody>
                  <a:tcPr>
                    <a:solidFill>
                      <a:srgbClr val="EEF3F4"/>
                    </a:solidFill>
                  </a:tcPr>
                </a:tc>
                <a:tc>
                  <a:txBody>
                    <a:bodyPr/>
                    <a:lstStyle/>
                    <a:p>
                      <a:r>
                        <a:rPr sz="1400">
                          <a:solidFill>
                            <a:srgbClr val="263238"/>
                          </a:solidFill>
                          <a:latin typeface="Calibri"/>
                        </a:rPr>
                        <a:t>10 a 15 cm a mitad de camino entre fíbula y Aquiles [r2]; intervalo entre peroneos y flexor largo del hallux [r49]</a:t>
                      </a:r>
                    </a:p>
                  </a:txBody>
                  <a:tcPr>
                    <a:solidFill>
                      <a:srgbClr val="EEF3F4"/>
                    </a:solidFill>
                  </a:tcPr>
                </a:tc>
                <a:tc>
                  <a:txBody>
                    <a:bodyPr/>
                    <a:lstStyle/>
                    <a:p>
                      <a:r>
                        <a:rPr sz="1400">
                          <a:solidFill>
                            <a:srgbClr val="263238"/>
                          </a:solidFill>
                          <a:latin typeface="Calibri"/>
                        </a:rPr>
                        <a:t>Sural, safena menor y arteria peronea [r49][r20]</a:t>
                      </a:r>
                    </a:p>
                  </a:txBody>
                  <a:tcPr>
                    <a:solidFill>
                      <a:srgbClr val="EEF3F4"/>
                    </a:solidFill>
                  </a:tcPr>
                </a:tc>
                <a:tc>
                  <a:txBody>
                    <a:bodyPr/>
                    <a:lstStyle/>
                    <a:p>
                      <a:r>
                        <a:rPr sz="1400">
                          <a:solidFill>
                            <a:srgbClr val="263238"/>
                          </a:solidFill>
                          <a:latin typeface="Calibri"/>
                        </a:rPr>
                        <a:t>El sural suele quedar medial a la incisión pero puede quedar expuesto; peroneos hacia lateral con un separador apoyado en el Aquiles [r2]; soltar el torniquete antes de cerrar [r20]</a:t>
                      </a:r>
                    </a:p>
                  </a:txBody>
                  <a:tcPr>
                    <a:solidFill>
                      <a:srgbClr val="EEF3F4"/>
                    </a:solidFill>
                  </a:tcPr>
                </a:tc>
              </a:tr>
              <a:tr h="457200">
                <a:tc>
                  <a:txBody>
                    <a:bodyPr/>
                    <a:lstStyle/>
                    <a:p>
                      <a:r>
                        <a:rPr sz="1400">
                          <a:solidFill>
                            <a:srgbClr val="263238"/>
                          </a:solidFill>
                          <a:latin typeface="Calibri"/>
                        </a:rPr>
                        <a:t>Posteromedial</a:t>
                      </a:r>
                    </a:p>
                  </a:txBody>
                  <a:tcPr>
                    <a:solidFill>
                      <a:srgbClr val="FFFFFF"/>
                    </a:solidFill>
                  </a:tcPr>
                </a:tc>
                <a:tc>
                  <a:txBody>
                    <a:bodyPr/>
                    <a:lstStyle/>
                    <a:p>
                      <a:r>
                        <a:rPr sz="1400">
                          <a:solidFill>
                            <a:srgbClr val="263238"/>
                          </a:solidFill>
                          <a:latin typeface="Calibri"/>
                        </a:rPr>
                        <a:t>Desde 1 cm distal y 1 cm anterior a la punta del maléolo medial, curvada hacia atrás [r38]; en el modificado, 1 cm medial al Aquiles [r15]</a:t>
                      </a:r>
                    </a:p>
                  </a:txBody>
                  <a:tcPr>
                    <a:solidFill>
                      <a:srgbClr val="FFFFFF"/>
                    </a:solidFill>
                  </a:tcPr>
                </a:tc>
                <a:tc>
                  <a:txBody>
                    <a:bodyPr/>
                    <a:lstStyle/>
                    <a:p>
                      <a:r>
                        <a:rPr sz="1400">
                          <a:solidFill>
                            <a:srgbClr val="263238"/>
                          </a:solidFill>
                          <a:latin typeface="Calibri"/>
                        </a:rPr>
                        <a:t>Haz neurovascular tibial posterior; safeno y vena, sobre todo distalmente [r38]</a:t>
                      </a:r>
                    </a:p>
                  </a:txBody>
                  <a:tcPr>
                    <a:solidFill>
                      <a:srgbClr val="FFFFFF"/>
                    </a:solidFill>
                  </a:tcPr>
                </a:tc>
                <a:tc>
                  <a:txBody>
                    <a:bodyPr/>
                    <a:lstStyle/>
                    <a:p>
                      <a:r>
                        <a:rPr sz="1400">
                          <a:solidFill>
                            <a:srgbClr val="263238"/>
                          </a:solidFill>
                          <a:latin typeface="Calibri"/>
                        </a:rPr>
                        <a:t>Separadores romos [r38]; evitar la retracción medial vigorosa del haz [r15]</a:t>
                      </a:r>
                    </a:p>
                  </a:txBody>
                  <a:tcPr>
                    <a:solidFill>
                      <a:srgbClr val="FFFFFF"/>
                    </a:solidFill>
                  </a:tcPr>
                </a:tc>
              </a:tr>
              <a:tr h="457200">
                <a:tc>
                  <a:txBody>
                    <a:bodyPr/>
                    <a:lstStyle/>
                    <a:p>
                      <a:r>
                        <a:rPr sz="1400">
                          <a:solidFill>
                            <a:srgbClr val="263238"/>
                          </a:solidFill>
                          <a:latin typeface="Calibri"/>
                        </a:rPr>
                        <a:t>Anterolateral (pilon)</a:t>
                      </a:r>
                    </a:p>
                  </a:txBody>
                  <a:tcPr>
                    <a:solidFill>
                      <a:srgbClr val="EEF3F4"/>
                    </a:solidFill>
                  </a:tcPr>
                </a:tc>
                <a:tc>
                  <a:txBody>
                    <a:bodyPr/>
                    <a:lstStyle/>
                    <a:p>
                      <a:r>
                        <a:rPr sz="1400">
                          <a:solidFill>
                            <a:srgbClr val="263238"/>
                          </a:solidFill>
                          <a:latin typeface="Calibri"/>
                        </a:rPr>
                        <a:t>Centrada en la articulación, paralela al cuarto metatarsiano distalmente y entre tibia y fíbula proximalmente [r4]</a:t>
                      </a:r>
                    </a:p>
                  </a:txBody>
                  <a:tcPr>
                    <a:solidFill>
                      <a:srgbClr val="EEF3F4"/>
                    </a:solidFill>
                  </a:tcPr>
                </a:tc>
                <a:tc>
                  <a:txBody>
                    <a:bodyPr/>
                    <a:lstStyle/>
                    <a:p>
                      <a:r>
                        <a:rPr sz="1400">
                          <a:solidFill>
                            <a:srgbClr val="263238"/>
                          </a:solidFill>
                          <a:latin typeface="Calibri"/>
                        </a:rPr>
                        <a:t>Peroneo superficial bajo la piel, que cruza invariablemente la incisión [r4]; peroneo profundo y tibial anterior al fondo [r5]</a:t>
                      </a:r>
                    </a:p>
                  </a:txBody>
                  <a:tcPr>
                    <a:solidFill>
                      <a:srgbClr val="EEF3F4"/>
                    </a:solidFill>
                  </a:tcPr>
                </a:tc>
                <a:tc>
                  <a:txBody>
                    <a:bodyPr/>
                    <a:lstStyle/>
                    <a:p>
                      <a:r>
                        <a:rPr sz="1400">
                          <a:solidFill>
                            <a:srgbClr val="263238"/>
                          </a:solidFill>
                          <a:latin typeface="Calibri"/>
                        </a:rPr>
                        <a:t>Identificar, movilizar y proteger el peroneo superficial; incidir la fascia por debajo de él [r4]</a:t>
                      </a:r>
                    </a:p>
                  </a:txBody>
                  <a:tcPr>
                    <a:solidFill>
                      <a:srgbClr val="EEF3F4"/>
                    </a:solidFill>
                  </a:tcPr>
                </a:tc>
              </a:tr>
              <a:tr h="457200">
                <a:tc>
                  <a:txBody>
                    <a:bodyPr/>
                    <a:lstStyle/>
                    <a:p>
                      <a:r>
                        <a:rPr sz="1400">
                          <a:solidFill>
                            <a:srgbClr val="263238"/>
                          </a:solidFill>
                          <a:latin typeface="Calibri"/>
                        </a:rPr>
                        <a:t>Anteromedial (pilon)</a:t>
                      </a:r>
                    </a:p>
                  </a:txBody>
                  <a:tcPr>
                    <a:solidFill>
                      <a:srgbClr val="FFFFFF"/>
                    </a:solidFill>
                  </a:tcPr>
                </a:tc>
                <a:tc>
                  <a:txBody>
                    <a:bodyPr/>
                    <a:lstStyle/>
                    <a:p>
                      <a:r>
                        <a:rPr sz="1400">
                          <a:solidFill>
                            <a:srgbClr val="263238"/>
                          </a:solidFill>
                          <a:latin typeface="Calibri"/>
                        </a:rPr>
                        <a:t>Desde 5 a 8 cm proximal a la articulación, lateral a la cresta tibial, siguiendo el borde medial del tibial anterior [r18]</a:t>
                      </a:r>
                    </a:p>
                  </a:txBody>
                  <a:tcPr>
                    <a:solidFill>
                      <a:srgbClr val="FFFFFF"/>
                    </a:solidFill>
                  </a:tcPr>
                </a:tc>
                <a:tc>
                  <a:txBody>
                    <a:bodyPr/>
                    <a:lstStyle/>
                    <a:p>
                      <a:r>
                        <a:rPr sz="1400">
                          <a:solidFill>
                            <a:srgbClr val="263238"/>
                          </a:solidFill>
                          <a:latin typeface="Calibri"/>
                        </a:rPr>
                        <a:t>Vaina del tibial anterior, puente de piel y ramas de la arteria tibial anterior que irrigan los fragmentos [r18]</a:t>
                      </a:r>
                    </a:p>
                  </a:txBody>
                  <a:tcPr>
                    <a:solidFill>
                      <a:srgbClr val="FFFFFF"/>
                    </a:solidFill>
                  </a:tcPr>
                </a:tc>
                <a:tc>
                  <a:txBody>
                    <a:bodyPr/>
                    <a:lstStyle/>
                    <a:p>
                      <a:r>
                        <a:rPr sz="1400">
                          <a:solidFill>
                            <a:srgbClr val="263238"/>
                          </a:solidFill>
                          <a:latin typeface="Calibri"/>
                        </a:rPr>
                        <a:t>Dejar intacta la vaina, no socavar el puente y mantener corta la capsulotomía transversal [r18]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el nervio no está donde dice el dibujo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[r5] Lawrence SJ et al. Foot Ankle Int. 1995. doi:10.1177/107110079501601110</a:t>
            </a:r>
          </a:p>
          <a:p>
            <a:r>
              <a:rPr sz="800">
                <a:solidFill>
                  <a:srgbClr val="5A6469"/>
                </a:solidFill>
                <a:latin typeface="Calibri"/>
              </a:rPr>
              <a:t>[r6] Blair JM et al. Clin Orthop Relat Res. 1994. PMID 8050234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anatomía del libro es un promedio.</a:t>
            </a:r>
          </a:p>
          <a:p>
            <a:pPr marL="347472" indent="-347472">
              <a:spcAft>
                <a:spcPts val="1400"/>
              </a:spcAft>
              <a:buChar char="•"/>
            </a:pPr>
            <a:r>
              <a:rPr sz="2400">
                <a:solidFill>
                  <a:srgbClr val="263238"/>
                </a:solidFill>
                <a:latin typeface="Calibri"/>
              </a:rPr>
              <a:t>Cada nervio tiene una variante que justifica la regla de este capítulo: se busca, no se supone.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Patrones del peroneo superficial en 25 miembros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Blair JM et al. Clin Orthop Relat Res. 1994. PMID 8050234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justifican «búscalo, no lo supongas»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[r5] Lawrence SJ et al. Foot Ankle Int. 1995. doi:10.1177/107110079501601110</a:t>
            </a:r>
          </a:p>
          <a:p>
            <a:r>
              <a:rPr sz="800">
                <a:solidFill>
                  <a:srgbClr val="5A6469"/>
                </a:solidFill>
                <a:latin typeface="Calibri"/>
              </a:rPr>
              <a:t>[r6] Blair JM et al. Clin Orthop Relat Res. 1994. PMID 8050234</a:t>
            </a:r>
          </a:p>
          <a:p>
            <a:r>
              <a:rPr sz="800">
                <a:solidFill>
                  <a:srgbClr val="5A6469"/>
                </a:solidFill>
                <a:latin typeface="Calibri"/>
              </a:rPr>
              <a:t>[r7] Kim HJ et al. J Trauma. 2010. doi:10.1097/TA.0b013e3181a70847</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Variante</a:t>
                      </a:r>
                    </a:p>
                  </a:txBody>
                  <a:tcPr>
                    <a:solidFill>
                      <a:srgbClr val="0F5F6B"/>
                    </a:solidFill>
                  </a:tcPr>
                </a:tc>
                <a:tc>
                  <a:txBody>
                    <a:bodyPr/>
                    <a:lstStyle/>
                    <a:p>
                      <a:r>
                        <a:rPr sz="1400" b="1">
                          <a:solidFill>
                            <a:srgbClr val="FFFFFF"/>
                          </a:solidFill>
                          <a:latin typeface="Calibri"/>
                        </a:rPr>
                        <a:t>Dato</a:t>
                      </a:r>
                    </a:p>
                  </a:txBody>
                  <a:tcPr>
                    <a:solidFill>
                      <a:srgbClr val="0F5F6B"/>
                    </a:solidFill>
                  </a:tcPr>
                </a:tc>
                <a:tc>
                  <a:txBody>
                    <a:bodyPr/>
                    <a:lstStyle/>
                    <a:p>
                      <a:r>
                        <a:rPr sz="1400" b="1">
                          <a:solidFill>
                            <a:srgbClr val="FFFFFF"/>
                          </a:solidFill>
                          <a:latin typeface="Calibri"/>
                        </a:rPr>
                        <a:t>Qué cambia en tu incisión</a:t>
                      </a:r>
                    </a:p>
                  </a:txBody>
                  <a:tcPr>
                    <a:solidFill>
                      <a:srgbClr val="0F5F6B"/>
                    </a:solidFill>
                  </a:tcPr>
                </a:tc>
              </a:tr>
              <a:tr h="457200">
                <a:tc>
                  <a:txBody>
                    <a:bodyPr/>
                    <a:lstStyle/>
                    <a:p>
                      <a:r>
                        <a:rPr sz="1400">
                          <a:solidFill>
                            <a:srgbClr val="263238"/>
                          </a:solidFill>
                          <a:latin typeface="Calibri"/>
                        </a:rPr>
                        <a:t>Peroneo superficial</a:t>
                      </a:r>
                    </a:p>
                  </a:txBody>
                  <a:tcPr>
                    <a:solidFill>
                      <a:srgbClr val="EEF3F4"/>
                    </a:solidFill>
                  </a:tcPr>
                </a:tc>
                <a:tc>
                  <a:txBody>
                    <a:bodyPr/>
                    <a:lstStyle/>
                    <a:p>
                      <a:r>
                        <a:rPr sz="1400">
                          <a:solidFill>
                            <a:srgbClr val="263238"/>
                          </a:solidFill>
                          <a:latin typeface="Calibri"/>
                        </a:rPr>
                        <a:t>Patrones A, B y C</a:t>
                      </a:r>
                    </a:p>
                  </a:txBody>
                  <a:tcPr>
                    <a:solidFill>
                      <a:srgbClr val="EEF3F4"/>
                    </a:solidFill>
                  </a:tcPr>
                </a:tc>
                <a:tc>
                  <a:txBody>
                    <a:bodyPr/>
                    <a:lstStyle/>
                    <a:p>
                      <a:r>
                        <a:rPr sz="1400">
                          <a:solidFill>
                            <a:srgbClr val="263238"/>
                          </a:solidFill>
                          <a:latin typeface="Calibri"/>
                        </a:rPr>
                        <a:t>72 %, 16 % y 12 % en 25 miembros [r6]; tipo B en 7 de 53 cirugías [r7]</a:t>
                      </a:r>
                    </a:p>
                  </a:txBody>
                  <a:tcPr>
                    <a:solidFill>
                      <a:srgbClr val="EEF3F4"/>
                    </a:solidFill>
                  </a:tcPr>
                </a:tc>
                <a:tc>
                  <a:txBody>
                    <a:bodyPr/>
                    <a:lstStyle/>
                    <a:p>
                      <a:r>
                        <a:rPr sz="1400">
                          <a:solidFill>
                            <a:srgbClr val="263238"/>
                          </a:solidFill>
                          <a:latin typeface="Calibri"/>
                        </a:rPr>
                        <a:t>Identifícalo en incisiones anteriores y proximales [r1]</a:t>
                      </a:r>
                    </a:p>
                  </a:txBody>
                  <a:tcPr>
                    <a:solidFill>
                      <a:srgbClr val="EEF3F4"/>
                    </a:solidFill>
                  </a:tcPr>
                </a:tc>
              </a:tr>
              <a:tr h="457200">
                <a:tc>
                  <a:txBody>
                    <a:bodyPr/>
                    <a:lstStyle/>
                    <a:p>
                      <a:r>
                        <a:rPr sz="1400">
                          <a:solidFill>
                            <a:srgbClr val="263238"/>
                          </a:solidFill>
                          <a:latin typeface="Calibri"/>
                        </a:rPr>
                        <a:t>Peroneo superficial</a:t>
                      </a:r>
                    </a:p>
                  </a:txBody>
                  <a:tcPr>
                    <a:solidFill>
                      <a:srgbClr val="FFFFFF"/>
                    </a:solidFill>
                  </a:tcPr>
                </a:tc>
                <a:tc>
                  <a:txBody>
                    <a:bodyPr/>
                    <a:lstStyle/>
                    <a:p>
                      <a:r>
                        <a:rPr sz="1400">
                          <a:solidFill>
                            <a:srgbClr val="263238"/>
                          </a:solidFill>
                          <a:latin typeface="Calibri"/>
                        </a:rPr>
                        <a:t>Túnel intraseptal</a:t>
                      </a:r>
                    </a:p>
                  </a:txBody>
                  <a:tcPr>
                    <a:solidFill>
                      <a:srgbClr val="FFFFFF"/>
                    </a:solidFill>
                  </a:tcPr>
                </a:tc>
                <a:tc>
                  <a:txBody>
                    <a:bodyPr/>
                    <a:lstStyle/>
                    <a:p>
                      <a:r>
                        <a:rPr sz="1400">
                          <a:solidFill>
                            <a:srgbClr val="263238"/>
                          </a:solidFill>
                          <a:latin typeface="Calibri"/>
                        </a:rPr>
                        <a:t>10 de 15 piernas, a 10,67 cm del maléolo lateral [r24]</a:t>
                      </a:r>
                    </a:p>
                  </a:txBody>
                  <a:tcPr>
                    <a:solidFill>
                      <a:srgbClr val="FFFFFF"/>
                    </a:solidFill>
                  </a:tcPr>
                </a:tc>
                <a:tc>
                  <a:txBody>
                    <a:bodyPr/>
                    <a:lstStyle/>
                    <a:p>
                      <a:r>
                        <a:rPr sz="1400">
                          <a:solidFill>
                            <a:srgbClr val="263238"/>
                          </a:solidFill>
                          <a:latin typeface="Calibri"/>
                        </a:rPr>
                        <a:t>Cuidado al prolongar la incisión hacia proximal [r1]</a:t>
                      </a:r>
                    </a:p>
                  </a:txBody>
                  <a:tcPr>
                    <a:solidFill>
                      <a:srgbClr val="FFFFFF"/>
                    </a:solidFill>
                  </a:tcPr>
                </a:tc>
              </a:tr>
              <a:tr h="457200">
                <a:tc>
                  <a:txBody>
                    <a:bodyPr/>
                    <a:lstStyle/>
                    <a:p>
                      <a:r>
                        <a:rPr sz="1400">
                          <a:solidFill>
                            <a:srgbClr val="263238"/>
                          </a:solidFill>
                          <a:latin typeface="Calibri"/>
                        </a:rPr>
                        <a:t>Sural</a:t>
                      </a:r>
                    </a:p>
                  </a:txBody>
                  <a:tcPr>
                    <a:solidFill>
                      <a:srgbClr val="EEF3F4"/>
                    </a:solidFill>
                  </a:tcPr>
                </a:tc>
                <a:tc>
                  <a:txBody>
                    <a:bodyPr/>
                    <a:lstStyle/>
                    <a:p>
                      <a:r>
                        <a:rPr sz="1400">
                          <a:solidFill>
                            <a:srgbClr val="263238"/>
                          </a:solidFill>
                          <a:latin typeface="Calibri"/>
                        </a:rPr>
                        <a:t>No cruza la incisión</a:t>
                      </a:r>
                    </a:p>
                  </a:txBody>
                  <a:tcPr>
                    <a:solidFill>
                      <a:srgbClr val="EEF3F4"/>
                    </a:solidFill>
                  </a:tcPr>
                </a:tc>
                <a:tc>
                  <a:txBody>
                    <a:bodyPr/>
                    <a:lstStyle/>
                    <a:p>
                      <a:r>
                        <a:rPr sz="1400">
                          <a:solidFill>
                            <a:srgbClr val="263238"/>
                          </a:solidFill>
                          <a:latin typeface="Calibri"/>
                        </a:rPr>
                        <a:t>2 de 28 cadáveres [r8]</a:t>
                      </a:r>
                    </a:p>
                  </a:txBody>
                  <a:tcPr>
                    <a:solidFill>
                      <a:srgbClr val="EEF3F4"/>
                    </a:solidFill>
                  </a:tcPr>
                </a:tc>
                <a:tc>
                  <a:txBody>
                    <a:bodyPr/>
                    <a:lstStyle/>
                    <a:p>
                      <a:r>
                        <a:rPr sz="1400">
                          <a:solidFill>
                            <a:srgbClr val="263238"/>
                          </a:solidFill>
                          <a:latin typeface="Calibri"/>
                        </a:rPr>
                        <a:t>No supongas que está donde lo viste la vez anterior (opinión del autor)</a:t>
                      </a:r>
                    </a:p>
                  </a:txBody>
                  <a:tcPr>
                    <a:solidFill>
                      <a:srgbClr val="EEF3F4"/>
                    </a:solidFill>
                  </a:tcPr>
                </a:tc>
              </a:tr>
              <a:tr h="457200">
                <a:tc>
                  <a:txBody>
                    <a:bodyPr/>
                    <a:lstStyle/>
                    <a:p>
                      <a:r>
                        <a:rPr sz="1400">
                          <a:solidFill>
                            <a:srgbClr val="263238"/>
                          </a:solidFill>
                          <a:latin typeface="Calibri"/>
                        </a:rPr>
                        <a:t>Sural</a:t>
                      </a:r>
                    </a:p>
                  </a:txBody>
                  <a:tcPr>
                    <a:solidFill>
                      <a:srgbClr val="FFFFFF"/>
                    </a:solidFill>
                  </a:tcPr>
                </a:tc>
                <a:tc>
                  <a:txBody>
                    <a:bodyPr/>
                    <a:lstStyle/>
                    <a:p>
                      <a:r>
                        <a:rPr sz="1400">
                          <a:solidFill>
                            <a:srgbClr val="263238"/>
                          </a:solidFill>
                          <a:latin typeface="Calibri"/>
                        </a:rPr>
                        <a:t>Cruce variable</a:t>
                      </a:r>
                    </a:p>
                  </a:txBody>
                  <a:tcPr>
                    <a:solidFill>
                      <a:srgbClr val="FFFFFF"/>
                    </a:solidFill>
                  </a:tcPr>
                </a:tc>
                <a:tc>
                  <a:txBody>
                    <a:bodyPr/>
                    <a:lstStyle/>
                    <a:p>
                      <a:r>
                        <a:rPr sz="1400">
                          <a:solidFill>
                            <a:srgbClr val="263238"/>
                          </a:solidFill>
                          <a:latin typeface="Calibri"/>
                        </a:rPr>
                        <a:t>Entre 0,5 y 7,0 cm de la punta de la fíbula [r8]; vertical entre 0,9 y 3,6 cm en RM [r25]</a:t>
                      </a:r>
                    </a:p>
                  </a:txBody>
                  <a:tcPr>
                    <a:solidFill>
                      <a:srgbClr val="FFFFFF"/>
                    </a:solidFill>
                  </a:tcPr>
                </a:tc>
                <a:tc>
                  <a:txBody>
                    <a:bodyPr/>
                    <a:lstStyle/>
                    <a:p>
                      <a:r>
                        <a:rPr sz="1400">
                          <a:solidFill>
                            <a:srgbClr val="263238"/>
                          </a:solidFill>
                          <a:latin typeface="Calibri"/>
                        </a:rPr>
                        <a:t>Búscalo cerca del Aquiles en proximal y de la fíbula en distal [r8]</a:t>
                      </a:r>
                    </a:p>
                  </a:txBody>
                  <a:tcPr>
                    <a:solidFill>
                      <a:srgbClr val="FFFFFF"/>
                    </a:solidFill>
                  </a:tcPr>
                </a:tc>
              </a:tr>
              <a:tr h="457200">
                <a:tc>
                  <a:txBody>
                    <a:bodyPr/>
                    <a:lstStyle/>
                    <a:p>
                      <a:r>
                        <a:rPr sz="1400">
                          <a:solidFill>
                            <a:srgbClr val="263238"/>
                          </a:solidFill>
                          <a:latin typeface="Calibri"/>
                        </a:rPr>
                        <a:t>Safeno</a:t>
                      </a:r>
                    </a:p>
                  </a:txBody>
                  <a:tcPr>
                    <a:solidFill>
                      <a:srgbClr val="EEF3F4"/>
                    </a:solidFill>
                  </a:tcPr>
                </a:tc>
                <a:tc>
                  <a:txBody>
                    <a:bodyPr/>
                    <a:lstStyle/>
                    <a:p>
                      <a:r>
                        <a:rPr sz="1400">
                          <a:solidFill>
                            <a:srgbClr val="263238"/>
                          </a:solidFill>
                          <a:latin typeface="Calibri"/>
                        </a:rPr>
                        <a:t>Sin bifurcación visible</a:t>
                      </a:r>
                    </a:p>
                  </a:txBody>
                  <a:tcPr>
                    <a:solidFill>
                      <a:srgbClr val="EEF3F4"/>
                    </a:solidFill>
                  </a:tcPr>
                </a:tc>
                <a:tc>
                  <a:txBody>
                    <a:bodyPr/>
                    <a:lstStyle/>
                    <a:p>
                      <a:r>
                        <a:rPr sz="1400">
                          <a:solidFill>
                            <a:srgbClr val="263238"/>
                          </a:solidFill>
                          <a:latin typeface="Calibri"/>
                        </a:rPr>
                        <a:t>9,52 % de 42 miembros [r45]</a:t>
                      </a:r>
                    </a:p>
                  </a:txBody>
                  <a:tcPr>
                    <a:solidFill>
                      <a:srgbClr val="EEF3F4"/>
                    </a:solidFill>
                  </a:tcPr>
                </a:tc>
                <a:tc>
                  <a:txBody>
                    <a:bodyPr/>
                    <a:lstStyle/>
                    <a:p>
                      <a:r>
                        <a:rPr sz="1400">
                          <a:solidFill>
                            <a:srgbClr val="263238"/>
                          </a:solidFill>
                          <a:latin typeface="Calibri"/>
                        </a:rPr>
                        <a:t>Retráelo con lazo aunque no veas 2 ramas [r3]</a:t>
                      </a:r>
                    </a:p>
                  </a:txBody>
                  <a:tcPr>
                    <a:solidFill>
                      <a:srgbClr val="EEF3F4"/>
                    </a:solidFill>
                  </a:tcPr>
                </a:tc>
              </a:tr>
              <a:tr h="457200">
                <a:tc>
                  <a:txBody>
                    <a:bodyPr/>
                    <a:lstStyle/>
                    <a:p>
                      <a:r>
                        <a:rPr sz="1400">
                          <a:solidFill>
                            <a:srgbClr val="263238"/>
                          </a:solidFill>
                          <a:latin typeface="Calibri"/>
                        </a:rPr>
                        <a:t>Safeno</a:t>
                      </a:r>
                    </a:p>
                  </a:txBody>
                  <a:tcPr>
                    <a:solidFill>
                      <a:srgbClr val="FFFFFF"/>
                    </a:solidFill>
                  </a:tcPr>
                </a:tc>
                <a:tc>
                  <a:txBody>
                    <a:bodyPr/>
                    <a:lstStyle/>
                    <a:p>
                      <a:r>
                        <a:rPr sz="1400">
                          <a:solidFill>
                            <a:srgbClr val="263238"/>
                          </a:solidFill>
                          <a:latin typeface="Calibri"/>
                        </a:rPr>
                        <a:t>Rama que llega al pie</a:t>
                      </a:r>
                    </a:p>
                  </a:txBody>
                  <a:tcPr>
                    <a:solidFill>
                      <a:srgbClr val="FFFFFF"/>
                    </a:solidFill>
                  </a:tcPr>
                </a:tc>
                <a:tc>
                  <a:txBody>
                    <a:bodyPr/>
                    <a:lstStyle/>
                    <a:p>
                      <a:r>
                        <a:rPr sz="1400">
                          <a:solidFill>
                            <a:srgbClr val="263238"/>
                          </a:solidFill>
                          <a:latin typeface="Calibri"/>
                        </a:rPr>
                        <a:t>1 de 16 tobillos [r27]</a:t>
                      </a:r>
                    </a:p>
                  </a:txBody>
                  <a:tcPr>
                    <a:solidFill>
                      <a:srgbClr val="FFFFFF"/>
                    </a:solidFill>
                  </a:tcPr>
                </a:tc>
                <a:tc>
                  <a:txBody>
                    <a:bodyPr/>
                    <a:lstStyle/>
                    <a:p>
                      <a:r>
                        <a:rPr sz="1400">
                          <a:solidFill>
                            <a:srgbClr val="263238"/>
                          </a:solidFill>
                          <a:latin typeface="Calibri"/>
                        </a:rPr>
                        <a:t>Mantén las incisiones distales a la punta del maléolo medial [r27]</a:t>
                      </a:r>
                    </a:p>
                  </a:txBody>
                  <a:tcPr>
                    <a:solidFill>
                      <a:srgbClr val="FFFFFF"/>
                    </a:solidFill>
                  </a:tcPr>
                </a:tc>
              </a:tr>
              <a:tr h="457200">
                <a:tc>
                  <a:txBody>
                    <a:bodyPr/>
                    <a:lstStyle/>
                    <a:p>
                      <a:r>
                        <a:rPr sz="1400">
                          <a:solidFill>
                            <a:srgbClr val="263238"/>
                          </a:solidFill>
                          <a:latin typeface="Calibri"/>
                        </a:rPr>
                        <a:t>Peroneo profundo</a:t>
                      </a:r>
                    </a:p>
                  </a:txBody>
                  <a:tcPr>
                    <a:solidFill>
                      <a:srgbClr val="EEF3F4"/>
                    </a:solidFill>
                  </a:tcPr>
                </a:tc>
                <a:tc>
                  <a:txBody>
                    <a:bodyPr/>
                    <a:lstStyle/>
                    <a:p>
                      <a:r>
                        <a:rPr sz="1400">
                          <a:solidFill>
                            <a:srgbClr val="263238"/>
                          </a:solidFill>
                          <a:latin typeface="Calibri"/>
                        </a:rPr>
                        <a:t>Bifurcación proximal</a:t>
                      </a:r>
                    </a:p>
                  </a:txBody>
                  <a:tcPr>
                    <a:solidFill>
                      <a:srgbClr val="EEF3F4"/>
                    </a:solidFill>
                  </a:tcPr>
                </a:tc>
                <a:tc>
                  <a:txBody>
                    <a:bodyPr/>
                    <a:lstStyle/>
                    <a:p>
                      <a:r>
                        <a:rPr sz="1400">
                          <a:solidFill>
                            <a:srgbClr val="263238"/>
                          </a:solidFill>
                          <a:latin typeface="Calibri"/>
                        </a:rPr>
                        <a:t>12,4 mm distal a la mortaja [r5]</a:t>
                      </a:r>
                    </a:p>
                  </a:txBody>
                  <a:tcPr>
                    <a:solidFill>
                      <a:srgbClr val="EEF3F4"/>
                    </a:solidFill>
                  </a:tcPr>
                </a:tc>
                <a:tc>
                  <a:txBody>
                    <a:bodyPr/>
                    <a:lstStyle/>
                    <a:p>
                      <a:r>
                        <a:rPr sz="1400">
                          <a:solidFill>
                            <a:srgbClr val="263238"/>
                          </a:solidFill>
                          <a:latin typeface="Calibri"/>
                        </a:rPr>
                        <a:t>Tenlo presente si prolongas el anterior hacia el dorso del pie (opinión del autor)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no operas la clasificación, operas el fragmento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Wang X et al. Exp Ther Med. 2013. doi:10.3892/etm.2012.872</a:t>
            </a:r>
          </a:p>
          <a:p>
            <a:r>
              <a:rPr sz="800">
                <a:solidFill>
                  <a:srgbClr val="5A6469"/>
                </a:solidFill>
                <a:latin typeface="Calibri"/>
              </a:rPr>
              <a:t>[r15] Meulenkamp B et al. OTA Int. 2019. doi:10.1097/OI9.0000000000000021</a:t>
            </a:r>
          </a:p>
          <a:p>
            <a:r>
              <a:rPr sz="800">
                <a:solidFill>
                  <a:srgbClr val="5A6469"/>
                </a:solidFill>
                <a:latin typeface="Calibri"/>
              </a:rPr>
              <a:t>[r16] Hunt AA et al. 2024. doi:10.1016/j.injury.2024.111537</a:t>
            </a:r>
          </a:p>
          <a:p>
            <a:r>
              <a:rPr sz="800">
                <a:solidFill>
                  <a:srgbClr val="5A6469"/>
                </a:solidFill>
                <a:latin typeface="Calibri"/>
              </a:rPr>
              <a:t>[r35] Cho BK et al. J Clin Med. 2025. doi:10.3390/jcm14041216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se clasifica por coleccionar nombres: se clasifica para decidir el corredor.</a:t>
            </a:r>
          </a:p>
          <a:p>
            <a:pPr marL="347472" indent="-347472">
              <a:spcAft>
                <a:spcPts val="1400"/>
              </a:spcAft>
              <a:buChar char="•"/>
            </a:pPr>
            <a:r>
              <a:rPr sz="2400">
                <a:solidFill>
                  <a:srgbClr val="263238"/>
                </a:solidFill>
                <a:latin typeface="Calibri"/>
              </a:rPr>
              <a:t>Los 4 sistemas de la tabla responden una sola pregunta: qué parte del hueso tengo que ver para reducirla bajo visión directa.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no operas la clasificación, operas el fragmento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Hunt AA et al. 2024. doi:10.1016/j.injury.2024.111537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2 aclaraciones que evitan errores: la clasificación no dice si fijar o no el fragmento posterior (eso es tratamiento) y los umbrales de tamaño de los textos antiguos se basan…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que deciden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Wang X et al. Exp Ther Med. 2013. doi:10.3892/etm.2012.872</a:t>
            </a:r>
          </a:p>
          <a:p>
            <a:r>
              <a:rPr sz="800">
                <a:solidFill>
                  <a:srgbClr val="5A6469"/>
                </a:solidFill>
                <a:latin typeface="Calibri"/>
              </a:rPr>
              <a:t>[r15] Meulenkamp B et al. OTA Int. 2019. doi:10.1097/OI9.0000000000000021</a:t>
            </a:r>
          </a:p>
          <a:p>
            <a:r>
              <a:rPr sz="800">
                <a:solidFill>
                  <a:srgbClr val="5A6469"/>
                </a:solidFill>
                <a:latin typeface="Calibri"/>
              </a:rPr>
              <a:t>[r50] Sanford CG et al. JBJS Rev. 2025. doi:10.2106/JBJS.RVW.25.00048</a:t>
            </a:r>
          </a:p>
          <a:p>
            <a:r>
              <a:rPr sz="800">
                <a:solidFill>
                  <a:srgbClr val="5A6469"/>
                </a:solidFill>
                <a:latin typeface="Calibri"/>
              </a:rPr>
              <a:t>[r51] AO Foundation. En: AO Surgery Reference [Internet]. 2026.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Sistema</a:t>
                      </a:r>
                    </a:p>
                  </a:txBody>
                  <a:tcPr>
                    <a:solidFill>
                      <a:srgbClr val="0F5F6B"/>
                    </a:solidFill>
                  </a:tcPr>
                </a:tc>
                <a:tc>
                  <a:txBody>
                    <a:bodyPr/>
                    <a:lstStyle/>
                    <a:p>
                      <a:r>
                        <a:rPr sz="1600" b="1">
                          <a:solidFill>
                            <a:srgbClr val="FFFFFF"/>
                          </a:solidFill>
                          <a:latin typeface="Calibri"/>
                        </a:rPr>
                        <a:t>Qué describe</a:t>
                      </a:r>
                    </a:p>
                  </a:txBody>
                  <a:tcPr>
                    <a:solidFill>
                      <a:srgbClr val="0F5F6B"/>
                    </a:solidFill>
                  </a:tcPr>
                </a:tc>
                <a:tc>
                  <a:txBody>
                    <a:bodyPr/>
                    <a:lstStyle/>
                    <a:p>
                      <a:r>
                        <a:rPr sz="1600" b="1">
                          <a:solidFill>
                            <a:srgbClr val="FFFFFF"/>
                          </a:solidFill>
                          <a:latin typeface="Calibri"/>
                        </a:rPr>
                        <a:t>Para qué sirve en el abordaje</a:t>
                      </a:r>
                    </a:p>
                  </a:txBody>
                  <a:tcPr>
                    <a:solidFill>
                      <a:srgbClr val="0F5F6B"/>
                    </a:solidFill>
                  </a:tcPr>
                </a:tc>
              </a:tr>
              <a:tr h="457200">
                <a:tc>
                  <a:txBody>
                    <a:bodyPr/>
                    <a:lstStyle/>
                    <a:p>
                      <a:r>
                        <a:rPr sz="1600">
                          <a:solidFill>
                            <a:srgbClr val="263238"/>
                          </a:solidFill>
                          <a:latin typeface="Calibri"/>
                        </a:rPr>
                        <a:t>Weber</a:t>
                      </a:r>
                    </a:p>
                  </a:txBody>
                  <a:tcPr>
                    <a:solidFill>
                      <a:srgbClr val="EEF3F4"/>
                    </a:solidFill>
                  </a:tcPr>
                </a:tc>
                <a:tc>
                  <a:txBody>
                    <a:bodyPr/>
                    <a:lstStyle/>
                    <a:p>
                      <a:r>
                        <a:rPr sz="1600">
                          <a:solidFill>
                            <a:srgbClr val="263238"/>
                          </a:solidFill>
                          <a:latin typeface="Calibri"/>
                        </a:rPr>
                        <a:t>Altura del trazo de la fíbula respecto a la sindesmosis: A por debajo, B a su nivel, C por encima [r14]</a:t>
                      </a:r>
                    </a:p>
                  </a:txBody>
                  <a:tcPr>
                    <a:solidFill>
                      <a:srgbClr val="EEF3F4"/>
                    </a:solidFill>
                  </a:tcPr>
                </a:tc>
                <a:tc>
                  <a:txBody>
                    <a:bodyPr/>
                    <a:lstStyle/>
                    <a:p>
                      <a:r>
                        <a:rPr sz="1600">
                          <a:solidFill>
                            <a:srgbClr val="263238"/>
                          </a:solidFill>
                          <a:latin typeface="Calibri"/>
                        </a:rPr>
                        <a:t>Define cuánta fíbula necesitas ver y si el corredor es lateral o posterolateral; la altura del trazo es uno de los criterios de elección [r14]</a:t>
                      </a:r>
                    </a:p>
                  </a:txBody>
                  <a:tcPr>
                    <a:solidFill>
                      <a:srgbClr val="EEF3F4"/>
                    </a:solidFill>
                  </a:tcPr>
                </a:tc>
              </a:tr>
              <a:tr h="457200">
                <a:tc>
                  <a:txBody>
                    <a:bodyPr/>
                    <a:lstStyle/>
                    <a:p>
                      <a:r>
                        <a:rPr sz="1600">
                          <a:solidFill>
                            <a:srgbClr val="263238"/>
                          </a:solidFill>
                          <a:latin typeface="Calibri"/>
                        </a:rPr>
                        <a:t>Haraguchi</a:t>
                      </a:r>
                    </a:p>
                  </a:txBody>
                  <a:tcPr>
                    <a:solidFill>
                      <a:srgbClr val="FFFFFF"/>
                    </a:solidFill>
                  </a:tcPr>
                </a:tc>
                <a:tc>
                  <a:txBody>
                    <a:bodyPr/>
                    <a:lstStyle/>
                    <a:p>
                      <a:r>
                        <a:rPr sz="1600">
                          <a:solidFill>
                            <a:srgbClr val="263238"/>
                          </a:solidFill>
                          <a:latin typeface="Calibri"/>
                        </a:rPr>
                        <a:t>Morfología axial del maléolo posterior: tipo 1 oblicuo posterolateral, tipo 2 con extensión medial, tipo 3 en concha [r15]</a:t>
                      </a:r>
                    </a:p>
                  </a:txBody>
                  <a:tcPr>
                    <a:solidFill>
                      <a:srgbClr val="FFFFFF"/>
                    </a:solidFill>
                  </a:tcPr>
                </a:tc>
                <a:tc>
                  <a:txBody>
                    <a:bodyPr/>
                    <a:lstStyle/>
                    <a:p>
                      <a:r>
                        <a:rPr sz="1600">
                          <a:solidFill>
                            <a:srgbClr val="263238"/>
                          </a:solidFill>
                          <a:latin typeface="Calibri"/>
                        </a:rPr>
                        <a:t>Tipo 1: posterolateral [r14]; tipo 2: posteromedial modificado en patrones complejos [r15]</a:t>
                      </a:r>
                    </a:p>
                  </a:txBody>
                  <a:tcPr>
                    <a:solidFill>
                      <a:srgbClr val="FFFFFF"/>
                    </a:solidFill>
                  </a:tcPr>
                </a:tc>
              </a:tr>
              <a:tr h="457200">
                <a:tc>
                  <a:txBody>
                    <a:bodyPr/>
                    <a:lstStyle/>
                    <a:p>
                      <a:r>
                        <a:rPr sz="1600">
                          <a:solidFill>
                            <a:srgbClr val="263238"/>
                          </a:solidFill>
                          <a:latin typeface="Calibri"/>
                        </a:rPr>
                        <a:t>Maléolo posterior, pilon-variante y pilon posterior</a:t>
                      </a:r>
                    </a:p>
                  </a:txBody>
                  <a:tcPr>
                    <a:solidFill>
                      <a:srgbClr val="EEF3F4"/>
                    </a:solidFill>
                  </a:tcPr>
                </a:tc>
                <a:tc>
                  <a:txBody>
                    <a:bodyPr/>
                    <a:lstStyle/>
                    <a:p>
                      <a:r>
                        <a:rPr sz="1600">
                          <a:solidFill>
                            <a:srgbClr val="263238"/>
                          </a:solidFill>
                          <a:latin typeface="Calibri"/>
                        </a:rPr>
                        <a:t>Una taxonomía propone separar fracturas del maléolo posterior, variantes de pilon y pilon posterior según morfología, compromiso articular y biomecánica [r50]</a:t>
                      </a:r>
                    </a:p>
                  </a:txBody>
                  <a:tcPr>
                    <a:solidFill>
                      <a:srgbClr val="EEF3F4"/>
                    </a:solidFill>
                  </a:tcPr>
                </a:tc>
                <a:tc>
                  <a:txBody>
                    <a:bodyPr/>
                    <a:lstStyle/>
                    <a:p>
                      <a:r>
                        <a:rPr sz="1600">
                          <a:solidFill>
                            <a:srgbClr val="263238"/>
                          </a:solidFill>
                          <a:latin typeface="Calibri"/>
                        </a:rPr>
                        <a:t>Maléolo posterior: posterolateral si hay que fijar; variante: posteromedial; pilon posterior: por etapas, combinado si hay conminución [r50]</a:t>
                      </a:r>
                    </a:p>
                  </a:txBody>
                  <a:tcPr>
                    <a:solidFill>
                      <a:srgbClr val="EEF3F4"/>
                    </a:solidFill>
                  </a:tcPr>
                </a:tc>
              </a:tr>
              <a:tr h="457200">
                <a:tc>
                  <a:txBody>
                    <a:bodyPr/>
                    <a:lstStyle/>
                    <a:p>
                      <a:r>
                        <a:rPr sz="1600">
                          <a:solidFill>
                            <a:srgbClr val="263238"/>
                          </a:solidFill>
                          <a:latin typeface="Calibri"/>
                        </a:rPr>
                        <a:t>Criterio AO para el pilon (no es la clasificación AO/OTA)</a:t>
                      </a:r>
                    </a:p>
                  </a:txBody>
                  <a:tcPr>
                    <a:solidFill>
                      <a:srgbClr val="FFFFFF"/>
                    </a:solidFill>
                  </a:tcPr>
                </a:tc>
                <a:tc>
                  <a:txBody>
                    <a:bodyPr/>
                    <a:lstStyle/>
                    <a:p>
                      <a:r>
                        <a:rPr sz="1600">
                          <a:solidFill>
                            <a:srgbClr val="263238"/>
                          </a:solidFill>
                          <a:latin typeface="Calibri"/>
                        </a:rPr>
                        <a:t>Tamaño del fragmento anterolateral y deformidad en varo o valgo [r51]</a:t>
                      </a:r>
                    </a:p>
                  </a:txBody>
                  <a:tcPr>
                    <a:solidFill>
                      <a:srgbClr val="FFFFFF"/>
                    </a:solidFill>
                  </a:tcPr>
                </a:tc>
                <a:tc>
                  <a:txBody>
                    <a:bodyPr/>
                    <a:lstStyle/>
                    <a:p>
                      <a:r>
                        <a:rPr sz="1600">
                          <a:solidFill>
                            <a:srgbClr val="263238"/>
                          </a:solidFill>
                          <a:latin typeface="Calibri"/>
                        </a:rPr>
                        <a:t>Fragmento grande con trazo medial cerca del maléolo: anteromedial; fragmento menor: anterolateral [r51]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mirar antes de elegir la incisión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Piel y circulación. Antes de reducir y ferulizar se documentan el mecanismo, la integridad de la piel…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mirar antes de elegir la incisión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AO Foundation. En: AO Surgery Reference [Internet]. 2026.</a:t>
            </a:r>
          </a:p>
          <a:p>
            <a:r>
              <a:rPr sz="800">
                <a:solidFill>
                  <a:srgbClr val="5A6469"/>
                </a:solidFill>
                <a:latin typeface="Calibri"/>
              </a:rPr>
              <a:t>[r19] Sirkin M et al. J Orthop Trauma. 1999. doi:10.1097/00005131-199902000-00002</a:t>
            </a:r>
          </a:p>
          <a:p>
            <a:r>
              <a:rPr sz="800">
                <a:solidFill>
                  <a:srgbClr val="5A6469"/>
                </a:solidFill>
                <a:latin typeface="Calibri"/>
              </a:rPr>
              <a:t>[r23] British Orthopaedic Association. London: BOA;. 2016.</a:t>
            </a:r>
          </a:p>
          <a:p>
            <a:r>
              <a:rPr sz="800">
                <a:solidFill>
                  <a:srgbClr val="5A6469"/>
                </a:solidFill>
                <a:latin typeface="Calibri"/>
              </a:rPr>
              <a:t>[r51]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Sensibilidad previa. Registra dorso del pie, talón lateral y borde medial (práctica habitual / opinión experta). No lo hagas por trámite…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la TC que cambia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British Orthopaedic Association. London: BOA;.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BOAST reserva la TC como ayuda para entender los patrones complejos, en especial si está afectado el maléolo posterior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la TC que cambia el corredor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Mueller E et al. Eur J Trauma Emerg Surg. 2023. doi:10.1007/s00068-022-02119-2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TC también muestra lo que decide el abordaje y no ves en una placa: en 135 pacientes, el fragmento intercalar apareció en 41 %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Fragmento posterior: porcentaje del plafón según el método (31 fracturas trimaleolares)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Meijer DT et al. Injury. 2015. doi:10.1016/j.injury.2015.07.019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[r10] Howard JL et al. J Orthop Trauma. 2008. doi:10.1097/BOT.0b013e318172c811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Úsalo como mapa mental, no como protocolo.</a:t>
            </a:r>
          </a:p>
          <a:p>
            <a:pPr marL="347472" indent="-347472">
              <a:spcAft>
                <a:spcPts val="1400"/>
              </a:spcAft>
              <a:buChar char="•"/>
            </a:pPr>
            <a:r>
              <a:rPr sz="2400">
                <a:solidFill>
                  <a:srgbClr val="263238"/>
                </a:solidFill>
                <a:latin typeface="Calibri"/>
              </a:rPr>
              <a:t>Los cuadros citan las fuentes de cada rama; donde no hay estudio comparativo, la rama es práctica habitual / opinión experta y se discute con el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Sirkin M et al. J Orthop Trauma. 1999. doi:10.1097/00005131-199902000-00002</a:t>
            </a:r>
          </a:p>
          <a:p>
            <a:r>
              <a:rPr sz="800">
                <a:solidFill>
                  <a:srgbClr val="5A6469"/>
                </a:solidFill>
                <a:latin typeface="Calibri"/>
              </a:rPr>
              <a:t>[r18] AO Foundation. En: AO Surgery Reference [Internet]. 2026.</a:t>
            </a:r>
          </a:p>
          <a:p>
            <a:r>
              <a:rPr sz="800">
                <a:solidFill>
                  <a:srgbClr val="5A6469"/>
                </a:solidFill>
                <a:latin typeface="Calibri"/>
              </a:rPr>
              <a:t>[r51]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[r50] Sanford CG et al. JBJS Rev. 2025. doi:10.2106/JBJS.RVW.25.00048</a:t>
            </a:r>
          </a:p>
          <a:p>
            <a:r>
              <a:rPr sz="800">
                <a:solidFill>
                  <a:srgbClr val="5A6469"/>
                </a:solidFill>
                <a:latin typeface="Calibri"/>
              </a:rPr>
              <a:t>(+9 referencias más en las láminas finales)</a:t>
            </a:r>
          </a:p>
        </p:txBody>
      </p:sp>
      <p:sp>
        <p:nvSpPr>
          <p:cNvPr id="6" name="Rounded Rectangle 5"/>
          <p:cNvSpPr/>
          <p:nvPr/>
        </p:nvSpPr>
        <p:spPr>
          <a:xfrm>
            <a:off x="4754880" y="1508760"/>
            <a:ext cx="2743200" cy="30502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tobillo o pilon que se va a operar: mira la piel, la circulación y la TC</a:t>
            </a:r>
          </a:p>
        </p:txBody>
      </p:sp>
      <p:sp>
        <p:nvSpPr>
          <p:cNvPr id="7" name="Decision 6"/>
          <p:cNvSpPr/>
          <p:nvPr/>
        </p:nvSpPr>
        <p:spPr>
          <a:xfrm>
            <a:off x="4572000" y="1923515"/>
            <a:ext cx="3108960" cy="46738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flictenas, edema que impide cerrar o una lesión de alta energía?</a:t>
            </a:r>
          </a:p>
        </p:txBody>
      </p:sp>
      <p:sp>
        <p:nvSpPr>
          <p:cNvPr id="8" name="Rectangle 7"/>
          <p:cNvSpPr/>
          <p:nvPr/>
        </p:nvSpPr>
        <p:spPr>
          <a:xfrm>
            <a:off x="4754880" y="2500624"/>
            <a:ext cx="2743200" cy="30502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Reduce y ferula o usa un fijador puente; espera a que la piel arrugue. En el pilon: fíbula y fijador en las primeras 24 h y reconstrucción diferida [r19][r18]</a:t>
            </a:r>
          </a:p>
        </p:txBody>
      </p:sp>
      <p:sp>
        <p:nvSpPr>
          <p:cNvPr id="9" name="Decision 8"/>
          <p:cNvSpPr/>
          <p:nvPr/>
        </p:nvSpPr>
        <p:spPr>
          <a:xfrm>
            <a:off x="4572000" y="2915380"/>
            <a:ext cx="3108960" cy="46738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¿Está comprometida la superficie articular de la tibia distal (pilon)?</a:t>
            </a:r>
          </a:p>
        </p:txBody>
      </p:sp>
      <p:sp>
        <p:nvSpPr>
          <p:cNvPr id="10" name="Decision 9"/>
          <p:cNvSpPr/>
          <p:nvPr/>
        </p:nvSpPr>
        <p:spPr>
          <a:xfrm>
            <a:off x="2804160" y="3492489"/>
            <a:ext cx="3108960" cy="46738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¿Fragmento anterolateral grande, con trazo medial cerca del maléolo medial?</a:t>
            </a:r>
          </a:p>
        </p:txBody>
      </p:sp>
      <p:sp>
        <p:nvSpPr>
          <p:cNvPr id="11" name="Decision 10"/>
          <p:cNvSpPr/>
          <p:nvPr/>
        </p:nvSpPr>
        <p:spPr>
          <a:xfrm>
            <a:off x="6339839" y="3492489"/>
            <a:ext cx="3108960" cy="46738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rotacional: ¿hay un fragmento posterior que vas a fijar de forma directa?</a:t>
            </a:r>
          </a:p>
        </p:txBody>
      </p:sp>
      <p:sp>
        <p:nvSpPr>
          <p:cNvPr id="12" name="Rectangle 11"/>
          <p:cNvSpPr/>
          <p:nvPr/>
        </p:nvSpPr>
        <p:spPr>
          <a:xfrm>
            <a:off x="2103120" y="4069598"/>
            <a:ext cx="2743200" cy="46738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Anteromedial; no socaves el puente con otro abordaje [r51][r18]</a:t>
            </a:r>
          </a:p>
        </p:txBody>
      </p:sp>
      <p:sp>
        <p:nvSpPr>
          <p:cNvPr id="13" name="Rectangle 12"/>
          <p:cNvSpPr/>
          <p:nvPr/>
        </p:nvSpPr>
        <p:spPr>
          <a:xfrm>
            <a:off x="4754880" y="4069598"/>
            <a:ext cx="2743200" cy="46738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Anterolateral; identifica y protege el peroneo superficial [r51][r4]</a:t>
            </a:r>
          </a:p>
        </p:txBody>
      </p:sp>
      <p:sp>
        <p:nvSpPr>
          <p:cNvPr id="14" name="Decision 13"/>
          <p:cNvSpPr/>
          <p:nvPr/>
        </p:nvSpPr>
        <p:spPr>
          <a:xfrm>
            <a:off x="7223759" y="4069598"/>
            <a:ext cx="3108960" cy="46738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Mira la TC: ¿Haraguchi tipo 1 (oblicuo posterolateral)?</a:t>
            </a:r>
          </a:p>
        </p:txBody>
      </p:sp>
      <p:sp>
        <p:nvSpPr>
          <p:cNvPr id="15" name="Decision 14"/>
          <p:cNvSpPr/>
          <p:nvPr/>
        </p:nvSpPr>
        <p:spPr>
          <a:xfrm>
            <a:off x="1920239" y="4646707"/>
            <a:ext cx="3108960" cy="46738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fragmento posterior desplazado o conminución posterior?</a:t>
            </a:r>
          </a:p>
        </p:txBody>
      </p:sp>
      <p:sp>
        <p:nvSpPr>
          <p:cNvPr id="16" name="Rectangle 15"/>
          <p:cNvSpPr/>
          <p:nvPr/>
        </p:nvSpPr>
        <p:spPr>
          <a:xfrm>
            <a:off x="4754880" y="4646707"/>
            <a:ext cx="2743200" cy="46738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Posterolateral en prono o decúbito lateral; la fíbula se placa por la misma incisión [r2][r53]</a:t>
            </a:r>
          </a:p>
        </p:txBody>
      </p:sp>
      <p:sp>
        <p:nvSpPr>
          <p:cNvPr id="17" name="Rectangle 16"/>
          <p:cNvSpPr/>
          <p:nvPr/>
        </p:nvSpPr>
        <p:spPr>
          <a:xfrm>
            <a:off x="7406640" y="4646707"/>
            <a:ext cx="2743200" cy="46738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Tipo 2 (extensión medial): posteromedial modificado en prono; la fíbula por una incisión lateral aparte [r15]</a:t>
            </a:r>
          </a:p>
        </p:txBody>
      </p:sp>
      <p:sp>
        <p:nvSpPr>
          <p:cNvPr id="18" name="Rectangle 17"/>
          <p:cNvSpPr/>
          <p:nvPr/>
        </p:nvSpPr>
        <p:spPr>
          <a:xfrm>
            <a:off x="2987040" y="5223816"/>
            <a:ext cx="2743200" cy="30502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Suma posterolateral o posteromedial; combinado si es conminuto [r50][r52]</a:t>
            </a:r>
          </a:p>
        </p:txBody>
      </p:sp>
      <p:sp>
        <p:nvSpPr>
          <p:cNvPr id="19" name="Rectangle 18"/>
          <p:cNvSpPr/>
          <p:nvPr/>
        </p:nvSpPr>
        <p:spPr>
          <a:xfrm>
            <a:off x="6522720" y="5223816"/>
            <a:ext cx="2743200" cy="30502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Fíbula por lateral (en Weber B, la placa posterior antiglide tuvo menos retiro de material) y maléolo medial por medial; evalúa la sindesmosis al terminar [r37][r23]</a:t>
            </a:r>
          </a:p>
        </p:txBody>
      </p:sp>
      <p:sp>
        <p:nvSpPr>
          <p:cNvPr id="20" name="Rounded Rectangle 19"/>
          <p:cNvSpPr/>
          <p:nvPr/>
        </p:nvSpPr>
        <p:spPr>
          <a:xfrm>
            <a:off x="2987040" y="5638572"/>
            <a:ext cx="2743200" cy="30502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Pilon resuelto por el corredor anterior; revisa el puente de piel entre incisiones [r10][r18]</a:t>
            </a:r>
          </a:p>
        </p:txBody>
      </p:sp>
      <p:sp>
        <p:nvSpPr>
          <p:cNvPr id="21" name="Rounded Rectangle 20"/>
          <p:cNvSpPr/>
          <p:nvPr/>
        </p:nvSpPr>
        <p:spPr>
          <a:xfrm>
            <a:off x="6522720" y="5638572"/>
            <a:ext cx="2743200" cy="30502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 hay fragmento anterior de Chaput, suma una incisión anterolateral pequeña o lleva la lateral algo hacia anterior [r54][r1]</a:t>
            </a:r>
          </a:p>
        </p:txBody>
      </p:sp>
      <p:cxnSp>
        <p:nvCxnSpPr>
          <p:cNvPr id="22" name="Connector 21"/>
          <p:cNvCxnSpPr>
            <a:stCxn id="6" idx="2"/>
            <a:endCxn id="7" idx="0"/>
          </p:cNvCxnSpPr>
          <p:nvPr/>
        </p:nvCxnSpPr>
        <p:spPr>
          <a:xfrm flipH="1">
            <a:off x="6126480" y="181378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6126480" y="239089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38358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7" idx="2"/>
            <a:endCxn id="9" idx="0"/>
          </p:cNvCxnSpPr>
          <p:nvPr/>
        </p:nvCxnSpPr>
        <p:spPr>
          <a:xfrm flipH="1">
            <a:off x="6126480" y="2390896"/>
            <a:ext cx="0" cy="52448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52874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8" idx="2"/>
            <a:endCxn id="9" idx="0"/>
          </p:cNvCxnSpPr>
          <p:nvPr/>
        </p:nvCxnSpPr>
        <p:spPr>
          <a:xfrm flipH="1">
            <a:off x="6126480" y="280565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9" idx="2"/>
            <a:endCxn id="10" idx="0"/>
          </p:cNvCxnSpPr>
          <p:nvPr/>
        </p:nvCxnSpPr>
        <p:spPr>
          <a:xfrm flipH="1">
            <a:off x="4358640" y="338276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337544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9" idx="2"/>
            <a:endCxn id="11" idx="0"/>
          </p:cNvCxnSpPr>
          <p:nvPr/>
        </p:nvCxnSpPr>
        <p:spPr>
          <a:xfrm>
            <a:off x="6126480" y="3382761"/>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7" y="337544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0" idx="2"/>
            <a:endCxn id="12" idx="0"/>
          </p:cNvCxnSpPr>
          <p:nvPr/>
        </p:nvCxnSpPr>
        <p:spPr>
          <a:xfrm flipH="1">
            <a:off x="3474720" y="3959870"/>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3546348" y="395255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0" idx="2"/>
            <a:endCxn id="13" idx="0"/>
          </p:cNvCxnSpPr>
          <p:nvPr/>
        </p:nvCxnSpPr>
        <p:spPr>
          <a:xfrm>
            <a:off x="4358640" y="395987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32248" y="395255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2" idx="2"/>
            <a:endCxn id="15" idx="0"/>
          </p:cNvCxnSpPr>
          <p:nvPr/>
        </p:nvCxnSpPr>
        <p:spPr>
          <a:xfrm flipH="1">
            <a:off x="3474719" y="4536979"/>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3" idx="2"/>
            <a:endCxn id="15" idx="0"/>
          </p:cNvCxnSpPr>
          <p:nvPr/>
        </p:nvCxnSpPr>
        <p:spPr>
          <a:xfrm flipH="1">
            <a:off x="3474719" y="4536979"/>
            <a:ext cx="265176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5" idx="2"/>
            <a:endCxn id="18" idx="0"/>
          </p:cNvCxnSpPr>
          <p:nvPr/>
        </p:nvCxnSpPr>
        <p:spPr>
          <a:xfrm>
            <a:off x="3474719" y="5114088"/>
            <a:ext cx="88392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838955" y="510677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5" idx="2"/>
            <a:endCxn id="20" idx="0"/>
          </p:cNvCxnSpPr>
          <p:nvPr/>
        </p:nvCxnSpPr>
        <p:spPr>
          <a:xfrm>
            <a:off x="3474719" y="5114088"/>
            <a:ext cx="883921" cy="52448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3838955" y="5251937"/>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8" idx="2"/>
            <a:endCxn id="20" idx="0"/>
          </p:cNvCxnSpPr>
          <p:nvPr/>
        </p:nvCxnSpPr>
        <p:spPr>
          <a:xfrm flipH="1">
            <a:off x="4358640" y="552884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1" idx="2"/>
            <a:endCxn id="14" idx="0"/>
          </p:cNvCxnSpPr>
          <p:nvPr/>
        </p:nvCxnSpPr>
        <p:spPr>
          <a:xfrm>
            <a:off x="7894319" y="3959870"/>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8258555" y="395255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1" idx="2"/>
            <a:endCxn id="19" idx="0"/>
          </p:cNvCxnSpPr>
          <p:nvPr/>
        </p:nvCxnSpPr>
        <p:spPr>
          <a:xfrm>
            <a:off x="7894319" y="3959870"/>
            <a:ext cx="1" cy="126394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7949183" y="4356531"/>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14" idx="2"/>
            <a:endCxn id="16" idx="0"/>
          </p:cNvCxnSpPr>
          <p:nvPr/>
        </p:nvCxnSpPr>
        <p:spPr>
          <a:xfrm flipH="1">
            <a:off x="6126480" y="4536979"/>
            <a:ext cx="265175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7347203" y="452966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9" name="Connector 48"/>
          <p:cNvCxnSpPr>
            <a:stCxn id="14" idx="2"/>
            <a:endCxn id="17" idx="0"/>
          </p:cNvCxnSpPr>
          <p:nvPr/>
        </p:nvCxnSpPr>
        <p:spPr>
          <a:xfrm>
            <a:off x="8778239" y="4536979"/>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8833103" y="4529663"/>
            <a:ext cx="457200" cy="274320"/>
          </a:xfrm>
          <a:prstGeom prst="rect">
            <a:avLst/>
          </a:prstGeom>
          <a:noFill/>
        </p:spPr>
        <p:txBody>
          <a:bodyPr wrap="square">
            <a:spAutoFit/>
          </a:bodyPr>
          <a:lstStyle/>
          <a:p>
            <a:r>
              <a:rPr sz="1200" b="1">
                <a:solidFill>
                  <a:srgbClr val="D97706"/>
                </a:solidFill>
                <a:latin typeface="Calibri"/>
              </a:rPr>
              <a:t>no</a:t>
            </a:r>
          </a:p>
        </p:txBody>
      </p:sp>
      <p:cxnSp>
        <p:nvCxnSpPr>
          <p:cNvPr id="51" name="Connector 50"/>
          <p:cNvCxnSpPr>
            <a:stCxn id="16" idx="2"/>
            <a:endCxn id="19" idx="0"/>
          </p:cNvCxnSpPr>
          <p:nvPr/>
        </p:nvCxnSpPr>
        <p:spPr>
          <a:xfrm>
            <a:off x="6126480" y="511408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2" name="Connector 51"/>
          <p:cNvCxnSpPr>
            <a:stCxn id="17" idx="2"/>
            <a:endCxn id="19" idx="0"/>
          </p:cNvCxnSpPr>
          <p:nvPr/>
        </p:nvCxnSpPr>
        <p:spPr>
          <a:xfrm flipH="1">
            <a:off x="7894320" y="5114088"/>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3" name="Connector 52"/>
          <p:cNvCxnSpPr>
            <a:stCxn id="19" idx="2"/>
            <a:endCxn id="21" idx="0"/>
          </p:cNvCxnSpPr>
          <p:nvPr/>
        </p:nvCxnSpPr>
        <p:spPr>
          <a:xfrm flipH="1">
            <a:off x="7894320" y="552884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abordaje para qué lesión, con la evidencia que hay</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[r14] Wang X et al. Exp Ther Med. 2013. doi:10.3892/etm.2012.872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mayor parte de la evidencia comparativa de abordajes del tobillo viene de cadáveres y de cohortes retrospectivas pequeñas…</a:t>
            </a:r>
          </a:p>
          <a:p>
            <a:pPr marL="347472" indent="-347472">
              <a:spcAft>
                <a:spcPts val="1400"/>
              </a:spcAft>
              <a:buChar char="•"/>
            </a:pPr>
            <a:r>
              <a:rPr sz="2400">
                <a:solidFill>
                  <a:srgbClr val="263238"/>
                </a:solidFill>
                <a:latin typeface="Calibri"/>
              </a:rPr>
              <a:t>Cuando hay ECA se dice; donde no, se dice cohorte o serie.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AOFAS a los 12 meses, posteromedial frente a posterolateral (2 estudios,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Zhong S et al. Orthop Surg. 2017. doi:10.1111/os.12308</a:t>
            </a:r>
          </a:p>
          <a:p>
            <a:r>
              <a:rPr sz="1000">
                <a:solidFill>
                  <a:srgbClr val="5A6469"/>
                </a:solidFill>
                <a:latin typeface="Calibri"/>
              </a:rPr>
              <a:t>[r57] Khandge A et al. Cureus. 2024. doi:10.7759/cureus.69402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Reducción excelente del fragmento posterior en el ECA de Vidović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Vidović D et al. Injury. 2017. doi:10.1016/S0020-1383(17)30743-X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cada corredor,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Superficie del borde tibial posterior expuesta según el abordaje (cadáver,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Assal M et al. J Orthop Trauma. 2017. doi:10.1097/BOT.0000000000000774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Superficie expuesta, posteromedial modificado frente a posterolateral (otro estudio cadavérico,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Meulenkamp B et al. OTA Int. 2019. doi:10.1097/OI9.0000000000000021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Posición del paciente y orden de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Simske NM et al. J Am Acad Orthop Surg. 2024. doi:10.5435/JAAOS-D-23-00577</a:t>
            </a:r>
          </a:p>
          <a:p>
            <a:r>
              <a:rPr sz="800">
                <a:solidFill>
                  <a:srgbClr val="5A6469"/>
                </a:solidFill>
                <a:latin typeface="Calibri"/>
              </a:rPr>
              <a:t>[r15] Meulenkamp B et al. OTA Int. 2019. doi:10.1097/OI9.0000000000000021</a:t>
            </a:r>
          </a:p>
          <a:p>
            <a:r>
              <a:rPr sz="800">
                <a:solidFill>
                  <a:srgbClr val="5A6469"/>
                </a:solidFill>
                <a:latin typeface="Calibri"/>
              </a:rPr>
              <a:t>[r19] Sirkin M et al. J Orthop Trauma. 1999. doi:10.1097/00005131-199902000-00002</a:t>
            </a:r>
          </a:p>
          <a:p>
            <a:r>
              <a:rPr sz="800">
                <a:solidFill>
                  <a:srgbClr val="5A6469"/>
                </a:solidFill>
                <a:latin typeface="Calibri"/>
              </a:rPr>
              <a:t>[r20]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Elegir la posición es elegir qué corredores quedan a mano sin mover al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Fijación sindesmótica necesaria en SER IV según el manejo del borde posterior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[r69] Li M et al. J Foot Ankle Surg. 2017. doi:10.1053/j.jfas.2017.01.053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Inestabilidad sindesmótica que requirió fijación según la posición inicial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Miller MA et al. Foot Ankle Int. 2018. doi:10.1177/1071100717735839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Partes blandas, puentes cutáneos y momento quirúrgico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Howard JL et al. J Orthop Trauma. 2008. doi:10.1097/BOT.0b013e318172c811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regla clásica pide 7 cm de piel entre 2 incisiones, y esa recomendación fue lo que se puso a prueba en un estudio prospectivo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 herida según el momento de la cirugía del tobillo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[r73] Schepers T et al. Int Orthop. 2013. doi:10.1007/s00264-012-1753-9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Días entre la primera cirugía (fijador) y la reconstrucción definitiva del pilon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Hreha J et al. Foot Ankle Int. 2022. doi:10.1177/10711007221094024</a:t>
            </a:r>
          </a:p>
          <a:p>
            <a:r>
              <a:rPr sz="1000">
                <a:solidFill>
                  <a:srgbClr val="5A6469"/>
                </a:solidFill>
                <a:latin typeface="Calibri"/>
              </a:rPr>
              <a:t>[r19] Sirkin M et al. J Orthop Trauma. 1999. doi:10.1097/00005131-199902000-00002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frecuencia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[r7] Kim HJ et al. J Trauma. 2010. doi:10.1097/TA.0b013e3181a70847</a:t>
            </a:r>
          </a:p>
          <a:p>
            <a:r>
              <a:rPr sz="800">
                <a:solidFill>
                  <a:srgbClr val="5A6469"/>
                </a:solidFill>
                <a:latin typeface="Calibri"/>
              </a:rPr>
              <a:t>[r8] Ghani Y et al. J Foot Ankle Surg. 2023. doi:10.1053/j.jfas.2022.08.001</a:t>
            </a:r>
          </a:p>
          <a:p>
            <a:r>
              <a:rPr sz="800">
                <a:solidFill>
                  <a:srgbClr val="5A6469"/>
                </a:solidFill>
                <a:latin typeface="Calibri"/>
              </a:rPr>
              <a:t>[r9] Simske NM et al. J Am Acad Orthop Surg. 2024. doi:10.5435/JAAOS-D-23-00577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Son poblaciones, abordajes y definiciones distintos: las cifras de la tabla no se suman ni se comparan entre 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Tasas descritas (poblaciones distintas,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Simske NM et al. J Am Acad Orthop Surg. 2024. doi:10.5435/JAAOS-D-23-00577</a:t>
            </a:r>
          </a:p>
          <a:p>
            <a:r>
              <a:rPr sz="800">
                <a:solidFill>
                  <a:srgbClr val="5A6469"/>
                </a:solidFill>
                <a:latin typeface="Calibri"/>
              </a:rPr>
              <a:t>[r43] Carter TH et al. JBJS Essent Surg Tech. 2019. doi:10.2106/JBJS.ST.18.00093</a:t>
            </a:r>
          </a:p>
          <a:p>
            <a:r>
              <a:rPr sz="800">
                <a:solidFill>
                  <a:srgbClr val="5A6469"/>
                </a:solidFill>
                <a:latin typeface="Calibri"/>
              </a:rPr>
              <a:t>[r58] Bäcker HC et al. Foot Ankle Spec. 2020. doi:10.1177/1938640019873539</a:t>
            </a:r>
          </a:p>
          <a:p>
            <a:r>
              <a:rPr sz="800">
                <a:solidFill>
                  <a:srgbClr val="5A6469"/>
                </a:solidFill>
                <a:latin typeface="Calibri"/>
              </a:rPr>
              <a:t>[r19] Sirkin M et al. J Orthop Trauma. 1999. doi:10.1097/00005131-199902000-00002</a:t>
            </a:r>
          </a:p>
          <a:p>
            <a:r>
              <a:rPr sz="800">
                <a:solidFill>
                  <a:srgbClr val="5A6469"/>
                </a:solidFill>
                <a:latin typeface="Calibri"/>
              </a:rPr>
              <a:t>[r75] Pilskog K et al. Injury. 2023. doi:10.1016/j.injury.2023.111011</a:t>
            </a:r>
          </a:p>
          <a:p>
            <a:r>
              <a:rPr sz="800">
                <a:solidFill>
                  <a:srgbClr val="5A6469"/>
                </a:solidFill>
                <a:latin typeface="Calibri"/>
              </a:rPr>
              <a:t>(+2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se complica, con qué frecuencia y cómo se evita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[r7] Kim HJ et al. J Trauma. 2010. doi:10.1097/TA.0b013e3181a70847</a:t>
            </a:r>
          </a:p>
          <a:p>
            <a:r>
              <a:rPr sz="800">
                <a:solidFill>
                  <a:srgbClr val="5A6469"/>
                </a:solidFill>
                <a:latin typeface="Calibri"/>
              </a:rPr>
              <a:t>[r8] Ghani Y et al. J Foot Ankle Surg. 2023. doi:10.1053/j.jfas.2022.08.001</a:t>
            </a:r>
          </a:p>
          <a:p>
            <a:r>
              <a:rPr sz="800">
                <a:solidFill>
                  <a:srgbClr val="5A6469"/>
                </a:solidFill>
                <a:latin typeface="Calibri"/>
              </a:rPr>
              <a:t>[r9] Simske NM et al. J Am Acad Orthop Surg. 2024. doi:10.5435/JAAOS-D-23-00577</a:t>
            </a:r>
          </a:p>
          <a:p>
            <a:r>
              <a:rPr sz="800">
                <a:solidFill>
                  <a:srgbClr val="5A6469"/>
                </a:solidFill>
                <a:latin typeface="Calibri"/>
              </a:rPr>
              <a:t>[r14] Wang X et al. Exp Ther Med. 2013. doi:10.3892/etm.2012.872</a:t>
            </a:r>
          </a:p>
          <a:p>
            <a:r>
              <a:rPr sz="800">
                <a:solidFill>
                  <a:srgbClr val="5A6469"/>
                </a:solidFill>
                <a:latin typeface="Calibri"/>
              </a:rPr>
              <a:t>(+17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 descrita (poblaciones distintas)</a:t>
                      </a:r>
                    </a:p>
                  </a:txBody>
                  <a:tcPr>
                    <a:solidFill>
                      <a:srgbClr val="0F5F6B"/>
                    </a:solidFill>
                  </a:tcPr>
                </a:tc>
                <a:tc>
                  <a:txBody>
                    <a:bodyPr/>
                    <a:lstStyle/>
                    <a:p>
                      <a:r>
                        <a:rPr sz="1600" b="1">
                          <a:solidFill>
                            <a:srgbClr val="FFFFFF"/>
                          </a:solidFill>
                          <a:latin typeface="Calibri"/>
                        </a:rPr>
                        <a:t>Cómo se evita</a:t>
                      </a:r>
                    </a:p>
                  </a:txBody>
                  <a:tcPr>
                    <a:solidFill>
                      <a:srgbClr val="0F5F6B"/>
                    </a:solidFill>
                  </a:tcPr>
                </a:tc>
              </a:tr>
              <a:tr h="457200">
                <a:tc>
                  <a:txBody>
                    <a:bodyPr/>
                    <a:lstStyle/>
                    <a:p>
                      <a:r>
                        <a:rPr sz="1600">
                          <a:solidFill>
                            <a:srgbClr val="263238"/>
                          </a:solidFill>
                          <a:latin typeface="Calibri"/>
                        </a:rPr>
                        <a:t>Lesión del sural</a:t>
                      </a:r>
                    </a:p>
                  </a:txBody>
                  <a:tcPr>
                    <a:solidFill>
                      <a:srgbClr val="EEF3F4"/>
                    </a:solidFill>
                  </a:tcPr>
                </a:tc>
                <a:tc>
                  <a:txBody>
                    <a:bodyPr/>
                    <a:lstStyle/>
                    <a:p>
                      <a:r>
                        <a:rPr sz="1600">
                          <a:solidFill>
                            <a:srgbClr val="263238"/>
                          </a:solidFill>
                          <a:latin typeface="Calibri"/>
                        </a:rPr>
                        <a:t>Lesión nerviosa 4,5 % en una revisión de 332 fracturas por posterolateral, sin detallar el nervio [r31]; 5 de 20 con entumecimiento del talón lateral [r32]; 48 % de 54 con abordaje posterior en prono, con recuperación completa en 62 % a 6 meses [r9]</a:t>
                      </a:r>
                    </a:p>
                  </a:txBody>
                  <a:tcPr>
                    <a:solidFill>
                      <a:srgbClr val="EEF3F4"/>
                    </a:solidFill>
                  </a:tcPr>
                </a:tc>
                <a:tc>
                  <a:txBody>
                    <a:bodyPr/>
                    <a:lstStyle/>
                    <a:p>
                      <a:r>
                        <a:rPr sz="1600">
                          <a:solidFill>
                            <a:srgbClr val="263238"/>
                          </a:solidFill>
                          <a:latin typeface="Calibri"/>
                        </a:rPr>
                        <a:t>Buscarlo; incisión a mitad entre fíbula y Aquiles y nunca más medial que el borde lateral del Aquiles [r8][r20]</a:t>
                      </a:r>
                    </a:p>
                  </a:txBody>
                  <a:tcPr>
                    <a:solidFill>
                      <a:srgbClr val="EEF3F4"/>
                    </a:solidFill>
                  </a:tcPr>
                </a:tc>
              </a:tr>
              <a:tr h="457200">
                <a:tc>
                  <a:txBody>
                    <a:bodyPr/>
                    <a:lstStyle/>
                    <a:p>
                      <a:r>
                        <a:rPr sz="1600">
                          <a:solidFill>
                            <a:srgbClr val="263238"/>
                          </a:solidFill>
                          <a:latin typeface="Calibri"/>
                        </a:rPr>
                        <a:t>Lesión del peroneo superficial</a:t>
                      </a:r>
                    </a:p>
                  </a:txBody>
                  <a:tcPr>
                    <a:solidFill>
                      <a:srgbClr val="FFFFFF"/>
                    </a:solidFill>
                  </a:tcPr>
                </a:tc>
                <a:tc>
                  <a:txBody>
                    <a:bodyPr/>
                    <a:lstStyle/>
                    <a:p>
                      <a:r>
                        <a:rPr sz="1600">
                          <a:solidFill>
                            <a:srgbClr val="263238"/>
                          </a:solidFill>
                          <a:latin typeface="Calibri"/>
                        </a:rPr>
                        <a:t>6,8 % en el grupo con fijación del maléolo posterior de una cohorte de 472, registrada como complicación mayor [r35]; nervio seccionado en 1 de 53 en un lateral [r7]</a:t>
                      </a:r>
                    </a:p>
                  </a:txBody>
                  <a:tcPr>
                    <a:solidFill>
                      <a:srgbClr val="FFFFFF"/>
                    </a:solidFill>
                  </a:tcPr>
                </a:tc>
                <a:tc>
                  <a:txBody>
                    <a:bodyPr/>
                    <a:lstStyle/>
                    <a:p>
                      <a:r>
                        <a:rPr sz="1600">
                          <a:solidFill>
                            <a:srgbClr val="263238"/>
                          </a:solidFill>
                          <a:latin typeface="Calibri"/>
                        </a:rPr>
                        <a:t>Identificarlo y protegerlo; transponer la rama tipo B antes de plaquear [r1][r7]</a:t>
                      </a:r>
                    </a:p>
                  </a:txBody>
                  <a:tcPr>
                    <a:solidFill>
                      <a:srgbClr val="FFFFFF"/>
                    </a:solidFill>
                  </a:tcPr>
                </a:tc>
              </a:tr>
              <a:tr h="457200">
                <a:tc>
                  <a:txBody>
                    <a:bodyPr/>
                    <a:lstStyle/>
                    <a:p>
                      <a:r>
                        <a:rPr sz="1600">
                          <a:solidFill>
                            <a:srgbClr val="263238"/>
                          </a:solidFill>
                          <a:latin typeface="Calibri"/>
                        </a:rPr>
                        <a:t>Necrosis o problemas de herida</a:t>
                      </a:r>
                    </a:p>
                  </a:txBody>
                  <a:tcPr>
                    <a:solidFill>
                      <a:srgbClr val="EEF3F4"/>
                    </a:solidFill>
                  </a:tcPr>
                </a:tc>
                <a:tc>
                  <a:txBody>
                    <a:bodyPr/>
                    <a:lstStyle/>
                    <a:p>
                      <a:r>
                        <a:rPr sz="1600">
                          <a:solidFill>
                            <a:srgbClr val="263238"/>
                          </a:solidFill>
                          <a:latin typeface="Calibri"/>
                        </a:rPr>
                        <a:t>Necrosis cutánea 4,5 % [r31]; 8 de 35 con necrosis superficial [r32]; en 478 pacientes, 2,9 % requirieron curas o antibióticos y 1,25 % desbridamiento [r74]; pilon cerrado con necrosis parcial en 17 % [r19]</a:t>
                      </a:r>
                    </a:p>
                  </a:txBody>
                  <a:tcPr>
                    <a:solidFill>
                      <a:srgbClr val="EEF3F4"/>
                    </a:solidFill>
                  </a:tcPr>
                </a:tc>
                <a:tc>
                  <a:txBody>
                    <a:bodyPr/>
                    <a:lstStyle/>
                    <a:p>
                      <a:r>
                        <a:rPr sz="1600">
                          <a:solidFill>
                            <a:srgbClr val="263238"/>
                          </a:solidFill>
                          <a:latin typeface="Calibri"/>
                        </a:rPr>
                        <a:t>Colgajos de espesor completo, puentes sin socavar y momento adecuado [r20][r18]</a:t>
                      </a:r>
                    </a:p>
                  </a:txBody>
                  <a:tcPr>
                    <a:solidFill>
                      <a:srgbClr val="EEF3F4"/>
                    </a:solidFill>
                  </a:tcPr>
                </a:tc>
              </a:tr>
              <a:tr h="457200">
                <a:tc>
                  <a:txBody>
                    <a:bodyPr/>
                    <a:lstStyle/>
                    <a:p>
                      <a:r>
                        <a:rPr sz="1600">
                          <a:solidFill>
                            <a:srgbClr val="263238"/>
                          </a:solidFill>
                          <a:latin typeface="Calibri"/>
                        </a:rPr>
                        <a:t>Infección relacionada con la fractura</a:t>
                      </a:r>
                    </a:p>
                  </a:txBody>
                  <a:tcPr>
                    <a:solidFill>
                      <a:srgbClr val="FFFFFF"/>
                    </a:solidFill>
                  </a:tcPr>
                </a:tc>
                <a:tc>
                  <a:txBody>
                    <a:bodyPr/>
                    <a:lstStyle/>
                    <a:p>
                      <a:r>
                        <a:rPr sz="1600">
                          <a:solidFill>
                            <a:srgbClr val="263238"/>
                          </a:solidFill>
                          <a:latin typeface="Calibri"/>
                        </a:rPr>
                        <a:t>9 % de 1004 pacientes; mayor riesgo con enfermedad arterial periférica (OR 4,2) e insuficiencia cardiaca (OR 4,7) [r75]</a:t>
                      </a:r>
                    </a:p>
                  </a:txBody>
                  <a:tcPr>
                    <a:solidFill>
                      <a:srgbClr val="FFFFFF"/>
                    </a:solidFill>
                  </a:tcPr>
                </a:tc>
                <a:tc>
                  <a:txBody>
                    <a:bodyPr/>
                    <a:lstStyle/>
                    <a:p>
                      <a:r>
                        <a:rPr sz="1600">
                          <a:solidFill>
                            <a:srgbClr val="263238"/>
                          </a:solidFill>
                          <a:latin typeface="Calibri"/>
                        </a:rPr>
                        <a:t>Identificar antes de operar los factores asociados (diabetes, neuropatía, arteriopatía, insuficiencia cardiaca, tabaquismo) [r74][r75] e informar el riesgo; corregir lo modificable, como el tabaco (opinión del autor)</a:t>
                      </a:r>
                    </a:p>
                  </a:txBody>
                  <a:tcPr>
                    <a:solidFill>
                      <a:srgbClr val="FFFFFF"/>
                    </a:solidFill>
                  </a:tcPr>
                </a:tc>
              </a:tr>
              <a:tr h="457200">
                <a:tc>
                  <a:txBody>
                    <a:bodyPr/>
                    <a:lstStyle/>
                    <a:p>
                      <a:r>
                        <a:rPr sz="1600">
                          <a:solidFill>
                            <a:srgbClr val="263238"/>
                          </a:solidFill>
                          <a:latin typeface="Calibri"/>
                        </a:rPr>
                        <a:t>Material prominente o retirado</a:t>
                      </a:r>
                    </a:p>
                  </a:txBody>
                  <a:tcPr>
                    <a:solidFill>
                      <a:srgbClr val="EEF3F4"/>
                    </a:solidFill>
                  </a:tcPr>
                </a:tc>
                <a:tc>
                  <a:txBody>
                    <a:bodyPr/>
                    <a:lstStyle/>
                    <a:p>
                      <a:r>
                        <a:rPr sz="1600">
                          <a:solidFill>
                            <a:srgbClr val="263238"/>
                          </a:solidFill>
                          <a:latin typeface="Calibri"/>
                        </a:rPr>
                        <a:t>13,6 % en la revisión posterolateral [r31]; 13,4 % tras placa de fíbula [r58]; 13 de 35 retiraron la placa de fíbula [r32]</a:t>
                      </a:r>
                    </a:p>
                  </a:txBody>
                  <a:tcPr>
                    <a:solidFill>
                      <a:srgbClr val="EEF3F4"/>
                    </a:solidFill>
                  </a:tcPr>
                </a:tc>
                <a:tc>
                  <a:txBody>
                    <a:bodyPr/>
                    <a:lstStyle/>
                    <a:p>
                      <a:r>
                        <a:rPr sz="1600">
                          <a:solidFill>
                            <a:srgbClr val="263238"/>
                          </a:solidFill>
                          <a:latin typeface="Calibri"/>
                        </a:rPr>
                        <a:t>En Weber B, placa posterior antiglide [r37][r30]; evitar tornillos distales de cabeza grande en la cara posterior [r14]</a:t>
                      </a:r>
                    </a:p>
                  </a:txBody>
                  <a:tcPr>
                    <a:solidFill>
                      <a:srgbClr val="EEF3F4"/>
                    </a:solidFill>
                  </a:tcPr>
                </a:tc>
              </a:tr>
              <a:tr h="457200">
                <a:tc>
                  <a:txBody>
                    <a:bodyPr/>
                    <a:lstStyle/>
                    <a:p>
                      <a:r>
                        <a:rPr sz="1600">
                          <a:solidFill>
                            <a:srgbClr val="263238"/>
                          </a:solidFill>
                          <a:latin typeface="Calibri"/>
                        </a:rPr>
                        <a:t>Complicaciones del pilon</a:t>
                      </a:r>
                    </a:p>
                  </a:txBody>
                  <a:tcPr>
                    <a:solidFill>
                      <a:srgbClr val="FFFFFF"/>
                    </a:solidFill>
                  </a:tcPr>
                </a:tc>
                <a:tc>
                  <a:txBody>
                    <a:bodyPr/>
                    <a:lstStyle/>
                    <a:p>
                      <a:r>
                        <a:rPr sz="1600">
                          <a:solidFill>
                            <a:srgbClr val="263238"/>
                          </a:solidFill>
                          <a:latin typeface="Calibri"/>
                        </a:rPr>
                        <a:t>27,5 % de las fracturas con fijación primaria [r43]; 13,6 % con procedimiento secundario tras el anterolateral [r76]; 2 infecciones profundas en las abiertas del protocolo clásico (10,5 %) [r19]</a:t>
                      </a:r>
                    </a:p>
                  </a:txBody>
                  <a:tcPr>
                    <a:solidFill>
                      <a:srgbClr val="FFFFFF"/>
                    </a:solidFill>
                  </a:tcPr>
                </a:tc>
                <a:tc>
                  <a:txBody>
                    <a:bodyPr/>
                    <a:lstStyle/>
                    <a:p>
                      <a:r>
                        <a:rPr sz="1600">
                          <a:solidFill>
                            <a:srgbClr val="263238"/>
                          </a:solidFill>
                          <a:latin typeface="Calibri"/>
                        </a:rPr>
                        <a:t>Elegir el corredor por el fragmento, respetar la piel y considerar etapas [r51][r61]</a:t>
                      </a:r>
                    </a:p>
                  </a:txBody>
                  <a:tcPr>
                    <a:solidFill>
                      <a:srgbClr val="FFFFFF"/>
                    </a:solidFill>
                  </a:tcPr>
                </a:tc>
              </a:tr>
              <a:tr h="457200">
                <a:tc>
                  <a:txBody>
                    <a:bodyPr/>
                    <a:lstStyle/>
                    <a:p>
                      <a:r>
                        <a:rPr sz="1600">
                          <a:solidFill>
                            <a:srgbClr val="263238"/>
                          </a:solidFill>
                          <a:latin typeface="Calibri"/>
                        </a:rPr>
                        <a:t>Neuropraxia del tibial</a:t>
                      </a:r>
                    </a:p>
                  </a:txBody>
                  <a:tcPr>
                    <a:solidFill>
                      <a:srgbClr val="EEF3F4"/>
                    </a:solidFill>
                  </a:tcPr>
                </a:tc>
                <a:tc>
                  <a:txBody>
                    <a:bodyPr/>
                    <a:lstStyle/>
                    <a:p>
                      <a:r>
                        <a:rPr sz="1600">
                          <a:solidFill>
                            <a:srgbClr val="263238"/>
                          </a:solidFill>
                          <a:latin typeface="Calibri"/>
                        </a:rPr>
                        <a:t>Rara, descrita por los autores del posteromedial modificado [r15]</a:t>
                      </a:r>
                    </a:p>
                  </a:txBody>
                  <a:tcPr>
                    <a:solidFill>
                      <a:srgbClr val="EEF3F4"/>
                    </a:solidFill>
                  </a:tcPr>
                </a:tc>
                <a:tc>
                  <a:txBody>
                    <a:bodyPr/>
                    <a:lstStyle/>
                    <a:p>
                      <a:r>
                        <a:rPr sz="1600">
                          <a:solidFill>
                            <a:srgbClr val="263238"/>
                          </a:solidFill>
                          <a:latin typeface="Calibri"/>
                        </a:rPr>
                        <a:t>Evitar la retracción medial vigorosa del haz [r15][r29]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pesa más que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Verhage SM et al. Arch Orthop Trauma Surg. 2018. doi:10.1007/s00402-018-2949-2</a:t>
            </a:r>
          </a:p>
          <a:p>
            <a:r>
              <a:rPr sz="800">
                <a:solidFill>
                  <a:srgbClr val="5A6469"/>
                </a:solidFill>
                <a:latin typeface="Calibri"/>
              </a:rPr>
              <a:t>[r31] Heyes GJ et al. Foot Ankle Spec. 2023. doi:10.1177/19386400211009366</a:t>
            </a:r>
          </a:p>
          <a:p>
            <a:r>
              <a:rPr sz="800">
                <a:solidFill>
                  <a:srgbClr val="5A6469"/>
                </a:solidFill>
                <a:latin typeface="Calibri"/>
              </a:rPr>
              <a:t>[r34] Franx AL et al. Bone Joint J. 2025. doi:10.1302/0301-620X.107B4.BJJ-2024-0521.R3</a:t>
            </a:r>
          </a:p>
          <a:p>
            <a:r>
              <a:rPr sz="800">
                <a:solidFill>
                  <a:srgbClr val="5A6469"/>
                </a:solidFill>
                <a:latin typeface="Calibri"/>
              </a:rPr>
              <a:t>[r35] Cho BK et al. J Clin Med. 2025. doi:10.3390/jcm14041216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abordaje es un medio: el resultado depende de lo que logres con él.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Reducción buena por Haraguchi, con y sin fijación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Cho BK et al. J Clin Med. 2025. doi:10.3390/jcm14041216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Escalón mayor de 1 mm en TC en el ECA POSTFIX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Franx AL et al. Bone Joint J. 2025. doi:10.1302/0301-620X.107B4.BJJ-2024-0521.R3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British Orthopaedic Association. London: BOA;. 2016.</a:t>
            </a:r>
          </a:p>
          <a:p>
            <a:r>
              <a:rPr sz="1000">
                <a:solidFill>
                  <a:srgbClr val="5A6469"/>
                </a:solidFill>
                <a:latin typeface="Calibri"/>
              </a:rPr>
              <a:t>[r43] Carter TH et al. JBJS Essent Surg Tech. 2019. doi:10.2106/JBJS.ST.18.00093</a:t>
            </a:r>
          </a:p>
          <a:p>
            <a:r>
              <a:rPr sz="1000">
                <a:solidFill>
                  <a:srgbClr val="5A6469"/>
                </a:solidFill>
                <a:latin typeface="Calibri"/>
              </a:rPr>
              <a:t>[r54] Rammelt S et al. Oper Orthop Traumatol. 2021. doi:10.1007/s00064-021-00703-0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rehabilitación depende más del patrón y del implante que del corredor.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guías disponibles dicen poco sobre el corredor y bastante sobre el momento.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fuentes oficiales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[r4] AO Foundation. En: AO Surgery Reference [Internet]. 2026.</a:t>
            </a:r>
          </a:p>
          <a:p>
            <a:r>
              <a:rPr sz="800">
                <a:solidFill>
                  <a:srgbClr val="5A6469"/>
                </a:solidFill>
                <a:latin typeface="Calibri"/>
              </a:rPr>
              <a:t>[r11] National Institute for Health and Care Excellence. NICE guideline NG38 [Internet]. 2016.</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dice sobre abordajes y momento</a:t>
                      </a:r>
                    </a:p>
                  </a:txBody>
                  <a:tcPr>
                    <a:solidFill>
                      <a:srgbClr val="0F5F6B"/>
                    </a:solidFill>
                  </a:tcPr>
                </a:tc>
                <a:tc>
                  <a:txBody>
                    <a:bodyPr/>
                    <a:lstStyle/>
                    <a:p>
                      <a:r>
                        <a:rPr sz="1600" b="1">
                          <a:solidFill>
                            <a:srgbClr val="FFFFFF"/>
                          </a:solidFill>
                          <a:latin typeface="Calibri"/>
                        </a:rPr>
                        <a:t>Límite</a:t>
                      </a:r>
                    </a:p>
                  </a:txBody>
                  <a:tcPr>
                    <a:solidFill>
                      <a:srgbClr val="0F5F6B"/>
                    </a:solidFill>
                  </a:tcPr>
                </a:tc>
              </a:tr>
              <a:tr h="457200">
                <a:tc>
                  <a:txBody>
                    <a:bodyPr/>
                    <a:lstStyle/>
                    <a:p>
                      <a:r>
                        <a:rPr sz="1600">
                          <a:solidFill>
                            <a:srgbClr val="263238"/>
                          </a:solidFill>
                          <a:latin typeface="Calibri"/>
                        </a:rPr>
                        <a:t>NICE NG38 (2016), recomendación 1.4.2</a:t>
                      </a:r>
                    </a:p>
                  </a:txBody>
                  <a:tcPr>
                    <a:solidFill>
                      <a:srgbClr val="EEF3F4"/>
                    </a:solidFill>
                  </a:tcPr>
                </a:tc>
                <a:tc>
                  <a:txBody>
                    <a:bodyPr/>
                    <a:lstStyle/>
                    <a:p>
                      <a:r>
                        <a:rPr sz="1600">
                          <a:solidFill>
                            <a:srgbClr val="263238"/>
                          </a:solidFill>
                          <a:latin typeface="Calibri"/>
                        </a:rPr>
                        <a:t>Si se opera una fractura de tobillo, considerar operar el día de la lesión o el siguiente [r11]</a:t>
                      </a:r>
                    </a:p>
                  </a:txBody>
                  <a:tcPr>
                    <a:solidFill>
                      <a:srgbClr val="EEF3F4"/>
                    </a:solidFill>
                  </a:tcPr>
                </a:tc>
                <a:tc>
                  <a:txBody>
                    <a:bodyPr/>
                    <a:lstStyle/>
                    <a:p>
                      <a:r>
                        <a:rPr sz="1600">
                          <a:solidFill>
                            <a:srgbClr val="263238"/>
                          </a:solidFill>
                          <a:latin typeface="Calibri"/>
                        </a:rPr>
                        <a:t>Guía de fracturas no complejas; es una recomendación de «considerar»</a:t>
                      </a:r>
                    </a:p>
                  </a:txBody>
                  <a:tcPr>
                    <a:solidFill>
                      <a:srgbClr val="EEF3F4"/>
                    </a:solidFill>
                  </a:tcPr>
                </a:tc>
              </a:tr>
              <a:tr h="457200">
                <a:tc>
                  <a:txBody>
                    <a:bodyPr/>
                    <a:lstStyle/>
                    <a:p>
                      <a:r>
                        <a:rPr sz="1600">
                          <a:solidFill>
                            <a:srgbClr val="263238"/>
                          </a:solidFill>
                          <a:latin typeface="Calibri"/>
                        </a:rPr>
                        <a:t>BOAST (2016)</a:t>
                      </a:r>
                    </a:p>
                  </a:txBody>
                  <a:tcPr>
                    <a:solidFill>
                      <a:srgbClr val="FFFFFF"/>
                    </a:solidFill>
                  </a:tcPr>
                </a:tc>
                <a:tc>
                  <a:txBody>
                    <a:bodyPr/>
                    <a:lstStyle/>
                    <a:p>
                      <a:r>
                        <a:rPr sz="1600">
                          <a:solidFill>
                            <a:srgbClr val="263238"/>
                          </a:solidFill>
                          <a:latin typeface="Calibri"/>
                        </a:rPr>
                        <a:t>Fijación precoz (el día o el siguiente) en la mayoría de menores de 60 años con mortaja inestable; estabilizar la mortaja y luego evaluar la sindesmosis; TC en patrones complejos con maléolo posterior [r23]</a:t>
                      </a:r>
                    </a:p>
                  </a:txBody>
                  <a:tcPr>
                    <a:solidFill>
                      <a:srgbClr val="FFFFFF"/>
                    </a:solidFill>
                  </a:tcPr>
                </a:tc>
                <a:tc>
                  <a:txBody>
                    <a:bodyPr/>
                    <a:lstStyle/>
                    <a:p>
                      <a:r>
                        <a:rPr sz="1600">
                          <a:solidFill>
                            <a:srgbClr val="263238"/>
                          </a:solidFill>
                          <a:latin typeface="Calibri"/>
                        </a:rPr>
                        <a:t>Excluye pilon, fracturas abiertas y esqueleto inmaduro [r23]</a:t>
                      </a:r>
                    </a:p>
                  </a:txBody>
                  <a:tcPr>
                    <a:solidFill>
                      <a:srgbClr val="FFFFFF"/>
                    </a:solidFill>
                  </a:tcPr>
                </a:tc>
              </a:tr>
              <a:tr h="457200">
                <a:tc>
                  <a:txBody>
                    <a:bodyPr/>
                    <a:lstStyle/>
                    <a:p>
                      <a:r>
                        <a:rPr sz="1600">
                          <a:solidFill>
                            <a:srgbClr val="263238"/>
                          </a:solidFill>
                          <a:latin typeface="Calibri"/>
                        </a:rPr>
                        <a:t>AO Surgery Reference</a:t>
                      </a:r>
                    </a:p>
                  </a:txBody>
                  <a:tcPr>
                    <a:solidFill>
                      <a:srgbClr val="EEF3F4"/>
                    </a:solidFill>
                  </a:tcPr>
                </a:tc>
                <a:tc>
                  <a:txBody>
                    <a:bodyPr/>
                    <a:lstStyle/>
                    <a:p>
                      <a:r>
                        <a:rPr sz="1600">
                          <a:solidFill>
                            <a:srgbClr val="263238"/>
                          </a:solidFill>
                          <a:latin typeface="Calibri"/>
                        </a:rPr>
                        <a:t>Descripciones técnicas de los abordajes lateral, medial, posterolateral, posteromedial, anterolateral y anteromedial [r1][r3][r2][r38][r4][r18]</a:t>
                      </a:r>
                    </a:p>
                  </a:txBody>
                  <a:tcPr>
                    <a:solidFill>
                      <a:srgbClr val="EEF3F4"/>
                    </a:solidFill>
                  </a:tcPr>
                </a:tc>
                <a:tc>
                  <a:txBody>
                    <a:bodyPr/>
                    <a:lstStyle/>
                    <a:p>
                      <a:r>
                        <a:rPr sz="1600">
                          <a:solidFill>
                            <a:srgbClr val="263238"/>
                          </a:solidFill>
                          <a:latin typeface="Calibri"/>
                        </a:rPr>
                        <a:t>Describe la técnica; no compara resultados entre abordajes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AO Foundation. En: AO Surgery Reference [Internet]. 2026.</a:t>
            </a:r>
          </a:p>
          <a:p>
            <a:r>
              <a:rPr sz="1000">
                <a:solidFill>
                  <a:srgbClr val="5A6469"/>
                </a:solidFill>
                <a:latin typeface="Calibri"/>
              </a:rPr>
              <a:t>[r2] AO Foundation. En: AO Surgery Reference [Internet]. 2026.</a:t>
            </a:r>
          </a:p>
          <a:p>
            <a:r>
              <a:rPr sz="1000">
                <a:solidFill>
                  <a:srgbClr val="5A6469"/>
                </a:solidFill>
                <a:latin typeface="Calibri"/>
              </a:rPr>
              <a:t>[r3]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Anatomía antes que técnica: antes de profundizar, identifica el nervio sensitivo que acompaña al corredor que elegiste; el AO lo pide para el peroneo superficial, el sural y los safenos [r1][r2][r3].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AO Foundation. En: AO Surgery Reference [Internet]. 2026.</a:t>
            </a:r>
          </a:p>
          <a:p>
            <a:r>
              <a:rPr sz="1000">
                <a:solidFill>
                  <a:srgbClr val="5A6469"/>
                </a:solidFill>
                <a:latin typeface="Calibri"/>
              </a:rPr>
              <a:t>[r22] Meijer DT et al. Injury. 2015. doi:10.1016/j.injury.2015.07.019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Mira la piel y pide TC antes de elegir: el AO opera el pilon por el anteromedial cuando la piel arruga, hacia 5 a 10 días tras el trauma… [r18]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AO Foundation. En: AO Surgery Reference [Internet]. 2026.</a:t>
            </a:r>
          </a:p>
          <a:p>
            <a:r>
              <a:rPr sz="800">
                <a:solidFill>
                  <a:srgbClr val="5A6469"/>
                </a:solidFill>
                <a:latin typeface="Calibri"/>
              </a:rPr>
              <a:t>[r2] AO Foundation. En: AO Surgery Reference [Internet]. 2026.</a:t>
            </a:r>
          </a:p>
          <a:p>
            <a:r>
              <a:rPr sz="800">
                <a:solidFill>
                  <a:srgbClr val="5A6469"/>
                </a:solidFill>
                <a:latin typeface="Calibri"/>
              </a:rPr>
              <a:t>[r3] AO Foundation. En: AO Surgery Reference [Internet]. 2026.</a:t>
            </a:r>
          </a:p>
          <a:p>
            <a:r>
              <a:rPr sz="800">
                <a:solidFill>
                  <a:srgbClr val="5A6469"/>
                </a:solidFill>
                <a:latin typeface="Calibri"/>
              </a:rPr>
              <a:t>[r16] Hunt AA et al. 2024. doi:10.1016/j.injury.2024.111537</a:t>
            </a:r>
          </a:p>
          <a:p>
            <a:r>
              <a:rPr sz="800">
                <a:solidFill>
                  <a:srgbClr val="5A6469"/>
                </a:solidFill>
                <a:latin typeface="Calibri"/>
              </a:rPr>
              <a:t>[r15] Meulenkamp B et al. OTA Int. 2019. doi:10.1097/OI9.0000000000000021</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corredor tiene su nervio: se busca, no se supone [r1][r2][r3].</a:t>
            </a:r>
          </a:p>
          <a:p>
            <a:pPr marL="347472" indent="-347472">
              <a:spcAft>
                <a:spcPts val="1400"/>
              </a:spcAft>
              <a:buChar char="•"/>
            </a:pPr>
            <a:r>
              <a:rPr sz="2400">
                <a:solidFill>
                  <a:srgbClr val="263238"/>
                </a:solidFill>
                <a:latin typeface="Calibri"/>
              </a:rPr>
              <a:t>El fragmento posterior decide el corredor posterior: la TC, no el porcentaje, define si va por posterolateral o posteromedial [r16][r15][r14].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lateral · abordaje medial · abordaje posterolateral · abordaje posteromedial · abordaje anterolateral · abordaje anteromedial · nervio peroneo superficial · nervio sural · nervio safeno · peroneo profundo · arteria tibial anterior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AO Foundation. En: AO Surgery Reference [Internet]. 2026.</a:t>
            </a:r>
          </a:p>
          <a:p>
            <a:r>
              <a:rPr sz="1000">
                <a:solidFill>
                  <a:srgbClr val="5A6469"/>
                </a:solidFill>
                <a:latin typeface="Calibri"/>
              </a:rPr>
              <a:t>[r3] AO Foundation. En: AO Surgery Reference [Internet]. 2026.</a:t>
            </a:r>
          </a:p>
          <a:p>
            <a:r>
              <a:rPr sz="1000">
                <a:solidFill>
                  <a:srgbClr val="5A6469"/>
                </a:solidFill>
                <a:latin typeface="Calibri"/>
              </a:rPr>
              <a:t>[r20]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Lateral: peroneo superficial delante, sural y safena menor detrás [r1].</a:t>
            </a:r>
          </a:p>
          <a:p>
            <a:pPr marL="347472" indent="-347472">
              <a:spcAft>
                <a:spcPts val="1400"/>
              </a:spcAft>
              <a:buChar char="•"/>
            </a:pPr>
            <a:r>
              <a:rPr sz="2400">
                <a:solidFill>
                  <a:srgbClr val="263238"/>
                </a:solidFill>
                <a:latin typeface="Calibri"/>
              </a:rPr>
              <a:t>Medial: busca y retrae con lazo la vena y el nervio safenos [r3].</a:t>
            </a:r>
          </a:p>
          <a:p>
            <a:pPr marL="347472" indent="-347472">
              <a:spcAft>
                <a:spcPts val="1400"/>
              </a:spcAft>
              <a:buChar char="•"/>
            </a:pPr>
            <a:r>
              <a:rPr sz="2400">
                <a:solidFill>
                  <a:srgbClr val="263238"/>
                </a:solidFill>
                <a:latin typeface="Calibri"/>
              </a:rPr>
              <a:t>Posterolateral: a mitad entre fíbula y Aquiles, nunca más medial que el borde lateral del Aquiles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fractura rotacional trimaleolar en una paciente con diabetes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54 años, caída de su altura con giro del pie derecho.</a:t>
            </a:r>
          </a:p>
          <a:p>
            <a:pPr marL="347472" indent="-347472">
              <a:spcAft>
                <a:spcPts val="1400"/>
              </a:spcAft>
              <a:buChar char="•"/>
            </a:pPr>
            <a:r>
              <a:rPr sz="2400">
                <a:solidFill>
                  <a:srgbClr val="263238"/>
                </a:solidFill>
                <a:latin typeface="Calibri"/>
              </a:rPr>
              <a:t>Piel intacta con edema moderado, pulsos presentes y sensibilidad conservada en el dorso del pie y el talón.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corredor eliges para el borde posterior y por qué?</a:t>
            </a:r>
          </a:p>
          <a:p>
            <a:pPr marL="347472" indent="-347472">
              <a:spcAft>
                <a:spcPts val="1400"/>
              </a:spcAft>
              <a:buChar char="•"/>
            </a:pPr>
            <a:r>
              <a:rPr sz="2400">
                <a:solidFill>
                  <a:srgbClr val="263238"/>
                </a:solidFill>
                <a:latin typeface="Calibri"/>
              </a:rPr>
              <a:t>2. ¿Dónde pones la placa de la fíbula y por qué incisión?</a:t>
            </a:r>
          </a:p>
          <a:p>
            <a:pPr marL="347472" indent="-347472">
              <a:spcAft>
                <a:spcPts val="1400"/>
              </a:spcAft>
              <a:buChar char="•"/>
            </a:pPr>
            <a:r>
              <a:rPr sz="2400">
                <a:solidFill>
                  <a:srgbClr val="263238"/>
                </a:solidFill>
                <a:latin typeface="Calibri"/>
              </a:rPr>
              <a:t>3. ¿Cuál es tu plan de momento quirúrgico y qué factores de riesgo de herida tiene ella?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Meulenkamp B et al. OTA Int. 2019. doi:10.1097/OI9.0000000000000021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Corredor: la extensión medial orienta a un posteromedial modificado en prono, que en cadáver expuso más superficie que el posterolateral (99 % frente a 64 %)…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AO Foundation. Lateral approach to the malleoli. En: AO Surgery Reference [Internet]. Davos: AO Foundation; [consultado 2026 oct 10]. Disponible en: https://surgeryreference.aofoundation.org/orthopedic-trauma/adult-trauma/malleoli/approach/lateral-approach https://surgeryreference.aofoundation.org/orthopedic-trauma/adult-trauma/malleoli/approach/lateral-approach</a:t>
            </a:r>
          </a:p>
          <a:p>
            <a:pPr>
              <a:spcAft>
                <a:spcPts val="800"/>
              </a:spcAft>
            </a:pPr>
            <a:r>
              <a:rPr sz="1200">
                <a:solidFill>
                  <a:srgbClr val="263238"/>
                </a:solidFill>
                <a:latin typeface="Calibri"/>
              </a:rPr>
              <a:t>[r2] AO Foundation. Posterolateral approach to the Volkmann fragment. En: AO Surgery Reference [Internet]. Davos: AO Foundation; [consultado 2026 oct 10]. Disponible en: https://surgeryreference.aofoundation.org/orthopedic-trauma/adult-trauma/malleoli/approach/posterolateral-approach-to-the-volkmann-fragment https://surgeryreference.aofoundation.org/orthopedic-trauma/adult-trauma/malleoli/approach/posterolateral-approach-to-the-volkmann-fragment</a:t>
            </a:r>
          </a:p>
          <a:p>
            <a:pPr>
              <a:spcAft>
                <a:spcPts val="800"/>
              </a:spcAft>
            </a:pPr>
            <a:r>
              <a:rPr sz="1200">
                <a:solidFill>
                  <a:srgbClr val="263238"/>
                </a:solidFill>
                <a:latin typeface="Calibri"/>
              </a:rPr>
              <a:t>[r3] AO Foundation. Medial approach (anterior) to the malleoli. En: AO Surgery Reference [Internet]. Davos: AO Foundation; [consultado 2026 oct 10]. Disponible en: https://surgeryreference.aofoundation.org/orthopedic-trauma/adult-trauma/malleoli/approach/medial-approach-anterior https://surgeryreference.aofoundation.org/orthopedic-trauma/adult-trauma/malleoli/approach/medial-approach-anterior</a:t>
            </a:r>
          </a:p>
          <a:p>
            <a:pPr>
              <a:spcAft>
                <a:spcPts val="800"/>
              </a:spcAft>
            </a:pPr>
            <a:r>
              <a:rPr sz="1200">
                <a:solidFill>
                  <a:srgbClr val="263238"/>
                </a:solidFill>
                <a:latin typeface="Calibri"/>
              </a:rPr>
              <a:t>[r4] AO Foundation. Anterolateral approach to the distal tibia. En: AO Surgery Reference [Internet]. Davos: AO Foundation; [consultado 2026 oct 10]. Disponible en: https://surgeryreference.aofoundation.org/orthopedic-trauma/adult-trauma/distal-tibia/approach/anterolateral-approach-to-the-distal-tibia https://surgeryreference.aofoundation.org/orthopedic-trauma/adult-trauma/distal-tibia/approach/anterolateral-approach-to-the-distal-tibia</a:t>
            </a:r>
          </a:p>
          <a:p>
            <a:pPr>
              <a:spcAft>
                <a:spcPts val="800"/>
              </a:spcAft>
            </a:pPr>
            <a:r>
              <a:rPr sz="1200">
                <a:solidFill>
                  <a:srgbClr val="263238"/>
                </a:solidFill>
                <a:latin typeface="Calibri"/>
              </a:rPr>
              <a:t>[r5] Lawrence SJ, Botte MJ. The deep peroneal nerve in the foot and ankle: an anatomic study. Foot Ankle Int. 1995;16(11):724-8. doi:10.1177/107110079501601110. https://doi.org/10.1177/107110079501601110</a:t>
            </a:r>
          </a:p>
          <a:p>
            <a:pPr>
              <a:spcAft>
                <a:spcPts val="800"/>
              </a:spcAft>
            </a:pPr>
            <a:r>
              <a:rPr sz="1200">
                <a:solidFill>
                  <a:srgbClr val="263238"/>
                </a:solidFill>
                <a:latin typeface="Calibri"/>
              </a:rPr>
              <a:t>[r6] Blair JM, Botte MJ. Surgical anatomy of the superficial peroneal nerve in the ankle and foot. Clin Orthop Relat Res. 1994;(305):229-38. https://pubmed.ncbi.nlm.nih.gov/8050234/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Kim HJ, Oh JK, Oh CW, Hwang JH, Biswal S. Anterior transposition of the superficial peroneal nerve branch during the internal fixation of the lateral malleolus. J Trauma. 2010;68(2):421-4. doi:10.1097/TA.0b013e3181a70847. https://doi.org/10.1097/TA.0b013e3181a70847</a:t>
            </a:r>
          </a:p>
          <a:p>
            <a:pPr>
              <a:spcAft>
                <a:spcPts val="800"/>
              </a:spcAft>
            </a:pPr>
            <a:r>
              <a:rPr sz="1200">
                <a:solidFill>
                  <a:srgbClr val="263238"/>
                </a:solidFill>
                <a:latin typeface="Calibri"/>
              </a:rPr>
              <a:t>[r8] Ghani Y, Najefi AA, Aljabi Y, Vemulapalli K. Anatomy of the Sural Nerve in the Posterolateral Approach to the Ankle: A Cadaveric Study. J Foot Ankle Surg. 2023;62(2):286-290. doi:10.1053/j.jfas.2022.08.001. https://doi.org/10.1053/j.jfas.2022.08.001</a:t>
            </a:r>
          </a:p>
          <a:p>
            <a:pPr>
              <a:spcAft>
                <a:spcPts val="800"/>
              </a:spcAft>
            </a:pPr>
            <a:r>
              <a:rPr sz="1200">
                <a:solidFill>
                  <a:srgbClr val="263238"/>
                </a:solidFill>
                <a:latin typeface="Calibri"/>
              </a:rPr>
              <a:t>[r9] Simske NM, Kotchman H, Pennacchio C, Dorney I, Vallier HA. Frequent Sural Nerve Injury with Posterior Approach for Ankle Fracture Fixation. J Am Acad Orthop Surg. 2024;32(16):747-753. doi:10.5435/JAAOS-D-23-00577. https://doi.org/10.5435/JAAOS-D-23-00577</a:t>
            </a:r>
          </a:p>
          <a:p>
            <a:pPr>
              <a:spcAft>
                <a:spcPts val="800"/>
              </a:spcAft>
            </a:pPr>
            <a:r>
              <a:rPr sz="1200">
                <a:solidFill>
                  <a:srgbClr val="263238"/>
                </a:solidFill>
                <a:latin typeface="Calibri"/>
              </a:rPr>
              <a:t>[r10] Howard JL, Agel J, Barei DP, Benirschke SK, Nork SE. A prospective study evaluating incision placement and wound healing for tibial plafond fractures. J Orthop Trauma. 2008;22(5):299-305. doi:10.1097/BOT.0b013e318172c811. https://doi.org/10.1097/BOT.0b013e318172c811</a:t>
            </a:r>
          </a:p>
          <a:p>
            <a:pPr>
              <a:spcAft>
                <a:spcPts val="800"/>
              </a:spcAft>
            </a:pPr>
            <a:r>
              <a:rPr sz="1200">
                <a:solidFill>
                  <a:srgbClr val="263238"/>
                </a:solidFill>
                <a:latin typeface="Calibri"/>
              </a:rPr>
              <a:t>[r11] National Institute for Health and Care Excellence. Fractures (non-complex): assessment and management. NICE guideline NG38 [Internet]. London: NICE; 2016 [consultado 2026 oct 10]. Recomendación 1.4.2. Disponible en: https://www.nice.org.uk/guidance/ng38/chapter/Recommendations https://www.nice.org.uk/guidance/ng38/chapter/Recommendations</a:t>
            </a:r>
          </a:p>
          <a:p>
            <a:pPr>
              <a:spcAft>
                <a:spcPts val="800"/>
              </a:spcAft>
            </a:pPr>
            <a:r>
              <a:rPr sz="1200">
                <a:solidFill>
                  <a:srgbClr val="263238"/>
                </a:solidFill>
                <a:latin typeface="Calibri"/>
              </a:rPr>
              <a:t>[r12] Edelstein A, McDonald J, Lee W. The impact of surgical timing in ankle fracture on postoperative wound complications: a critical 24-hour cutoff point through systematic review and meta-analysis. Arch Orthop Trauma Surg. 2025;145(1):269. doi:10.1007/s00402-025-05896-8. https://doi.org/10.1007/s00402-025-05896-8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Farhan-Alanie MM, Sahemey R, Al-Hourani K, Trompeter A. Impact of timing of surgery on wound complications and re-operations following closed ankle fracture fixation: a systematic review and meta-analysis. Acta Orthop Belg. 2025;91(3):325-340. doi:10.52628/91.3.12971. https://doi.org/10.52628/91.3.12971</a:t>
            </a:r>
          </a:p>
          <a:p>
            <a:pPr>
              <a:spcAft>
                <a:spcPts val="800"/>
              </a:spcAft>
            </a:pPr>
            <a:r>
              <a:rPr sz="1200">
                <a:solidFill>
                  <a:srgbClr val="263238"/>
                </a:solidFill>
                <a:latin typeface="Calibri"/>
              </a:rPr>
              <a:t>[r14] Wang X, Ma X, Zhang C, Huang J, Jiang J. Anatomical factors affecting the selection of an operative approach for fibular fractures involving the posterior malleolus. Exp Ther Med. 2013;5(3):757-760. doi:10.3892/etm.2012.872. https://doi.org/10.3892/etm.2012.872</a:t>
            </a:r>
          </a:p>
          <a:p>
            <a:pPr>
              <a:spcAft>
                <a:spcPts val="800"/>
              </a:spcAft>
            </a:pPr>
            <a:r>
              <a:rPr sz="1200">
                <a:solidFill>
                  <a:srgbClr val="263238"/>
                </a:solidFill>
                <a:latin typeface="Calibri"/>
              </a:rPr>
              <a:t>[r15] Meulenkamp B, Louati H, Morellato J, Papp S, Lalonde KA. Posterior malleolus exposure. OTA Int. 2019;2(2):e021. doi:10.1097/OI9.0000000000000021. https://doi.org/10.1097/OI9.0000000000000021</a:t>
            </a:r>
          </a:p>
          <a:p>
            <a:pPr>
              <a:spcAft>
                <a:spcPts val="800"/>
              </a:spcAft>
            </a:pPr>
            <a:r>
              <a:rPr sz="1200">
                <a:solidFill>
                  <a:srgbClr val="263238"/>
                </a:solidFill>
                <a:latin typeface="Calibri"/>
              </a:rPr>
              <a:t>[r16] Hunt AA, Maschhoff C, Van Rysselberghe N, Gonzalez CA, Goodnough H, Gardner M, et al. Historic indications for fixation of posterior malleolus fractures- where did they come from and where are we now? Injury. 2024;55(6):111537. doi:10.1016/j.injury.2024.111537. https://doi.org/10.1016/j.injury.2024.111537</a:t>
            </a:r>
          </a:p>
          <a:p>
            <a:pPr>
              <a:spcAft>
                <a:spcPts val="800"/>
              </a:spcAft>
            </a:pPr>
            <a:r>
              <a:rPr sz="1200">
                <a:solidFill>
                  <a:srgbClr val="263238"/>
                </a:solidFill>
                <a:latin typeface="Calibri"/>
              </a:rPr>
              <a:t>[r17] Verhage SM, Hoogendoorn JM, Krijnen P, Schipper IB. When and how to operate the posterior malleolus fragment in trimalleolar fractures: a systematic literature review. Arch Orthop Trauma Surg. 2018;138(9):1213-1222. doi:10.1007/s00402-018-2949-2. https://doi.org/10.1007/s00402-018-2949-2</a:t>
            </a:r>
          </a:p>
          <a:p>
            <a:pPr>
              <a:spcAft>
                <a:spcPts val="800"/>
              </a:spcAft>
            </a:pPr>
            <a:r>
              <a:rPr sz="1200">
                <a:solidFill>
                  <a:srgbClr val="263238"/>
                </a:solidFill>
                <a:latin typeface="Calibri"/>
              </a:rPr>
              <a:t>[r18] AO Foundation. Anteromedial approach to the distal tibia. En: AO Surgery Reference [Internet]. Davos: AO Foundation; [consultado 2026 oct 10]. Disponible en: https://surgeryreference.aofoundation.org/orthopedic-trauma/adult-trauma/distal-tibia/approach/anteromedial-approach-to-the-distal-tibia https://surgeryreference.aofoundation.org/orthopedic-trauma/adult-trauma/distal-tibia/approach/anteromedial-approach-to-the-distal-tibia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Sirkin M, Sanders R, DiPasquale T, Herscovici D. A staged protocol for soft tissue management in the treatment of complex pilon fractures. J Orthop Trauma. 1999;13(2):78-84. doi:10.1097/00005131-199902000-00002. https://doi.org/10.1097/00005131-199902000-00002</a:t>
            </a:r>
          </a:p>
          <a:p>
            <a:pPr>
              <a:spcAft>
                <a:spcPts val="800"/>
              </a:spcAft>
            </a:pPr>
            <a:r>
              <a:rPr sz="1200">
                <a:solidFill>
                  <a:srgbClr val="263238"/>
                </a:solidFill>
                <a:latin typeface="Calibri"/>
              </a:rPr>
              <a:t>[r20] AO Foundation. Posterolateral limited open approach to the distal tibia. En: AO Surgery Reference [Internet]. Davos: AO Foundation; [consultado 2026 oct 10]. Disponible en: https://surgeryreference.aofoundation.org/orthopedic-trauma/adult-trauma/distal-tibia/approach/posterolateral-limited-open-approach-to-the-distal-tibia https://surgeryreference.aofoundation.org/orthopedic-trauma/adult-trauma/distal-tibia/approach/posterolateral-limited-open-approach-to-the-distal-tibia</a:t>
            </a:r>
          </a:p>
          <a:p>
            <a:pPr>
              <a:spcAft>
                <a:spcPts val="800"/>
              </a:spcAft>
            </a:pPr>
            <a:r>
              <a:rPr sz="1200">
                <a:solidFill>
                  <a:srgbClr val="263238"/>
                </a:solidFill>
                <a:latin typeface="Calibri"/>
              </a:rPr>
              <a:t>[r21] Miller MA, McDonald TC, Graves ML, Spitler CA, Russell GV, Jones LC, et al. Stability of the Syndesmosis After Posterior Malleolar Fracture Fixation. Foot Ankle Int. 2018;39(1):99-104. doi:10.1177/1071100717735839. https://doi.org/10.1177/1071100717735839</a:t>
            </a:r>
          </a:p>
          <a:p>
            <a:pPr>
              <a:spcAft>
                <a:spcPts val="800"/>
              </a:spcAft>
            </a:pPr>
            <a:r>
              <a:rPr sz="1200">
                <a:solidFill>
                  <a:srgbClr val="263238"/>
                </a:solidFill>
                <a:latin typeface="Calibri"/>
              </a:rPr>
              <a:t>[r22] Meijer DT, Doornberg JN, Sierevelt IN, Mallee WH, van Dijk CN, Kerkhoffs GM, et al. Guesstimation of posterior malleolar fractures on lateral plain radiographs. Injury. 2015;46(10):2024-9. doi:10.1016/j.injury.2015.07.019. https://doi.org/10.1016/j.injury.2015.07.019</a:t>
            </a:r>
          </a:p>
          <a:p>
            <a:pPr>
              <a:spcAft>
                <a:spcPts val="800"/>
              </a:spcAft>
            </a:pPr>
            <a:r>
              <a:rPr sz="1200">
                <a:solidFill>
                  <a:srgbClr val="263238"/>
                </a:solidFill>
                <a:latin typeface="Calibri"/>
              </a:rPr>
              <a:t>[r23] British Orthopaedic Association. BOAST: The Management of Ankle Fractures [Internet]. London: BOA; 2016 [consultado 2026 oct 10]. Disponible en: https://www.boa.ac.uk/resource/boast-12-pdf.html https://www.boa.ac.uk/resource/boast-12-pdf.html</a:t>
            </a:r>
          </a:p>
          <a:p>
            <a:pPr>
              <a:spcAft>
                <a:spcPts val="800"/>
              </a:spcAft>
            </a:pPr>
            <a:r>
              <a:rPr sz="1200">
                <a:solidFill>
                  <a:srgbClr val="263238"/>
                </a:solidFill>
                <a:latin typeface="Calibri"/>
              </a:rPr>
              <a:t>[r24] Valisena S, Gamulin A, Hannouche D. The Intraseptal Course of the Superficial Peroneal Nerve: An Anatomic Study. Foot Ankle Int. 2021;42(9):1171-1178. doi:10.1177/10711007211002508. https://doi.org/10.1177/10711007211002508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Ghetti CB, Mitchell BC, Shah VJ, Wang W, Huang B, Kent WT, et al. An Anatomic Study of the Sural Nerve Using 3-Tesla MRI: A Comparison to Cadaveric Data With Surgical Applications. Foot Ankle Int. 2022;43(4):540-550. doi:10.1177/10711007211051750. https://doi.org/10.1177/10711007211051750</a:t>
            </a:r>
          </a:p>
          <a:p>
            <a:pPr>
              <a:spcAft>
                <a:spcPts val="800"/>
              </a:spcAft>
            </a:pPr>
            <a:r>
              <a:rPr sz="1200">
                <a:solidFill>
                  <a:srgbClr val="263238"/>
                </a:solidFill>
                <a:latin typeface="Calibri"/>
              </a:rPr>
              <a:t>[r26] Mizia E, Pękala PA, Chomicki-Bindas P, Marchewka W, Loukas M, Zayachkowski AG, et al. Risk of injury to the sural nerve during posterolateral approach to the distal tibia: An ultrasound simulation study. Clin Anat. 2018;31(6):870-877. doi:10.1002/ca.23205. https://doi.org/10.1002/ca.23205</a:t>
            </a:r>
          </a:p>
          <a:p>
            <a:pPr>
              <a:spcAft>
                <a:spcPts val="800"/>
              </a:spcAft>
            </a:pPr>
            <a:r>
              <a:rPr sz="1200">
                <a:solidFill>
                  <a:srgbClr val="263238"/>
                </a:solidFill>
                <a:latin typeface="Calibri"/>
              </a:rPr>
              <a:t>[r27] Mercer D, Morrell NT, Fitzpatrick J, Silva S, Child Z, Miller R, et al. The course of the distal saphenous nerve: a cadaveric investigation and clinical implications. Iowa Orthop J. 2011;31:231-5. https://pubmed.ncbi.nlm.nih.gov/22096447/</a:t>
            </a:r>
          </a:p>
          <a:p>
            <a:pPr>
              <a:spcAft>
                <a:spcPts val="800"/>
              </a:spcAft>
            </a:pPr>
            <a:r>
              <a:rPr sz="1200">
                <a:solidFill>
                  <a:srgbClr val="263238"/>
                </a:solidFill>
                <a:latin typeface="Calibri"/>
              </a:rPr>
              <a:t>[r28] Peng J, McKissack H, Yu J, He JK, Montgomery T, Moraes L, et al. Anatomic structures at risk in anteroposterior screw fixation of posterior malleolar fractures: A cadaver study. Foot Ankle Surg. 2021;27(2):162-167. doi:10.1016/j.fas.2020.03.010. https://doi.org/10.1016/j.fas.2020.03.010</a:t>
            </a:r>
          </a:p>
          <a:p>
            <a:pPr>
              <a:spcAft>
                <a:spcPts val="800"/>
              </a:spcAft>
            </a:pPr>
            <a:r>
              <a:rPr sz="1200">
                <a:solidFill>
                  <a:srgbClr val="263238"/>
                </a:solidFill>
                <a:latin typeface="Calibri"/>
              </a:rPr>
              <a:t>[r29] Assal M, Dalmau-Pastor M, Ray A, Stern R. How to Get to the Distal Posterior Tibial Malleolus? A Cadaveric Anatomic Study Defining the Access Corridors Through 3 Different Approaches. J Orthop Trauma. 2017;31(4):e127-e129. doi:10.1097/BOT.0000000000000774. https://doi.org/10.1097/BOT.0000000000000774</a:t>
            </a:r>
          </a:p>
          <a:p>
            <a:pPr>
              <a:spcAft>
                <a:spcPts val="800"/>
              </a:spcAft>
            </a:pPr>
            <a:r>
              <a:rPr sz="1200">
                <a:solidFill>
                  <a:srgbClr val="263238"/>
                </a:solidFill>
                <a:latin typeface="Calibri"/>
              </a:rPr>
              <a:t>[r30] DeKeyser GJ, Campbell ML, Kellam PJ, Haller JM, Rothberg DL, Higgins TF, et al. True antiglide fixation of Danis-Weber B fibula fractures has lower rates of removal of hardware. Injury. 2022;53(3):1289-1293. doi:10.1016/j.injury.2021.09.051. https://doi.org/10.1016/j.injury.2021.09.051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Heyes GJ, Khashkhusha TR, Mason L. Posterolateral Approach to Posterior Malleolar Fractures: A Literature Review. Foot Ankle Spec. 2023;16(2):149-158. doi:10.1177/19386400211009366. https://doi.org/10.1177/19386400211009366</a:t>
            </a:r>
          </a:p>
          <a:p>
            <a:pPr>
              <a:spcAft>
                <a:spcPts val="800"/>
              </a:spcAft>
            </a:pPr>
            <a:r>
              <a:rPr sz="1200">
                <a:solidFill>
                  <a:srgbClr val="263238"/>
                </a:solidFill>
                <a:latin typeface="Calibri"/>
              </a:rPr>
              <a:t>[r32] Andonov Y. Direct fixation of posterior malleolus fractures-posterolateral or posteromedial approach? Acta Orthop Belg. 2023;89(3):499-506. doi:10.52628/89.3.11914. https://doi.org/10.52628/89.3.11914</a:t>
            </a:r>
          </a:p>
          <a:p>
            <a:pPr>
              <a:spcAft>
                <a:spcPts val="800"/>
              </a:spcAft>
            </a:pPr>
            <a:r>
              <a:rPr sz="1200">
                <a:solidFill>
                  <a:srgbClr val="263238"/>
                </a:solidFill>
                <a:latin typeface="Calibri"/>
              </a:rPr>
              <a:t>[r33] Bear J, Rollick N, Helfet D. Evolution in Management of Tibial Pilon Fractures. Curr Rev Musculoskelet Med. 2018;11(4):537-545. doi:10.1007/s12178-018-9519-7. https://doi.org/10.1007/s12178-018-9519-7</a:t>
            </a:r>
          </a:p>
          <a:p>
            <a:pPr>
              <a:spcAft>
                <a:spcPts val="800"/>
              </a:spcAft>
            </a:pPr>
            <a:r>
              <a:rPr sz="1200">
                <a:solidFill>
                  <a:srgbClr val="263238"/>
                </a:solidFill>
                <a:latin typeface="Calibri"/>
              </a:rPr>
              <a:t>[r34] Franx AL, Verhage SM, Krijnen P, Twiss ELL, Schipper IB, Hoogendoorn JM. Open reduction and fixation does not improve short-term outcome of medium-sized posterior fragments in AO type B ankle fractures: one-year results of the POSTFIX randomized controlled trial. Bone Joint J. 2025;107-B(4):461-469. doi:10.1302/0301-620X.107B4.BJJ-2024-0521.R3. https://doi.org/10.1302/0301-620X.107B4.BJJ-2024-0521.R3</a:t>
            </a:r>
          </a:p>
          <a:p>
            <a:pPr>
              <a:spcAft>
                <a:spcPts val="800"/>
              </a:spcAft>
            </a:pPr>
            <a:r>
              <a:rPr sz="1200">
                <a:solidFill>
                  <a:srgbClr val="263238"/>
                </a:solidFill>
                <a:latin typeface="Calibri"/>
              </a:rPr>
              <a:t>[r35] Cho BK, Subramanian SA, Hwang J, Lee C, Yune YP, Kim SJ, et al. Treatment Strategy for Posterior Malleolar Fractures: Different Operative Strategies Are Needed for Each Morphological Type. J Clin Med. 2025;14(4):1216. doi:10.3390/jcm14041216. https://doi.org/10.3390/jcm14041216</a:t>
            </a:r>
          </a:p>
          <a:p>
            <a:pPr>
              <a:spcAft>
                <a:spcPts val="800"/>
              </a:spcAft>
            </a:pPr>
            <a:r>
              <a:rPr sz="1200">
                <a:solidFill>
                  <a:srgbClr val="263238"/>
                </a:solidFill>
                <a:latin typeface="Calibri"/>
              </a:rPr>
              <a:t>[r36] Gao Y, Liu Y, Zhao Y, Shan L, Wang H, Xu X, et al. Comparison between anterior-to-posterior screw fixation versus posterolateral approach plate fixation for posterior malleous fracture: A systematic review and meta-analysis. Foot Ankle Surg. 2024;30(7):594-602. doi:10.1016/j.fas.2024.05.004. https://doi.org/10.1016/j.fas.2024.05.004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Deng Y, Staniforth TL, Zafar MS, Lau YJ. Posterior Antiglide Plating vs Lateral Neutralization Plating for Weber B Distal Fibular Fractures: A Systematic Review and Meta-analysis of Clinical and Biomechanical Studies. Foot Ankle Int. 2022;43(6):850-859. doi:10.1177/10711007221079617. https://doi.org/10.1177/10711007221079617</a:t>
            </a:r>
          </a:p>
          <a:p>
            <a:pPr>
              <a:spcAft>
                <a:spcPts val="800"/>
              </a:spcAft>
            </a:pPr>
            <a:r>
              <a:rPr sz="1200">
                <a:solidFill>
                  <a:srgbClr val="263238"/>
                </a:solidFill>
                <a:latin typeface="Calibri"/>
              </a:rPr>
              <a:t>[r38] AO Foundation. Posteromedial approach to the malleoli. En: AO Surgery Reference [Internet]. Davos: AO Foundation; [consultado 2026 oct 10]. Disponible en: https://surgeryreference.aofoundation.org/orthopedic-trauma/adult-trauma/malleoli/approach/posteromedial-approach https://surgeryreference.aofoundation.org/orthopedic-trauma/adult-trauma/malleoli/approach/posteromedial-approach</a:t>
            </a:r>
          </a:p>
          <a:p>
            <a:pPr>
              <a:spcAft>
                <a:spcPts val="800"/>
              </a:spcAft>
            </a:pPr>
            <a:r>
              <a:rPr sz="1200">
                <a:solidFill>
                  <a:srgbClr val="263238"/>
                </a:solidFill>
                <a:latin typeface="Calibri"/>
              </a:rPr>
              <a:t>[r39] Urrutia T, Faundez J, Vidal C, Palma J, Filippi J. Visualizing access in pilon fractures: A comparative study of eight approaches. Foot Ankle Surg. 2025;31(6):539-546. doi:10.1016/j.fas.2025.02.009. https://doi.org/10.1016/j.fas.2025.02.009</a:t>
            </a:r>
          </a:p>
          <a:p>
            <a:pPr>
              <a:spcAft>
                <a:spcPts val="800"/>
              </a:spcAft>
            </a:pPr>
            <a:r>
              <a:rPr sz="1200">
                <a:solidFill>
                  <a:srgbClr val="263238"/>
                </a:solidFill>
                <a:latin typeface="Calibri"/>
              </a:rPr>
              <a:t>[r40] Rydberg EM, Wennergren D, Stigevall C, Ekelund J, Möller M. Epidemiology of more than 50,000 ankle fractures in the Swedish Fracture Register during a period of 10 years. J Orthop Surg Res. 2023;18(1):79. doi:10.1186/s13018-023-03558-2. https://doi.org/10.1186/s13018-023-03558-2</a:t>
            </a:r>
          </a:p>
          <a:p>
            <a:pPr>
              <a:spcAft>
                <a:spcPts val="800"/>
              </a:spcAft>
            </a:pPr>
            <a:r>
              <a:rPr sz="1200">
                <a:solidFill>
                  <a:srgbClr val="263238"/>
                </a:solidFill>
                <a:latin typeface="Calibri"/>
              </a:rPr>
              <a:t>[r41] Elsoe R, Ostgaard SE, Larsen P. Population-based epidemiology of 9767 ankle fractures. Foot Ankle Surg. 2018;24(1):34-39. doi:10.1016/j.fas.2016.11.002. https://doi.org/10.1016/j.fas.2016.11.002</a:t>
            </a:r>
          </a:p>
          <a:p>
            <a:pPr>
              <a:spcAft>
                <a:spcPts val="800"/>
              </a:spcAft>
            </a:pPr>
            <a:r>
              <a:rPr sz="1200">
                <a:solidFill>
                  <a:srgbClr val="263238"/>
                </a:solidFill>
                <a:latin typeface="Calibri"/>
              </a:rPr>
              <a:t>[r42] Mueller E, Kleinertz H, Tessarzyk M, Rammelt S, Bartoníček J, Frosch KH, et al. Intercalary fragments in posterior malleolar fractures: incidence, treatment implications, and distribution within CT-based classification systems. Eur J Trauma Emerg Surg. 2023;49(2):851-858. doi:10.1007/s00068-022-02119-2. https://doi.org/10.1007/s00068-022-02119-2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Carter TH, Duckworth AD, Oliver WM, Molyneux SG, Amin AK, White TO. Open Reduction and Internal Fixation of Distal Tibial Pilon Fractures. JBJS Essent Surg Tech. 2019;9(3):e29. doi:10.2106/JBJS.ST.18.00093. https://doi.org/10.2106/JBJS.ST.18.00093</a:t>
            </a:r>
          </a:p>
          <a:p>
            <a:pPr>
              <a:spcAft>
                <a:spcPts val="800"/>
              </a:spcAft>
            </a:pPr>
            <a:r>
              <a:rPr sz="1200">
                <a:solidFill>
                  <a:srgbClr val="263238"/>
                </a:solidFill>
                <a:latin typeface="Calibri"/>
              </a:rPr>
              <a:t>[r44] Saito A, Kikuchi S. Anatomic relations between ankle arthroscopic portal sites and the superficial peroneal and saphenous nerves. Foot Ankle Int. 1998;19(11):748-52. doi:10.1177/107110079801901107. https://doi.org/10.1177/107110079801901107</a:t>
            </a:r>
          </a:p>
          <a:p>
            <a:pPr>
              <a:spcAft>
                <a:spcPts val="800"/>
              </a:spcAft>
            </a:pPr>
            <a:r>
              <a:rPr sz="1200">
                <a:solidFill>
                  <a:srgbClr val="263238"/>
                </a:solidFill>
                <a:latin typeface="Calibri"/>
              </a:rPr>
              <a:t>[r45] Ghosh A, Chaudhury S. Morphology of saphenous nerve in cadavers: a guide to saphenous block and surgical interventions. Anat Cell Biol. 2019;52(3):262-268. doi:10.5115/acb.19.031. https://doi.org/10.5115/acb.19.031</a:t>
            </a:r>
          </a:p>
          <a:p>
            <a:pPr>
              <a:spcAft>
                <a:spcPts val="800"/>
              </a:spcAft>
            </a:pPr>
            <a:r>
              <a:rPr sz="1200">
                <a:solidFill>
                  <a:srgbClr val="263238"/>
                </a:solidFill>
                <a:latin typeface="Calibri"/>
              </a:rPr>
              <a:t>[r46] Wolinsky P, Lee M. The distal approach for anterolateral plate fixation of the tibia: an anatomic study. J Orthop Trauma. 2008;22(6):404-7. doi:10.1097/BOT.0b013e31817614b2. https://doi.org/10.1097/BOT.0b013e31817614b2</a:t>
            </a:r>
          </a:p>
          <a:p>
            <a:pPr>
              <a:spcAft>
                <a:spcPts val="800"/>
              </a:spcAft>
            </a:pPr>
            <a:r>
              <a:rPr sz="1200">
                <a:solidFill>
                  <a:srgbClr val="263238"/>
                </a:solidFill>
                <a:latin typeface="Calibri"/>
              </a:rPr>
              <a:t>[r47] Lidder S, Masterson S, Grechenig C, Clement H, Gänsslen A, Grechenig S. The risk of neurovascular injury in minimally invasive plate osteosynthesis (MIPO) when using a distal tibia anterolateral plate: a cadaver study. Acta Chir Orthop Traumatol Cech. 2014;81(5):313-6. https://pubmed.ncbi.nlm.nih.gov/25514338/</a:t>
            </a:r>
          </a:p>
          <a:p>
            <a:pPr>
              <a:spcAft>
                <a:spcPts val="800"/>
              </a:spcAft>
            </a:pPr>
            <a:r>
              <a:rPr sz="1200">
                <a:solidFill>
                  <a:srgbClr val="263238"/>
                </a:solidFill>
                <a:latin typeface="Calibri"/>
              </a:rPr>
              <a:t>[r48] Mitchell PM, Collinge CA, Barcak E, Perez E, Triantafillou K. Proximity and Risks of the Anterior Neurovascular and Tendinous Anatomy of the Distal Leg Relative to Anteriorly Applied Distal Locking Screws for Tibia Nailing: A Plea for Open Insertion. J Orthop Trauma. 2017;31(7):375-379. doi:10.1097/BOT.0000000000000818. https://doi.org/10.1097/BOT.0000000000000818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Kummer A, Cadas H, Crevoisier X. Posterior to anterior malleolar extended lateral approach to the ankle (PAMELA): a cadaveric anatomic study. Arch Orthop Trauma Surg. 2021;141(3):427-435. doi:10.1007/s00402-020-03507-2. https://doi.org/10.1007/s00402-020-03507-2</a:t>
            </a:r>
          </a:p>
          <a:p>
            <a:pPr>
              <a:spcAft>
                <a:spcPts val="800"/>
              </a:spcAft>
            </a:pPr>
            <a:r>
              <a:rPr sz="1200">
                <a:solidFill>
                  <a:srgbClr val="263238"/>
                </a:solidFill>
                <a:latin typeface="Calibri"/>
              </a:rPr>
              <a:t>[r50] Sanford CG, Cho T, Yoon KW, Gadangi P, Liu J. Distinguishing Fractures in Posterior Distal Tibia and Ankle: A Review of Posterior Malleolar, Pilon, and Pilon-Variant Definitions and Treatments. JBJS Rev. 2025;13(10):e25.00048. doi:10.2106/JBJS.RVW.25.00048. https://doi.org/10.2106/JBJS.RVW.25.00048</a:t>
            </a:r>
          </a:p>
          <a:p>
            <a:pPr>
              <a:spcAft>
                <a:spcPts val="800"/>
              </a:spcAft>
            </a:pPr>
            <a:r>
              <a:rPr sz="1200">
                <a:solidFill>
                  <a:srgbClr val="263238"/>
                </a:solidFill>
                <a:latin typeface="Calibri"/>
              </a:rPr>
              <a:t>[r51] AO Foundation. Anteromedial or anterolateral approach to the distal tibia. En: AO Surgery Reference [Internet]. Davos: AO Foundation; [consultado 2026 oct 10]. Disponible en: https://surgeryreference.aofoundation.org/orthopedic-trauma/adult-trauma/distal-tibia/approach/anteromedial-or-anterolateral-approach https://surgeryreference.aofoundation.org/orthopedic-trauma/adult-trauma/distal-tibia/approach/anteromedial-or-anterolateral-approach</a:t>
            </a:r>
          </a:p>
          <a:p>
            <a:pPr>
              <a:spcAft>
                <a:spcPts val="800"/>
              </a:spcAft>
            </a:pPr>
            <a:r>
              <a:rPr sz="1200">
                <a:solidFill>
                  <a:srgbClr val="263238"/>
                </a:solidFill>
                <a:latin typeface="Calibri"/>
              </a:rPr>
              <a:t>[r52] Assal M, Ray A, Fasel JH, Stern R. A modified posteromedial approach combined with extensile anterior for the treatment of complex tibial pilon fractures (AO/OTA 43-C). J Orthop Trauma. 2014;28(6):e138-45. doi:10.1097/01.bot.0000435628.79017.c5. https://doi.org/10.1097/01.bot.0000435628.79017.c5</a:t>
            </a:r>
          </a:p>
          <a:p>
            <a:pPr>
              <a:spcAft>
                <a:spcPts val="800"/>
              </a:spcAft>
            </a:pPr>
            <a:r>
              <a:rPr sz="1200">
                <a:solidFill>
                  <a:srgbClr val="263238"/>
                </a:solidFill>
                <a:latin typeface="Calibri"/>
              </a:rPr>
              <a:t>[r53] Porta J, Toledo I, Mangupli M, Vazquez L, Heredia N, Segura F, et al. Safety of the modified posteromedial approach in complex ankle fractures: Comparative analysis versus posterolateral access. Injury. 2023;54 Suppl 6:110858. doi:10.1016/j.injury.2023.110858. https://doi.org/10.1016/j.injury.2023.110858</a:t>
            </a:r>
          </a:p>
          <a:p>
            <a:pPr>
              <a:spcAft>
                <a:spcPts val="800"/>
              </a:spcAft>
            </a:pPr>
            <a:r>
              <a:rPr sz="1200">
                <a:solidFill>
                  <a:srgbClr val="263238"/>
                </a:solidFill>
                <a:latin typeface="Calibri"/>
              </a:rPr>
              <a:t>[r54] Rammelt S, Bartoníček J, Schepers T, Kroker L. Fixation of anterolateral distal tibial fractures: the anterior malleolus. Oper Orthop Traumatol. 2021;33(2):125-138. doi:10.1007/s00064-021-00703-0. https://doi.org/10.1007/s00064-021-00703-0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Vidović D, Elabjer E, Muškardin IVA, Milosevic M, Bekic M, Bakota B. Posterior fragment in ankle fractures: anteroposterior vs posteroanterior fixation. Injury. 2017;48 Suppl 5:S65-S69. doi:10.1016/S0020-1383(17)30743-X. https://doi.org/10.1016/S0020-1383(17)30743-X</a:t>
            </a:r>
          </a:p>
          <a:p>
            <a:pPr>
              <a:spcAft>
                <a:spcPts val="800"/>
              </a:spcAft>
            </a:pPr>
            <a:r>
              <a:rPr sz="1200">
                <a:solidFill>
                  <a:srgbClr val="263238"/>
                </a:solidFill>
                <a:latin typeface="Calibri"/>
              </a:rPr>
              <a:t>[r56] Zhong S, Shen L, Zhao JG, Chen J, Xie JF, Shi Q, et al. Comparison of Posteromedial Versus Posterolateral Approach for Posterior Malleolus Fixation in Trimalleolar Ankle Fractures. Orthop Surg. 2017;9(1):69-76. doi:10.1111/os.12308. https://doi.org/10.1111/os.12308</a:t>
            </a:r>
          </a:p>
          <a:p>
            <a:pPr>
              <a:spcAft>
                <a:spcPts val="800"/>
              </a:spcAft>
            </a:pPr>
            <a:r>
              <a:rPr sz="1200">
                <a:solidFill>
                  <a:srgbClr val="263238"/>
                </a:solidFill>
                <a:latin typeface="Calibri"/>
              </a:rPr>
              <a:t>[r57] Khandge A, Salunkhe R, Kale A, Medapati S, Sharma P, Kulkarni K, et al. Posterolateral Versus Posteromedial Approach for Posterior Malleolus Fixation in Trimalleolar Fractures of the Ankle. Cureus. 2024;16(9):e69402. doi:10.7759/cureus.69402. https://doi.org/10.7759/cureus.69402</a:t>
            </a:r>
          </a:p>
          <a:p>
            <a:pPr>
              <a:spcAft>
                <a:spcPts val="800"/>
              </a:spcAft>
            </a:pPr>
            <a:r>
              <a:rPr sz="1200">
                <a:solidFill>
                  <a:srgbClr val="263238"/>
                </a:solidFill>
                <a:latin typeface="Calibri"/>
              </a:rPr>
              <a:t>[r58] Bäcker HC, Greisberg JK, Vosseller JT. Fibular Plate Fixation and Correlated Short-term Complications. Foot Ankle Spec. 2020;13(5):378-382. doi:10.1177/1938640019873539. https://doi.org/10.1177/1938640019873539</a:t>
            </a:r>
          </a:p>
          <a:p>
            <a:pPr>
              <a:spcAft>
                <a:spcPts val="800"/>
              </a:spcAft>
            </a:pPr>
            <a:r>
              <a:rPr sz="1200">
                <a:solidFill>
                  <a:srgbClr val="263238"/>
                </a:solidFill>
                <a:latin typeface="Calibri"/>
              </a:rPr>
              <a:t>[r59] Malik-Tabassum K, Pillai K, Hussain Y, Bleibleh S, Babu S, Giannoudis PV, et al. Post-operative outcomes of open reduction and internal fixation versus circular external fixation in treatment of tibial plafond fractures: A systematic review and meta-analysis. Injury. 2020;51(7):1448-1456. doi:10.1016/j.injury.2020.04.056. https://doi.org/10.1016/j.injury.2020.04.056</a:t>
            </a:r>
          </a:p>
          <a:p>
            <a:pPr>
              <a:spcAft>
                <a:spcPts val="800"/>
              </a:spcAft>
            </a:pPr>
            <a:r>
              <a:rPr sz="1200">
                <a:solidFill>
                  <a:srgbClr val="263238"/>
                </a:solidFill>
                <a:latin typeface="Calibri"/>
              </a:rPr>
              <a:t>[r60] Siddig MM, Amin MHJ, Eldouma MYM, Elomeiri L, Kumari S, Amin JHJ, et al. Comparison between early versus delayed (staged) plate fixation in the treatment of pilon (tibial plafond) fractures: a systematic review and meta-analysis. Musculoskelet Surg. 2026 [Epub ahead of print]. doi:10.1007/s12306-026-00963-8. https://doi.org/10.1007/s12306-026-00963-8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Saad BN, Yingling JM, Liporace FA, Yoon RS. Pilon Fractures: Challenges and Solutions. Orthop Res Rev. 2019;11:149-157. doi:10.2147/ORR.S170956. https://doi.org/10.2147/ORR.S170956</a:t>
            </a:r>
          </a:p>
          <a:p>
            <a:pPr>
              <a:spcAft>
                <a:spcPts val="800"/>
              </a:spcAft>
            </a:pPr>
            <a:r>
              <a:rPr sz="1200">
                <a:solidFill>
                  <a:srgbClr val="263238"/>
                </a:solidFill>
                <a:latin typeface="Calibri"/>
              </a:rPr>
              <a:t>[r62] Boesel J, DiGiacomo D, Hoffman B, Liu J. A systematic review of posterior pilon fractures. J Orthop. 2025;68:34-39. doi:10.1016/j.jor.2025.01.034. https://doi.org/10.1016/j.jor.2025.01.034</a:t>
            </a:r>
          </a:p>
          <a:p>
            <a:pPr>
              <a:spcAft>
                <a:spcPts val="800"/>
              </a:spcAft>
            </a:pPr>
            <a:r>
              <a:rPr sz="1200">
                <a:solidFill>
                  <a:srgbClr val="263238"/>
                </a:solidFill>
                <a:latin typeface="Calibri"/>
              </a:rPr>
              <a:t>[r63] Hreha J, Metrione MD, Reilly MC, Sirkin MS, Adams MR. Perioperative Impact of Early Limited Surgical Intervention to Treat Pilon Fractures. Foot Ankle Int. 2022;43(8):1092-1098. doi:10.1177/10711007221094024. https://doi.org/10.1177/10711007221094024</a:t>
            </a:r>
          </a:p>
          <a:p>
            <a:pPr>
              <a:spcAft>
                <a:spcPts val="800"/>
              </a:spcAft>
            </a:pPr>
            <a:r>
              <a:rPr sz="1200">
                <a:solidFill>
                  <a:srgbClr val="263238"/>
                </a:solidFill>
                <a:latin typeface="Calibri"/>
              </a:rPr>
              <a:t>[r64] Gougoulias N, Christidis P, Christidis G, Markopoulos P, Biniaris G. Posterior Malleolus Fracture Fixation In Lateral Decubitus Position: Surgical Technique and Results in 60 Patients. J Foot Ankle Surg. 2024;63(6):742-746. doi:10.1053/j.jfas.2024.07.012. https://doi.org/10.1053/j.jfas.2024.07.012</a:t>
            </a:r>
          </a:p>
          <a:p>
            <a:pPr>
              <a:spcAft>
                <a:spcPts val="800"/>
              </a:spcAft>
            </a:pPr>
            <a:r>
              <a:rPr sz="1200">
                <a:solidFill>
                  <a:srgbClr val="263238"/>
                </a:solidFill>
                <a:latin typeface="Calibri"/>
              </a:rPr>
              <a:t>[r65] Kadiyala ML, Merrell LA, Ganta A, Konda SR, Rivero SM, Leucht P, et al. Does Flipping From Prone to Supine for Medial Malleolar Fixation of Trimalleolar Ankle Fractures Improve Results? J Foot Ankle Surg. 2024;63(2):291-294. doi:10.1053/j.jfas.2023.12.002. https://doi.org/10.1053/j.jfas.2023.12.002</a:t>
            </a:r>
          </a:p>
          <a:p>
            <a:pPr>
              <a:spcAft>
                <a:spcPts val="800"/>
              </a:spcAft>
            </a:pPr>
            <a:r>
              <a:rPr sz="1200">
                <a:solidFill>
                  <a:srgbClr val="263238"/>
                </a:solidFill>
                <a:latin typeface="Calibri"/>
              </a:rPr>
              <a:t>[r66] AO Foundation. Posteromedial approach to the distal tibia. En: AO Surgery Reference [Internet]. Davos: AO Foundation; [consultado 2026 oct 10]. Disponible en: https://surgeryreference.aofoundation.org/orthopedic-trauma/adult-trauma/distal-tibia/approach/posteromedial-approach-to-the-distal-tibia https://surgeryreference.aofoundation.org/orthopedic-trauma/adult-trauma/distal-tibia/approach/posteromedial-approach-to-the-distal-tibia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Fitzpatrick E, Goetz JE, Sittapairoj T, Hosuru Siddappa V, Femino JE, Phisitkul P. Effect of Posterior Malleolus Fracture on Syndesmotic Reduction: A Cadaveric Study. J Bone Joint Surg Am. 2018;100(3):243-248. doi:10.2106/JBJS.17.00217. https://doi.org/10.2106/JBJS.17.00217</a:t>
            </a:r>
          </a:p>
          <a:p>
            <a:pPr>
              <a:spcAft>
                <a:spcPts val="800"/>
              </a:spcAft>
            </a:pPr>
            <a:r>
              <a:rPr sz="1200">
                <a:solidFill>
                  <a:srgbClr val="263238"/>
                </a:solidFill>
                <a:latin typeface="Calibri"/>
              </a:rPr>
              <a:t>[r68] Behery OA, Narayanan R, Konda SR, Tejwani NC, Egol KA. Posterior Malleolar Fixation Reduces the Incidence of Trans-Syndesmotic Fixation in Rotational Ankle Fracture Repair. Iowa Orthop J. 2021;41(1):121-125. https://pubmed.ncbi.nlm.nih.gov/34552413/</a:t>
            </a:r>
          </a:p>
          <a:p>
            <a:pPr>
              <a:spcAft>
                <a:spcPts val="800"/>
              </a:spcAft>
            </a:pPr>
            <a:r>
              <a:rPr sz="1200">
                <a:solidFill>
                  <a:srgbClr val="263238"/>
                </a:solidFill>
                <a:latin typeface="Calibri"/>
              </a:rPr>
              <a:t>[r69] Li M, Collier RC, Hill BW, Slinkard N, Ly TV. Comparing Different Surgical Techniques for Addressing the Posterior Malleolus in Supination External Rotation Ankle Fractures and the Need for Syndesmotic Screw Fixation. J Foot Ankle Surg. 2017;56(4):730-734. doi:10.1053/j.jfas.2017.01.053. https://doi.org/10.1053/j.jfas.2017.01.053</a:t>
            </a:r>
          </a:p>
          <a:p>
            <a:pPr>
              <a:spcAft>
                <a:spcPts val="800"/>
              </a:spcAft>
            </a:pPr>
            <a:r>
              <a:rPr sz="1200">
                <a:solidFill>
                  <a:srgbClr val="263238"/>
                </a:solidFill>
                <a:latin typeface="Calibri"/>
              </a:rPr>
              <a:t>[r70] Rammelt S, Bartoníček J, Kroker L, Neumann AP. Surgical Fixation of Quadrimalleolar Fractures of the Ankle. J Orthop Trauma. 2021;35(6):e216-e222. doi:10.1097/BOT.0000000000001915. https://doi.org/10.1097/BOT.0000000000001915</a:t>
            </a:r>
          </a:p>
          <a:p>
            <a:pPr>
              <a:spcAft>
                <a:spcPts val="800"/>
              </a:spcAft>
            </a:pPr>
            <a:r>
              <a:rPr sz="1200">
                <a:solidFill>
                  <a:srgbClr val="263238"/>
                </a:solidFill>
                <a:latin typeface="Calibri"/>
              </a:rPr>
              <a:t>[r71] Milstrey A, Gartung S, Klimek M, Wermers J, Raschke MJ, Ochman S. Assessing the Need for Additional Syndesmotic Stabilization in Open Reduction of the Posterior Malleolus: A Biomechanical Study. J Bone Joint Surg Am. 2025;107(12):1377-1385. doi:10.2106/JBJS.23.01088. https://doi.org/10.2106/JBJS.23.01088</a:t>
            </a:r>
          </a:p>
          <a:p>
            <a:pPr>
              <a:spcAft>
                <a:spcPts val="800"/>
              </a:spcAft>
            </a:pPr>
            <a:r>
              <a:rPr sz="1200">
                <a:solidFill>
                  <a:srgbClr val="263238"/>
                </a:solidFill>
                <a:latin typeface="Calibri"/>
              </a:rPr>
              <a:t>[r72] Patel P, Little Z, Beak P, Williams R, Trompeter A. The Effect of Prone and Supine Limb Positioning on the Radiographic Evaluation of Posterolateral Plate Fixation of the Posterior Malleolus. Indian J Orthop. 2024;58(3):250-256. doi:10.1007/s43465-023-01066-3. https://doi.org/10.1007/s43465-023-01066-3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Schepers T, De Vries MR, Van Lieshout EM, Van der Elst M. The timing of ankle fracture surgery and the effect on infectious complications; a case series and systematic review of the literature. Int Orthop. 2013;37(3):489-94. doi:10.1007/s00264-012-1753-9. https://doi.org/10.1007/s00264-012-1753-9</a:t>
            </a:r>
          </a:p>
          <a:p>
            <a:pPr>
              <a:spcAft>
                <a:spcPts val="800"/>
              </a:spcAft>
            </a:pPr>
            <a:r>
              <a:rPr sz="1200">
                <a:solidFill>
                  <a:srgbClr val="263238"/>
                </a:solidFill>
                <a:latin typeface="Calibri"/>
              </a:rPr>
              <a:t>[r74] Miller AG, Margules A, Raikin SM. Risk factors for wound complications after ankle fracture surgery. J Bone Joint Surg Am. 2012;94(22):2047-52. doi:10.2106/JBJS.K.01088. https://doi.org/10.2106/JBJS.K.01088</a:t>
            </a:r>
          </a:p>
          <a:p>
            <a:pPr>
              <a:spcAft>
                <a:spcPts val="800"/>
              </a:spcAft>
            </a:pPr>
            <a:r>
              <a:rPr sz="1200">
                <a:solidFill>
                  <a:srgbClr val="263238"/>
                </a:solidFill>
                <a:latin typeface="Calibri"/>
              </a:rPr>
              <a:t>[r75] Pilskog K, Høvding P, Fenstad AM, Inderhaug E, Fevang JM, Dale H. Risk factors for fracture-related infection after ankle fracture surgery. Injury. 2023;54(10):111011. doi:10.1016/j.injury.2023.111011. https://doi.org/10.1016/j.injury.2023.111011</a:t>
            </a:r>
          </a:p>
          <a:p>
            <a:pPr>
              <a:spcAft>
                <a:spcPts val="800"/>
              </a:spcAft>
            </a:pPr>
            <a:r>
              <a:rPr sz="1200">
                <a:solidFill>
                  <a:srgbClr val="263238"/>
                </a:solidFill>
                <a:latin typeface="Calibri"/>
              </a:rPr>
              <a:t>[r76] Hickerson LE, Verbeek DO, Klinger CE, Helfet DL. Anterolateral Approach to the Pilon. J Orthop Trauma. 2016;30 Suppl 2:S39-40. doi:10.1097/BOT.0000000000000611. https://doi.org/10.1097/BOT.0000000000000611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Abordajes del tobillo: 5 corredores, 4 nervios y 3 decisiones de planificación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