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ppt/charts/chart18.xml" ContentType="application/vnd.openxmlformats-officedocument.drawingml.chart+xml"/>
  <Override PartName="/ppt/charts/chart19.xml" ContentType="application/vnd.openxmlformats-officedocument.drawingml.chart+xml"/>
  <Override PartName="/ppt/charts/chart2.xml" ContentType="application/vnd.openxmlformats-officedocument.drawingml.chart+xml"/>
  <Override PartName="/ppt/charts/chart20.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Sheet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Sheet14.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Sheet15.xlsx"/></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Sheet16.xlsx"/></Relationships>
</file>

<file path=ppt/charts/_rels/chart17.xml.rels><?xml version='1.0' encoding='UTF-8' standalone='yes'?>
<Relationships xmlns="http://schemas.openxmlformats.org/package/2006/relationships"><Relationship Id="rId1" Type="http://schemas.openxmlformats.org/officeDocument/2006/relationships/package" Target="../embeddings/Microsoft_Excel_Sheet17.xlsx"/></Relationships>
</file>

<file path=ppt/charts/_rels/chart18.xml.rels><?xml version='1.0' encoding='UTF-8' standalone='yes'?>
<Relationships xmlns="http://schemas.openxmlformats.org/package/2006/relationships"><Relationship Id="rId1" Type="http://schemas.openxmlformats.org/officeDocument/2006/relationships/package" Target="../embeddings/Microsoft_Excel_Sheet18.xlsx"/></Relationships>
</file>

<file path=ppt/charts/_rels/chart19.xml.rels><?xml version='1.0' encoding='UTF-8' standalone='yes'?>
<Relationships xmlns="http://schemas.openxmlformats.org/package/2006/relationships"><Relationship Id="rId1" Type="http://schemas.openxmlformats.org/officeDocument/2006/relationships/package" Target="../embeddings/Microsoft_Excel_Sheet19.xlsx"/></Relationships>
</file>

<file path=ppt/charts/_rels/chart20.xml.rels><?xml version='1.0' encoding='UTF-8' standalone='yes'?>
<Relationships xmlns="http://schemas.openxmlformats.org/package/2006/relationships"><Relationship Id="rId1" Type="http://schemas.openxmlformats.org/officeDocument/2006/relationships/package" Target="../embeddings/Microsoft_Excel_Sheet20.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Fracturas pélvicas</c:v>
                </c:pt>
                <c:pt idx="1">
                  <c:v>Fracturas acetabulares</c:v>
                </c:pt>
                <c:pt idx="2">
                  <c:v>Acetábulo, hombres</c:v>
                </c:pt>
                <c:pt idx="3">
                  <c:v>Acetábulo, mujeres</c:v>
                </c:pt>
              </c:strCache>
            </c:strRef>
          </c:cat>
          <c:val>
            <c:numRef>
              <c:f>Sheet1!$B$2:$B$5</c:f>
              <c:numCache>
                <c:formatCode>General</c:formatCode>
                <c:ptCount val="4"/>
                <c:pt idx="0">
                  <c:v>2.0</c:v>
                </c:pt>
                <c:pt idx="1">
                  <c:v>15</c:v>
                </c:pt>
                <c:pt idx="2">
                  <c:v>19</c:v>
                </c:pt>
                <c:pt idx="3">
                  <c:v>10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mm²</c:v>
                </c:pt>
              </c:strCache>
            </c:strRef>
          </c:tx>
          <c:spPr>
            <a:solidFill>
              <a:srgbClr val="0F5F6B"/>
            </a:solidFill>
          </c:spPr>
          <c:cat>
            <c:strRef>
              <c:f>Sheet1!$A$2:$A$3</c:f>
              <c:strCache>
                <c:ptCount val="2"/>
                <c:pt idx="0">
                  <c:v>Faceta lateral</c:v>
                </c:pt>
                <c:pt idx="1">
                  <c:v>Faceta superoposterior</c:v>
                </c:pt>
              </c:strCache>
            </c:strRef>
          </c:cat>
          <c:val>
            <c:numRef>
              <c:f>Sheet1!$B$2:$B$3</c:f>
              <c:numCache>
                <c:formatCode>General</c:formatCode>
                <c:ptCount val="2"/>
                <c:pt idx="0">
                  <c:v>438.0</c:v>
                </c:pt>
                <c:pt idx="1">
                  <c:v>196.5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mm²</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Sheet1!$A$2:$A$4</c:f>
              <c:strCache>
                <c:ptCount val="3"/>
                <c:pt idx="0">
                  <c:v>Obturador externo</c:v>
                </c:pt>
                <c:pt idx="1">
                  <c:v>Tendón conjunto</c:v>
                </c:pt>
                <c:pt idx="2">
                  <c:v>Piriforme</c:v>
                </c:pt>
              </c:strCache>
            </c:strRef>
          </c:cat>
          <c:val>
            <c:numRef>
              <c:f>Sheet1!$B$2:$B$4</c:f>
              <c:numCache>
                <c:formatCode>General</c:formatCode>
                <c:ptCount val="3"/>
                <c:pt idx="0">
                  <c:v>64</c:v>
                </c:pt>
                <c:pt idx="1">
                  <c:v>42</c:v>
                </c:pt>
                <c:pt idx="2">
                  <c:v>49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Con reparación</c:v>
                </c:pt>
                <c:pt idx="1">
                  <c:v>Sin reparación</c:v>
                </c:pt>
              </c:strCache>
            </c:strRef>
          </c:cat>
          <c:val>
            <c:numRef>
              <c:f>Sheet1!$B$2:$B$3</c:f>
              <c:numCache>
                <c:formatCode>General</c:formatCode>
                <c:ptCount val="2"/>
                <c:pt idx="0">
                  <c:v>0.49</c:v>
                </c:pt>
                <c:pt idx="1">
                  <c:v>4.46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casos</c:v>
                </c:pt>
              </c:strCache>
            </c:strRef>
          </c:tx>
          <c:spPr>
            <a:solidFill>
              <a:srgbClr val="0F5F6B"/>
            </a:solidFill>
          </c:spPr>
          <c:cat>
            <c:strRef>
              <c:f>Sheet1!$A$2:$A$4</c:f>
              <c:strCache>
                <c:ptCount val="3"/>
                <c:pt idx="0">
                  <c:v>Peroneo</c:v>
                </c:pt>
                <c:pt idx="1">
                  <c:v>Ciático</c:v>
                </c:pt>
                <c:pt idx="2">
                  <c:v>Femoral</c:v>
                </c:pt>
              </c:strCache>
            </c:strRef>
          </c:cat>
          <c:val>
            <c:numRef>
              <c:f>Sheet1!$B$2:$B$4</c:f>
              <c:numCache>
                <c:formatCode>General</c:formatCode>
                <c:ptCount val="3"/>
                <c:pt idx="0">
                  <c:v>30</c:v>
                </c:pt>
                <c:pt idx="1">
                  <c:v>14</c:v>
                </c:pt>
                <c:pt idx="2">
                  <c:v>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casos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cm</c:v>
                </c:pt>
              </c:strCache>
            </c:strRef>
          </c:tx>
          <c:spPr>
            <a:solidFill>
              <a:srgbClr val="0F5F6B"/>
            </a:solidFill>
          </c:spPr>
          <c:cat>
            <c:strRef>
              <c:f>Sheet1!$A$2:$A$4</c:f>
              <c:strCache>
                <c:ptCount val="3"/>
                <c:pt idx="0">
                  <c:v>Espacio isquiofemoral (distancia media)</c:v>
                </c:pt>
                <c:pt idx="1">
                  <c:v>Ciático a tuberosidad isquiática</c:v>
                </c:pt>
                <c:pt idx="2">
                  <c:v>Ciático a trocánter menor</c:v>
                </c:pt>
              </c:strCache>
            </c:strRef>
          </c:cat>
          <c:val>
            <c:numRef>
              <c:f>Sheet1!$B$2:$B$4</c:f>
              <c:numCache>
                <c:formatCode>General</c:formatCode>
                <c:ptCount val="3"/>
                <c:pt idx="0">
                  <c:v>2.5</c:v>
                </c:pt>
                <c:pt idx="1">
                  <c:v>1.5</c:v>
                </c:pt>
                <c:pt idx="2">
                  <c:v>1.1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cm</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mm</c:v>
                </c:pt>
              </c:strCache>
            </c:strRef>
          </c:tx>
          <c:spPr>
            <a:solidFill>
              <a:srgbClr val="0F5F6B"/>
            </a:solidFill>
          </c:spPr>
          <c:cat>
            <c:strRef>
              <c:f>Sheet1!$A$2:$A$3</c:f>
              <c:strCache>
                <c:ptCount val="2"/>
                <c:pt idx="0">
                  <c:v>Rama más inferior, media (15 extremidades)</c:v>
                </c:pt>
                <c:pt idx="1">
                  <c:v>Salida del nervio (28 regiones)</c:v>
                </c:pt>
              </c:strCache>
            </c:strRef>
          </c:cat>
          <c:val>
            <c:numRef>
              <c:f>Sheet1!$B$2:$B$3</c:f>
              <c:numCache>
                <c:formatCode>General</c:formatCode>
                <c:ptCount val="2"/>
                <c:pt idx="0">
                  <c:v>44</c:v>
                </c:pt>
                <c:pt idx="1">
                  <c:v>54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mm</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mmHg</c:v>
                </c:pt>
              </c:strCache>
            </c:strRef>
          </c:tx>
          <c:spPr>
            <a:solidFill>
              <a:srgbClr val="0F5F6B"/>
            </a:solidFill>
          </c:spPr>
          <c:cat>
            <c:strRef>
              <c:f>Sheet1!$A$2:$A$4</c:f>
              <c:strCache>
                <c:ptCount val="3"/>
                <c:pt idx="0">
                  <c:v>Posición antálgica</c:v>
                </c:pt>
                <c:pt idx="1">
                  <c:v>Extensión y rotación interna</c:v>
                </c:pt>
                <c:pt idx="2">
                  <c:v>Tracción de 3 kg, posición antálgica</c:v>
                </c:pt>
              </c:strCache>
            </c:strRef>
          </c:cat>
          <c:val>
            <c:numRef>
              <c:f>Sheet1!$B$2:$B$4</c:f>
              <c:numCache>
                <c:formatCode>General</c:formatCode>
                <c:ptCount val="3"/>
                <c:pt idx="0">
                  <c:v>44.4</c:v>
                </c:pt>
                <c:pt idx="1">
                  <c:v>124.8</c:v>
                </c:pt>
                <c:pt idx="2">
                  <c:v>28.5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mmHg</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Posterior, mínimo</c:v>
                </c:pt>
                <c:pt idx="1">
                  <c:v>Posterior, máximo</c:v>
                </c:pt>
                <c:pt idx="2">
                  <c:v>Anterior, mínimo</c:v>
                </c:pt>
                <c:pt idx="3">
                  <c:v>Anterior, máximo</c:v>
                </c:pt>
              </c:strCache>
            </c:strRef>
          </c:cat>
          <c:val>
            <c:numRef>
              <c:f>Sheet1!$B$2:$B$5</c:f>
              <c:numCache>
                <c:formatCode>General</c:formatCode>
                <c:ptCount val="4"/>
                <c:pt idx="0">
                  <c:v>10.6</c:v>
                </c:pt>
                <c:pt idx="1">
                  <c:v>43.0</c:v>
                </c:pt>
                <c:pt idx="2">
                  <c:v>8.7</c:v>
                </c:pt>
                <c:pt idx="3">
                  <c:v>33.3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Anastomosis en cadáver (40 disecciones)</c:v>
                </c:pt>
                <c:pt idx="1">
                  <c:v>Vasos problemáticos en 492 abordajes (5 casos; cálculo propio 5/492)</c:v>
                </c:pt>
              </c:strCache>
            </c:strRef>
          </c:cat>
          <c:val>
            <c:numRef>
              <c:f>Sheet1!$B$2:$B$3</c:f>
              <c:numCache>
                <c:formatCode>General</c:formatCode>
                <c:ptCount val="2"/>
                <c:pt idx="0">
                  <c:v>83</c:v>
                </c:pt>
                <c:pt idx="1">
                  <c:v>1.0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kappa</c:v>
                </c:pt>
              </c:strCache>
            </c:strRef>
          </c:tx>
          <c:spPr>
            <a:solidFill>
              <a:srgbClr val="0F5F6B"/>
            </a:solidFill>
          </c:spPr>
          <c:cat>
            <c:strRef>
              <c:f>Sheet1!$A$2:$A$7</c:f>
              <c:strCache>
                <c:ptCount val="6"/>
                <c:pt idx="0">
                  <c:v>Grupo 1 sin TC</c:v>
                </c:pt>
                <c:pt idx="1">
                  <c:v>Grupo 1 con TC</c:v>
                </c:pt>
                <c:pt idx="2">
                  <c:v>Grupo 2 sin TC</c:v>
                </c:pt>
                <c:pt idx="3">
                  <c:v>Grupo 2 con TC</c:v>
                </c:pt>
                <c:pt idx="4">
                  <c:v>Grupo 3 sin TC</c:v>
                </c:pt>
                <c:pt idx="5">
                  <c:v>Grupo 3 con TC</c:v>
                </c:pt>
              </c:strCache>
            </c:strRef>
          </c:cat>
          <c:val>
            <c:numRef>
              <c:f>Sheet1!$B$2:$B$7</c:f>
              <c:numCache>
                <c:formatCode>General</c:formatCode>
                <c:ptCount val="6"/>
                <c:pt idx="0">
                  <c:v>0.7</c:v>
                </c:pt>
                <c:pt idx="1">
                  <c:v>0.74</c:v>
                </c:pt>
                <c:pt idx="2">
                  <c:v>0.71</c:v>
                </c:pt>
                <c:pt idx="3">
                  <c:v>0.69</c:v>
                </c:pt>
                <c:pt idx="4">
                  <c:v>0.51</c:v>
                </c:pt>
                <c:pt idx="5">
                  <c:v>0.51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kappa</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kappa</c:v>
                </c:pt>
              </c:strCache>
            </c:strRef>
          </c:tx>
          <c:spPr>
            <a:solidFill>
              <a:srgbClr val="0F5F6B"/>
            </a:solidFill>
          </c:spPr>
          <c:cat>
            <c:strRef>
              <c:f>Sheet1!$A$2:$A$5</c:f>
              <c:strCache>
                <c:ptCount val="4"/>
                <c:pt idx="0">
                  <c:v>Radiografías</c:v>
                </c:pt>
                <c:pt idx="1">
                  <c:v>TC 2D</c:v>
                </c:pt>
                <c:pt idx="2">
                  <c:v>TC 3D</c:v>
                </c:pt>
                <c:pt idx="3">
                  <c:v>Global</c:v>
                </c:pt>
              </c:strCache>
            </c:strRef>
          </c:cat>
          <c:val>
            <c:numRef>
              <c:f>Sheet1!$B$2:$B$5</c:f>
              <c:numCache>
                <c:formatCode>General</c:formatCode>
                <c:ptCount val="4"/>
                <c:pt idx="0">
                  <c:v>0.224</c:v>
                </c:pt>
                <c:pt idx="1">
                  <c:v>0.293</c:v>
                </c:pt>
                <c:pt idx="2">
                  <c:v>0.321</c:v>
                </c:pt>
                <c:pt idx="3">
                  <c:v>0.287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kappa</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Sheet1!$A$2:$A$2</c:f>
              <c:strCache>
                <c:ptCount val="1"/>
                <c:pt idx="0">
                  <c:v>RM, 43 estudios</c:v>
                </c:pt>
              </c:strCache>
            </c:strRef>
          </c:cat>
          <c:val>
            <c:numRef>
              <c:f>Sheet1!$B$2:$B$2</c:f>
              <c:numCache>
                <c:formatCode>General</c:formatCode>
                <c:ptCount val="1"/>
                <c:pt idx="0">
                  <c:v>93.0</c:v>
                </c:pt>
              </c:numCache>
            </c:numRef>
          </c:val>
        </c:ser>
        <c:ser>
          <c:idx val="1"/>
          <c:order val="1"/>
          <c:tx>
            <c:strRef>
              <c:f>Sheet1!$C$1</c:f>
              <c:strCache>
                <c:ptCount val="1"/>
                <c:pt idx="0">
                  <c:v>Especificidad</c:v>
                </c:pt>
              </c:strCache>
            </c:strRef>
          </c:tx>
          <c:spPr>
            <a:solidFill>
              <a:srgbClr val="D97706"/>
            </a:solidFill>
          </c:spPr>
          <c:cat>
            <c:strRef>
              <c:f>Sheet1!$A$2:$A$2</c:f>
              <c:strCache>
                <c:ptCount val="1"/>
                <c:pt idx="0">
                  <c:v>RM, 43 estudios</c:v>
                </c:pt>
              </c:strCache>
            </c:strRef>
          </c:cat>
          <c:val>
            <c:numRef>
              <c:f>Sheet1!$C$2:$C$2</c:f>
              <c:numCache>
                <c:formatCode>General</c:formatCode>
                <c:ptCount val="1"/>
                <c:pt idx="0">
                  <c:v>91.0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Dentro de ambas zonas</c:v>
                </c:pt>
                <c:pt idx="1">
                  <c:v>Inclinación dentro de su zona</c:v>
                </c:pt>
                <c:pt idx="2">
                  <c:v>Anteversión dentro de su zona</c:v>
                </c:pt>
              </c:strCache>
            </c:strRef>
          </c:cat>
          <c:val>
            <c:numRef>
              <c:f>Sheet1!$B$2:$B$4</c:f>
              <c:numCache>
                <c:formatCode>General</c:formatCode>
                <c:ptCount val="3"/>
                <c:pt idx="0">
                  <c:v>58</c:v>
                </c:pt>
                <c:pt idx="1">
                  <c:v>84</c:v>
                </c:pt>
                <c:pt idx="2">
                  <c:v>69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Separador a 30°</c:v>
                </c:pt>
                <c:pt idx="1">
                  <c:v>Separador a 60°</c:v>
                </c:pt>
              </c:strCache>
            </c:strRef>
          </c:cat>
          <c:val>
            <c:numRef>
              <c:f>Sheet1!$B$2:$B$3</c:f>
              <c:numCache>
                <c:formatCode>General</c:formatCode>
                <c:ptCount val="2"/>
                <c:pt idx="0">
                  <c:v>28</c:v>
                </c:pt>
                <c:pt idx="1">
                  <c:v>56.9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Anterolateral</c:v>
                </c:pt>
                <c:pt idx="1">
                  <c:v>Lateral directo</c:v>
                </c:pt>
                <c:pt idx="2">
                  <c:v>Posterior</c:v>
                </c:pt>
              </c:strCache>
            </c:strRef>
          </c:cat>
          <c:val>
            <c:numRef>
              <c:f>Sheet1!$B$2:$B$4</c:f>
              <c:numCache>
                <c:formatCode>General</c:formatCode>
                <c:ptCount val="3"/>
                <c:pt idx="0">
                  <c:v>0.7</c:v>
                </c:pt>
                <c:pt idx="1">
                  <c:v>0.43</c:v>
                </c:pt>
                <c:pt idx="2">
                  <c:v>1.01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39 estudios no centrados en el nervio</c:v>
                </c:pt>
                <c:pt idx="1">
                  <c:v>6 estudios centrados en el nervio</c:v>
                </c:pt>
              </c:strCache>
            </c:strRef>
          </c:cat>
          <c:val>
            <c:numRef>
              <c:f>Sheet1!$B$2:$B$3</c:f>
              <c:numCache>
                <c:formatCode>General</c:formatCode>
                <c:ptCount val="2"/>
                <c:pt idx="0">
                  <c:v>3.8</c:v>
                </c:pt>
                <c:pt idx="1">
                  <c:v>31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Sheet1!$A$2:$A$7</c:f>
              <c:strCache>
                <c:ptCount val="6"/>
                <c:pt idx="0">
                  <c:v>Reoperación</c:v>
                </c:pt>
                <c:pt idx="1">
                  <c:v>Necrosis avascular</c:v>
                </c:pt>
                <c:pt idx="2">
                  <c:v>Falla del implante</c:v>
                </c:pt>
                <c:pt idx="3">
                  <c:v>Pseudoartrosis</c:v>
                </c:pt>
                <c:pt idx="4">
                  <c:v>Malunión</c:v>
                </c:pt>
                <c:pt idx="5">
                  <c:v>Infección de sitio</c:v>
                </c:pt>
              </c:strCache>
            </c:strRef>
          </c:cat>
          <c:val>
            <c:numRef>
              <c:f>Sheet1!$B$2:$B$7</c:f>
              <c:numCache>
                <c:formatCode>General</c:formatCode>
                <c:ptCount val="6"/>
                <c:pt idx="0">
                  <c:v>18.0</c:v>
                </c:pt>
                <c:pt idx="1">
                  <c:v>14.3</c:v>
                </c:pt>
                <c:pt idx="2">
                  <c:v>9.7</c:v>
                </c:pt>
                <c:pt idx="3">
                  <c:v>9.3</c:v>
                </c:pt>
                <c:pt idx="4">
                  <c:v>7.1</c:v>
                </c:pt>
                <c:pt idx="5">
                  <c:v>5.1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Postraumática</c:v>
                </c:pt>
                <c:pt idx="1">
                  <c:v>Iatrogénica</c:v>
                </c:pt>
              </c:strCache>
            </c:strRef>
          </c:cat>
          <c:val>
            <c:numRef>
              <c:f>Sheet1!$B$2:$B$3</c:f>
              <c:numCache>
                <c:formatCode>General</c:formatCode>
                <c:ptCount val="2"/>
                <c:pt idx="0">
                  <c:v>5.1</c:v>
                </c:pt>
                <c:pt idx="1">
                  <c:v>1.4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Ciática postraumática (fractura acetabular)</c:v>
                </c:pt>
                <c:pt idx="1">
                  <c:v>Ciática iatrogénica (fractura acetabular)</c:v>
                </c:pt>
                <c:pt idx="2">
                  <c:v>Parálisis motora completa tras prótesis total</c:v>
                </c:pt>
              </c:strCache>
            </c:strRef>
          </c:cat>
          <c:val>
            <c:numRef>
              <c:f>Sheet1!$B$2:$B$4</c:f>
              <c:numCache>
                <c:formatCode>General</c:formatCode>
                <c:ptCount val="3"/>
                <c:pt idx="0">
                  <c:v>64.7</c:v>
                </c:pt>
                <c:pt idx="1">
                  <c:v>74.1</c:v>
                </c:pt>
                <c:pt idx="2">
                  <c:v>36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Buenos días. Vamos a revisar Anatomía aplicada de la pelvis y la cadera: planos, irrigación de la cabeza femoral y nervios. Es una presentación de unos diez minutos, construida solo con fuentes verificables; cada cifra lleva su referencia al pie de la lámina. Material educativo para profesionales y estudiantes de medicina; no reemplaza el juicio clínico ni la supervisión del tutor.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 es la ruta de la presentación: Definición y mapa del capítulo; Por qué importa: cuánto se opera y cuánto se lesiona; Planos musculares y capas de la región glútea; Cápsula y ligamentos: lo que frena y lo que se repara; Nervio ciático: variantes, relaciones y cómo se lesiona; Nervio glúteo superior y la zona segura; Irrigación de la cabeza femoral; Cómo se interrumpe la perfusión: 6 maneras; Acetábulo: columnas, paredes y lo que hay detrás del hueso; Anillo pélvico: qué ligamentos sostienen la estabilidad; Clasificaciones anatómicas y su confiabilidad; Descriptores radiográficos: zonas, ángulos y zona de Lewinnek; Algoritmo: déficit motor tras abordaje posterior o fractura acetabular; Técnica: cómo se lee la anatomía en cada corredor; Los 3 corredores frente a frente: qué estructura se lesiona y con qué frecuencia; Complicaciones ligadas a la anatomía; Pronóstico: necrosis avascular, nervios y función. Estructura sugerida por el autor para diez minutos: Lámina 1 · 1 min: Por qué un residente necesita este mapa. 3 corredores y una estructura que se paga cara en cada uno [r1, r2, r3]. Lámina 2 · 1 min: Planos de la región glútea: glúteo mayor, glúteo medio y menor, rotadores cortos y cápsula. Qué cruza entre capas [r3, r20]. Lámina 3 · 1 min: La irrigación de la cabeza: rama profunda de la circunfleja medial, bajo el obturador externo; dominante en 18 de 20 cadáveres [r4, r5]. Lámina 4 · 1 min: Cómo se corta la perfusión: fractura, presión, tracción, rotación de 16,83° en cadáver, retractor y posición [r16, r36, r37, r22, r38]. Lámina 5 · 1 min: El ciático: 85,2 % típico, casi 15 % variante; estiramiento de 26 % con cadera en flexión y rodilla en extensión [r7, r12]. Lámina 6 · 1 min: El nervio glúteo superior: 3–5 cm según AO, 44 mm de media y menos de 30 mm en 3 de 15 caderas; zona segura como orientación [r2, r8]. Lámina 7 · 1 min: Cápsula y ligamentos: freno de la rotación en 2 de cada 3 posiciones y reparación posterior (0,49 % frente a 4,46 %) [r18, r28]. Lámina 8 · 1 min: Acetábulo: 2 columnas, 2 paredes, 5 patrones elementales y 5 asociados; cuadrantes seguros y corona mortis [r9, r44, r19]. Lámina 9 · 1 min: Descriptores que se usan a diario: 129,23° de ángulo cervicodiafisario, 7 zonas de Gruen y 58 % de luxadas dentro de Lewinnek [r10, r51, r11]. Lámina 10 · 1 min: Qué te llevas: elige el corredor por la estructura, usa las zonas seguras como orientación y deja registrada la función nerviosa [r13, r30].</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solo tuviéramos treinta segundos, esto es lo que hay que llevarse. La cadera se aborda por 3 corredores (anterior, lateral y posterior) y cada uno trae una estructura que se paga cara: el nervio cutáneo femoral lateral, el nervio glúteo superior y, por detrás, el ciático y la rama profunda de la arteria circunfleja medial (fuente: Apivatthakakul T y colaboradores, 2026; Apivatthakakul T y colaboradores, 2026; Ferguson T y colaboradores, 2026). La cabeza femoral del adulto se nutre sobre todo por detrás: la rama profunda de la circunfleja femoral medial pasa por detrás del tendón del obturador externo y entra a la cápsula a la altura del gemelo superior (fuente: Gautier E y colaboradores, 2000); fue la fuente dominante en 18 de 20 cadáveres (fuente: Kalhor M y colaboradores, 2009). El ligamento redondo no rescata la cabeza del adulto: su arteria pesa de verdad solo en niños (fuente: Barney J y colaboradores, 2023). El ciático sale por debajo del piriforme, como un solo tronco, en 85,2 % de los miembros; en casi 15 % no lo hace, y ahí un abordaje rutinario deja de serlo (fuente: Tomaszewski KA y colaboradores, 2016). La zona segura del nervio glúteo superior es una orientación y no una garantía: AO la ubica a 3–5 cm sobre la punta del trocánter (fuente: Apivatthakakul T y colaboradores, 2026), y en un estudio de cadáver la distancia osciló, con 3 de 15 caderas por debajo de 30 mm (fuente: Basarir K y colaboradores, 2008). El acetábulo se lee con 2 columnas y 2 paredes; Letournel y Judet agruparon sus fracturas en 5 patrones elementales y 5 asociados (fuente: Yucens M y colaboradores, 2024). Para planificar y leer imágenes: el ángulo de inclinación medio del cuello femoral fue de 129,23° y la versión del cuello de 9,73° en 375 fémures (fuente: Toogood PA y colaboradores, 2009); ni siquiera la zona de Lewinnek protege de la luxación, porque 58 % de las prótesis luxadas estaban dentro (fuente: Abdel MP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definición y mapa del capítulo. La anatomía de la cadera se estudia de 2 maneras. Una es la del atlas: capa por capa, nombre por nombre. La otra es la del cirujano: qué estructura me cobra la cuenta si abro por aquí. Este capítulo usa la segunda y deja la primera para las láminas. Hay 3 corredores clásicos hacia la articulación, y cada uno se entiende por lo que pone en juego: Anterior (Smith-Petersen o directo anterior). El plano está entre el sartorio y el tensor de la fascia lata. El nervio cutáneo femoral lateral descansa sobre la parte medial de la fascia del tensor, y en profundidad aparecen los vasos circunflejos laterales, que se ligan (fuente: Apivatthakakul T y colaboradores, 2026). Lateral directo. Se desprende solo el tercio anterior del glúteo medio y del menor; la mayor parte de su inserción posterior se conserva. Hacia arriba el límite lo ponen el nervio y los vasos glúteos superiores, a 3–5 cm de la punta del trocánter (fuente: Apivatthakakul T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Posterior (posterolateral y Kocher-Langenbeck). Divide el glúteo mayor en el sentido de sus fibras y trabaja sobre los rotadores cortos; el ciático queda por detrás de los gemelos y del obturador interno (fuente: Ferguson T y colaboradores, 2026). El posterolateral es, en esencia, un Kocher-Langenbeck (K-L) en decúbito lateral limitado a la articulación (fuente: Apivatthakakul T y colaboradores, 2026). El orden del capítulo es este: planos musculares y capas, cápsula y ligamentos, ciático, nervio glúteo superior, irrigación de la cabeza femoral, acetábulo y anillo pélvico, descriptores radiográficos de uso diario, técnica por corredor, comparación de complicaciones, preguntas, un caso de staff y el guion para tu tema libre. Es material de estudio. No sustituye al atlas, al manual del implante ni a tu tutor. Lo que no tiene estudio detrás se rotula como práctica habitual u opinión experta.</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«3 corredores y la estructura que más se paga en cada uno» tiene 4 columnas: Corredor, Intervalo o plano, Estructura que paga, Qué te da. Fila 1: Corredor, Anterior (Smith-Petersen); Intervalo o plano, Sartorio–tensor de la fascia lata; se ligan los vasos circunflejos laterales (fuente: Apivatthakakul T y colaboradores, 2026); Estructura que paga, Nervio cutáneo femoral lateral (fuente: Apivatthakakul T y colaboradores, 2026); irrigación del trocánter (fuente: Hartog C y colaboradores, 2019); Qué te da, Cabeza y cuello, y fijar muchas fracturas sin luxar (fuente: Apivatthakakul T y colaboradores, 2026). Fila 2: Corredor, Lateral directo; Intervalo o plano, Tercio anterior del glúteo medio y menor (fuente: Apivatthakakul T y colaboradores, 2026); Estructura que paga, Nervio glúteo superior, a 3–5 cm sobre el trocánter (fuente: Apivatthakakul T y colaboradores, 2026); Qué te da, Hemiartroplastia o prótesis total no complicada (fuente: Apivatthakakul T y colaboradores, 2026). Fila 3: Corredor, Posterior (K-L o posterolateral); Intervalo o plano, Glúteo mayor en el sentido de sus fibras y rotadores cortos (fuente: Ferguson T y colaboradores, 2026; Apivatthakakul T y colaboradores, 2026); Estructura que paga, Ciático y rama profunda de la circunfleja medial (fuente: Ferguson T y colaboradores, 2026; Gautier E y colaboradores, 2000); Qué te da, Columna posterior y región retroacetabular (K-L) o articulación (posterolateral) (fuente: Ferguson T y colaboradores, 2026; Apivatthakakul T y colaboradores, 2026). (fuente: Apivatthakakul T y colaboradores, 2026) (fuente: Apivatthakakul T y colaboradores, 2026) (fuente: Ferguson T y colaboradores, 2026) (fuente: Apivatthakakul T y colaboradores, 2026) (fuente: Hartog C y colaboradores, 2019) (fuente: Gautier E y colaboradores, 2000). Con esto cerramos definición y mapa del capítulo. Sigamos con por qué importa: cuánto se opera y cuánto se lesiona.</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por qué importa: cuánto se opera y cuánto se lesiona. Entre las lesiones de la pelvis y el acetábulo, el acetábulo es la que más se opera. En un registro nacional sueco de 87 308 fracturas pélvicas y acetabulares en 16 años, la incidencia de fractura acetabular subió de 8,7 a 11 por 100 000 personas-año, y 58 % de los pacientes fueron hombres (fuente: Lundin N y colaboradores, 2021). Solo 2,0 % de las fracturas pélvicas se operó, frente a 15 % de las acetabulares (fuente: Lundin N y colaboradores, 2021); dentro del acetábulo se operó 19 % de los hombres y 10 % de las mujeres (fuente: Lundin N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moraleja anatómica es directa: cada cirugía acetabular obliga a entrar por uno de los corredores y a conocer su costo. Los demás números que importan están donde corresponden: ciático, nervio glúteo superior, necrosis avascular de la cabeza y luxación de prótesis según el abordaje.</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«Proporción tratada con cirugía en Suecia, 2001-2016 (%)» muestra lo siguiente. Fracturas pélvicas: 2 por ciento (fuente: Lundin N y colaboradores, 2021). Fracturas acetabulares: 15 por ciento (fuente: Lundin N y colaboradores, 2021). Acetábulo, hombres: 19 por ciento (fuente: Lundin N y colaboradores, 2021). Acetábulo, mujeres: 10 por ciento (fuente: Lundin N y colaboradores, 2021). Con esto cerramos por qué importa: cuánto se opera y cuánto se lesiona. Sigamos con planos musculares y capas de la región glútea.</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planos musculares y capas de la región glútea. Piensa la región glútea como un sándwich de 4 pisos, donde el piso profundo es el que guarda lo delicado. Piso 1: glúteo mayor. Es el que se divide en el sentido de sus fibras en el abordaje posterior: queda un vientre posterior con la arteria glútea inferior y uno anterior con la glútea superior (fuente: Ferguson T y colaboradores, 2026). Piso 2: glúteo medio y menor. Nacen en la cara externa del ilíaco, entre las líneas glúteas (lámina de Gray más abajo). En el trocánter, el medio se inserta en las facetas lateral y superoposterior, y el menor en la anterior; el hueso trocantérico tiene 4 facetas en total (fuente: Pfirrmann CW y colaboradores, 2001). El tendón del medio se reparte en 2 huellas: la lateral, de 438,0 mm², y la superoposterior, de 196,5 mm² (fuente: Robertson WJ y colaboradores, 2008). La huella lateral tiene 34,8 mm de largo y va inclinada 36,8° respecto del eje femoral (fuente: Robertson WJ y colaboradores, 2008). Entre el medio y el menor corre el nervio glúteo superior (fuente: Nitikman M y colaboradores, 2026). Piso 3: rotadores cortos. De arriba abajo: piriforme, tendón conjunto (gemelo superior, obturador interno y gemelo inferior) y cuadrado femoral; el obturador externo queda por delante de esta fila. Sobre el borde superomedial del trocánter sus inserciones se reparten, de adelante (0 %) hacia atrás (100 %), así: piriforme 49 %, tendón conjunto 42 % y obturador externo 64 % (fuente: Philippon MJ y colaboradores, 2014). El ciático corre por detrás de los gemelos y del obturador interno (fuente: Ferguson T y colaboradores, 2026). La rama profunda de la circunfleja medial cruza por detrás del obturador externo y por delante del tendón conjunto (fuente: Gautier E y colaboradores, 2000). Piso 4: cápsula. Se inserta en el lado medial a 18,2 mm de la unión cabeza-cuello (fuente: Philippon MJ y colaboradores, 2014). El bloque siguiente la desarma por ligamentos.</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«Superficie de inserción del tendón del glúteo medio (mm²)» muestra lo siguiente. Faceta lateral: 438 mm² (fuente: Robertson WJ y colaboradores, 2008). Faceta superoposterior: 196.5 mm² (fuente: Robertson WJ y colaboradores, 2008).</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«Posición de cada inserción sobre el borde superomedial del trocánter (0 % = anterior, 100 % = posterior)» muestra lo siguiente. Piriforme: 49 por ciento (fuente: Philippon MJ y colaboradores, 2014). Tendón conjunto: 42 por ciento (fuente: Philippon MJ y colaboradores, 2014). Obturador externo: 64 por ciento (fuente: Philippon MJ y colaboradores, 2014). En el documento Word de este tema encontrarás además: Capas de la región glútea, de superficial a profunda. Con esto cerramos planos musculares y capas de la región glútea. Sigamos con cápsula y ligamentos: lo que frena y lo que se repara.</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cápsula y ligamentos: lo que frena y lo que se repara. La cápsula no es una bolsa uniforme: es un conjunto de ligamentos con zonas gruesas y delgadas. Las inserciones que siguen son la descripción clásica de las láminas de Gray que ilustran este bloque. Iliofemoral (en Y). De la espina ilíaca anteroinferior a la línea intertrocantérica; cubre la cara anterior. En cadáver, su brazo lateral y el isquiofemoral cargaron con la mayor parte del control rotacional: freno primario en 2 de cada 3 posiciones ensayadas (fuente: van Arkel RJ y colaboradores, 2015). Pubofemoral. Refuerza la parte anteroinferior desde la rama superior del pubis. Isquiofemoral. Sale del isquion con fibras horizontales y espirales y rodea el cuello por detrás. Ligamento redondo. Va de la fosa del acetábulo a la fóvea de la cabeza; en el estudio de van Arkel solo frenó como segundo recurso y en posiciones extremas: flexión alta con aducción y rotación externa (fuente: van Arkel RJ y colaboradores, 2015). La cápsula se inserta en el fémur, en su lado medial, a 18,2 mm de la unión cabeza-cuello (fuente: Philippon MJ y colaboradores, 2014); por eso el cuello intracapsular y su irrigación viven dentro de ella. Qué cambia en el quirófano. Por detrás, los rotadores cortos y la cápsula se cortan y se reparan, y la reparación no es un adorno: en un metaanálisis, la luxación de prótesis por vía posterior fue de 0,49 % con reparación de partes blandas y de 4,46 % sin ella, con un riesgo relativo de 8,21 (fuente: Kwon MS y colaboradores, 2006). AO lo dice también: por detrás, tendones y cápsula se reparan con firmeza porque eso baja la luxación de la prótesis (fuente: Apivatthakakul T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«Luxación de prótesis por vía posterior según reparación de partes blandas (%)» muestra lo siguiente. Con reparación: 0.5 por ciento (fuente: Kwon MS y colaboradores, 2006). Sin reparación: 4.5 por ciento (fuente: Kwon MS y colaboradores, 2006).</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«Ligamentos de la cadera y su papel» tiene 3 columnas: Ligamento, Va de → a (descripción clásica), Qué se sabe de su función. Fila 1: Ligamento, Iliofemoral (brazos medial y lateral); Va de → a (descripción clásica), Espina ilíaca anteroinferior → línea intertrocantérica; Qué se sabe de su función, Brazo lateral: freno primario en 2 de cada 3 posiciones ensayadas, igual que el isquiofemoral (fuente: van Arkel RJ y colaboradores, 2015). Fila 2: Ligamento, Pubofemoral; Va de → a (descripción clásica), Rama superior del pubis → cápsula anteroinferior; Qué se sabe de su función, Parte del grupo de ligamentos capsulares; cada uno fue freno primario en algún punto del recorrido (fuente: van Arkel RJ y colaboradores, 2015). Fila 3: Ligamento, Isquiofemoral; Va de → a (descripción clásica), Isquion → cuello femoral, por detrás; Qué se sabe de su función, Freno primario en 2 de cada 3 posiciones ensayadas, igual que el brazo lateral del iliofemoral (fuente: van Arkel RJ y colaboradores, 2015). Fila 4: Ligamento, Ligamento redondo; Va de → a (descripción clásica), Fosa del acetábulo → fóvea de la cabeza; Qué se sabe de su función, Freno secundario solo en posiciones extremas (flexión alta, aducción, rotación externa) (fuente: van Arkel RJ y colaboradores, 2015); su arteria pesa poco en el adulto (fuente: Barney J y colaboradores, 2023). (fuente: van Arkel RJ y colaboradores, 2015) (fuente: Barney J y colaboradores, 2023). Con esto cerramos cápsula y ligamentos: lo que frena y lo que se repara. Sigamos con nervio ciático: variantes, relaciones y cómo se lesiona.</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nervio ciático: variantes, relaciones y cómo se lesiona. La regla del 85 y el 15. Un metaanálisis de 45 estudios (7068 miembros) encontró el patrón típico, un solo tronco que sale bajo el piriforme, en 85,2 %; el segundo patrón, con 9,8 %, es el nervio ya dividido en la pelvis: el peroneo común perfora el piriforme y el tibial sale por debajo (fuente: Tomaszewski KA y colaboradores, 2016). En conjunto, el nervio se aparta de su salida normal en casi 15 % (fuente: Tomaszewski KA y colaboradores, 2016). Otra revisión, de 44 artículos, dio 90 % de salida típica, halló que en más de 10 % el ciático atraviesa o pasa por encima del piriforme y encontró las variantes más a menudo en asiáticos orientales (31 %) (fuente: Poutoglidou F y colaboradores, 2020). En lo revisado no hay un dato verificable propio de Ecuador; la regla práctica es asumir que alrededor de 1 de cada 7 ciáticos no está donde el libro dice (fuente: Tomaszewski KA y colaboradores, 2016). Quién sufre cuando hay variante. Cuando hay variante, según la revisión de Poutoglidou, el que más arriesga en la artroplastia y en la artroscopia de cadera es el peroneo común (fuente: Poutoglidou F y colaboradores, 2020). En una cohorte de 27 004 prótesis totales primarias hubo 47 parálisis motoras (0,17 %): sumando completas e incompletas, 30 peroneas, 14 ciáticas y 3 femorales (fuente: Farrell CM y colaboradores, 2005). En esa cohorte el riesgo fue mayor con displasia del desarrollo o artrosis postraumática como diagnóstico previo, con la vía posterior, con el alargamiento del miembro y con el vástago no cementado (fuente: Farrell CM y colaboradores, 2005). Dónde vive. En el espacio glúteo profundo (24 hemipelvis), la distancia isquiofemoral media fue de 2,5 ±1,3 cm; el nervio quedó a 1,1 ±0,7 cm del trocánter menor y a 1,5 ±0,6 cm de la tuberosidad isquiática (fuente: Leite MJ y colaboradores, 2022). En esos mismos especímenes, 15,4 % tenía una variación en la salida del nervio (fuente: Leite MJ y colaboradores, 2022). En el K-L, el nervio queda detrás de los gemelos y del obturador interno (fuente: Ferguson T y colaboradores, 2026). Cómo se estira. Con la cadera en flexión y la rodilla en extensión, la deformación del ciático aumentó 26 % (19–30 %) en 10 pacientes operados por vía posterior; los autores recomiendan evitar esa combinación (fuente: Fleming P y colaboradores, 2003). Por eso AO propone mantener la rodilla a 90° de flexión y la cadera en extensión durante el K-L (fuente: Ferguson T y colaboradores, 2026). Y cómo se lesiona en las fracturas del acetábulo. En un metaanálisis de 20 estudios y 651 pacientes, la parálisis ciática postraumática fue de 5,1 % y la iatrogénica de 1,4 % (fuente: Stavrakakis IM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«Parálisis motoras tras 27 004 prótesis totales primarias, por nervio (casos, completas más incompletas)» muestra lo siguiente. Peroneo: 30 casos (fuente: Farrell CM y colaboradores, 2005). Ciático: 14 casos (fuente: Farrell CM y colaboradores, 2005). Femoral: 3 casos (fuente: Farrell CM y colaboradores, 2005).</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«Distancias del ciático en el espacio glúteo profundo (cm)» muestra lo siguiente. Ciático a trocánter menor: 1.1 cm (fuente: Leite MJ y colaboradores, 2022). Ciático a tuberosidad isquiática: 1.5 cm (fuente: Leite MJ y colaboradores, 2022). Espacio isquiofemoral (distancia media): 2.5 cm (fuente: Leite MJ y colaboradores, 2022). Con esto cerramos nervio ciático: variantes, relaciones y cómo se lesiona. Sigamos con nervio glúteo superior y la zona segura.</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nervio glúteo superior y la zona segura. El nervio glúteo superior sale por la parte más proximal de la escotadura ciática mayor y pasa entre el glúteo menor y el medio (fuente: Nitikman M y colaboradores, 2026). En la vía lateral directa, lo que impide alargar la incisión hacia arriba son el nervio y los vasos glúteos superiores, que AO sitúa a 3–5 cm de la punta del trocánter (fuente: Apivatthakakul T y colaboradores, 2026). Esa cifra es una orientación (fuente: Apivatthakakul T y colaboradores, 2026). Lo que muestran los estudios de cadáver: En 15 extremidades de cadáver, la rama más inferior quedó en promedio a 44 mm del trocánter, pero en 3 caderas estuvo a menos de 30 mm; esa distancia no se correlacionó con la longitud del fémur (fuente: Basarir K y colaboradores, 2008). En 23 caderas, el área segura se cumplió siempre en la mitad anterior del glúteo medio, pero en la mitad posterior solo en 78 %; en ese estudio la distancia sí se correlacionó con la talla del cadáver (fuente: Eksioglu F y colaboradores, 2003). Las 2 series discrepan sobre el papel de la talla (fuente: Basarir K y colaboradores, 2008; Eksioglu F y colaboradores, 2003).</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28 regiones glúteas, el punto de salida del nervio cayó en el tercio medial de una línea trazada de la espina ilíaca posteroinferior al trocánter, a 5,4 cm de este, y las ramas se repartieron por fuera de esa línea (fuente: Apaydin N y colaboradores, 2013). En 44 caderas de cadáver operadas por vía lateral directa, la rama inferior quedó lesionada en 3 (6,8 %); para los autores, no hay una zona segura verdadera (fuente: Khan T y colaboradores, 2007). También se estira. En el K-L, el glúteo medio y el menor se retraen para ver la columna posterior. En 10 caderas, el trayecto del nervio entre la escotadura y su entrada al músculo medía 29,3 mm (fuente: Nitikman M y colaboradores, 2026); ese trayecto se estiró 28 % con el separador a 30° y 56,9 % a 60°, y si eso importa en el paciente es todavía una pregunta abierta (fuente: Nitikman M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«Distancia del nervio glúteo superior al trocánter mayor en 2 estudios de cadáver (mm; los puntos de referencia no son idénticos)» muestra lo siguiente. Salida del nervio (28 regiones): 54 mm (fuente: Apaydin N y colaboradores, 2013). Rama más inferior, media (15 extremidades): 44 mm (fuente: Basarir K y colaboradores, 2008). Con esto cerramos nervio glúteo superior y la zona segura. Sigamos con irrigación de la cabeza femoral.</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irrigación de la cabeza femoral. Si solo recuerdas una página de este capítulo, que sea esta. La fuente dominante. La rama profunda de la arteria circunfleja femoral medial (ACFM) es la fuente primaria de irrigación de la cabeza (fuente: Gautier E y colaboradores, 2000). En 20 cadáveres frescos inyectados con silicona fue la dominante en 18, y en los otros 2 lo fue la arteria glútea inferior (fuente: Kalhor M y colaboradores, 2009). La ACFM nació de la arteria femoral profunda en 90 % de los 10 especímenes de otro estudio y de la femoral en el 10 % restante (fuente: Yeganeh A y colaboradores, 2025). Cómo ubicarla con 3 reparos (24 caderas disecadas (fuente: Gautier E y colaboradores, 2000)). Reparo 1, el cuadrado femoral: en su borde proximal nace la rama trocantérica, que se abre sobre la cara lateral del trocánter y te dice a qué altura está el obturador externo. Reparo 2, el obturador externo: la rama profunda pasa por detrás de su tendón, y ese tendón es su escudo. Reparo 3, el gemelo superior: la rama, que antes cruzó por delante del tendón conjunto, perfora la cápsula a esa altura; ya dentro sube pegada a la cara posterosuperior del cuello y termina en 2 a 4 vasos retinaculares bajo la sinovial (fuente: Gautier E y colaboradores, 2000). Los respaldos. En 7 de 8 pelvis de cadáver, la glútea inferior se unió a la ACFM al lado del tendón del obturador externo (fuente: Grose AW y colaboradores, 2008). El vaso que nace de esa unión se mete bajo la cápsula posterior y termina en los vasos epifisarios laterales; en ningún caso se lo encontró entre la cápsula y el tendón conjunto (fuente: Grose AW y colaboradores, 2008). La cápsula recibe además las arterias glúteas (arriba) y las circunflejas (abajo): las circunflejas irrigan la anterior y las glúteas la posterior (fuente: Kalhor M y colaboradores, 2009). La arteria del ligamento redondo existe, pero solo es significativa en niños (fuente: Barney J y colaboradores, 2023). Lo que se corta por delante. Tras el abordaje anterior no pudo detectarse la rama ascendente de la circunfleja lateral en la arteriografía, y el trocánter tardó 7,0 ±1,9 cuadros en opacificarse frente a 3,6 ±0,9 en los controles (fuente: Hartog C y colaboradores, 2019). Esa arteria irriga sobre todo la metáfisis proximal (fuente: Hartog C y colaboradores, 2019), mientras que la cabeza depende sobre todo de la ACFM (fuente: Kalhor M y colaboradores, 2009).</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«Presión intracapsular media en fracturas de cuello femoral según posición y tracción (mmHg)» muestra lo siguiente. Posición antálgica: 44.4 mmHg (fuente: Maruenda JI y colaboradores, 1997). Extensión y rotación interna: 124.8 mmHg (fuente: Maruenda JI y colaboradores, 1997). Tracción de 3 kg, posición antálgica: 28.5 mmHg (fuente: Maruenda JI y colaboradores, 1997).</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«Fuentes de irrigación de la cabeza femoral y dónde se lesionan» tiene 3 columnas: Fuente, Papel en el adulto, Dónde se pone en riesgo. Fila 1: Fuente, Rama profunda de la ACFM; Papel en el adulto, Dominante en 18 de 20 cadáveres (fuente: Kalhor M y colaboradores, 2009); se reparte en 2 a 4 vasos retinaculares (fuente: Gautier E y colaboradores, 2000); Dónde se pone en riesgo, Rotadores y obturador externo en el abordaje posterior (fuente: Gautier E y colaboradores, 2000); cuello superolateral en el anterior (fuente: Apivatthakakul T y colaboradores, 2026). Fila 2: Fuente, Arteria glútea inferior (anastomosis cruciforme); Papel en el adulto, Dominante en 2 de 20 (fuente: Kalhor M y colaboradores, 2009); anastomosis con la ACFM en 7 de 8 especímenes (fuente: Grose AW y colaboradores, 2008); Dónde se pone en riesgo, Disección profunda junto al obturador externo (fuente: Grose AW y colaboradores, 2008). Fila 3: Fuente, Arteria circunfleja femoral lateral; Papel en el adulto, Irriga la cápsula anterior (fuente: Kalhor M y colaboradores, 2009); Dónde se pone en riesgo, Se liga en el abordaje anterior; rama ascendente no detectable tras la vía anterior (fuente: Hartog C y colaboradores, 2019). Fila 4: Fuente, Arteria del ligamento redondo; Papel en el adulto, Significativa solo en niños (fuente: Barney J y colaboradores, 2023); Dónde se pone en riesgo, No suele ser el problema en el adulto (fuente: Barney J y colaboradores, 2023). Fila 5: Fuente, Anastomosis trocantérica (glútea superior con circunflejas); Papel en el adulto, Flujo colateral limitado (fuente: Barney J y colaboradores, 2023); Dónde se pone en riesgo, Sin dato verificable de cuándo se lesiona. (fuente: Kalhor M y colaboradores, 2009) (fuente: Gautier E y colaboradores, 2000) (fuente: Grose AW y colaboradores, 2008) (fuente: Hartog C y colaboradores, 2019) (fuente: Barney J y colaboradores, 2023) (fuente: Apivatthakakul T y colaboradores, 2026). Con esto cerramos irrigación de la cabeza femoral. Sigamos con cómo se interrumpe la perfusión: 6 maneras.</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cómo se interrumpe la perfusión: 6 maneras. La irrigación se cierra de varias maneras, y varias las provoca el equipo y no la lesión. El propio trazo de fractura. En 9 pacientes con fractura de cuello estudiados con angiografía digital, la arteria retinacular estaba dañada en los 9 (fuente: Xiao J y colaboradores, 2012). La presión dentro de la cápsula (taponamiento). En 11 caderas abiertas para luxación quirúrgica se llenó la articulación con suero: la señal pulsátil del Doppler se perdió, en promedio, con 20 mL (10–35) y 58 mmHg (25–88), y regresó al vaciarla (fuente: Beck M y colaboradores, 2004). En 34 pacientes con fractura de cuello, la presión media fue de 44,4 mmHg en posición antálgica y subió a 124,8 mmHg con la cadera en extensión y rotación interna (fuente: Maruenda JI y colaboradores, 1997). La tracción: arma de doble filo. Con 3 kg en posición antálgica la presión intracapsular bajó a 28,5 mmHg (fuente: Maruenda JI y colaboradores, 1997); pero en una serie angiográfica de 9 pacientes (3 kg en 7 y 5 kg en 6), la tracción redujo la perfusión de las arterias retinaculares, salvo la rama inferior, y más con 5 kg (fuente: Xiao J y colaboradores, 2012). Los 2 estudios no miden lo mismo (presión frente a flujo angiográfico) y no se promedian (fuente: Maruenda JI y colaboradores, 1997; Xiao J y colaboradores, 2012). La rotación de los fragmentos. En 12 caderas cadavéricas con osteotomía transcervical, bastó una rotación externa media de 16,83° (rango 10–21°) para detener todo el flujo circunflejo; en cada espécimen la circunfleja lateral dejó de llenarse antes que la medial (fuente: Thorne T y colaboradores, 2026). El retractor. Con el separador de Bennett hubo disrupción de la perfusión de la ACFM en 9 de 10 especímenes (fuente: Yeganeh A y colaboradores, 2025); AO pide evitar retractores intracapsulares sobre el cuello superolateral en el abordaje anterior (fuente: Apivatthakakul T y colaboradores, 2026). La posición durante la luxación. En 32 caderas operadas, con Doppler láser en la cabeza: la rotación externa redujo la señal y, con la cadera luxada, la perfusión cayó si la cara posterosuperior del cuello quedaba apoyada en el reborde acetabular posterior; al salir de esas posiciones el pulso volvió (fuente: Nötzli HP y colaboradores, 2002). Tras la reducción final la señal quedó 12 % por debajo del valor inicial y tendió a normalizarse en 30 minutos (fuente: Nötzli HP y colaboradores, 2002). Y cuando se hace bien. Si la luxación se hace con osteotomía trocantérica y con el obturador externo íntegro, la ACFM queda protegida: en 213 caderas ninguna desarrolló necrosis avascular (fuente: Ganz R y colaboradores, 2001). Qué tan grave es perderla. Tras luxación traumática, la tasa de necrosis avascular osciló entre 10,6 y 43,0 % en las posteriores y entre 8,7 y 33,3 % en las anteriores, según el tipo de luxación (a mayor gravedad, más necrosis); reducir después de 12 horas tuvo 5,627 veces los odds de necrosis frente a reducir antes (fuente: Kellam P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«Tasa de necrosis avascular tras luxación traumática: extremos del rango según el tipo de luxación (%)» muestra lo siguiente. Posterior, mínimo: 10.6 por ciento (fuente: Kellam P y colaboradores, 2016). Posterior, máximo: 43 por ciento (fuente: Kellam P y colaboradores, 2016). Anterior, mínimo: 8.7 por ciento (fuente: Kellam P y colaboradores, 2016). Anterior, máximo: 33.3 por ciento (fuente: Kellam P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algoritmo «Luxación traumática de cadera: lectura anatómica del tiempo y del gesto» se lee de arriba hacia abajo. Se parte de: Luxación traumática de cadera. Se decide: ¿Pasaron ya más de 12 horas desde la luxación? (fuente: Kellam P y colaboradores, 2016)? Si la respuesta es sí, reducir igual, sin demora, y dejar constancia del riesgo mayor: pasadas 12 horas, 5,627 veces los odds de necrosis avascular (fuente: Kellam P y colaboradores, 2016). Si la respuesta es no, reducir dentro de la ventana de 12 horas (fuente: Kellam P y colaboradores, 2016). Se hace: Reducir igual, sin demora, y dejar constancia del riesgo mayor: pasadas 12 horas, 5,627 veces los odds de necrosis avascular (fuente: Kellam P y colaboradores, 2016). Se hace: Reducir dentro de la ventana de 12 horas (fuente: Kellam P y colaboradores, 2016). Se hace: Durante la reducción y la cirugía, evitar retractores intracapsulares sobre el cuello superolateral (fuente: Apivatthakakul T y colaboradores, 2026) y la rotación externa forzada del cuello (en cadáver con fractura de cuello bastaron 16,83° para cortar el flujo) (fuente: Thorne T y colaboradores, 2026). Se hace: Después: vigilar necrosis con RM (fuente: Zhang YZ y colaboradores, 2018) y estadificar con ARCO (fuente: Yoon BH y colaboradores, 2020). Termina en: Registrar tiempo hasta la reducción y plan de seguimiento (opinión experta). En el documento Word de este tema encontrarás además: Gestos que comprometen la perfusión de la cabeza y lo que midieron. Con esto cerramos cómo se interrumpe la perfusión: 6 maneras. Sigamos con acetábulo: columnas, paredes y lo que hay detrás del hueso.</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acetábulo: columnas, paredes y lo que hay detrás del hueso. Para leer un acetábulo piensa en 2 columnas (anterior y posterior), 2 paredes (anterior y posterior) y el techo o domo, que es la zona de carga. Letournel y Judet agruparon los patrones de fractura según ese sistema: 5 elementales (pared anterior, pared posterior, columna anterior, columna posterior y transversa) y 5 asociados (ambas columnas, columna anterior con hemitransversa posterior, en T, y transversa o columna posterior con pared posterior) (fuente: Yucens M y colaboradores, 2024). La clasificación se apoya en 3 radiografías: AP de pelvis y las 2 oblicuas de Judet (alar y obturatriz) (fuente: Yucens M y colaboradores, 2024); en el estudio de Beaulé la TC no resultó indispensable para clasificar (fuente: Beaulé PE y colaboradores, 2003). El domo existe como entidad. En 7 pacientes con fractura aislada de la pared superior, la edad media fue de 48 años, 4 tuvieron luxación o subluxación y los resultados fueron con frecuencia desfavorables, probablemente por el daño articular de la zona de carga (fuente: Gänsslen A y colaboradores, 2026). Lo que hay del otro lado del hueso. Para los tornillos transacetabulares, el acetábulo se reparte en 4 cuadrantes: una primera línea va de la espina ilíaca anterosuperior a la fóvea posterior pasando por el centro, y una segunda la corta en ángulo recto en su punto medio (fuente: Wasielewski RC y colaboradores, 1990). Detrás de los 2 cuadrantes anteriores corren los vasos ilíacos externos y el paquete obturador, así que un tornillo mal dirigido ahí es peligroso; los 2 posteriores ofrecen el mejor hueso y se consideran relativamente seguros (fuente: Wasielewski RC y colaboradores, 1990). El acetábulo se irriga sobre todo por la rama acetabular de la arteria obturatriz (fuente: Barney J y colaboradores, 2023). Corona mortis. Así se llama la comunicación, por detrás de la rama púbica superior, entre el sistema obturador y los vasos ilíacos externos o epigástricos inferiores, sea arterial o venosa (fuente: Darmanis S y colaboradores, 2007). En 40 cadáveres (80 hemipelvis) disecados por vía ilioinguinal, 83 % de los especímenes tenía la anastomosis, y 60 % de ellos un canal mayor de 3 mm; su distancia a la sínfisis varía entre 40 y 96 mm (fuente: Darmanis S y colaboradores, 2007). En cambio, en 492 abordajes anteriores clínicos solo se vieron 5 vasos problemáticos y 2 sangrados molestos (fuente: Darmanis S y colaboradores, 2007). En el Stoppa modificado los vasos de la corona mortis se identifican y se ligan, y el paquete obturador cruza la superficie cuadrilátera (fuente: Ferguson T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«Corona mortis: lo que se ve en el cadáver frente a lo que se encuentra en la cirugía (%)» muestra lo siguiente. Anastomosis en cadáver (40 disecciones): 83 por ciento (fuente: Darmanis S y colaboradores, 2007). Vasos problemáticos en 492 abordajes (5 casos; cálculo propio 5/492): 1 por ciento (fuente: Darmanis S y colaboradores, 2007).</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«Los 4 cuadrantes del acetábulo y lo que hay detrás» tiene 4 columnas: Cuadrante, Hueso, Qué hay del otro lado, Uso de tornillos transacetabulares. Fila 1: Cuadrante, Posterosuperior; Hueso, Mejor hueso disponible (fuente: Wasielewski RC y colaboradores, 1990); Qué hay del otro lado, Zona considerada segura en el estudio (fuente: Wasielewski RC y colaboradores, 1990); Uso de tornillos transacetabulares, Relativamente seguro (fuente: Wasielewski RC y colaboradores, 1990). Fila 2: Cuadrante, Posteroinferior; Hueso, Mejor hueso disponible (fuente: Wasielewski RC y colaboradores, 1990); Qué hay del otro lado, Zona considerada segura en el estudio (fuente: Wasielewski RC y colaboradores, 1990); Uso de tornillos transacetabulares, Relativamente seguro (fuente: Wasielewski RC y colaboradores, 1990). Fila 3: Cuadrante, Anterosuperior; Hueso, Menos hueso que los posteriores (fuente: Wasielewski RC y colaboradores, 1990); Qué hay del otro lado, Vasos ilíacos externos y paquete obturador (fuente: Wasielewski RC y colaboradores, 1990); Uso de tornillos transacetabulares, Evitar siempre que sea posible (fuente: Wasielewski RC y colaboradores, 1990). Fila 4: Cuadrante, Anteroinferior; Hueso, Menos hueso que los posteriores (fuente: Wasielewski RC y colaboradores, 1990); Qué hay del otro lado, Vasos ilíacos externos y paquete obturador (fuente: Wasielewski RC y colaboradores, 1990); Uso de tornillos transacetabulares, Evitar siempre que sea posible (fuente: Wasielewski RC y colaboradores, 1990). (fuente: Wasielewski RC y colaboradores, 1990). Con esto cerramos acetábulo: columnas, paredes y lo que hay detrás del hueso. Sigamos con anillo pélvico: qué ligamentos sostienen la estabilidad.</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anillo pélvico: qué ligamentos sostienen la estabilidad. El anillo pélvico se sostiene por hueso y por ligamento. En un ensayo con 13 pelvis cadavéricas frescas a las que se les fue cortando un ligamento tras otro, los que más pesaron en la estabilidad fueron el sacroilíaco posterior y los de la sínfisis; el sacrotuberoso y el sacroespinoso pesaron poco (fuente: Vrahas M y colaboradores, 1995). Ningún ligamento actuó solo: su aporte cambiaba según cuáles quedaban intactos y según la forma de cargar la pelvis (fuente: Vrahas M y colaboradores, 1995).</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Léelo como un mapa de pesos y no como una clasificación: es un estudio cadavérico de 13 pelvis (fuente: Vrahas M y colaboradores, 1995), útil para entender por qué la parte posterior del anillo es la que más cuesta perder, y no para clasificar una fractura. Con esto cerramos anillo pélvico: qué ligamentos sostienen la estabilidad. Sigamos con clasificaciones anatómicas y su confiabilidad.</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clasificaciones anatómicas y su confiabilidad. Con cirujanos que aprendieron a leer estas imágenes o que operan acetábulo con regularidad, la concordancia de Letournel-Judet fue sustancial (kappa mayor de 0,7) (fuente: Beaulé PE y colaboradores, 2003). En el estudio de Beaulé, la confiabilidad interobservador sin y con TC fue de 0,70 y 0,74 en el grupo 1 (alumnos de Letournel), 0,71 y 0,69 en el grupo 2 (especialistas en acetábulo) y 0,51 y 0,51 en el grupo 3 (cirujanos de trauma general); la lectura radiográfica coincidió con el hallazgo quirúrgico en 74 % (fuente: Beaulé PE y colaboradores, 2003). No todos los estudios coinciden: con 17 cirujanos clasificando 10 fracturas, la concordancia global fue pobre (kappa 0,287), con 0,224 en radiografías, 0,293 con TC 2D y 0,321 con TC 3D (fuente: Yucens M y colaboradores, 2024). Una revisión sistemática más reciente, de 6 estudios y 218 pacientes, halló confiabilidad moderada en conjunto, mejor con evaluadores expertos y con TC (fuente: Sahnon ASA y colaboradores, 2025). En pronóstico, los patrones de pared posterior y transversos se asociaron a más artrosis temprana, pero el factor más constante para la función a largo plazo fue lograr una reducción anatómica (fuente: Sahnon ASA y colaboradores, 2025). Para qué te sirve. Para hablar el mismo idioma que tu tutor y elegir el corredor; no para predecir solo el pronóstico.</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«Confiabilidad interobservador de Letournel-Judet (kappa) según experiencia y TC» muestra lo siguiente. Grupo 1 sin TC: 0.7 kappa (fuente: Beaulé PE y colaboradores, 2003). Grupo 1 con TC: 0.7 kappa (fuente: Beaulé PE y colaboradores, 2003). Grupo 2 sin TC: 0.7 kappa (fuente: Beaulé PE y colaboradores, 2003). Grupo 2 con TC: 0.7 kappa (fuente: Beaulé PE y colaboradores, 2003). Grupo 3 sin TC: 0.5 kappa (fuente: Beaulé PE y colaboradores, 2003). Grupo 3 con TC: 0.5 kappa (fuente: Beaulé PE y colaboradores, 2003).</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«Concordancia interobservador de Letournel-Judet en otro estudio: 17 cirujanos, 10 fracturas (kappa)» muestra lo siguiente. Radiografías: 0.2 kappa (fuente: Yucens M y colaboradores, 2024). TC 2D: 0.3 kappa (fuente: Yucens M y colaboradores, 2024). TC 3D: 0.3 kappa (fuente: Yucens M y colaboradores, 2024). Global: 0.3 kappa (fuente: Yucens M y colaboradores, 2024). Con esto cerramos clasificaciones anatómicas y su confiabilidad. Sigamos con descriptores radiográficos: zonas, ángulos y zona de lewinnek.</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descriptores radiográficos: zonas, ángulos y zona de lewinnek. 4 familias de descriptores salen de la misma anatomía y se usan a diario. Zonas periprotésicas. DeLee y Charnley definieron 3 zonas del cotilo (fuente: El Motassime A y colaboradores, 2025); en su serie de 141 artroplastias seguidas en promedio 10,1 años, 69 % mostró algún grado de demarcación radiográfica y 9,2 % migración progresiva del cotilo (fuente: DeLee JG y colaboradores, 1976). En el fémur, Gruen analizó por zonas 389 prótesis cementadas y halló signos radiográficos de aflojamiento en 19,5 % (fuente: Gruen TA y colaboradores, 1979); hoy se siguen describiendo con las 7 zonas de Gruen (fuente: Lee CY y colaboradores, 2024). Ángulos del fémur proximal. En 375 fémures adultos, el ángulo de inclinación medio fue de 129,23° y la versión del cuello de 9,73° (fuente: Toogood PA y colaboradores, 2009). Orientación del cotilo. En 102 voluntarios asintomáticos medidos con EOS, la anteversión acetabular derecha fue de 21,3° en mujeres y 16,1° en hombres, y la inclinación de 55,3° y 52,5° (fuente: Thelen T y colaboradores, 2017). La zona de Lewinnek para la prótesis (inclinación de 40° ±10° y anteversión de 15° ±10°) no es un escudo: en 9784 prótesis primarias se luxaron 206 (2 %) y 58 % de ellas tenía el cotilo dentro de la zona (fuente: Abdel MP y colaboradores, 2016). Imagen de la cabeza. Para necrosis avascular temprana, la RM tuvo sensibilidad de 93,0 % y especificidad de 91,0 % en un metaanálisis de 43 estudios (fuente: Zhang YZ y colaboradores, 2018); el mismo trabajo publica una razón de verosimilitud positiva de 2,74, que no cuadra con esas cifras, así que tómalas como orientación y no como valores exactos (fuente: Zhang YZ y colaboradores, 2018). La estadificación ARCO 2019 tiene 4 estadios: en el I la radiografía es normal pero la RM o la gammagrafía son positivas, y el III se divide en IIIA (depresión de la cabeza de 2 mm o menos) y IIIB (más de 2 mm) (fuente: Yoon BH y colaboradores, 2020). Para el examen físico anatómico (por ejemplo, signos de atrapamiento del ciático) no hay en esta revisión datos de sensibilidad y especificidad que se puedan citar: sin dato verificable.</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«Resonancia magnética en osteonecrosis temprana de la cabeza femoral (%)» muestra lo siguiente. RM, 43 estudios: sensibilidad 93 por ciento y especificidad 91 por ciento (fuente: Zhang YZ y colaboradores, 2018).</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«Prótesis luxadas con el cotilo dentro de la zona de Lewinnek (%)» muestra lo siguiente. Dentro de ambas zonas: 58 por ciento (fuente: Abdel MP y colaboradores, 2016). Inclinación dentro de su zona: 84 por ciento (fuente: Abdel MP y colaboradores, 2016). Anteversión dentro de su zona: 69 por ciento (fuente: Abdel MP y colaboradores, 2016). En el documento Word de este tema encontrarás además: Anteversión acetabular derecha en voluntarios asintomáticos (grados); Descriptores de uso diario y sus valores de referencia. Con esto cerramos descriptores radiográficos: zonas, ángulos y zona de lewinnek. Sigamos con algoritmo: déficit motor tras abordaje posterior o fractura acetabular.</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algoritmo: déficit motor tras abordaje posterior o fractura acetabular. El algoritmo ordena lo anatómico del problema; no sustituye la valoración clínica ni electrodiagnóstica. Los nodos sin cita son opinión experta.</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algoritmo «Déficit motor del miembro tras abordaje posterior o fractura acetabular» se lee de arriba hacia abajo. Se parte de: Déficit motor del miembro tras abordaje posterior o fractura acetabular. Se hace: Definir el territorio: el peroneo fue el más afectado, 30 de 47 parálisis motoras tras prótesis total (fuente: Farrell CM y colaboradores, 2005). Se decide: ¿Hay causa mecánica identificable (hematoma, fragmento, implante, posición o tracción)? (opinión experta)? Si la respuesta es sí, corregir la causa (opinión experta); recuerda que el alargamiento del miembro se asoció a parálisis (fuente: Farrell CM y colaboradores, 2005) y que la flexión de cadera con rodilla extendida tensa el ciático (fuente: Fleming P y colaboradores, 2003). Si la respuesta es no, nervio contundido pero íntegro: esperar y vigilar puede ser la mejor opción, porque el injerto da malos resultados (dato de fracturas acetabulares) (fuente: Stavrakakis IM y colaboradores, 2022). Se hace: Corregir la causa (opinión experta); recuerda que el alargamiento del miembro se asoció a parálisis (fuente: Farrell CM y colaboradores, 2005) y que la flexión de cadera con rodilla extendida tensa el ciático (fuente: Fleming P y colaboradores, 2003). Se hace: Nervio contundido pero íntegro: esperar y vigilar puede ser la mejor opción, porque el injerto da malos resultados (dato de fracturas acetabulares) (fuente: Stavrakakis IM y colaboradores, 2022). Se hace: Seguimiento clínico y electrodiagnóstico: solo 36 % de las parálisis completas recuperó la fuerza, en 21,1 meses de promedio (fuente: Farrell CM y colaboradores, 2005). Termina en: Documentar, explicar al paciente y dejar plan de rehabilitación (opinión experta). Con esto cerramos algoritmo: déficit motor tras abordaje posterior o fractura acetabular. Sigamos con técnica: cómo se lee la anatomía en cada corredor.</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técnica: cómo se lee la anatomía en cada corredor. Este bloque no reemplaza el manual: ordena, para cada corredor, qué plano se abre, qué estructura se vigila y qué error repite el residente. Los pasos siguen las páginas de AO Surgery Reference, que se enlazan al final; el texto es nuestro. Errores frecuentes del residente (opinión experta, salvo donde hay cita): Copiar el nivel de corte de los rotadores de un abordaje al otro: AO deja 1 cm de tendón del piriforme y corta el conjunto 1 cm lateral en el K-L (fuente: Ferguson T y colaboradores, 2026), mientras que en artroplastia por vía posterolateral corta los rotadores lo más cerca posible del trocánter (fuente: Apivatthakakul T y colaboradores, 2026). El objetivo cambia el nivel del corte.</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Poner un retractor dentro de la cápsula sobre el cuello superolateral (fuente: Apivatthakakul T y colaboradores, 2026). Prolongar la división proximal del glúteo medio sin saber dónde está el nervio: la zona de 3–5 cm no es una garantía (fuente: Apivatthakakul T y colaboradores, 2026; Khan T y colaboradores, 2007). No reparar cápsula y rotadores al final de la vía posterior: la luxación fue de 4,46 % sin reparación frente a 0,49 % con ella (fuente: Kwon MS y colaboradores, 2006). Dejar la cadera flexionada con la rodilla extendida durante el procedimiento: la deformación del ciático aumentó 26 % (fuente: Fleming P y colaboradores, 2003).</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«Estiramiento del nervio glúteo superior según el ángulo del separador en el K-L (%)» muestra lo siguiente. Separador a 30°: 28 por ciento (fuente: Nitikman M y colaboradores, 2026). Separador a 60°: 56.9 por ciento (fuente: Nitikman M y colaboradores, 2026). Con esto cerramos técnica: cómo se lee la anatomía en cada corredor. Sigamos con los 3 corredores frente a frente: qué estructura se lesiona y con qué frecuencia.</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los 3 corredores frente a frente: qué estructura se lesiona y con qué frecuencia. No hay un estudio que compare los 3 corredores con la misma definición de lesión para todas las estructuras; por eso la tabla junta cifras de series distintas y no deben leerse como si compartieran denominador. Lo que sí se puede decir con cuidado: la lesión del nervio cutáneo femoral lateral es frecuente en el abordaje anterior y fue subestimada durante años (fuente: Dahm F y colaboradores, 2021); la rama inferior del glúteo superior puede dañarse incluso con la zona segura (fuente: Khan T y colaboradores, 2007); la parálisis motora tras prótesis total es poco frecuente pero se asoció a la vía posterior (fuente: Farrell CM y colaboradores, 2005); y, con reparación de partes blandas, las tasas de luxación fueron similares entre los 3 abordajes (fuente: Kwon MS y colaboradores, 2006).</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«Luxación de prótesis total por abordaje, con reparación de partes blandas (%)» muestra lo siguiente. Anterolateral: 0.7 por ciento (fuente: Kwon MS y colaboradores, 2006). Lateral directo: 0.4 por ciento (fuente: Kwon MS y colaboradores, 2006). Posterior: 1 por ciento (fuente: Kwon MS y colaboradores, 2006).</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«Lesión del nervio cutáneo femoral lateral tras abordaje anterior: media según el enfoque del estudio (%)» muestra lo siguiente. 39 estudios no centrados en el nervio: 3.8 por ciento (fuente: Dahm F y colaboradores, 2021). 6 estudios centrados en el nervio: 31 por ciento (fuente: Dahm F y colaboradores, 2021). En el documento Word de este tema encontrarás además: Estructura en riesgo, cifra publicada y cómo leerla. Con esto cerramos los 3 corredores frente a frente: qué estructura se lesiona y con qué frecuencia. Sigamos con complicaciones ligadas a la anatomía.</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complicaciones ligadas a la anatomía. En este capítulo las complicaciones se agrupan en torno a 4 estructuras: la irrigación de la cabeza, el ciático, el glúteo superior y el cutáneo femoral lateral. En fracturas de cuello femoral en pacientes de 60 años o menos tratadas con fijación interna, un metaanálisis de 1558 fracturas (41 estudios) encontró necrosis avascular en 14,3 %, pseudoartrosis en 9,3 %, falla de implante en 9,7 %, malunión en 7,1 % e infección de sitio en 5,1 %, con una reoperación agrupada de 18,0 % (fuente: Slobogean GP y colaboradores, 2015). Para el ciático en fracturas acetabulares, la parálisis postraumática fue de 5,1 % y la iatrogénica de 1,4 % en 651 pacientes (fuente: Stavrakakis IM y colaboradores, 2022). Tras prótesis total, 47 de 27 004 pacientes (0,17 %) tuvieron una parálisis motora (fuente: Farrell CM y colaboradores, 2005).</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«Complicaciones tras fijación interna de fracturas de cuello femoral en pacientes de 60 años o menos (%)» muestra lo siguiente. Reoperación: 18 por ciento (fuente: Slobogean GP y colaboradores, 2015). Necrosis avascular: 14.3 por ciento (fuente: Slobogean GP y colaboradores, 2015). Falla del implante: 9.7 por ciento (fuente: Slobogean GP y colaboradores, 2015). Pseudoartrosis: 9.3 por ciento (fuente: Slobogean GP y colaboradores, 2015). Malunión: 7.1 por ciento (fuente: Slobogean GP y colaboradores, 2015). Infección de sitio: 5.1 por ciento (fuente: Slobogean GP y colaboradores, 2015).</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«Parálisis ciática asociada a fractura acetabular (%)» muestra lo siguiente. Postraumática: 5.1 por ciento (fuente: Stavrakakis IM y colaboradores, 2022). Iatrogénica: 1.4 por ciento (fuente: Stavrakakis IM y colaboradores, 2022). Con esto cerramos complicaciones ligadas a la anatomía. Sigamos con pronóstico: necrosis avascular, nervios y función.</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pronóstico: necrosis avascular, nervios y función. Necrosis avascular tras luxación. La tasa osciló entre 10,6 y 43,0 % tras luxación posterior y entre 8,7 y 33,3 % tras luxación anterior, y reducir pasadas 12 horas tuvo 5,627 veces los odds de necrosis (fuente: Kellam P y colaboradores, 2016). La estadificación ARCO 2019 ordena la evolución en 4 estadios (fuente: Yoon BH y colaboradores, 2020). Recuperación de los nervios. En el metaanálisis de fracturas acetabulares, la recuperación completa fue de 64,7 % en la parálisis ciática postraumática y de 74,1 % en la iatrogénica; ante un nervio contundido pero íntegro, los autores sugieren esperar porque el injerto da malos resultados (fuente: Stavrakakis IM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una cohorte de prótesis totales, solo 36 % de las parálisis completas recuperó la fuerza, en 21,1 meses de promedio (fuente: Farrell CM y colaboradores, 2005). Son definiciones y poblaciones distintas: no se promedian. Función del acetábulo. La función a largo plazo dependió, de forma más constante, de lograr una reducción anatómica (fuente: Sahnon ASA y colaboradores, 2025). En el domo aislado (7 pacientes) los resultados fueron con frecuencia desfavorables, probablemente por el daño de la zona de carga (fuente: Gänsslen A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«Recuperación completa de la parálisis: cifras de poblaciones distintas (%)» muestra lo siguiente. Ciática postraumática (fractura acetabular): 64.7 por ciento (fuente: Stavrakakis IM y colaboradores, 2022). Ciática iatrogénica (fractura acetabular): 74.1 por ciento (fuente: Stavrakakis IM y colaboradores, 2022). Parálisis motora completa tras prótesis total: 36 por ciento (fuente: Farrell CM y colaboradores, 2005). Con esto cerramos pronóstico: necrosis avascular, nervios y función. Sigamos con los pilares del tema.</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ideas que no se negocian. Elige el abordaje por la estructura que quieres proteger y no solo por el plano que quieres abrir. La cabeza femoral se irriga por detrás, al abrigo del obturador externo: cada gesto sobre el cuello, la cápsula o la rotación puede cerrar ese flujo (fuente: Gautier E y colaboradores, 2000). El ciático se desvía de lo esperado en casi 15 % (fuente: Tomaszewski KA y colaboradores, 2016) y se tensa con la posición: cadera extendida y rodilla flexionada le quitan tensión (fuente: Ferguson T y colaboradores, 2026; Fleming P y colaboradores, 2003). Toda zona segura es un promedio con excepciones: sirve para orientarse, no para confiarse (fuente: Khan T y colaboradores, 2007; Basarir K y colaboradores, 2008). En el acetábulo se piensa en columnas y paredes antes de pensar en el abordaje (fuente: Yucens M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cerrar la parte técnica, lo que no se debe olvidar. Deja 1 cm de tendón del piriforme en el trocánter y corta el tendón conjunto 1 cm lateral a su inserción: la circunfleja medial corre cerca, por el borde superior del cuadrado femoral (fuente: Ferguson T y colaboradores, 2026). Los retractores dentro de la cápsula sobre el cuello superolateral pueden cortar la irrigación de la cabeza (fuente: Apivatthakakul T y colaboradores, 2026). Una luxación reducida después de 12 horas tuvo 5,627 veces los odds de necrosis avascular frente a las reducidas antes (fuente: Kellam P y colaboradores, 2016). La tracción tiene 2 caras: bajó la presión dentro de la cápsula a 28,5 mmHg (fuente: Maruenda JI y colaboradores, 1997), pero en angiografía redujo la perfusión retinacular con 3 y 5 kg (fuente: Xiao J y colaboradores, 2012). Antes de operar por detrás, deja anotada la función tibial y peronea (opinión experta).</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mensajes que quiero que queden. La cabeza femoral se irriga por detrás y bajo el obturador externo: ese es el escudo que hay que respetar (fuente: Gautier E y colaboradores, 2000). El ciático se aparta de lo esperado en casi 15 %: se palpa y se localiza, no se supone (fuente: Tomaszewski KA y colaboradores, 2016). Las zonas seguras son promedios con excepciones, desde el glúteo superior hasta Lewinnek (fuente: Basarir K y colaboradores, 2008; Abdel MP y colaboradores, 2016). Reparar cápsula y rotadores por detrás disminuye la luxación de 4,46 % a 0,49 % (fuente: Kwon MS y colaboradores, 2006).</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palabras clave del tema. arteria circunfleja femoral medial · rama profunda · vasos retinaculares · obturador externo · rotadores cortos · nervio ciático · piriforme · variantes del ciático · nervio glúteo superior · zona segura · glúteo medio · cápsula articular · ligamento iliofemoral · ligamento redondo · Smith-Petersen · abordaje lateral directo · Kocher-Langenbeck · abordaje posterolateral · columnas acetabulares · Letournel-Judet · corona mortis · necrosis avascular · estadificación ARCO · zonas de Gruen · zonas de DeLee y Charnley · zona de Lewinnek · ángulo cervicodiafisario · anteversión acetabular · nervio cutáneo femoral lateral · anillo pélvico.</a:t>
            </a:r>
          </a:p>
        </p:txBody>
      </p:sp>
      <p:sp>
        <p:nvSpPr>
          <p:cNvPr id="4" name="Slide Number Placeholder 3"/>
          <p:cNvSpPr>
            <a:spLocks noGrp="1"/>
          </p:cNvSpPr>
          <p:nvPr>
            <p:ph type="sldNum" idx="5" sz="quarter"/>
          </p:nvPr>
        </p:nvSpPr>
        <p:spPr/>
      </p:sp>
    </p:spTree>
  </p:cSld>
  <p:clrMapOvr>
    <a:masterClrMapping/>
  </p:clrMapOvr>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recordar, en pocas palabras. Cabeza femoral: se irriga por detrás, con la rama profunda de la circunfleja medial (fuente: Gautier E y colaboradores, 2000). El obturador externo protege la rama profunda de la circunfleja medial: respétalo (fuente: Gautier E y colaboradores, 2000). Ciático: bajo el piriforme en 85,2 %; en casi 15 %, no (fuente: Tomaszewski KA y colaboradores, 2016). Cadera extendida y rodilla a 90°: menos tensión sobre el ciático (fuente: Ferguson T y colaboradores, 2026). Glúteo superior: 3–5 cm sobre el trocánter, pero la zona segura no es garantía (fuente: Apivatthakakul T y colaboradores, 2026; Khan T y colaboradores, 2007). Acetábulo: 2 columnas, 2 paredes; Letournel-Judet reúne 5 patrones simples y 5 asociados (fuente: Yucens M y colaboradores, 2024). Lewinnek no protege: 58 % de las prótesis luxadas estaban dentro de la zona (fuente: Abdel MP y colaboradores, 2016). Tracción: baja la presión intracapsular, pero puede reducir la perfusión; no es inocente (fuente: Maruenda JI y colaboradores, 1997; Xiao J y colaboradores, 2012).</a:t>
            </a:r>
          </a:p>
        </p:txBody>
      </p:sp>
      <p:sp>
        <p:nvSpPr>
          <p:cNvPr id="4" name="Slide Number Placeholder 3"/>
          <p:cNvSpPr>
            <a:spLocks noGrp="1"/>
          </p:cNvSpPr>
          <p:nvPr>
            <p:ph type="sldNum" idx="5" sz="quarter"/>
          </p:nvPr>
        </p:nvSpPr>
        <p:spPr/>
      </p:sp>
    </p:spTree>
  </p:cSld>
  <p:clrMapOvr>
    <a:masterClrMapping/>
  </p:clrMapOvr>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un caso didáctico, inventado como tal; no corresponde a un paciente real. Presentación del caso. Caso didáctico inventado, sin datos de pacientes reales. Mujer de 78 años, 6 semanas después de una hemiartroplastia por fractura de cuello femoral, operada por vía lateral directa. Camina con bastón; al apoyar sobre el lado operado la pelvis cae hacia el lado sano y el tronco se inclina hacia el lado operado (Trendelenburg positivo). No hay dolor inguinal, la herida es normal, la radiografía no muestra luxación y la longitud de las extremidades es simétrica. El electromiograma muestra denervación activa del glúteo medio y del glúteo menor.</a:t>
            </a:r>
          </a:p>
        </p:txBody>
      </p:sp>
      <p:sp>
        <p:nvSpPr>
          <p:cNvPr id="4" name="Slide Number Placeholder 3"/>
          <p:cNvSpPr>
            <a:spLocks noGrp="1"/>
          </p:cNvSpPr>
          <p:nvPr>
            <p:ph type="sldNum" idx="5" sz="quarter"/>
          </p:nvPr>
        </p:nvSpPr>
        <p:spPr/>
      </p:sp>
    </p:spTree>
  </p:cSld>
  <p:clrMapOvr>
    <a:masterClrMapping/>
  </p:clrMapOvr>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Antes de la resolución, discutamos estas preguntas. ¿Qué estructura explica el cuadro y por dónde cruza en esta vía?. ¿Qué otras causas de Trendelenburg tendrías que descartar antes de culpar al nervio?. ¿Cómo le explicarías a la paciente que la zona segura no existía como garantía?.</a:t>
            </a:r>
          </a:p>
        </p:txBody>
      </p:sp>
      <p:sp>
        <p:nvSpPr>
          <p:cNvPr id="4" name="Slide Number Placeholder 3"/>
          <p:cNvSpPr>
            <a:spLocks noGrp="1"/>
          </p:cNvSpPr>
          <p:nvPr>
            <p:ph type="sldNum" idx="5" sz="quarter"/>
          </p:nvPr>
        </p:nvSpPr>
        <p:spPr/>
      </p:sp>
    </p:spTree>
  </p:cSld>
  <p:clrMapOvr>
    <a:masterClrMapping/>
  </p:clrMapOvr>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Así se resuelve el caso. El cuadro es compatible con una lesión de la rama inferior del nervio glúteo superior, vulnerable en la vía lateral directa (fuente: Khan T y colaboradores, 2007). AO ubica el nervio y los vasos a 3–5 cm sobre la punta del trocánter (fuente: Apivatthakakul T y colaboradores, 2026), pero la distancia varía: media de 44 mm y menos de 30 mm en 3 de 15 caderas (fuente: Basarir K y colaboradores, 2008). En cadáveres operados por esta vía, la rama inferior estaba dañada en 3 de 44 casos (6,8 %) (fuente: Khan T y colaboradores, 2007). Antes de culpar al nervio hay que descartar una desinserción del glúteo medio, un colgajo anterior mal reinsertado y un problema articular (opinión experta). En la conversación con la paciente, la idea útil es que la zona segura orienta, pero no blinda (fuente: Khan T y colaboradores, 2007; Basarir K y colaboradores, 2008). La zona segura es una orientación, no un blindaje (fuente: Khan T y colaboradores, 2007; Basarir K y colaboradores, 2008). Además, en otra vía (el K-L) se demostró en cadáver que el separador estira el nervio glúteo superior; si eso importa en el paciente sigue siendo una pregunta abierta (fuente: Nitikman M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chart" Target="../charts/char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chart" Target="../charts/char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 Id="rId3" Type="http://schemas.openxmlformats.org/officeDocument/2006/relationships/chart" Target="../charts/char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 Id="rId3" Type="http://schemas.openxmlformats.org/officeDocument/2006/relationships/chart" Target="../charts/char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 Id="rId3" Type="http://schemas.openxmlformats.org/officeDocument/2006/relationships/chart" Target="../charts/char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 Id="rId3" Type="http://schemas.openxmlformats.org/officeDocument/2006/relationships/chart" Target="../charts/char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 Id="rId3" Type="http://schemas.openxmlformats.org/officeDocument/2006/relationships/chart" Target="../charts/char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 Id="rId3" Type="http://schemas.openxmlformats.org/officeDocument/2006/relationships/chart" Target="../charts/char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 Id="rId3" Type="http://schemas.openxmlformats.org/officeDocument/2006/relationships/chart" Target="../charts/chart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 Id="rId3" Type="http://schemas.openxmlformats.org/officeDocument/2006/relationships/chart" Target="../charts/chart1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 Id="rId3" Type="http://schemas.openxmlformats.org/officeDocument/2006/relationships/chart" Target="../charts/chart1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 Id="rId3" Type="http://schemas.openxmlformats.org/officeDocument/2006/relationships/chart" Target="../charts/char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 Id="rId3" Type="http://schemas.openxmlformats.org/officeDocument/2006/relationships/chart" Target="../charts/char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 Id="rId3" Type="http://schemas.openxmlformats.org/officeDocument/2006/relationships/chart" Target="../charts/chart1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 Id="rId3" Type="http://schemas.openxmlformats.org/officeDocument/2006/relationships/chart" Target="../charts/chart1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 Id="rId3" Type="http://schemas.openxmlformats.org/officeDocument/2006/relationships/chart" Target="../charts/chart1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 Id="rId3" Type="http://schemas.openxmlformats.org/officeDocument/2006/relationships/chart" Target="../charts/chart1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 Id="rId3" Type="http://schemas.openxmlformats.org/officeDocument/2006/relationships/chart" Target="../charts/chart1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 Id="rId3" Type="http://schemas.openxmlformats.org/officeDocument/2006/relationships/chart" Target="../charts/chart1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 Id="rId3" Type="http://schemas.openxmlformats.org/officeDocument/2006/relationships/chart" Target="../charts/chart20.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9.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Rectangle 2"/>
          <p:cNvSpPr/>
          <p:nvPr/>
        </p:nvSpPr>
        <p:spPr>
          <a:xfrm>
            <a:off x="0" y="0"/>
            <a:ext cx="12191695"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itle 1"/>
          <p:cNvSpPr>
            <a:spLocks noGrp="1"/>
          </p:cNvSpPr>
          <p:nvPr>
            <p:ph type="title"/>
          </p:nvPr>
        </p:nvSpPr>
        <p:spPr>
          <a:xfrm>
            <a:off x="822960" y="2011680"/>
            <a:ext cx="10607040" cy="1645920"/>
          </a:xfrm>
        </p:spPr>
        <p:txBody>
          <a:bodyPr wrap="square" anchor="b"/>
          <a:lstStyle/>
          <a:p>
            <a:pPr algn="l"/>
            <a:r>
              <a:rPr sz="4400" b="1">
                <a:solidFill>
                  <a:srgbClr val="FFFFFF"/>
                </a:solidFill>
                <a:latin typeface="Calibri"/>
              </a:rPr>
              <a:t>Anatomía quirúrgica de la cadera: el mapa de lo que no puedes lesionar</a:t>
            </a:r>
          </a:p>
        </p:txBody>
      </p:sp>
      <p:sp>
        <p:nvSpPr>
          <p:cNvPr id="4" name="TextBox 3"/>
          <p:cNvSpPr txBox="1"/>
          <p:nvPr/>
        </p:nvSpPr>
        <p:spPr>
          <a:xfrm>
            <a:off x="822960" y="3840480"/>
            <a:ext cx="10607040" cy="731520"/>
          </a:xfrm>
          <a:prstGeom prst="rect">
            <a:avLst/>
          </a:prstGeom>
          <a:noFill/>
        </p:spPr>
        <p:txBody>
          <a:bodyPr wrap="square">
            <a:spAutoFit/>
          </a:bodyPr>
          <a:lstStyle/>
          <a:p>
            <a:r>
              <a:rPr sz="2000" b="0">
                <a:solidFill>
                  <a:srgbClr val="FFFFFF"/>
                </a:solidFill>
                <a:latin typeface="Calibri"/>
              </a:rPr>
              <a:t>Revisión de tema · anatomia · anatomia-miembro-inferior · R1-R3</a:t>
            </a:r>
          </a:p>
        </p:txBody>
      </p:sp>
      <p:sp>
        <p:nvSpPr>
          <p:cNvPr id="5" name="TextBox 4"/>
          <p:cNvSpPr txBox="1"/>
          <p:nvPr/>
        </p:nvSpPr>
        <p:spPr>
          <a:xfrm>
            <a:off x="822960" y="5943600"/>
            <a:ext cx="10607040" cy="548640"/>
          </a:xfrm>
          <a:prstGeom prst="rect">
            <a:avLst/>
          </a:prstGeom>
          <a:noFill/>
        </p:spPr>
        <p:txBody>
          <a:bodyPr wrap="square">
            <a:spAutoFit/>
          </a:bodyPr>
          <a:lstStyle/>
          <a:p>
            <a:r>
              <a:rPr sz="1100" b="0">
                <a:solidFill>
                  <a:srgbClr val="FFFFFF"/>
                </a:solidFill>
                <a:latin typeface="Calibri"/>
              </a:rPr>
              <a:t>Material educativo para profesionales y estudiantes de medicina; no reemplaza el juicio clínico ni la supervisión del tutor. Actualizado: 2026-10-10.</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Agenda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1. Definición y mapa del capítulo</a:t>
            </a:r>
          </a:p>
          <a:p>
            <a:pPr marL="347472" indent="-347472">
              <a:spcAft>
                <a:spcPts val="1400"/>
              </a:spcAft>
              <a:buChar char="•"/>
            </a:pPr>
            <a:r>
              <a:rPr sz="2200">
                <a:solidFill>
                  <a:srgbClr val="263238"/>
                </a:solidFill>
                <a:latin typeface="Calibri"/>
              </a:rPr>
              <a:t>2. Por qué importa: cuánto se opera y cuánto se lesiona</a:t>
            </a:r>
          </a:p>
          <a:p>
            <a:pPr marL="347472" indent="-347472">
              <a:spcAft>
                <a:spcPts val="1400"/>
              </a:spcAft>
              <a:buChar char="•"/>
            </a:pPr>
            <a:r>
              <a:rPr sz="2200">
                <a:solidFill>
                  <a:srgbClr val="263238"/>
                </a:solidFill>
                <a:latin typeface="Calibri"/>
              </a:rPr>
              <a:t>3. Planos musculares y capas de la región glútea</a:t>
            </a:r>
          </a:p>
          <a:p>
            <a:pPr marL="347472" indent="-347472">
              <a:spcAft>
                <a:spcPts val="1400"/>
              </a:spcAft>
              <a:buChar char="•"/>
            </a:pPr>
            <a:r>
              <a:rPr sz="2200">
                <a:solidFill>
                  <a:srgbClr val="263238"/>
                </a:solidFill>
                <a:latin typeface="Calibri"/>
              </a:rPr>
              <a:t>4. Cápsula y ligamentos: lo que frena y lo que se repara</a:t>
            </a:r>
          </a:p>
          <a:p>
            <a:pPr marL="347472" indent="-347472">
              <a:spcAft>
                <a:spcPts val="1400"/>
              </a:spcAft>
              <a:buChar char="•"/>
            </a:pPr>
            <a:r>
              <a:rPr sz="2200">
                <a:solidFill>
                  <a:srgbClr val="263238"/>
                </a:solidFill>
                <a:latin typeface="Calibri"/>
              </a:rPr>
              <a:t>5. Nervio ciático: variantes, relaciones y cómo se lesiona</a:t>
            </a:r>
          </a:p>
          <a:p>
            <a:pPr marL="347472" indent="-347472">
              <a:spcAft>
                <a:spcPts val="1400"/>
              </a:spcAft>
              <a:buChar char="•"/>
            </a:pPr>
            <a:r>
              <a:rPr sz="2200">
                <a:solidFill>
                  <a:srgbClr val="263238"/>
                </a:solidFill>
                <a:latin typeface="Calibri"/>
              </a:rPr>
              <a:t>6. Nervio glúteo superior y la zona segura</a:t>
            </a:r>
          </a:p>
          <a:p>
            <a:pPr marL="347472" indent="-347472">
              <a:spcAft>
                <a:spcPts val="1400"/>
              </a:spcAft>
              <a:buChar char="•"/>
            </a:pPr>
            <a:r>
              <a:rPr sz="2200">
                <a:solidFill>
                  <a:srgbClr val="263238"/>
                </a:solidFill>
                <a:latin typeface="Calibri"/>
              </a:rPr>
              <a:t>7. Irrigación de la cabeza femoral</a:t>
            </a:r>
          </a:p>
          <a:p>
            <a:pPr marL="347472" indent="-347472">
              <a:spcAft>
                <a:spcPts val="1400"/>
              </a:spcAft>
              <a:buChar char="•"/>
            </a:pPr>
            <a:r>
              <a:rPr sz="2200">
                <a:solidFill>
                  <a:srgbClr val="263238"/>
                </a:solidFill>
                <a:latin typeface="Calibri"/>
              </a:rPr>
              <a:t>8. Cómo se interrumpe la perfusión: 6 maneras</a:t>
            </a:r>
          </a:p>
        </p:txBody>
      </p:sp>
      <p:sp>
        <p:nvSpPr>
          <p:cNvPr id="7" name="TextBox 6"/>
          <p:cNvSpPr txBox="1"/>
          <p:nvPr/>
        </p:nvSpPr>
        <p:spPr>
          <a:xfrm>
            <a:off x="63093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9. Acetábulo: columnas, paredes y lo que hay detrás del hueso</a:t>
            </a:r>
          </a:p>
          <a:p>
            <a:pPr marL="347472" indent="-347472">
              <a:spcAft>
                <a:spcPts val="1400"/>
              </a:spcAft>
              <a:buChar char="•"/>
            </a:pPr>
            <a:r>
              <a:rPr sz="2200">
                <a:solidFill>
                  <a:srgbClr val="263238"/>
                </a:solidFill>
                <a:latin typeface="Calibri"/>
              </a:rPr>
              <a:t>10. Anillo pélvico: qué ligamentos sostienen la estabilidad</a:t>
            </a:r>
          </a:p>
          <a:p>
            <a:pPr marL="347472" indent="-347472">
              <a:spcAft>
                <a:spcPts val="1400"/>
              </a:spcAft>
              <a:buChar char="•"/>
            </a:pPr>
            <a:r>
              <a:rPr sz="2200">
                <a:solidFill>
                  <a:srgbClr val="263238"/>
                </a:solidFill>
                <a:latin typeface="Calibri"/>
              </a:rPr>
              <a:t>11. Clasificaciones anatómicas y su confiabilidad</a:t>
            </a:r>
          </a:p>
          <a:p>
            <a:pPr marL="347472" indent="-347472">
              <a:spcAft>
                <a:spcPts val="1400"/>
              </a:spcAft>
              <a:buChar char="•"/>
            </a:pPr>
            <a:r>
              <a:rPr sz="2200">
                <a:solidFill>
                  <a:srgbClr val="263238"/>
                </a:solidFill>
                <a:latin typeface="Calibri"/>
              </a:rPr>
              <a:t>12. Descriptores radiográficos: zonas, ángulos y zona de Lewinnek</a:t>
            </a:r>
          </a:p>
          <a:p>
            <a:pPr marL="347472" indent="-347472">
              <a:spcAft>
                <a:spcPts val="1400"/>
              </a:spcAft>
              <a:buChar char="•"/>
            </a:pPr>
            <a:r>
              <a:rPr sz="2200">
                <a:solidFill>
                  <a:srgbClr val="263238"/>
                </a:solidFill>
                <a:latin typeface="Calibri"/>
              </a:rPr>
              <a:t>13. Algoritmo: déficit motor tras abordaje posterior o fractura acetabular</a:t>
            </a:r>
          </a:p>
          <a:p>
            <a:pPr marL="347472" indent="-347472">
              <a:spcAft>
                <a:spcPts val="1400"/>
              </a:spcAft>
              <a:buChar char="•"/>
            </a:pPr>
            <a:r>
              <a:rPr sz="2200">
                <a:solidFill>
                  <a:srgbClr val="263238"/>
                </a:solidFill>
                <a:latin typeface="Calibri"/>
              </a:rPr>
              <a:t>14. Técnica: cómo se lee la anatomía en cada corredor</a:t>
            </a:r>
          </a:p>
          <a:p>
            <a:pPr marL="347472" indent="-347472">
              <a:spcAft>
                <a:spcPts val="1400"/>
              </a:spcAft>
              <a:buChar char="•"/>
            </a:pPr>
            <a:r>
              <a:rPr sz="2200">
                <a:solidFill>
                  <a:srgbClr val="263238"/>
                </a:solidFill>
                <a:latin typeface="Calibri"/>
              </a:rPr>
              <a:t>15. Los 3 corredores frente a frente: qué estructura se lesiona y con qué frecuencia</a:t>
            </a:r>
          </a:p>
          <a:p>
            <a:pPr marL="347472" indent="-347472">
              <a:spcAft>
                <a:spcPts val="1400"/>
              </a:spcAft>
              <a:buChar char="•"/>
            </a:pPr>
            <a:r>
              <a:rPr sz="2200">
                <a:solidFill>
                  <a:srgbClr val="263238"/>
                </a:solidFill>
                <a:latin typeface="Calibri"/>
              </a:rPr>
              <a:t>16. Complicaciones ligadas a la anatomía</a:t>
            </a:r>
          </a:p>
        </p:txBody>
      </p:sp>
      <p:sp>
        <p:nvSpPr>
          <p:cNvPr id="8" name="TextBox 7"/>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 / 69</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En 30 segundos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Apivatthakakul T et al. En: AO Surgery Reference. 2026.</a:t>
            </a:r>
          </a:p>
          <a:p>
            <a:r>
              <a:rPr sz="1000">
                <a:solidFill>
                  <a:srgbClr val="5A6469"/>
                </a:solidFill>
                <a:latin typeface="Calibri"/>
              </a:rPr>
              <a:t>[r2] Apivatthakakul T et al. En: AO Surgery Reference. 2026.</a:t>
            </a:r>
          </a:p>
          <a:p>
            <a:r>
              <a:rPr sz="1000">
                <a:solidFill>
                  <a:srgbClr val="5A6469"/>
                </a:solidFill>
                <a:latin typeface="Calibri"/>
              </a:rPr>
              <a:t>[r3] Ferguson T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cadera se aborda por 3 corredores (anterior, lateral y posterior) y cada uno trae una estructura que se paga cara: el nervio cutáneo femoral lateral, el nervio glúteo superior y, por detrás… [r1] [r2] [r3]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 / 69</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y mapa del capítulo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Apivatthakakul T et al. En: AO Surgery Reference. 2026.</a:t>
            </a:r>
          </a:p>
          <a:p>
            <a:r>
              <a:rPr sz="800">
                <a:solidFill>
                  <a:srgbClr val="5A6469"/>
                </a:solidFill>
                <a:latin typeface="Calibri"/>
              </a:rPr>
              <a:t>[r2] Apivatthakakul T et al. En: AO Surgery Reference. 2026.</a:t>
            </a:r>
          </a:p>
          <a:p>
            <a:r>
              <a:rPr sz="800">
                <a:solidFill>
                  <a:srgbClr val="5A6469"/>
                </a:solidFill>
                <a:latin typeface="Calibri"/>
              </a:rPr>
              <a:t>[r3] Ferguson T et al. En: AO Surgery Reference. 2026.</a:t>
            </a:r>
          </a:p>
          <a:p>
            <a:r>
              <a:rPr sz="800">
                <a:solidFill>
                  <a:srgbClr val="5A6469"/>
                </a:solidFill>
                <a:latin typeface="Calibri"/>
              </a:rPr>
              <a:t>[r4] Gautier E et al. J Bone Joint Surg Br. 2000. doi:10.1302/0301-620x.82b5.10426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anatomía de la cadera se estudia de 2 maneras.</a:t>
            </a:r>
          </a:p>
          <a:p>
            <a:pPr marL="347472" indent="-347472">
              <a:spcAft>
                <a:spcPts val="1400"/>
              </a:spcAft>
              <a:buChar char="•"/>
            </a:pPr>
            <a:r>
              <a:rPr sz="2800">
                <a:solidFill>
                  <a:srgbClr val="263238"/>
                </a:solidFill>
                <a:latin typeface="Calibri"/>
              </a:rPr>
              <a:t>Una es la del atlas: capa por capa, nombre por nombre.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 / 69</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y mapa del capítulo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Ferguson T et al. En: AO Surgery Reference. 2026.</a:t>
            </a:r>
          </a:p>
          <a:p>
            <a:r>
              <a:rPr sz="1000">
                <a:solidFill>
                  <a:srgbClr val="5A6469"/>
                </a:solidFill>
                <a:latin typeface="Calibri"/>
              </a:rPr>
              <a:t>[r23] Apivatthakakul T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Posterior (posterolateral y Kocher-Langenbeck). Divide el glúteo mayor en el sentido de sus fibras y trabaja sobre los rotadores cortos… [r3] [r23]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 / 69</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3 corredores y la estructura que más se paga en cada uno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Apivatthakakul T et al. En: AO Surgery Reference. 2026.</a:t>
            </a:r>
          </a:p>
          <a:p>
            <a:r>
              <a:rPr sz="800">
                <a:solidFill>
                  <a:srgbClr val="5A6469"/>
                </a:solidFill>
                <a:latin typeface="Calibri"/>
              </a:rPr>
              <a:t>[r2] Apivatthakakul T et al. En: AO Surgery Reference. 2026.</a:t>
            </a:r>
          </a:p>
          <a:p>
            <a:r>
              <a:rPr sz="800">
                <a:solidFill>
                  <a:srgbClr val="5A6469"/>
                </a:solidFill>
                <a:latin typeface="Calibri"/>
              </a:rPr>
              <a:t>[r3] Ferguson T et al. En: AO Surgery Reference. 2026.</a:t>
            </a:r>
          </a:p>
          <a:p>
            <a:r>
              <a:rPr sz="800">
                <a:solidFill>
                  <a:srgbClr val="5A6469"/>
                </a:solidFill>
                <a:latin typeface="Calibri"/>
              </a:rPr>
              <a:t>[r23] Apivatthakakul T et al. En: AO Surgery Reference. 2026.</a:t>
            </a:r>
          </a:p>
          <a:p>
            <a:r>
              <a:rPr sz="800">
                <a:solidFill>
                  <a:srgbClr val="5A6469"/>
                </a:solidFill>
                <a:latin typeface="Calibri"/>
              </a:rPr>
              <a:t>[r24] Hartog C et al. Orthop Traumatol Surg Res. 2019. doi:10.1016/j.otsr.2019.07.013</a:t>
            </a:r>
          </a:p>
          <a:p>
            <a:r>
              <a:rPr sz="800">
                <a:solidFill>
                  <a:srgbClr val="5A6469"/>
                </a:solidFill>
                <a:latin typeface="Calibri"/>
              </a:rPr>
              <a:t>(+1 referencias más en las láminas finales)</a:t>
            </a:r>
          </a:p>
        </p:txBody>
      </p:sp>
      <p:graphicFrame>
        <p:nvGraphicFramePr>
          <p:cNvPr id="6" name="Table 5"/>
          <p:cNvGraphicFramePr>
            <a:graphicFrameLocks noGrp="1"/>
          </p:cNvGraphicFramePr>
          <p:nvPr/>
        </p:nvGraphicFramePr>
        <p:xfrm>
          <a:off x="822960" y="1645920"/>
          <a:ext cx="10607040" cy="18288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Corredor</a:t>
                      </a:r>
                    </a:p>
                  </a:txBody>
                  <a:tcPr>
                    <a:solidFill>
                      <a:srgbClr val="0F5F6B"/>
                    </a:solidFill>
                  </a:tcPr>
                </a:tc>
                <a:tc>
                  <a:txBody>
                    <a:bodyPr/>
                    <a:lstStyle/>
                    <a:p>
                      <a:r>
                        <a:rPr sz="1400" b="1">
                          <a:solidFill>
                            <a:srgbClr val="FFFFFF"/>
                          </a:solidFill>
                          <a:latin typeface="Calibri"/>
                        </a:rPr>
                        <a:t>Intervalo o plano</a:t>
                      </a:r>
                    </a:p>
                  </a:txBody>
                  <a:tcPr>
                    <a:solidFill>
                      <a:srgbClr val="0F5F6B"/>
                    </a:solidFill>
                  </a:tcPr>
                </a:tc>
                <a:tc>
                  <a:txBody>
                    <a:bodyPr/>
                    <a:lstStyle/>
                    <a:p>
                      <a:r>
                        <a:rPr sz="1400" b="1">
                          <a:solidFill>
                            <a:srgbClr val="FFFFFF"/>
                          </a:solidFill>
                          <a:latin typeface="Calibri"/>
                        </a:rPr>
                        <a:t>Estructura que paga</a:t>
                      </a:r>
                    </a:p>
                  </a:txBody>
                  <a:tcPr>
                    <a:solidFill>
                      <a:srgbClr val="0F5F6B"/>
                    </a:solidFill>
                  </a:tcPr>
                </a:tc>
                <a:tc>
                  <a:txBody>
                    <a:bodyPr/>
                    <a:lstStyle/>
                    <a:p>
                      <a:r>
                        <a:rPr sz="1400" b="1">
                          <a:solidFill>
                            <a:srgbClr val="FFFFFF"/>
                          </a:solidFill>
                          <a:latin typeface="Calibri"/>
                        </a:rPr>
                        <a:t>Qué te da</a:t>
                      </a:r>
                    </a:p>
                  </a:txBody>
                  <a:tcPr>
                    <a:solidFill>
                      <a:srgbClr val="0F5F6B"/>
                    </a:solidFill>
                  </a:tcPr>
                </a:tc>
              </a:tr>
              <a:tr h="457200">
                <a:tc>
                  <a:txBody>
                    <a:bodyPr/>
                    <a:lstStyle/>
                    <a:p>
                      <a:r>
                        <a:rPr sz="1400">
                          <a:solidFill>
                            <a:srgbClr val="263238"/>
                          </a:solidFill>
                          <a:latin typeface="Calibri"/>
                        </a:rPr>
                        <a:t>Anterior (Smith-Petersen)</a:t>
                      </a:r>
                    </a:p>
                  </a:txBody>
                  <a:tcPr>
                    <a:solidFill>
                      <a:srgbClr val="EEF3F4"/>
                    </a:solidFill>
                  </a:tcPr>
                </a:tc>
                <a:tc>
                  <a:txBody>
                    <a:bodyPr/>
                    <a:lstStyle/>
                    <a:p>
                      <a:r>
                        <a:rPr sz="1400">
                          <a:solidFill>
                            <a:srgbClr val="263238"/>
                          </a:solidFill>
                          <a:latin typeface="Calibri"/>
                        </a:rPr>
                        <a:t>Sartorio–tensor de la fascia lata; se ligan los vasos circunflejos laterales [r1]</a:t>
                      </a:r>
                    </a:p>
                  </a:txBody>
                  <a:tcPr>
                    <a:solidFill>
                      <a:srgbClr val="EEF3F4"/>
                    </a:solidFill>
                  </a:tcPr>
                </a:tc>
                <a:tc>
                  <a:txBody>
                    <a:bodyPr/>
                    <a:lstStyle/>
                    <a:p>
                      <a:r>
                        <a:rPr sz="1400">
                          <a:solidFill>
                            <a:srgbClr val="263238"/>
                          </a:solidFill>
                          <a:latin typeface="Calibri"/>
                        </a:rPr>
                        <a:t>Nervio cutáneo femoral lateral [r1]; irrigación del trocánter [r24]</a:t>
                      </a:r>
                    </a:p>
                  </a:txBody>
                  <a:tcPr>
                    <a:solidFill>
                      <a:srgbClr val="EEF3F4"/>
                    </a:solidFill>
                  </a:tcPr>
                </a:tc>
                <a:tc>
                  <a:txBody>
                    <a:bodyPr/>
                    <a:lstStyle/>
                    <a:p>
                      <a:r>
                        <a:rPr sz="1400">
                          <a:solidFill>
                            <a:srgbClr val="263238"/>
                          </a:solidFill>
                          <a:latin typeface="Calibri"/>
                        </a:rPr>
                        <a:t>Cabeza y cuello, y fijar muchas fracturas sin luxar [r1]</a:t>
                      </a:r>
                    </a:p>
                  </a:txBody>
                  <a:tcPr>
                    <a:solidFill>
                      <a:srgbClr val="EEF3F4"/>
                    </a:solidFill>
                  </a:tcPr>
                </a:tc>
              </a:tr>
              <a:tr h="457200">
                <a:tc>
                  <a:txBody>
                    <a:bodyPr/>
                    <a:lstStyle/>
                    <a:p>
                      <a:r>
                        <a:rPr sz="1400">
                          <a:solidFill>
                            <a:srgbClr val="263238"/>
                          </a:solidFill>
                          <a:latin typeface="Calibri"/>
                        </a:rPr>
                        <a:t>Lateral directo</a:t>
                      </a:r>
                    </a:p>
                  </a:txBody>
                  <a:tcPr>
                    <a:solidFill>
                      <a:srgbClr val="FFFFFF"/>
                    </a:solidFill>
                  </a:tcPr>
                </a:tc>
                <a:tc>
                  <a:txBody>
                    <a:bodyPr/>
                    <a:lstStyle/>
                    <a:p>
                      <a:r>
                        <a:rPr sz="1400">
                          <a:solidFill>
                            <a:srgbClr val="263238"/>
                          </a:solidFill>
                          <a:latin typeface="Calibri"/>
                        </a:rPr>
                        <a:t>Tercio anterior del glúteo medio y menor [r2]</a:t>
                      </a:r>
                    </a:p>
                  </a:txBody>
                  <a:tcPr>
                    <a:solidFill>
                      <a:srgbClr val="FFFFFF"/>
                    </a:solidFill>
                  </a:tcPr>
                </a:tc>
                <a:tc>
                  <a:txBody>
                    <a:bodyPr/>
                    <a:lstStyle/>
                    <a:p>
                      <a:r>
                        <a:rPr sz="1400">
                          <a:solidFill>
                            <a:srgbClr val="263238"/>
                          </a:solidFill>
                          <a:latin typeface="Calibri"/>
                        </a:rPr>
                        <a:t>Nervio glúteo superior, a 3–5 cm sobre el trocánter [r2]</a:t>
                      </a:r>
                    </a:p>
                  </a:txBody>
                  <a:tcPr>
                    <a:solidFill>
                      <a:srgbClr val="FFFFFF"/>
                    </a:solidFill>
                  </a:tcPr>
                </a:tc>
                <a:tc>
                  <a:txBody>
                    <a:bodyPr/>
                    <a:lstStyle/>
                    <a:p>
                      <a:r>
                        <a:rPr sz="1400">
                          <a:solidFill>
                            <a:srgbClr val="263238"/>
                          </a:solidFill>
                          <a:latin typeface="Calibri"/>
                        </a:rPr>
                        <a:t>Hemiartroplastia o prótesis total no complicada [r2]</a:t>
                      </a:r>
                    </a:p>
                  </a:txBody>
                  <a:tcPr>
                    <a:solidFill>
                      <a:srgbClr val="FFFFFF"/>
                    </a:solidFill>
                  </a:tcPr>
                </a:tc>
              </a:tr>
              <a:tr h="457200">
                <a:tc>
                  <a:txBody>
                    <a:bodyPr/>
                    <a:lstStyle/>
                    <a:p>
                      <a:r>
                        <a:rPr sz="1400">
                          <a:solidFill>
                            <a:srgbClr val="263238"/>
                          </a:solidFill>
                          <a:latin typeface="Calibri"/>
                        </a:rPr>
                        <a:t>Posterior (K-L o posterolateral)</a:t>
                      </a:r>
                    </a:p>
                  </a:txBody>
                  <a:tcPr>
                    <a:solidFill>
                      <a:srgbClr val="EEF3F4"/>
                    </a:solidFill>
                  </a:tcPr>
                </a:tc>
                <a:tc>
                  <a:txBody>
                    <a:bodyPr/>
                    <a:lstStyle/>
                    <a:p>
                      <a:r>
                        <a:rPr sz="1400">
                          <a:solidFill>
                            <a:srgbClr val="263238"/>
                          </a:solidFill>
                          <a:latin typeface="Calibri"/>
                        </a:rPr>
                        <a:t>Glúteo mayor en el sentido de sus fibras y rotadores cortos [r3, r23]</a:t>
                      </a:r>
                    </a:p>
                  </a:txBody>
                  <a:tcPr>
                    <a:solidFill>
                      <a:srgbClr val="EEF3F4"/>
                    </a:solidFill>
                  </a:tcPr>
                </a:tc>
                <a:tc>
                  <a:txBody>
                    <a:bodyPr/>
                    <a:lstStyle/>
                    <a:p>
                      <a:r>
                        <a:rPr sz="1400">
                          <a:solidFill>
                            <a:srgbClr val="263238"/>
                          </a:solidFill>
                          <a:latin typeface="Calibri"/>
                        </a:rPr>
                        <a:t>Ciático y rama profunda de la circunfleja medial [r3, r4]</a:t>
                      </a:r>
                    </a:p>
                  </a:txBody>
                  <a:tcPr>
                    <a:solidFill>
                      <a:srgbClr val="EEF3F4"/>
                    </a:solidFill>
                  </a:tcPr>
                </a:tc>
                <a:tc>
                  <a:txBody>
                    <a:bodyPr/>
                    <a:lstStyle/>
                    <a:p>
                      <a:r>
                        <a:rPr sz="1400">
                          <a:solidFill>
                            <a:srgbClr val="263238"/>
                          </a:solidFill>
                          <a:latin typeface="Calibri"/>
                        </a:rPr>
                        <a:t>Columna posterior y región retroacetabular (K-L) o articulación (posterolateral) [r3, r23]</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 / 69</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Por qué importa: cuánto se opera y cuánto se lesiona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[r25] Lundin N et al. 2021. doi:10.1016/j.injury.2021.03.013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Entre las lesiones de la pelvis y el acetábulo, el acetábulo es la que más se opera.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 / 69</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Por qué importa: cuánto se opera y cuánto se lesiona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[r25] Lundin N et al. 2021. doi:10.1016/j.injury.2021.03.013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moraleja anatómica es directa: cada cirugía acetabular obliga a entrar por uno de los corredores y a conocer su costo.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 / 69</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Proporción tratada con cirugía en Suecia, 2001-2016 (%)</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[r25] Lundin N et al. 2021. doi:10.1016/j.injury.2021.03.013</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9 / 69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Planos musculares y capas de la región glútea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Apivatthakakul T et al. En: AO Surgery Reference. 2026.</a:t>
            </a:r>
          </a:p>
          <a:p>
            <a:r>
              <a:rPr sz="800">
                <a:solidFill>
                  <a:srgbClr val="5A6469"/>
                </a:solidFill>
                <a:latin typeface="Calibri"/>
              </a:rPr>
              <a:t>[r3] Ferguson T et al. En: AO Surgery Reference. 2026.</a:t>
            </a:r>
          </a:p>
          <a:p>
            <a:r>
              <a:rPr sz="800">
                <a:solidFill>
                  <a:srgbClr val="5A6469"/>
                </a:solidFill>
                <a:latin typeface="Calibri"/>
              </a:rPr>
              <a:t>[r4] Gautier E et al. J Bone Joint Surg Br. 2000. doi:10.1302/0301-620x.82b5.10426</a:t>
            </a:r>
          </a:p>
          <a:p>
            <a:r>
              <a:rPr sz="800">
                <a:solidFill>
                  <a:srgbClr val="5A6469"/>
                </a:solidFill>
                <a:latin typeface="Calibri"/>
              </a:rPr>
              <a:t>[r17] Philippon MJ et al. Orthop J Sports Med. 2014. doi:10.1177/2325967114535188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Piensa la región glútea como un sándwich de 4 pisos, donde el piso profundo es el que guarda lo delicado.</a:t>
            </a:r>
          </a:p>
          <a:p>
            <a:pPr marL="347472" indent="-347472">
              <a:spcAft>
                <a:spcPts val="1400"/>
              </a:spcAft>
              <a:buChar char="•"/>
            </a:pPr>
            <a:r>
              <a:rPr sz="2400">
                <a:solidFill>
                  <a:srgbClr val="263238"/>
                </a:solidFill>
                <a:latin typeface="Calibri"/>
              </a:rPr>
              <a:t>Piso 1: glúteo mayor.</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10 / 69</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Superficie de inserción del tendón del glúteo medio (mm²)</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[r27] Robertson WJ et al. Arthroscopy. 2008. doi:10.1016/j.arthro.2007.11.015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11 / 69</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Posición de cada inserción sobre el borde superomedial del trocánter (0 % = anterior, 100 % = posterior)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[r17] Philippon MJ et al. Orthop J Sports Med. 2014. doi:10.1177/2325967114535188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12 / 69</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Cápsula y ligamentos: lo que frena y lo que se repara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[r6] Barney J et al. En: StatPearls [Internet]. 2023. PMID 31536264</a:t>
            </a:r>
          </a:p>
          <a:p>
            <a:r>
              <a:rPr sz="800">
                <a:solidFill>
                  <a:srgbClr val="5A6469"/>
                </a:solidFill>
                <a:latin typeface="Calibri"/>
              </a:rPr>
              <a:t>[r17] Philippon MJ et al. Orthop J Sports Med. 2014. doi:10.1177/2325967114535188</a:t>
            </a:r>
          </a:p>
          <a:p>
            <a:r>
              <a:rPr sz="800">
                <a:solidFill>
                  <a:srgbClr val="5A6469"/>
                </a:solidFill>
                <a:latin typeface="Calibri"/>
              </a:rPr>
              <a:t>[r18] van Arkel RJ et al. Bone Joint J. 2015. doi:10.1302/0301-620X.97B4.34638</a:t>
            </a:r>
          </a:p>
          <a:p>
            <a:r>
              <a:rPr sz="800">
                <a:solidFill>
                  <a:srgbClr val="5A6469"/>
                </a:solidFill>
                <a:latin typeface="Calibri"/>
              </a:rPr>
              <a:t>[r23] Apivatthakakul T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cápsula no es una bolsa uniforme: es un conjunto de ligamentos con zonas gruesas y delgadas.</a:t>
            </a:r>
          </a:p>
          <a:p>
            <a:pPr marL="347472" indent="-347472">
              <a:spcAft>
                <a:spcPts val="1400"/>
              </a:spcAft>
              <a:buChar char="•"/>
            </a:pPr>
            <a:r>
              <a:rPr sz="2400">
                <a:solidFill>
                  <a:srgbClr val="263238"/>
                </a:solidFill>
                <a:latin typeface="Calibri"/>
              </a:rPr>
              <a:t>Las inserciones que siguen son la descripción clásica de las láminas de Gray que ilustran este bloque.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13 / 69</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Luxación de prótesis por vía posterior según reparación de partes blandas (%)</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[r28] Kwon MS et al. Clin Orthop Relat Res. 2006. doi:10.1097/01.blo.0000218746.84494.df</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14 / 69</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Ligamentos de la cadera y su papel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[r18] van Arkel RJ et al. Bone Joint J. 2015. doi:10.1302/0301-620X.97B4.34638</a:t>
            </a:r>
          </a:p>
          <a:p>
            <a:r>
              <a:rPr sz="1000">
                <a:solidFill>
                  <a:srgbClr val="5A6469"/>
                </a:solidFill>
                <a:latin typeface="Calibri"/>
              </a:rPr>
              <a:t>[r6] Barney J et al. En: StatPearls [Internet]. 2023. PMID 31536264</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Ligamento</a:t>
                      </a:r>
                    </a:p>
                  </a:txBody>
                  <a:tcPr>
                    <a:solidFill>
                      <a:srgbClr val="0F5F6B"/>
                    </a:solidFill>
                  </a:tcPr>
                </a:tc>
                <a:tc>
                  <a:txBody>
                    <a:bodyPr/>
                    <a:lstStyle/>
                    <a:p>
                      <a:r>
                        <a:rPr sz="1600" b="1">
                          <a:solidFill>
                            <a:srgbClr val="FFFFFF"/>
                          </a:solidFill>
                          <a:latin typeface="Calibri"/>
                        </a:rPr>
                        <a:t>Va de → a (descripción clásica)</a:t>
                      </a:r>
                    </a:p>
                  </a:txBody>
                  <a:tcPr>
                    <a:solidFill>
                      <a:srgbClr val="0F5F6B"/>
                    </a:solidFill>
                  </a:tcPr>
                </a:tc>
                <a:tc>
                  <a:txBody>
                    <a:bodyPr/>
                    <a:lstStyle/>
                    <a:p>
                      <a:r>
                        <a:rPr sz="1600" b="1">
                          <a:solidFill>
                            <a:srgbClr val="FFFFFF"/>
                          </a:solidFill>
                          <a:latin typeface="Calibri"/>
                        </a:rPr>
                        <a:t>Qué se sabe de su función</a:t>
                      </a:r>
                    </a:p>
                  </a:txBody>
                  <a:tcPr>
                    <a:solidFill>
                      <a:srgbClr val="0F5F6B"/>
                    </a:solidFill>
                  </a:tcPr>
                </a:tc>
              </a:tr>
              <a:tr h="457200">
                <a:tc>
                  <a:txBody>
                    <a:bodyPr/>
                    <a:lstStyle/>
                    <a:p>
                      <a:r>
                        <a:rPr sz="1600">
                          <a:solidFill>
                            <a:srgbClr val="263238"/>
                          </a:solidFill>
                          <a:latin typeface="Calibri"/>
                        </a:rPr>
                        <a:t>Iliofemoral (brazos medial y lateral)</a:t>
                      </a:r>
                    </a:p>
                  </a:txBody>
                  <a:tcPr>
                    <a:solidFill>
                      <a:srgbClr val="EEF3F4"/>
                    </a:solidFill>
                  </a:tcPr>
                </a:tc>
                <a:tc>
                  <a:txBody>
                    <a:bodyPr/>
                    <a:lstStyle/>
                    <a:p>
                      <a:r>
                        <a:rPr sz="1600">
                          <a:solidFill>
                            <a:srgbClr val="263238"/>
                          </a:solidFill>
                          <a:latin typeface="Calibri"/>
                        </a:rPr>
                        <a:t>Espina ilíaca anteroinferior → línea intertrocantérica</a:t>
                      </a:r>
                    </a:p>
                  </a:txBody>
                  <a:tcPr>
                    <a:solidFill>
                      <a:srgbClr val="EEF3F4"/>
                    </a:solidFill>
                  </a:tcPr>
                </a:tc>
                <a:tc>
                  <a:txBody>
                    <a:bodyPr/>
                    <a:lstStyle/>
                    <a:p>
                      <a:r>
                        <a:rPr sz="1600">
                          <a:solidFill>
                            <a:srgbClr val="263238"/>
                          </a:solidFill>
                          <a:latin typeface="Calibri"/>
                        </a:rPr>
                        <a:t>Brazo lateral: freno primario en 2 de cada 3 posiciones ensayadas, igual que el isquiofemoral [r18]</a:t>
                      </a:r>
                    </a:p>
                  </a:txBody>
                  <a:tcPr>
                    <a:solidFill>
                      <a:srgbClr val="EEF3F4"/>
                    </a:solidFill>
                  </a:tcPr>
                </a:tc>
              </a:tr>
              <a:tr h="457200">
                <a:tc>
                  <a:txBody>
                    <a:bodyPr/>
                    <a:lstStyle/>
                    <a:p>
                      <a:r>
                        <a:rPr sz="1600">
                          <a:solidFill>
                            <a:srgbClr val="263238"/>
                          </a:solidFill>
                          <a:latin typeface="Calibri"/>
                        </a:rPr>
                        <a:t>Pubofemoral</a:t>
                      </a:r>
                    </a:p>
                  </a:txBody>
                  <a:tcPr>
                    <a:solidFill>
                      <a:srgbClr val="FFFFFF"/>
                    </a:solidFill>
                  </a:tcPr>
                </a:tc>
                <a:tc>
                  <a:txBody>
                    <a:bodyPr/>
                    <a:lstStyle/>
                    <a:p>
                      <a:r>
                        <a:rPr sz="1600">
                          <a:solidFill>
                            <a:srgbClr val="263238"/>
                          </a:solidFill>
                          <a:latin typeface="Calibri"/>
                        </a:rPr>
                        <a:t>Rama superior del pubis → cápsula anteroinferior</a:t>
                      </a:r>
                    </a:p>
                  </a:txBody>
                  <a:tcPr>
                    <a:solidFill>
                      <a:srgbClr val="FFFFFF"/>
                    </a:solidFill>
                  </a:tcPr>
                </a:tc>
                <a:tc>
                  <a:txBody>
                    <a:bodyPr/>
                    <a:lstStyle/>
                    <a:p>
                      <a:r>
                        <a:rPr sz="1600">
                          <a:solidFill>
                            <a:srgbClr val="263238"/>
                          </a:solidFill>
                          <a:latin typeface="Calibri"/>
                        </a:rPr>
                        <a:t>Parte del grupo de ligamentos capsulares; cada uno fue freno primario en algún punto del recorrido [r18]</a:t>
                      </a:r>
                    </a:p>
                  </a:txBody>
                  <a:tcPr>
                    <a:solidFill>
                      <a:srgbClr val="FFFFFF"/>
                    </a:solidFill>
                  </a:tcPr>
                </a:tc>
              </a:tr>
              <a:tr h="457200">
                <a:tc>
                  <a:txBody>
                    <a:bodyPr/>
                    <a:lstStyle/>
                    <a:p>
                      <a:r>
                        <a:rPr sz="1600">
                          <a:solidFill>
                            <a:srgbClr val="263238"/>
                          </a:solidFill>
                          <a:latin typeface="Calibri"/>
                        </a:rPr>
                        <a:t>Isquiofemoral</a:t>
                      </a:r>
                    </a:p>
                  </a:txBody>
                  <a:tcPr>
                    <a:solidFill>
                      <a:srgbClr val="EEF3F4"/>
                    </a:solidFill>
                  </a:tcPr>
                </a:tc>
                <a:tc>
                  <a:txBody>
                    <a:bodyPr/>
                    <a:lstStyle/>
                    <a:p>
                      <a:r>
                        <a:rPr sz="1600">
                          <a:solidFill>
                            <a:srgbClr val="263238"/>
                          </a:solidFill>
                          <a:latin typeface="Calibri"/>
                        </a:rPr>
                        <a:t>Isquion → cuello femoral, por detrás</a:t>
                      </a:r>
                    </a:p>
                  </a:txBody>
                  <a:tcPr>
                    <a:solidFill>
                      <a:srgbClr val="EEF3F4"/>
                    </a:solidFill>
                  </a:tcPr>
                </a:tc>
                <a:tc>
                  <a:txBody>
                    <a:bodyPr/>
                    <a:lstStyle/>
                    <a:p>
                      <a:r>
                        <a:rPr sz="1600">
                          <a:solidFill>
                            <a:srgbClr val="263238"/>
                          </a:solidFill>
                          <a:latin typeface="Calibri"/>
                        </a:rPr>
                        <a:t>Freno primario en 2 de cada 3 posiciones ensayadas, igual que el brazo lateral del iliofemoral [r18]</a:t>
                      </a:r>
                    </a:p>
                  </a:txBody>
                  <a:tcPr>
                    <a:solidFill>
                      <a:srgbClr val="EEF3F4"/>
                    </a:solidFill>
                  </a:tcPr>
                </a:tc>
              </a:tr>
              <a:tr h="457200">
                <a:tc>
                  <a:txBody>
                    <a:bodyPr/>
                    <a:lstStyle/>
                    <a:p>
                      <a:r>
                        <a:rPr sz="1600">
                          <a:solidFill>
                            <a:srgbClr val="263238"/>
                          </a:solidFill>
                          <a:latin typeface="Calibri"/>
                        </a:rPr>
                        <a:t>Ligamento redondo</a:t>
                      </a:r>
                    </a:p>
                  </a:txBody>
                  <a:tcPr>
                    <a:solidFill>
                      <a:srgbClr val="FFFFFF"/>
                    </a:solidFill>
                  </a:tcPr>
                </a:tc>
                <a:tc>
                  <a:txBody>
                    <a:bodyPr/>
                    <a:lstStyle/>
                    <a:p>
                      <a:r>
                        <a:rPr sz="1600">
                          <a:solidFill>
                            <a:srgbClr val="263238"/>
                          </a:solidFill>
                          <a:latin typeface="Calibri"/>
                        </a:rPr>
                        <a:t>Fosa del acetábulo → fóvea de la cabeza</a:t>
                      </a:r>
                    </a:p>
                  </a:txBody>
                  <a:tcPr>
                    <a:solidFill>
                      <a:srgbClr val="FFFFFF"/>
                    </a:solidFill>
                  </a:tcPr>
                </a:tc>
                <a:tc>
                  <a:txBody>
                    <a:bodyPr/>
                    <a:lstStyle/>
                    <a:p>
                      <a:r>
                        <a:rPr sz="1600">
                          <a:solidFill>
                            <a:srgbClr val="263238"/>
                          </a:solidFill>
                          <a:latin typeface="Calibri"/>
                        </a:rPr>
                        <a:t>Freno secundario solo en posiciones extremas (flexión alta, aducción, rotación externa) [r18]; su arteria pesa poco en el adulto [r6]</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15 / 69</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Nervio ciático: variantes, relaciones y cómo se lesiona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Ferguson T et al. En: AO Surgery Reference. 2026.</a:t>
            </a:r>
          </a:p>
          <a:p>
            <a:r>
              <a:rPr sz="800">
                <a:solidFill>
                  <a:srgbClr val="5A6469"/>
                </a:solidFill>
                <a:latin typeface="Calibri"/>
              </a:rPr>
              <a:t>[r7] Tomaszewski KA et al. J Orthop Res. 2016. doi:10.1002/jor.23186</a:t>
            </a:r>
          </a:p>
          <a:p>
            <a:r>
              <a:rPr sz="800">
                <a:solidFill>
                  <a:srgbClr val="5A6469"/>
                </a:solidFill>
                <a:latin typeface="Calibri"/>
              </a:rPr>
              <a:t>[r12] Fleming P et al. J Bone Joint Surg Br. 2003. doi:10.1302/0301-620x.85b3.13220</a:t>
            </a:r>
          </a:p>
          <a:p>
            <a:r>
              <a:rPr sz="800">
                <a:solidFill>
                  <a:srgbClr val="5A6469"/>
                </a:solidFill>
                <a:latin typeface="Calibri"/>
              </a:rPr>
              <a:t>[r23] Apivatthakakul T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regla del 85 y el 15.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16 / 69</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Parálisis motoras tras 27 004 prótesis totales primarias, por nervio (casos, completas más incompletas)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[r30] Farrell CM et al. J Bone Joint Surg Am. 2005. doi:10.2106/JBJS.C.01564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17 / 69</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Distancias del ciático en el espacio glúteo profundo (cm)</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[r31] Leite MJ et al. Hip Int. 2022. doi:10.1177/1120700020966255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18 / 69</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Nervio glúteo superior y la zona segura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[r20] Nitikman M et al. J Orthop Surg Res. 2026. doi:10.1186/s13018-026-06937-7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nervio glúteo superior sale por la parte más proximal de la escotadura ciática mayor y pasa entre el glúteo menor y el medio [r20].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19 / 69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Nervio glúteo superior y la zona segura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[r34] Apaydin N et al. Clin Anat. 2013. doi:10.1002/ca.22057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28 regiones glúteas, el punto de salida del nervio cayó en el tercio medial de una línea trazada de la espina ilíaca posteroinferior al trocánter… [r34]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20 / 69</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Distancia del nervio glúteo superior al trocánter mayor en 2 estudios de cadáver (mm; los puntos de referencia no son idénticos)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[r34] Apaydin N et al. Clin Anat. 2013. doi:10.1002/ca.22057</a:t>
            </a:r>
          </a:p>
          <a:p>
            <a:r>
              <a:rPr sz="1000">
                <a:solidFill>
                  <a:srgbClr val="5A6469"/>
                </a:solidFill>
                <a:latin typeface="Calibri"/>
              </a:rPr>
              <a:t>[r8] Basarir K et al. Arch Orthop Trauma Surg. 2008. doi:10.1007/s00402-007-0449-x</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21 / 69</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Irrigación de la cabeza femoral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 Gautier E et al. J Bone Joint Surg Br. 2000. doi:10.1302/0301-620x.82b5.10426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Si solo recuerdas una página de este capítulo, que sea esta.</a:t>
            </a:r>
          </a:p>
          <a:p>
            <a:pPr marL="347472" indent="-347472">
              <a:spcAft>
                <a:spcPts val="1400"/>
              </a:spcAft>
              <a:buChar char="•"/>
            </a:pPr>
            <a:r>
              <a:rPr sz="2400">
                <a:solidFill>
                  <a:srgbClr val="263238"/>
                </a:solidFill>
                <a:latin typeface="Calibri"/>
              </a:rPr>
              <a:t>La fuente dominante.</a:t>
            </a:r>
          </a:p>
          <a:p>
            <a:pPr marL="347472" indent="-347472">
              <a:spcAft>
                <a:spcPts val="1400"/>
              </a:spcAft>
              <a:buChar char="•"/>
            </a:pPr>
            <a:r>
              <a:rPr sz="2400">
                <a:solidFill>
                  <a:srgbClr val="263238"/>
                </a:solidFill>
                <a:latin typeface="Calibri"/>
              </a:rPr>
              <a:t>La rama profunda de la arteria circunfleja femoral medial (ACFM) es la fuente primaria de irrigación de la cabeza [r4].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22 / 69</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Presión intracapsular media en fracturas de cuello femoral según posición y tracción (mmHg)</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[r15] Maruenda JI et al. Clin Orthop Relat Res. 1997. doi:10.1097/00003086-199707000-00022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23 / 69</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Fuentes de irrigación de la cabeza femoral y dónde se lesionan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[r5] Kalhor M et al. J Bone Joint Surg Am. 2009. doi:10.2106/JBJS.G.01679</a:t>
            </a:r>
          </a:p>
          <a:p>
            <a:r>
              <a:rPr sz="800">
                <a:solidFill>
                  <a:srgbClr val="5A6469"/>
                </a:solidFill>
                <a:latin typeface="Calibri"/>
              </a:rPr>
              <a:t>[r4] Gautier E et al. J Bone Joint Surg Br. 2000. doi:10.1302/0301-620x.82b5.10426</a:t>
            </a:r>
          </a:p>
          <a:p>
            <a:r>
              <a:rPr sz="800">
                <a:solidFill>
                  <a:srgbClr val="5A6469"/>
                </a:solidFill>
                <a:latin typeface="Calibri"/>
              </a:rPr>
              <a:t>[r35] Grose AW et al. J Bone Joint Surg Br. 2008. doi:10.1302/0301-620X.90B10.20983</a:t>
            </a:r>
          </a:p>
          <a:p>
            <a:r>
              <a:rPr sz="800">
                <a:solidFill>
                  <a:srgbClr val="5A6469"/>
                </a:solidFill>
                <a:latin typeface="Calibri"/>
              </a:rPr>
              <a:t>[r24] Hartog C et al. Orthop Traumatol Surg Res. 2019. doi:10.1016/j.otsr.2019.07.013</a:t>
            </a:r>
          </a:p>
          <a:p>
            <a:r>
              <a:rPr sz="800">
                <a:solidFill>
                  <a:srgbClr val="5A6469"/>
                </a:solidFill>
                <a:latin typeface="Calibri"/>
              </a:rPr>
              <a:t>[r6] Barney J et al. En: StatPearls [Internet]. 2023. PMID 31536264</a:t>
            </a:r>
          </a:p>
          <a:p>
            <a:r>
              <a:rPr sz="800">
                <a:solidFill>
                  <a:srgbClr val="5A6469"/>
                </a:solidFill>
                <a:latin typeface="Calibri"/>
              </a:rPr>
              <a:t>(+1 referencias más en las láminas finales)</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Fuente</a:t>
                      </a:r>
                    </a:p>
                  </a:txBody>
                  <a:tcPr>
                    <a:solidFill>
                      <a:srgbClr val="0F5F6B"/>
                    </a:solidFill>
                  </a:tcPr>
                </a:tc>
                <a:tc>
                  <a:txBody>
                    <a:bodyPr/>
                    <a:lstStyle/>
                    <a:p>
                      <a:r>
                        <a:rPr sz="1600" b="1">
                          <a:solidFill>
                            <a:srgbClr val="FFFFFF"/>
                          </a:solidFill>
                          <a:latin typeface="Calibri"/>
                        </a:rPr>
                        <a:t>Papel en el adulto</a:t>
                      </a:r>
                    </a:p>
                  </a:txBody>
                  <a:tcPr>
                    <a:solidFill>
                      <a:srgbClr val="0F5F6B"/>
                    </a:solidFill>
                  </a:tcPr>
                </a:tc>
                <a:tc>
                  <a:txBody>
                    <a:bodyPr/>
                    <a:lstStyle/>
                    <a:p>
                      <a:r>
                        <a:rPr sz="1600" b="1">
                          <a:solidFill>
                            <a:srgbClr val="FFFFFF"/>
                          </a:solidFill>
                          <a:latin typeface="Calibri"/>
                        </a:rPr>
                        <a:t>Dónde se pone en riesgo</a:t>
                      </a:r>
                    </a:p>
                  </a:txBody>
                  <a:tcPr>
                    <a:solidFill>
                      <a:srgbClr val="0F5F6B"/>
                    </a:solidFill>
                  </a:tcPr>
                </a:tc>
              </a:tr>
              <a:tr h="457200">
                <a:tc>
                  <a:txBody>
                    <a:bodyPr/>
                    <a:lstStyle/>
                    <a:p>
                      <a:r>
                        <a:rPr sz="1600">
                          <a:solidFill>
                            <a:srgbClr val="263238"/>
                          </a:solidFill>
                          <a:latin typeface="Calibri"/>
                        </a:rPr>
                        <a:t>Rama profunda de la ACFM</a:t>
                      </a:r>
                    </a:p>
                  </a:txBody>
                  <a:tcPr>
                    <a:solidFill>
                      <a:srgbClr val="EEF3F4"/>
                    </a:solidFill>
                  </a:tcPr>
                </a:tc>
                <a:tc>
                  <a:txBody>
                    <a:bodyPr/>
                    <a:lstStyle/>
                    <a:p>
                      <a:r>
                        <a:rPr sz="1600">
                          <a:solidFill>
                            <a:srgbClr val="263238"/>
                          </a:solidFill>
                          <a:latin typeface="Calibri"/>
                        </a:rPr>
                        <a:t>Dominante en 18 de 20 cadáveres [r5]; se reparte en 2 a 4 vasos retinaculares [r4]</a:t>
                      </a:r>
                    </a:p>
                  </a:txBody>
                  <a:tcPr>
                    <a:solidFill>
                      <a:srgbClr val="EEF3F4"/>
                    </a:solidFill>
                  </a:tcPr>
                </a:tc>
                <a:tc>
                  <a:txBody>
                    <a:bodyPr/>
                    <a:lstStyle/>
                    <a:p>
                      <a:r>
                        <a:rPr sz="1600">
                          <a:solidFill>
                            <a:srgbClr val="263238"/>
                          </a:solidFill>
                          <a:latin typeface="Calibri"/>
                        </a:rPr>
                        <a:t>Rotadores y obturador externo en el abordaje posterior [r4]; cuello superolateral en el anterior [r1]</a:t>
                      </a:r>
                    </a:p>
                  </a:txBody>
                  <a:tcPr>
                    <a:solidFill>
                      <a:srgbClr val="EEF3F4"/>
                    </a:solidFill>
                  </a:tcPr>
                </a:tc>
              </a:tr>
              <a:tr h="457200">
                <a:tc>
                  <a:txBody>
                    <a:bodyPr/>
                    <a:lstStyle/>
                    <a:p>
                      <a:r>
                        <a:rPr sz="1600">
                          <a:solidFill>
                            <a:srgbClr val="263238"/>
                          </a:solidFill>
                          <a:latin typeface="Calibri"/>
                        </a:rPr>
                        <a:t>Arteria glútea inferior (anastomosis cruciforme)</a:t>
                      </a:r>
                    </a:p>
                  </a:txBody>
                  <a:tcPr>
                    <a:solidFill>
                      <a:srgbClr val="FFFFFF"/>
                    </a:solidFill>
                  </a:tcPr>
                </a:tc>
                <a:tc>
                  <a:txBody>
                    <a:bodyPr/>
                    <a:lstStyle/>
                    <a:p>
                      <a:r>
                        <a:rPr sz="1600">
                          <a:solidFill>
                            <a:srgbClr val="263238"/>
                          </a:solidFill>
                          <a:latin typeface="Calibri"/>
                        </a:rPr>
                        <a:t>Dominante en 2 de 20 [r5]; anastomosis con la ACFM en 7 de 8 especímenes [r35]</a:t>
                      </a:r>
                    </a:p>
                  </a:txBody>
                  <a:tcPr>
                    <a:solidFill>
                      <a:srgbClr val="FFFFFF"/>
                    </a:solidFill>
                  </a:tcPr>
                </a:tc>
                <a:tc>
                  <a:txBody>
                    <a:bodyPr/>
                    <a:lstStyle/>
                    <a:p>
                      <a:r>
                        <a:rPr sz="1600">
                          <a:solidFill>
                            <a:srgbClr val="263238"/>
                          </a:solidFill>
                          <a:latin typeface="Calibri"/>
                        </a:rPr>
                        <a:t>Disección profunda junto al obturador externo [r35]</a:t>
                      </a:r>
                    </a:p>
                  </a:txBody>
                  <a:tcPr>
                    <a:solidFill>
                      <a:srgbClr val="FFFFFF"/>
                    </a:solidFill>
                  </a:tcPr>
                </a:tc>
              </a:tr>
              <a:tr h="457200">
                <a:tc>
                  <a:txBody>
                    <a:bodyPr/>
                    <a:lstStyle/>
                    <a:p>
                      <a:r>
                        <a:rPr sz="1600">
                          <a:solidFill>
                            <a:srgbClr val="263238"/>
                          </a:solidFill>
                          <a:latin typeface="Calibri"/>
                        </a:rPr>
                        <a:t>Arteria circunfleja femoral lateral</a:t>
                      </a:r>
                    </a:p>
                  </a:txBody>
                  <a:tcPr>
                    <a:solidFill>
                      <a:srgbClr val="EEF3F4"/>
                    </a:solidFill>
                  </a:tcPr>
                </a:tc>
                <a:tc>
                  <a:txBody>
                    <a:bodyPr/>
                    <a:lstStyle/>
                    <a:p>
                      <a:r>
                        <a:rPr sz="1600">
                          <a:solidFill>
                            <a:srgbClr val="263238"/>
                          </a:solidFill>
                          <a:latin typeface="Calibri"/>
                        </a:rPr>
                        <a:t>Irriga la cápsula anterior [r5]</a:t>
                      </a:r>
                    </a:p>
                  </a:txBody>
                  <a:tcPr>
                    <a:solidFill>
                      <a:srgbClr val="EEF3F4"/>
                    </a:solidFill>
                  </a:tcPr>
                </a:tc>
                <a:tc>
                  <a:txBody>
                    <a:bodyPr/>
                    <a:lstStyle/>
                    <a:p>
                      <a:r>
                        <a:rPr sz="1600">
                          <a:solidFill>
                            <a:srgbClr val="263238"/>
                          </a:solidFill>
                          <a:latin typeface="Calibri"/>
                        </a:rPr>
                        <a:t>Se liga en el abordaje anterior; rama ascendente no detectable tras la vía anterior [r24]</a:t>
                      </a:r>
                    </a:p>
                  </a:txBody>
                  <a:tcPr>
                    <a:solidFill>
                      <a:srgbClr val="EEF3F4"/>
                    </a:solidFill>
                  </a:tcPr>
                </a:tc>
              </a:tr>
              <a:tr h="457200">
                <a:tc>
                  <a:txBody>
                    <a:bodyPr/>
                    <a:lstStyle/>
                    <a:p>
                      <a:r>
                        <a:rPr sz="1600">
                          <a:solidFill>
                            <a:srgbClr val="263238"/>
                          </a:solidFill>
                          <a:latin typeface="Calibri"/>
                        </a:rPr>
                        <a:t>Arteria del ligamento redondo</a:t>
                      </a:r>
                    </a:p>
                  </a:txBody>
                  <a:tcPr>
                    <a:solidFill>
                      <a:srgbClr val="FFFFFF"/>
                    </a:solidFill>
                  </a:tcPr>
                </a:tc>
                <a:tc>
                  <a:txBody>
                    <a:bodyPr/>
                    <a:lstStyle/>
                    <a:p>
                      <a:r>
                        <a:rPr sz="1600">
                          <a:solidFill>
                            <a:srgbClr val="263238"/>
                          </a:solidFill>
                          <a:latin typeface="Calibri"/>
                        </a:rPr>
                        <a:t>Significativa solo en niños [r6]</a:t>
                      </a:r>
                    </a:p>
                  </a:txBody>
                  <a:tcPr>
                    <a:solidFill>
                      <a:srgbClr val="FFFFFF"/>
                    </a:solidFill>
                  </a:tcPr>
                </a:tc>
                <a:tc>
                  <a:txBody>
                    <a:bodyPr/>
                    <a:lstStyle/>
                    <a:p>
                      <a:r>
                        <a:rPr sz="1600">
                          <a:solidFill>
                            <a:srgbClr val="263238"/>
                          </a:solidFill>
                          <a:latin typeface="Calibri"/>
                        </a:rPr>
                        <a:t>No suele ser el problema en el adulto [r6]</a:t>
                      </a:r>
                    </a:p>
                  </a:txBody>
                  <a:tcPr>
                    <a:solidFill>
                      <a:srgbClr val="FFFFFF"/>
                    </a:solidFill>
                  </a:tcPr>
                </a:tc>
              </a:tr>
              <a:tr h="457200">
                <a:tc>
                  <a:txBody>
                    <a:bodyPr/>
                    <a:lstStyle/>
                    <a:p>
                      <a:r>
                        <a:rPr sz="1600">
                          <a:solidFill>
                            <a:srgbClr val="263238"/>
                          </a:solidFill>
                          <a:latin typeface="Calibri"/>
                        </a:rPr>
                        <a:t>Anastomosis trocantérica (glútea superior con circunflejas)</a:t>
                      </a:r>
                    </a:p>
                  </a:txBody>
                  <a:tcPr>
                    <a:solidFill>
                      <a:srgbClr val="EEF3F4"/>
                    </a:solidFill>
                  </a:tcPr>
                </a:tc>
                <a:tc>
                  <a:txBody>
                    <a:bodyPr/>
                    <a:lstStyle/>
                    <a:p>
                      <a:r>
                        <a:rPr sz="1600">
                          <a:solidFill>
                            <a:srgbClr val="263238"/>
                          </a:solidFill>
                          <a:latin typeface="Calibri"/>
                        </a:rPr>
                        <a:t>Flujo colateral limitado [r6]</a:t>
                      </a:r>
                    </a:p>
                  </a:txBody>
                  <a:tcPr>
                    <a:solidFill>
                      <a:srgbClr val="EEF3F4"/>
                    </a:solidFill>
                  </a:tcPr>
                </a:tc>
                <a:tc>
                  <a:txBody>
                    <a:bodyPr/>
                    <a:lstStyle/>
                    <a:p>
                      <a:r>
                        <a:rPr sz="1600">
                          <a:solidFill>
                            <a:srgbClr val="263238"/>
                          </a:solidFill>
                          <a:latin typeface="Calibri"/>
                        </a:rPr>
                        <a:t>Sin dato verificable de cuándo se lesiona</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24 / 69</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Cómo se interrumpe la perfusión: 6 maneras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Apivatthakakul T et al. En: AO Surgery Reference. 2026.</a:t>
            </a:r>
          </a:p>
          <a:p>
            <a:r>
              <a:rPr sz="800">
                <a:solidFill>
                  <a:srgbClr val="5A6469"/>
                </a:solidFill>
                <a:latin typeface="Calibri"/>
              </a:rPr>
              <a:t>[r14] Kellam P et al. J Orthop Trauma. 2016. doi:10.1097/BOT.0000000000000419</a:t>
            </a:r>
          </a:p>
          <a:p>
            <a:r>
              <a:rPr sz="800">
                <a:solidFill>
                  <a:srgbClr val="5A6469"/>
                </a:solidFill>
                <a:latin typeface="Calibri"/>
              </a:rPr>
              <a:t>[r15] Maruenda JI et al. Clin Orthop Relat Res. 1997. doi:10.1097/00003086-199707000-00022</a:t>
            </a:r>
          </a:p>
          <a:p>
            <a:r>
              <a:rPr sz="800">
                <a:solidFill>
                  <a:srgbClr val="5A6469"/>
                </a:solidFill>
                <a:latin typeface="Calibri"/>
              </a:rPr>
              <a:t>[r16] Xiao J et al. J Orthop Trauma. 2012. doi:10.1097/BOT.0b013e318216dd60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irrigación se cierra de varias maneras, y varias las provoca el equipo y no la lesión.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25 / 69</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Tasa de necrosis avascular tras luxación traumática: extremos del rango según el tipo de luxación (%)</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[r14] Kellam P et al. J Orthop Trauma. 2016. doi:10.1097/BOT.0000000000000419</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26 / 69</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Luxación traumática de cadera: lectura anatómica del tiempo y del gesto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[r14] Kellam P et al. J Orthop Trauma. 2016. doi:10.1097/BOT.0000000000000419</a:t>
            </a:r>
          </a:p>
          <a:p>
            <a:r>
              <a:rPr sz="800">
                <a:solidFill>
                  <a:srgbClr val="5A6469"/>
                </a:solidFill>
                <a:latin typeface="Calibri"/>
              </a:rPr>
              <a:t>[r1] Apivatthakakul T et al. En: AO Surgery Reference. 2026.</a:t>
            </a:r>
          </a:p>
          <a:p>
            <a:r>
              <a:rPr sz="800">
                <a:solidFill>
                  <a:srgbClr val="5A6469"/>
                </a:solidFill>
                <a:latin typeface="Calibri"/>
              </a:rPr>
              <a:t>[r37] Thorne T et al. Eur J Orthop Surg Traumatol. 2026. doi:10.1007/s00590-026-04745-7</a:t>
            </a:r>
          </a:p>
          <a:p>
            <a:r>
              <a:rPr sz="800">
                <a:solidFill>
                  <a:srgbClr val="5A6469"/>
                </a:solidFill>
                <a:latin typeface="Calibri"/>
              </a:rPr>
              <a:t>[r40] Zhang YZ et al. J Orthop Surg Res. 2018. doi:10.1186/s13018-018-0836-8</a:t>
            </a:r>
          </a:p>
          <a:p>
            <a:r>
              <a:rPr sz="800">
                <a:solidFill>
                  <a:srgbClr val="5A6469"/>
                </a:solidFill>
                <a:latin typeface="Calibri"/>
              </a:rPr>
              <a:t>[r41] Yoon BH et al. J Arthroplasty. 2020. doi:10.1016/j.arth.2019.11.029</a:t>
            </a:r>
          </a:p>
        </p:txBody>
      </p:sp>
      <p:sp>
        <p:nvSpPr>
          <p:cNvPr id="6" name="Rounded Rectangle 5"/>
          <p:cNvSpPr/>
          <p:nvPr/>
        </p:nvSpPr>
        <p:spPr>
          <a:xfrm>
            <a:off x="4754880" y="1508760"/>
            <a:ext cx="2743200" cy="566928"/>
          </a:xfrm>
          <a:prstGeom prst="roundRect">
            <a:avLst/>
          </a:prstGeom>
          <a:solidFill>
            <a:srgbClr val="0F5F6B"/>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Luxación traumática de cadera</a:t>
            </a:r>
          </a:p>
        </p:txBody>
      </p:sp>
      <p:sp>
        <p:nvSpPr>
          <p:cNvPr id="7" name="Decision 6"/>
          <p:cNvSpPr/>
          <p:nvPr/>
        </p:nvSpPr>
        <p:spPr>
          <a:xfrm>
            <a:off x="4572000" y="2221991"/>
            <a:ext cx="3108960" cy="868680"/>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¿Pasaron ya más de 12 horas desde la luxación? [r14]</a:t>
            </a:r>
          </a:p>
        </p:txBody>
      </p:sp>
      <p:sp>
        <p:nvSpPr>
          <p:cNvPr id="8" name="Rectangle 7"/>
          <p:cNvSpPr/>
          <p:nvPr/>
        </p:nvSpPr>
        <p:spPr>
          <a:xfrm>
            <a:off x="2987040" y="3236975"/>
            <a:ext cx="2743200" cy="566928"/>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Reducir igual, sin demora, y dejar constancia del riesgo mayor: pasadas 12 horas, 5,627 veces los odds de necrosis avascular [r14]</a:t>
            </a:r>
          </a:p>
        </p:txBody>
      </p:sp>
      <p:sp>
        <p:nvSpPr>
          <p:cNvPr id="9" name="Rectangle 8"/>
          <p:cNvSpPr/>
          <p:nvPr/>
        </p:nvSpPr>
        <p:spPr>
          <a:xfrm>
            <a:off x="6522720" y="3236975"/>
            <a:ext cx="2743200" cy="566928"/>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0">
                <a:solidFill>
                  <a:srgbClr val="263238"/>
                </a:solidFill>
                <a:latin typeface="Calibri"/>
              </a:rPr>
              <a:t>Reducir dentro de la ventana de 12 horas [r14]</a:t>
            </a:r>
          </a:p>
        </p:txBody>
      </p:sp>
      <p:sp>
        <p:nvSpPr>
          <p:cNvPr id="10" name="Rectangle 9"/>
          <p:cNvSpPr/>
          <p:nvPr/>
        </p:nvSpPr>
        <p:spPr>
          <a:xfrm>
            <a:off x="4754880" y="3950207"/>
            <a:ext cx="2743200" cy="566928"/>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Durante la reducción y la cirugía, evitar retractores intracapsulares sobre el cuello superolateral [r1] y la rotación externa forzada del cuello (en cadáver con fractura de cuello bastaron 16,83° para cortar el flujo) [r37]</a:t>
            </a:r>
          </a:p>
        </p:txBody>
      </p:sp>
      <p:sp>
        <p:nvSpPr>
          <p:cNvPr id="11" name="Rectangle 10"/>
          <p:cNvSpPr/>
          <p:nvPr/>
        </p:nvSpPr>
        <p:spPr>
          <a:xfrm>
            <a:off x="4754880" y="4663440"/>
            <a:ext cx="2743200" cy="566928"/>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Después: vigilar necrosis con RM [r40] y estadificar con ARCO [r41]</a:t>
            </a:r>
          </a:p>
        </p:txBody>
      </p:sp>
      <p:sp>
        <p:nvSpPr>
          <p:cNvPr id="12" name="Rounded Rectangle 11"/>
          <p:cNvSpPr/>
          <p:nvPr/>
        </p:nvSpPr>
        <p:spPr>
          <a:xfrm>
            <a:off x="4754880" y="5376672"/>
            <a:ext cx="2743200" cy="566928"/>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Registrar tiempo hasta la reducción y plan de seguimiento (opinión experta)</a:t>
            </a:r>
          </a:p>
        </p:txBody>
      </p:sp>
      <p:cxnSp>
        <p:nvCxnSpPr>
          <p:cNvPr id="13" name="Connector 12"/>
          <p:cNvCxnSpPr>
            <a:stCxn id="6" idx="2"/>
            <a:endCxn id="7" idx="0"/>
          </p:cNvCxnSpPr>
          <p:nvPr/>
        </p:nvCxnSpPr>
        <p:spPr>
          <a:xfrm flipH="1">
            <a:off x="6126480" y="2075688"/>
            <a:ext cx="0" cy="146303"/>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4" name="Connector 13"/>
          <p:cNvCxnSpPr>
            <a:stCxn id="7" idx="2"/>
            <a:endCxn id="8" idx="0"/>
          </p:cNvCxnSpPr>
          <p:nvPr/>
        </p:nvCxnSpPr>
        <p:spPr>
          <a:xfrm flipH="1">
            <a:off x="4358640" y="3090671"/>
            <a:ext cx="1767840" cy="146304"/>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5004816" y="3096157"/>
            <a:ext cx="457200" cy="274320"/>
          </a:xfrm>
          <a:prstGeom prst="rect">
            <a:avLst/>
          </a:prstGeom>
          <a:noFill/>
        </p:spPr>
        <p:txBody>
          <a:bodyPr wrap="square">
            <a:spAutoFit/>
          </a:bodyPr>
          <a:lstStyle/>
          <a:p>
            <a:r>
              <a:rPr sz="1200" b="1">
                <a:solidFill>
                  <a:srgbClr val="D97706"/>
                </a:solidFill>
                <a:latin typeface="Calibri"/>
              </a:rPr>
              <a:t>sí</a:t>
            </a:r>
          </a:p>
        </p:txBody>
      </p:sp>
      <p:cxnSp>
        <p:nvCxnSpPr>
          <p:cNvPr id="16" name="Connector 15"/>
          <p:cNvCxnSpPr>
            <a:stCxn id="7" idx="2"/>
            <a:endCxn id="9" idx="0"/>
          </p:cNvCxnSpPr>
          <p:nvPr/>
        </p:nvCxnSpPr>
        <p:spPr>
          <a:xfrm>
            <a:off x="6126480" y="3090671"/>
            <a:ext cx="1767840" cy="146304"/>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6800088" y="3096157"/>
            <a:ext cx="457200" cy="274320"/>
          </a:xfrm>
          <a:prstGeom prst="rect">
            <a:avLst/>
          </a:prstGeom>
          <a:noFill/>
        </p:spPr>
        <p:txBody>
          <a:bodyPr wrap="square">
            <a:spAutoFit/>
          </a:bodyPr>
          <a:lstStyle/>
          <a:p>
            <a:r>
              <a:rPr sz="1200" b="1">
                <a:solidFill>
                  <a:srgbClr val="D97706"/>
                </a:solidFill>
                <a:latin typeface="Calibri"/>
              </a:rPr>
              <a:t>no</a:t>
            </a:r>
          </a:p>
        </p:txBody>
      </p:sp>
      <p:cxnSp>
        <p:nvCxnSpPr>
          <p:cNvPr id="18" name="Connector 17"/>
          <p:cNvCxnSpPr>
            <a:stCxn id="8" idx="2"/>
            <a:endCxn id="10" idx="0"/>
          </p:cNvCxnSpPr>
          <p:nvPr/>
        </p:nvCxnSpPr>
        <p:spPr>
          <a:xfrm>
            <a:off x="4358640" y="3803903"/>
            <a:ext cx="1767840" cy="146304"/>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9" name="Connector 18"/>
          <p:cNvCxnSpPr>
            <a:stCxn id="9" idx="2"/>
            <a:endCxn id="10" idx="0"/>
          </p:cNvCxnSpPr>
          <p:nvPr/>
        </p:nvCxnSpPr>
        <p:spPr>
          <a:xfrm flipH="1">
            <a:off x="6126480" y="3803903"/>
            <a:ext cx="1767840" cy="146304"/>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0" name="Connector 19"/>
          <p:cNvCxnSpPr>
            <a:stCxn id="10" idx="2"/>
            <a:endCxn id="11" idx="0"/>
          </p:cNvCxnSpPr>
          <p:nvPr/>
        </p:nvCxnSpPr>
        <p:spPr>
          <a:xfrm flipH="1">
            <a:off x="6126480" y="4517135"/>
            <a:ext cx="0" cy="146305"/>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1" name="Connector 20"/>
          <p:cNvCxnSpPr>
            <a:stCxn id="11" idx="2"/>
            <a:endCxn id="12" idx="0"/>
          </p:cNvCxnSpPr>
          <p:nvPr/>
        </p:nvCxnSpPr>
        <p:spPr>
          <a:xfrm flipH="1">
            <a:off x="6126480" y="5230368"/>
            <a:ext cx="0" cy="146304"/>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27 / 69</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Acetábulo: columnas, paredes y lo que hay detrás del hueso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Ferguson T et al. En: AO Surgery Reference. 2026.</a:t>
            </a:r>
          </a:p>
          <a:p>
            <a:r>
              <a:rPr sz="800">
                <a:solidFill>
                  <a:srgbClr val="5A6469"/>
                </a:solidFill>
                <a:latin typeface="Calibri"/>
              </a:rPr>
              <a:t>[r6] Barney J et al. En: StatPearls [Internet]. 2023. PMID 31536264</a:t>
            </a:r>
          </a:p>
          <a:p>
            <a:r>
              <a:rPr sz="800">
                <a:solidFill>
                  <a:srgbClr val="5A6469"/>
                </a:solidFill>
                <a:latin typeface="Calibri"/>
              </a:rPr>
              <a:t>[r9] Yucens M et al. Acta Ortop Bras. 2024. doi:10.1590/1413-785220243201e267640</a:t>
            </a:r>
          </a:p>
          <a:p>
            <a:r>
              <a:rPr sz="800">
                <a:solidFill>
                  <a:srgbClr val="5A6469"/>
                </a:solidFill>
                <a:latin typeface="Calibri"/>
              </a:rPr>
              <a:t>[r19] Darmanis S et al. Clin Anat. 2007. doi:10.1002/ca.20390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Para leer un acetábulo piensa en 2 columnas (anterior y posterior), 2 paredes (anterior y posterior) y el techo o domo, que es la zona de carga.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28 / 69</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Corona mortis: lo que se ve en el cadáver frente a lo que se encuentra en la cirugía (%)</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[r19] Darmanis S et al. Clin Anat. 2007. doi:10.1002/ca.20390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29 / 69</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Los 4 cuadrantes del acetábulo y lo que hay detrás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[r44] Wasielewski RC et al. J Bone Joint Surg Am. 1990. PMID 2324135</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Cuadrante</a:t>
                      </a:r>
                    </a:p>
                  </a:txBody>
                  <a:tcPr>
                    <a:solidFill>
                      <a:srgbClr val="0F5F6B"/>
                    </a:solidFill>
                  </a:tcPr>
                </a:tc>
                <a:tc>
                  <a:txBody>
                    <a:bodyPr/>
                    <a:lstStyle/>
                    <a:p>
                      <a:r>
                        <a:rPr sz="1400" b="1">
                          <a:solidFill>
                            <a:srgbClr val="FFFFFF"/>
                          </a:solidFill>
                          <a:latin typeface="Calibri"/>
                        </a:rPr>
                        <a:t>Hueso</a:t>
                      </a:r>
                    </a:p>
                  </a:txBody>
                  <a:tcPr>
                    <a:solidFill>
                      <a:srgbClr val="0F5F6B"/>
                    </a:solidFill>
                  </a:tcPr>
                </a:tc>
                <a:tc>
                  <a:txBody>
                    <a:bodyPr/>
                    <a:lstStyle/>
                    <a:p>
                      <a:r>
                        <a:rPr sz="1400" b="1">
                          <a:solidFill>
                            <a:srgbClr val="FFFFFF"/>
                          </a:solidFill>
                          <a:latin typeface="Calibri"/>
                        </a:rPr>
                        <a:t>Qué hay del otro lado</a:t>
                      </a:r>
                    </a:p>
                  </a:txBody>
                  <a:tcPr>
                    <a:solidFill>
                      <a:srgbClr val="0F5F6B"/>
                    </a:solidFill>
                  </a:tcPr>
                </a:tc>
                <a:tc>
                  <a:txBody>
                    <a:bodyPr/>
                    <a:lstStyle/>
                    <a:p>
                      <a:r>
                        <a:rPr sz="1400" b="1">
                          <a:solidFill>
                            <a:srgbClr val="FFFFFF"/>
                          </a:solidFill>
                          <a:latin typeface="Calibri"/>
                        </a:rPr>
                        <a:t>Uso de tornillos transacetabulares</a:t>
                      </a:r>
                    </a:p>
                  </a:txBody>
                  <a:tcPr>
                    <a:solidFill>
                      <a:srgbClr val="0F5F6B"/>
                    </a:solidFill>
                  </a:tcPr>
                </a:tc>
              </a:tr>
              <a:tr h="457200">
                <a:tc>
                  <a:txBody>
                    <a:bodyPr/>
                    <a:lstStyle/>
                    <a:p>
                      <a:r>
                        <a:rPr sz="1400">
                          <a:solidFill>
                            <a:srgbClr val="263238"/>
                          </a:solidFill>
                          <a:latin typeface="Calibri"/>
                        </a:rPr>
                        <a:t>Posterosuperior</a:t>
                      </a:r>
                    </a:p>
                  </a:txBody>
                  <a:tcPr>
                    <a:solidFill>
                      <a:srgbClr val="EEF3F4"/>
                    </a:solidFill>
                  </a:tcPr>
                </a:tc>
                <a:tc>
                  <a:txBody>
                    <a:bodyPr/>
                    <a:lstStyle/>
                    <a:p>
                      <a:r>
                        <a:rPr sz="1400">
                          <a:solidFill>
                            <a:srgbClr val="263238"/>
                          </a:solidFill>
                          <a:latin typeface="Calibri"/>
                        </a:rPr>
                        <a:t>Mejor hueso disponible [r44]</a:t>
                      </a:r>
                    </a:p>
                  </a:txBody>
                  <a:tcPr>
                    <a:solidFill>
                      <a:srgbClr val="EEF3F4"/>
                    </a:solidFill>
                  </a:tcPr>
                </a:tc>
                <a:tc>
                  <a:txBody>
                    <a:bodyPr/>
                    <a:lstStyle/>
                    <a:p>
                      <a:r>
                        <a:rPr sz="1400">
                          <a:solidFill>
                            <a:srgbClr val="263238"/>
                          </a:solidFill>
                          <a:latin typeface="Calibri"/>
                        </a:rPr>
                        <a:t>Zona considerada segura en el estudio [r44]</a:t>
                      </a:r>
                    </a:p>
                  </a:txBody>
                  <a:tcPr>
                    <a:solidFill>
                      <a:srgbClr val="EEF3F4"/>
                    </a:solidFill>
                  </a:tcPr>
                </a:tc>
                <a:tc>
                  <a:txBody>
                    <a:bodyPr/>
                    <a:lstStyle/>
                    <a:p>
                      <a:r>
                        <a:rPr sz="1400">
                          <a:solidFill>
                            <a:srgbClr val="263238"/>
                          </a:solidFill>
                          <a:latin typeface="Calibri"/>
                        </a:rPr>
                        <a:t>Relativamente seguro [r44]</a:t>
                      </a:r>
                    </a:p>
                  </a:txBody>
                  <a:tcPr>
                    <a:solidFill>
                      <a:srgbClr val="EEF3F4"/>
                    </a:solidFill>
                  </a:tcPr>
                </a:tc>
              </a:tr>
              <a:tr h="457200">
                <a:tc>
                  <a:txBody>
                    <a:bodyPr/>
                    <a:lstStyle/>
                    <a:p>
                      <a:r>
                        <a:rPr sz="1400">
                          <a:solidFill>
                            <a:srgbClr val="263238"/>
                          </a:solidFill>
                          <a:latin typeface="Calibri"/>
                        </a:rPr>
                        <a:t>Posteroinferior</a:t>
                      </a:r>
                    </a:p>
                  </a:txBody>
                  <a:tcPr>
                    <a:solidFill>
                      <a:srgbClr val="FFFFFF"/>
                    </a:solidFill>
                  </a:tcPr>
                </a:tc>
                <a:tc>
                  <a:txBody>
                    <a:bodyPr/>
                    <a:lstStyle/>
                    <a:p>
                      <a:r>
                        <a:rPr sz="1400">
                          <a:solidFill>
                            <a:srgbClr val="263238"/>
                          </a:solidFill>
                          <a:latin typeface="Calibri"/>
                        </a:rPr>
                        <a:t>Mejor hueso disponible [r44]</a:t>
                      </a:r>
                    </a:p>
                  </a:txBody>
                  <a:tcPr>
                    <a:solidFill>
                      <a:srgbClr val="FFFFFF"/>
                    </a:solidFill>
                  </a:tcPr>
                </a:tc>
                <a:tc>
                  <a:txBody>
                    <a:bodyPr/>
                    <a:lstStyle/>
                    <a:p>
                      <a:r>
                        <a:rPr sz="1400">
                          <a:solidFill>
                            <a:srgbClr val="263238"/>
                          </a:solidFill>
                          <a:latin typeface="Calibri"/>
                        </a:rPr>
                        <a:t>Zona considerada segura en el estudio [r44]</a:t>
                      </a:r>
                    </a:p>
                  </a:txBody>
                  <a:tcPr>
                    <a:solidFill>
                      <a:srgbClr val="FFFFFF"/>
                    </a:solidFill>
                  </a:tcPr>
                </a:tc>
                <a:tc>
                  <a:txBody>
                    <a:bodyPr/>
                    <a:lstStyle/>
                    <a:p>
                      <a:r>
                        <a:rPr sz="1400">
                          <a:solidFill>
                            <a:srgbClr val="263238"/>
                          </a:solidFill>
                          <a:latin typeface="Calibri"/>
                        </a:rPr>
                        <a:t>Relativamente seguro [r44]</a:t>
                      </a:r>
                    </a:p>
                  </a:txBody>
                  <a:tcPr>
                    <a:solidFill>
                      <a:srgbClr val="FFFFFF"/>
                    </a:solidFill>
                  </a:tcPr>
                </a:tc>
              </a:tr>
              <a:tr h="457200">
                <a:tc>
                  <a:txBody>
                    <a:bodyPr/>
                    <a:lstStyle/>
                    <a:p>
                      <a:r>
                        <a:rPr sz="1400">
                          <a:solidFill>
                            <a:srgbClr val="263238"/>
                          </a:solidFill>
                          <a:latin typeface="Calibri"/>
                        </a:rPr>
                        <a:t>Anterosuperior</a:t>
                      </a:r>
                    </a:p>
                  </a:txBody>
                  <a:tcPr>
                    <a:solidFill>
                      <a:srgbClr val="EEF3F4"/>
                    </a:solidFill>
                  </a:tcPr>
                </a:tc>
                <a:tc>
                  <a:txBody>
                    <a:bodyPr/>
                    <a:lstStyle/>
                    <a:p>
                      <a:r>
                        <a:rPr sz="1400">
                          <a:solidFill>
                            <a:srgbClr val="263238"/>
                          </a:solidFill>
                          <a:latin typeface="Calibri"/>
                        </a:rPr>
                        <a:t>Menos hueso que los posteriores [r44]</a:t>
                      </a:r>
                    </a:p>
                  </a:txBody>
                  <a:tcPr>
                    <a:solidFill>
                      <a:srgbClr val="EEF3F4"/>
                    </a:solidFill>
                  </a:tcPr>
                </a:tc>
                <a:tc>
                  <a:txBody>
                    <a:bodyPr/>
                    <a:lstStyle/>
                    <a:p>
                      <a:r>
                        <a:rPr sz="1400">
                          <a:solidFill>
                            <a:srgbClr val="263238"/>
                          </a:solidFill>
                          <a:latin typeface="Calibri"/>
                        </a:rPr>
                        <a:t>Vasos ilíacos externos y paquete obturador [r44]</a:t>
                      </a:r>
                    </a:p>
                  </a:txBody>
                  <a:tcPr>
                    <a:solidFill>
                      <a:srgbClr val="EEF3F4"/>
                    </a:solidFill>
                  </a:tcPr>
                </a:tc>
                <a:tc>
                  <a:txBody>
                    <a:bodyPr/>
                    <a:lstStyle/>
                    <a:p>
                      <a:r>
                        <a:rPr sz="1400">
                          <a:solidFill>
                            <a:srgbClr val="263238"/>
                          </a:solidFill>
                          <a:latin typeface="Calibri"/>
                        </a:rPr>
                        <a:t>Evitar siempre que sea posible [r44]</a:t>
                      </a:r>
                    </a:p>
                  </a:txBody>
                  <a:tcPr>
                    <a:solidFill>
                      <a:srgbClr val="EEF3F4"/>
                    </a:solidFill>
                  </a:tcPr>
                </a:tc>
              </a:tr>
              <a:tr h="457200">
                <a:tc>
                  <a:txBody>
                    <a:bodyPr/>
                    <a:lstStyle/>
                    <a:p>
                      <a:r>
                        <a:rPr sz="1400">
                          <a:solidFill>
                            <a:srgbClr val="263238"/>
                          </a:solidFill>
                          <a:latin typeface="Calibri"/>
                        </a:rPr>
                        <a:t>Anteroinferior</a:t>
                      </a:r>
                    </a:p>
                  </a:txBody>
                  <a:tcPr>
                    <a:solidFill>
                      <a:srgbClr val="FFFFFF"/>
                    </a:solidFill>
                  </a:tcPr>
                </a:tc>
                <a:tc>
                  <a:txBody>
                    <a:bodyPr/>
                    <a:lstStyle/>
                    <a:p>
                      <a:r>
                        <a:rPr sz="1400">
                          <a:solidFill>
                            <a:srgbClr val="263238"/>
                          </a:solidFill>
                          <a:latin typeface="Calibri"/>
                        </a:rPr>
                        <a:t>Menos hueso que los posteriores [r44]</a:t>
                      </a:r>
                    </a:p>
                  </a:txBody>
                  <a:tcPr>
                    <a:solidFill>
                      <a:srgbClr val="FFFFFF"/>
                    </a:solidFill>
                  </a:tcPr>
                </a:tc>
                <a:tc>
                  <a:txBody>
                    <a:bodyPr/>
                    <a:lstStyle/>
                    <a:p>
                      <a:r>
                        <a:rPr sz="1400">
                          <a:solidFill>
                            <a:srgbClr val="263238"/>
                          </a:solidFill>
                          <a:latin typeface="Calibri"/>
                        </a:rPr>
                        <a:t>Vasos ilíacos externos y paquete obturador [r44]</a:t>
                      </a:r>
                    </a:p>
                  </a:txBody>
                  <a:tcPr>
                    <a:solidFill>
                      <a:srgbClr val="FFFFFF"/>
                    </a:solidFill>
                  </a:tcPr>
                </a:tc>
                <a:tc>
                  <a:txBody>
                    <a:bodyPr/>
                    <a:lstStyle/>
                    <a:p>
                      <a:r>
                        <a:rPr sz="1400">
                          <a:solidFill>
                            <a:srgbClr val="263238"/>
                          </a:solidFill>
                          <a:latin typeface="Calibri"/>
                        </a:rPr>
                        <a:t>Evitar siempre que sea posible [r44]</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30 / 69</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Anillo pélvico: qué ligamentos sostienen la estabilidad</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[r46] Vrahas M et al. Orthopedics. 1995. doi:10.3928/0147-7447-19950301-09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anillo pélvico se sostiene por hueso y por ligamento.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31 / 69</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Anillo pélvico: qué ligamentos sostienen la estabilidad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[r46] Vrahas M et al. Orthopedics. 1995. doi:10.3928/0147-7447-19950301-09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Léelo como un mapa de pesos y no como una clasificación: es un estudio cadavérico de 13 pelvis… [r46]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32 / 69</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Clasificaciones anatómicas y su confiabilidad</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[r42] Beaulé PE et al. Assessment of interobserver and intraobserver reliability. 2003. PMID 12954828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Con cirujanos que aprendieron a leer estas imágenes o que operan acetábulo con regularidad, la concordancia de Letournel-Judet fue sustancial (kappa mayor de 0,7) [r42].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33 / 69</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Confiabilidad interobservador de Letournel-Judet (kappa) según experiencia y TC</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[r42] Beaulé PE et al. Assessment of interobserver and intraobserver reliability. 2003. PMID 12954828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34 / 69</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Concordancia interobservador de Letournel-Judet en otro estudio: 17 cirujanos, 10 fracturas (kappa)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[r9] Yucens M et al. Acta Ortop Bras. 2024. doi:10.1590/1413-785220243201e267640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35 / 69</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Descriptores radiográficos: zonas, ángulos y zona de Lewinnek</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[r10] Toogood PA et al. Clin Orthop Relat Res. 2009. doi:10.1007/s11999-008-0473-3</a:t>
            </a:r>
          </a:p>
          <a:p>
            <a:r>
              <a:rPr sz="800">
                <a:solidFill>
                  <a:srgbClr val="5A6469"/>
                </a:solidFill>
                <a:latin typeface="Calibri"/>
              </a:rPr>
              <a:t>[r11] Abdel MP et al. Clin Orthop Relat Res. 2016. doi:10.1007/s11999-015-4432-5</a:t>
            </a:r>
          </a:p>
          <a:p>
            <a:r>
              <a:rPr sz="800">
                <a:solidFill>
                  <a:srgbClr val="5A6469"/>
                </a:solidFill>
                <a:latin typeface="Calibri"/>
              </a:rPr>
              <a:t>[r40] Zhang YZ et al. J Orthop Surg Res. 2018. doi:10.1186/s13018-018-0836-8</a:t>
            </a:r>
          </a:p>
          <a:p>
            <a:r>
              <a:rPr sz="800">
                <a:solidFill>
                  <a:srgbClr val="5A6469"/>
                </a:solidFill>
                <a:latin typeface="Calibri"/>
              </a:rPr>
              <a:t>[r41] Yoon BH et al. J Arthroplasty. 2020. doi:10.1016/j.arth.2019.11.029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4 familias de descriptores salen de la misma anatomía y se usan a diario.</a:t>
            </a:r>
          </a:p>
          <a:p>
            <a:pPr marL="347472" indent="-347472">
              <a:spcAft>
                <a:spcPts val="1400"/>
              </a:spcAft>
              <a:buChar char="•"/>
            </a:pPr>
            <a:r>
              <a:rPr sz="2800">
                <a:solidFill>
                  <a:srgbClr val="263238"/>
                </a:solidFill>
                <a:latin typeface="Calibri"/>
              </a:rPr>
              <a:t>Zonas periprotésicas.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36 / 69</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Resonancia magnética en osteonecrosis temprana de la cabeza femoral (%)</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[r40] Zhang YZ et al. J Orthop Surg Res. 2018. doi:10.1186/s13018-018-0836-8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37 / 69</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Prótesis luxadas con el cotilo dentro de la zona de Lewinnek (%)</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[r11] Abdel MP et al. Clin Orthop Relat Res. 2016. doi:10.1007/s11999-015-4432-5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38 / 69</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Algoritmo: déficit motor tras abordaje posterior o fractura acetabular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[r12] Fleming P et al. J Bone Joint Surg Br. 2003. doi:10.1302/0301-620x.85b3.13220</a:t>
            </a:r>
          </a:p>
          <a:p>
            <a:r>
              <a:rPr sz="1000">
                <a:solidFill>
                  <a:srgbClr val="5A6469"/>
                </a:solidFill>
                <a:latin typeface="Calibri"/>
              </a:rPr>
              <a:t>[r30] Farrell CM et al. J Bone Joint Surg Am. 2005. doi:10.2106/JBJS.C.01564</a:t>
            </a:r>
          </a:p>
          <a:p>
            <a:r>
              <a:rPr sz="1000">
                <a:solidFill>
                  <a:srgbClr val="5A6469"/>
                </a:solidFill>
                <a:latin typeface="Calibri"/>
              </a:rPr>
              <a:t>[r32] Stavrakakis IM et al. Eur J Trauma Emerg Surg. 2022. doi:10.1007/s00068-022-01896-0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algoritmo ordena lo anatómico del problema; no sustituye la valoración clínica ni electrodiagnóstica.</a:t>
            </a:r>
          </a:p>
          <a:p>
            <a:pPr marL="347472" indent="-347472">
              <a:spcAft>
                <a:spcPts val="1400"/>
              </a:spcAft>
              <a:buChar char="•"/>
            </a:pPr>
            <a:r>
              <a:rPr sz="2800">
                <a:solidFill>
                  <a:srgbClr val="263238"/>
                </a:solidFill>
                <a:latin typeface="Calibri"/>
              </a:rPr>
              <a:t>Los nodos sin cita son opinión experta.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39 / 69</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Déficit motor del miembro tras abordaje posterior o fractura acetabular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[r30] Farrell CM et al. J Bone Joint Surg Am. 2005. doi:10.2106/JBJS.C.01564</a:t>
            </a:r>
          </a:p>
          <a:p>
            <a:r>
              <a:rPr sz="1000">
                <a:solidFill>
                  <a:srgbClr val="5A6469"/>
                </a:solidFill>
                <a:latin typeface="Calibri"/>
              </a:rPr>
              <a:t>[r12] Fleming P et al. J Bone Joint Surg Br. 2003. doi:10.1302/0301-620x.85b3.13220</a:t>
            </a:r>
          </a:p>
          <a:p>
            <a:r>
              <a:rPr sz="1000">
                <a:solidFill>
                  <a:srgbClr val="5A6469"/>
                </a:solidFill>
                <a:latin typeface="Calibri"/>
              </a:rPr>
              <a:t>[r32] Stavrakakis IM et al. Eur J Trauma Emerg Surg. 2022. doi:10.1007/s00068-022-01896-0</a:t>
            </a:r>
          </a:p>
        </p:txBody>
      </p:sp>
      <p:sp>
        <p:nvSpPr>
          <p:cNvPr id="6" name="Rounded Rectangle 5"/>
          <p:cNvSpPr/>
          <p:nvPr/>
        </p:nvSpPr>
        <p:spPr>
          <a:xfrm>
            <a:off x="4754880" y="1508760"/>
            <a:ext cx="2743200" cy="566928"/>
          </a:xfrm>
          <a:prstGeom prst="roundRect">
            <a:avLst/>
          </a:prstGeom>
          <a:solidFill>
            <a:srgbClr val="0F5F6B"/>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Déficit motor del miembro tras abordaje posterior o fractura acetabular</a:t>
            </a:r>
          </a:p>
        </p:txBody>
      </p:sp>
      <p:sp>
        <p:nvSpPr>
          <p:cNvPr id="7" name="Rectangle 6"/>
          <p:cNvSpPr/>
          <p:nvPr/>
        </p:nvSpPr>
        <p:spPr>
          <a:xfrm>
            <a:off x="4754880" y="2221991"/>
            <a:ext cx="2743200" cy="566928"/>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Definir el territorio: el peroneo fue el más afectado, 30 de 47 parálisis motoras tras prótesis total [r30]</a:t>
            </a:r>
          </a:p>
        </p:txBody>
      </p:sp>
      <p:sp>
        <p:nvSpPr>
          <p:cNvPr id="8" name="Decision 7"/>
          <p:cNvSpPr/>
          <p:nvPr/>
        </p:nvSpPr>
        <p:spPr>
          <a:xfrm>
            <a:off x="4572000" y="2935224"/>
            <a:ext cx="3108960" cy="868680"/>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¿Hay causa mecánica identificable (hematoma, fragmento, implante, posición o tracción)? (opinión experta)</a:t>
            </a:r>
          </a:p>
        </p:txBody>
      </p:sp>
      <p:sp>
        <p:nvSpPr>
          <p:cNvPr id="9" name="Rectangle 8"/>
          <p:cNvSpPr/>
          <p:nvPr/>
        </p:nvSpPr>
        <p:spPr>
          <a:xfrm>
            <a:off x="2987040" y="3950208"/>
            <a:ext cx="2743200" cy="566928"/>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Corregir la causa (opinión experta); recuerda que el alargamiento del miembro se asoció a parálisis [r30] y que la flexión de cadera con rodilla extendida tensa el ciático [r12]</a:t>
            </a:r>
          </a:p>
        </p:txBody>
      </p:sp>
      <p:sp>
        <p:nvSpPr>
          <p:cNvPr id="10" name="Rectangle 9"/>
          <p:cNvSpPr/>
          <p:nvPr/>
        </p:nvSpPr>
        <p:spPr>
          <a:xfrm>
            <a:off x="6522720" y="3950208"/>
            <a:ext cx="2743200" cy="566928"/>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Nervio contundido pero íntegro: esperar y vigilar puede ser la mejor opción, porque el injerto da malos resultados (dato de fracturas acetabulares) [r32]</a:t>
            </a:r>
          </a:p>
        </p:txBody>
      </p:sp>
      <p:sp>
        <p:nvSpPr>
          <p:cNvPr id="11" name="Rectangle 10"/>
          <p:cNvSpPr/>
          <p:nvPr/>
        </p:nvSpPr>
        <p:spPr>
          <a:xfrm>
            <a:off x="4754880" y="4663440"/>
            <a:ext cx="2743200" cy="566928"/>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Seguimiento clínico y electrodiagnóstico: solo 36 % de las parálisis completas recuperó la fuerza, en 21,1 meses de promedio [r30]</a:t>
            </a:r>
          </a:p>
        </p:txBody>
      </p:sp>
      <p:sp>
        <p:nvSpPr>
          <p:cNvPr id="12" name="Rounded Rectangle 11"/>
          <p:cNvSpPr/>
          <p:nvPr/>
        </p:nvSpPr>
        <p:spPr>
          <a:xfrm>
            <a:off x="4754880" y="5376672"/>
            <a:ext cx="2743200" cy="566928"/>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Documentar, explicar al paciente y dejar plan de rehabilitación (opinión experta)</a:t>
            </a:r>
          </a:p>
        </p:txBody>
      </p:sp>
      <p:cxnSp>
        <p:nvCxnSpPr>
          <p:cNvPr id="13" name="Connector 12"/>
          <p:cNvCxnSpPr>
            <a:stCxn id="6" idx="2"/>
            <a:endCxn id="7" idx="0"/>
          </p:cNvCxnSpPr>
          <p:nvPr/>
        </p:nvCxnSpPr>
        <p:spPr>
          <a:xfrm flipH="1">
            <a:off x="6126480" y="2075688"/>
            <a:ext cx="0" cy="146303"/>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4" name="Connector 13"/>
          <p:cNvCxnSpPr>
            <a:stCxn id="7" idx="2"/>
            <a:endCxn id="8" idx="0"/>
          </p:cNvCxnSpPr>
          <p:nvPr/>
        </p:nvCxnSpPr>
        <p:spPr>
          <a:xfrm flipH="1">
            <a:off x="6126480" y="2788919"/>
            <a:ext cx="0" cy="146305"/>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5" name="Connector 14"/>
          <p:cNvCxnSpPr>
            <a:stCxn id="8" idx="2"/>
            <a:endCxn id="9" idx="0"/>
          </p:cNvCxnSpPr>
          <p:nvPr/>
        </p:nvCxnSpPr>
        <p:spPr>
          <a:xfrm flipH="1">
            <a:off x="4358640" y="3803904"/>
            <a:ext cx="1767840" cy="146304"/>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5004816" y="3809390"/>
            <a:ext cx="457200" cy="274320"/>
          </a:xfrm>
          <a:prstGeom prst="rect">
            <a:avLst/>
          </a:prstGeom>
          <a:noFill/>
        </p:spPr>
        <p:txBody>
          <a:bodyPr wrap="square">
            <a:spAutoFit/>
          </a:bodyPr>
          <a:lstStyle/>
          <a:p>
            <a:r>
              <a:rPr sz="1200" b="1">
                <a:solidFill>
                  <a:srgbClr val="D97706"/>
                </a:solidFill>
                <a:latin typeface="Calibri"/>
              </a:rPr>
              <a:t>sí</a:t>
            </a:r>
          </a:p>
        </p:txBody>
      </p:sp>
      <p:cxnSp>
        <p:nvCxnSpPr>
          <p:cNvPr id="17" name="Connector 16"/>
          <p:cNvCxnSpPr>
            <a:stCxn id="8" idx="2"/>
            <a:endCxn id="10" idx="0"/>
          </p:cNvCxnSpPr>
          <p:nvPr/>
        </p:nvCxnSpPr>
        <p:spPr>
          <a:xfrm>
            <a:off x="6126480" y="3803904"/>
            <a:ext cx="1767840" cy="146304"/>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6800088" y="3809390"/>
            <a:ext cx="457200" cy="274320"/>
          </a:xfrm>
          <a:prstGeom prst="rect">
            <a:avLst/>
          </a:prstGeom>
          <a:noFill/>
        </p:spPr>
        <p:txBody>
          <a:bodyPr wrap="square">
            <a:spAutoFit/>
          </a:bodyPr>
          <a:lstStyle/>
          <a:p>
            <a:r>
              <a:rPr sz="1200" b="1">
                <a:solidFill>
                  <a:srgbClr val="D97706"/>
                </a:solidFill>
                <a:latin typeface="Calibri"/>
              </a:rPr>
              <a:t>no</a:t>
            </a:r>
          </a:p>
        </p:txBody>
      </p:sp>
      <p:cxnSp>
        <p:nvCxnSpPr>
          <p:cNvPr id="19" name="Connector 18"/>
          <p:cNvCxnSpPr>
            <a:stCxn id="9" idx="2"/>
            <a:endCxn id="11" idx="0"/>
          </p:cNvCxnSpPr>
          <p:nvPr/>
        </p:nvCxnSpPr>
        <p:spPr>
          <a:xfrm>
            <a:off x="4358640" y="4517136"/>
            <a:ext cx="1767840" cy="146304"/>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0" name="Connector 19"/>
          <p:cNvCxnSpPr>
            <a:stCxn id="10" idx="2"/>
            <a:endCxn id="11" idx="0"/>
          </p:cNvCxnSpPr>
          <p:nvPr/>
        </p:nvCxnSpPr>
        <p:spPr>
          <a:xfrm flipH="1">
            <a:off x="6126480" y="4517136"/>
            <a:ext cx="1767840" cy="146304"/>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1" name="Connector 20"/>
          <p:cNvCxnSpPr>
            <a:stCxn id="11" idx="2"/>
            <a:endCxn id="12" idx="0"/>
          </p:cNvCxnSpPr>
          <p:nvPr/>
        </p:nvCxnSpPr>
        <p:spPr>
          <a:xfrm flipH="1">
            <a:off x="6126480" y="5230368"/>
            <a:ext cx="0" cy="146304"/>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40 / 69</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Técnica: cómo se lee la anatomía en cada corredor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Apivatthakakul T et al. En: AO Surgery Reference. 2026.</a:t>
            </a:r>
          </a:p>
          <a:p>
            <a:r>
              <a:rPr sz="800">
                <a:solidFill>
                  <a:srgbClr val="5A6469"/>
                </a:solidFill>
                <a:latin typeface="Calibri"/>
              </a:rPr>
              <a:t>[r2] Apivatthakakul T et al. En: AO Surgery Reference. 2026.</a:t>
            </a:r>
          </a:p>
          <a:p>
            <a:r>
              <a:rPr sz="800">
                <a:solidFill>
                  <a:srgbClr val="5A6469"/>
                </a:solidFill>
                <a:latin typeface="Calibri"/>
              </a:rPr>
              <a:t>[r3] Ferguson T et al. En: AO Surgery Reference. 2026.</a:t>
            </a:r>
          </a:p>
          <a:p>
            <a:r>
              <a:rPr sz="800">
                <a:solidFill>
                  <a:srgbClr val="5A6469"/>
                </a:solidFill>
                <a:latin typeface="Calibri"/>
              </a:rPr>
              <a:t>[r4] Gautier E et al. J Bone Joint Surg Br. 2000. doi:10.1302/0301-620x.82b5.10426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Este bloque no reemplaza el manual: ordena, para cada corredor, qué plano se abre, qué estructura se vigila y qué error repite el residente.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41 / 69</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Técnica: cómo se lee la anatomía en cada corredor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Apivatthakakul T et al. En: AO Surgery Reference. 2026.</a:t>
            </a:r>
          </a:p>
          <a:p>
            <a:r>
              <a:rPr sz="1000">
                <a:solidFill>
                  <a:srgbClr val="5A6469"/>
                </a:solidFill>
                <a:latin typeface="Calibri"/>
              </a:rPr>
              <a:t>[r2] Apivatthakakul T et al. En: AO Surgery Reference. 2026.</a:t>
            </a:r>
          </a:p>
          <a:p>
            <a:r>
              <a:rPr sz="1000">
                <a:solidFill>
                  <a:srgbClr val="5A6469"/>
                </a:solidFill>
                <a:latin typeface="Calibri"/>
              </a:rPr>
              <a:t>[r13] Khan T et al. J Arthroplasty. 2007. doi:10.1016/j.arth.2006.11.013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Poner un retractor dentro de la cápsula sobre el cuello superolateral [r1].</a:t>
            </a:r>
          </a:p>
          <a:p>
            <a:pPr marL="347472" indent="-347472">
              <a:spcAft>
                <a:spcPts val="1400"/>
              </a:spcAft>
              <a:buChar char="•"/>
            </a:pPr>
            <a:r>
              <a:rPr sz="2400">
                <a:solidFill>
                  <a:srgbClr val="263238"/>
                </a:solidFill>
                <a:latin typeface="Calibri"/>
              </a:rPr>
              <a:t>Prolongar la división proximal del glúteo medio sin saber dónde está el nervio: la zona de 3–5 cm no es una garantía [r2, r13].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42 / 69</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Estiramiento del nervio glúteo superior según el ángulo del separador en el K-L (%)</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[r20] Nitikman M et al. J Orthop Surg Res. 2026. doi:10.1186/s13018-026-06937-7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43 / 69</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Los 3 corredores frente a frente: qué estructura se lesiona y con qué frecuencia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[r13] Khan T et al. J Arthroplasty. 2007. doi:10.1016/j.arth.2006.11.013</a:t>
            </a:r>
          </a:p>
          <a:p>
            <a:r>
              <a:rPr sz="800">
                <a:solidFill>
                  <a:srgbClr val="5A6469"/>
                </a:solidFill>
                <a:latin typeface="Calibri"/>
              </a:rPr>
              <a:t>[r21] Dahm F et al. Orthop Traumatol Surg Res. 2021. doi:10.1016/j.otsr.2021.102956</a:t>
            </a:r>
          </a:p>
          <a:p>
            <a:r>
              <a:rPr sz="800">
                <a:solidFill>
                  <a:srgbClr val="5A6469"/>
                </a:solidFill>
                <a:latin typeface="Calibri"/>
              </a:rPr>
              <a:t>[r24] Hartog C et al. Orthop Traumatol Surg Res. 2019. doi:10.1016/j.otsr.2019.07.013</a:t>
            </a:r>
          </a:p>
          <a:p>
            <a:r>
              <a:rPr sz="800">
                <a:solidFill>
                  <a:srgbClr val="5A6469"/>
                </a:solidFill>
                <a:latin typeface="Calibri"/>
              </a:rPr>
              <a:t>[r28] Kwon MS et al. Clin Orthop Relat Res. 2006. doi:10.1097/01.blo.0000218746.84494.df</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No hay un estudio que compare los 3 corredores con la misma definición de lesión para todas las estructuras…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44 / 69</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Luxación de prótesis total por abordaje, con reparación de partes blandas (%)</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[r28] Kwon MS et al. Clin Orthop Relat Res. 2006. doi:10.1097/01.blo.0000218746.84494.df</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45 / 69</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Lesión del nervio cutáneo femoral lateral tras abordaje anterior: media según el enfoque del estudio (%)</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[r21] Dahm F et al. Orthop Traumatol Surg Res. 2021. doi:10.1016/j.otsr.2021.102956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46 / 69</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Complicaciones ligadas a la anatomía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[r30] Farrell CM et al. J Bone Joint Surg Am. 2005. doi:10.2106/JBJS.C.01564</a:t>
            </a:r>
          </a:p>
          <a:p>
            <a:r>
              <a:rPr sz="1000">
                <a:solidFill>
                  <a:srgbClr val="5A6469"/>
                </a:solidFill>
                <a:latin typeface="Calibri"/>
              </a:rPr>
              <a:t>[r32] Stavrakakis IM et al. Eur J Trauma Emerg Surg. 2022. doi:10.1007/s00068-022-01896-0</a:t>
            </a:r>
          </a:p>
          <a:p>
            <a:r>
              <a:rPr sz="1000">
                <a:solidFill>
                  <a:srgbClr val="5A6469"/>
                </a:solidFill>
                <a:latin typeface="Calibri"/>
              </a:rPr>
              <a:t>[r53] Slobogean GP et al. Injury. 2015. doi:10.1016/j.injury.2014.10.010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este capítulo las complicaciones se agrupan en torno a 4 estructuras: la irrigación de la cabeza, el ciático, el glúteo superior y el cutáneo femoral lateral.</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47 / 69</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Complicaciones tras fijación interna de fracturas de cuello femoral en pacientes de 60 años o menos (%)</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[r53] Slobogean GP et al. Injury. 2015. doi:10.1016/j.injury.2014.10.010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48 / 69</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Parálisis ciática asociada a fractura acetabular (%)</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[r32] Stavrakakis IM et al. Eur J Trauma Emerg Surg. 2022. doi:10.1007/s00068-022-01896-0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49 / 69</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Pronóstico: necrosis avascular, nervios y función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[r14] Kellam P et al. J Orthop Trauma. 2016. doi:10.1097/BOT.0000000000000419</a:t>
            </a:r>
          </a:p>
          <a:p>
            <a:r>
              <a:rPr sz="800">
                <a:solidFill>
                  <a:srgbClr val="5A6469"/>
                </a:solidFill>
                <a:latin typeface="Calibri"/>
              </a:rPr>
              <a:t>[r30] Farrell CM et al. J Bone Joint Surg Am. 2005. doi:10.2106/JBJS.C.01564</a:t>
            </a:r>
          </a:p>
          <a:p>
            <a:r>
              <a:rPr sz="800">
                <a:solidFill>
                  <a:srgbClr val="5A6469"/>
                </a:solidFill>
                <a:latin typeface="Calibri"/>
              </a:rPr>
              <a:t>[r32] Stavrakakis IM et al. Eur J Trauma Emerg Surg. 2022. doi:10.1007/s00068-022-01896-0</a:t>
            </a:r>
          </a:p>
          <a:p>
            <a:r>
              <a:rPr sz="800">
                <a:solidFill>
                  <a:srgbClr val="5A6469"/>
                </a:solidFill>
                <a:latin typeface="Calibri"/>
              </a:rPr>
              <a:t>[r41] Yoon BH et al. J Arthroplasty. 2020. doi:10.1016/j.arth.2019.11.029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Necrosis avascular tras luxación.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50 / 69</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Pronóstico: necrosis avascular, nervios y función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[r30] Farrell CM et al. J Bone Joint Surg Am. 2005. doi:10.2106/JBJS.C.01564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una cohorte de prótesis totales, solo 36 % de las parálisis completas recuperó la fuerza, en 21,1 meses de promedio [r30].</a:t>
            </a:r>
          </a:p>
          <a:p>
            <a:pPr marL="347472" indent="-347472">
              <a:spcAft>
                <a:spcPts val="1400"/>
              </a:spcAft>
              <a:buChar char="•"/>
            </a:pPr>
            <a:r>
              <a:rPr sz="2400">
                <a:solidFill>
                  <a:srgbClr val="263238"/>
                </a:solidFill>
                <a:latin typeface="Calibri"/>
              </a:rPr>
              <a:t>Son definiciones y poblaciones distintas: no se promedian.</a:t>
            </a:r>
          </a:p>
          <a:p>
            <a:pPr marL="347472" indent="-347472">
              <a:spcAft>
                <a:spcPts val="1400"/>
              </a:spcAft>
              <a:buChar char="•"/>
            </a:pPr>
            <a:r>
              <a:rPr sz="2400">
                <a:solidFill>
                  <a:srgbClr val="263238"/>
                </a:solidFill>
                <a:latin typeface="Calibri"/>
              </a:rPr>
              <a:t>Función del acetábulo.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51 / 69</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Recuperación completa de la parálisis: cifras de poblaciones distintas (%)</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[r32] Stavrakakis IM et al. Eur J Trauma Emerg Surg. 2022. doi:10.1007/s00068-022-01896-0</a:t>
            </a:r>
          </a:p>
          <a:p>
            <a:r>
              <a:rPr sz="1000">
                <a:solidFill>
                  <a:srgbClr val="5A6469"/>
                </a:solidFill>
                <a:latin typeface="Calibri"/>
              </a:rPr>
              <a:t>[r30] Farrell CM et al. J Bone Joint Surg Am. 2005. doi:10.2106/JBJS.C.01564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52 / 69</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Pilares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1. Elige el abordaje por la estructura que quieres proteger y no solo por el plano que quieres abrir.</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53 / 69</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No olvidar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Ferguson T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Deja 1 cm de tendón del piriforme en el trocánter y corta el tendón conjunto 1 cm lateral a su inserción: la circunfleja medial corre cerca, por el borde superior del cuadrado femoral [r3].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54 / 69</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Mensajes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 Gautier E et al. J Bone Joint Surg Br. 2000. doi:10.1302/0301-620x.82b5.10426</a:t>
            </a:r>
          </a:p>
          <a:p>
            <a:r>
              <a:rPr sz="1000">
                <a:solidFill>
                  <a:srgbClr val="5A6469"/>
                </a:solidFill>
                <a:latin typeface="Calibri"/>
              </a:rPr>
              <a:t>[r7] Tomaszewski KA et al. J Orthop Res. 2016. doi:10.1002/jor.23186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cabeza femoral se irriga por detrás y bajo el obturador externo: ese es el escudo que hay que respetar [r4].</a:t>
            </a:r>
          </a:p>
          <a:p>
            <a:pPr marL="347472" indent="-347472">
              <a:spcAft>
                <a:spcPts val="1400"/>
              </a:spcAft>
              <a:buChar char="•"/>
            </a:pPr>
            <a:r>
              <a:rPr sz="2400">
                <a:solidFill>
                  <a:srgbClr val="263238"/>
                </a:solidFill>
                <a:latin typeface="Calibri"/>
              </a:rPr>
              <a:t>El ciático se aparta de lo esperado en casi 15 %: se palpa y se localiza, no se supone [r7].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55 / 69</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Palabras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arteria circunfleja femoral medial · rama profunda · vasos retinaculares · obturador externo · rotadores cortos · nervio ciático · piriforme · variantes del ciático · nervio glúteo superior · zona segura · glúteo medio…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56 / 69</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Para recordar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 Gautier E et al. J Bone Joint Surg Br. 2000. doi:10.1302/0301-620x.82b5.10426</a:t>
            </a:r>
          </a:p>
          <a:p>
            <a:r>
              <a:rPr sz="1000">
                <a:solidFill>
                  <a:srgbClr val="5A6469"/>
                </a:solidFill>
                <a:latin typeface="Calibri"/>
              </a:rPr>
              <a:t>[r7] Tomaszewski KA et al. J Orthop Res. 2016. doi:10.1002/jor.23186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Cabeza femoral: se irriga por detrás, con la rama profunda de la circunfleja medial [r4].</a:t>
            </a:r>
          </a:p>
          <a:p>
            <a:pPr marL="347472" indent="-347472">
              <a:spcAft>
                <a:spcPts val="1400"/>
              </a:spcAft>
              <a:buChar char="•"/>
            </a:pPr>
            <a:r>
              <a:rPr sz="2400">
                <a:solidFill>
                  <a:srgbClr val="263238"/>
                </a:solidFill>
                <a:latin typeface="Calibri"/>
              </a:rPr>
              <a:t>El obturador externo protege la rama profunda de la circunfleja medial: respétalo [r4].</a:t>
            </a:r>
          </a:p>
          <a:p>
            <a:pPr marL="347472" indent="-347472">
              <a:spcAft>
                <a:spcPts val="1400"/>
              </a:spcAft>
              <a:buChar char="•"/>
            </a:pPr>
            <a:r>
              <a:rPr sz="2400">
                <a:solidFill>
                  <a:srgbClr val="263238"/>
                </a:solidFill>
                <a:latin typeface="Calibri"/>
              </a:rPr>
              <a:t>Ciático: bajo el piriforme en 85,2 %; en casi 15 %, no [r7].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57 / 69</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Caso de staff: Caso de staff: cojera con Trendelenburg tras hemiartroplastia por vía lateral directa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Caso didáctico inventado, sin datos de pacientes reales.</a:t>
            </a:r>
          </a:p>
          <a:p>
            <a:pPr marL="347472" indent="-347472">
              <a:spcAft>
                <a:spcPts val="1400"/>
              </a:spcAft>
              <a:buChar char="•"/>
            </a:pPr>
            <a:r>
              <a:rPr sz="2800">
                <a:solidFill>
                  <a:srgbClr val="263238"/>
                </a:solidFill>
                <a:latin typeface="Calibri"/>
              </a:rPr>
              <a:t>Mujer de 78 años, 6 semanas después de una hemiartroplastia por fractura de cuello femoral, operada por vía lateral directa.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58 / 69</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preguntas para discutir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¿Qué estructura explica el cuadro y por dónde cruza en esta vía?</a:t>
            </a:r>
          </a:p>
          <a:p>
            <a:pPr marL="347472" indent="-347472">
              <a:spcAft>
                <a:spcPts val="1400"/>
              </a:spcAft>
              <a:buChar char="•"/>
            </a:pPr>
            <a:r>
              <a:rPr sz="2400">
                <a:solidFill>
                  <a:srgbClr val="263238"/>
                </a:solidFill>
                <a:latin typeface="Calibri"/>
              </a:rPr>
              <a:t>2. ¿Qué otras causas de Trendelenburg tendrías que descartar antes de culpar al nervio?</a:t>
            </a:r>
          </a:p>
          <a:p>
            <a:pPr marL="347472" indent="-347472">
              <a:spcAft>
                <a:spcPts val="1400"/>
              </a:spcAft>
              <a:buChar char="•"/>
            </a:pPr>
            <a:r>
              <a:rPr sz="2400">
                <a:solidFill>
                  <a:srgbClr val="263238"/>
                </a:solidFill>
                <a:latin typeface="Calibri"/>
              </a:rPr>
              <a:t>3. ¿Cómo le explicarías a la paciente que la zona segura no existía como garantía?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59 / 69</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resolución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[r13] Khan T et al. J Arthroplasty. 2007. doi:10.1016/j.arth.2006.11.013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cuadro es compatible con una lesión de la rama inferior del nervio glúteo superior, vulnerable en la vía lateral directa [r13].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60 / 69</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 Apivatthakakul T, Oh JK. Anterior approach (Smith-Petersen) to the proximal femur [Internet]. En: AO Surgery Reference. Davos: AO Foundation [consultado 2026 oct 10]. Disponible en: https://surgeryreference.aofoundation.org/orthopedic-trauma/adult-trauma/proximal-femur/approach/anterior-approach-smith-petersen https://surgeryreference.aofoundation.org/orthopedic-trauma/adult-trauma/proximal-femur/approach/anterior-approach-smith-petersen</a:t>
            </a:r>
          </a:p>
          <a:p>
            <a:pPr>
              <a:spcAft>
                <a:spcPts val="800"/>
              </a:spcAft>
            </a:pPr>
            <a:r>
              <a:rPr sz="1200">
                <a:solidFill>
                  <a:srgbClr val="263238"/>
                </a:solidFill>
                <a:latin typeface="Calibri"/>
              </a:rPr>
              <a:t>[r2] Apivatthakakul T, Oh JK. Direct lateral approach to the proximal femur [Internet]. En: AO Surgery Reference. Davos: AO Foundation [consultado 2026 oct 10]. Disponible en: https://surgeryreference.aofoundation.org/orthopedic-trauma/adult-trauma/proximal-femur/approach/direct-lateral-approach https://surgeryreference.aofoundation.org/orthopedic-trauma/adult-trauma/proximal-femur/approach/direct-lateral-approach</a:t>
            </a:r>
          </a:p>
          <a:p>
            <a:pPr>
              <a:spcAft>
                <a:spcPts val="800"/>
              </a:spcAft>
            </a:pPr>
            <a:r>
              <a:rPr sz="1200">
                <a:solidFill>
                  <a:srgbClr val="263238"/>
                </a:solidFill>
                <a:latin typeface="Calibri"/>
              </a:rPr>
              <a:t>[r3] Ferguson T, Forward D. Kocher-Langenbeck approach to the acetabulum [Internet]. En: AO Surgery Reference. Davos: AO Foundation [consultado 2026 oct 10]. Disponible en: https://surgeryreference.aofoundation.org/orthopedic-trauma/adult-trauma/acetabulum/approach/kocher-langenbeck-approach-to-the-acetabulum https://surgeryreference.aofoundation.org/orthopedic-trauma/adult-trauma/acetabulum/approach/kocher-langenbeck-approach-to-the-acetabulum</a:t>
            </a:r>
          </a:p>
          <a:p>
            <a:pPr>
              <a:spcAft>
                <a:spcPts val="800"/>
              </a:spcAft>
            </a:pPr>
            <a:r>
              <a:rPr sz="1200">
                <a:solidFill>
                  <a:srgbClr val="263238"/>
                </a:solidFill>
                <a:latin typeface="Calibri"/>
              </a:rPr>
              <a:t>[r4] Gautier E, Ganz K, Krügel N, Gill T, Ganz R. Anatomy of the medial femoral circumflex artery and its surgical implications. J Bone Joint Surg Br 2000;82(5):679-83. doi:10.1302/0301-620x.82b5.10426 https://doi.org/10.1302/0301-620x.82b5.10426</a:t>
            </a:r>
          </a:p>
          <a:p>
            <a:pPr>
              <a:spcAft>
                <a:spcPts val="800"/>
              </a:spcAft>
            </a:pPr>
            <a:r>
              <a:rPr sz="1200">
                <a:solidFill>
                  <a:srgbClr val="263238"/>
                </a:solidFill>
                <a:latin typeface="Calibri"/>
              </a:rPr>
              <a:t>[r5] Kalhor M, Beck M, Huff TW, Ganz R. Capsular and pericapsular contributions to acetabular and femoral head perfusion. J Bone Joint Surg Am 2009;91(2):409-18. doi:10.2106/JBJS.G.01679 https://doi.org/10.2106/JBJS.G.01679</a:t>
            </a:r>
          </a:p>
          <a:p>
            <a:pPr>
              <a:spcAft>
                <a:spcPts val="800"/>
              </a:spcAft>
            </a:pPr>
            <a:r>
              <a:rPr sz="1200">
                <a:solidFill>
                  <a:srgbClr val="263238"/>
                </a:solidFill>
                <a:latin typeface="Calibri"/>
              </a:rPr>
              <a:t>[r6] Barney J, Piuzzi NS, Akhondi H. Femoral Head Avascular Necrosis. En: StatPearls [Internet]. Treasure Island (FL): StatPearls Publishing; 2023 [actualizado 2023 jul 3; consultado 2026 oct 10]. PMID:31536264 https://www.ncbi.nlm.nih.gov/books/NBK546658/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61 / 69</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(2/9)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 Tomaszewski KA, Graves MJ, Henry BM, Popieluszko P, Roy J, Pękala PA, et al. Surgical anatomy of the sciatic nerve: A meta-analysis. J Orthop Res 2016;34(10):1820-1827. doi:10.1002/jor.23186 https://doi.org/10.1002/jor.23186</a:t>
            </a:r>
          </a:p>
          <a:p>
            <a:pPr>
              <a:spcAft>
                <a:spcPts val="800"/>
              </a:spcAft>
            </a:pPr>
            <a:r>
              <a:rPr sz="1200">
                <a:solidFill>
                  <a:srgbClr val="263238"/>
                </a:solidFill>
                <a:latin typeface="Calibri"/>
              </a:rPr>
              <a:t>[r8] Basarir K, Ozsoy MH, Erdemli B, Bayramoglu A, Tuccar E, Dincel VE. The safe distance for the superior gluteal nerve in direct lateral approach to the hip and its relation with the femoral length: a cadaver study. Arch Orthop Trauma Surg 2008;128(7):645-50. doi:10.1007/s00402-007-0449-x https://doi.org/10.1007/s00402-007-0449-x</a:t>
            </a:r>
          </a:p>
          <a:p>
            <a:pPr>
              <a:spcAft>
                <a:spcPts val="800"/>
              </a:spcAft>
            </a:pPr>
            <a:r>
              <a:rPr sz="1200">
                <a:solidFill>
                  <a:srgbClr val="263238"/>
                </a:solidFill>
                <a:latin typeface="Calibri"/>
              </a:rPr>
              <a:t>[r9] Yucens M, Aydemir AN, Demirkan AF. ASSESSMENT OF INTEROBSERVER RELIABILITY FOR THE LETOURNEL AND JUDET CLASSIFICATION. Acta Ortop Bras 2024;32(1):e267640. doi:10.1590/1413-785220243201e267640 https://doi.org/10.1590/1413-785220243201e267640</a:t>
            </a:r>
          </a:p>
          <a:p>
            <a:pPr>
              <a:spcAft>
                <a:spcPts val="800"/>
              </a:spcAft>
            </a:pPr>
            <a:r>
              <a:rPr sz="1200">
                <a:solidFill>
                  <a:srgbClr val="263238"/>
                </a:solidFill>
                <a:latin typeface="Calibri"/>
              </a:rPr>
              <a:t>[r10] Toogood PA, Skalak A, Cooperman DR. Proximal femoral anatomy in the normal human population. Clin Orthop Relat Res 2009;467(4):876-85. doi:10.1007/s11999-008-0473-3 https://doi.org/10.1007/s11999-008-0473-3</a:t>
            </a:r>
          </a:p>
          <a:p>
            <a:pPr>
              <a:spcAft>
                <a:spcPts val="800"/>
              </a:spcAft>
            </a:pPr>
            <a:r>
              <a:rPr sz="1200">
                <a:solidFill>
                  <a:srgbClr val="263238"/>
                </a:solidFill>
                <a:latin typeface="Calibri"/>
              </a:rPr>
              <a:t>[r11] Abdel MP, von Roth P, Jennings MT, Hanssen AD, Pagnano MW. What Safe Zone? The Vast Majority of Dislocated THAs Are Within the Lewinnek Safe Zone for Acetabular Component Position. Clin Orthop Relat Res 2016;474(2):386-91. doi:10.1007/s11999-015-4432-5 https://doi.org/10.1007/s11999-015-4432-5</a:t>
            </a:r>
          </a:p>
          <a:p>
            <a:pPr>
              <a:spcAft>
                <a:spcPts val="800"/>
              </a:spcAft>
            </a:pPr>
            <a:r>
              <a:rPr sz="1200">
                <a:solidFill>
                  <a:srgbClr val="263238"/>
                </a:solidFill>
                <a:latin typeface="Calibri"/>
              </a:rPr>
              <a:t>[r12] Fleming P, Lenehan B, O'Rourke S, McHugh P, Kaar K, McCabe JP. Strain on the human sciatic nerve in vivo during movement of the hip and knee. J Bone Joint Surg Br 2003;85(3):363-5. doi:10.1302/0301-620x.85b3.13220 https://doi.org/10.1302/0301-620x.85b3.13220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62 / 69</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(3/9)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[r13] Khan T, Knowles D. Damage to the superior gluteal nerve during the direct lateral approach to the hip: a cadaveric study. J Arthroplasty 2007;22(8):1198-200. doi:10.1016/j.arth.2006.11.013 https://doi.org/10.1016/j.arth.2006.11.013</a:t>
            </a:r>
          </a:p>
          <a:p>
            <a:pPr>
              <a:spcAft>
                <a:spcPts val="800"/>
              </a:spcAft>
            </a:pPr>
            <a:r>
              <a:rPr sz="1200">
                <a:solidFill>
                  <a:srgbClr val="263238"/>
                </a:solidFill>
                <a:latin typeface="Calibri"/>
              </a:rPr>
              <a:t>[r14] Kellam P, Ostrum RF. Systematic Review and Meta-Analysis of Avascular Necrosis and Posttraumatic Arthritis After Traumatic Hip Dislocation. J Orthop Trauma 2016;30(1):10-6. doi:10.1097/BOT.0000000000000419 https://doi.org/10.1097/BOT.0000000000000419</a:t>
            </a:r>
          </a:p>
          <a:p>
            <a:pPr>
              <a:spcAft>
                <a:spcPts val="800"/>
              </a:spcAft>
            </a:pPr>
            <a:r>
              <a:rPr sz="1200">
                <a:solidFill>
                  <a:srgbClr val="263238"/>
                </a:solidFill>
                <a:latin typeface="Calibri"/>
              </a:rPr>
              <a:t>[r15] Maruenda JI, Barrios C, Gomar-Sancho F. Intracapsular hip pressure after femoral neck fracture. Clin Orthop Relat Res 1997;(340):172-80. doi:10.1097/00003086-199707000-00022 https://doi.org/10.1097/00003086-199707000-00022</a:t>
            </a:r>
          </a:p>
          <a:p>
            <a:pPr>
              <a:spcAft>
                <a:spcPts val="800"/>
              </a:spcAft>
            </a:pPr>
            <a:r>
              <a:rPr sz="1200">
                <a:solidFill>
                  <a:srgbClr val="263238"/>
                </a:solidFill>
                <a:latin typeface="Calibri"/>
              </a:rPr>
              <a:t>[r16] Xiao J, Yang XJ, Xiao XS. DSA observation of hemodynamic response of femoral head with femoral neck fracture during traction: a pilot study. J Orthop Trauma 2012;26(7):407-13. doi:10.1097/BOT.0b013e318216dd60 https://doi.org/10.1097/BOT.0b013e318216dd60</a:t>
            </a:r>
          </a:p>
          <a:p>
            <a:pPr>
              <a:spcAft>
                <a:spcPts val="800"/>
              </a:spcAft>
            </a:pPr>
            <a:r>
              <a:rPr sz="1200">
                <a:solidFill>
                  <a:srgbClr val="263238"/>
                </a:solidFill>
                <a:latin typeface="Calibri"/>
              </a:rPr>
              <a:t>[r17] Philippon MJ, Michalski MP, Campbell KJ, Goldsmith MT, Devitt BM, Wijdicks CA, et al. Surgically Relevant Bony and Soft Tissue Anatomy of the Proximal Femur. Orthop J Sports Med 2014;2(6):2325967114535188. doi:10.1177/2325967114535188 https://doi.org/10.1177/2325967114535188</a:t>
            </a:r>
          </a:p>
          <a:p>
            <a:pPr>
              <a:spcAft>
                <a:spcPts val="800"/>
              </a:spcAft>
            </a:pPr>
            <a:r>
              <a:rPr sz="1200">
                <a:solidFill>
                  <a:srgbClr val="263238"/>
                </a:solidFill>
                <a:latin typeface="Calibri"/>
              </a:rPr>
              <a:t>[r18] van Arkel RJ, Amis AA, Cobb JP, Jeffers JR. The capsular ligaments provide more hip rotational restraint than the acetabular labrum and the ligamentum teres : an experimental study. Bone Joint J 2015;97-B(4):484-91. doi:10.1302/0301-620X.97B4.34638 https://doi.org/10.1302/0301-620X.97B4.34638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63 / 69</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(4/9)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[r19] Darmanis S, Lewis A, Mansoor A, Bircher M. Corona mortis: an anatomical study with clinical implications in approaches to the pelvis and acetabulum. Clin Anat 2007;20(4):433-9. doi:10.1002/ca.20390 https://doi.org/10.1002/ca.20390</a:t>
            </a:r>
          </a:p>
          <a:p>
            <a:pPr>
              <a:spcAft>
                <a:spcPts val="800"/>
              </a:spcAft>
            </a:pPr>
            <a:r>
              <a:rPr sz="1200">
                <a:solidFill>
                  <a:srgbClr val="263238"/>
                </a:solidFill>
                <a:latin typeface="Calibri"/>
              </a:rPr>
              <a:t>[r20] Nitikman M, Tubin N, Swift B, Liew A, Wilkin G, Papp S. Iatrogenic superior gluteal nerve stretch in surgical fixation of acetabular fractures through a Kocher-Langenbeck approach: a cadaveric study. J Orthop Surg Res 2026;21(1):425. doi:10.1186/s13018-026-06937-7 https://doi.org/10.1186/s13018-026-06937-7</a:t>
            </a:r>
          </a:p>
          <a:p>
            <a:pPr>
              <a:spcAft>
                <a:spcPts val="800"/>
              </a:spcAft>
            </a:pPr>
            <a:r>
              <a:rPr sz="1200">
                <a:solidFill>
                  <a:srgbClr val="263238"/>
                </a:solidFill>
                <a:latin typeface="Calibri"/>
              </a:rPr>
              <a:t>[r21] Dahm F, Aichmair A, Dominkus M, Hofstaetter JG. Incidence of lateral femoral cutaneous nerve lesions after direct anterior approach primary total hip arthroplasty - a literature review. Orthop Traumatol Surg Res 2021;107(8):102956. doi:10.1016/j.otsr.2021.102956 https://doi.org/10.1016/j.otsr.2021.102956</a:t>
            </a:r>
          </a:p>
          <a:p>
            <a:pPr>
              <a:spcAft>
                <a:spcPts val="800"/>
              </a:spcAft>
            </a:pPr>
            <a:r>
              <a:rPr sz="1200">
                <a:solidFill>
                  <a:srgbClr val="263238"/>
                </a:solidFill>
                <a:latin typeface="Calibri"/>
              </a:rPr>
              <a:t>[r22] Yeganeh A, Shahbazi A, Moghtadaei M, Hajializade M. Iatrogenic Vascular Injury During Reduction of Femoral Neck Fractures: A Cadaveric Study. Med J Islam Repub Iran 2025;39:86. doi:10.47176/mjiri.39.86 https://doi.org/10.47176/mjiri.39.86</a:t>
            </a:r>
          </a:p>
          <a:p>
            <a:pPr>
              <a:spcAft>
                <a:spcPts val="800"/>
              </a:spcAft>
            </a:pPr>
            <a:r>
              <a:rPr sz="1200">
                <a:solidFill>
                  <a:srgbClr val="263238"/>
                </a:solidFill>
                <a:latin typeface="Calibri"/>
              </a:rPr>
              <a:t>[r23] Apivatthakakul T, Oh JK. Posterolateral (posterior) approach to the hip [Internet]. En: AO Surgery Reference. Davos: AO Foundation [consultado 2026 oct 10]. Disponible en: https://surgeryreference.aofoundation.org/orthopedic-trauma/adult-trauma/proximal-femur/approach/posterolateral-posterior-approach https://surgeryreference.aofoundation.org/orthopedic-trauma/adult-trauma/proximal-femur/approach/posterolateral-posterior-approach</a:t>
            </a:r>
          </a:p>
          <a:p>
            <a:pPr>
              <a:spcAft>
                <a:spcPts val="800"/>
              </a:spcAft>
            </a:pPr>
            <a:r>
              <a:rPr sz="1200">
                <a:solidFill>
                  <a:srgbClr val="263238"/>
                </a:solidFill>
                <a:latin typeface="Calibri"/>
              </a:rPr>
              <a:t>[r24] Hartog C, Metzler C, Meier C, Kalberer F, Wahl P. Anatomy of the lateral circumflex femoral artery: Does the direct anterior approach to the hip jeopardize vascularization of the proximal femur?. Orthop Traumatol Surg Res 2019;105(7):1257-1264. doi:10.1016/j.otsr.2019.07.013 https://doi.org/10.1016/j.otsr.2019.07.013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64 / 69</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(5/9)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[r25] Lundin N, Huttunen TT, Berg HE, Marcano A, Felländer-Tsai L, Enocson A. Increasing incidence of pelvic and acetabular fractures. A nationwide study of 87,308 fractures over a 16-year period in Sweden. Injury 2021;52(6):1410-1417. doi:10.1016/j.injury.2021.03.013 https://doi.org/10.1016/j.injury.2021.03.013</a:t>
            </a:r>
          </a:p>
          <a:p>
            <a:pPr>
              <a:spcAft>
                <a:spcPts val="800"/>
              </a:spcAft>
            </a:pPr>
            <a:r>
              <a:rPr sz="1200">
                <a:solidFill>
                  <a:srgbClr val="263238"/>
                </a:solidFill>
                <a:latin typeface="Calibri"/>
              </a:rPr>
              <a:t>[r26] Pfirrmann CW, Chung CB, Theumann NH, Trudell DJ, Resnick D. Greater trochanter of the hip: attachment of the abductor mechanism and a complex of three bursae--MR imaging and MR bursography in cadavers and MR imaging in asymptomatic volunteers. Radiology 2001;221(2):469-77. doi:10.1148/radiol.2211001634 https://doi.org/10.1148/radiol.2211001634</a:t>
            </a:r>
          </a:p>
          <a:p>
            <a:pPr>
              <a:spcAft>
                <a:spcPts val="800"/>
              </a:spcAft>
            </a:pPr>
            <a:r>
              <a:rPr sz="1200">
                <a:solidFill>
                  <a:srgbClr val="263238"/>
                </a:solidFill>
                <a:latin typeface="Calibri"/>
              </a:rPr>
              <a:t>[r27] Robertson WJ, Gardner MJ, Barker JU, Boraiah S, Lorich DG, Kelly BT. Anatomy and dimensions of the gluteus medius tendon insertion. Arthroscopy 2008;24(2):130-6. doi:10.1016/j.arthro.2007.11.015 https://doi.org/10.1016/j.arthro.2007.11.015</a:t>
            </a:r>
          </a:p>
          <a:p>
            <a:pPr>
              <a:spcAft>
                <a:spcPts val="800"/>
              </a:spcAft>
            </a:pPr>
            <a:r>
              <a:rPr sz="1200">
                <a:solidFill>
                  <a:srgbClr val="263238"/>
                </a:solidFill>
                <a:latin typeface="Calibri"/>
              </a:rPr>
              <a:t>[r28] Kwon MS, Kuskowski M, Mulhall KJ, Macaulay W, Brown TE, Saleh KJ. Does surgical approach affect total hip arthroplasty dislocation rates?. Clin Orthop Relat Res 2006;447:34-8. doi:10.1097/01.blo.0000218746.84494.df https://doi.org/10.1097/01.blo.0000218746.84494.df</a:t>
            </a:r>
          </a:p>
          <a:p>
            <a:pPr>
              <a:spcAft>
                <a:spcPts val="800"/>
              </a:spcAft>
            </a:pPr>
            <a:r>
              <a:rPr sz="1200">
                <a:solidFill>
                  <a:srgbClr val="263238"/>
                </a:solidFill>
                <a:latin typeface="Calibri"/>
              </a:rPr>
              <a:t>[r29] Poutoglidou F, Piagkou M, Totlis T, Tzika M, Natsis K. Sciatic Nerve Variants and the Piriformis Muscle: A Systematic Review and Meta-Analysis. Cureus 2020;12(11):e11531. doi:10.7759/cureus.11531 https://doi.org/10.7759/cureus.11531</a:t>
            </a:r>
          </a:p>
          <a:p>
            <a:pPr>
              <a:spcAft>
                <a:spcPts val="800"/>
              </a:spcAft>
            </a:pPr>
            <a:r>
              <a:rPr sz="1200">
                <a:solidFill>
                  <a:srgbClr val="263238"/>
                </a:solidFill>
                <a:latin typeface="Calibri"/>
              </a:rPr>
              <a:t>[r30] Farrell CM, Springer BD, Haidukewych GJ, Morrey BF. Motor nerve palsy following primary total hip arthroplasty. J Bone Joint Surg Am 2005;87(12):2619-2625. doi:10.2106/JBJS.C.01564 https://doi.org/10.2106/JBJS.C.01564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65 / 69</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(6/9)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[r31] Leite MJ, Pinho AR, Silva MR, Lixa JC, Madeira MD, Pereira PG. Deep gluteal space anatomy and its relationship with deep gluteal pain syndromes. Hip Int 2022;32(4):510-515. doi:10.1177/1120700020966255 https://doi.org/10.1177/1120700020966255</a:t>
            </a:r>
          </a:p>
          <a:p>
            <a:pPr>
              <a:spcAft>
                <a:spcPts val="800"/>
              </a:spcAft>
            </a:pPr>
            <a:r>
              <a:rPr sz="1200">
                <a:solidFill>
                  <a:srgbClr val="263238"/>
                </a:solidFill>
                <a:latin typeface="Calibri"/>
              </a:rPr>
              <a:t>[r32] Stavrakakis IM, Kritsotakis EI, Giannoudis PV, Kapsetakis P, Dimitriou R, Bastian JD, et al. Sciatic nerve injury after acetabular fractures: a meta-analysis of incidence and outcomes. Eur J Trauma Emerg Surg 2022;48(4):2639-2654. doi:10.1007/s00068-022-01896-0 https://doi.org/10.1007/s00068-022-01896-0</a:t>
            </a:r>
          </a:p>
          <a:p>
            <a:pPr>
              <a:spcAft>
                <a:spcPts val="800"/>
              </a:spcAft>
            </a:pPr>
            <a:r>
              <a:rPr sz="1200">
                <a:solidFill>
                  <a:srgbClr val="263238"/>
                </a:solidFill>
                <a:latin typeface="Calibri"/>
              </a:rPr>
              <a:t>[r33] Eksioglu F, Uslu M, Gudemez E, Atik OS, Tekdemir I. Reliability of the safe area for the superior gluteal nerve. Clin Orthop Relat Res 2003;(412):111-6. doi:10.1097/01.blo.0000068768.86536.7e https://doi.org/10.1097/01.blo.0000068768.86536.7e</a:t>
            </a:r>
          </a:p>
          <a:p>
            <a:pPr>
              <a:spcAft>
                <a:spcPts val="800"/>
              </a:spcAft>
            </a:pPr>
            <a:r>
              <a:rPr sz="1200">
                <a:solidFill>
                  <a:srgbClr val="263238"/>
                </a:solidFill>
                <a:latin typeface="Calibri"/>
              </a:rPr>
              <a:t>[r34] Apaydin N, Kendir S, Loukas M, Tubbs RS, Bozkurt M. Surgical anatomy of the superior gluteal nerve and landmarks for its localization during minimally invasive approaches to the hip. Clin Anat 2013;26(5):614-20. doi:10.1002/ca.22057 https://doi.org/10.1002/ca.22057</a:t>
            </a:r>
          </a:p>
          <a:p>
            <a:pPr>
              <a:spcAft>
                <a:spcPts val="800"/>
              </a:spcAft>
            </a:pPr>
            <a:r>
              <a:rPr sz="1200">
                <a:solidFill>
                  <a:srgbClr val="263238"/>
                </a:solidFill>
                <a:latin typeface="Calibri"/>
              </a:rPr>
              <a:t>[r35] Grose AW, Gardner MJ, Sussmann PS, Helfet DL, Lorich DG. The surgical anatomy of the blood supply to the femoral head: description of the anastomosis between the medial femoral circumflex and inferior gluteal arteries at the hip. J Bone Joint Surg Br 2008;90(10):1298-303. doi:10.1302/0301-620X.90B10.20983 https://doi.org/10.1302/0301-620X.90B10.20983</a:t>
            </a:r>
          </a:p>
          <a:p>
            <a:pPr>
              <a:spcAft>
                <a:spcPts val="800"/>
              </a:spcAft>
            </a:pPr>
            <a:r>
              <a:rPr sz="1200">
                <a:solidFill>
                  <a:srgbClr val="263238"/>
                </a:solidFill>
                <a:latin typeface="Calibri"/>
              </a:rPr>
              <a:t>[r36] Beck M, Siebenrock KA, Affolter B, Nötzli H, Parvizi J, Ganz R. Increased intraarticular pressure reduces blood flow to the femoral head. Clin Orthop Relat Res 2004;(424):149-52. doi:10.1097/01.blo.0000128296.28666.35 https://doi.org/10.1097/01.blo.0000128296.28666.35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66 / 69</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(7/9)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[r37] Thorne T, Lisitano L, Mouritsen M, Dong W, Marchand L, Haller J. A minimum of 16° of rotation of transcervical femoral neck fractures leads to arterial collapse: an anatomical cadaveric study. Eur J Orthop Surg Traumatol 2026;36(1):165. doi:10.1007/s00590-026-04745-7 https://doi.org/10.1007/s00590-026-04745-7</a:t>
            </a:r>
          </a:p>
          <a:p>
            <a:pPr>
              <a:spcAft>
                <a:spcPts val="800"/>
              </a:spcAft>
            </a:pPr>
            <a:r>
              <a:rPr sz="1200">
                <a:solidFill>
                  <a:srgbClr val="263238"/>
                </a:solidFill>
                <a:latin typeface="Calibri"/>
              </a:rPr>
              <a:t>[r38] Nötzli HP, Siebenrock KA, Hempfing A, Ramseier LE, Ganz R. Perfusion of the femoral head during surgical dislocation of the hip. Monitoring by laser Doppler flowmetry. J Bone Joint Surg Br 2002;84(2):300-4. doi:10.1302/0301-620x.84b2.12146 https://doi.org/10.1302/0301-620x.84b2.12146</a:t>
            </a:r>
          </a:p>
          <a:p>
            <a:pPr>
              <a:spcAft>
                <a:spcPts val="800"/>
              </a:spcAft>
            </a:pPr>
            <a:r>
              <a:rPr sz="1200">
                <a:solidFill>
                  <a:srgbClr val="263238"/>
                </a:solidFill>
                <a:latin typeface="Calibri"/>
              </a:rPr>
              <a:t>[r39] Ganz R, Gill TJ, Gautier E, Ganz K, Krügel N, Berlemann U. Surgical dislocation of the adult hip a technique with full access to the femoral head and acetabulum without the risk of avascular necrosis. J Bone Joint Surg Br 2001;83(8):1119-24. doi:10.1302/0301-620x.83b8.11964 https://doi.org/10.1302/0301-620x.83b8.11964</a:t>
            </a:r>
          </a:p>
          <a:p>
            <a:pPr>
              <a:spcAft>
                <a:spcPts val="800"/>
              </a:spcAft>
            </a:pPr>
            <a:r>
              <a:rPr sz="1200">
                <a:solidFill>
                  <a:srgbClr val="263238"/>
                </a:solidFill>
                <a:latin typeface="Calibri"/>
              </a:rPr>
              <a:t>[r40] Zhang YZ, Cao XY, Li XC, Chen J, Zhao YY, Tian Z, et al. Accuracy of MRI diagnosis of early osteonecrosis of the femoral head: a meta-analysis and systematic review. J Orthop Surg Res 2018;13(1):167. doi:10.1186/s13018-018-0836-8 https://doi.org/10.1186/s13018-018-0836-8</a:t>
            </a:r>
          </a:p>
          <a:p>
            <a:pPr>
              <a:spcAft>
                <a:spcPts val="800"/>
              </a:spcAft>
            </a:pPr>
            <a:r>
              <a:rPr sz="1200">
                <a:solidFill>
                  <a:srgbClr val="263238"/>
                </a:solidFill>
                <a:latin typeface="Calibri"/>
              </a:rPr>
              <a:t>[r41] Yoon BH, Mont MA, Koo KH, Chen CH, Cheng EY, Cui Q, et al. The 2019 Revised Version of Association Research Circulation Osseous Staging System of Osteonecrosis of the Femoral Head. J Arthroplasty 2020;35(4):933-940. doi:10.1016/j.arth.2019.11.029 https://doi.org/10.1016/j.arth.2019.11.029</a:t>
            </a:r>
          </a:p>
          <a:p>
            <a:pPr>
              <a:spcAft>
                <a:spcPts val="800"/>
              </a:spcAft>
            </a:pPr>
            <a:r>
              <a:rPr sz="1200">
                <a:solidFill>
                  <a:srgbClr val="263238"/>
                </a:solidFill>
                <a:latin typeface="Calibri"/>
              </a:rPr>
              <a:t>[r42] Beaulé PE, Dorey FJ, Matta JM. Letournel classification for acetabular fractures. Assessment of interobserver and intraobserver reliability. J Bone Joint Surg Am 2003;85(9):1704-9. PMID:12954828 https://pubmed.ncbi.nlm.nih.gov/12954828/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67 / 69</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(8/9)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[r43] Gänsslen A, Krappinger D, Liodakis E, Clausen JD, Omar-Pacha T, Lindtner RA, et al. Acetabular superior wall fractures: a distinct acetabular fracture entity. Arch Orthop Trauma Surg 2026;146(1):253. doi:10.1007/s00402-026-06407-z https://doi.org/10.1007/s00402-026-06407-z</a:t>
            </a:r>
          </a:p>
          <a:p>
            <a:pPr>
              <a:spcAft>
                <a:spcPts val="800"/>
              </a:spcAft>
            </a:pPr>
            <a:r>
              <a:rPr sz="1200">
                <a:solidFill>
                  <a:srgbClr val="263238"/>
                </a:solidFill>
                <a:latin typeface="Calibri"/>
              </a:rPr>
              <a:t>[r44] Wasielewski RC, Cooperstein LA, Kruger MP, Rubash HE. Acetabular anatomy and the transacetabular fixation of screws in total hip arthroplasty. J Bone Joint Surg Am 1990;72(4):501-8. PMID:2324135 https://pubmed.ncbi.nlm.nih.gov/2324135/</a:t>
            </a:r>
          </a:p>
          <a:p>
            <a:pPr>
              <a:spcAft>
                <a:spcPts val="800"/>
              </a:spcAft>
            </a:pPr>
            <a:r>
              <a:rPr sz="1200">
                <a:solidFill>
                  <a:srgbClr val="263238"/>
                </a:solidFill>
                <a:latin typeface="Calibri"/>
              </a:rPr>
              <a:t>[r45] Ferguson T, Forward D. Modified Stoppa approach to the acetabulum [Internet]. En: AO Surgery Reference. Davos: AO Foundation [consultado 2026 oct 10]. Disponible en: https://surgeryreference.aofoundation.org/orthopedic-trauma/adult-trauma/acetabulum/approach/modified-stoppa-approach https://surgeryreference.aofoundation.org/orthopedic-trauma/adult-trauma/acetabulum/approach/modified-stoppa-approach</a:t>
            </a:r>
          </a:p>
          <a:p>
            <a:pPr>
              <a:spcAft>
                <a:spcPts val="800"/>
              </a:spcAft>
            </a:pPr>
            <a:r>
              <a:rPr sz="1200">
                <a:solidFill>
                  <a:srgbClr val="263238"/>
                </a:solidFill>
                <a:latin typeface="Calibri"/>
              </a:rPr>
              <a:t>[r46] Vrahas M, Hern TC, Diangelo D, Kellam J, Tile M. Ligamentous contributions to pelvic stability. Orthopedics 1995;18(3):271-4. doi:10.3928/0147-7447-19950301-09 https://doi.org/10.3928/0147-7447-19950301-09</a:t>
            </a:r>
          </a:p>
          <a:p>
            <a:pPr>
              <a:spcAft>
                <a:spcPts val="800"/>
              </a:spcAft>
            </a:pPr>
            <a:r>
              <a:rPr sz="1200">
                <a:solidFill>
                  <a:srgbClr val="263238"/>
                </a:solidFill>
                <a:latin typeface="Calibri"/>
              </a:rPr>
              <a:t>[r47] Sahnon ASA, Atef Ramadan Mostafa Ali A, Soliman AM, Elfatih Elbadri M, Haq AU, Erenler M, et al. Letournel-Judet Classification of Acetabular Fractures: A Systematic Review of Reliability and Association With Post-traumatic Arthritis. Cureus 2025;17(10):e95278. doi:10.7759/cureus.95278 https://doi.org/10.7759/cureus.95278</a:t>
            </a:r>
          </a:p>
          <a:p>
            <a:pPr>
              <a:spcAft>
                <a:spcPts val="800"/>
              </a:spcAft>
            </a:pPr>
            <a:r>
              <a:rPr sz="1200">
                <a:solidFill>
                  <a:srgbClr val="263238"/>
                </a:solidFill>
                <a:latin typeface="Calibri"/>
              </a:rPr>
              <a:t>[r48] El Motassime A, Fulli L, Sangaletti R, Andriollo L, Benazzo F, Rossi SMP. Trabecular metal technology (TMT) cups in primary total hip arthroplasty: outcomes and survivorship of a large cohort. Arch Orthop Trauma Surg 2025;145(1):486. doi:10.1007/s00402-025-06063-9 https://doi.org/10.1007/s00402-025-06063-9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68 / 69</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(9/9)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[r49] DeLee JG, Charnley J. Radiological demarcation of cemented sockets in total hip replacement. Clin Orthop Relat Res 1976;(121):20-32. PMID:991504 https://pubmed.ncbi.nlm.nih.gov/991504/</a:t>
            </a:r>
          </a:p>
          <a:p>
            <a:pPr>
              <a:spcAft>
                <a:spcPts val="800"/>
              </a:spcAft>
            </a:pPr>
            <a:r>
              <a:rPr sz="1200">
                <a:solidFill>
                  <a:srgbClr val="263238"/>
                </a:solidFill>
                <a:latin typeface="Calibri"/>
              </a:rPr>
              <a:t>[r50] Gruen TA, McNeice GM, Amstutz HC. "Modes of failure" of cemented stem-type femoral components: a radiographic analysis of loosening. Clin Orthop Relat Res 1979;(141):17-27. PMID:477100 https://pubmed.ncbi.nlm.nih.gov/477100/</a:t>
            </a:r>
          </a:p>
          <a:p>
            <a:pPr>
              <a:spcAft>
                <a:spcPts val="800"/>
              </a:spcAft>
            </a:pPr>
            <a:r>
              <a:rPr sz="1200">
                <a:solidFill>
                  <a:srgbClr val="263238"/>
                </a:solidFill>
                <a:latin typeface="Calibri"/>
              </a:rPr>
              <a:t>[r51] Lee CY, Jin SY, Choi JH, Yoon TR, Park KS. Comparison of Short Curved Stems and Standard-length Single Wedged Stems for Cementless Total Hip Arthroplasty. Hip Pelvis 2024;36(2):120-128. doi:10.5371/hp.2024.36.2.120 https://doi.org/10.5371/hp.2024.36.2.120</a:t>
            </a:r>
          </a:p>
          <a:p>
            <a:pPr>
              <a:spcAft>
                <a:spcPts val="800"/>
              </a:spcAft>
            </a:pPr>
            <a:r>
              <a:rPr sz="1200">
                <a:solidFill>
                  <a:srgbClr val="263238"/>
                </a:solidFill>
                <a:latin typeface="Calibri"/>
              </a:rPr>
              <a:t>[r52] Thelen T, Thelen P, Demezon H, Aunoble S, Le Huec JC. Normative 3D acetabular orientation measurements by the low-dose EOS imaging system in 102 asymptomatic subjects in standing position: Analyses by side, gender, pelvic incidence and reproducibility. Orthop Traumatol Surg Res 2017;103(2):209-215. doi:10.1016/j.otsr.2016.11.010 https://doi.org/10.1016/j.otsr.2016.11.010</a:t>
            </a:r>
          </a:p>
          <a:p>
            <a:pPr>
              <a:spcAft>
                <a:spcPts val="800"/>
              </a:spcAft>
            </a:pPr>
            <a:r>
              <a:rPr sz="1200">
                <a:solidFill>
                  <a:srgbClr val="263238"/>
                </a:solidFill>
                <a:latin typeface="Calibri"/>
              </a:rPr>
              <a:t>[r53] Slobogean GP, Sprague SA, Scott T, Bhandari M. Complications following young femoral neck fractures. Injury 2015;46(3):484-91. doi:10.1016/j.injury.2014.10.010 https://doi.org/10.1016/j.injury.2014.10.010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69 / 69</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Anatomía quirúrgica de la cadera: el mapa de lo que no puedes lesionar</dc:title>
  <dc:subject/>
  <dc:creator>Biblioteca de Traumatología y Ortopedia · t.cescac.com</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