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20 a 49 años</c:v>
                </c:pt>
                <c:pt idx="1">
                  <c:v>50-59</c:v>
                </c:pt>
                <c:pt idx="2">
                  <c:v>60-69</c:v>
                </c:pt>
                <c:pt idx="3">
                  <c:v>70-79</c:v>
                </c:pt>
                <c:pt idx="4">
                  <c:v>80 y más</c:v>
                </c:pt>
              </c:strCache>
            </c:strRef>
          </c:cat>
          <c:val>
            <c:numRef>
              <c:f>Sheet1!$B$2:$B$6</c:f>
              <c:numCache>
                <c:formatCode>General</c:formatCode>
                <c:ptCount val="5"/>
                <c:pt idx="0">
                  <c:v>0</c:v>
                </c:pt>
                <c:pt idx="1">
                  <c:v>10.7</c:v>
                </c:pt>
                <c:pt idx="2">
                  <c:v>15.2</c:v>
                </c:pt>
                <c:pt idx="3">
                  <c:v>26.5</c:v>
                </c:pt>
                <c:pt idx="4">
                  <c:v>36.6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Sheet1!$A$2:$A$3</c:f>
              <c:strCache>
                <c:ptCount val="2"/>
                <c:pt idx="0">
                  <c:v>Cohorte Chingford, 1003 mujeres</c:v>
                </c:pt>
                <c:pt idx="1">
                  <c:v>Aldea japonesa, 664 personas</c:v>
                </c:pt>
              </c:strCache>
            </c:strRef>
          </c:cat>
          <c:val>
            <c:numRef>
              <c:f>Sheet1!$B$2:$B$3</c:f>
              <c:numCache>
                <c:formatCode>General</c:formatCode>
                <c:ptCount val="2"/>
                <c:pt idx="0">
                  <c:v>48.4</c:v>
                </c:pt>
                <c:pt idx="1">
                  <c:v>65.3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Sheet1!$A$2:$A$6</c:f>
              <c:strCache>
                <c:ptCount val="5"/>
                <c:pt idx="0">
                  <c:v>Supraespinoso, anteroposterior (Mochizuki)</c:v>
                </c:pt>
                <c:pt idx="1">
                  <c:v>Supraespinoso, borde medial (Lumsdaine)</c:v>
                </c:pt>
                <c:pt idx="2">
                  <c:v>Subescapular, alto (D'Addesi)</c:v>
                </c:pt>
                <c:pt idx="3">
                  <c:v>Infraespinoso, borde lateral (Lumsdaine)</c:v>
                </c:pt>
                <c:pt idx="4">
                  <c:v>Infraespinoso, anteroposterior (Mochizuki)</c:v>
                </c:pt>
              </c:strCache>
            </c:strRef>
          </c:cat>
          <c:val>
            <c:numRef>
              <c:f>Sheet1!$B$2:$B$6</c:f>
              <c:numCache>
                <c:formatCode>General</c:formatCode>
                <c:ptCount val="5"/>
                <c:pt idx="0">
                  <c:v>12.6</c:v>
                </c:pt>
                <c:pt idx="1">
                  <c:v>20.4</c:v>
                </c:pt>
                <c:pt idx="2">
                  <c:v>25.8</c:v>
                </c:pt>
                <c:pt idx="3">
                  <c:v>25.4</c:v>
                </c:pt>
                <c:pt idx="4">
                  <c:v>32.7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1 banda</c:v>
                </c:pt>
                <c:pt idx="1">
                  <c:v>2 bandas</c:v>
                </c:pt>
                <c:pt idx="2">
                  <c:v>3 o más bandas</c:v>
                </c:pt>
              </c:strCache>
            </c:strRef>
          </c:cat>
          <c:val>
            <c:numRef>
              <c:f>Sheet1!$B$2:$B$4</c:f>
              <c:numCache>
                <c:formatCode>General</c:formatCode>
                <c:ptCount val="3"/>
                <c:pt idx="0">
                  <c:v>29</c:v>
                </c:pt>
                <c:pt idx="1">
                  <c:v>52</c:v>
                </c:pt>
                <c:pt idx="2">
                  <c:v>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Artrosis glenohumeral</c:v>
                </c:pt>
                <c:pt idx="1">
                  <c:v>Controles sin lesión</c:v>
                </c:pt>
                <c:pt idx="2">
                  <c:v>Rotura completa del manguito</c:v>
                </c:pt>
              </c:strCache>
            </c:strRef>
          </c:cat>
          <c:val>
            <c:numRef>
              <c:f>Sheet1!$B$2:$B$4</c:f>
              <c:numCache>
                <c:formatCode>General</c:formatCode>
                <c:ptCount val="3"/>
                <c:pt idx="0">
                  <c:v>28.1</c:v>
                </c:pt>
                <c:pt idx="1">
                  <c:v>33.1</c:v>
                </c:pt>
                <c:pt idx="2">
                  <c:v>38.0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Circunfleja posterior</c:v>
                </c:pt>
                <c:pt idx="1">
                  <c:v>Circunfleja anterior</c:v>
                </c:pt>
              </c:strCache>
            </c:strRef>
          </c:cat>
          <c:val>
            <c:numRef>
              <c:f>Sheet1!$B$2:$B$3</c:f>
              <c:numCache>
                <c:formatCode>General</c:formatCode>
                <c:ptCount val="2"/>
                <c:pt idx="0">
                  <c:v>64</c:v>
                </c:pt>
                <c:pt idx="1">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u.</c:v>
                </c:pt>
              </c:strCache>
            </c:strRef>
          </c:tx>
          <c:spPr>
            <a:solidFill>
              <a:srgbClr val="0F5F6B"/>
            </a:solidFill>
          </c:spPr>
          <c:cat>
            <c:strRef>
              <c:f>Sheet1!$A$2:$A$4</c:f>
              <c:strCache>
                <c:ptCount val="3"/>
                <c:pt idx="0">
                  <c:v>Manguito con pinzamiento</c:v>
                </c:pt>
                <c:pt idx="1">
                  <c:v>Manguito normal</c:v>
                </c:pt>
                <c:pt idx="2">
                  <c:v>Borde de la rotura</c:v>
                </c:pt>
              </c:strCache>
            </c:strRef>
          </c:cat>
          <c:val>
            <c:numRef>
              <c:f>Sheet1!$B$2:$B$4</c:f>
              <c:numCache>
                <c:formatCode>General</c:formatCode>
                <c:ptCount val="3"/>
                <c:pt idx="0">
                  <c:v>25.4</c:v>
                </c:pt>
                <c:pt idx="1">
                  <c:v>32.8</c:v>
                </c:pt>
                <c:pt idx="2">
                  <c:v>43.1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u.</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Pectoral lateral</c:v>
                </c:pt>
                <c:pt idx="1">
                  <c:v>Axilar</c:v>
                </c:pt>
                <c:pt idx="2">
                  <c:v>Supraescapular</c:v>
                </c:pt>
                <c:pt idx="3">
                  <c:v>Toracodorsal</c:v>
                </c:pt>
                <c:pt idx="4">
                  <c:v>Musculocutáneo</c:v>
                </c:pt>
                <c:pt idx="5">
                  <c:v>Radial</c:v>
                </c:pt>
              </c:strCache>
            </c:strRef>
          </c:cat>
          <c:val>
            <c:numRef>
              <c:f>Sheet1!$B$2:$B$7</c:f>
              <c:numCache>
                <c:formatCode>General</c:formatCode>
                <c:ptCount val="6"/>
                <c:pt idx="0">
                  <c:v>76.8</c:v>
                </c:pt>
                <c:pt idx="1">
                  <c:v>79.8</c:v>
                </c:pt>
                <c:pt idx="2">
                  <c:v>89.8</c:v>
                </c:pt>
                <c:pt idx="3">
                  <c:v>90.1</c:v>
                </c:pt>
                <c:pt idx="4">
                  <c:v>98.8</c:v>
                </c:pt>
                <c:pt idx="5">
                  <c:v>99.0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c:v>
                </c:pt>
              </c:strCache>
            </c:strRef>
          </c:tx>
          <c:spPr>
            <a:solidFill>
              <a:srgbClr val="0F5F6B"/>
            </a:solidFill>
          </c:spPr>
          <c:cat>
            <c:strRef>
              <c:f>Sheet1!$A$2:$A$3</c:f>
              <c:strCache>
                <c:ptCount val="2"/>
                <c:pt idx="0">
                  <c:v>4 ensayos, 359 pacientes (total)</c:v>
                </c:pt>
                <c:pt idx="1">
                  <c:v>8 ensayos, 597 pacientes (completa)</c:v>
                </c:pt>
              </c:strCache>
            </c:strRef>
          </c:cat>
          <c:val>
            <c:numRef>
              <c:f>Sheet1!$B$2:$B$3</c:f>
              <c:numCache>
                <c:formatCode>General</c:formatCode>
                <c:ptCount val="2"/>
                <c:pt idx="0">
                  <c:v>0.07</c:v>
                </c:pt>
                <c:pt idx="1">
                  <c:v>0.1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Sheet1!$A$2:$A$8</c:f>
              <c:strCache>
                <c:ptCount val="7"/>
                <c:pt idx="0">
                  <c:v>Yildirim</c:v>
                </c:pt>
                <c:pt idx="1">
                  <c:v>Traver</c:v>
                </c:pt>
                <c:pt idx="2">
                  <c:v>Lottino: mujeres</c:v>
                </c:pt>
                <c:pt idx="3">
                  <c:v>Stecco: desde acromion</c:v>
                </c:pt>
                <c:pt idx="4">
                  <c:v>Lottino: hombres</c:v>
                </c:pt>
                <c:pt idx="5">
                  <c:v>Rotari: desde borde anterolateral</c:v>
                </c:pt>
                <c:pt idx="6">
                  <c:v>Uz: desde ángulo posterolateral</c:v>
                </c:pt>
              </c:strCache>
            </c:strRef>
          </c:cat>
          <c:val>
            <c:numRef>
              <c:f>Sheet1!$B$2:$B$8</c:f>
              <c:numCache>
                <c:formatCode>General</c:formatCode>
                <c:ptCount val="7"/>
                <c:pt idx="0">
                  <c:v>60</c:v>
                </c:pt>
                <c:pt idx="1">
                  <c:v>63.2</c:v>
                </c:pt>
                <c:pt idx="2">
                  <c:v>65.31</c:v>
                </c:pt>
                <c:pt idx="3">
                  <c:v>68</c:v>
                </c:pt>
                <c:pt idx="4">
                  <c:v>71.18</c:v>
                </c:pt>
                <c:pt idx="5">
                  <c:v>72</c:v>
                </c:pt>
                <c:pt idx="6">
                  <c:v>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Sheet1!$A$2:$A$5</c:f>
              <c:strCache>
                <c:ptCount val="4"/>
                <c:pt idx="0">
                  <c:v>Entrada del musculocutáneo según AO (2,5 cm)</c:v>
                </c:pt>
                <c:pt idx="1">
                  <c:v>Musculocutáneo al portal de las 5, decúbito lateral</c:v>
                </c:pt>
                <c:pt idx="2">
                  <c:v>Musculocutáneo al portal de las 5, silla de playa</c:v>
                </c:pt>
                <c:pt idx="3">
                  <c:v>Glenoides posterior a ramos del infraespinoso (Warner)</c:v>
                </c:pt>
              </c:strCache>
            </c:strRef>
          </c:cat>
          <c:val>
            <c:numRef>
              <c:f>Sheet1!$B$2:$B$5</c:f>
              <c:numCache>
                <c:formatCode>General</c:formatCode>
                <c:ptCount val="4"/>
                <c:pt idx="0">
                  <c:v>25</c:v>
                </c:pt>
                <c:pt idx="1">
                  <c:v>13.16</c:v>
                </c:pt>
                <c:pt idx="2">
                  <c:v>20.49</c:v>
                </c:pt>
                <c:pt idx="3">
                  <c:v>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Lesión de la primera porción</c:v>
                </c:pt>
                <c:pt idx="1">
                  <c:v>Amputación secundaria del miembro</c:v>
                </c:pt>
              </c:strCache>
            </c:strRef>
          </c:cat>
          <c:val>
            <c:numRef>
              <c:f>Sheet1!$B$2:$B$3</c:f>
              <c:numCache>
                <c:formatCode>General</c:formatCode>
                <c:ptCount val="2"/>
                <c:pt idx="0">
                  <c:v>52</c:v>
                </c:pt>
                <c:pt idx="1">
                  <c:v>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Plexo postfijado</c:v>
                </c:pt>
                <c:pt idx="1">
                  <c:v>Supraescapular de origen variable</c:v>
                </c:pt>
                <c:pt idx="2">
                  <c:v>Plexo prefijado</c:v>
                </c:pt>
                <c:pt idx="3">
                  <c:v>Vasos supraescapulares tipo II (por encima y por debajo)</c:v>
                </c:pt>
                <c:pt idx="4">
                  <c:v>Ligamento coracoacromial en Y</c:v>
                </c:pt>
              </c:strCache>
            </c:strRef>
          </c:cat>
          <c:val>
            <c:numRef>
              <c:f>Sheet1!$B$2:$B$6</c:f>
              <c:numCache>
                <c:formatCode>General</c:formatCode>
                <c:ptCount val="5"/>
                <c:pt idx="0">
                  <c:v>1</c:v>
                </c:pt>
                <c:pt idx="1">
                  <c:v>10.2</c:v>
                </c:pt>
                <c:pt idx="2">
                  <c:v>11</c:v>
                </c:pt>
                <c:pt idx="3">
                  <c:v>29.7</c:v>
                </c:pt>
                <c:pt idx="4">
                  <c:v>41.3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N</c:v>
                </c:pt>
              </c:strCache>
            </c:strRef>
          </c:tx>
          <c:spPr>
            <a:solidFill>
              <a:srgbClr val="0F5F6B"/>
            </a:solidFill>
          </c:spPr>
          <c:cat>
            <c:strRef>
              <c:f>Sheet1!$A$2:$A$4</c:f>
              <c:strCache>
                <c:ptCount val="3"/>
                <c:pt idx="0">
                  <c:v>Supraespinoso</c:v>
                </c:pt>
                <c:pt idx="1">
                  <c:v>Infraespinoso con redondo menor</c:v>
                </c:pt>
                <c:pt idx="2">
                  <c:v>Subescapular</c:v>
                </c:pt>
              </c:strCache>
            </c:strRef>
          </c:cat>
          <c:val>
            <c:numRef>
              <c:f>Sheet1!$B$2:$B$4</c:f>
              <c:numCache>
                <c:formatCode>General</c:formatCode>
                <c:ptCount val="3"/>
                <c:pt idx="0">
                  <c:v>3.82</c:v>
                </c:pt>
                <c:pt idx="1">
                  <c:v>7.19</c:v>
                </c:pt>
                <c:pt idx="2">
                  <c:v>7.9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Neer</c:v>
                </c:pt>
                <c:pt idx="1">
                  <c:v>Hawkins-Kennedy</c:v>
                </c:pt>
                <c:pt idx="2">
                  <c:v>Arco doloroso</c:v>
                </c:pt>
              </c:strCache>
            </c:strRef>
          </c:cat>
          <c:val>
            <c:numRef>
              <c:f>Sheet1!$B$2:$B$4</c:f>
              <c:numCache>
                <c:formatCode>General</c:formatCode>
                <c:ptCount val="3"/>
                <c:pt idx="0">
                  <c:v>72</c:v>
                </c:pt>
                <c:pt idx="1">
                  <c:v>79</c:v>
                </c:pt>
                <c:pt idx="2">
                  <c:v>53</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Neer</c:v>
                </c:pt>
                <c:pt idx="1">
                  <c:v>Hawkins-Kennedy</c:v>
                </c:pt>
                <c:pt idx="2">
                  <c:v>Arco doloroso</c:v>
                </c:pt>
              </c:strCache>
            </c:strRef>
          </c:cat>
          <c:val>
            <c:numRef>
              <c:f>Sheet1!$C$2:$C$4</c:f>
              <c:numCache>
                <c:formatCode>General</c:formatCode>
                <c:ptCount val="3"/>
                <c:pt idx="0">
                  <c:v>60</c:v>
                </c:pt>
                <c:pt idx="1">
                  <c:v>59</c:v>
                </c:pt>
                <c:pt idx="2">
                  <c:v>76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LR+</c:v>
                </c:pt>
              </c:strCache>
            </c:strRef>
          </c:tx>
          <c:spPr>
            <a:solidFill>
              <a:srgbClr val="0F5F6B"/>
            </a:solidFill>
          </c:spPr>
          <c:cat>
            <c:strRef>
              <c:f>Sheet1!$A$2:$A$4</c:f>
              <c:strCache>
                <c:ptCount val="3"/>
                <c:pt idx="0">
                  <c:v>Arco doloroso (enfermedad del manguito)</c:v>
                </c:pt>
                <c:pt idx="1">
                  <c:v>Retraso en rotación interna (rotura completa)</c:v>
                </c:pt>
                <c:pt idx="2">
                  <c:v>Retraso en rotación externa (rotura completa)</c:v>
                </c:pt>
              </c:strCache>
            </c:strRef>
          </c:cat>
          <c:val>
            <c:numRef>
              <c:f>Sheet1!$B$2:$B$4</c:f>
              <c:numCache>
                <c:formatCode>General</c:formatCode>
                <c:ptCount val="3"/>
                <c:pt idx="0">
                  <c:v>3.7</c:v>
                </c:pt>
                <c:pt idx="1">
                  <c:v>5.6</c:v>
                </c:pt>
                <c:pt idx="2">
                  <c:v>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LR+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RM</c:v>
                </c:pt>
                <c:pt idx="1">
                  <c:v>Artro-RM</c:v>
                </c:pt>
                <c:pt idx="2">
                  <c:v>Ecografía</c:v>
                </c:pt>
              </c:strCache>
            </c:strRef>
          </c:cat>
          <c:val>
            <c:numRef>
              <c:f>Sheet1!$B$2:$B$4</c:f>
              <c:numCache>
                <c:formatCode>General</c:formatCode>
                <c:ptCount val="3"/>
                <c:pt idx="0">
                  <c:v>94</c:v>
                </c:pt>
                <c:pt idx="1">
                  <c:v>94</c:v>
                </c:pt>
                <c:pt idx="2">
                  <c:v>92</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RM</c:v>
                </c:pt>
                <c:pt idx="1">
                  <c:v>Artro-RM</c:v>
                </c:pt>
                <c:pt idx="2">
                  <c:v>Ecografía</c:v>
                </c:pt>
              </c:strCache>
            </c:strRef>
          </c:cat>
          <c:val>
            <c:numRef>
              <c:f>Sheet1!$C$2:$C$4</c:f>
              <c:numCache>
                <c:formatCode>General</c:formatCode>
                <c:ptCount val="3"/>
                <c:pt idx="0">
                  <c:v>93</c:v>
                </c:pt>
                <c:pt idx="1">
                  <c:v>92</c:v>
                </c:pt>
                <c:pt idx="2">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RM, cualquier rotura</c:v>
                </c:pt>
                <c:pt idx="1">
                  <c:v>Ecografía, cualquier rotura</c:v>
                </c:pt>
                <c:pt idx="2">
                  <c:v>Ángulo crítico del hombro</c:v>
                </c:pt>
              </c:strCache>
            </c:strRef>
          </c:cat>
          <c:val>
            <c:numRef>
              <c:f>Sheet1!$B$2:$B$4</c:f>
              <c:numCache>
                <c:formatCode>General</c:formatCode>
                <c:ptCount val="3"/>
                <c:pt idx="0">
                  <c:v>98</c:v>
                </c:pt>
                <c:pt idx="1">
                  <c:v>91</c:v>
                </c:pt>
                <c:pt idx="2">
                  <c:v>71</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RM, cualquier rotura</c:v>
                </c:pt>
                <c:pt idx="1">
                  <c:v>Ecografía, cualquier rotura</c:v>
                </c:pt>
                <c:pt idx="2">
                  <c:v>Ángulo crítico del hombro</c:v>
                </c:pt>
              </c:strCache>
            </c:strRef>
          </c:cat>
          <c:val>
            <c:numRef>
              <c:f>Sheet1!$C$2:$C$4</c:f>
              <c:numCache>
                <c:formatCode>General</c:formatCode>
                <c:ptCount val="3"/>
                <c:pt idx="0">
                  <c:v>79</c:v>
                </c:pt>
                <c:pt idx="1">
                  <c:v>85</c:v>
                </c:pt>
                <c:pt idx="2">
                  <c:v>77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pts</c:v>
                </c:pt>
              </c:strCache>
            </c:strRef>
          </c:tx>
          <c:spPr>
            <a:solidFill>
              <a:srgbClr val="0F5F6B"/>
            </a:solidFill>
          </c:spPr>
          <c:cat>
            <c:strRef>
              <c:f>Sheet1!$A$2:$A$4</c:f>
              <c:strCache>
                <c:ptCount val="3"/>
                <c:pt idx="0">
                  <c:v>Sin tratamiento</c:v>
                </c:pt>
                <c:pt idx="1">
                  <c:v>Descompresión</c:v>
                </c:pt>
                <c:pt idx="2">
                  <c:v>Artroscopia sin resección</c:v>
                </c:pt>
              </c:strCache>
            </c:strRef>
          </c:cat>
          <c:val>
            <c:numRef>
              <c:f>Sheet1!$B$2:$B$4</c:f>
              <c:numCache>
                <c:formatCode>General</c:formatCode>
                <c:ptCount val="3"/>
                <c:pt idx="0">
                  <c:v>29.4</c:v>
                </c:pt>
                <c:pt idx="1">
                  <c:v>32.7</c:v>
                </c:pt>
                <c:pt idx="2">
                  <c:v>34.2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pts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3 meses</c:v>
                </c:pt>
                <c:pt idx="1">
                  <c:v>3-6 meses</c:v>
                </c:pt>
                <c:pt idx="2">
                  <c:v>6-12 meses</c:v>
                </c:pt>
                <c:pt idx="3">
                  <c:v>12-24 meses</c:v>
                </c:pt>
                <c:pt idx="4">
                  <c:v>Más de 24 meses</c:v>
                </c:pt>
              </c:strCache>
            </c:strRef>
          </c:cat>
          <c:val>
            <c:numRef>
              <c:f>Sheet1!$B$2:$B$6</c:f>
              <c:numCache>
                <c:formatCode>General</c:formatCode>
                <c:ptCount val="5"/>
                <c:pt idx="0">
                  <c:v>15</c:v>
                </c:pt>
                <c:pt idx="1">
                  <c:v>21</c:v>
                </c:pt>
                <c:pt idx="2">
                  <c:v>16</c:v>
                </c:pt>
                <c:pt idx="3">
                  <c:v>21</c:v>
                </c:pt>
                <c:pt idx="4">
                  <c:v>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Sheet1!$A$2:$A$7</c:f>
              <c:strCache>
                <c:ptCount val="6"/>
                <c:pt idx="0">
                  <c:v>Vasos penetrantes de la cabeza a la placa (anterior)</c:v>
                </c:pt>
                <c:pt idx="1">
                  <c:v>Axilar a un tornillo de la guía percutánea (mínimo)</c:v>
                </c:pt>
                <c:pt idx="2">
                  <c:v>Axilar al portal de las 5 (decúbito lateral)</c:v>
                </c:pt>
                <c:pt idx="3">
                  <c:v>Vena cefálica al portal anterior</c:v>
                </c:pt>
                <c:pt idx="4">
                  <c:v>Musculocutáneo al portal de las 5 (decúbito lateral)</c:v>
                </c:pt>
                <c:pt idx="5">
                  <c:v>Vena cefálica al portal de las 5</c:v>
                </c:pt>
              </c:strCache>
            </c:strRef>
          </c:cat>
          <c:val>
            <c:numRef>
              <c:f>Sheet1!$B$2:$B$7</c:f>
              <c:numCache>
                <c:formatCode>General</c:formatCode>
                <c:ptCount val="6"/>
                <c:pt idx="0">
                  <c:v>4</c:v>
                </c:pt>
                <c:pt idx="1">
                  <c:v>4.5</c:v>
                </c:pt>
                <c:pt idx="2">
                  <c:v>21.15</c:v>
                </c:pt>
                <c:pt idx="3">
                  <c:v>18.8</c:v>
                </c:pt>
                <c:pt idx="4">
                  <c:v>13.16</c:v>
                </c:pt>
                <c:pt idx="5">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Redislocación tras cierre del intervalo (techo del rango)</c:v>
                </c:pt>
                <c:pt idx="1">
                  <c:v>Amputación en lesión de arteria axilar</c:v>
                </c:pt>
                <c:pt idx="2">
                  <c:v>Reruptura a 12-24 meses</c:v>
                </c:pt>
                <c:pt idx="3">
                  <c:v>Latarjet: lesión nerviosa</c:v>
                </c:pt>
                <c:pt idx="4">
                  <c:v>Latarjet: complicaciones globales</c:v>
                </c:pt>
                <c:pt idx="5">
                  <c:v>Pérdida axonal por EMG tras luxación (Visser)</c:v>
                </c:pt>
                <c:pt idx="6">
                  <c:v>Déficit nervioso tras luxación, examen clínico (Robinson)</c:v>
                </c:pt>
              </c:strCache>
            </c:strRef>
          </c:cat>
          <c:val>
            <c:numRef>
              <c:f>Sheet1!$B$2:$B$8</c:f>
              <c:numCache>
                <c:formatCode>General</c:formatCode>
                <c:ptCount val="7"/>
                <c:pt idx="0">
                  <c:v>16</c:v>
                </c:pt>
                <c:pt idx="1">
                  <c:v>24</c:v>
                </c:pt>
                <c:pt idx="2">
                  <c:v>21</c:v>
                </c:pt>
                <c:pt idx="3">
                  <c:v>10</c:v>
                </c:pt>
                <c:pt idx="4">
                  <c:v>25</c:v>
                </c:pt>
                <c:pt idx="5">
                  <c:v>48</c:v>
                </c:pt>
                <c:pt idx="6">
                  <c:v>13.5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Recuperación motora</c:v>
                </c:pt>
                <c:pt idx="1">
                  <c:v>Recuperación sensitiva</c:v>
                </c:pt>
                <c:pt idx="2">
                  <c:v>Fuerza MRC 4 o más</c:v>
                </c:pt>
              </c:strCache>
            </c:strRef>
          </c:cat>
          <c:val>
            <c:numRef>
              <c:f>Sheet1!$B$2:$B$4</c:f>
              <c:numCache>
                <c:formatCode>General</c:formatCode>
                <c:ptCount val="3"/>
                <c:pt idx="0">
                  <c:v>45.2</c:v>
                </c:pt>
                <c:pt idx="1">
                  <c:v>51.6</c:v>
                </c:pt>
                <c:pt idx="2">
                  <c:v>60.4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Anatomía quirúrgica del hombro: manguito rotador, intervalo rotador, plexo braquial y arteria axilar.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la anatomía quirúrgica del hombro; Epidemiología: lo que se rompe, lo que duele y lo que no; Anatomía ósea y puntos de referencia palpables; Manguito rotador: músculos, huellas de inserción e inervación; Intervalo rotador: el triángulo entre supraespinoso y subescapular; Espacio subacromial y arco coracoacromial; Irrigación del manguito y de la cabeza humeral; Plexo braquial: raíces, troncos, fascículos y ramas del hombro; Nervio axilar: recorrido, ramas y riesgo en el abordaje lateral; Supraescapular, subescapulares y musculocutáneo: los otros nervios del hombro; Arteria axilar: porciones, ramas y relación con el plexo; Variantes que cambian lo que ves; Biomecánica: por qué una rotura cambia la estabilidad; Clasificaciones útiles: qué nervio y cuántos; Examen físico: qué prueba sirve y qué tanto; Imágenes: radiografía, ecografía, RM y angio-TC; Algoritmo: luxación o fractura-luxación con déficit neurovascular; Tratamiento: lo que la anatomía cambia en la decisión; Técnica: leer el abordaje por planos y estructuras en riesgo; Complicaciones: lo que se lesiona y con qué frecuencia; Pronóstico: cuánto se recupera el nervio y cuánto dura la reparación. Estructura sugerida por el autor para diez minutos: Lámina 1 · 1 min: Por qué el hombro es un espacio corto con mucho adentro: manguito, nervios y vasos entre el cuello, el tórax y el brazo [r7, r31]. Lámina 2 · 1 min: Lo que palpas y lo que cruzas en el deltopectoral: coracoides y diáfisis, incisión de 12 a 14 cm, musculocutáneo que puede entrar a solo 2,5 cm de la punta [r2]. Lámina 3 · 2 min: El nervio axilar: 6 cm bajo el acromion según AO, medias de 6 a 7,9 cm según la serie, zona de posible lesión de 5 a 9,5 cm y deformación de 51 % al separar el deltoides [r1, r11, r12, r13, r23]. Lámina 4 · 1 min: El manguito: huella del supraespinoso de 6,9 x 12,6 mm y del infraespinoso de 10,2 x 32,7 mm, con otra serie que da cifras distintas [r4, r5]. Lámina 5 · 1 min: El intervalo rotador: quién lo forma y por qué cerrarlo tiene una indicación débil, con 6 técnicas en 15 estudios [r43, r30]. Lámina 6 · 1 min: La sangre: 64 % de la cabeza humeral viene de la circunfleja posterior y la "zona crítica" no se demostró con láser Doppler [r20, r29]. Lámina 7 · 1 min: El plexo: raíces, troncos, fascículos, prefijado 11 % y la luxación con 13,5 % de déficit neurológico [r6, r8]. Lámina 8 · 1 min: El algoritmo de urgencias: examen antes y después de reducir, alarma vascular y EMG desde las 3 semanas [r7]. Lámina 9 · 1 min: Para llevar: ninguna distancia de cadáver es garantía; documenta, repite el examen y no dejes separadores puestos de más [r23, r7].</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hombro se aprende por lo que se paga cara en cada plano: el nervio axilar, que cruza a unos 6 cm del borde lateral del acromion, el musculocutáneo, que puede entrar al coracobraquial a solo 2,5 cm de la punta de la coracoides, y la rama ascendente de la circunfleja anterior, que pasa por la zona del abordaje deltopectoral (fuente: Jaeger M y colaboradores, 2026; Jaeger M y colaboradores, 2026; Gardner MJ y colaboradores, 2006). El manguito inserta en un área más pequeña de lo que dibujan los esquemas clásicos: el supraespinoso ocupó 6,9 mm por 12,6 mm y el infraespinoso 10,2 mm por 32,7 mm en los 26 hombros medidos con precisión dentro de una serie de 113 (fuente: Mochizuki T y colaboradores, 2008); otra serie midió huellas distintas, así que esas cifras son orientación y no un plano para clavar anclas (fuente: Lumsdaine W y colaboradores, 2015). El plexo nace de C5 a T1 y baja como troncos, divisiones y fascículos; la disposición "de libro" de las raíces aparece en 84 % de los casos, el plexo prefijado en 11 % y el postfijado en 1 % (fuente: Benes M y colaboradores, 2021; Baskaran P y colaboradores, 2026). Tras una luxación anterior, 13,5 % de 3633 pacientes tuvo déficit neurológico y en un estudio con EMG hubo pérdida axonal en 48 % de 77 pacientes, con el axilar como nervio más afectado (fuente: Robinson CM y colaboradores, 2012; Visser CP y colaboradores, 1999); la lesión de la arteria axilar es rara pero grave: 5 de 21 pacientes con esa lesión fueron amputados (fuente: Ng AJ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la anatomía quirúrgica del hombro. Esta guía junta lo que necesitas ver para operar el hombro sin lesionar lo que no debes: el manguito rotador y su intervalo, los nervios (plexo braquial, axilar, supraescapular, musculocutáneo) y los vasos (arteria axilar y circunflejas humerales). Se ordena por planos: lo que palpas, lo que cruzas y lo que protege cada abordaje. Cómo leerla. La mayoría de las cifras viene de estudios en cadáver; son orientación y no márgenes garantizados. Cuando 2 fuentes miden distinto, se dan ambas. Lo que es práctica habitual y no tiene estudio se rotula así y no lleva cifra.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el hombro es traicionero. Casi todo lo importante pasa por un espacio corto entre el cuello, el tórax y el brazo. El plexo y la arteria axilar bajan juntos hacia la axila, el nervio axilar rodea el húmero por debajo de la cabeza y el manguito está soldado a la cápsula (fuente: Baskaran P y colaboradores, 2026; Brilakis L y colaboradores, 2023; Vosloo M y colaboradores, 2017). Por eso un abordaje se aprende contando cada estructura que toca.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«Mapa rápido: qué te cobra el error en cada abordaje» tiene 4 columnas: Abordaje, Plano que cruzas, Estructura que se paga cara, Dato que te sirve. Fila 1: Abordaje, Deltopectoral; Plano que cruzas, Surco entre deltoides y pectoral mayor, con la vena cefálica; Estructura que se paga cara, Musculocutáneo, circunflejas anterior y posterior con su rama ascendente, axilar (fuente: Jaeger M y colaboradores, 2026); Dato que te sirve, Incisión de 12 a 14 cm entre la coracoides y la diáfisis proximal (fuente: Jaeger M y colaboradores, 2026). Fila 2: Abordaje, Anterolateral (rafe del deltoides); Plano que cruzas, Rafe entre las porciones clavicular y acromial del deltoides; Estructura que se paga cara, Rama motora anterior del axilar (fuente: Jaeger M y colaboradores, 2026); Dato que te sirve, No prolongar más de 5 cm distales al acromion (fuente: Jaeger M y colaboradores, 2026). Fila 3: Abordaje, Transdeltoideo lateral; Plano que cruzas, Entre las porciones acromial y espinosa del deltoides; Estructura que se paga cara, Axilar bajo el deltoides (fuente: Jaeger M y colaboradores, 2026); Dato que te sirve, Límite marcado a 5 cm, 1 cm sobre el nervio (fuente: Jaeger M y colaboradores, 2026). Fila 4: Abordaje, Portales artroscópicos glenohumerales; Plano que cruzas, Piel, deltoides y cápsula; Estructura que se paga cara, Vena cefálica en el portal anterior y el de las 5 (fuente: Lo IK y colaboradores, 2004); Dato que te sirve, Resto de estructuras a más de 20 mm en el estudio de cadáver (fuente: Lo IK y colaboradores, 2004). (fuente: Jaeger M y colaboradores, 2026) (fuente: Jaeger M y colaboradores, 2026) (fuente: Jaeger M y colaboradores, 2026) (fuente: Lo IK y colaboradores, 2004). Con esto cerramos definición: qué es la anatomía quirúrgica del hombro. Sigamos con epidemiología: lo que se rompe, lo que duele y lo que no.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lo que se rompe, lo que duele y lo que no. Para decidir qué tan raro es lo que ves en una imagen necesitas la frecuencia de base. En población general, las roturas del manguito crecen con la edad y muchas no duelen. En 664 residentes de una aldea japonesa examinados con ecografía, 22,1 % tenía rotura de espesor total, con prevalencia de 0 % entre los 20 y los 49 años y de 36,6 % en los de 80 (fuente: Minagawa H y colaboradores, 2013). En 1003 mujeres de 64 a 87 años, la prevalencia fue 22,2 % y 48,4 % de esas roturas no daba síntomas (fuente: Hinsley H y colaboradores, 2022). En esa misma cohorte, una rotura más grande no se tradujo en más síntomas hasta pasar de 2,5 cm (fuente: Hinsley H y colaboradores, 2022). Con RM de 3 tesla en 602 adultos de 41 a 76 años, 98,7 % tenía alguna anormalidad del manguito (25 % tendinopatía, 62 % rotura parcial y 11 % completa) y hubo anormalidades en 96 % de los hombros sin síntomas y 98 % de los sintomáticos (fuente: Ibounig T y colaboradores, 2026). La lectura útil: una rotura vista en imagen, sin examen que la acompañe, rara vez explica por sí sola el dolor. Tras una luxación anterior el patrón cambia. En 3633 luxaciones consecutivas, 13,5 % tuvo déficit neurológico tras reducir y 33,4 % rotura del manguito o fractura del troquíter (fuente: Robinson CM y colaboradores, 2012); las series que usan EMG dan cifras más altas que las que solo examinan, aunque las poblaciones y las definiciones difieren (fuente: Visser CP y colaboradores, 1999; Baskaran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«Rotura de espesor total del manguito por década (ecografía, 664 personas)» muestra lo siguiente. 20 a 49 años: 0 por ciento (fuente: Minagawa H y colaboradores, 2013). 50-59: 10.7 por ciento (fuente: Minagawa H y colaboradores, 2013). 60-69: 15.2 por ciento (fuente: Minagawa H y colaboradores, 2013). 70-79: 26.5 por ciento (fuente: Minagawa H y colaboradores, 2013). 80 y más: 36.6 por ciento (fuente: Minagawa H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«Roturas de espesor total sin síntomas (% del total de roturas)» muestra lo siguiente. Aldea japonesa, 664 personas: 65.3 por ciento (fuente: Minagawa H y colaboradores, 2013). Cohorte Chingford, 1003 mujeres: 48.4 por ciento (fuente: Hinsley H y colaboradores, 2022). En el documento Word de este tema encontrarás además: Hallazgos del manguito en RM de 602 adultos de 41-76 años; Lesión neurológica tras luxación anterior según el método del estudio. Con esto cerramos epidemiología: lo que se rompe, lo que duele y lo que no. Sigamos con anatomía ósea y puntos de referencia palpables.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ósea y puntos de referencia palpables. Antes de cortar, el hombro se lee con los dedos. 3 puntos duros orientan casi todo y AO los describe como fáciles de palpar: el borde lateral y el borde anterolateral del acromion, la punta de la coracoides y la diáfisis humeral proximal a la altura de la axila (fuente: Jaeger M y colaboradores, 2026; Jaeger M y colaboradores, 2026; Jaeger M y colaboradores, 2026). Acromion. Su borde lateral es el punto de partida del abordaje transdeltoideo y su borde anterolateral el del abordaje por el rafe del deltoides; desde ahí se mide el trayecto del nervio axilar (fuente: Jaeger M y colaboradores, 2026; Jaeger M y colaboradores, 2026). Coracoides. Es el faro del abordaje deltopectoral: de ella cuelga el tendón conjunto y a unos centímetros de su punta entra el nervio musculocutáneo al coracobraquial (fuente: Jaeger M y colaboradores, 2026; Clavert P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Tendón de la porción larga del bíceps. Su origen tendinoso corre por delante y suele palparse; AO pide no fijarlo al hueso con pines o clavijas (fuente: Jaeger M y colaboradores, 2026). Articulación acromioclavicular y base de la coracoides. Son la guía para llegar con artroscopio al ligamento transverso superior: se sigue la clavícula distal hasta el trapezoide, luego el conoide hasta la base de la coracoides, y ahí aparece el ligamento transverso (fuente: Barwood SA y colaboradores, 2007). Práctica habitual / opinión experta. El borde posterior de la espina de la escápula y el ángulo posterolateral del acromion son los puntos que se usan desde atrás; las distancias al nervio axilar por detrás se citan más adelante.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«Puntos de referencia y para qué sirven» tiene 3 columnas: Punto, Cómo se encuentra, Para qué lo usas. Fila 1: Punto, Borde lateral del acromion; Cómo se encuentra, Palpable (fuente: Jaeger M y colaboradores, 2026); Para qué lo usas, Punto 0 del abordaje transdeltoideo; de ahí se mide el axilar (fuente: Jaeger M y colaboradores, 2026). Fila 2: Punto, Borde anterolateral del acromion; Cómo se encuentra, Palpable (fuente: Jaeger M y colaboradores, 2026); Para qué lo usas, Punto 0 del abordaje por el rafe del deltoides (fuente: Jaeger M y colaboradores, 2026). Fila 3: Punto, Punta de la coracoides; Cómo se encuentra, Palpable (fuente: Jaeger M y colaboradores, 2026); Para qué lo usas, Orienta la incisión deltopectoral y el tendón conjunto (fuente: Jaeger M y colaboradores, 2026). Fila 4: Punto, Diáfisis humeral a nivel de la axila; Cómo se encuentra, Palpable (fuente: Jaeger M y colaboradores, 2026); Para qué lo usas, Extremo distal de la incisión deltopectoral (fuente: Jaeger M y colaboradores, 2026). Fila 5: Punto, Origen tendinoso del bíceps largo; Cómo se encuentra, Suele palparse por delante (fuente: Jaeger M y colaboradores, 2026); Para qué lo usas, Evitar fijarlo con pines (fuente: Jaeger M y colaboradores, 2026). (fuente: Jaeger M y colaboradores, 2026) (fuente: Jaeger M y colaboradores, 2026) (fuente: Jaeger M y colaboradores, 2026) (fuente: Jaeger M y colaboradores, 2026). Con esto cerramos anatomía ósea y puntos de referencia palpables. Sigamos con manguito rotador: músculos, huellas de inserción e inervación.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manguito rotador: músculos, huellas de inserción e inervación. El manguito son 4 músculos: supraespinoso, infraespinoso, redondo menor y subescapular. Lo que importa en el quirófano es dónde se insertan y qué nervio los alimenta. Huellas en el húmero. En una serie de 113 hombros de 64 cadáveres (las medidas finas se tomaron en 26 de ellos), el supraespinoso tenía una huella triangular de 6,9 mm mediolaterales por 12,6 mm anteroposteriores como promedio de los máximos, y el infraespinoso una huella trapezoidal de 10,2 mm por 32,7 mm; es decir, el infraespinoso ocupa parte de la faceta alta del troquíter que se atribuía al supraespinoso (fuente: Mochizuki T y colaboradores, 2008). Otra serie de 54 hombros (43 útiles tras excluir 11) midió el supraespinoso con 20,4 mm anteroposteriores en su borde medial, 6,3 mm en el lateral y un área de 122,0 mm², y el infraespinoso con 22,6 mm y 25,4 mm y un área de 294,9 mm² (fuente: Lumsdaine W y colaboradores, 2015). Las 2 series coinciden en la idea (el infraespinoso es más grande y avanza hacia delante) y discrepan en las cifras: usa las medidas para entender, no para planificar la posición de un ancla. El tendón del supraespinoso se insertó además en la parte más alta del troquín en 21 % de los especímenes (fuente: Mochizuki T y colaboradores, 2008). Subescapular. En 19 hombros su huella en el troquín fue trapezoidal, de 2,5 cm de largo, con 1,8 cm de ancho arriba y 0,3 cm abajo, de modo que el 60 % superior aporta casi toda la superficie de inserción (fuente: Richards DP y colaboradores, 2007). Otra serie de 12 hombros midió 25,8 mm de alto por 18,1 mm de ancho, sin diferencia significativa entre sexos (fuente: D'Addesi LL y colaboradores, 2006). Una sola unidad. Los tendones se fusionan entre sí y con la cápsula formando una inserción continua alrededor de los troquines, así que no se comportan como estructuras aisladas (fuente: Vosloo M y colaboradores, 2017). Cerca del troquíter, supraespinoso e infraespinoso terminan en una zona delgada con forma de "media luna"; por dentro de ella corre un refuerzo grueso de fibras, el "cable", que en 20 hombros tuvo en promedio 2,59 veces el grosor de la media luna (fuente: Burkhart SS y colaboradores, 1993). La idea clásica de que ese cable protege a la media luna como un puente colgante no se sostuvo en 20 especímenes en los que soltar la inserción anterior, la posterior o ambas no cambió la deformación de ninguna de las 2 zonas ni la fuerza de abducción (fuente: Schmidt CC y colaboradores, 2022). Inervación. El supraescapular da como máximo 2 ramos motores al supraespinoso en 26 de 31 hombros, y el primero suele nacer bajo el ligamento transverso o justo después (fuente: Warner JP y colaboradores, 1992); el subescapular recibe los nervios subescapulares superior e inferior (fuente: Walley KC y colaboradores, 2019) y el redondo menor, el ramo de la rama posterior del axilar (fuente: Uz A y colaboradores, 2007; Ball CM y colaboradores, 2003). El infraespinoso también depende del supraescapular, con 3 o 4 ramos motores de igual tamaño en 15 de 31 hombros (fuente: Warner JP y colaboradores, 1992).</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«Dimensiones máximas de las huellas (mm), 2 series» muestra lo siguiente. Infraespinoso, anteroposterior (Mochizuki): 32.7 mm (fuente: Mochizuki T y colaboradores, 2008). Infraespinoso, borde lateral (Lumsdaine): 25.4 mm (fuente: Lumsdaine W y colaboradores, 2015). Subescapular, alto (D'Addesi): 25.8 mm (fuente: D'Addesi LL y colaboradores, 2006). Supraespinoso, borde medial (Lumsdaine): 20.4 mm (fuente: Lumsdaine W y colaboradores, 2015). Supraespinoso, anteroposterior (Mochizuki): 12.6 mm (fuente: Mochizuki T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4 músculos del manguito: huella e inervación» tiene 4 columnas: Músculo, Huella en el húmero, Nervio, Dato que te sirve. Fila 1: Músculo, Supraespinoso; Huella en el húmero, Triangular: 6,9 x 12,6 mm (fuente: Mochizuki T y colaboradores, 2008); 20,4 mm medial y 6,3 mm lateral (fuente: Lumsdaine W y colaboradores, 2015); Nervio, Supraescapular, máximo 2 ramos motores en 84 % (fuente: Warner JP y colaboradores, 1992); Dato que te sirve, Puede insertar en la parte alta del troquín en 21 % (fuente: Mochizuki T y colaboradores, 2008). Fila 2: Músculo, Infraespinoso; Huella en el húmero, Trapezoidal: 10,2 x 32,7 mm (fuente: Mochizuki T y colaboradores, 2008); 22,6 mm medial y 25,4 mm lateral (fuente: Lumsdaine W y colaboradores, 2015); Nervio, Supraescapular, 3 o 4 ramos de igual tamaño en 48 % (fuente: Warner JP y colaboradores, 1992); Dato que te sirve, Su borde lateral avanza más hacia delante que en las descripciones clásicas (fuente: Lumsdaine W y colaboradores, 2015). Fila 3: Músculo, Redondo menor; Huella en el húmero, Se une al infraespinoso en el troquíter (descripción de la lámina de Gray); Nervio, Axilar: primer ramo de la rama posterior (fuente: Uz A y colaboradores, 2007); Dato que te sirve, Su nervio recorre 18 mm junto al borde glenoideo inferior (fuente: Ball CM y colaboradores, 2003). Fila 4: Músculo, Subescapular; Huella en el húmero, Trapezoidal: 2,5 cm de largo, 1,8 cm arriba y 0,3 cm abajo (fuente: Richards DP y colaboradores, 2007); Nervio, Subescapulares superior e inferior (fuente: Walley KC y colaboradores, 2019); Dato que te sirve, El 60 % superior de la huella da casi toda la superficie (fuente: Richards DP y colaboradores, 2007). (fuente: Mochizuki T y colaboradores, 2008) (fuente: Lumsdaine W y colaboradores, 2015) (fuente: Warner JP y colaboradores, 1992) (fuente: Richards DP y colaboradores, 2007) (fuente: Uz A y colaboradores, 2007) (fuente: Ball CM y colaboradores, 2003) (fuente: Walley KC y colaboradores, 2019). Con esto cerramos manguito rotador: músculos, huellas de inserción e inervación. Sigamos con intervalo rotador: el triángulo entre supraespinoso y subescapular.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intervalo rotador: el triángulo entre supraespinoso y subescapular. Piensa en el intervalo rotador como el hueco anterosuperior del manguito: queda entre el borde anterior del supraespinoso y el superior del subescapular, y lo rellenan la cápsula y los ligamentos coracohumeral y glenohumeral superior, que trabajan juntos (fuente: Hunt SA y colaboradores, 2007). Es el punto por el que el bíceps entra a su corredera y una de las 3 vías que AO describe para entrar a la articulación en el abordaje deltopectoral (fuente: Jaeger M y colaboradores, 2026). Qué hay dentro. Los 27 hombros disecados tenían ligamento glenohumeral superior (fuente: Kask K y colaboradores, 2010). Sus fibras forman 2 grupos: unas oblicuas, con origen en el tubérculo supraglenoideo, que pasan sobre el bíceps intraarticular y terminan debajo del coracohumeral; y otras directas, desde el labrum, que acompañan al bíceps, se anclan en parte en el troquín y cierran por arriba la corredera como porción superior del ligamento humeral transverso (fuente: Kask K y colaboradores, 2010). En 20 hombros embalsamados no se pudo separar con nitidez el glenohumeral superior del coracohumeral, y el primero envolvía al bíceps en espiral (fuente: Arai R y colaboradores, 2010). El subescapular aporta su parte: su inserción más alta, en el margen superior del troquín, se prolonga con una lengüeta tendinosa delgada hasta la fóvea capitis. Para los autores, el bíceps queda estable gracias a 2 cosas a la vez: el ligamento tenso por delante y ese contrafuerte del subescapular por detrás (fuente: Arai R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Dimensiones útiles. En 15 cadáveres, la distancia entre el borde anterior del supraespinoso y el borde superior del subescapular a nivel de la glenoides fue de 21,6 mm y subió a 27,8 mm con la articulación distendida; el intervalo estaba a 11,4 mm como mínimo de la cara profunda de la coracoides (fuente: Tetro AM y colaboradores, 2002). Por qué importa. Las lesiones del intervalo pueden dar contractura glenohumeral, inestabilidad o lesión de la porción larga del bíceps (fuente: Hunt SA y colaboradores, 2007). Su cierre artroscópico es una técnica con indicación débil: una revisión de 15 estudios con 524 pacientes encontró 6 técnicas distintas, 12 estudios de nivel IV y una redislocación postoperatoria de 0 a 16 %, y no pudo decir en qué subgrupos conviene cerrarlo (fuente: Coughlin RP y colaboradores, 2018). En el abordaje deltopectoral. AO describe incidirlo justo en el borde superior del subescapular, hacia la coracoides; es una ventana al sector anterosuperior de la cabeza humeral que no viola la función del manguito, salvo cuando hay una fractura con un fragmento anterior que incluya troquín, corredera y parte anterior del troquíter: ahí conviene dividir el supraespinoso siguiendo la línea de fractura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«Contenido del intervalo rotador y su función» tiene 3 columnas: Estructura, Qué hace, Dato que te sirve. Fila 1: Estructura, Ligamento glenohumeral superior; Qué hace, Fibras directas hacia el troquín y el techo de la corredera; fibras oblicuas bajo el coracohumeral; Dato que te sirve, Presente en 27 de 27 hombros (fuente: Kask K y colaboradores, 2010). Fila 2: Estructura, Ligamento coracohumeral; Qué hace, Se funde con el anterior sin límite claro; Dato que te sirve, Se resecó por completo en 15 de 15 hombros al liberar hasta el ligamento coracoacromial (fuente: Arai R y colaboradores, 2010; Tetro AM y colaboradores, 2002). Fila 3: Estructura, Parte alta del subescapular; Qué hace, Lámina fina hacia la fóvea capitis que sostiene al bíceps desde atrás; Dato que te sirve, Inserta en el borde superior del troquín (fuente: Arai R y colaboradores, 2010). Fila 4: Estructura, Porción larga del bíceps; Qué hace, Entra a la corredera por el intervalo; Dato que te sirve, Estabilizada por el ligamento y por el subescapular (fuente: Arai R y colaboradores, 2010; Kask K y colaboradores, 2010). (fuente: Kask K y colaboradores, 2010) (fuente: Arai R y colaboradores, 2010) (fuente: Tetro AM y colaboradores, 2002). Con esto cerramos intervalo rotador: el triángulo entre supraespinoso y subescapular. Sigamos con espacio subacromial y arco coracoacromial.</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espacio subacromial y arco coracoacromial. El arco coracoacromial está formado por el acromion, la coracoides y el ligamento que los une; debajo pasa el manguito. Lo que se estudia aquí es qué tanto del techo está cargado sobre el tendón. El ligamento coracoacromial varía. En 80 hombros de 44 cadáveres, 41,3 % tenía forma de Y, y los ligamentos con más de un haz se asociaron a degeneración del manguito (fuente: Kesmezacar H y colaboradores, 2008). En otra serie de 155 hombros, 18 % tenía 1 banda, 36 % 2 bandas y 46 % 3 o más; la rotura del manguito fue más frecuente con 2 bandas (52 %) y con 3 o más (56 %) que con una (29 %) (fuente: Alraddadi A y colaboradores, 2022). Son asociaciones anatómicas en cadáveres, no causa demostrada. El ángulo crítico del hombro. Combina la inclinación de la glenoides con la extensión lateral del acromion. En una serie radiográfica, el promedio fue 33,1° en controles, 38,0° en roturas completas del manguito y 28,1° en artrosis glenohumeral (fuente: Moor BK y colaboradores, 2013). En un metaanálisis de 8 estudios con 902 pacientes tuvo sensibilidad de 71 % y especificidad de 77 % para roturas del manguito, y se recomendó un corte de 35° para las roturas de espesor total (fuente: Song JG y colaboradores, 2019). Úsalo como pista radiográfica, no como diagnóstico. La clasificación de Bigliani es poco reproducible. En RM, la concordancia entre 9 observadores sobre 40 pacientes fue regular (kappa 0,323) y no mejoró en una segunda lectura; para los autores, la clasificación no es lo bastante precisa y hacen falta otros criterios o métodos para valorar el acromion (fuente: Sahin K y colaboradores, 2022). Para saber qué aporta quitar hueso en un hombro con dolor subacromial, mira el bloque de tratamiento: en el ensayo CSAW, la descompresión no superó a una artroscopia sin resección (fuente: Beard DJ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«Rotura del manguito según el número de bandas del ligamento coracoacromial (155 hombros)» muestra lo siguiente. 1 banda: 29 por ciento (fuente: Alraddadi A y colaboradores, 2022). 2 bandas: 52 por ciento (fuente: Alraddadi A y colaboradores, 2022). 3 o más bandas: 56 por ciento (fuente: Alraddadi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«Ángulo crítico del hombro medio (grados)» muestra lo siguiente. Artrosis glenohumeral: 28.1 ° (fuente: Moor BK y colaboradores, 2013). Controles sin lesión: 33.1 ° (fuente: Moor BK y colaboradores, 2013). Rotura completa del manguito: 38 ° (fuente: Moor BK y colaboradores, 2013). Con esto cerramos espacio subacromial y arco coracoacromial. Sigamos con irrigación del manguito y de la cabeza humeral.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irrigación del manguito y de la cabeza humeral. 4 arterias riegan el manguito: las 2 circunflejas humerales (la anterior a través de su rama ascendente), la supraescapular y la toracoacromial por su rama acromial (fuente: Chansky HA y colaboradores, 1991). ¿Hay una zona crítica? Depende de a quién le creas. En 18 especímenes de 26 a 84 años se confirmó una zona hipovascular cerca de la inserción del supraespinoso, pobre en vasos por la cara articular y bien irrigada por la bursal (fuente: Lohr JF y colaboradores, 1990). Una revisión resume que los cadáveres la muestran, pero que en pacientes con pinzamiento sintomático el área más comprimida estaba hipervascular (fuente: Chansky HA y colaboradores, 1991). Con láser Doppler durante la artroscopia en 56 pacientes (336 mediciones), no se pudo demostrar un área hipoperfundida en el manguito normal; el flujo bajó con el pinzamiento (25,4) y subió en el borde de la rotura (43,1) frente al manguito normal (32,8) (fuente: Levy O y colaboradores, 2008). Conclusión práctica: el "hipovascular" sirve para pensar la degeneración, no para predecir quién se rompe. La cabeza humeral. El consenso previo era que la rama anterolateral de la circunfleja anterior daba la mayor parte de la sangre a la cabeza. En 24 hombros de cadáver, la circunfleja posterior aportó 64 % del flujo de la cabeza y la anterior 36 %; además la anterior se rompe en 80 % de las fracturas de húmero proximal y la osteonecrosis es poco frecuente, lo que apoya el papel de la posterior (fuente: Hettrich CM y colaboradores, 2010). Los vasos de la cabeza cambian mucho de una persona a otra, y una revisión reúne evidencia creciente, sobre todo de casos publicados, de que la reparación artroscópica del manguito podría causar osteonecrosis al lesionarlos sin querer (fuente: Keough N y colaboradores, 2021). Lo que cruzas en el abordaje. La circunfleja anterior y su rama ascendente pasaron por la zona del abordaje deltopectoral (fuente: Gardner MJ y colaboradores, 2006). En el mismo estudio, con el abordaje anterolateral por el rafe y una placa lateral no se alteró el llenado vascular de la cabeza en 6 especímenes; había una zona sin vasos de 30 mm de ancho sobre el troquíter, y los vasos penetrantes más cercanos quedaron a 4 mm (anterior) y 7 mm (posterior) de la placa (fuente: Gardner MJ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«Aporte a la cabeza humeral por arteria (24 hombros de cadáver)» muestra lo siguiente. Circunfleja posterior: 64 por ciento (fuente: Hettrich CM y colaboradores, 2010). Circunfleja anterior: 36 por ciento (fuente: Hettrich CM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«Flujo del manguito con láser Doppler (unidades del aparato, 56 pacientes)» muestra lo siguiente. Manguito con pinzamiento: 25.4 u. (fuente: Levy O y colaboradores, 2008). Manguito normal: 32.8 u. (fuente: Levy O y colaboradores, 2008). Borde de la rotura: 43.1 u. (fuente: Levy O y colaboradores, 2008). En el documento Word de este tema encontrarás además: De dónde viene la sangre. Con esto cerramos irrigación del manguito y de la cabeza humeral. Sigamos con plexo braquial: raíces, troncos, fascículos y ramas del hombro.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plexo braquial: raíces, troncos, fascículos y ramas del hombro. Las raíces C5 a T1 (sus ramos ventrales) se reorganizan 3 veces: primero en troncos, luego en divisiones y al final en 3 fascículos que toman el nombre de su posición alrededor de la arteria axilar (lateral, posterior, medial) (fuente: Baskaran P y colaboradores, 2026). De ellos salen las 5 ramas terminales: musculocutáneo, axilar, radial, mediano y cubital (fuente: Baskaran P y colaboradores, 2026). Usa la clavícula como frontera: por encima, raíces y troncos; por debajo, fascículos y ramas (fuente: Baskaran P y colaboradores, 2026). En el cuello. Entre el escaleno anterior por delante, el medio por detrás y la primera costilla abajo queda el triángulo interescalénico. Ahí las raíces se juntan en el tronco superior (C5-C6), el medio (C7) y el inferior (C8-T1), y comparten el espacio con la arteria subclavia (fuente: Ouaddane Alami R y colaboradores, 2026). Fuera del triángulo, por delante del escaleno anterior, quedan la vena subclavia y, pegado a la cara anterior del músculo, el frénico (fuente: Ouaddane Alami R y colaboradores, 2026). Esta cercanía ayuda a entender por qué un bloqueo interescalénico puede alcanzar al frénico: en 8 ensayos con 597 pacientes, el bloqueo del tronco superior redujo la parálisis diafragmática completa (RR 0,10) y el síndrome de Horner (RR 0,06) con una analgesia comparable (fuente: da Cunha DF y colaboradores, 2026); en 4 ensayos con 359 pacientes de artroscopia de hombro, el riesgo relativo de parálisis hemidiafragmática total fue 0,07 (fuente: Amaral S y colaboradores, 2023). Variabilidad. En un metaanálisis de 40 estudios (3055 miembros), la disposición regular de las raíces formando troncos se vio en 84 %, el plexo prefijado en 11 % y el postfijado en 1 %; la formación de fascículos desde las divisiones fue regular en 96 %, y la relación del plexo con la arteria axilar fue regular en 96 % y con los escalenos en 86 % (fuente: Benes M y colaboradores, 2021). El nervio supraescapular nació del tronco superior en 89,8 % (fuente: Benes M y colaboradores, 2021). Más abajo, el nervio pectoral lateral y el musculocutáneo nacieron de su origen habitual en 76,8 % y 98,8 %, y el axilar en 79,8 %, el toracodorsal en 90,1 % y el radial en 99,0 % (fuente: Benes M y colaboradores, 2022). En la práctica. Si un déficit tras un trauma del hombro afecta a más de un nervio terminal, piensa en el nivel de los fascículos y no en una neuropraxia aislada del axilar (fuente: Baskaran P y colaboradores, 2026). El axilar aislado fue la lesión nerviosa más común tras luxación y representó 35 % de las lesiones nerviosas en los datos de revisiones sistemáticas (fuente: Baskaran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«Casos en que el nervio nace de su origen habitual» muestra lo siguiente. Radial: 99 por ciento (fuente: Benes M y colaboradores, 2022). Musculocutáneo: 98.8 por ciento (fuente: Benes M y colaboradores, 2022). Toracodorsal: 90.1 por ciento (fuente: Benes M y colaboradores, 2022). Supraescapular: 89.8 por ciento (fuente: Benes M y colaboradores, 2021). Axilar: 79.8 por ciento (fuente: Benes M y colaboradores, 2022). Pectoral lateral: 76.8 por ciento (fuente: Benes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«Bloqueo del tronco superior frente a interescalénico: riesgo relativo de parálisis diafragmática» muestra lo siguiente. 8 ensayos, 597 pacientes (completa): 0.1 RR (fuente: da Cunha DF y colaboradores, 2026). 4 ensayos, 359 pacientes (total): 0.1 RR (fuente: Amaral S y colaboradores, 2023). En el documento Word de este tema encontrarás además: Nervios cercanos al hombro: de dónde salen y cuántas veces salen donde dice el libro. Con esto cerramos plexo braquial: raíces, troncos, fascículos y ramas del hombro. Sigamos con nervio axilar: recorrido, ramas y riesgo en el abordaje lateral.</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nervio axilar: recorrido, ramas y riesgo en el abordaje lateral. El axilar nace del fascículo posterior, cruza el espacio cuadrangular y rodea el cuello quirúrgico del húmero por debajo de la cabeza, bajo el deltoides. Se divide en una rama anterior y una posterior: en 100 especímenes la división ocurrió dentro del espacio cuadrangular en 65 % y dentro del deltoides en 35 % (fuente: Loukas M y colaboradores, 2009). Ramas. La rama posterior nace junto al origen de la cabeza larga del tríceps (a las 6 en la glenoides) y da el ramo del redondo menor y el nervio cutáneo braquial lateral superior; el ramo del redondo menor recorrió en promedio 18 mm junto al borde glenoideo inferior, y el cutáneo se hizo superficial a 8,7 cm (rango 6,3 a 10,9) por debajo del ángulo posterolateral del acromion (fuente: Ball CM y colaboradores, 2003). En 30 hombros, la rama posterior dio siempre su primer ramo muscular al redondo menor, y la porción posterior del deltoides se inervó solo desde la rama posterior en 70 %, desde ambas en 26,7 % y solo desde la anterior en 3,3 % (fuente: Uz A y colaboradores, 2007). Por eso perder la sensibilidad sobre el deltoides puede decir que el redondo menor también está paralizado (fuente: Ball CM y colaboradores, 2003). ¿A cuántos centímetros del acromion? Depende de la serie, del punto de partida y del tipo de estudio. Ninguna cifra es una garantía. El estiramiento también cuenta. En 10 cadáveres, abrir el deltoides con un retractor llevó la deformación (elongación relativa) del axilar a una media de 51 % (rango de 28 a 99 %) y el microscopio confirmó ruptura de las vainas de mielina y retracción axonal (fuente: Traver JL y colaboradores, 2016). Es una razón anatómica para no dejar la separación puesta más tiempo del necesario. Placas bloqueadas. Con una guía percutánea, el nervio cruzó la fila D de la placa en todos los hombros, la C en 11 y ambos orificios de la E en 16, y se acercó hasta 4,5 mm de un tornillo (fuente: Dang KH y colaboradores, 2019). En otro estudio, los 2 orificios distales de los dedicados a la cabeza coincidieron con el paso del nervio en 100 % de los casos (fuente: Stecco C y colaboradores, 2010). Lo que dice AO. La rama motora anterior cruza el húmero horizontalmente a unos 6 cm del borde lateral del acromion, pero AO pide tomar toda una franja como zona de posible lesión: de 5 a 9,5 cm bajo la cima de la cabeza en la vista anterior y de 4,5 a 9,5 cm en la lateral (fuente: Jaeger M y colaboradores, 2026;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al nervio axilar según la serie (mm)» muestra lo siguiente. Uz: desde ángulo posterolateral: 78 mm (fuente: Uz A y colaboradores, 2007). Rotari: desde borde anterolateral: 72 mm (fuente: Rotari V y colaboradores, 2012). Lottino: hombres: 71.2 mm (fuente: Lottino B y colaboradores, 2026). Stecco: desde acromion: 68 mm (fuente: Stecco C y colaboradores, 2010). Lottino: mujeres: 65.3 mm (fuente: Lottino B y colaboradores, 2026). Traver: 63.2 mm (fuente: Traver JL y colaboradores, 2016). Yildirim: 60 mm (fuente: Yildirim C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«Distancia del acromion al nervio axilar según la serie» tiene 4 columnas: Serie, Punto de partida, Distancia, Qué midieron. Fila 1: Serie, Traver 2016 (10 cadáveres); Punto de partida, Borde anterolateral del acromion; Distancia, 6,32 cm (5,20 a 7,6) (fuente: Traver JL y colaboradores, 2016); Qué midieron, Abordaje transdeltoideo con separador. Fila 2: Serie, Yildirim 2022 (37 pacientes); Punto de partida, Borde anterolateral del acromion; Distancia, 6 cm (5,5 a 6,6) (fuente: Yildirim C y colaboradores, 2022); Qué midieron, Medido en quirófano antes de cerrar; se propuso 5,5 cm como zona segura. Fila 3: Serie, Rotari 2012 (16 hombros); Punto de partida, Borde anterolateral y borde lateral; Distancia, 7,2 cm y 7,9 cm (fuente: Rotari V y colaboradores, 2012); Qué midieron, Correlacionó con la longitud del húmero. Fila 4: Serie, Stecco 2010 (16 hombros); Punto de partida, Acromion; Distancia, 6,8 cm desde el acromion y 5,0 cm desde la cabeza (fuente: Stecco C y colaboradores, 2010); Qué midieron, Entrada del nervio al deltoides. Fila 5: Serie, Uz 2007 (30 hombros); Punto de partida, Ángulo posterolateral; Distancia, 7,8 cm (fuente: Uz A y colaboradores, 2007); Qué midieron, Abordaje posterior. Fila 6: Serie, Lottino 2026 (30 cadáveres); Punto de partida, Acromion a rama anterior; Distancia, 65,31 mm en mujeres y 71,18 mm en hombres (fuente: Lottino B y colaboradores, 2026); Qué midieron, Zona segura superior con diferencia por sexo. (fuente: Traver JL y colaboradores, 2016) (fuente: Yildirim C y colaboradores, 2022) (fuente: Rotari V y colaboradores, 2012) (fuente: Stecco C y colaboradores, 2010) (fuente: Uz A y colaboradores, 2007) (fuente: Lottino B y colaboradores, 2026). Con esto cerramos nervio axilar: recorrido, ramas y riesgo en el abordaje lateral. Sigamos con supraescapular, subescapulares y musculocutáneo: los otros nervios del hombro.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supraescapular, subescapulares y musculocutáneo: los otros nervios del hombro. Supraescapular. Pasa por la escotadura supraescapular bajo el ligamento transverso superior de la escápula. En 103 hombros ese ligamento medía 11,2 mm de largo y 3,4 mm de ancho, el nervio pasó siempre por debajo y en 4 hombros el ligamento era un puente óseo; la arteria supraescapular fue única en todos y los vasos se repartieron en 3 tipos: todos por encima del ligamento (59,4 %), por encima y por debajo (29,7 %) y todos por debajo (10,9 %) (fuente: Yang HJ y colaboradores, 2012). Para liberarlo por vía artroscópica, la guía fue seguir la clavícula distal hasta los ligamentos conoide y trapezoide y de ahí a la base de la coracoides, donde cruza horizontal el ligamento transverso (fuente: Barwood SA y colaboradores, 2007). En la fosa supraespinosa el nervio queda fijo y los ramos motores salen pronto: en 31 hombros, 84 % tenía como máximo 2 ramos al supraespinoso, el primero nacía bajo el ligamento transverso o justo después, el infraespinoso tenía 3 o 4 ramos de igual tamaño en 15 hombros, la distancia media de la glenoides posterior a los ramos del infraespinoso fue 2 cm y de la porción larga del bíceps a los del supraespinoso, 3 cm (fuente: Warner JP y colaboradores, 1992). Por eso, al avanzar un manguito retraído, el abordaje anterosuperior estándar permitió solo 1 cm de avance lateral y la técnica de Debeyre hasta 3 cm, limitada por la tensión de los ramos motores (fuente: Warner JP y colaboradores, 1992). En un modelo de cadáver, tras simular una rotura de supraespinoso e infraespinoso el nervio se desplazó 3,5 mm hacia medial en la escotadura espinoglenoidea, y reparar los tendones en su huella lo devolvió a su recorrido normal (fuente: Massimini DF y colaboradores, 2013). Subescapulares. En 12 hombros con abordaje deltopectoral, la zona segura para los nervios subescapulares llegó a menos de 32 mm medial al borde lateral del tendón conjunto, y la zona segura respecto del axilar fue de menos de 10 mm hacia inferior y 15 mm hacia medial; al movilizar el subescapular hay que respetar ese límite (fuente: Walley KC y colaboradores, 2019). Musculocutáneo. AO ubica su entrada al coracobraquial a tan solo 2,5 cm de la punta de la coracoides y pide evitar la tracción fuerte con separadores bajo el tendón conjunto (fuente: Jaeger M y colaboradores, 2026). En 21 cadáveres, esa distancia media fue de 55,7 mm; la distancia de la punta al primer ramo motor fue menor de 50 mm en 75 % de los casos (media 40,6 mm) y los ramos motores proximales variaron de 0 a 3 (fuente: Clavert P y colaboradores, 2009). En la cirugía de Latarjet, 5 de 48 hombros (10 %) tuvieron lesión nerviosa: 2 del musculocutáneo, 1 del radial y 2 del axilar (fuente: Shah AA y colaboradores, 2012). En un estudio de portales, con el paciente en decúbito lateral un portal transubescapular de las 5 quedó a 13,16 mm del musculocutáneo y a 20,49 mm en silla de playa (fuente: Gelber PE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«Lo que se mide antes de mover el tendón o poner el portal (mm)» muestra lo siguiente. Glenoides posterior a ramos del infraespinoso (Warner): 20 mm (fuente: Warner JP y colaboradores, 1992). Musculocutáneo al portal de las 5, silla de playa: 20.5 mm (fuente: Gelber PE y colaboradores, 2007). Musculocutáneo al portal de las 5, decúbito lateral: 13.2 mm (fuente: Gelber PE y colaboradores, 2007). Entrada del musculocutáneo según AO (2,5 cm): 25 mm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«Distancias de seguridad de los otros nervios (cadáver)» tiene 3 columnas: Nervio, Dato, Contexto. Fila 1: Nervio, Supraescapular; Dato, 3 cm de la porción larga del bíceps a los ramos del supraespinoso; 2 cm de la glenoides posterior a los del infraespinoso (fuente: Warner JP y colaboradores, 1992); Contexto, Avance del manguito. Fila 2: Nervio, Subescapulares; Dato, Zona segura: menos de 32 mm medial al tendón conjunto (fuente: Walley KC y colaboradores, 2019); Contexto, Abordaje deltopectoral. Fila 3: Nervio, Musculocutáneo; Dato, 2,5 cm de la punta de la coracoides según AO (fuente: Jaeger M y colaboradores, 2026); 55,7 mm en 21 cadáveres (fuente: Clavert P y colaboradores, 2009); Contexto, Tendón conjunto y Latarjet. Fila 4: Nervio, Musculocutáneo en portal de las 5; Dato, 13,16 mm en decúbito lateral y 20,49 mm en silla de playa (fuente: Gelber PE y colaboradores, 2007); Contexto, Portal transubescapular, 13 hombros. (fuente: Warner JP y colaboradores, 1992) (fuente: Walley KC y colaboradores, 2019) (fuente: Jaeger M y colaboradores, 2026) (fuente: Clavert P y colaboradores, 2009) (fuente: Gelber PE y colaboradores, 2007). Con esto cerramos supraescapular, subescapulares y musculocutáneo: los otros nervios del hombro. Sigamos con arteria axilar: porciones, ramas y relación con el plexo.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arteria axilar: porciones, ramas y relación con el plexo. La arteria axilar corre entre 2 límites: el borde lateral de la primera costilla, donde deja de llamarse subclavia, y el borde inferior del redondo mayor, donde pasa a ser braquial (fuente: Brilakis L y colaboradores, 2023). El pectoral menor, que la cruza por delante, sirve de regla para dividirla: antes del músculo, la primera porción; detrás de él, la segunda; después, la tercera (fuente: Brilakis L y colaboradores, 2023). Ramas típicas. Una nace de la primera porción (torácica superior), 2 de la segunda (toracoacromial y torácica lateral) y 3 de la tercera (subescapular y circunflejas humerales anterior y posterior) (fuente: Brilakis L y colaboradores, 2023). Las circunflejas son las que más importan al operar el húmero proximal (fuente: Hettrich CM y colaboradores, 2010; Gardner MJ y colaboradores, 2006). Relación con el plexo. Los fascículos del plexo se nombran por su posición respecto de esta arteria, y en 96 % de los casos la relación fue la regular (fuente: Baskaran P y colaboradores, 2026; Benes M y colaboradores, 2021). En la lámina de Gray la arteria y los nervios mediano y cubital aparecen lado a lado, y una lesión vascular puede sumar daño nervioso por compresión o isquemia (fuente: Baskaran P y colaboradores, 2026). Variantes. El patrón de ramas típico apareció en menos de 20 % de los especímenes en un estudio y llegó a 78,3 % en otro; el número de ramas fue de 8 en mediana, con rango de 5 a 11, y son comunes los troncos comunes entre las circunflejas o el nacimiento de la torácica lateral desde la subescapular (fuente: Brilakis L y colaboradores, 2023). Antes de ligar un vaso por una hemorragia, no asumas el mapa típico. Cuando se lesiona. En una serie de 21 pacientes con lesión de la arteria axilar asociada a fractura o luxación del húmero proximal, la primera porción estuvo lesionada en 11 (52 %), 5 (24 %) tuvieron una amputación secundaria del miembro y ninguno tuvo una buena recuperación neurológica a largo plazo (fuente: Ng AJ y colaboradores, 2016). Los signos de alarma son dolor desproporcionado, tumefacción axilar en expansión, palidez o frialdad, pulsos disminuidos o ausentes y un déficit neurológico nuevo o progresivo; los pulsos distales presentes no excluyen una lesión arterial importante y, ante la sospecha, se prefiere la angio-TC sin demora (fuente: Baskaran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de la arteria axilar con fractura o luxación proximal del húmero (21 pacientes)» muestra lo siguiente. Lesión de la primera porción: 52 por ciento (fuente: Ng AJ y colaboradores, 2016). Amputación secundaria del miembro: 24 por ciento (fuente: Ng AJ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«Ramas de la arteria axilar por porción» tiene 3 columnas: Porción, Relación con el pectoral menor, Ramas típicas. Fila 1: Porción, Primera; Relación con el pectoral menor, Medial al músculo; Ramas típicas, 1 rama: torácica superior (fuente: Brilakis L y colaboradores, 2023). Fila 2: Porción, Segunda; Relación con el pectoral menor, Posterior al músculo; Ramas típicas, 2 ramas: toracoacromial y torácica lateral (fuente: Brilakis L y colaboradores, 2023). Fila 3: Porción, Tercera; Relación con el pectoral menor, Lateral al músculo; Ramas típicas, 3 ramas: subescapular y circunflejas anterior y posterior (fuente: Brilakis L y colaboradores, 2023). (fuente: Brilakis L y colaboradores, 2023). Con esto cerramos arteria axilar: porciones, ramas y relación con el plexo. Sigamos con variantes que cambian lo que ves.</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que cambian lo que ves. Un buen residente sabe el mapa típico y duda de él. Estas son las variantes con frecuencia medida. Plexo prefijado (11 %) y postfijado (1 %): cambia qué raíz aporta al tronco superior (fuente: Benes M y colaboradores, 2021). Supraescapular con origen distinto del tronco superior: 10,2 % (fuente: Benes M y colaboradores, 2021). Axilar: nació del fascículo posterior como describen los textos en 79,8 %; en el resto el origen es otro (fuente: Benes M y colaboradores, 2022). Ligamento coracoacromial: en Y en 41,3 % y con 2 o 3 bandas en la mayoría de otra serie (fuente: Kesmezacar H y colaboradores, 2008; Alraddadi A y colaboradores, 2022). Vasos supraescapulares: en el tipo II, 29,7 %, los vasos pasan por encima y por debajo del ligamento transverso (fuente: Yang HJ y colaboradores, 2012). Arteria axilar: el patrón típico de ramas apareció en menos de 20 % en un estudio y hasta en 78,3 % en otro, con fusión de las circunflejas en un tronco común y torácica lateral que nace de la subescapular (fuente: Brilakis 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variantes citadas (%)» muestra lo siguiente. Ligamento coracoacromial en Y: 41.3 por ciento (fuente: Kesmezacar H y colaboradores, 2008). Vasos supraescapulares tipo II (por encima y por debajo): 29.7 por ciento (fuente: Yang HJ y colaboradores, 2012). Plexo prefijado: 11 por ciento (fuente: Benes M y colaboradores, 2021). Supraescapular de origen variable: 10.2 por ciento (fuente: Benes M y colaboradores, 2021). Plexo postfijado: 1 por ciento (fuente: Benes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anatómicas relevantes para el cirujano» tiene 3 columnas: Estructura, Variante, Implicancia. Fila 1: Estructura, Plexo braquial; Variante, Prefijado 11 %, postfijado 1 % (fuente: Benes M y colaboradores, 2021); Implicancia, Distinta contribución al tronco superior. Fila 2: Estructura, Nervio axilar; Variante, Origen habitual en 79,8 % (fuente: Benes M y colaboradores, 2022); división en el cuadrangular 65 % y en el deltoides 35 % (fuente: Loukas M y colaboradores, 2009); Implicancia, Dónde se divide cambia lo que expone el abordaje lateral. Fila 3: Estructura, Supraescapular; Variante, Origen del tronco superior 89,8 % (fuente: Benes M y colaboradores, 2021); Implicancia, Cuando no es así, el trayecto puede cambiar. Fila 4: Estructura, Arteria axilar; Variante, Patrón típico en menos de 20 % a 78,3 % según el estudio (fuente: Brilakis L y colaboradores, 2023); Implicancia, No asumir el mapa típico al ligar. (fuente: Benes M y colaboradores, 2021) (fuente: Benes M y colaboradores, 2021) (fuente: Benes M y colaboradores, 2022) (fuente: Loukas M y colaboradores, 2009) (fuente: Brilakis L y colaboradores, 2023). Con esto cerramos variantes que cambian lo que ves. Sigamos con biomecánica: por qué una rotura cambia la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una rotura cambia la estabilidad. La estabilidad glenohumeral se reparte entre la concavidad de la glenoides y la compresión que aplican los músculos del manguito, y las 2 importan (fuente: Karlsfeld MJ y colaboradores, 2026). En un experimento robótico con 8 hombros de cadáver, simular una rotura del subescapular alteró la estabilidad anterior más que una del supraespinoso (diferencia de fuerza máxima de 7,90 N frente a 3,82 N), y lo mismo hizo la rotura del infraespinoso con el redondo menor (7,19 N); además, la fuerza máxima de luxación anterior se correlacionó con la profundidad glenoidea (r de 0,81) y con el índice de estabilidad ósea (r de 0,79) (fuente: Karlsfeld MJ y colaboradores, 2026). Es un modelo de laboratorio de 8 hombros y no un resultado clínico, pero sugiere que la rotura del subescapular o del infraespinoso con redondo menor merece atención en un hombro inestable (fuente: Karlsfeld MJ y colaboradores, 2026). El cable. Se describió como un puente colgante que protege la media luna (fuente: Burkhart SS y colaboradores, 1993); en 20 especímenes, soltar el cable no cambió la deformación ni la fuerza de abducción, y la media luna sería la que transmite la fuerza de abducción al troquíter (fuente: Schmidt CC y colaboradores, 2022). Por eso conviene restituir la continuidad de la media luna en una reparación (fuente: Schmidt CC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«Cambio de la fuerza máxima de luxación anterior con la rotura simulada (N)» muestra lo siguiente. Supraespinoso: 3.8 N (fuente: Karlsfeld MJ y colaboradores, 2026). Infraespinoso con redondo menor: 7.2 N (fuente: Karlsfeld MJ y colaboradores, 2026). Subescapular: 7.9 N (fuente: Karlsfeld MJ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«Cuánto cambió la estabilidad anterior según el tendón roto (8 hombros, robot)» tiene 2 columnas: Rotura simulada, Diferencia de fuerza máxima frente al hombro intacto. Fila 1: Rotura simulada, Subescapular; Diferencia de fuerza máxima frente al hombro intacto, 7,90 N (fuente: Karlsfeld MJ y colaboradores, 2026). Fila 2: Rotura simulada, Infraespinoso con redondo menor; Diferencia de fuerza máxima frente al hombro intacto, 7,19 N (fuente: Karlsfeld MJ y colaboradores, 2026). Fila 3: Rotura simulada, Supraespinoso; Diferencia de fuerza máxima frente al hombro intacto, 3,82 N (fuente: Karlsfeld MJ y colaboradores, 2026). (fuente: Karlsfeld MJ y colaboradores, 2026). Con esto cerramos biomecánica: por qué una rotura cambia la estabilidad. Sigamos con clasificaciones útiles: qué nervio y cuántos.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útiles: qué nervio y cuántos. 2 clasificaciones sirven para hablar con precisión de una lesión nerviosa tras un trauma del hombro; el tercer esquema del bloque ordena los vasos supraescapulares frente al ligamento transverso. La de Seddon describe el tipo de daño: neuropraxia (bloqueo de conducción sin ruptura de axones, de buen pronóstico), axonotmesis (axones rotos con el armazón conectivo intacto) y neurotmesis (sección completa) (fuente: Baskaran P y colaboradores, 2026). La segunda es el patrón de lesión infraclavicular que se describió en 61 pacientes con lesión del plexo tras una luxación anterior (fuente: Wu F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qué sirve en la decisión. Un patrón aislado del axilar suele recuperarse con observación, y uno que incluye el fascículo medial tiene el peor pronóstico motor de la mano, por lo que conviene derivar temprano (opinión experta) (fuente: Wu F y colaboradores, 2022; Baskaran P y colaboradores, 2026). Con esto cerramos clasificaciones útiles: qué nervio y cuántos. Sigamos con examen físico: qué prueba sirve y qué tanto.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prueba sirve y qué tanto. Ninguna prueba aislada diagnostica por sí sola: con los datos del metaanálisis de Hegedus, los autores no recomiendan apoyarse en una sola maniobra para un diagnóstico patognomónico (fuente: Hegedus EJ y colaboradores, 2012). Para el impacto subacromial, la prueba de Neer tuvo sensibilidad de 72 % y especificidad de 60 %, la de Hawkins-Kennedy 79 % y 59 %, y el arco doloroso 53 % y 76 % (fuente: Hegedus EJ y colaboradores, 2012). Para la rotura del manguito, la revisión de JAMA (28 estudios, solo 5 de buena calidad) halló que el arco doloroso positivo tuvo un cociente de verosimilitud positivo de 3,7 para enfermedad del manguito en general, y que, para la rotura de espesor total, las pruebas de retraso en rotación externa (7,2) y rotación interna (5,6) fueron las más exactas; un retraso de rotación interna normal tuvo un cociente negativo de 0,04 (fuente: Hermans J y colaboradores, 2013). Un metaanálisis de 2024 con 20 estudios y 3438 pacientes dio el mayor cociente de momios diagnóstico al signo de retraso en rotación externa a 90° (12,70) para la rotura y a la prueba de Yergason (4,71) para el impacto, con evidencia de baja calidad (fuente: Zhao Q y colaboradores, 2024). Examen de los nervios. El axilar se explora con la sensibilidad de la cara lateral del deltoides (parche regimental) y con la contracción del deltoides o la abducción; el musculocutáneo con la flexión del codo, el radial con la extensión de muñeca y dedos, el mediano con la oposición del pulgar y el cubital con la abducción de los dedos, todo graduado con la escala MRC de 0 a 5 (fuente: Baskaran P y colaboradores, 2026). La sensibilidad lateral del hombro perdida puede indicar también pérdida del redondo menor (fuente: Ball CM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«Impacto subacromial: pruebas del examen físico, metaanálisis (sensibilidad / especificidad)» muestra lo siguiente. Neer: sensibilidad 72 por ciento y especificidad 60 por ciento (fuente: Hegedus EJ y colaboradores, 2012). Hawkins-Kennedy: sensibilidad 79 por ciento y especificidad 59 por ciento (fuente: Hegedus EJ y colaboradores, 2012). Arco doloroso: sensibilidad 53 por ciento y especificidad 76 por ciento (fuente: Hegedus EJ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«Cociente de verosimilitud positivo (revisión JAMA): retrasos para rotura completa, arco doloroso para enfermedad del manguito» muestra lo siguiente. Retraso en rotación externa (rotura completa): 7.2 LR+ (fuente: Hermans J y colaboradores, 2013). Retraso en rotación interna (rotura completa): 5.6 LR+ (fuente: Hermans J y colaboradores, 2013). Arco doloroso (enfermedad del manguito): 3.7 LR+ (fuente: Hermans J y colaboradores, 2013). Con esto cerramos examen físico: qué prueba sirve y qué tanto. Sigamos con imágenes: radiografía, ecografía, rm y angio-tc.</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ecografía, rm y angio-tc. En roturas de espesor total, ecografía, RM y artro-RM rinden parecido. La revisión Cochrane (20 estudios, 1147 hombros) dio una sensibilidad de 94 % y una especificidad de 93 % para la RM, de 94 % y 92 % para la artro-RM y de 92 % y 93 % para la ecografía; para cualquier rotura, la RM tuvo 98 % y 79 % y la ecografía 91 % y 85 %, y ambas pueden ser poco sensibles para roturas parciales (fuente: Lenza M y colaboradores, 2013). Otro metaanálisis encontró sensibilidad y especificidad por encima de 0,90 para las roturas completas con las 3 técnicas y una sensibilidad menor (0,67 a 0,83) en roturas parciales, con la ecografía como mejor opción por precio y seguridad (fuente: Roy JS y colaboradores, 2015). Radiografía. Para ver el techo, el ángulo crítico del hombro tuvo en 8 estudios (902 pacientes) una sensibilidad de 71 % y una especificidad de 77 % (fuente: Song JG y colaboradores, 2019). La radiografía también confirma la dirección de una luxación y la reducción (fuente: Baskaran P y colaboradores, 2026). Cuidado con lo que la imagen no dice. En 602 adultos, 96 % de los hombros sin síntomas tenía una anormalidad del manguito en la RM (fuente: Ibounig T y colaboradores, 2026); interpreta la imagen junto con el examen. Nervio y arteria. Ante sospecha vascular, la angio-TC es la prueba de elección sin demora, y la presencia de pulsos distales no la excluye; la EMG no es fiable hasta unas 3 semanas, y la RM del plexo sirve para localizar la lesión y planear la cirugía (fuente: Baskaran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«Roturas de espesor total: Cochrane 2013 (sensibilidad / especificidad)» muestra lo siguiente. RM: sensibilidad 94 por ciento y especificidad 93 por ciento (fuente: Lenza M y colaboradores, 2013). Artro-RM: sensibilidad 94 por ciento y especificidad 92 por ciento (fuente: Lenza M y colaboradores, 2013). Ecografía: sensibilidad 92 por ciento y especificidad 93 por ciento (fuente: Lenza 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«Cualquier rotura del manguito y ángulo crítico (sensibilidad / especificidad)» muestra lo siguiente. RM, cualquier rotura: sensibilidad 98 por ciento y especificidad 79 por ciento (fuente: Lenza M y colaboradores, 2013). Ecografía, cualquier rotura: sensibilidad 91 por ciento y especificidad 85 por ciento (fuente: Lenza M y colaboradores, 2013). Ángulo crítico del hombro: sensibilidad 71 por ciento y especificidad 77 por ciento (fuente: Song JG y colaboradores, 2019). Con esto cerramos imágenes: radiografía, ecografía, rm y angio-tc. Sigamos con algoritmo: luxación o fractura-luxación con déficit neurovascular.</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luxación o fractura-luxación con déficit neurovascular. Este algoritmo es una guía de estudio basada en la revisión de urgencias de Baskaran (opinión experta no validada en forma prospectiva) y en las series de nervio tras luxación; no sustituye el protocolo de tu servicio (fuente: Baskaran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«Luxación del hombro con posible lesión neurovascular: del examen a la derivación» se lee de arriba hacia abajo. Se parte de: Luxación o fractura-luxación del hombro en urgencias. Se hace: Examen neurovascular documentado antes de reducir: sensibilidad lateral del deltoides y abducción, musculocutáneo, radial, mediano, cubital, color, temperatura y pulsos (fuente: Baskaran P y colaboradores, 2026). Se decide: ¿Hay signos de alarma vascular: dolor desproporcionado, tumefacción axilar en expansión, palidez o frialdad, pulsos disminuidos o déficit nuevo o progresivo? (fuente: Baskaran P y colaboradores, 2026)? Si la respuesta es sí, angio-tc sin demora y aviso a cirugía vascular y ortopedia; los pulsos presentes no descartan lesión arterial (fuente: Baskaran P y colaboradores, 2026). Si la respuesta es no, reducir con suavidad y repetir el examen después de reducir y cuando pase el efecto de la analgesia, con hora y formato comparable (fuente: Baskaran P y colaboradores, 2026). Se hace: Angio-TC sin demora y aviso a cirugía vascular y ortopedia; los pulsos presentes no descartan lesión arterial (fuente: Baskaran P y colaboradores, 2026). Se hace: Reducir con suavidad y repetir el examen después de reducir y cuando pase el efecto de la analgesia, con hora y formato comparable (fuente: Baskaran P y colaboradores, 2026). Se decide: ¿El déficit es de un solo nervio (axilar) o afecta a más de un nervio? Si la respuesta es un nervio, axilar aislado: neuropraxia más probable (35 % de las lesiones nerviosas); rehabilitación y control (fuente: Baskaran P y colaboradores, 2026); 22 de 28 pacientes con lesión aislada del axilar se recuperaron (fuente: Wu F y colaboradores, 2022). Si la respuesta es más de uno, más de un nervio, síndrome de horner o deterioro progresivo: pensar en fascículos o raíces, rm del plexo y derivar a cirugía de nervio periférico (fuente: Baskaran P y colaboradores, 2026). Se hace: Axilar aislado: neuropraxia más probable (35 % de las lesiones nerviosas); rehabilitación y control (fuente: Baskaran P y colaboradores, 2026); 22 de 28 pacientes con lesión aislada del axilar se recuperaron (fuente: Wu F y colaboradores, 2022). Se hace: Más de un nervio, síndrome de Horner o deterioro progresivo: pensar en fascículos o raíces, RM del plexo y derivar a cirugía de nervio periférico (fuente: Baskaran P y colaboradores, 2026). Se hace: Con paresia grave, EMG a partir de las 3 semanas (fuente: Visser CP y colaboradores, 1999). Se decide: ¿No hay recuperación clínica ni electromiográfica? Si la respuesta es sí, considerar exploración quirúrgica entre los 3 y 6 meses desde la lesión (fuente: Gutkowska O y colaboradores, 2020). Si la respuesta es no, seguir con rehabilitación y controles hasta la recuperación. Termina en: Considerar exploración quirúrgica entre los 3 y 6 meses desde la lesión (fuente: Gutkowska O y colaboradores, 2020). Termina en: Seguir con rehabilitación y controles hasta la recuperación. Con esto cerramos algoritmo: luxación o fractura-luxación con déficit neurovascular. Sigamos con tratamiento: lo que la anatomía cambia en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lo que la anatomía cambia en la decisión. El capítulo no enseña a tratar cada patología; muestra la evidencia que se apoya en la anatomía que acabas de estudiar. Techo subacromial. En el ensayo CSAW (313 pacientes con dolor subacromial y manguito íntegro), el puntaje de Oxford a los 6 meses no difirió entre descompresión (32,7) y artroscopia sin resección (34,2); ambos superaron al grupo sin tratamiento (29,4) por una diferencia sin relevancia clínica, de modo que quitar hueso no aportó más que la artroscopia (fuente: Beard DJ y colaboradores, 2018). Rotura del manguito: operar o rehabilitar. La revisión Cochrane (9 ensayos, 1007 participantes) tuvo solo 3 ensayos que compararon la reparación con descompresión frente al tratamiento sin cirugía; en ellos, a 1 año, la cirugía mejoró el dolor apenas 0,87 puntos de 10 (258 participantes, certeza moderada) y la función 6 puntos de 100 (269 participantes, certeza baja) (fuente: Karjalainen TV y colaboradores, 2019). En un ensayo de 103 pacientes con rotura de hasta 3 cm, a los 15 años la reparación primaria superó a la fisioterapia por 11,8 puntos de Constant, y 15 de 51 pacientes del grupo de fisioterapia pasaron a cirugía; en 26 roturas tratadas solo con fisioterapia, el tamaño anteroposterior pasó de 16,2 a 31,6 mm (fuente: Moosmayer S y colaboradores, 2024). Las 2 fuentes no se contradicen: a corto plazo el efecto medio es pequeño, a largo plazo hay roturas que crecen. Cómo se repara. En 15 ensayos con 1096 pacientes, la fijación en doble hilera no cambió función ni dolor frente a la hilera simple, pero dio menos reroturas (RR de 1,56 a favor de la doble hilera) (fuente: Lapner P y colaboradores, 2022). La reruptura tras reparar el manguito fue 15 % a los 3 meses, 21 % a los 12-24 meses y 16 % después de 24 meses; la edad, el tamaño de la rotura y la infiltración grasa se asociaron con la cicatrización, igual que la técnica y la rehabilitación (fuente: Longo UG y colaboradores, 2021). Conocer la huella del supraespinoso y el infraespinoso permite reponer el tendón donde estaba (fuente: Mochizuki T y colaboradores, 2008; Lumsdaine W y colaboradores, 2015). Nervio. El axilar tras luxación suele manejarse con rehabilitación y control; si no hay recuperación a los 3-6 meses se considera explorarlo (fuente: Gutkowska O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«CSAW: puntaje de Oxford a los 6 meses (0 peor a 48 mejor)» muestra lo siguiente. Sin tratamiento: 29.4 pts (fuente: Beard DJ y colaboradores, 2018). Descompresión: 32.7 pts (fuente: Beard DJ y colaboradores, 2018). Artroscopia sin resección: 34.2 pts (fuente: Beard DJ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«Reruptura tras reparar el manguito según el tiempo de seguimiento» muestra lo siguiente. 3 meses: 15 por ciento (fuente: Longo UG y colaboradores, 2021). 3-6 meses: 21 por ciento (fuente: Longo UG y colaboradores, 2021). 6-12 meses: 16 por ciento (fuente: Longo UG y colaboradores, 2021). 12-24 meses: 21 por ciento (fuente: Longo UG y colaboradores, 2021). Más de 24 meses: 16 por ciento (fuente: Longo UG y colaboradores, 2021). Con esto cerramos tratamiento: lo que la anatomía cambia en la decisión. Sigamos con técnica: leer el abordaje por planos y estructuras en riesgo.</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leer el abordaje por planos y estructuras en riesgo. Es apoyo de estudio, no sustituye al tutor ni al manual del implante. La idea es contar, plano por plano, qué toca cada abordaje y cómo comprobar que estás donde crees. Errores frecuentes del residente (práctica habitual / opinión experta). No palpar la coracoides y la diáfisis antes de marcar; perder el surco deltopectoral y llegar al deltoides; retraer con fuerza bajo el tendón conjunto; prolongar la separación del deltoides más allá del límite marcado; usar tornillos distales de la cabeza sin saber que el nervio pasa por ahí.</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«Qué tan cerca está lo que te cobra el error (mm)» muestra lo siguiente. Vena cefálica al portal de las 5: 9.8 mm (fuente: Lo IK y colaboradores, 2004). Musculocutáneo al portal de las 5 (decúbito lateral): 13.2 mm (fuente: Gelber PE y colaboradores, 2007). Vena cefálica al portal anterior: 18.8 mm (fuente: Lo IK y colaboradores, 2004). Axilar al portal de las 5 (decúbito lateral): 21.1 mm (fuente: Gelber PE y colaboradores, 2007). Axilar a un tornillo de la guía percutánea (mínimo): 4.5 mm (fuente: Dang KH y colaboradores, 2019). Vasos penetrantes de la cabeza a la placa (anterior): 4 mm (fuente: Gardner MJ y colaboradores, 2006). Con esto cerramos técnica: leer el abordaje por planos y estructuras en riesgo. Sigamos con complicaciones: lo que se lesiona y con qué frecuencia.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lo que se lesiona y con qué frecuencia. Los números cambian mucho según el método: el examen clínico encuentra menos lesión nerviosa que la EMG. Por eso este bloque indica siempre cómo se midió. Tras una luxación anterior, 13,5 % de 3633 pacientes tuvo déficit neurológico y la probabilidad aumentó con una rotura del manguito o una fractura del troquíter (riesgo relativo de 1,9) (fuente: Robinson CM y colaboradores, 2012); con EMG en 77 pacientes la pérdida axonal llegó a 48 % (fuente: Visser CP y colaboradores, 1999); una revisión da un rango de 5,4 a 55 % y secciones completas del nervio en menos de 3 % (fuente: Gutkowska O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cirugía de Latarjet, la tasa global de complicaciones fue 25 % y 5 de 48 hombros (10 %) tuvieron lesión nerviosa, con 2 del axilar que siguieron con síntomas (fuente: Shah AA y colaboradores, 2012). La arteria axilar lesionada se acompañó de amputación secundaria en 5 de 21 pacientes (fuente: Ng AJ y colaboradores, 2016). En el manguito, la reruptura fue 21 % a los 12-24 meses (fuente: Longo UG y colaboradores, 2021), y el cierre del intervalo tuvo redislocación de 0 a 16 % (fuente: Coughlin RP y colaboradores, 2018). En el bloqueo, el interescalénico se acompaña de más parálisis diafragmática que el del tronco superior (fuente: da Cunha DF y colaboradores, 2026; Amaral S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citadas (%)» muestra lo siguiente. Déficit nervioso tras luxación, examen clínico (Robinson): 13.5 por ciento (fuente: Robinson CM y colaboradores, 2012). Pérdida axonal por EMG tras luxación (Visser): 48 por ciento (fuente: Visser CP y colaboradores, 1999). Latarjet: complicaciones globales: 25 por ciento (fuente: Shah AA y colaboradores, 2012). Latarjet: lesión nerviosa: 10 por ciento (fuente: Shah AA y colaboradores, 2012). Reruptura a 12-24 meses: 21 por ciento (fuente: Longo UG y colaboradores, 2021). Amputación en lesión de arteria axilar: 24 por ciento (fuente: Ng AJ y colaboradores, 2016). Redislocación tras cierre del intervalo (techo del rango): 16 por ciento (fuente: Coughlin RP y colaboradores, 2018). Con esto cerramos complicaciones: lo que se lesiona y con qué frecuencia. Sigamos con pronóstico: cuánto se recupera el nervio y cuánto dura la reparación.</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cuánto se recupera el nervio y cuánto dura la reparación. En la serie de Visser, casi todos recuperaron fuerza y conducción en la EMG; aun así, quienes tuvieron lesión del axilar o del supraescapular quedaron con peor función del hombro, y tener más edad o un hematoma empeoró el pronóstico (fuente: Visser CP y colaboradores, 1999). En 61 pacientes con lesión infraclavicular tras luxación, la mediana de duración de la luxación antes de reducir fue de 6 horas, y una luxación más prolongada se asoció a debilidad motora persistente (fuente: Wu F y colaboradores, 2022). En una revisión sistemática de 255 pacientes (9 estudios), 51,6 % tuvo recuperación sensitiva y 45,2 % motora, y 60,4 % alcanzó fuerza MRC de 4 o más en los estudios que lo midieron (fuente: Shekouhi R y colaboradores, 2025). Tras una lesión de la arteria axilar, la recuperación neurológica a largo plazo fue mala en todos los casos de esa serie (fuente: Ng AJ y colaboradores, 2016). Si el nervio no se recupera, la ventana para operar es de 3 a 6 meses (fuente: Gutkowska O y colaboradores, 2020). En el manguito, el pronóstico de la reparación depende de edad, tamaño y grasa del músculo (fuente: Longo UG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«Revisión sistemática de lesión del plexo tras luxación (255 pacientes)» muestra lo siguiente. Recuperación motora: 45.2 por ciento (fuente: Shekouhi R y colaboradores, 2025). Recuperación sensitiva: 51.6 por ciento (fuente: Shekouhi R y colaboradores, 2025). Fuerza MRC 4 o más: 60.4 por ciento (fuente: Shekouhi R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«Recuperación del nervio tras luxación (Wu, 61 pacientes)» tiene 2 columnas: Patrón, Resultado. Fila 1: Patrón, Axilar aislado; Resultado, 22 de 28 recuperaron (fuente: Wu F y colaboradores, 2022). Fila 2: Patrón, Fascículo lateral; Resultado, 11 de 11 recuperaron (fuente: Wu F y colaboradores, 2022). Fila 3: Patrón, Fascículo posterior; Resultado, 20 de 24 recuperaron (fuente: Wu F y colaboradores, 2022). Fila 4: Patrón, Fascículo medial; Resultado, 14 de 27 no pasaron de MRC 3 (fuente: Wu F y colaboradores, 2022). (fuente: Wu F y colaboradores, 2022). Con esto cerramos pronóstico: cuánto se recupera el nervio y cuánto dura la reparación.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Lee el hombro por planos: palpas acromion y coracoides, abres el surco deltopectoral o separas el deltoides, y en cada plano hay una estructura que no se negocia (fuente: Jaeger M y colaboradores, 2026; Jaeger M y colaboradores, 2026). El nervio axilar no tiene una zona segura fija: AO marca como zona de posible lesión de 5 a 9,5 cm bajo la cima de la cabeza humeral y las series dan medias de 6 a 7,9 cm desde el acromion, con casos individuales desde 5,2 cm (fuente: Jaeger M y colaboradores, 2026; Yildirim C y colaboradores, 2022; Rotari V y colaboradores, 2012; Traver JL y colaboradores, 2016). El manguito es una unidad continua con la cápsula, y su huella en el troquíter es más pequeña (supraespinoso) y más ancha (infraespinoso) de lo que sugieren los esquemas clásicos (fuente: Vosloo M y colaboradores, 2017; Mochizuki T y colaboradores, 2008; Lumsdaine W y colaboradores, 2015). Una rotura del manguito no equivale a enfermedad: en 602 adultos de 41 a 76 años, 98,7 % tenía alguna anormalidad en RM y la tenían 96 % de los hombros sin síntomas (fuente: Ibounig T y colaboradores, 2026). Con luxación o fractura y déficit nervioso, el examen neurovascular se repite y se documenta antes y después de reducir; tener pulsos no descarta una lesión arterial (fuente: Baskaran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El musculocutáneo puede entrar al coracobraquial a solo 2,5 cm de la punta de la coracoides según AO (fuente: Jaeger M y colaboradores, 2026); en 21 cadáveres la media fue 55,7 mm (fuente: Clavert P y colaboradores, 2009). Nada de separación vigorosa bajo el tendón conjunto (fuente: Jaeger M y colaboradores, 2026). La rama posterior del axilar dio el ramo del redondo menor y el cutáneo braquial lateral superior en 100 % de 100 especímenes; perder la sensibilidad sobre el deltoides puede delatar un redondo menor paralizado (fuente: Loukas M y colaboradores, 2009; Ball CM y colaboradores, 2003). El supraescapular pasó siempre bajo el ligamento transverso superior en 103 hombros, y los vasos supraescapulares lo cruzaron por encima, por encima y debajo o por debajo según el tipo (fuente: Yang HJ y colaboradores, 2012). La circunfleja humeral posterior aportó 64 % del flujo de la cabeza humeral y la anterior 36 % en 24 hombros de cadáver (fuente: Hettrich CM y colaboradores, 2010). La EMG no es fiable antes de unas 3 semanas; si no hay recuperación, la exploración quirúrgica del nervio se considera entre los 3 y 6 meses (fuente: Baskaran P y colaboradores, 2026; Gutkowska O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Cada abordaje se aprende por la estructura que cruza: musculocutáneo, axilar, circunflejas (fuente: Jaeger M y colaboradores, 2026; Jaeger M y colaboradores, 2026). Las cifras de cadáver orientan y no garantizan: la distancia media al axilar va de 6 a 7,9 cm según la serie (fuente: Yildirim C y colaboradores, 2022; Rotari V y colaboradores, 2012). Una rotura del manguito en imagen no equivale a enfermedad: 96 % de los hombros sin síntomas tenía alguna anormalidad en RM (fuente: Ibounig T y colaboradores, 2026). Con un déficit nervioso tras luxación, se documenta el examen y se repite; los pulsos presentes no descartan la arteria (fuente: Baskaran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manguito rotador · supraespinoso · infraespinoso · subescapular · redondo menor · huella (footprint) · troquíter · troquín · intervalo rotador · ligamento coracohumeral · ligamento glenohumeral superior · cable rotador · zona crítica · arco coracoacromial · ángulo crítico del hombro · Bigliani · plexo braquial · nervio axilar · espacio cuadrangular · nervio supraescapular · ligamento transverso superior · nervio musculocutáneo · arteria axilar · circunfleja humeral anterior · circunfleja humeral posterior · abordaje deltopectoral · abordaje transdeltoideo · parche regimental · bloqueo interescalénico · tendón conjunto.</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Axilar: 6 cm bajo el acromion; zona de peligro, 5 a 9,5 cm bajo la cabeza (fuente: Jaeger M y colaboradores, 2026; Jaeger M y colaboradores, 2026). Musculocutáneo: puede entrar al coracobraquial a solo 2,5 cm de la coracoides; nada de separación vigorosa (fuente: Jaeger M y colaboradores, 2026). Circunfleja posterior: 64 % de la sangre de la cabeza humeral; la anterior, 36 % (fuente: Hettrich CM y colaboradores, 2010). Plexo: raíces C5-T1, troncos, divisiones, fascículos; el prefijado es 11 % (fuente: Baskaran P y colaboradores, 2026; Benes M y colaboradores, 2021). El pectoral menor divide la arteria axilar en 3 porciones: medial, posterior y lateral (fuente: Brilakis L y colaboradores, 2023). Manguito: supra e infraespinoso por el supraescapular; subescapular por los subescapulares; redondo menor por el axilar (fuente: Warner JP y colaboradores, 1992; Walley KC y colaboradores, 2019; Uz A y colaboradores, 2007). Hipovascular o no: el láser Doppler no halló zona crítica en el manguito normal (fuente: Levy O y colaboradores, 2008). Luxación anterior: 13,5 % con déficit nervioso; el axilar es el más afectado (fuente: Robinson CM y colaboradores, 2012; Visser CP y colaboradores, 1999). Sin recuperación a los 3-6 meses, se considera explorar el nervio (fuente: Gutkowska O y colaboradores, 2020). Pulsos presentes no descartan la arteria: repite el examen y piensa en angio-TC (fuente: Baskaran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Mujer de 68 años que cae sobre el brazo extendido. En urgencias tiene hombro vacío, dolor intenso y no logra abducir el brazo; hay hipoestesia sobre la cara lateral del hombro. El pulso radial es palpable y simétrico, la mano está caliente, y no hay tumefacción axilar. La radiografía muestra una luxación anterior sin fractura.</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nervio sospechas por el déficit y cómo lo exploras antes de reducir?. ¿Los pulsos palpables bastan para descartar una lesión arterial?. ¿Cuándo repites el examen y cuándo pides EMG?. ¿Qué otra lesión esperas encontrar a esta edad y cuándo considerarías explorar el nervio?.</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 déficit de abducción con hipoestesia de la cara lateral del hombro apunta al nervio axilar, que se explora por la sensibilidad lateral del deltoides y por la contracción del deltoides o la abducción (fuente: Baskaran P y colaboradores, 2026). Los pulsos presentes no descartan una lesión arterial importante; si aparecen dolor desproporcionado, tumefacción axilar en expansión, frialdad o un déficit progresivo, se pide angio-TC sin demora (fuente: Baskaran P y colaboradores, 2026). El examen se documenta antes de reducir, después de reducir y cuando pase el efecto de la analgesia (fuente: Baskaran P y colaboradores, 2026); la EMG no es fiable antes de unas 3 semanas (fuente: Baskaran P y colaboradores, 2026). En 3633 luxaciones, la probabilidad de déficit neurológico fue mayor con una rotura del manguito o una fractura del troquíter (riesgo relativo de 1,9) y esas lesiones fueron más frecuentes desde los 60 años (fuente: Robinson CM y colaboradores, 2012). Un axilar aislado suele recuperarse (22 de 28 en una serie) (fuente: Wu F y colaboradores, 2022); si no hay recuperación a los 3-6 meses, se considera explorar el nervio (fuente: Gutkowska O y colaboradores, 2020). Un déficit nervioso tras luxación pide un examen documentado, repetido y comparable; los pulsos no son la prueba de que la arteria está bien (fuente: Baskaran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chart" Target="../charts/chart1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chart" Target="../charts/chart2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chart" Target="../charts/chart2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 Id="rId3" Type="http://schemas.openxmlformats.org/officeDocument/2006/relationships/chart" Target="../charts/chart2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chart" Target="../charts/chart2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Anatomía quirúrgica del hombro: el mapa de lo que no puedes lesionar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anatomia · anatomia-miembro-superior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la anatomía quirúrgica del hombro</a:t>
            </a:r>
          </a:p>
          <a:p>
            <a:pPr marL="347472" indent="-347472">
              <a:spcAft>
                <a:spcPts val="1400"/>
              </a:spcAft>
              <a:buChar char="•"/>
            </a:pPr>
            <a:r>
              <a:rPr sz="2200">
                <a:solidFill>
                  <a:srgbClr val="263238"/>
                </a:solidFill>
                <a:latin typeface="Calibri"/>
              </a:rPr>
              <a:t>2. Epidemiología: lo que se rompe, lo que duele y lo que no</a:t>
            </a:r>
          </a:p>
          <a:p>
            <a:pPr marL="347472" indent="-347472">
              <a:spcAft>
                <a:spcPts val="1400"/>
              </a:spcAft>
              <a:buChar char="•"/>
            </a:pPr>
            <a:r>
              <a:rPr sz="2200">
                <a:solidFill>
                  <a:srgbClr val="263238"/>
                </a:solidFill>
                <a:latin typeface="Calibri"/>
              </a:rPr>
              <a:t>3. Anatomía ósea y puntos de referencia palpables</a:t>
            </a:r>
          </a:p>
          <a:p>
            <a:pPr marL="347472" indent="-347472">
              <a:spcAft>
                <a:spcPts val="1400"/>
              </a:spcAft>
              <a:buChar char="•"/>
            </a:pPr>
            <a:r>
              <a:rPr sz="2200">
                <a:solidFill>
                  <a:srgbClr val="263238"/>
                </a:solidFill>
                <a:latin typeface="Calibri"/>
              </a:rPr>
              <a:t>4. Manguito rotador: músculos, huellas de inserción e inervación</a:t>
            </a:r>
          </a:p>
          <a:p>
            <a:pPr marL="347472" indent="-347472">
              <a:spcAft>
                <a:spcPts val="1400"/>
              </a:spcAft>
              <a:buChar char="•"/>
            </a:pPr>
            <a:r>
              <a:rPr sz="2200">
                <a:solidFill>
                  <a:srgbClr val="263238"/>
                </a:solidFill>
                <a:latin typeface="Calibri"/>
              </a:rPr>
              <a:t>5. Intervalo rotador: el triángulo entre supraespinoso y subescapular</a:t>
            </a:r>
          </a:p>
          <a:p>
            <a:pPr marL="347472" indent="-347472">
              <a:spcAft>
                <a:spcPts val="1400"/>
              </a:spcAft>
              <a:buChar char="•"/>
            </a:pPr>
            <a:r>
              <a:rPr sz="2200">
                <a:solidFill>
                  <a:srgbClr val="263238"/>
                </a:solidFill>
                <a:latin typeface="Calibri"/>
              </a:rPr>
              <a:t>6. Espacio subacromial y arco coracoacromial</a:t>
            </a:r>
          </a:p>
          <a:p>
            <a:pPr marL="347472" indent="-347472">
              <a:spcAft>
                <a:spcPts val="1400"/>
              </a:spcAft>
              <a:buChar char="•"/>
            </a:pPr>
            <a:r>
              <a:rPr sz="2200">
                <a:solidFill>
                  <a:srgbClr val="263238"/>
                </a:solidFill>
                <a:latin typeface="Calibri"/>
              </a:rPr>
              <a:t>7. Irrigación del manguito y de la cabeza humeral</a:t>
            </a:r>
          </a:p>
          <a:p>
            <a:pPr marL="347472" indent="-347472">
              <a:spcAft>
                <a:spcPts val="1400"/>
              </a:spcAft>
              <a:buChar char="•"/>
            </a:pPr>
            <a:r>
              <a:rPr sz="2200">
                <a:solidFill>
                  <a:srgbClr val="263238"/>
                </a:solidFill>
                <a:latin typeface="Calibri"/>
              </a:rPr>
              <a:t>8. Plexo braquial: raíces, troncos, fascículos y ramas del hombro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Nervio axilar: recorrido, ramas y riesgo en el abordaje lateral</a:t>
            </a:r>
          </a:p>
          <a:p>
            <a:pPr marL="347472" indent="-347472">
              <a:spcAft>
                <a:spcPts val="1400"/>
              </a:spcAft>
              <a:buChar char="•"/>
            </a:pPr>
            <a:r>
              <a:rPr sz="2200">
                <a:solidFill>
                  <a:srgbClr val="263238"/>
                </a:solidFill>
                <a:latin typeface="Calibri"/>
              </a:rPr>
              <a:t>10. Supraescapular, subescapulares y musculocutáneo: los otros nervios del hombro</a:t>
            </a:r>
          </a:p>
          <a:p>
            <a:pPr marL="347472" indent="-347472">
              <a:spcAft>
                <a:spcPts val="1400"/>
              </a:spcAft>
              <a:buChar char="•"/>
            </a:pPr>
            <a:r>
              <a:rPr sz="2200">
                <a:solidFill>
                  <a:srgbClr val="263238"/>
                </a:solidFill>
                <a:latin typeface="Calibri"/>
              </a:rPr>
              <a:t>11. Arteria axilar: porciones, ramas y relación con el plexo</a:t>
            </a:r>
          </a:p>
          <a:p>
            <a:pPr marL="347472" indent="-347472">
              <a:spcAft>
                <a:spcPts val="1400"/>
              </a:spcAft>
              <a:buChar char="•"/>
            </a:pPr>
            <a:r>
              <a:rPr sz="2200">
                <a:solidFill>
                  <a:srgbClr val="263238"/>
                </a:solidFill>
                <a:latin typeface="Calibri"/>
              </a:rPr>
              <a:t>12. Variantes que cambian lo que ves</a:t>
            </a:r>
          </a:p>
          <a:p>
            <a:pPr marL="347472" indent="-347472">
              <a:spcAft>
                <a:spcPts val="1400"/>
              </a:spcAft>
              <a:buChar char="•"/>
            </a:pPr>
            <a:r>
              <a:rPr sz="2200">
                <a:solidFill>
                  <a:srgbClr val="263238"/>
                </a:solidFill>
                <a:latin typeface="Calibri"/>
              </a:rPr>
              <a:t>13. Biomecánica: por qué una rotura cambia la estabilidad</a:t>
            </a:r>
          </a:p>
          <a:p>
            <a:pPr marL="347472" indent="-347472">
              <a:spcAft>
                <a:spcPts val="1400"/>
              </a:spcAft>
              <a:buChar char="•"/>
            </a:pPr>
            <a:r>
              <a:rPr sz="2200">
                <a:solidFill>
                  <a:srgbClr val="263238"/>
                </a:solidFill>
                <a:latin typeface="Calibri"/>
              </a:rPr>
              <a:t>14. Clasificaciones útiles: qué nervio y cuántos</a:t>
            </a:r>
          </a:p>
          <a:p>
            <a:pPr marL="347472" indent="-347472">
              <a:spcAft>
                <a:spcPts val="1400"/>
              </a:spcAft>
              <a:buChar char="•"/>
            </a:pPr>
            <a:r>
              <a:rPr sz="2200">
                <a:solidFill>
                  <a:srgbClr val="263238"/>
                </a:solidFill>
                <a:latin typeface="Calibri"/>
              </a:rPr>
              <a:t>15. Examen físico: qué prueba sirve y qué tanto</a:t>
            </a:r>
          </a:p>
          <a:p>
            <a:pPr marL="347472" indent="-347472">
              <a:spcAft>
                <a:spcPts val="1400"/>
              </a:spcAft>
              <a:buChar char="•"/>
            </a:pPr>
            <a:r>
              <a:rPr sz="2200">
                <a:solidFill>
                  <a:srgbClr val="263238"/>
                </a:solidFill>
                <a:latin typeface="Calibri"/>
              </a:rPr>
              <a:t>16. Imágenes: radiografía, ecografía, RM y angio-TC</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84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Trafton P, editor ejecutivo. 2026.</a:t>
            </a:r>
          </a:p>
          <a:p>
            <a:r>
              <a:rPr sz="1000">
                <a:solidFill>
                  <a:srgbClr val="5A6469"/>
                </a:solidFill>
                <a:latin typeface="Calibri"/>
              </a:rPr>
              <a:t>[r2] Jaeger M et al. En: Trafton P, editor ejecutivo. 2026.</a:t>
            </a:r>
          </a:p>
          <a:p>
            <a:r>
              <a:rPr sz="1000">
                <a:solidFill>
                  <a:srgbClr val="5A6469"/>
                </a:solidFill>
                <a:latin typeface="Calibri"/>
              </a:rPr>
              <a:t>[r3] Gardner MJ et al. J Orthop Trauma. 2006. doi:10.1097/01.bot.0000246412.10176.14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hombro se aprende por lo que se paga cara en cada plano: el nervio axilar, que cruza a unos 6 cm del borde lateral del acromion, el musculocutáneo… [r1]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84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la anatomía quirúrgica del hombro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Trafton P, editor ejecutivo. 2026.</a:t>
            </a:r>
          </a:p>
          <a:p>
            <a:r>
              <a:rPr sz="800">
                <a:solidFill>
                  <a:srgbClr val="5A6469"/>
                </a:solidFill>
                <a:latin typeface="Calibri"/>
              </a:rPr>
              <a:t>[r2] Jaeger M et al. En: Trafton P, editor ejecutivo. 2026.</a:t>
            </a:r>
          </a:p>
          <a:p>
            <a:r>
              <a:rPr sz="800">
                <a:solidFill>
                  <a:srgbClr val="5A6469"/>
                </a:solidFill>
                <a:latin typeface="Calibri"/>
              </a:rPr>
              <a:t>[r7] Baskaran P et al. Cureus. 2026. doi:10.7759/cureus.110594</a:t>
            </a:r>
          </a:p>
          <a:p>
            <a:r>
              <a:rPr sz="800">
                <a:solidFill>
                  <a:srgbClr val="5A6469"/>
                </a:solidFill>
                <a:latin typeface="Calibri"/>
              </a:rPr>
              <a:t>[r14] Vosloo M et al. Eur J Orthop Surg Traumatol. 2017. doi:10.1007/s00590-017-1922-z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guía junta lo que necesitas ver para operar el hombro sin lesionar lo que no debes: el manguito rotador y su intervalo, los nervios (plexo braquial, axilar, supraescapular…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84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la anatomía quirúrgica del hombro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Trafton P, editor ejecutivo. 2026.</a:t>
            </a:r>
          </a:p>
          <a:p>
            <a:r>
              <a:rPr sz="800">
                <a:solidFill>
                  <a:srgbClr val="5A6469"/>
                </a:solidFill>
                <a:latin typeface="Calibri"/>
              </a:rPr>
              <a:t>[r2] Jaeger M et al. En: Trafton P, editor ejecutivo. 2026.</a:t>
            </a:r>
          </a:p>
          <a:p>
            <a:r>
              <a:rPr sz="800">
                <a:solidFill>
                  <a:srgbClr val="5A6469"/>
                </a:solidFill>
                <a:latin typeface="Calibri"/>
              </a:rPr>
              <a:t>[r7] Baskaran P et al. Cureus. 2026. doi:10.7759/cureus.110594</a:t>
            </a:r>
          </a:p>
          <a:p>
            <a:r>
              <a:rPr sz="800">
                <a:solidFill>
                  <a:srgbClr val="5A6469"/>
                </a:solidFill>
                <a:latin typeface="Calibri"/>
              </a:rPr>
              <a:t>[r14] Vosloo M et al. Eur J Orthop Surg Traumatol. 2017. doi:10.1007/s00590-017-1922-z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qué el hombro es traicionero.</a:t>
            </a:r>
          </a:p>
          <a:p>
            <a:pPr marL="347472" indent="-347472">
              <a:spcAft>
                <a:spcPts val="1400"/>
              </a:spcAft>
              <a:buChar char="•"/>
            </a:pPr>
            <a:r>
              <a:rPr sz="2400">
                <a:solidFill>
                  <a:srgbClr val="263238"/>
                </a:solidFill>
                <a:latin typeface="Calibri"/>
              </a:rPr>
              <a:t>Casi todo lo importante pasa por un espacio corto entre el cuello, el tórax y el brazo.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84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Mapa rápido: qué te cobra el error en cada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Jaeger M et al. En: Trafton P, editor ejecutivo. 2026.</a:t>
            </a:r>
          </a:p>
          <a:p>
            <a:r>
              <a:rPr sz="800">
                <a:solidFill>
                  <a:srgbClr val="5A6469"/>
                </a:solidFill>
                <a:latin typeface="Calibri"/>
              </a:rPr>
              <a:t>[r22] Jaeger M et al. En: Trafton P, editor ejecutivo. 2026.</a:t>
            </a:r>
          </a:p>
          <a:p>
            <a:r>
              <a:rPr sz="800">
                <a:solidFill>
                  <a:srgbClr val="5A6469"/>
                </a:solidFill>
                <a:latin typeface="Calibri"/>
              </a:rPr>
              <a:t>[r1] Jaeger M et al. En: Trafton P, editor ejecutivo. 2026.</a:t>
            </a:r>
          </a:p>
          <a:p>
            <a:r>
              <a:rPr sz="800">
                <a:solidFill>
                  <a:srgbClr val="5A6469"/>
                </a:solidFill>
                <a:latin typeface="Calibri"/>
              </a:rPr>
              <a:t>[r35] Lo IK et al. Arthroscopy. 2004. doi:10.1016/j.arthro.2004.04.057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Abordaje</a:t>
                      </a:r>
                    </a:p>
                  </a:txBody>
                  <a:tcPr>
                    <a:solidFill>
                      <a:srgbClr val="0F5F6B"/>
                    </a:solidFill>
                  </a:tcPr>
                </a:tc>
                <a:tc>
                  <a:txBody>
                    <a:bodyPr/>
                    <a:lstStyle/>
                    <a:p>
                      <a:r>
                        <a:rPr sz="1400" b="1">
                          <a:solidFill>
                            <a:srgbClr val="FFFFFF"/>
                          </a:solidFill>
                          <a:latin typeface="Calibri"/>
                        </a:rPr>
                        <a:t>Plano que cruzas</a:t>
                      </a:r>
                    </a:p>
                  </a:txBody>
                  <a:tcPr>
                    <a:solidFill>
                      <a:srgbClr val="0F5F6B"/>
                    </a:solidFill>
                  </a:tcPr>
                </a:tc>
                <a:tc>
                  <a:txBody>
                    <a:bodyPr/>
                    <a:lstStyle/>
                    <a:p>
                      <a:r>
                        <a:rPr sz="1400" b="1">
                          <a:solidFill>
                            <a:srgbClr val="FFFFFF"/>
                          </a:solidFill>
                          <a:latin typeface="Calibri"/>
                        </a:rPr>
                        <a:t>Estructura que se paga cara</a:t>
                      </a:r>
                    </a:p>
                  </a:txBody>
                  <a:tcPr>
                    <a:solidFill>
                      <a:srgbClr val="0F5F6B"/>
                    </a:solidFill>
                  </a:tcPr>
                </a:tc>
                <a:tc>
                  <a:txBody>
                    <a:bodyPr/>
                    <a:lstStyle/>
                    <a:p>
                      <a:r>
                        <a:rPr sz="1400" b="1">
                          <a:solidFill>
                            <a:srgbClr val="FFFFFF"/>
                          </a:solidFill>
                          <a:latin typeface="Calibri"/>
                        </a:rPr>
                        <a:t>Dato que te sirve</a:t>
                      </a:r>
                    </a:p>
                  </a:txBody>
                  <a:tcPr>
                    <a:solidFill>
                      <a:srgbClr val="0F5F6B"/>
                    </a:solidFill>
                  </a:tcPr>
                </a:tc>
              </a:tr>
              <a:tr h="457200">
                <a:tc>
                  <a:txBody>
                    <a:bodyPr/>
                    <a:lstStyle/>
                    <a:p>
                      <a:r>
                        <a:rPr sz="1400">
                          <a:solidFill>
                            <a:srgbClr val="263238"/>
                          </a:solidFill>
                          <a:latin typeface="Calibri"/>
                        </a:rPr>
                        <a:t>Deltopectoral</a:t>
                      </a:r>
                    </a:p>
                  </a:txBody>
                  <a:tcPr>
                    <a:solidFill>
                      <a:srgbClr val="EEF3F4"/>
                    </a:solidFill>
                  </a:tcPr>
                </a:tc>
                <a:tc>
                  <a:txBody>
                    <a:bodyPr/>
                    <a:lstStyle/>
                    <a:p>
                      <a:r>
                        <a:rPr sz="1400">
                          <a:solidFill>
                            <a:srgbClr val="263238"/>
                          </a:solidFill>
                          <a:latin typeface="Calibri"/>
                        </a:rPr>
                        <a:t>Surco entre deltoides y pectoral mayor, con la vena cefálica</a:t>
                      </a:r>
                    </a:p>
                  </a:txBody>
                  <a:tcPr>
                    <a:solidFill>
                      <a:srgbClr val="EEF3F4"/>
                    </a:solidFill>
                  </a:tcPr>
                </a:tc>
                <a:tc>
                  <a:txBody>
                    <a:bodyPr/>
                    <a:lstStyle/>
                    <a:p>
                      <a:r>
                        <a:rPr sz="1400">
                          <a:solidFill>
                            <a:srgbClr val="263238"/>
                          </a:solidFill>
                          <a:latin typeface="Calibri"/>
                        </a:rPr>
                        <a:t>Musculocutáneo, circunflejas anterior y posterior con su rama ascendente, axilar [r2]</a:t>
                      </a:r>
                    </a:p>
                  </a:txBody>
                  <a:tcPr>
                    <a:solidFill>
                      <a:srgbClr val="EEF3F4"/>
                    </a:solidFill>
                  </a:tcPr>
                </a:tc>
                <a:tc>
                  <a:txBody>
                    <a:bodyPr/>
                    <a:lstStyle/>
                    <a:p>
                      <a:r>
                        <a:rPr sz="1400">
                          <a:solidFill>
                            <a:srgbClr val="263238"/>
                          </a:solidFill>
                          <a:latin typeface="Calibri"/>
                        </a:rPr>
                        <a:t>Incisión de 12 a 14 cm entre la coracoides y la diáfisis proximal [r2]</a:t>
                      </a:r>
                    </a:p>
                  </a:txBody>
                  <a:tcPr>
                    <a:solidFill>
                      <a:srgbClr val="EEF3F4"/>
                    </a:solidFill>
                  </a:tcPr>
                </a:tc>
              </a:tr>
              <a:tr h="457200">
                <a:tc>
                  <a:txBody>
                    <a:bodyPr/>
                    <a:lstStyle/>
                    <a:p>
                      <a:r>
                        <a:rPr sz="1400">
                          <a:solidFill>
                            <a:srgbClr val="263238"/>
                          </a:solidFill>
                          <a:latin typeface="Calibri"/>
                        </a:rPr>
                        <a:t>Anterolateral (rafe del deltoides)</a:t>
                      </a:r>
                    </a:p>
                  </a:txBody>
                  <a:tcPr>
                    <a:solidFill>
                      <a:srgbClr val="FFFFFF"/>
                    </a:solidFill>
                  </a:tcPr>
                </a:tc>
                <a:tc>
                  <a:txBody>
                    <a:bodyPr/>
                    <a:lstStyle/>
                    <a:p>
                      <a:r>
                        <a:rPr sz="1400">
                          <a:solidFill>
                            <a:srgbClr val="263238"/>
                          </a:solidFill>
                          <a:latin typeface="Calibri"/>
                        </a:rPr>
                        <a:t>Rafe entre las porciones clavicular y acromial del deltoides</a:t>
                      </a:r>
                    </a:p>
                  </a:txBody>
                  <a:tcPr>
                    <a:solidFill>
                      <a:srgbClr val="FFFFFF"/>
                    </a:solidFill>
                  </a:tcPr>
                </a:tc>
                <a:tc>
                  <a:txBody>
                    <a:bodyPr/>
                    <a:lstStyle/>
                    <a:p>
                      <a:r>
                        <a:rPr sz="1400">
                          <a:solidFill>
                            <a:srgbClr val="263238"/>
                          </a:solidFill>
                          <a:latin typeface="Calibri"/>
                        </a:rPr>
                        <a:t>Rama motora anterior del axilar [r22]</a:t>
                      </a:r>
                    </a:p>
                  </a:txBody>
                  <a:tcPr>
                    <a:solidFill>
                      <a:srgbClr val="FFFFFF"/>
                    </a:solidFill>
                  </a:tcPr>
                </a:tc>
                <a:tc>
                  <a:txBody>
                    <a:bodyPr/>
                    <a:lstStyle/>
                    <a:p>
                      <a:r>
                        <a:rPr sz="1400">
                          <a:solidFill>
                            <a:srgbClr val="263238"/>
                          </a:solidFill>
                          <a:latin typeface="Calibri"/>
                        </a:rPr>
                        <a:t>No prolongar más de 5 cm distales al acromion [r22]</a:t>
                      </a:r>
                    </a:p>
                  </a:txBody>
                  <a:tcPr>
                    <a:solidFill>
                      <a:srgbClr val="FFFFFF"/>
                    </a:solidFill>
                  </a:tcPr>
                </a:tc>
              </a:tr>
              <a:tr h="457200">
                <a:tc>
                  <a:txBody>
                    <a:bodyPr/>
                    <a:lstStyle/>
                    <a:p>
                      <a:r>
                        <a:rPr sz="1400">
                          <a:solidFill>
                            <a:srgbClr val="263238"/>
                          </a:solidFill>
                          <a:latin typeface="Calibri"/>
                        </a:rPr>
                        <a:t>Transdeltoideo lateral</a:t>
                      </a:r>
                    </a:p>
                  </a:txBody>
                  <a:tcPr>
                    <a:solidFill>
                      <a:srgbClr val="EEF3F4"/>
                    </a:solidFill>
                  </a:tcPr>
                </a:tc>
                <a:tc>
                  <a:txBody>
                    <a:bodyPr/>
                    <a:lstStyle/>
                    <a:p>
                      <a:r>
                        <a:rPr sz="1400">
                          <a:solidFill>
                            <a:srgbClr val="263238"/>
                          </a:solidFill>
                          <a:latin typeface="Calibri"/>
                        </a:rPr>
                        <a:t>Entre las porciones acromial y espinosa del deltoides</a:t>
                      </a:r>
                    </a:p>
                  </a:txBody>
                  <a:tcPr>
                    <a:solidFill>
                      <a:srgbClr val="EEF3F4"/>
                    </a:solidFill>
                  </a:tcPr>
                </a:tc>
                <a:tc>
                  <a:txBody>
                    <a:bodyPr/>
                    <a:lstStyle/>
                    <a:p>
                      <a:r>
                        <a:rPr sz="1400">
                          <a:solidFill>
                            <a:srgbClr val="263238"/>
                          </a:solidFill>
                          <a:latin typeface="Calibri"/>
                        </a:rPr>
                        <a:t>Axilar bajo el deltoides [r1]</a:t>
                      </a:r>
                    </a:p>
                  </a:txBody>
                  <a:tcPr>
                    <a:solidFill>
                      <a:srgbClr val="EEF3F4"/>
                    </a:solidFill>
                  </a:tcPr>
                </a:tc>
                <a:tc>
                  <a:txBody>
                    <a:bodyPr/>
                    <a:lstStyle/>
                    <a:p>
                      <a:r>
                        <a:rPr sz="1400">
                          <a:solidFill>
                            <a:srgbClr val="263238"/>
                          </a:solidFill>
                          <a:latin typeface="Calibri"/>
                        </a:rPr>
                        <a:t>Límite marcado a 5 cm, 1 cm sobre el nervio [r1]</a:t>
                      </a:r>
                    </a:p>
                  </a:txBody>
                  <a:tcPr>
                    <a:solidFill>
                      <a:srgbClr val="EEF3F4"/>
                    </a:solidFill>
                  </a:tcPr>
                </a:tc>
              </a:tr>
              <a:tr h="457200">
                <a:tc>
                  <a:txBody>
                    <a:bodyPr/>
                    <a:lstStyle/>
                    <a:p>
                      <a:r>
                        <a:rPr sz="1400">
                          <a:solidFill>
                            <a:srgbClr val="263238"/>
                          </a:solidFill>
                          <a:latin typeface="Calibri"/>
                        </a:rPr>
                        <a:t>Portales artroscópicos glenohumerales</a:t>
                      </a:r>
                    </a:p>
                  </a:txBody>
                  <a:tcPr>
                    <a:solidFill>
                      <a:srgbClr val="FFFFFF"/>
                    </a:solidFill>
                  </a:tcPr>
                </a:tc>
                <a:tc>
                  <a:txBody>
                    <a:bodyPr/>
                    <a:lstStyle/>
                    <a:p>
                      <a:r>
                        <a:rPr sz="1400">
                          <a:solidFill>
                            <a:srgbClr val="263238"/>
                          </a:solidFill>
                          <a:latin typeface="Calibri"/>
                        </a:rPr>
                        <a:t>Piel, deltoides y cápsula</a:t>
                      </a:r>
                    </a:p>
                  </a:txBody>
                  <a:tcPr>
                    <a:solidFill>
                      <a:srgbClr val="FFFFFF"/>
                    </a:solidFill>
                  </a:tcPr>
                </a:tc>
                <a:tc>
                  <a:txBody>
                    <a:bodyPr/>
                    <a:lstStyle/>
                    <a:p>
                      <a:r>
                        <a:rPr sz="1400">
                          <a:solidFill>
                            <a:srgbClr val="263238"/>
                          </a:solidFill>
                          <a:latin typeface="Calibri"/>
                        </a:rPr>
                        <a:t>Vena cefálica en el portal anterior y el de las 5 [r35]</a:t>
                      </a:r>
                    </a:p>
                  </a:txBody>
                  <a:tcPr>
                    <a:solidFill>
                      <a:srgbClr val="FFFFFF"/>
                    </a:solidFill>
                  </a:tcPr>
                </a:tc>
                <a:tc>
                  <a:txBody>
                    <a:bodyPr/>
                    <a:lstStyle/>
                    <a:p>
                      <a:r>
                        <a:rPr sz="1400">
                          <a:solidFill>
                            <a:srgbClr val="263238"/>
                          </a:solidFill>
                          <a:latin typeface="Calibri"/>
                        </a:rPr>
                        <a:t>Resto de estructuras a más de 20 mm en el estudio de cadáver [r35]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84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lo que se rompe, lo que duele y lo que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Baskaran P et al. Cureus. 2026. doi:10.7759/cureus.110594</a:t>
            </a:r>
          </a:p>
          <a:p>
            <a:r>
              <a:rPr sz="800">
                <a:solidFill>
                  <a:srgbClr val="5A6469"/>
                </a:solidFill>
                <a:latin typeface="Calibri"/>
              </a:rPr>
              <a:t>[r8] Robinson CM et al. J Bone Joint Surg Am. 2012. doi:10.2106/JBJS.J.01795</a:t>
            </a:r>
          </a:p>
          <a:p>
            <a:r>
              <a:rPr sz="800">
                <a:solidFill>
                  <a:srgbClr val="5A6469"/>
                </a:solidFill>
                <a:latin typeface="Calibri"/>
              </a:rPr>
              <a:t>[r9] Visser CP et al. A prospective clinical and EMG study. 1999. doi:10.1302/0301-620x.81b4.9005</a:t>
            </a:r>
          </a:p>
          <a:p>
            <a:r>
              <a:rPr sz="800">
                <a:solidFill>
                  <a:srgbClr val="5A6469"/>
                </a:solidFill>
                <a:latin typeface="Calibri"/>
              </a:rPr>
              <a:t>[r15] Ibounig T et al. JAMA Intern Med. 2026. doi:10.1001/jamainternmed.2025.7903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decidir qué tan raro es lo que ves en una imagen necesitas la frecuencia de base.</a:t>
            </a:r>
          </a:p>
          <a:p>
            <a:pPr marL="347472" indent="-347472">
              <a:spcAft>
                <a:spcPts val="1400"/>
              </a:spcAft>
              <a:buChar char="•"/>
            </a:pPr>
            <a:r>
              <a:rPr sz="2400">
                <a:solidFill>
                  <a:srgbClr val="263238"/>
                </a:solidFill>
                <a:latin typeface="Calibri"/>
              </a:rPr>
              <a:t>En población general, las roturas del manguito crecen con la edad y muchas no duelen.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84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Rotura de espesor total del manguito por década (ecografía, 664 personas)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Minagawa H et al. J Orthop. 2013. doi:10.1016/j.jor.2013.01.008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84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Roturas de espesor total sin síntomas (% del total de roturas)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Minagawa H et al. J Orthop. 2013. doi:10.1016/j.jor.2013.01.008</a:t>
            </a:r>
          </a:p>
          <a:p>
            <a:r>
              <a:rPr sz="1000">
                <a:solidFill>
                  <a:srgbClr val="5A6469"/>
                </a:solidFill>
                <a:latin typeface="Calibri"/>
              </a:rPr>
              <a:t>[r37] Hinsley H et al. BMJ Open. 2022. doi:10.1136/bmjopen-2021-059175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84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ósea y puntos de referencia palpables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Trafton P, editor ejecutivo. 2026.</a:t>
            </a:r>
          </a:p>
          <a:p>
            <a:r>
              <a:rPr sz="800">
                <a:solidFill>
                  <a:srgbClr val="5A6469"/>
                </a:solidFill>
                <a:latin typeface="Calibri"/>
              </a:rPr>
              <a:t>[r2] Jaeger M et al. En: Trafton P, editor ejecutivo. 2026.</a:t>
            </a:r>
          </a:p>
          <a:p>
            <a:r>
              <a:rPr sz="800">
                <a:solidFill>
                  <a:srgbClr val="5A6469"/>
                </a:solidFill>
                <a:latin typeface="Calibri"/>
              </a:rPr>
              <a:t>[r11] Jaeger M et al. En: Trafton P, editor ejecutivo. 2026.</a:t>
            </a:r>
          </a:p>
          <a:p>
            <a:r>
              <a:rPr sz="800">
                <a:solidFill>
                  <a:srgbClr val="5A6469"/>
                </a:solidFill>
                <a:latin typeface="Calibri"/>
              </a:rPr>
              <a:t>[r16] Clavert P et al. Surg Radiol Anat. 2009. doi:10.1007/s00276-008-0426-2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 cortar, el hombro se lee con los dedos.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84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ósea y puntos de referencia palpables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Jaeger M et al. En: Trafton P, editor ejecutivo.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Tendón de la porción larga del bíceps. Su origen tendinoso corre por delante y suele palparse; AO pide no fijarlo al hueso con pines o clavijas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84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Puntos de referencia y para qué sirven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Jaeger M et al. En: Trafton P, editor ejecutivo. 2026.</a:t>
            </a:r>
          </a:p>
          <a:p>
            <a:r>
              <a:rPr sz="800">
                <a:solidFill>
                  <a:srgbClr val="5A6469"/>
                </a:solidFill>
                <a:latin typeface="Calibri"/>
              </a:rPr>
              <a:t>[r1] Jaeger M et al. En: Trafton P, editor ejecutivo. 2026.</a:t>
            </a:r>
          </a:p>
          <a:p>
            <a:r>
              <a:rPr sz="800">
                <a:solidFill>
                  <a:srgbClr val="5A6469"/>
                </a:solidFill>
                <a:latin typeface="Calibri"/>
              </a:rPr>
              <a:t>[r22] Jaeger M et al. En: Trafton P, editor ejecutivo. 2026.</a:t>
            </a:r>
          </a:p>
          <a:p>
            <a:r>
              <a:rPr sz="800">
                <a:solidFill>
                  <a:srgbClr val="5A6469"/>
                </a:solidFill>
                <a:latin typeface="Calibri"/>
              </a:rPr>
              <a:t>[r11] Jaeger M et al. En: Trafton P, editor ejecutivo. 2026.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Punto</a:t>
                      </a:r>
                    </a:p>
                  </a:txBody>
                  <a:tcPr>
                    <a:solidFill>
                      <a:srgbClr val="0F5F6B"/>
                    </a:solidFill>
                  </a:tcPr>
                </a:tc>
                <a:tc>
                  <a:txBody>
                    <a:bodyPr/>
                    <a:lstStyle/>
                    <a:p>
                      <a:r>
                        <a:rPr sz="1600" b="1">
                          <a:solidFill>
                            <a:srgbClr val="FFFFFF"/>
                          </a:solidFill>
                          <a:latin typeface="Calibri"/>
                        </a:rPr>
                        <a:t>Cómo se encuentra</a:t>
                      </a:r>
                    </a:p>
                  </a:txBody>
                  <a:tcPr>
                    <a:solidFill>
                      <a:srgbClr val="0F5F6B"/>
                    </a:solidFill>
                  </a:tcPr>
                </a:tc>
                <a:tc>
                  <a:txBody>
                    <a:bodyPr/>
                    <a:lstStyle/>
                    <a:p>
                      <a:r>
                        <a:rPr sz="1600" b="1">
                          <a:solidFill>
                            <a:srgbClr val="FFFFFF"/>
                          </a:solidFill>
                          <a:latin typeface="Calibri"/>
                        </a:rPr>
                        <a:t>Para qué lo usas</a:t>
                      </a:r>
                    </a:p>
                  </a:txBody>
                  <a:tcPr>
                    <a:solidFill>
                      <a:srgbClr val="0F5F6B"/>
                    </a:solidFill>
                  </a:tcPr>
                </a:tc>
              </a:tr>
              <a:tr h="457200">
                <a:tc>
                  <a:txBody>
                    <a:bodyPr/>
                    <a:lstStyle/>
                    <a:p>
                      <a:r>
                        <a:rPr sz="1600">
                          <a:solidFill>
                            <a:srgbClr val="263238"/>
                          </a:solidFill>
                          <a:latin typeface="Calibri"/>
                        </a:rPr>
                        <a:t>Borde lateral del acromion</a:t>
                      </a:r>
                    </a:p>
                  </a:txBody>
                  <a:tcPr>
                    <a:solidFill>
                      <a:srgbClr val="EEF3F4"/>
                    </a:solidFill>
                  </a:tcPr>
                </a:tc>
                <a:tc>
                  <a:txBody>
                    <a:bodyPr/>
                    <a:lstStyle/>
                    <a:p>
                      <a:r>
                        <a:rPr sz="1600">
                          <a:solidFill>
                            <a:srgbClr val="263238"/>
                          </a:solidFill>
                          <a:latin typeface="Calibri"/>
                        </a:rPr>
                        <a:t>Palpable [r1]</a:t>
                      </a:r>
                    </a:p>
                  </a:txBody>
                  <a:tcPr>
                    <a:solidFill>
                      <a:srgbClr val="EEF3F4"/>
                    </a:solidFill>
                  </a:tcPr>
                </a:tc>
                <a:tc>
                  <a:txBody>
                    <a:bodyPr/>
                    <a:lstStyle/>
                    <a:p>
                      <a:r>
                        <a:rPr sz="1600">
                          <a:solidFill>
                            <a:srgbClr val="263238"/>
                          </a:solidFill>
                          <a:latin typeface="Calibri"/>
                        </a:rPr>
                        <a:t>Punto 0 del abordaje transdeltoideo; de ahí se mide el axilar [r1]</a:t>
                      </a:r>
                    </a:p>
                  </a:txBody>
                  <a:tcPr>
                    <a:solidFill>
                      <a:srgbClr val="EEF3F4"/>
                    </a:solidFill>
                  </a:tcPr>
                </a:tc>
              </a:tr>
              <a:tr h="457200">
                <a:tc>
                  <a:txBody>
                    <a:bodyPr/>
                    <a:lstStyle/>
                    <a:p>
                      <a:r>
                        <a:rPr sz="1600">
                          <a:solidFill>
                            <a:srgbClr val="263238"/>
                          </a:solidFill>
                          <a:latin typeface="Calibri"/>
                        </a:rPr>
                        <a:t>Borde anterolateral del acromion</a:t>
                      </a:r>
                    </a:p>
                  </a:txBody>
                  <a:tcPr>
                    <a:solidFill>
                      <a:srgbClr val="FFFFFF"/>
                    </a:solidFill>
                  </a:tcPr>
                </a:tc>
                <a:tc>
                  <a:txBody>
                    <a:bodyPr/>
                    <a:lstStyle/>
                    <a:p>
                      <a:r>
                        <a:rPr sz="1600">
                          <a:solidFill>
                            <a:srgbClr val="263238"/>
                          </a:solidFill>
                          <a:latin typeface="Calibri"/>
                        </a:rPr>
                        <a:t>Palpable [r22]</a:t>
                      </a:r>
                    </a:p>
                  </a:txBody>
                  <a:tcPr>
                    <a:solidFill>
                      <a:srgbClr val="FFFFFF"/>
                    </a:solidFill>
                  </a:tcPr>
                </a:tc>
                <a:tc>
                  <a:txBody>
                    <a:bodyPr/>
                    <a:lstStyle/>
                    <a:p>
                      <a:r>
                        <a:rPr sz="1600">
                          <a:solidFill>
                            <a:srgbClr val="263238"/>
                          </a:solidFill>
                          <a:latin typeface="Calibri"/>
                        </a:rPr>
                        <a:t>Punto 0 del abordaje por el rafe del deltoides [r22]</a:t>
                      </a:r>
                    </a:p>
                  </a:txBody>
                  <a:tcPr>
                    <a:solidFill>
                      <a:srgbClr val="FFFFFF"/>
                    </a:solidFill>
                  </a:tcPr>
                </a:tc>
              </a:tr>
              <a:tr h="457200">
                <a:tc>
                  <a:txBody>
                    <a:bodyPr/>
                    <a:lstStyle/>
                    <a:p>
                      <a:r>
                        <a:rPr sz="1600">
                          <a:solidFill>
                            <a:srgbClr val="263238"/>
                          </a:solidFill>
                          <a:latin typeface="Calibri"/>
                        </a:rPr>
                        <a:t>Punta de la coracoides</a:t>
                      </a:r>
                    </a:p>
                  </a:txBody>
                  <a:tcPr>
                    <a:solidFill>
                      <a:srgbClr val="EEF3F4"/>
                    </a:solidFill>
                  </a:tcPr>
                </a:tc>
                <a:tc>
                  <a:txBody>
                    <a:bodyPr/>
                    <a:lstStyle/>
                    <a:p>
                      <a:r>
                        <a:rPr sz="1600">
                          <a:solidFill>
                            <a:srgbClr val="263238"/>
                          </a:solidFill>
                          <a:latin typeface="Calibri"/>
                        </a:rPr>
                        <a:t>Palpable [r2]</a:t>
                      </a:r>
                    </a:p>
                  </a:txBody>
                  <a:tcPr>
                    <a:solidFill>
                      <a:srgbClr val="EEF3F4"/>
                    </a:solidFill>
                  </a:tcPr>
                </a:tc>
                <a:tc>
                  <a:txBody>
                    <a:bodyPr/>
                    <a:lstStyle/>
                    <a:p>
                      <a:r>
                        <a:rPr sz="1600">
                          <a:solidFill>
                            <a:srgbClr val="263238"/>
                          </a:solidFill>
                          <a:latin typeface="Calibri"/>
                        </a:rPr>
                        <a:t>Orienta la incisión deltopectoral y el tendón conjunto [r2]</a:t>
                      </a:r>
                    </a:p>
                  </a:txBody>
                  <a:tcPr>
                    <a:solidFill>
                      <a:srgbClr val="EEF3F4"/>
                    </a:solidFill>
                  </a:tcPr>
                </a:tc>
              </a:tr>
              <a:tr h="457200">
                <a:tc>
                  <a:txBody>
                    <a:bodyPr/>
                    <a:lstStyle/>
                    <a:p>
                      <a:r>
                        <a:rPr sz="1600">
                          <a:solidFill>
                            <a:srgbClr val="263238"/>
                          </a:solidFill>
                          <a:latin typeface="Calibri"/>
                        </a:rPr>
                        <a:t>Diáfisis humeral a nivel de la axila</a:t>
                      </a:r>
                    </a:p>
                  </a:txBody>
                  <a:tcPr>
                    <a:solidFill>
                      <a:srgbClr val="FFFFFF"/>
                    </a:solidFill>
                  </a:tcPr>
                </a:tc>
                <a:tc>
                  <a:txBody>
                    <a:bodyPr/>
                    <a:lstStyle/>
                    <a:p>
                      <a:r>
                        <a:rPr sz="1600">
                          <a:solidFill>
                            <a:srgbClr val="263238"/>
                          </a:solidFill>
                          <a:latin typeface="Calibri"/>
                        </a:rPr>
                        <a:t>Palpable [r2]</a:t>
                      </a:r>
                    </a:p>
                  </a:txBody>
                  <a:tcPr>
                    <a:solidFill>
                      <a:srgbClr val="FFFFFF"/>
                    </a:solidFill>
                  </a:tcPr>
                </a:tc>
                <a:tc>
                  <a:txBody>
                    <a:bodyPr/>
                    <a:lstStyle/>
                    <a:p>
                      <a:r>
                        <a:rPr sz="1600">
                          <a:solidFill>
                            <a:srgbClr val="263238"/>
                          </a:solidFill>
                          <a:latin typeface="Calibri"/>
                        </a:rPr>
                        <a:t>Extremo distal de la incisión deltopectoral [r2]</a:t>
                      </a:r>
                    </a:p>
                  </a:txBody>
                  <a:tcPr>
                    <a:solidFill>
                      <a:srgbClr val="FFFFFF"/>
                    </a:solidFill>
                  </a:tcPr>
                </a:tc>
              </a:tr>
              <a:tr h="457200">
                <a:tc>
                  <a:txBody>
                    <a:bodyPr/>
                    <a:lstStyle/>
                    <a:p>
                      <a:r>
                        <a:rPr sz="1600">
                          <a:solidFill>
                            <a:srgbClr val="263238"/>
                          </a:solidFill>
                          <a:latin typeface="Calibri"/>
                        </a:rPr>
                        <a:t>Origen tendinoso del bíceps largo</a:t>
                      </a:r>
                    </a:p>
                  </a:txBody>
                  <a:tcPr>
                    <a:solidFill>
                      <a:srgbClr val="EEF3F4"/>
                    </a:solidFill>
                  </a:tcPr>
                </a:tc>
                <a:tc>
                  <a:txBody>
                    <a:bodyPr/>
                    <a:lstStyle/>
                    <a:p>
                      <a:r>
                        <a:rPr sz="1600">
                          <a:solidFill>
                            <a:srgbClr val="263238"/>
                          </a:solidFill>
                          <a:latin typeface="Calibri"/>
                        </a:rPr>
                        <a:t>Suele palparse por delante [r11]</a:t>
                      </a:r>
                    </a:p>
                  </a:txBody>
                  <a:tcPr>
                    <a:solidFill>
                      <a:srgbClr val="EEF3F4"/>
                    </a:solidFill>
                  </a:tcPr>
                </a:tc>
                <a:tc>
                  <a:txBody>
                    <a:bodyPr/>
                    <a:lstStyle/>
                    <a:p>
                      <a:r>
                        <a:rPr sz="1600">
                          <a:solidFill>
                            <a:srgbClr val="263238"/>
                          </a:solidFill>
                          <a:latin typeface="Calibri"/>
                        </a:rPr>
                        <a:t>Evitar fijarlo con pines [r11]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84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Manguito rotador: músculos, huellas de inserción e inervación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Mochizuki T et al. 2008. doi:10.2106/JBJS.G.00427</a:t>
            </a:r>
          </a:p>
          <a:p>
            <a:r>
              <a:rPr sz="800">
                <a:solidFill>
                  <a:srgbClr val="5A6469"/>
                </a:solidFill>
                <a:latin typeface="Calibri"/>
              </a:rPr>
              <a:t>[r5] Lumsdaine W et al. Clin Anat. 2015. doi:10.1002/ca.22548</a:t>
            </a:r>
          </a:p>
          <a:p>
            <a:r>
              <a:rPr sz="800">
                <a:solidFill>
                  <a:srgbClr val="5A6469"/>
                </a:solidFill>
                <a:latin typeface="Calibri"/>
              </a:rPr>
              <a:t>[r14] Vosloo M et al. Eur J Orthop Surg Traumatol. 2017. doi:10.1007/s00590-017-1922-z</a:t>
            </a:r>
          </a:p>
          <a:p>
            <a:r>
              <a:rPr sz="800">
                <a:solidFill>
                  <a:srgbClr val="5A6469"/>
                </a:solidFill>
                <a:latin typeface="Calibri"/>
              </a:rPr>
              <a:t>[r18] Ball CM et al. J Bone Joint Surg Am. 2003. doi:10.2106/00004623-200308000-00010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manguito son 4 músculos: supraespinoso, infraespinoso, redondo menor y subescapular.</a:t>
            </a:r>
          </a:p>
          <a:p>
            <a:pPr marL="347472" indent="-347472">
              <a:spcAft>
                <a:spcPts val="1400"/>
              </a:spcAft>
              <a:buChar char="•"/>
            </a:pPr>
            <a:r>
              <a:rPr sz="2400">
                <a:solidFill>
                  <a:srgbClr val="263238"/>
                </a:solidFill>
                <a:latin typeface="Calibri"/>
              </a:rPr>
              <a:t>Lo que importa en el quirófano es dónde se insertan y qué nervio los alimenta.</a:t>
            </a:r>
          </a:p>
          <a:p>
            <a:pPr marL="347472" indent="-347472">
              <a:spcAft>
                <a:spcPts val="1400"/>
              </a:spcAft>
              <a:buChar char="•"/>
            </a:pPr>
            <a:r>
              <a:rPr sz="2400">
                <a:solidFill>
                  <a:srgbClr val="263238"/>
                </a:solidFill>
                <a:latin typeface="Calibri"/>
              </a:rPr>
              <a:t>Huellas en el húmero.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84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Dimensiones máximas de las huellas (mm), 2 series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Mochizuki T et al. 2008. doi:10.2106/JBJS.G.00427</a:t>
            </a:r>
          </a:p>
          <a:p>
            <a:r>
              <a:rPr sz="1000">
                <a:solidFill>
                  <a:srgbClr val="5A6469"/>
                </a:solidFill>
                <a:latin typeface="Calibri"/>
              </a:rPr>
              <a:t>[r5] Lumsdaine W et al. Clin Anat. 2015. doi:10.1002/ca.22548</a:t>
            </a:r>
          </a:p>
          <a:p>
            <a:r>
              <a:rPr sz="1000">
                <a:solidFill>
                  <a:srgbClr val="5A6469"/>
                </a:solidFill>
                <a:latin typeface="Calibri"/>
              </a:rPr>
              <a:t>[r40] D'Addesi LL et al. Arthroscopy. 2006. doi:10.1016/j.arthro.2006.04.101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84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Los 4 músculos del manguito: huella e inervación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Mochizuki T et al. 2008. doi:10.2106/JBJS.G.00427</a:t>
            </a:r>
          </a:p>
          <a:p>
            <a:r>
              <a:rPr sz="800">
                <a:solidFill>
                  <a:srgbClr val="5A6469"/>
                </a:solidFill>
                <a:latin typeface="Calibri"/>
              </a:rPr>
              <a:t>[r5] Lumsdaine W et al. Clin Anat. 2015. doi:10.1002/ca.22548</a:t>
            </a:r>
          </a:p>
          <a:p>
            <a:r>
              <a:rPr sz="800">
                <a:solidFill>
                  <a:srgbClr val="5A6469"/>
                </a:solidFill>
                <a:latin typeface="Calibri"/>
              </a:rPr>
              <a:t>[r32] Warner JP et al. J Bone Joint Surg Am. 1992. PMID 1734012</a:t>
            </a:r>
          </a:p>
          <a:p>
            <a:r>
              <a:rPr sz="800">
                <a:solidFill>
                  <a:srgbClr val="5A6469"/>
                </a:solidFill>
                <a:latin typeface="Calibri"/>
              </a:rPr>
              <a:t>[r39] Richards DP et al. Arthroscopy. 2007. doi:10.1016/j.arthro.2006.11.023</a:t>
            </a:r>
          </a:p>
          <a:p>
            <a:r>
              <a:rPr sz="800">
                <a:solidFill>
                  <a:srgbClr val="5A6469"/>
                </a:solidFill>
                <a:latin typeface="Calibri"/>
              </a:rPr>
              <a:t>[r34] Uz A et al. J Shoulder Elbow Surg. 2007. doi:10.1016/j.jse.2006.05.003</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Músculo</a:t>
                      </a:r>
                    </a:p>
                  </a:txBody>
                  <a:tcPr>
                    <a:solidFill>
                      <a:srgbClr val="0F5F6B"/>
                    </a:solidFill>
                  </a:tcPr>
                </a:tc>
                <a:tc>
                  <a:txBody>
                    <a:bodyPr/>
                    <a:lstStyle/>
                    <a:p>
                      <a:r>
                        <a:rPr sz="1400" b="1">
                          <a:solidFill>
                            <a:srgbClr val="FFFFFF"/>
                          </a:solidFill>
                          <a:latin typeface="Calibri"/>
                        </a:rPr>
                        <a:t>Huella en el húmero</a:t>
                      </a:r>
                    </a:p>
                  </a:txBody>
                  <a:tcPr>
                    <a:solidFill>
                      <a:srgbClr val="0F5F6B"/>
                    </a:solidFill>
                  </a:tcPr>
                </a:tc>
                <a:tc>
                  <a:txBody>
                    <a:bodyPr/>
                    <a:lstStyle/>
                    <a:p>
                      <a:r>
                        <a:rPr sz="1400" b="1">
                          <a:solidFill>
                            <a:srgbClr val="FFFFFF"/>
                          </a:solidFill>
                          <a:latin typeface="Calibri"/>
                        </a:rPr>
                        <a:t>Nervio</a:t>
                      </a:r>
                    </a:p>
                  </a:txBody>
                  <a:tcPr>
                    <a:solidFill>
                      <a:srgbClr val="0F5F6B"/>
                    </a:solidFill>
                  </a:tcPr>
                </a:tc>
                <a:tc>
                  <a:txBody>
                    <a:bodyPr/>
                    <a:lstStyle/>
                    <a:p>
                      <a:r>
                        <a:rPr sz="1400" b="1">
                          <a:solidFill>
                            <a:srgbClr val="FFFFFF"/>
                          </a:solidFill>
                          <a:latin typeface="Calibri"/>
                        </a:rPr>
                        <a:t>Dato que te sirve</a:t>
                      </a:r>
                    </a:p>
                  </a:txBody>
                  <a:tcPr>
                    <a:solidFill>
                      <a:srgbClr val="0F5F6B"/>
                    </a:solidFill>
                  </a:tcPr>
                </a:tc>
              </a:tr>
              <a:tr h="457200">
                <a:tc>
                  <a:txBody>
                    <a:bodyPr/>
                    <a:lstStyle/>
                    <a:p>
                      <a:r>
                        <a:rPr sz="1400">
                          <a:solidFill>
                            <a:srgbClr val="263238"/>
                          </a:solidFill>
                          <a:latin typeface="Calibri"/>
                        </a:rPr>
                        <a:t>Supraespinoso</a:t>
                      </a:r>
                    </a:p>
                  </a:txBody>
                  <a:tcPr>
                    <a:solidFill>
                      <a:srgbClr val="EEF3F4"/>
                    </a:solidFill>
                  </a:tcPr>
                </a:tc>
                <a:tc>
                  <a:txBody>
                    <a:bodyPr/>
                    <a:lstStyle/>
                    <a:p>
                      <a:r>
                        <a:rPr sz="1400">
                          <a:solidFill>
                            <a:srgbClr val="263238"/>
                          </a:solidFill>
                          <a:latin typeface="Calibri"/>
                        </a:rPr>
                        <a:t>Triangular: 6,9 x 12,6 mm [r4]; 20,4 mm medial y 6,3 mm lateral [r5]</a:t>
                      </a:r>
                    </a:p>
                  </a:txBody>
                  <a:tcPr>
                    <a:solidFill>
                      <a:srgbClr val="EEF3F4"/>
                    </a:solidFill>
                  </a:tcPr>
                </a:tc>
                <a:tc>
                  <a:txBody>
                    <a:bodyPr/>
                    <a:lstStyle/>
                    <a:p>
                      <a:r>
                        <a:rPr sz="1400">
                          <a:solidFill>
                            <a:srgbClr val="263238"/>
                          </a:solidFill>
                          <a:latin typeface="Calibri"/>
                        </a:rPr>
                        <a:t>Supraescapular, máximo 2 ramos motores en 84 % [r32]</a:t>
                      </a:r>
                    </a:p>
                  </a:txBody>
                  <a:tcPr>
                    <a:solidFill>
                      <a:srgbClr val="EEF3F4"/>
                    </a:solidFill>
                  </a:tcPr>
                </a:tc>
                <a:tc>
                  <a:txBody>
                    <a:bodyPr/>
                    <a:lstStyle/>
                    <a:p>
                      <a:r>
                        <a:rPr sz="1400">
                          <a:solidFill>
                            <a:srgbClr val="263238"/>
                          </a:solidFill>
                          <a:latin typeface="Calibri"/>
                        </a:rPr>
                        <a:t>Puede insertar en la parte alta del troquín en 21 % [r4]</a:t>
                      </a:r>
                    </a:p>
                  </a:txBody>
                  <a:tcPr>
                    <a:solidFill>
                      <a:srgbClr val="EEF3F4"/>
                    </a:solidFill>
                  </a:tcPr>
                </a:tc>
              </a:tr>
              <a:tr h="457200">
                <a:tc>
                  <a:txBody>
                    <a:bodyPr/>
                    <a:lstStyle/>
                    <a:p>
                      <a:r>
                        <a:rPr sz="1400">
                          <a:solidFill>
                            <a:srgbClr val="263238"/>
                          </a:solidFill>
                          <a:latin typeface="Calibri"/>
                        </a:rPr>
                        <a:t>Infraespinoso</a:t>
                      </a:r>
                    </a:p>
                  </a:txBody>
                  <a:tcPr>
                    <a:solidFill>
                      <a:srgbClr val="FFFFFF"/>
                    </a:solidFill>
                  </a:tcPr>
                </a:tc>
                <a:tc>
                  <a:txBody>
                    <a:bodyPr/>
                    <a:lstStyle/>
                    <a:p>
                      <a:r>
                        <a:rPr sz="1400">
                          <a:solidFill>
                            <a:srgbClr val="263238"/>
                          </a:solidFill>
                          <a:latin typeface="Calibri"/>
                        </a:rPr>
                        <a:t>Trapezoidal: 10,2 x 32,7 mm [r4]; 22,6 mm medial y 25,4 mm lateral [r5]</a:t>
                      </a:r>
                    </a:p>
                  </a:txBody>
                  <a:tcPr>
                    <a:solidFill>
                      <a:srgbClr val="FFFFFF"/>
                    </a:solidFill>
                  </a:tcPr>
                </a:tc>
                <a:tc>
                  <a:txBody>
                    <a:bodyPr/>
                    <a:lstStyle/>
                    <a:p>
                      <a:r>
                        <a:rPr sz="1400">
                          <a:solidFill>
                            <a:srgbClr val="263238"/>
                          </a:solidFill>
                          <a:latin typeface="Calibri"/>
                        </a:rPr>
                        <a:t>Supraescapular, 3 o 4 ramos de igual tamaño en 48 % [r32]</a:t>
                      </a:r>
                    </a:p>
                  </a:txBody>
                  <a:tcPr>
                    <a:solidFill>
                      <a:srgbClr val="FFFFFF"/>
                    </a:solidFill>
                  </a:tcPr>
                </a:tc>
                <a:tc>
                  <a:txBody>
                    <a:bodyPr/>
                    <a:lstStyle/>
                    <a:p>
                      <a:r>
                        <a:rPr sz="1400">
                          <a:solidFill>
                            <a:srgbClr val="263238"/>
                          </a:solidFill>
                          <a:latin typeface="Calibri"/>
                        </a:rPr>
                        <a:t>Su borde lateral avanza más hacia delante que en las descripciones clásicas [r5]</a:t>
                      </a:r>
                    </a:p>
                  </a:txBody>
                  <a:tcPr>
                    <a:solidFill>
                      <a:srgbClr val="FFFFFF"/>
                    </a:solidFill>
                  </a:tcPr>
                </a:tc>
              </a:tr>
              <a:tr h="457200">
                <a:tc>
                  <a:txBody>
                    <a:bodyPr/>
                    <a:lstStyle/>
                    <a:p>
                      <a:r>
                        <a:rPr sz="1400">
                          <a:solidFill>
                            <a:srgbClr val="263238"/>
                          </a:solidFill>
                          <a:latin typeface="Calibri"/>
                        </a:rPr>
                        <a:t>Redondo menor</a:t>
                      </a:r>
                    </a:p>
                  </a:txBody>
                  <a:tcPr>
                    <a:solidFill>
                      <a:srgbClr val="EEF3F4"/>
                    </a:solidFill>
                  </a:tcPr>
                </a:tc>
                <a:tc>
                  <a:txBody>
                    <a:bodyPr/>
                    <a:lstStyle/>
                    <a:p>
                      <a:r>
                        <a:rPr sz="1400">
                          <a:solidFill>
                            <a:srgbClr val="263238"/>
                          </a:solidFill>
                          <a:latin typeface="Calibri"/>
                        </a:rPr>
                        <a:t>Se une al infraespinoso en el troquíter (descripción de la lámina de Gray)</a:t>
                      </a:r>
                    </a:p>
                  </a:txBody>
                  <a:tcPr>
                    <a:solidFill>
                      <a:srgbClr val="EEF3F4"/>
                    </a:solidFill>
                  </a:tcPr>
                </a:tc>
                <a:tc>
                  <a:txBody>
                    <a:bodyPr/>
                    <a:lstStyle/>
                    <a:p>
                      <a:r>
                        <a:rPr sz="1400">
                          <a:solidFill>
                            <a:srgbClr val="263238"/>
                          </a:solidFill>
                          <a:latin typeface="Calibri"/>
                        </a:rPr>
                        <a:t>Axilar: primer ramo de la rama posterior [r34]</a:t>
                      </a:r>
                    </a:p>
                  </a:txBody>
                  <a:tcPr>
                    <a:solidFill>
                      <a:srgbClr val="EEF3F4"/>
                    </a:solidFill>
                  </a:tcPr>
                </a:tc>
                <a:tc>
                  <a:txBody>
                    <a:bodyPr/>
                    <a:lstStyle/>
                    <a:p>
                      <a:r>
                        <a:rPr sz="1400">
                          <a:solidFill>
                            <a:srgbClr val="263238"/>
                          </a:solidFill>
                          <a:latin typeface="Calibri"/>
                        </a:rPr>
                        <a:t>Su nervio recorre 18 mm junto al borde glenoideo inferior [r18]</a:t>
                      </a:r>
                    </a:p>
                  </a:txBody>
                  <a:tcPr>
                    <a:solidFill>
                      <a:srgbClr val="EEF3F4"/>
                    </a:solidFill>
                  </a:tcPr>
                </a:tc>
              </a:tr>
              <a:tr h="457200">
                <a:tc>
                  <a:txBody>
                    <a:bodyPr/>
                    <a:lstStyle/>
                    <a:p>
                      <a:r>
                        <a:rPr sz="1400">
                          <a:solidFill>
                            <a:srgbClr val="263238"/>
                          </a:solidFill>
                          <a:latin typeface="Calibri"/>
                        </a:rPr>
                        <a:t>Subescapular</a:t>
                      </a:r>
                    </a:p>
                  </a:txBody>
                  <a:tcPr>
                    <a:solidFill>
                      <a:srgbClr val="FFFFFF"/>
                    </a:solidFill>
                  </a:tcPr>
                </a:tc>
                <a:tc>
                  <a:txBody>
                    <a:bodyPr/>
                    <a:lstStyle/>
                    <a:p>
                      <a:r>
                        <a:rPr sz="1400">
                          <a:solidFill>
                            <a:srgbClr val="263238"/>
                          </a:solidFill>
                          <a:latin typeface="Calibri"/>
                        </a:rPr>
                        <a:t>Trapezoidal: 2,5 cm de largo, 1,8 cm arriba y 0,3 cm abajo [r39]</a:t>
                      </a:r>
                    </a:p>
                  </a:txBody>
                  <a:tcPr>
                    <a:solidFill>
                      <a:srgbClr val="FFFFFF"/>
                    </a:solidFill>
                  </a:tcPr>
                </a:tc>
                <a:tc>
                  <a:txBody>
                    <a:bodyPr/>
                    <a:lstStyle/>
                    <a:p>
                      <a:r>
                        <a:rPr sz="1400">
                          <a:solidFill>
                            <a:srgbClr val="263238"/>
                          </a:solidFill>
                          <a:latin typeface="Calibri"/>
                        </a:rPr>
                        <a:t>Subescapulares superior e inferior [r33]</a:t>
                      </a:r>
                    </a:p>
                  </a:txBody>
                  <a:tcPr>
                    <a:solidFill>
                      <a:srgbClr val="FFFFFF"/>
                    </a:solidFill>
                  </a:tcPr>
                </a:tc>
                <a:tc>
                  <a:txBody>
                    <a:bodyPr/>
                    <a:lstStyle/>
                    <a:p>
                      <a:r>
                        <a:rPr sz="1400">
                          <a:solidFill>
                            <a:srgbClr val="263238"/>
                          </a:solidFill>
                          <a:latin typeface="Calibri"/>
                        </a:rPr>
                        <a:t>El 60 % superior de la huella da casi toda la superficie [r39]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84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Intervalo rotador: el triángulo entre supraespinoso y subescapular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Hunt SA et al. J Am Acad Orthop Surg. 2007. doi:10.5435/00124635-200704000-00005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en el intervalo rotador como el hueco anterosuperior del manguito: queda entre el borde anterior del supraespinoso y el superior del subescapular…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84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Intervalo rotador: el triángulo entre supraespinoso y subescapular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Jaeger M et al. En: Trafton P, editor ejecutivo. 2026.</a:t>
            </a:r>
          </a:p>
          <a:p>
            <a:r>
              <a:rPr sz="800">
                <a:solidFill>
                  <a:srgbClr val="5A6469"/>
                </a:solidFill>
                <a:latin typeface="Calibri"/>
              </a:rPr>
              <a:t>[r26] Arai R et al. J Shoulder Elbow Surg. 2010. doi:10.1016/j.jse.2009.04.001</a:t>
            </a:r>
          </a:p>
          <a:p>
            <a:r>
              <a:rPr sz="800">
                <a:solidFill>
                  <a:srgbClr val="5A6469"/>
                </a:solidFill>
                <a:latin typeface="Calibri"/>
              </a:rPr>
              <a:t>[r27] Tetro AM et al. Arthroscopy. 2002. doi:10.1053/jars.2002.30438</a:t>
            </a:r>
          </a:p>
          <a:p>
            <a:r>
              <a:rPr sz="800">
                <a:solidFill>
                  <a:srgbClr val="5A6469"/>
                </a:solidFill>
                <a:latin typeface="Calibri"/>
              </a:rPr>
              <a:t>[r30] Coughlin RP et al. Arthroscopy. 2018. doi:10.1016/j.arthro.2018.05.042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Dimensiones útiles.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84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Contenido del intervalo rotador y su función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Kask K et al. J Shoulder Elbow Surg. 2010. doi:10.1016/j.jse.2010.01.019</a:t>
            </a:r>
          </a:p>
          <a:p>
            <a:r>
              <a:rPr sz="1000">
                <a:solidFill>
                  <a:srgbClr val="5A6469"/>
                </a:solidFill>
                <a:latin typeface="Calibri"/>
              </a:rPr>
              <a:t>[r26] Arai R et al. J Shoulder Elbow Surg. 2010. doi:10.1016/j.jse.2009.04.001</a:t>
            </a:r>
          </a:p>
          <a:p>
            <a:r>
              <a:rPr sz="1000">
                <a:solidFill>
                  <a:srgbClr val="5A6469"/>
                </a:solidFill>
                <a:latin typeface="Calibri"/>
              </a:rPr>
              <a:t>[r27] Tetro AM et al. Arthroscopy. 2002. doi:10.1053/jars.2002.30438</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Qué hace</a:t>
                      </a:r>
                    </a:p>
                  </a:txBody>
                  <a:tcPr>
                    <a:solidFill>
                      <a:srgbClr val="0F5F6B"/>
                    </a:solidFill>
                  </a:tcPr>
                </a:tc>
                <a:tc>
                  <a:txBody>
                    <a:bodyPr/>
                    <a:lstStyle/>
                    <a:p>
                      <a:r>
                        <a:rPr sz="1600" b="1">
                          <a:solidFill>
                            <a:srgbClr val="FFFFFF"/>
                          </a:solidFill>
                          <a:latin typeface="Calibri"/>
                        </a:rPr>
                        <a:t>Dato que te sirve</a:t>
                      </a:r>
                    </a:p>
                  </a:txBody>
                  <a:tcPr>
                    <a:solidFill>
                      <a:srgbClr val="0F5F6B"/>
                    </a:solidFill>
                  </a:tcPr>
                </a:tc>
              </a:tr>
              <a:tr h="457200">
                <a:tc>
                  <a:txBody>
                    <a:bodyPr/>
                    <a:lstStyle/>
                    <a:p>
                      <a:r>
                        <a:rPr sz="1600">
                          <a:solidFill>
                            <a:srgbClr val="263238"/>
                          </a:solidFill>
                          <a:latin typeface="Calibri"/>
                        </a:rPr>
                        <a:t>Ligamento glenohumeral superior</a:t>
                      </a:r>
                    </a:p>
                  </a:txBody>
                  <a:tcPr>
                    <a:solidFill>
                      <a:srgbClr val="EEF3F4"/>
                    </a:solidFill>
                  </a:tcPr>
                </a:tc>
                <a:tc>
                  <a:txBody>
                    <a:bodyPr/>
                    <a:lstStyle/>
                    <a:p>
                      <a:r>
                        <a:rPr sz="1600">
                          <a:solidFill>
                            <a:srgbClr val="263238"/>
                          </a:solidFill>
                          <a:latin typeface="Calibri"/>
                        </a:rPr>
                        <a:t>Fibras directas hacia el troquín y el techo de la corredera; fibras oblicuas bajo el coracohumeral</a:t>
                      </a:r>
                    </a:p>
                  </a:txBody>
                  <a:tcPr>
                    <a:solidFill>
                      <a:srgbClr val="EEF3F4"/>
                    </a:solidFill>
                  </a:tcPr>
                </a:tc>
                <a:tc>
                  <a:txBody>
                    <a:bodyPr/>
                    <a:lstStyle/>
                    <a:p>
                      <a:r>
                        <a:rPr sz="1600">
                          <a:solidFill>
                            <a:srgbClr val="263238"/>
                          </a:solidFill>
                          <a:latin typeface="Calibri"/>
                        </a:rPr>
                        <a:t>Presente en 27 de 27 hombros [r44]</a:t>
                      </a:r>
                    </a:p>
                  </a:txBody>
                  <a:tcPr>
                    <a:solidFill>
                      <a:srgbClr val="EEF3F4"/>
                    </a:solidFill>
                  </a:tcPr>
                </a:tc>
              </a:tr>
              <a:tr h="457200">
                <a:tc>
                  <a:txBody>
                    <a:bodyPr/>
                    <a:lstStyle/>
                    <a:p>
                      <a:r>
                        <a:rPr sz="1600">
                          <a:solidFill>
                            <a:srgbClr val="263238"/>
                          </a:solidFill>
                          <a:latin typeface="Calibri"/>
                        </a:rPr>
                        <a:t>Ligamento coracohumeral</a:t>
                      </a:r>
                    </a:p>
                  </a:txBody>
                  <a:tcPr>
                    <a:solidFill>
                      <a:srgbClr val="FFFFFF"/>
                    </a:solidFill>
                  </a:tcPr>
                </a:tc>
                <a:tc>
                  <a:txBody>
                    <a:bodyPr/>
                    <a:lstStyle/>
                    <a:p>
                      <a:r>
                        <a:rPr sz="1600">
                          <a:solidFill>
                            <a:srgbClr val="263238"/>
                          </a:solidFill>
                          <a:latin typeface="Calibri"/>
                        </a:rPr>
                        <a:t>Se funde con el anterior sin límite claro</a:t>
                      </a:r>
                    </a:p>
                  </a:txBody>
                  <a:tcPr>
                    <a:solidFill>
                      <a:srgbClr val="FFFFFF"/>
                    </a:solidFill>
                  </a:tcPr>
                </a:tc>
                <a:tc>
                  <a:txBody>
                    <a:bodyPr/>
                    <a:lstStyle/>
                    <a:p>
                      <a:r>
                        <a:rPr sz="1600">
                          <a:solidFill>
                            <a:srgbClr val="263238"/>
                          </a:solidFill>
                          <a:latin typeface="Calibri"/>
                        </a:rPr>
                        <a:t>Se resecó por completo en 15 de 15 hombros al liberar hasta el ligamento coracoacromial [r26, r27]</a:t>
                      </a:r>
                    </a:p>
                  </a:txBody>
                  <a:tcPr>
                    <a:solidFill>
                      <a:srgbClr val="FFFFFF"/>
                    </a:solidFill>
                  </a:tcPr>
                </a:tc>
              </a:tr>
              <a:tr h="457200">
                <a:tc>
                  <a:txBody>
                    <a:bodyPr/>
                    <a:lstStyle/>
                    <a:p>
                      <a:r>
                        <a:rPr sz="1600">
                          <a:solidFill>
                            <a:srgbClr val="263238"/>
                          </a:solidFill>
                          <a:latin typeface="Calibri"/>
                        </a:rPr>
                        <a:t>Parte alta del subescapular</a:t>
                      </a:r>
                    </a:p>
                  </a:txBody>
                  <a:tcPr>
                    <a:solidFill>
                      <a:srgbClr val="EEF3F4"/>
                    </a:solidFill>
                  </a:tcPr>
                </a:tc>
                <a:tc>
                  <a:txBody>
                    <a:bodyPr/>
                    <a:lstStyle/>
                    <a:p>
                      <a:r>
                        <a:rPr sz="1600">
                          <a:solidFill>
                            <a:srgbClr val="263238"/>
                          </a:solidFill>
                          <a:latin typeface="Calibri"/>
                        </a:rPr>
                        <a:t>Lámina fina hacia la fóvea capitis que sostiene al bíceps desde atrás</a:t>
                      </a:r>
                    </a:p>
                  </a:txBody>
                  <a:tcPr>
                    <a:solidFill>
                      <a:srgbClr val="EEF3F4"/>
                    </a:solidFill>
                  </a:tcPr>
                </a:tc>
                <a:tc>
                  <a:txBody>
                    <a:bodyPr/>
                    <a:lstStyle/>
                    <a:p>
                      <a:r>
                        <a:rPr sz="1600">
                          <a:solidFill>
                            <a:srgbClr val="263238"/>
                          </a:solidFill>
                          <a:latin typeface="Calibri"/>
                        </a:rPr>
                        <a:t>Inserta en el borde superior del troquín [r26]</a:t>
                      </a:r>
                    </a:p>
                  </a:txBody>
                  <a:tcPr>
                    <a:solidFill>
                      <a:srgbClr val="EEF3F4"/>
                    </a:solidFill>
                  </a:tcPr>
                </a:tc>
              </a:tr>
              <a:tr h="457200">
                <a:tc>
                  <a:txBody>
                    <a:bodyPr/>
                    <a:lstStyle/>
                    <a:p>
                      <a:r>
                        <a:rPr sz="1600">
                          <a:solidFill>
                            <a:srgbClr val="263238"/>
                          </a:solidFill>
                          <a:latin typeface="Calibri"/>
                        </a:rPr>
                        <a:t>Porción larga del bíceps</a:t>
                      </a:r>
                    </a:p>
                  </a:txBody>
                  <a:tcPr>
                    <a:solidFill>
                      <a:srgbClr val="FFFFFF"/>
                    </a:solidFill>
                  </a:tcPr>
                </a:tc>
                <a:tc>
                  <a:txBody>
                    <a:bodyPr/>
                    <a:lstStyle/>
                    <a:p>
                      <a:r>
                        <a:rPr sz="1600">
                          <a:solidFill>
                            <a:srgbClr val="263238"/>
                          </a:solidFill>
                          <a:latin typeface="Calibri"/>
                        </a:rPr>
                        <a:t>Entra a la corredera por el intervalo</a:t>
                      </a:r>
                    </a:p>
                  </a:txBody>
                  <a:tcPr>
                    <a:solidFill>
                      <a:srgbClr val="FFFFFF"/>
                    </a:solidFill>
                  </a:tcPr>
                </a:tc>
                <a:tc>
                  <a:txBody>
                    <a:bodyPr/>
                    <a:lstStyle/>
                    <a:p>
                      <a:r>
                        <a:rPr sz="1600">
                          <a:solidFill>
                            <a:srgbClr val="263238"/>
                          </a:solidFill>
                          <a:latin typeface="Calibri"/>
                        </a:rPr>
                        <a:t>Estabilizada por el ligamento y por el subescapular [r26, r44]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84</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Espacio subacromial y arco coracoacromial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[r45] Kesmezacar H et al. J Shoulder Elbow Surg. 2008. doi:10.1016/j.jse.2007.05.015</a:t>
            </a:r>
          </a:p>
          <a:p>
            <a:r>
              <a:rPr sz="800">
                <a:solidFill>
                  <a:srgbClr val="5A6469"/>
                </a:solidFill>
                <a:latin typeface="Calibri"/>
              </a:rPr>
              <a:t>[r46] Alraddadi A et al. Clin Anat. 2022. doi:10.1002/ca.23814</a:t>
            </a:r>
          </a:p>
          <a:p>
            <a:r>
              <a:rPr sz="800">
                <a:solidFill>
                  <a:srgbClr val="5A6469"/>
                </a:solidFill>
                <a:latin typeface="Calibri"/>
              </a:rPr>
              <a:t>[r47] Moor BK et al. Bone Joint J. 2013. doi:10.1302/0301-620X.95B7.31028</a:t>
            </a:r>
          </a:p>
          <a:p>
            <a:r>
              <a:rPr sz="800">
                <a:solidFill>
                  <a:srgbClr val="5A6469"/>
                </a:solidFill>
                <a:latin typeface="Calibri"/>
              </a:rPr>
              <a:t>[r48] Song JG et al. Knee Surg Sports Traumatol Arthrosc. 2019. doi:10.1007/s00167-018-5247-1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arco coracoacromial está formado por el acromion, la coracoides y el ligamento que los une; debajo pasa el manguito.</a:t>
            </a:r>
          </a:p>
          <a:p>
            <a:pPr marL="347472" indent="-347472">
              <a:spcAft>
                <a:spcPts val="1400"/>
              </a:spcAft>
              <a:buChar char="•"/>
            </a:pPr>
            <a:r>
              <a:rPr sz="2400">
                <a:solidFill>
                  <a:srgbClr val="263238"/>
                </a:solidFill>
                <a:latin typeface="Calibri"/>
              </a:rPr>
              <a:t>Lo que se estudia aquí es qué tanto del techo está cargado sobre el tendón.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84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Rotura del manguito según el número de bandas del ligamento coracoacromial (155 hombros)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Alraddadi A et al. Clin Anat. 2022. doi:10.1002/ca.23814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84</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Ángulo crítico del hombro medio (grados)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Moor BK et al. Bone Joint J. 2013. doi:10.1302/0301-620X.95B7.31028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84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Irrigación del manguito y de la cabeza humeral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Chansky HA et al. Clin Sports Med. 1991. PMID 1934098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4 arterias riegan el manguito: las 2 circunflejas humerales (la anterior a través de su rama ascendente), la supraescapular y la toracoacromial por su rama acromial [r51].</a:t>
            </a:r>
          </a:p>
          <a:p>
            <a:pPr marL="347472" indent="-347472">
              <a:spcAft>
                <a:spcPts val="1400"/>
              </a:spcAft>
              <a:buChar char="•"/>
            </a:pPr>
            <a:r>
              <a:rPr sz="2400">
                <a:solidFill>
                  <a:srgbClr val="263238"/>
                </a:solidFill>
                <a:latin typeface="Calibri"/>
              </a:rPr>
              <a:t>¿Hay una zona crítica?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84</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Aporte a la cabeza humeral por arteria (24 hombros de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Hettrich CM et al. J Bone Joint Surg Am. 2010. doi:10.2106/JBJS.H.01144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84</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Flujo del manguito con láser Doppler (unidades del aparato, 56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Levy O et al. J Bone Joint Surg Br. 2008. doi:10.1302/0301-620X.90B7.19918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84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Plexo braquial: raíces, troncos, fascículos y ramas del hombro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Baskaran P et al. Cureus. 2026. doi:10.7759/cureus.110594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raíces C5 a T1 (sus ramos ventrales) se reorganizan 3 veces: primero en troncos… [r7]</a:t>
            </a:r>
          </a:p>
          <a:p>
            <a:pPr marL="347472" indent="-347472">
              <a:spcAft>
                <a:spcPts val="1400"/>
              </a:spcAft>
              <a:buChar char="•"/>
            </a:pPr>
            <a:r>
              <a:rPr sz="2400">
                <a:solidFill>
                  <a:srgbClr val="263238"/>
                </a:solidFill>
                <a:latin typeface="Calibri"/>
              </a:rPr>
              <a:t>De ellos salen las 5 ramas terminales: musculocutáneo, axilar, radial, mediano y cubital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84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Casos en que el nervio nace de su origen habitual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[r57] Benes M et al. Ann Anat. 2022. doi:10.1016/j.aanat.2022.151976</a:t>
            </a:r>
          </a:p>
          <a:p>
            <a:r>
              <a:rPr sz="1000">
                <a:solidFill>
                  <a:srgbClr val="5A6469"/>
                </a:solidFill>
                <a:latin typeface="Calibri"/>
              </a:rPr>
              <a:t>[r56] Benes M et al. Ann Anat. 2021. doi:10.1016/j.aanat.2021.151788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84</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Bloqueo del tronco superior frente a interescalénico: riesgo relativo de parálisis diafragmática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da Cunha DF et al. Anesth Pain Med (Seoul). 2026. doi:10.17085/apm.25415</a:t>
            </a:r>
          </a:p>
          <a:p>
            <a:r>
              <a:rPr sz="1000">
                <a:solidFill>
                  <a:srgbClr val="5A6469"/>
                </a:solidFill>
                <a:latin typeface="Calibri"/>
              </a:rPr>
              <a:t>[r55] Amaral S et al. Cureus. 2023. doi:10.7759/cureus.48217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84</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Nervio axilar: recorrido, ramas y riesgo en el abordaje 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Trafton P, editor ejecutivo. 2026.</a:t>
            </a:r>
          </a:p>
          <a:p>
            <a:r>
              <a:rPr sz="800">
                <a:solidFill>
                  <a:srgbClr val="5A6469"/>
                </a:solidFill>
                <a:latin typeface="Calibri"/>
              </a:rPr>
              <a:t>[r11] Jaeger M et al. En: Trafton P, editor ejecutivo. 2026.</a:t>
            </a:r>
          </a:p>
          <a:p>
            <a:r>
              <a:rPr sz="800">
                <a:solidFill>
                  <a:srgbClr val="5A6469"/>
                </a:solidFill>
                <a:latin typeface="Calibri"/>
              </a:rPr>
              <a:t>[r12] Yildirim C et al. J Orthop Surg Res. 2022. doi:10.1186/s13018-022-03085-6</a:t>
            </a:r>
          </a:p>
          <a:p>
            <a:r>
              <a:rPr sz="800">
                <a:solidFill>
                  <a:srgbClr val="5A6469"/>
                </a:solidFill>
                <a:latin typeface="Calibri"/>
              </a:rPr>
              <a:t>[r13] Rotari V et al. Am J Orthop (Belle Mead NJ). 2012. PMID 23376988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axilar nace del fascículo posterior, cruza el espacio cuadrangular y rodea el cuello quirúrgico del húmero por debajo de la cabeza, bajo el deltoides.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84</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Distancia al nervio axilar según la serie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[r34] Uz A et al. J Shoulder Elbow Surg. 2007. doi:10.1016/j.jse.2006.05.003</a:t>
            </a:r>
          </a:p>
          <a:p>
            <a:r>
              <a:rPr sz="800">
                <a:solidFill>
                  <a:srgbClr val="5A6469"/>
                </a:solidFill>
                <a:latin typeface="Calibri"/>
              </a:rPr>
              <a:t>[r13] Rotari V et al. Am J Orthop (Belle Mead NJ). 2012. PMID 23376988</a:t>
            </a:r>
          </a:p>
          <a:p>
            <a:r>
              <a:rPr sz="800">
                <a:solidFill>
                  <a:srgbClr val="5A6469"/>
                </a:solidFill>
                <a:latin typeface="Calibri"/>
              </a:rPr>
              <a:t>[r58] Lottino B et al. Surg Radiol Anat. 2026. doi:10.1007/s00276-026-04018-2</a:t>
            </a:r>
          </a:p>
          <a:p>
            <a:r>
              <a:rPr sz="800">
                <a:solidFill>
                  <a:srgbClr val="5A6469"/>
                </a:solidFill>
                <a:latin typeface="Calibri"/>
              </a:rPr>
              <a:t>[r25] Stecco C et al. J Shoulder Elbow Surg. 2010. doi:10.1016/j.jse.2010.05.010</a:t>
            </a:r>
          </a:p>
          <a:p>
            <a:r>
              <a:rPr sz="800">
                <a:solidFill>
                  <a:srgbClr val="5A6469"/>
                </a:solidFill>
                <a:latin typeface="Calibri"/>
              </a:rPr>
              <a:t>[r23] Traver JL et al. J Orthop Trauma. 2016. doi:10.1097/BOT.0000000000000492</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84</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Distancia del acromion al nervio axilar según la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[r23] Traver JL et al. J Orthop Trauma. 2016. doi:10.1097/BOT.0000000000000492</a:t>
            </a:r>
          </a:p>
          <a:p>
            <a:r>
              <a:rPr sz="800">
                <a:solidFill>
                  <a:srgbClr val="5A6469"/>
                </a:solidFill>
                <a:latin typeface="Calibri"/>
              </a:rPr>
              <a:t>[r12] Yildirim C et al. J Orthop Surg Res. 2022. doi:10.1186/s13018-022-03085-6</a:t>
            </a:r>
          </a:p>
          <a:p>
            <a:r>
              <a:rPr sz="800">
                <a:solidFill>
                  <a:srgbClr val="5A6469"/>
                </a:solidFill>
                <a:latin typeface="Calibri"/>
              </a:rPr>
              <a:t>[r13] Rotari V et al. Am J Orthop (Belle Mead NJ). 2012. PMID 23376988</a:t>
            </a:r>
          </a:p>
          <a:p>
            <a:r>
              <a:rPr sz="800">
                <a:solidFill>
                  <a:srgbClr val="5A6469"/>
                </a:solidFill>
                <a:latin typeface="Calibri"/>
              </a:rPr>
              <a:t>[r25] Stecco C et al. J Shoulder Elbow Surg. 2010. doi:10.1016/j.jse.2010.05.010</a:t>
            </a:r>
          </a:p>
          <a:p>
            <a:r>
              <a:rPr sz="800">
                <a:solidFill>
                  <a:srgbClr val="5A6469"/>
                </a:solidFill>
                <a:latin typeface="Calibri"/>
              </a:rPr>
              <a:t>[r34] Uz A et al. J Shoulder Elbow Surg. 2007. doi:10.1016/j.jse.2006.05.003</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Serie</a:t>
                      </a:r>
                    </a:p>
                  </a:txBody>
                  <a:tcPr>
                    <a:solidFill>
                      <a:srgbClr val="0F5F6B"/>
                    </a:solidFill>
                  </a:tcPr>
                </a:tc>
                <a:tc>
                  <a:txBody>
                    <a:bodyPr/>
                    <a:lstStyle/>
                    <a:p>
                      <a:r>
                        <a:rPr sz="1400" b="1">
                          <a:solidFill>
                            <a:srgbClr val="FFFFFF"/>
                          </a:solidFill>
                          <a:latin typeface="Calibri"/>
                        </a:rPr>
                        <a:t>Punto de partida</a:t>
                      </a:r>
                    </a:p>
                  </a:txBody>
                  <a:tcPr>
                    <a:solidFill>
                      <a:srgbClr val="0F5F6B"/>
                    </a:solidFill>
                  </a:tcPr>
                </a:tc>
                <a:tc>
                  <a:txBody>
                    <a:bodyPr/>
                    <a:lstStyle/>
                    <a:p>
                      <a:r>
                        <a:rPr sz="1400" b="1">
                          <a:solidFill>
                            <a:srgbClr val="FFFFFF"/>
                          </a:solidFill>
                          <a:latin typeface="Calibri"/>
                        </a:rPr>
                        <a:t>Distancia</a:t>
                      </a:r>
                    </a:p>
                  </a:txBody>
                  <a:tcPr>
                    <a:solidFill>
                      <a:srgbClr val="0F5F6B"/>
                    </a:solidFill>
                  </a:tcPr>
                </a:tc>
                <a:tc>
                  <a:txBody>
                    <a:bodyPr/>
                    <a:lstStyle/>
                    <a:p>
                      <a:r>
                        <a:rPr sz="1400" b="1">
                          <a:solidFill>
                            <a:srgbClr val="FFFFFF"/>
                          </a:solidFill>
                          <a:latin typeface="Calibri"/>
                        </a:rPr>
                        <a:t>Qué midieron</a:t>
                      </a:r>
                    </a:p>
                  </a:txBody>
                  <a:tcPr>
                    <a:solidFill>
                      <a:srgbClr val="0F5F6B"/>
                    </a:solidFill>
                  </a:tcPr>
                </a:tc>
              </a:tr>
              <a:tr h="457200">
                <a:tc>
                  <a:txBody>
                    <a:bodyPr/>
                    <a:lstStyle/>
                    <a:p>
                      <a:r>
                        <a:rPr sz="1400">
                          <a:solidFill>
                            <a:srgbClr val="263238"/>
                          </a:solidFill>
                          <a:latin typeface="Calibri"/>
                        </a:rPr>
                        <a:t>Traver 2016 (10 cadáveres)</a:t>
                      </a:r>
                    </a:p>
                  </a:txBody>
                  <a:tcPr>
                    <a:solidFill>
                      <a:srgbClr val="EEF3F4"/>
                    </a:solidFill>
                  </a:tcPr>
                </a:tc>
                <a:tc>
                  <a:txBody>
                    <a:bodyPr/>
                    <a:lstStyle/>
                    <a:p>
                      <a:r>
                        <a:rPr sz="1400">
                          <a:solidFill>
                            <a:srgbClr val="263238"/>
                          </a:solidFill>
                          <a:latin typeface="Calibri"/>
                        </a:rPr>
                        <a:t>Borde anterolateral del acromion</a:t>
                      </a:r>
                    </a:p>
                  </a:txBody>
                  <a:tcPr>
                    <a:solidFill>
                      <a:srgbClr val="EEF3F4"/>
                    </a:solidFill>
                  </a:tcPr>
                </a:tc>
                <a:tc>
                  <a:txBody>
                    <a:bodyPr/>
                    <a:lstStyle/>
                    <a:p>
                      <a:r>
                        <a:rPr sz="1400">
                          <a:solidFill>
                            <a:srgbClr val="263238"/>
                          </a:solidFill>
                          <a:latin typeface="Calibri"/>
                        </a:rPr>
                        <a:t>6,32 cm (5,20 a 7,6) [r23]</a:t>
                      </a:r>
                    </a:p>
                  </a:txBody>
                  <a:tcPr>
                    <a:solidFill>
                      <a:srgbClr val="EEF3F4"/>
                    </a:solidFill>
                  </a:tcPr>
                </a:tc>
                <a:tc>
                  <a:txBody>
                    <a:bodyPr/>
                    <a:lstStyle/>
                    <a:p>
                      <a:r>
                        <a:rPr sz="1400">
                          <a:solidFill>
                            <a:srgbClr val="263238"/>
                          </a:solidFill>
                          <a:latin typeface="Calibri"/>
                        </a:rPr>
                        <a:t>Abordaje transdeltoideo con separador</a:t>
                      </a:r>
                    </a:p>
                  </a:txBody>
                  <a:tcPr>
                    <a:solidFill>
                      <a:srgbClr val="EEF3F4"/>
                    </a:solidFill>
                  </a:tcPr>
                </a:tc>
              </a:tr>
              <a:tr h="457200">
                <a:tc>
                  <a:txBody>
                    <a:bodyPr/>
                    <a:lstStyle/>
                    <a:p>
                      <a:r>
                        <a:rPr sz="1400">
                          <a:solidFill>
                            <a:srgbClr val="263238"/>
                          </a:solidFill>
                          <a:latin typeface="Calibri"/>
                        </a:rPr>
                        <a:t>Yildirim 2022 (37 pacientes)</a:t>
                      </a:r>
                    </a:p>
                  </a:txBody>
                  <a:tcPr>
                    <a:solidFill>
                      <a:srgbClr val="FFFFFF"/>
                    </a:solidFill>
                  </a:tcPr>
                </a:tc>
                <a:tc>
                  <a:txBody>
                    <a:bodyPr/>
                    <a:lstStyle/>
                    <a:p>
                      <a:r>
                        <a:rPr sz="1400">
                          <a:solidFill>
                            <a:srgbClr val="263238"/>
                          </a:solidFill>
                          <a:latin typeface="Calibri"/>
                        </a:rPr>
                        <a:t>Borde anterolateral del acromion</a:t>
                      </a:r>
                    </a:p>
                  </a:txBody>
                  <a:tcPr>
                    <a:solidFill>
                      <a:srgbClr val="FFFFFF"/>
                    </a:solidFill>
                  </a:tcPr>
                </a:tc>
                <a:tc>
                  <a:txBody>
                    <a:bodyPr/>
                    <a:lstStyle/>
                    <a:p>
                      <a:r>
                        <a:rPr sz="1400">
                          <a:solidFill>
                            <a:srgbClr val="263238"/>
                          </a:solidFill>
                          <a:latin typeface="Calibri"/>
                        </a:rPr>
                        <a:t>6 cm (5,5 a 6,6) [r12]</a:t>
                      </a:r>
                    </a:p>
                  </a:txBody>
                  <a:tcPr>
                    <a:solidFill>
                      <a:srgbClr val="FFFFFF"/>
                    </a:solidFill>
                  </a:tcPr>
                </a:tc>
                <a:tc>
                  <a:txBody>
                    <a:bodyPr/>
                    <a:lstStyle/>
                    <a:p>
                      <a:r>
                        <a:rPr sz="1400">
                          <a:solidFill>
                            <a:srgbClr val="263238"/>
                          </a:solidFill>
                          <a:latin typeface="Calibri"/>
                        </a:rPr>
                        <a:t>Medido en quirófano antes de cerrar; se propuso 5,5 cm como zona segura</a:t>
                      </a:r>
                    </a:p>
                  </a:txBody>
                  <a:tcPr>
                    <a:solidFill>
                      <a:srgbClr val="FFFFFF"/>
                    </a:solidFill>
                  </a:tcPr>
                </a:tc>
              </a:tr>
              <a:tr h="457200">
                <a:tc>
                  <a:txBody>
                    <a:bodyPr/>
                    <a:lstStyle/>
                    <a:p>
                      <a:r>
                        <a:rPr sz="1400">
                          <a:solidFill>
                            <a:srgbClr val="263238"/>
                          </a:solidFill>
                          <a:latin typeface="Calibri"/>
                        </a:rPr>
                        <a:t>Rotari 2012 (16 hombros)</a:t>
                      </a:r>
                    </a:p>
                  </a:txBody>
                  <a:tcPr>
                    <a:solidFill>
                      <a:srgbClr val="EEF3F4"/>
                    </a:solidFill>
                  </a:tcPr>
                </a:tc>
                <a:tc>
                  <a:txBody>
                    <a:bodyPr/>
                    <a:lstStyle/>
                    <a:p>
                      <a:r>
                        <a:rPr sz="1400">
                          <a:solidFill>
                            <a:srgbClr val="263238"/>
                          </a:solidFill>
                          <a:latin typeface="Calibri"/>
                        </a:rPr>
                        <a:t>Borde anterolateral y borde lateral</a:t>
                      </a:r>
                    </a:p>
                  </a:txBody>
                  <a:tcPr>
                    <a:solidFill>
                      <a:srgbClr val="EEF3F4"/>
                    </a:solidFill>
                  </a:tcPr>
                </a:tc>
                <a:tc>
                  <a:txBody>
                    <a:bodyPr/>
                    <a:lstStyle/>
                    <a:p>
                      <a:r>
                        <a:rPr sz="1400">
                          <a:solidFill>
                            <a:srgbClr val="263238"/>
                          </a:solidFill>
                          <a:latin typeface="Calibri"/>
                        </a:rPr>
                        <a:t>7,2 cm y 7,9 cm [r13]</a:t>
                      </a:r>
                    </a:p>
                  </a:txBody>
                  <a:tcPr>
                    <a:solidFill>
                      <a:srgbClr val="EEF3F4"/>
                    </a:solidFill>
                  </a:tcPr>
                </a:tc>
                <a:tc>
                  <a:txBody>
                    <a:bodyPr/>
                    <a:lstStyle/>
                    <a:p>
                      <a:r>
                        <a:rPr sz="1400">
                          <a:solidFill>
                            <a:srgbClr val="263238"/>
                          </a:solidFill>
                          <a:latin typeface="Calibri"/>
                        </a:rPr>
                        <a:t>Correlacionó con la longitud del húmero</a:t>
                      </a:r>
                    </a:p>
                  </a:txBody>
                  <a:tcPr>
                    <a:solidFill>
                      <a:srgbClr val="EEF3F4"/>
                    </a:solidFill>
                  </a:tcPr>
                </a:tc>
              </a:tr>
              <a:tr h="457200">
                <a:tc>
                  <a:txBody>
                    <a:bodyPr/>
                    <a:lstStyle/>
                    <a:p>
                      <a:r>
                        <a:rPr sz="1400">
                          <a:solidFill>
                            <a:srgbClr val="263238"/>
                          </a:solidFill>
                          <a:latin typeface="Calibri"/>
                        </a:rPr>
                        <a:t>Stecco 2010 (16 hombros)</a:t>
                      </a:r>
                    </a:p>
                  </a:txBody>
                  <a:tcPr>
                    <a:solidFill>
                      <a:srgbClr val="FFFFFF"/>
                    </a:solidFill>
                  </a:tcPr>
                </a:tc>
                <a:tc>
                  <a:txBody>
                    <a:bodyPr/>
                    <a:lstStyle/>
                    <a:p>
                      <a:r>
                        <a:rPr sz="1400">
                          <a:solidFill>
                            <a:srgbClr val="263238"/>
                          </a:solidFill>
                          <a:latin typeface="Calibri"/>
                        </a:rPr>
                        <a:t>Acromion</a:t>
                      </a:r>
                    </a:p>
                  </a:txBody>
                  <a:tcPr>
                    <a:solidFill>
                      <a:srgbClr val="FFFFFF"/>
                    </a:solidFill>
                  </a:tcPr>
                </a:tc>
                <a:tc>
                  <a:txBody>
                    <a:bodyPr/>
                    <a:lstStyle/>
                    <a:p>
                      <a:r>
                        <a:rPr sz="1400">
                          <a:solidFill>
                            <a:srgbClr val="263238"/>
                          </a:solidFill>
                          <a:latin typeface="Calibri"/>
                        </a:rPr>
                        <a:t>6,8 cm desde el acromion y 5,0 cm desde la cabeza [r25]</a:t>
                      </a:r>
                    </a:p>
                  </a:txBody>
                  <a:tcPr>
                    <a:solidFill>
                      <a:srgbClr val="FFFFFF"/>
                    </a:solidFill>
                  </a:tcPr>
                </a:tc>
                <a:tc>
                  <a:txBody>
                    <a:bodyPr/>
                    <a:lstStyle/>
                    <a:p>
                      <a:r>
                        <a:rPr sz="1400">
                          <a:solidFill>
                            <a:srgbClr val="263238"/>
                          </a:solidFill>
                          <a:latin typeface="Calibri"/>
                        </a:rPr>
                        <a:t>Entrada del nervio al deltoides</a:t>
                      </a:r>
                    </a:p>
                  </a:txBody>
                  <a:tcPr>
                    <a:solidFill>
                      <a:srgbClr val="FFFFFF"/>
                    </a:solidFill>
                  </a:tcPr>
                </a:tc>
              </a:tr>
              <a:tr h="457200">
                <a:tc>
                  <a:txBody>
                    <a:bodyPr/>
                    <a:lstStyle/>
                    <a:p>
                      <a:r>
                        <a:rPr sz="1400">
                          <a:solidFill>
                            <a:srgbClr val="263238"/>
                          </a:solidFill>
                          <a:latin typeface="Calibri"/>
                        </a:rPr>
                        <a:t>Uz 2007 (30 hombros)</a:t>
                      </a:r>
                    </a:p>
                  </a:txBody>
                  <a:tcPr>
                    <a:solidFill>
                      <a:srgbClr val="EEF3F4"/>
                    </a:solidFill>
                  </a:tcPr>
                </a:tc>
                <a:tc>
                  <a:txBody>
                    <a:bodyPr/>
                    <a:lstStyle/>
                    <a:p>
                      <a:r>
                        <a:rPr sz="1400">
                          <a:solidFill>
                            <a:srgbClr val="263238"/>
                          </a:solidFill>
                          <a:latin typeface="Calibri"/>
                        </a:rPr>
                        <a:t>Ángulo posterolateral</a:t>
                      </a:r>
                    </a:p>
                  </a:txBody>
                  <a:tcPr>
                    <a:solidFill>
                      <a:srgbClr val="EEF3F4"/>
                    </a:solidFill>
                  </a:tcPr>
                </a:tc>
                <a:tc>
                  <a:txBody>
                    <a:bodyPr/>
                    <a:lstStyle/>
                    <a:p>
                      <a:r>
                        <a:rPr sz="1400">
                          <a:solidFill>
                            <a:srgbClr val="263238"/>
                          </a:solidFill>
                          <a:latin typeface="Calibri"/>
                        </a:rPr>
                        <a:t>7,8 cm [r34]</a:t>
                      </a:r>
                    </a:p>
                  </a:txBody>
                  <a:tcPr>
                    <a:solidFill>
                      <a:srgbClr val="EEF3F4"/>
                    </a:solidFill>
                  </a:tcPr>
                </a:tc>
                <a:tc>
                  <a:txBody>
                    <a:bodyPr/>
                    <a:lstStyle/>
                    <a:p>
                      <a:r>
                        <a:rPr sz="1400">
                          <a:solidFill>
                            <a:srgbClr val="263238"/>
                          </a:solidFill>
                          <a:latin typeface="Calibri"/>
                        </a:rPr>
                        <a:t>Abordaje posterior</a:t>
                      </a:r>
                    </a:p>
                  </a:txBody>
                  <a:tcPr>
                    <a:solidFill>
                      <a:srgbClr val="EEF3F4"/>
                    </a:solidFill>
                  </a:tcPr>
                </a:tc>
              </a:tr>
              <a:tr h="457200">
                <a:tc>
                  <a:txBody>
                    <a:bodyPr/>
                    <a:lstStyle/>
                    <a:p>
                      <a:r>
                        <a:rPr sz="1400">
                          <a:solidFill>
                            <a:srgbClr val="263238"/>
                          </a:solidFill>
                          <a:latin typeface="Calibri"/>
                        </a:rPr>
                        <a:t>Lottino 2026 (30 cadáveres)</a:t>
                      </a:r>
                    </a:p>
                  </a:txBody>
                  <a:tcPr>
                    <a:solidFill>
                      <a:srgbClr val="FFFFFF"/>
                    </a:solidFill>
                  </a:tcPr>
                </a:tc>
                <a:tc>
                  <a:txBody>
                    <a:bodyPr/>
                    <a:lstStyle/>
                    <a:p>
                      <a:r>
                        <a:rPr sz="1400">
                          <a:solidFill>
                            <a:srgbClr val="263238"/>
                          </a:solidFill>
                          <a:latin typeface="Calibri"/>
                        </a:rPr>
                        <a:t>Acromion a rama anterior</a:t>
                      </a:r>
                    </a:p>
                  </a:txBody>
                  <a:tcPr>
                    <a:solidFill>
                      <a:srgbClr val="FFFFFF"/>
                    </a:solidFill>
                  </a:tcPr>
                </a:tc>
                <a:tc>
                  <a:txBody>
                    <a:bodyPr/>
                    <a:lstStyle/>
                    <a:p>
                      <a:r>
                        <a:rPr sz="1400">
                          <a:solidFill>
                            <a:srgbClr val="263238"/>
                          </a:solidFill>
                          <a:latin typeface="Calibri"/>
                        </a:rPr>
                        <a:t>65,31 mm en mujeres y 71,18 mm en hombres [r58]</a:t>
                      </a:r>
                    </a:p>
                  </a:txBody>
                  <a:tcPr>
                    <a:solidFill>
                      <a:srgbClr val="FFFFFF"/>
                    </a:solidFill>
                  </a:tcPr>
                </a:tc>
                <a:tc>
                  <a:txBody>
                    <a:bodyPr/>
                    <a:lstStyle/>
                    <a:p>
                      <a:r>
                        <a:rPr sz="1400">
                          <a:solidFill>
                            <a:srgbClr val="263238"/>
                          </a:solidFill>
                          <a:latin typeface="Calibri"/>
                        </a:rPr>
                        <a:t>Zona segura superior con diferencia por sexo</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84</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Supraescapular, subescapulares y musculocutáneo: los otros nervios del hombro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Jaeger M et al. En: Trafton P, editor ejecutivo. 2026.</a:t>
            </a:r>
          </a:p>
          <a:p>
            <a:r>
              <a:rPr sz="800">
                <a:solidFill>
                  <a:srgbClr val="5A6469"/>
                </a:solidFill>
                <a:latin typeface="Calibri"/>
              </a:rPr>
              <a:t>[r16] Clavert P et al. Surg Radiol Anat. 2009. doi:10.1007/s00276-008-0426-2</a:t>
            </a:r>
          </a:p>
          <a:p>
            <a:r>
              <a:rPr sz="800">
                <a:solidFill>
                  <a:srgbClr val="5A6469"/>
                </a:solidFill>
                <a:latin typeface="Calibri"/>
              </a:rPr>
              <a:t>[r19] Yang HJ et al. Clin Anat. 2012. doi:10.1002/ca.21248</a:t>
            </a:r>
          </a:p>
          <a:p>
            <a:r>
              <a:rPr sz="800">
                <a:solidFill>
                  <a:srgbClr val="5A6469"/>
                </a:solidFill>
                <a:latin typeface="Calibri"/>
              </a:rPr>
              <a:t>[r32] Warner JP et al. J Bone Joint Surg Am. 1992. PMID 1734012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Supraescapular.</a:t>
            </a:r>
          </a:p>
          <a:p>
            <a:pPr marL="347472" indent="-347472">
              <a:spcAft>
                <a:spcPts val="1400"/>
              </a:spcAft>
              <a:buChar char="•"/>
            </a:pPr>
            <a:r>
              <a:rPr sz="2800">
                <a:solidFill>
                  <a:srgbClr val="263238"/>
                </a:solidFill>
                <a:latin typeface="Calibri"/>
              </a:rPr>
              <a:t>Pasa por la escotadura supraescapular bajo el ligamento transverso superior de la escápula.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84</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 que se mide antes de mover el tendón o poner el portal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Warner JP et al. J Bone Joint Surg Am. 1992. PMID 1734012</a:t>
            </a:r>
          </a:p>
          <a:p>
            <a:r>
              <a:rPr sz="1000">
                <a:solidFill>
                  <a:srgbClr val="5A6469"/>
                </a:solidFill>
                <a:latin typeface="Calibri"/>
              </a:rPr>
              <a:t>[r61] Gelber PE et al. Arthroscopy. 2007. doi:10.1016/j.arthro.2006.12.034</a:t>
            </a:r>
          </a:p>
          <a:p>
            <a:r>
              <a:rPr sz="1000">
                <a:solidFill>
                  <a:srgbClr val="5A6469"/>
                </a:solidFill>
                <a:latin typeface="Calibri"/>
              </a:rPr>
              <a:t>[r2] Jaeger M et al. En: Trafton P, editor ejecutivo. 2026.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84</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Distancias de seguridad de los otros nervios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[r32] Warner JP et al. J Bone Joint Surg Am. 1992. PMID 1734012</a:t>
            </a:r>
          </a:p>
          <a:p>
            <a:r>
              <a:rPr sz="800">
                <a:solidFill>
                  <a:srgbClr val="5A6469"/>
                </a:solidFill>
                <a:latin typeface="Calibri"/>
              </a:rPr>
              <a:t>[r33] Walley KC et al. J Shoulder Elbow Surg. 2019. doi:10.1016/j.jse.2018.09.008</a:t>
            </a:r>
          </a:p>
          <a:p>
            <a:r>
              <a:rPr sz="800">
                <a:solidFill>
                  <a:srgbClr val="5A6469"/>
                </a:solidFill>
                <a:latin typeface="Calibri"/>
              </a:rPr>
              <a:t>[r2] Jaeger M et al. En: Trafton P, editor ejecutivo. 2026.</a:t>
            </a:r>
          </a:p>
          <a:p>
            <a:r>
              <a:rPr sz="800">
                <a:solidFill>
                  <a:srgbClr val="5A6469"/>
                </a:solidFill>
                <a:latin typeface="Calibri"/>
              </a:rPr>
              <a:t>[r16] Clavert P et al. Surg Radiol Anat. 2009. doi:10.1007/s00276-008-0426-2</a:t>
            </a:r>
          </a:p>
          <a:p>
            <a:r>
              <a:rPr sz="800">
                <a:solidFill>
                  <a:srgbClr val="5A6469"/>
                </a:solidFill>
                <a:latin typeface="Calibri"/>
              </a:rPr>
              <a:t>[r61] Gelber PE et al. Arthroscopy. 2007. doi:10.1016/j.arthro.2006.12.034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Nervio</a:t>
                      </a:r>
                    </a:p>
                  </a:txBody>
                  <a:tcPr>
                    <a:solidFill>
                      <a:srgbClr val="0F5F6B"/>
                    </a:solidFill>
                  </a:tcPr>
                </a:tc>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Contexto</a:t>
                      </a:r>
                    </a:p>
                  </a:txBody>
                  <a:tcPr>
                    <a:solidFill>
                      <a:srgbClr val="0F5F6B"/>
                    </a:solidFill>
                  </a:tcPr>
                </a:tc>
              </a:tr>
              <a:tr h="457200">
                <a:tc>
                  <a:txBody>
                    <a:bodyPr/>
                    <a:lstStyle/>
                    <a:p>
                      <a:r>
                        <a:rPr sz="1600">
                          <a:solidFill>
                            <a:srgbClr val="263238"/>
                          </a:solidFill>
                          <a:latin typeface="Calibri"/>
                        </a:rPr>
                        <a:t>Supraescapular</a:t>
                      </a:r>
                    </a:p>
                  </a:txBody>
                  <a:tcPr>
                    <a:solidFill>
                      <a:srgbClr val="EEF3F4"/>
                    </a:solidFill>
                  </a:tcPr>
                </a:tc>
                <a:tc>
                  <a:txBody>
                    <a:bodyPr/>
                    <a:lstStyle/>
                    <a:p>
                      <a:r>
                        <a:rPr sz="1600">
                          <a:solidFill>
                            <a:srgbClr val="263238"/>
                          </a:solidFill>
                          <a:latin typeface="Calibri"/>
                        </a:rPr>
                        <a:t>3 cm de la porción larga del bíceps a los ramos del supraespinoso; 2 cm de la glenoides posterior a los del infraespinoso [r32]</a:t>
                      </a:r>
                    </a:p>
                  </a:txBody>
                  <a:tcPr>
                    <a:solidFill>
                      <a:srgbClr val="EEF3F4"/>
                    </a:solidFill>
                  </a:tcPr>
                </a:tc>
                <a:tc>
                  <a:txBody>
                    <a:bodyPr/>
                    <a:lstStyle/>
                    <a:p>
                      <a:r>
                        <a:rPr sz="1600">
                          <a:solidFill>
                            <a:srgbClr val="263238"/>
                          </a:solidFill>
                          <a:latin typeface="Calibri"/>
                        </a:rPr>
                        <a:t>Avance del manguito</a:t>
                      </a:r>
                    </a:p>
                  </a:txBody>
                  <a:tcPr>
                    <a:solidFill>
                      <a:srgbClr val="EEF3F4"/>
                    </a:solidFill>
                  </a:tcPr>
                </a:tc>
              </a:tr>
              <a:tr h="457200">
                <a:tc>
                  <a:txBody>
                    <a:bodyPr/>
                    <a:lstStyle/>
                    <a:p>
                      <a:r>
                        <a:rPr sz="1600">
                          <a:solidFill>
                            <a:srgbClr val="263238"/>
                          </a:solidFill>
                          <a:latin typeface="Calibri"/>
                        </a:rPr>
                        <a:t>Subescapulares</a:t>
                      </a:r>
                    </a:p>
                  </a:txBody>
                  <a:tcPr>
                    <a:solidFill>
                      <a:srgbClr val="FFFFFF"/>
                    </a:solidFill>
                  </a:tcPr>
                </a:tc>
                <a:tc>
                  <a:txBody>
                    <a:bodyPr/>
                    <a:lstStyle/>
                    <a:p>
                      <a:r>
                        <a:rPr sz="1600">
                          <a:solidFill>
                            <a:srgbClr val="263238"/>
                          </a:solidFill>
                          <a:latin typeface="Calibri"/>
                        </a:rPr>
                        <a:t>Zona segura: menos de 32 mm medial al tendón conjunto [r33]</a:t>
                      </a:r>
                    </a:p>
                  </a:txBody>
                  <a:tcPr>
                    <a:solidFill>
                      <a:srgbClr val="FFFFFF"/>
                    </a:solidFill>
                  </a:tcPr>
                </a:tc>
                <a:tc>
                  <a:txBody>
                    <a:bodyPr/>
                    <a:lstStyle/>
                    <a:p>
                      <a:r>
                        <a:rPr sz="1600">
                          <a:solidFill>
                            <a:srgbClr val="263238"/>
                          </a:solidFill>
                          <a:latin typeface="Calibri"/>
                        </a:rPr>
                        <a:t>Abordaje deltopectoral</a:t>
                      </a:r>
                    </a:p>
                  </a:txBody>
                  <a:tcPr>
                    <a:solidFill>
                      <a:srgbClr val="FFFFFF"/>
                    </a:solidFill>
                  </a:tcPr>
                </a:tc>
              </a:tr>
              <a:tr h="457200">
                <a:tc>
                  <a:txBody>
                    <a:bodyPr/>
                    <a:lstStyle/>
                    <a:p>
                      <a:r>
                        <a:rPr sz="1600">
                          <a:solidFill>
                            <a:srgbClr val="263238"/>
                          </a:solidFill>
                          <a:latin typeface="Calibri"/>
                        </a:rPr>
                        <a:t>Musculocutáneo</a:t>
                      </a:r>
                    </a:p>
                  </a:txBody>
                  <a:tcPr>
                    <a:solidFill>
                      <a:srgbClr val="EEF3F4"/>
                    </a:solidFill>
                  </a:tcPr>
                </a:tc>
                <a:tc>
                  <a:txBody>
                    <a:bodyPr/>
                    <a:lstStyle/>
                    <a:p>
                      <a:r>
                        <a:rPr sz="1600">
                          <a:solidFill>
                            <a:srgbClr val="263238"/>
                          </a:solidFill>
                          <a:latin typeface="Calibri"/>
                        </a:rPr>
                        <a:t>2,5 cm de la punta de la coracoides según AO [r2]; 55,7 mm en 21 cadáveres [r16]</a:t>
                      </a:r>
                    </a:p>
                  </a:txBody>
                  <a:tcPr>
                    <a:solidFill>
                      <a:srgbClr val="EEF3F4"/>
                    </a:solidFill>
                  </a:tcPr>
                </a:tc>
                <a:tc>
                  <a:txBody>
                    <a:bodyPr/>
                    <a:lstStyle/>
                    <a:p>
                      <a:r>
                        <a:rPr sz="1600">
                          <a:solidFill>
                            <a:srgbClr val="263238"/>
                          </a:solidFill>
                          <a:latin typeface="Calibri"/>
                        </a:rPr>
                        <a:t>Tendón conjunto y Latarjet</a:t>
                      </a:r>
                    </a:p>
                  </a:txBody>
                  <a:tcPr>
                    <a:solidFill>
                      <a:srgbClr val="EEF3F4"/>
                    </a:solidFill>
                  </a:tcPr>
                </a:tc>
              </a:tr>
              <a:tr h="457200">
                <a:tc>
                  <a:txBody>
                    <a:bodyPr/>
                    <a:lstStyle/>
                    <a:p>
                      <a:r>
                        <a:rPr sz="1600">
                          <a:solidFill>
                            <a:srgbClr val="263238"/>
                          </a:solidFill>
                          <a:latin typeface="Calibri"/>
                        </a:rPr>
                        <a:t>Musculocutáneo en portal de las 5</a:t>
                      </a:r>
                    </a:p>
                  </a:txBody>
                  <a:tcPr>
                    <a:solidFill>
                      <a:srgbClr val="FFFFFF"/>
                    </a:solidFill>
                  </a:tcPr>
                </a:tc>
                <a:tc>
                  <a:txBody>
                    <a:bodyPr/>
                    <a:lstStyle/>
                    <a:p>
                      <a:r>
                        <a:rPr sz="1600">
                          <a:solidFill>
                            <a:srgbClr val="263238"/>
                          </a:solidFill>
                          <a:latin typeface="Calibri"/>
                        </a:rPr>
                        <a:t>13,16 mm en decúbito lateral y 20,49 mm en silla de playa [r61]</a:t>
                      </a:r>
                    </a:p>
                  </a:txBody>
                  <a:tcPr>
                    <a:solidFill>
                      <a:srgbClr val="FFFFFF"/>
                    </a:solidFill>
                  </a:tcPr>
                </a:tc>
                <a:tc>
                  <a:txBody>
                    <a:bodyPr/>
                    <a:lstStyle/>
                    <a:p>
                      <a:r>
                        <a:rPr sz="1600">
                          <a:solidFill>
                            <a:srgbClr val="263238"/>
                          </a:solidFill>
                          <a:latin typeface="Calibri"/>
                        </a:rPr>
                        <a:t>Portal transubescapular, 13 hombros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84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Arteria axilar: porciones, ramas y relación con el plexo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Brilakis L et al. Cureus. 2023. doi:10.7759/cureus.47809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arteria axilar corre entre 2 límites: el borde lateral de la primera costilla, donde deja de llamarse subclavia, y el borde inferior del redondo mayor…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84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de la arteria axilar con fractura o luxación proximal del húmero (21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Ng AJ et al. Ann Vasc Surg. 2016. doi:10.1016/j.avsg.2015.10.038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84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Ramas de la arteria axilar por porción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Brilakis L et al. Cureus. 2023. doi:10.7759/cureus.47809</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Porción</a:t>
                      </a:r>
                    </a:p>
                  </a:txBody>
                  <a:tcPr>
                    <a:solidFill>
                      <a:srgbClr val="0F5F6B"/>
                    </a:solidFill>
                  </a:tcPr>
                </a:tc>
                <a:tc>
                  <a:txBody>
                    <a:bodyPr/>
                    <a:lstStyle/>
                    <a:p>
                      <a:r>
                        <a:rPr sz="1600" b="1">
                          <a:solidFill>
                            <a:srgbClr val="FFFFFF"/>
                          </a:solidFill>
                          <a:latin typeface="Calibri"/>
                        </a:rPr>
                        <a:t>Relación con el pectoral menor</a:t>
                      </a:r>
                    </a:p>
                  </a:txBody>
                  <a:tcPr>
                    <a:solidFill>
                      <a:srgbClr val="0F5F6B"/>
                    </a:solidFill>
                  </a:tcPr>
                </a:tc>
                <a:tc>
                  <a:txBody>
                    <a:bodyPr/>
                    <a:lstStyle/>
                    <a:p>
                      <a:r>
                        <a:rPr sz="1600" b="1">
                          <a:solidFill>
                            <a:srgbClr val="FFFFFF"/>
                          </a:solidFill>
                          <a:latin typeface="Calibri"/>
                        </a:rPr>
                        <a:t>Ramas típicas</a:t>
                      </a:r>
                    </a:p>
                  </a:txBody>
                  <a:tcPr>
                    <a:solidFill>
                      <a:srgbClr val="0F5F6B"/>
                    </a:solidFill>
                  </a:tcPr>
                </a:tc>
              </a:tr>
              <a:tr h="457200">
                <a:tc>
                  <a:txBody>
                    <a:bodyPr/>
                    <a:lstStyle/>
                    <a:p>
                      <a:r>
                        <a:rPr sz="1600">
                          <a:solidFill>
                            <a:srgbClr val="263238"/>
                          </a:solidFill>
                          <a:latin typeface="Calibri"/>
                        </a:rPr>
                        <a:t>Primera</a:t>
                      </a:r>
                    </a:p>
                  </a:txBody>
                  <a:tcPr>
                    <a:solidFill>
                      <a:srgbClr val="EEF3F4"/>
                    </a:solidFill>
                  </a:tcPr>
                </a:tc>
                <a:tc>
                  <a:txBody>
                    <a:bodyPr/>
                    <a:lstStyle/>
                    <a:p>
                      <a:r>
                        <a:rPr sz="1600">
                          <a:solidFill>
                            <a:srgbClr val="263238"/>
                          </a:solidFill>
                          <a:latin typeface="Calibri"/>
                        </a:rPr>
                        <a:t>Medial al músculo</a:t>
                      </a:r>
                    </a:p>
                  </a:txBody>
                  <a:tcPr>
                    <a:solidFill>
                      <a:srgbClr val="EEF3F4"/>
                    </a:solidFill>
                  </a:tcPr>
                </a:tc>
                <a:tc>
                  <a:txBody>
                    <a:bodyPr/>
                    <a:lstStyle/>
                    <a:p>
                      <a:r>
                        <a:rPr sz="1600">
                          <a:solidFill>
                            <a:srgbClr val="263238"/>
                          </a:solidFill>
                          <a:latin typeface="Calibri"/>
                        </a:rPr>
                        <a:t>1 rama: torácica superior [r31]</a:t>
                      </a:r>
                    </a:p>
                  </a:txBody>
                  <a:tcPr>
                    <a:solidFill>
                      <a:srgbClr val="EEF3F4"/>
                    </a:solidFill>
                  </a:tcPr>
                </a:tc>
              </a:tr>
              <a:tr h="457200">
                <a:tc>
                  <a:txBody>
                    <a:bodyPr/>
                    <a:lstStyle/>
                    <a:p>
                      <a:r>
                        <a:rPr sz="1600">
                          <a:solidFill>
                            <a:srgbClr val="263238"/>
                          </a:solidFill>
                          <a:latin typeface="Calibri"/>
                        </a:rPr>
                        <a:t>Segunda</a:t>
                      </a:r>
                    </a:p>
                  </a:txBody>
                  <a:tcPr>
                    <a:solidFill>
                      <a:srgbClr val="FFFFFF"/>
                    </a:solidFill>
                  </a:tcPr>
                </a:tc>
                <a:tc>
                  <a:txBody>
                    <a:bodyPr/>
                    <a:lstStyle/>
                    <a:p>
                      <a:r>
                        <a:rPr sz="1600">
                          <a:solidFill>
                            <a:srgbClr val="263238"/>
                          </a:solidFill>
                          <a:latin typeface="Calibri"/>
                        </a:rPr>
                        <a:t>Posterior al músculo</a:t>
                      </a:r>
                    </a:p>
                  </a:txBody>
                  <a:tcPr>
                    <a:solidFill>
                      <a:srgbClr val="FFFFFF"/>
                    </a:solidFill>
                  </a:tcPr>
                </a:tc>
                <a:tc>
                  <a:txBody>
                    <a:bodyPr/>
                    <a:lstStyle/>
                    <a:p>
                      <a:r>
                        <a:rPr sz="1600">
                          <a:solidFill>
                            <a:srgbClr val="263238"/>
                          </a:solidFill>
                          <a:latin typeface="Calibri"/>
                        </a:rPr>
                        <a:t>2 ramas: toracoacromial y torácica lateral [r31]</a:t>
                      </a:r>
                    </a:p>
                  </a:txBody>
                  <a:tcPr>
                    <a:solidFill>
                      <a:srgbClr val="FFFFFF"/>
                    </a:solidFill>
                  </a:tcPr>
                </a:tc>
              </a:tr>
              <a:tr h="457200">
                <a:tc>
                  <a:txBody>
                    <a:bodyPr/>
                    <a:lstStyle/>
                    <a:p>
                      <a:r>
                        <a:rPr sz="1600">
                          <a:solidFill>
                            <a:srgbClr val="263238"/>
                          </a:solidFill>
                          <a:latin typeface="Calibri"/>
                        </a:rPr>
                        <a:t>Tercera</a:t>
                      </a:r>
                    </a:p>
                  </a:txBody>
                  <a:tcPr>
                    <a:solidFill>
                      <a:srgbClr val="EEF3F4"/>
                    </a:solidFill>
                  </a:tcPr>
                </a:tc>
                <a:tc>
                  <a:txBody>
                    <a:bodyPr/>
                    <a:lstStyle/>
                    <a:p>
                      <a:r>
                        <a:rPr sz="1600">
                          <a:solidFill>
                            <a:srgbClr val="263238"/>
                          </a:solidFill>
                          <a:latin typeface="Calibri"/>
                        </a:rPr>
                        <a:t>Lateral al músculo</a:t>
                      </a:r>
                    </a:p>
                  </a:txBody>
                  <a:tcPr>
                    <a:solidFill>
                      <a:srgbClr val="EEF3F4"/>
                    </a:solidFill>
                  </a:tcPr>
                </a:tc>
                <a:tc>
                  <a:txBody>
                    <a:bodyPr/>
                    <a:lstStyle/>
                    <a:p>
                      <a:r>
                        <a:rPr sz="1600">
                          <a:solidFill>
                            <a:srgbClr val="263238"/>
                          </a:solidFill>
                          <a:latin typeface="Calibri"/>
                        </a:rPr>
                        <a:t>3 ramas: subescapular y circunflejas anterior y posterior [r31]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84</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lo que ves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Benes M et al. Ann Anat. 2021. doi:10.1016/j.aanat.2021.151751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buen residente sabe el mapa típico y duda de él.</a:t>
            </a:r>
          </a:p>
          <a:p>
            <a:pPr marL="347472" indent="-347472">
              <a:spcAft>
                <a:spcPts val="1400"/>
              </a:spcAft>
              <a:buChar char="•"/>
            </a:pPr>
            <a:r>
              <a:rPr sz="2400">
                <a:solidFill>
                  <a:srgbClr val="263238"/>
                </a:solidFill>
                <a:latin typeface="Calibri"/>
              </a:rPr>
              <a:t>Estas son las variantes con frecuencia medida.</a:t>
            </a:r>
          </a:p>
          <a:p>
            <a:pPr marL="347472" indent="-347472">
              <a:spcAft>
                <a:spcPts val="1400"/>
              </a:spcAft>
              <a:buChar char="•"/>
            </a:pPr>
            <a:r>
              <a:rPr sz="2400">
                <a:solidFill>
                  <a:srgbClr val="263238"/>
                </a:solidFill>
                <a:latin typeface="Calibri"/>
              </a:rPr>
              <a:t>Plexo prefijado (11 %) y postfijado (1 %): cambia qué raíz aporta al tronco superior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84</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Frecuencia de variantes citadas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[r45] Kesmezacar H et al. J Shoulder Elbow Surg. 2008. doi:10.1016/j.jse.2007.05.015</a:t>
            </a:r>
          </a:p>
          <a:p>
            <a:r>
              <a:rPr sz="800">
                <a:solidFill>
                  <a:srgbClr val="5A6469"/>
                </a:solidFill>
                <a:latin typeface="Calibri"/>
              </a:rPr>
              <a:t>[r19] Yang HJ et al. Clin Anat. 2012. doi:10.1002/ca.21248</a:t>
            </a:r>
          </a:p>
          <a:p>
            <a:r>
              <a:rPr sz="800">
                <a:solidFill>
                  <a:srgbClr val="5A6469"/>
                </a:solidFill>
                <a:latin typeface="Calibri"/>
              </a:rPr>
              <a:t>[r6] Benes M et al. Ann Anat. 2021. doi:10.1016/j.aanat.2021.151751</a:t>
            </a:r>
          </a:p>
          <a:p>
            <a:r>
              <a:rPr sz="800">
                <a:solidFill>
                  <a:srgbClr val="5A6469"/>
                </a:solidFill>
                <a:latin typeface="Calibri"/>
              </a:rPr>
              <a:t>[r56] Benes M et al. Ann Anat. 2021. doi:10.1016/j.aanat.2021.151788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84</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anatómicas relevantes para el cirujano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Benes M et al. Ann Anat. 2021. doi:10.1016/j.aanat.2021.151751</a:t>
            </a:r>
          </a:p>
          <a:p>
            <a:r>
              <a:rPr sz="800">
                <a:solidFill>
                  <a:srgbClr val="5A6469"/>
                </a:solidFill>
                <a:latin typeface="Calibri"/>
              </a:rPr>
              <a:t>[r56] Benes M et al. Ann Anat. 2021. doi:10.1016/j.aanat.2021.151788</a:t>
            </a:r>
          </a:p>
          <a:p>
            <a:r>
              <a:rPr sz="800">
                <a:solidFill>
                  <a:srgbClr val="5A6469"/>
                </a:solidFill>
                <a:latin typeface="Calibri"/>
              </a:rPr>
              <a:t>[r57] Benes M et al. Ann Anat. 2022. doi:10.1016/j.aanat.2022.151976</a:t>
            </a:r>
          </a:p>
          <a:p>
            <a:r>
              <a:rPr sz="800">
                <a:solidFill>
                  <a:srgbClr val="5A6469"/>
                </a:solidFill>
                <a:latin typeface="Calibri"/>
              </a:rPr>
              <a:t>[r17] Loukas M et al. Surg Radiol Anat. 2009. doi:10.1007/s00276-008-0409-3</a:t>
            </a:r>
          </a:p>
          <a:p>
            <a:r>
              <a:rPr sz="800">
                <a:solidFill>
                  <a:srgbClr val="5A6469"/>
                </a:solidFill>
                <a:latin typeface="Calibri"/>
              </a:rPr>
              <a:t>[r31] Brilakis L et al. Cureus. 2023. doi:10.7759/cureus.47809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Variante</a:t>
                      </a:r>
                    </a:p>
                  </a:txBody>
                  <a:tcPr>
                    <a:solidFill>
                      <a:srgbClr val="0F5F6B"/>
                    </a:solidFill>
                  </a:tcPr>
                </a:tc>
                <a:tc>
                  <a:txBody>
                    <a:bodyPr/>
                    <a:lstStyle/>
                    <a:p>
                      <a:r>
                        <a:rPr sz="1600" b="1">
                          <a:solidFill>
                            <a:srgbClr val="FFFFFF"/>
                          </a:solidFill>
                          <a:latin typeface="Calibri"/>
                        </a:rPr>
                        <a:t>Implicancia</a:t>
                      </a:r>
                    </a:p>
                  </a:txBody>
                  <a:tcPr>
                    <a:solidFill>
                      <a:srgbClr val="0F5F6B"/>
                    </a:solidFill>
                  </a:tcPr>
                </a:tc>
              </a:tr>
              <a:tr h="457200">
                <a:tc>
                  <a:txBody>
                    <a:bodyPr/>
                    <a:lstStyle/>
                    <a:p>
                      <a:r>
                        <a:rPr sz="1600">
                          <a:solidFill>
                            <a:srgbClr val="263238"/>
                          </a:solidFill>
                          <a:latin typeface="Calibri"/>
                        </a:rPr>
                        <a:t>Plexo braquial</a:t>
                      </a:r>
                    </a:p>
                  </a:txBody>
                  <a:tcPr>
                    <a:solidFill>
                      <a:srgbClr val="EEF3F4"/>
                    </a:solidFill>
                  </a:tcPr>
                </a:tc>
                <a:tc>
                  <a:txBody>
                    <a:bodyPr/>
                    <a:lstStyle/>
                    <a:p>
                      <a:r>
                        <a:rPr sz="1600">
                          <a:solidFill>
                            <a:srgbClr val="263238"/>
                          </a:solidFill>
                          <a:latin typeface="Calibri"/>
                        </a:rPr>
                        <a:t>Prefijado 11 %, postfijado 1 % [r6]</a:t>
                      </a:r>
                    </a:p>
                  </a:txBody>
                  <a:tcPr>
                    <a:solidFill>
                      <a:srgbClr val="EEF3F4"/>
                    </a:solidFill>
                  </a:tcPr>
                </a:tc>
                <a:tc>
                  <a:txBody>
                    <a:bodyPr/>
                    <a:lstStyle/>
                    <a:p>
                      <a:r>
                        <a:rPr sz="1600">
                          <a:solidFill>
                            <a:srgbClr val="263238"/>
                          </a:solidFill>
                          <a:latin typeface="Calibri"/>
                        </a:rPr>
                        <a:t>Distinta contribución al tronco superior</a:t>
                      </a:r>
                    </a:p>
                  </a:txBody>
                  <a:tcPr>
                    <a:solidFill>
                      <a:srgbClr val="EEF3F4"/>
                    </a:solidFill>
                  </a:tcPr>
                </a:tc>
              </a:tr>
              <a:tr h="457200">
                <a:tc>
                  <a:txBody>
                    <a:bodyPr/>
                    <a:lstStyle/>
                    <a:p>
                      <a:r>
                        <a:rPr sz="1600">
                          <a:solidFill>
                            <a:srgbClr val="263238"/>
                          </a:solidFill>
                          <a:latin typeface="Calibri"/>
                        </a:rPr>
                        <a:t>Nervio axilar</a:t>
                      </a:r>
                    </a:p>
                  </a:txBody>
                  <a:tcPr>
                    <a:solidFill>
                      <a:srgbClr val="FFFFFF"/>
                    </a:solidFill>
                  </a:tcPr>
                </a:tc>
                <a:tc>
                  <a:txBody>
                    <a:bodyPr/>
                    <a:lstStyle/>
                    <a:p>
                      <a:r>
                        <a:rPr sz="1600">
                          <a:solidFill>
                            <a:srgbClr val="263238"/>
                          </a:solidFill>
                          <a:latin typeface="Calibri"/>
                        </a:rPr>
                        <a:t>Origen habitual en 79,8 % [r57]; división en el cuadrangular 65 % y en el deltoides 35 % [r17]</a:t>
                      </a:r>
                    </a:p>
                  </a:txBody>
                  <a:tcPr>
                    <a:solidFill>
                      <a:srgbClr val="FFFFFF"/>
                    </a:solidFill>
                  </a:tcPr>
                </a:tc>
                <a:tc>
                  <a:txBody>
                    <a:bodyPr/>
                    <a:lstStyle/>
                    <a:p>
                      <a:r>
                        <a:rPr sz="1600">
                          <a:solidFill>
                            <a:srgbClr val="263238"/>
                          </a:solidFill>
                          <a:latin typeface="Calibri"/>
                        </a:rPr>
                        <a:t>Dónde se divide cambia lo que expone el abordaje lateral</a:t>
                      </a:r>
                    </a:p>
                  </a:txBody>
                  <a:tcPr>
                    <a:solidFill>
                      <a:srgbClr val="FFFFFF"/>
                    </a:solidFill>
                  </a:tcPr>
                </a:tc>
              </a:tr>
              <a:tr h="457200">
                <a:tc>
                  <a:txBody>
                    <a:bodyPr/>
                    <a:lstStyle/>
                    <a:p>
                      <a:r>
                        <a:rPr sz="1600">
                          <a:solidFill>
                            <a:srgbClr val="263238"/>
                          </a:solidFill>
                          <a:latin typeface="Calibri"/>
                        </a:rPr>
                        <a:t>Supraescapular</a:t>
                      </a:r>
                    </a:p>
                  </a:txBody>
                  <a:tcPr>
                    <a:solidFill>
                      <a:srgbClr val="EEF3F4"/>
                    </a:solidFill>
                  </a:tcPr>
                </a:tc>
                <a:tc>
                  <a:txBody>
                    <a:bodyPr/>
                    <a:lstStyle/>
                    <a:p>
                      <a:r>
                        <a:rPr sz="1600">
                          <a:solidFill>
                            <a:srgbClr val="263238"/>
                          </a:solidFill>
                          <a:latin typeface="Calibri"/>
                        </a:rPr>
                        <a:t>Origen del tronco superior 89,8 % [r56]</a:t>
                      </a:r>
                    </a:p>
                  </a:txBody>
                  <a:tcPr>
                    <a:solidFill>
                      <a:srgbClr val="EEF3F4"/>
                    </a:solidFill>
                  </a:tcPr>
                </a:tc>
                <a:tc>
                  <a:txBody>
                    <a:bodyPr/>
                    <a:lstStyle/>
                    <a:p>
                      <a:r>
                        <a:rPr sz="1600">
                          <a:solidFill>
                            <a:srgbClr val="263238"/>
                          </a:solidFill>
                          <a:latin typeface="Calibri"/>
                        </a:rPr>
                        <a:t>Cuando no es así, el trayecto puede cambiar</a:t>
                      </a:r>
                    </a:p>
                  </a:txBody>
                  <a:tcPr>
                    <a:solidFill>
                      <a:srgbClr val="EEF3F4"/>
                    </a:solidFill>
                  </a:tcPr>
                </a:tc>
              </a:tr>
              <a:tr h="457200">
                <a:tc>
                  <a:txBody>
                    <a:bodyPr/>
                    <a:lstStyle/>
                    <a:p>
                      <a:r>
                        <a:rPr sz="1600">
                          <a:solidFill>
                            <a:srgbClr val="263238"/>
                          </a:solidFill>
                          <a:latin typeface="Calibri"/>
                        </a:rPr>
                        <a:t>Arteria axilar</a:t>
                      </a:r>
                    </a:p>
                  </a:txBody>
                  <a:tcPr>
                    <a:solidFill>
                      <a:srgbClr val="FFFFFF"/>
                    </a:solidFill>
                  </a:tcPr>
                </a:tc>
                <a:tc>
                  <a:txBody>
                    <a:bodyPr/>
                    <a:lstStyle/>
                    <a:p>
                      <a:r>
                        <a:rPr sz="1600">
                          <a:solidFill>
                            <a:srgbClr val="263238"/>
                          </a:solidFill>
                          <a:latin typeface="Calibri"/>
                        </a:rPr>
                        <a:t>Patrón típico en menos de 20 % a 78,3 % según el estudio [r31]</a:t>
                      </a:r>
                    </a:p>
                  </a:txBody>
                  <a:tcPr>
                    <a:solidFill>
                      <a:srgbClr val="FFFFFF"/>
                    </a:solidFill>
                  </a:tcPr>
                </a:tc>
                <a:tc>
                  <a:txBody>
                    <a:bodyPr/>
                    <a:lstStyle/>
                    <a:p>
                      <a:r>
                        <a:rPr sz="1600">
                          <a:solidFill>
                            <a:srgbClr val="263238"/>
                          </a:solidFill>
                          <a:latin typeface="Calibri"/>
                        </a:rPr>
                        <a:t>No asumir el mapa típico al ligar</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84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una rotura cambia la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Karlsfeld MJ et al. Arch Orthop Trauma Surg. 2026. doi:10.1007/s00402-026-06383-4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estabilidad glenohumeral se reparte entre la concavidad de la glenoides y la compresión que aplican los músculos del manguito, y las 2 importan [r62].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84</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Cambio de la fuerza máxima de luxación anterior con la rotura simulada (N)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Karlsfeld MJ et al. Arch Orthop Trauma Surg. 2026. doi:10.1007/s00402-026-06383-4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84</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Cuánto cambió la estabilidad anterior según el tendón roto (8 hombros, robot)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Karlsfeld MJ et al. Arch Orthop Trauma Surg. 2026. doi:10.1007/s00402-026-06383-4</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Rotura simulada</a:t>
                      </a:r>
                    </a:p>
                  </a:txBody>
                  <a:tcPr>
                    <a:solidFill>
                      <a:srgbClr val="0F5F6B"/>
                    </a:solidFill>
                  </a:tcPr>
                </a:tc>
                <a:tc>
                  <a:txBody>
                    <a:bodyPr/>
                    <a:lstStyle/>
                    <a:p>
                      <a:r>
                        <a:rPr sz="1600" b="1">
                          <a:solidFill>
                            <a:srgbClr val="FFFFFF"/>
                          </a:solidFill>
                          <a:latin typeface="Calibri"/>
                        </a:rPr>
                        <a:t>Diferencia de fuerza máxima frente al hombro intacto</a:t>
                      </a:r>
                    </a:p>
                  </a:txBody>
                  <a:tcPr>
                    <a:solidFill>
                      <a:srgbClr val="0F5F6B"/>
                    </a:solidFill>
                  </a:tcPr>
                </a:tc>
              </a:tr>
              <a:tr h="457200">
                <a:tc>
                  <a:txBody>
                    <a:bodyPr/>
                    <a:lstStyle/>
                    <a:p>
                      <a:r>
                        <a:rPr sz="1600">
                          <a:solidFill>
                            <a:srgbClr val="263238"/>
                          </a:solidFill>
                          <a:latin typeface="Calibri"/>
                        </a:rPr>
                        <a:t>Subescapular</a:t>
                      </a:r>
                    </a:p>
                  </a:txBody>
                  <a:tcPr>
                    <a:solidFill>
                      <a:srgbClr val="EEF3F4"/>
                    </a:solidFill>
                  </a:tcPr>
                </a:tc>
                <a:tc>
                  <a:txBody>
                    <a:bodyPr/>
                    <a:lstStyle/>
                    <a:p>
                      <a:r>
                        <a:rPr sz="1600">
                          <a:solidFill>
                            <a:srgbClr val="263238"/>
                          </a:solidFill>
                          <a:latin typeface="Calibri"/>
                        </a:rPr>
                        <a:t>7,90 N [r62]</a:t>
                      </a:r>
                    </a:p>
                  </a:txBody>
                  <a:tcPr>
                    <a:solidFill>
                      <a:srgbClr val="EEF3F4"/>
                    </a:solidFill>
                  </a:tcPr>
                </a:tc>
              </a:tr>
              <a:tr h="457200">
                <a:tc>
                  <a:txBody>
                    <a:bodyPr/>
                    <a:lstStyle/>
                    <a:p>
                      <a:r>
                        <a:rPr sz="1600">
                          <a:solidFill>
                            <a:srgbClr val="263238"/>
                          </a:solidFill>
                          <a:latin typeface="Calibri"/>
                        </a:rPr>
                        <a:t>Infraespinoso con redondo menor</a:t>
                      </a:r>
                    </a:p>
                  </a:txBody>
                  <a:tcPr>
                    <a:solidFill>
                      <a:srgbClr val="FFFFFF"/>
                    </a:solidFill>
                  </a:tcPr>
                </a:tc>
                <a:tc>
                  <a:txBody>
                    <a:bodyPr/>
                    <a:lstStyle/>
                    <a:p>
                      <a:r>
                        <a:rPr sz="1600">
                          <a:solidFill>
                            <a:srgbClr val="263238"/>
                          </a:solidFill>
                          <a:latin typeface="Calibri"/>
                        </a:rPr>
                        <a:t>7,19 N [r62]</a:t>
                      </a:r>
                    </a:p>
                  </a:txBody>
                  <a:tcPr>
                    <a:solidFill>
                      <a:srgbClr val="FFFFFF"/>
                    </a:solidFill>
                  </a:tcPr>
                </a:tc>
              </a:tr>
              <a:tr h="457200">
                <a:tc>
                  <a:txBody>
                    <a:bodyPr/>
                    <a:lstStyle/>
                    <a:p>
                      <a:r>
                        <a:rPr sz="1600">
                          <a:solidFill>
                            <a:srgbClr val="263238"/>
                          </a:solidFill>
                          <a:latin typeface="Calibri"/>
                        </a:rPr>
                        <a:t>Supraespinoso</a:t>
                      </a:r>
                    </a:p>
                  </a:txBody>
                  <a:tcPr>
                    <a:solidFill>
                      <a:srgbClr val="EEF3F4"/>
                    </a:solidFill>
                  </a:tcPr>
                </a:tc>
                <a:tc>
                  <a:txBody>
                    <a:bodyPr/>
                    <a:lstStyle/>
                    <a:p>
                      <a:r>
                        <a:rPr sz="1600">
                          <a:solidFill>
                            <a:srgbClr val="263238"/>
                          </a:solidFill>
                          <a:latin typeface="Calibri"/>
                        </a:rPr>
                        <a:t>3,82 N [r62]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84</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útiles: qué nervio y cuántos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Baskaran P et al. Cureus. 2026. doi:10.7759/cureus.110594</a:t>
            </a:r>
          </a:p>
          <a:p>
            <a:r>
              <a:rPr sz="1000">
                <a:solidFill>
                  <a:srgbClr val="5A6469"/>
                </a:solidFill>
                <a:latin typeface="Calibri"/>
              </a:rPr>
              <a:t>[r19] Yang HJ et al. Clin Anat. 2012. doi:10.1002/ca.21248</a:t>
            </a:r>
          </a:p>
          <a:p>
            <a:r>
              <a:rPr sz="1000">
                <a:solidFill>
                  <a:srgbClr val="5A6469"/>
                </a:solidFill>
                <a:latin typeface="Calibri"/>
              </a:rPr>
              <a:t>[r63] Wu F et al. J Hand Surg Am. 2022. doi:10.1016/j.jhsa.2021.09.009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2 clasificaciones sirven para hablar con precisión de una lesión nerviosa tras un trauma del hombro; el tercer esquema del bloque ordena los vasos supraescapulares frente al ligamento transverso.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84</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útiles: qué nervio y cuántos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Baskaran P et al. Cureus. 2026. doi:10.7759/cureus.110594</a:t>
            </a:r>
          </a:p>
          <a:p>
            <a:r>
              <a:rPr sz="1000">
                <a:solidFill>
                  <a:srgbClr val="5A6469"/>
                </a:solidFill>
                <a:latin typeface="Calibri"/>
              </a:rPr>
              <a:t>[r19] Yang HJ et al. Clin Anat. 2012. doi:10.1002/ca.21248</a:t>
            </a:r>
          </a:p>
          <a:p>
            <a:r>
              <a:rPr sz="1000">
                <a:solidFill>
                  <a:srgbClr val="5A6469"/>
                </a:solidFill>
                <a:latin typeface="Calibri"/>
              </a:rPr>
              <a:t>[r63] Wu F et al. J Hand Surg Am. 2022. doi:10.1016/j.jhsa.2021.09.009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qué sirve en la decisión.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84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prueba sirve y qué tanto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Hegedus EJ et al. Br J Sports Med. 2012. doi:10.1136/bjsports-2012-091066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Ninguna prueba aislada diagnostica por sí sola: con los datos del metaanálisis de Hegedus, los autores no recomiendan apoyarse en una sola maniobra para un diagnóstico patognomónico [r64].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84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Impacto subacromial: pruebas del examen físico, metaanálisis (sensibilidad /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Hegedus EJ et al. Br J Sports Med. 2012. doi:10.1136/bjsports-2012-091066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84</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Cociente de verosimilitud positivo (revisión JAMA): retrasos para rotura completa, arco doloroso para enfermedad del manguito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[r65] Hermans J et al. JAMA. 2013. doi:10.1001/jama.2013.276187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84</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ecografía, RM y angio-TC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Baskaran P et al. Cureus. 2026. doi:10.7759/cureus.110594</a:t>
            </a:r>
          </a:p>
          <a:p>
            <a:r>
              <a:rPr sz="800">
                <a:solidFill>
                  <a:srgbClr val="5A6469"/>
                </a:solidFill>
                <a:latin typeface="Calibri"/>
              </a:rPr>
              <a:t>[r15] Ibounig T et al. JAMA Intern Med. 2026. doi:10.1001/jamainternmed.2025.7903</a:t>
            </a:r>
          </a:p>
          <a:p>
            <a:r>
              <a:rPr sz="800">
                <a:solidFill>
                  <a:srgbClr val="5A6469"/>
                </a:solidFill>
                <a:latin typeface="Calibri"/>
              </a:rPr>
              <a:t>[r48] Song JG et al. Knee Surg Sports Traumatol Arthrosc. 2019. doi:10.1007/s00167-018-5247-1</a:t>
            </a:r>
          </a:p>
          <a:p>
            <a:r>
              <a:rPr sz="800">
                <a:solidFill>
                  <a:srgbClr val="5A6469"/>
                </a:solidFill>
                <a:latin typeface="Calibri"/>
              </a:rPr>
              <a:t>[r67] Lenza M et al. Cochrane Database Syst Rev. 2013. doi:10.1002/14651858.CD009020.pub2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roturas de espesor total, ecografía, RM y artro-RM rinden parecido.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84</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Roturas de espesor total: Cochrane 2013 (sensibilidad /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[r67] Lenza M et al. Cochrane Database Syst Rev. 2013. doi:10.1002/14651858.CD009020.pub2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84</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Cualquier rotura del manguito y ángulo crítico (sensibilidad /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[r67] Lenza M et al. Cochrane Database Syst Rev. 2013. doi:10.1002/14651858.CD009020.pub2</a:t>
            </a:r>
          </a:p>
          <a:p>
            <a:r>
              <a:rPr sz="1000">
                <a:solidFill>
                  <a:srgbClr val="5A6469"/>
                </a:solidFill>
                <a:latin typeface="Calibri"/>
              </a:rPr>
              <a:t>[r48] Song JG et al. Knee Surg Sports Traumatol Arthrosc. 2019. doi:10.1007/s00167-018-5247-1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84</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luxación o fractura-luxación con déficit neurovascular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Baskaran P et al. Cureus. 2026. doi:10.7759/cureus.110594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es una guía de estudio basada en la revisión de urgencias de Baskaran (opinión experta no validada en forma prospectiva) y en las series de nervio tras luxación…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84</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del hombro con posible lesión neurovascular: del examen a la derivación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Baskaran P et al. Cureus. 2026. doi:10.7759/cureus.110594</a:t>
            </a:r>
          </a:p>
          <a:p>
            <a:r>
              <a:rPr sz="800">
                <a:solidFill>
                  <a:srgbClr val="5A6469"/>
                </a:solidFill>
                <a:latin typeface="Calibri"/>
              </a:rPr>
              <a:t>[r63] Wu F et al. J Hand Surg Am. 2022. doi:10.1016/j.jhsa.2021.09.009</a:t>
            </a:r>
          </a:p>
          <a:p>
            <a:r>
              <a:rPr sz="800">
                <a:solidFill>
                  <a:srgbClr val="5A6469"/>
                </a:solidFill>
                <a:latin typeface="Calibri"/>
              </a:rPr>
              <a:t>[r9] Visser CP et al. A prospective clinical and EMG study. 1999. doi:10.1302/0301-620x.81b4.9005</a:t>
            </a:r>
          </a:p>
          <a:p>
            <a:r>
              <a:rPr sz="800">
                <a:solidFill>
                  <a:srgbClr val="5A6469"/>
                </a:solidFill>
                <a:latin typeface="Calibri"/>
              </a:rPr>
              <a:t>[r21] Gutkowska O et al. Neurosurg Rev. 2020. doi:10.1007/s10143-018-1001-x</a:t>
            </a:r>
          </a:p>
        </p:txBody>
      </p:sp>
      <p:sp>
        <p:nvSpPr>
          <p:cNvPr id="6" name="Rounded Rectangle 5"/>
          <p:cNvSpPr/>
          <p:nvPr/>
        </p:nvSpPr>
        <p:spPr>
          <a:xfrm>
            <a:off x="4754880" y="1508760"/>
            <a:ext cx="2743200" cy="297262"/>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Luxación o fractura-luxación del hombro en urgencias</a:t>
            </a:r>
          </a:p>
        </p:txBody>
      </p:sp>
      <p:sp>
        <p:nvSpPr>
          <p:cNvPr id="7" name="Rectangle 6"/>
          <p:cNvSpPr/>
          <p:nvPr/>
        </p:nvSpPr>
        <p:spPr>
          <a:xfrm>
            <a:off x="4754880" y="1915750"/>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neurovascular documentado antes de reducir: sensibilidad lateral del deltoides y abducción, musculocutáneo, radial, mediano, cubital, color, temperatura y pulsos [r7]</a:t>
            </a:r>
          </a:p>
        </p:txBody>
      </p:sp>
      <p:sp>
        <p:nvSpPr>
          <p:cNvPr id="8" name="Decision 7"/>
          <p:cNvSpPr/>
          <p:nvPr/>
        </p:nvSpPr>
        <p:spPr>
          <a:xfrm>
            <a:off x="4572000" y="2322741"/>
            <a:ext cx="3108960" cy="45548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signos de alarma vascular: dolor desproporcionado, tumefacción axilar en expansión, palidez o frialdad, pulsos disminuidos o déficit nuevo o progresivo? [r7]</a:t>
            </a:r>
          </a:p>
        </p:txBody>
      </p:sp>
      <p:sp>
        <p:nvSpPr>
          <p:cNvPr id="9" name="Rectangle 8"/>
          <p:cNvSpPr/>
          <p:nvPr/>
        </p:nvSpPr>
        <p:spPr>
          <a:xfrm>
            <a:off x="4754880" y="2887952"/>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Angio-TC sin demora y aviso a cirugía vascular y ortopedia; los pulsos presentes no descartan lesión arterial [r7]</a:t>
            </a:r>
          </a:p>
        </p:txBody>
      </p:sp>
      <p:sp>
        <p:nvSpPr>
          <p:cNvPr id="10" name="Rectangle 9"/>
          <p:cNvSpPr/>
          <p:nvPr/>
        </p:nvSpPr>
        <p:spPr>
          <a:xfrm>
            <a:off x="4754880" y="3294943"/>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con suavidad y repetir el examen después de reducir y cuando pase el efecto de la analgesia, con hora y formato comparable [r7]</a:t>
            </a:r>
          </a:p>
        </p:txBody>
      </p:sp>
      <p:sp>
        <p:nvSpPr>
          <p:cNvPr id="11" name="Decision 10"/>
          <p:cNvSpPr/>
          <p:nvPr/>
        </p:nvSpPr>
        <p:spPr>
          <a:xfrm>
            <a:off x="4572000" y="3701933"/>
            <a:ext cx="3108960" cy="45548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déficit es de un solo nervio (axilar) o afecta a más de un nervio?</a:t>
            </a:r>
          </a:p>
        </p:txBody>
      </p:sp>
      <p:sp>
        <p:nvSpPr>
          <p:cNvPr id="12" name="Rectangle 11"/>
          <p:cNvSpPr/>
          <p:nvPr/>
        </p:nvSpPr>
        <p:spPr>
          <a:xfrm>
            <a:off x="2987040" y="4267144"/>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Axilar aislado: neuropraxia más probable (35 % de las lesiones nerviosas); rehabilitación y control [r7]; 22 de 28 pacientes con lesión aislada del axilar se recuperaron [r63]</a:t>
            </a:r>
          </a:p>
        </p:txBody>
      </p:sp>
      <p:sp>
        <p:nvSpPr>
          <p:cNvPr id="13" name="Rectangle 12"/>
          <p:cNvSpPr/>
          <p:nvPr/>
        </p:nvSpPr>
        <p:spPr>
          <a:xfrm>
            <a:off x="6522720" y="4267144"/>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Más de un nervio, síndrome de Horner o deterioro progresivo: pensar en fascículos o raíces, RM del plexo y derivar a cirugía de nervio periférico [r7]</a:t>
            </a:r>
          </a:p>
        </p:txBody>
      </p:sp>
      <p:sp>
        <p:nvSpPr>
          <p:cNvPr id="14" name="Rectangle 13"/>
          <p:cNvSpPr/>
          <p:nvPr/>
        </p:nvSpPr>
        <p:spPr>
          <a:xfrm>
            <a:off x="4754880" y="4674135"/>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Con paresia grave, EMG a partir de las 3 semanas [r9]</a:t>
            </a:r>
          </a:p>
        </p:txBody>
      </p:sp>
      <p:sp>
        <p:nvSpPr>
          <p:cNvPr id="15" name="Decision 14"/>
          <p:cNvSpPr/>
          <p:nvPr/>
        </p:nvSpPr>
        <p:spPr>
          <a:xfrm>
            <a:off x="4572000" y="5081126"/>
            <a:ext cx="3108960" cy="45548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¿No hay recuperación clínica ni electromiográfica?</a:t>
            </a:r>
          </a:p>
        </p:txBody>
      </p:sp>
      <p:sp>
        <p:nvSpPr>
          <p:cNvPr id="16" name="Rounded Rectangle 15"/>
          <p:cNvSpPr/>
          <p:nvPr/>
        </p:nvSpPr>
        <p:spPr>
          <a:xfrm>
            <a:off x="2987040" y="5646337"/>
            <a:ext cx="2743200" cy="29726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Considerar exploración quirúrgica entre los 3 y 6 meses desde la lesión [r21]</a:t>
            </a:r>
          </a:p>
        </p:txBody>
      </p:sp>
      <p:sp>
        <p:nvSpPr>
          <p:cNvPr id="17" name="Rounded Rectangle 16"/>
          <p:cNvSpPr/>
          <p:nvPr/>
        </p:nvSpPr>
        <p:spPr>
          <a:xfrm>
            <a:off x="6522720" y="5646337"/>
            <a:ext cx="2743200" cy="29726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Seguir con rehabilitación y controles hasta la recuperación</a:t>
            </a:r>
          </a:p>
        </p:txBody>
      </p:sp>
      <p:cxnSp>
        <p:nvCxnSpPr>
          <p:cNvPr id="18" name="Connector 17"/>
          <p:cNvCxnSpPr>
            <a:stCxn id="6" idx="2"/>
            <a:endCxn id="7" idx="0"/>
          </p:cNvCxnSpPr>
          <p:nvPr/>
        </p:nvCxnSpPr>
        <p:spPr>
          <a:xfrm flipH="1">
            <a:off x="6126480" y="180602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21301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8" idx="2"/>
            <a:endCxn id="9" idx="0"/>
          </p:cNvCxnSpPr>
          <p:nvPr/>
        </p:nvCxnSpPr>
        <p:spPr>
          <a:xfrm flipH="1">
            <a:off x="6126480" y="277822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277090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8" idx="2"/>
            <a:endCxn id="10" idx="0"/>
          </p:cNvCxnSpPr>
          <p:nvPr/>
        </p:nvCxnSpPr>
        <p:spPr>
          <a:xfrm flipH="1">
            <a:off x="6126480" y="2778224"/>
            <a:ext cx="0" cy="51671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91335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9" idx="2"/>
            <a:endCxn id="10" idx="0"/>
          </p:cNvCxnSpPr>
          <p:nvPr/>
        </p:nvCxnSpPr>
        <p:spPr>
          <a:xfrm flipH="1">
            <a:off x="6126480" y="318521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3177899"/>
            <a:ext cx="457200" cy="274320"/>
          </a:xfrm>
          <a:prstGeom prst="rect">
            <a:avLst/>
          </a:prstGeom>
          <a:noFill/>
        </p:spPr>
        <p:txBody>
          <a:bodyPr wrap="square">
            <a:spAutoFit/>
          </a:bodyPr>
          <a:lstStyle/>
          <a:p>
            <a:r>
              <a:rPr sz="1200" b="1">
                <a:solidFill>
                  <a:srgbClr val="D97706"/>
                </a:solidFill>
                <a:latin typeface="Calibri"/>
              </a:rPr>
              <a:t>tras la valoración vascular</a:t>
            </a:r>
          </a:p>
        </p:txBody>
      </p:sp>
      <p:cxnSp>
        <p:nvCxnSpPr>
          <p:cNvPr id="26" name="Connector 25"/>
          <p:cNvCxnSpPr>
            <a:stCxn id="10" idx="2"/>
            <a:endCxn id="11" idx="0"/>
          </p:cNvCxnSpPr>
          <p:nvPr/>
        </p:nvCxnSpPr>
        <p:spPr>
          <a:xfrm flipH="1">
            <a:off x="6126480" y="359220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1" idx="2"/>
            <a:endCxn id="12" idx="0"/>
          </p:cNvCxnSpPr>
          <p:nvPr/>
        </p:nvCxnSpPr>
        <p:spPr>
          <a:xfrm flipH="1">
            <a:off x="4358640" y="415741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004816" y="4150100"/>
            <a:ext cx="457200" cy="274320"/>
          </a:xfrm>
          <a:prstGeom prst="rect">
            <a:avLst/>
          </a:prstGeom>
          <a:noFill/>
        </p:spPr>
        <p:txBody>
          <a:bodyPr wrap="square">
            <a:spAutoFit/>
          </a:bodyPr>
          <a:lstStyle/>
          <a:p>
            <a:r>
              <a:rPr sz="1200" b="1">
                <a:solidFill>
                  <a:srgbClr val="D97706"/>
                </a:solidFill>
                <a:latin typeface="Calibri"/>
              </a:rPr>
              <a:t>un nervio</a:t>
            </a:r>
          </a:p>
        </p:txBody>
      </p:sp>
      <p:cxnSp>
        <p:nvCxnSpPr>
          <p:cNvPr id="29" name="Connector 28"/>
          <p:cNvCxnSpPr>
            <a:stCxn id="11" idx="2"/>
            <a:endCxn id="13" idx="0"/>
          </p:cNvCxnSpPr>
          <p:nvPr/>
        </p:nvCxnSpPr>
        <p:spPr>
          <a:xfrm>
            <a:off x="6126480" y="415741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800088" y="4150100"/>
            <a:ext cx="457200" cy="274320"/>
          </a:xfrm>
          <a:prstGeom prst="rect">
            <a:avLst/>
          </a:prstGeom>
          <a:noFill/>
        </p:spPr>
        <p:txBody>
          <a:bodyPr wrap="square">
            <a:spAutoFit/>
          </a:bodyPr>
          <a:lstStyle/>
          <a:p>
            <a:r>
              <a:rPr sz="1200" b="1">
                <a:solidFill>
                  <a:srgbClr val="D97706"/>
                </a:solidFill>
                <a:latin typeface="Calibri"/>
              </a:rPr>
              <a:t>más de uno</a:t>
            </a:r>
          </a:p>
        </p:txBody>
      </p:sp>
      <p:cxnSp>
        <p:nvCxnSpPr>
          <p:cNvPr id="31" name="Connector 30"/>
          <p:cNvCxnSpPr>
            <a:stCxn id="12" idx="2"/>
            <a:endCxn id="14" idx="0"/>
          </p:cNvCxnSpPr>
          <p:nvPr/>
        </p:nvCxnSpPr>
        <p:spPr>
          <a:xfrm>
            <a:off x="4358640" y="456440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3" idx="2"/>
            <a:endCxn id="14" idx="0"/>
          </p:cNvCxnSpPr>
          <p:nvPr/>
        </p:nvCxnSpPr>
        <p:spPr>
          <a:xfrm flipH="1">
            <a:off x="6126480" y="456440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4" idx="2"/>
            <a:endCxn id="15" idx="0"/>
          </p:cNvCxnSpPr>
          <p:nvPr/>
        </p:nvCxnSpPr>
        <p:spPr>
          <a:xfrm flipH="1">
            <a:off x="6126480" y="497139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5" idx="2"/>
            <a:endCxn id="16" idx="0"/>
          </p:cNvCxnSpPr>
          <p:nvPr/>
        </p:nvCxnSpPr>
        <p:spPr>
          <a:xfrm flipH="1">
            <a:off x="4358640" y="553660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04816" y="552929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6" name="Connector 35"/>
          <p:cNvCxnSpPr>
            <a:stCxn id="15" idx="2"/>
            <a:endCxn id="17" idx="0"/>
          </p:cNvCxnSpPr>
          <p:nvPr/>
        </p:nvCxnSpPr>
        <p:spPr>
          <a:xfrm>
            <a:off x="6126480" y="553660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800088" y="5529293"/>
            <a:ext cx="457200" cy="274320"/>
          </a:xfrm>
          <a:prstGeom prst="rect">
            <a:avLst/>
          </a:prstGeom>
          <a:noFill/>
        </p:spPr>
        <p:txBody>
          <a:bodyPr wrap="square">
            <a:spAutoFit/>
          </a:bodyPr>
          <a:lstStyle/>
          <a:p>
            <a:r>
              <a:rPr sz="1200" b="1">
                <a:solidFill>
                  <a:srgbClr val="D97706"/>
                </a:solidFill>
                <a:latin typeface="Calibri"/>
              </a:rPr>
              <a:t>no</a:t>
            </a:r>
          </a:p>
        </p:txBody>
      </p:sp>
      <p:sp>
        <p:nvSpPr>
          <p:cNvPr id="38" name="TextBox 3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84</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lo que la anatomía cambia en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Mochizuki T et al. 2008. doi:10.2106/JBJS.G.00427</a:t>
            </a:r>
          </a:p>
          <a:p>
            <a:r>
              <a:rPr sz="800">
                <a:solidFill>
                  <a:srgbClr val="5A6469"/>
                </a:solidFill>
                <a:latin typeface="Calibri"/>
              </a:rPr>
              <a:t>[r5] Lumsdaine W et al. Clin Anat. 2015. doi:10.1002/ca.22548</a:t>
            </a:r>
          </a:p>
          <a:p>
            <a:r>
              <a:rPr sz="800">
                <a:solidFill>
                  <a:srgbClr val="5A6469"/>
                </a:solidFill>
                <a:latin typeface="Calibri"/>
              </a:rPr>
              <a:t>[r21] Gutkowska O et al. Neurosurg Rev. 2020. doi:10.1007/s10143-018-1001-x</a:t>
            </a:r>
          </a:p>
          <a:p>
            <a:r>
              <a:rPr sz="800">
                <a:solidFill>
                  <a:srgbClr val="5A6469"/>
                </a:solidFill>
                <a:latin typeface="Calibri"/>
              </a:rPr>
              <a:t>[r50] Beard DJ et al. Lancet. 2018. doi:10.1016/S0140-6736(17)32457-1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capítulo no enseña a tratar cada patología; muestra la evidencia que se apoya en la anatomía que acabas de estudiar.</a:t>
            </a:r>
          </a:p>
          <a:p>
            <a:pPr marL="347472" indent="-347472">
              <a:spcAft>
                <a:spcPts val="1400"/>
              </a:spcAft>
              <a:buChar char="•"/>
            </a:pPr>
            <a:r>
              <a:rPr sz="2400">
                <a:solidFill>
                  <a:srgbClr val="263238"/>
                </a:solidFill>
                <a:latin typeface="Calibri"/>
              </a:rPr>
              <a:t>Techo subacromial.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84</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CSAW: puntaje de Oxford a los 6 meses (0 peor a 48 mejor)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Beard DJ et al. Lancet. 2018. doi:10.1016/S0140-6736(17)32457-1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84</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Reruptura tras reparar el manguito según el tiempo de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[r72] Longo UG et al. BMC Musculoskelet Disord. 2021. doi:10.1186/s12891-021-04634-6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84</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leer el abordaje por planos y estructuras en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Trafton P, editor ejecutivo. 2026.</a:t>
            </a:r>
          </a:p>
          <a:p>
            <a:r>
              <a:rPr sz="800">
                <a:solidFill>
                  <a:srgbClr val="5A6469"/>
                </a:solidFill>
                <a:latin typeface="Calibri"/>
              </a:rPr>
              <a:t>[r2] Jaeger M et al. En: Trafton P, editor ejecutivo. 2026.</a:t>
            </a:r>
          </a:p>
          <a:p>
            <a:r>
              <a:rPr sz="800">
                <a:solidFill>
                  <a:srgbClr val="5A6469"/>
                </a:solidFill>
                <a:latin typeface="Calibri"/>
              </a:rPr>
              <a:t>[r3] Gardner MJ et al. J Orthop Trauma. 2006. doi:10.1097/01.bot.0000246412.10176.14</a:t>
            </a:r>
          </a:p>
          <a:p>
            <a:r>
              <a:rPr sz="800">
                <a:solidFill>
                  <a:srgbClr val="5A6469"/>
                </a:solidFill>
                <a:latin typeface="Calibri"/>
              </a:rPr>
              <a:t>[r19] Yang HJ et al. Clin Anat. 2012. doi:10.1002/ca.21248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apoyo de estudio, no sustituye al tutor ni al manual del implante.</a:t>
            </a:r>
          </a:p>
          <a:p>
            <a:pPr marL="347472" indent="-347472">
              <a:spcAft>
                <a:spcPts val="1400"/>
              </a:spcAft>
              <a:buChar char="•"/>
            </a:pPr>
            <a:r>
              <a:rPr sz="2400">
                <a:solidFill>
                  <a:srgbClr val="263238"/>
                </a:solidFill>
                <a:latin typeface="Calibri"/>
              </a:rPr>
              <a:t>La idea es contar, plano por plano, qué toca cada abordaje y cómo comprobar que estás donde crees.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84</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tan cerca está lo que te cobra el error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[r35] Lo IK et al. Arthroscopy. 2004. doi:10.1016/j.arthro.2004.04.057</a:t>
            </a:r>
          </a:p>
          <a:p>
            <a:r>
              <a:rPr sz="800">
                <a:solidFill>
                  <a:srgbClr val="5A6469"/>
                </a:solidFill>
                <a:latin typeface="Calibri"/>
              </a:rPr>
              <a:t>[r61] Gelber PE et al. Arthroscopy. 2007. doi:10.1016/j.arthro.2006.12.034</a:t>
            </a:r>
          </a:p>
          <a:p>
            <a:r>
              <a:rPr sz="800">
                <a:solidFill>
                  <a:srgbClr val="5A6469"/>
                </a:solidFill>
                <a:latin typeface="Calibri"/>
              </a:rPr>
              <a:t>[r24] Dang KH et al. J Shoulder Elbow Surg. 2019. doi:10.1016/j.jse.2019.01.019</a:t>
            </a:r>
          </a:p>
          <a:p>
            <a:r>
              <a:rPr sz="800">
                <a:solidFill>
                  <a:srgbClr val="5A6469"/>
                </a:solidFill>
                <a:latin typeface="Calibri"/>
              </a:rPr>
              <a:t>[r3] Gardner MJ et al. J Orthop Trauma. 2006. doi:10.1097/01.bot.0000246412.10176.14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84</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lo que se lesiona y con qué frecuencia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Robinson CM et al. J Bone Joint Surg Am. 2012. doi:10.2106/JBJS.J.01795</a:t>
            </a:r>
          </a:p>
          <a:p>
            <a:r>
              <a:rPr sz="800">
                <a:solidFill>
                  <a:srgbClr val="5A6469"/>
                </a:solidFill>
                <a:latin typeface="Calibri"/>
              </a:rPr>
              <a:t>[r9] Visser CP et al. A prospective clinical and EMG study. 1999. doi:10.1302/0301-620x.81b4.9005</a:t>
            </a:r>
          </a:p>
          <a:p>
            <a:r>
              <a:rPr sz="800">
                <a:solidFill>
                  <a:srgbClr val="5A6469"/>
                </a:solidFill>
                <a:latin typeface="Calibri"/>
              </a:rPr>
              <a:t>[r10] Ng AJ et al. Ann Vasc Surg. 2016. doi:10.1016/j.avsg.2015.10.038</a:t>
            </a:r>
          </a:p>
          <a:p>
            <a:r>
              <a:rPr sz="800">
                <a:solidFill>
                  <a:srgbClr val="5A6469"/>
                </a:solidFill>
                <a:latin typeface="Calibri"/>
              </a:rPr>
              <a:t>[r21] Gutkowska O et al. Neurosurg Rev. 2020. doi:10.1007/s10143-018-1001-x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números cambian mucho según el método: el examen clínico encuentra menos lesión nerviosa que la EMG.</a:t>
            </a:r>
          </a:p>
          <a:p>
            <a:pPr marL="347472" indent="-347472">
              <a:spcAft>
                <a:spcPts val="1400"/>
              </a:spcAft>
              <a:buChar char="•"/>
            </a:pPr>
            <a:r>
              <a:rPr sz="2400">
                <a:solidFill>
                  <a:srgbClr val="263238"/>
                </a:solidFill>
                <a:latin typeface="Calibri"/>
              </a:rPr>
              <a:t>Por eso este bloque indica siempre cómo se midió.</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84</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lo que se lesiona y con qué frecuencia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[r60] Shah AA et al. J Bone Joint Surg Am. 2012. doi:10.2106/JBJS.J.01830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cirugía de Latarjet, la tasa global de complicaciones fue 25 % y 5 de 48 hombros (10 %) tuvieron lesión nerviosa… [r60]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84</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citadas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Robinson CM et al. J Bone Joint Surg Am. 2012. doi:10.2106/JBJS.J.01795</a:t>
            </a:r>
          </a:p>
          <a:p>
            <a:r>
              <a:rPr sz="800">
                <a:solidFill>
                  <a:srgbClr val="5A6469"/>
                </a:solidFill>
                <a:latin typeface="Calibri"/>
              </a:rPr>
              <a:t>[r9] Visser CP et al. A prospective clinical and EMG study. 1999. doi:10.1302/0301-620x.81b4.9005</a:t>
            </a:r>
          </a:p>
          <a:p>
            <a:r>
              <a:rPr sz="800">
                <a:solidFill>
                  <a:srgbClr val="5A6469"/>
                </a:solidFill>
                <a:latin typeface="Calibri"/>
              </a:rPr>
              <a:t>[r60] Shah AA et al. J Bone Joint Surg Am. 2012. doi:10.2106/JBJS.J.01830</a:t>
            </a:r>
          </a:p>
          <a:p>
            <a:r>
              <a:rPr sz="800">
                <a:solidFill>
                  <a:srgbClr val="5A6469"/>
                </a:solidFill>
                <a:latin typeface="Calibri"/>
              </a:rPr>
              <a:t>[r72] Longo UG et al. BMC Musculoskelet Disord. 2021. doi:10.1186/s12891-021-04634-6</a:t>
            </a:r>
          </a:p>
          <a:p>
            <a:r>
              <a:rPr sz="800">
                <a:solidFill>
                  <a:srgbClr val="5A6469"/>
                </a:solidFill>
                <a:latin typeface="Calibri"/>
              </a:rPr>
              <a:t>[r10] Ng AJ et al. Ann Vasc Surg. 2016. doi:10.1016/j.avsg.2015.10.038</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84</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cuánto se recupera el nervio y cuánto dura la reparación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Visser CP et al. A prospective clinical and EMG study. 1999. doi:10.1302/0301-620x.81b4.9005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serie de Visser, casi todos recuperaron fuerza y conducción en la EMG; aun así…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84</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Revisión sistemática de lesión del plexo tras luxación (255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[r73] Shekouhi R et al. J Hand Surg Asian Pac Vol. 2025. doi:10.1142/S2424835525500638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84</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Recuperación del nervio tras luxación (Wu, 61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Wu F et al. J Hand Surg Am. 2022. doi:10.1016/j.jhsa.2021.09.009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Patrón</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Axilar aislado</a:t>
                      </a:r>
                    </a:p>
                  </a:txBody>
                  <a:tcPr>
                    <a:solidFill>
                      <a:srgbClr val="EEF3F4"/>
                    </a:solidFill>
                  </a:tcPr>
                </a:tc>
                <a:tc>
                  <a:txBody>
                    <a:bodyPr/>
                    <a:lstStyle/>
                    <a:p>
                      <a:r>
                        <a:rPr sz="1600">
                          <a:solidFill>
                            <a:srgbClr val="263238"/>
                          </a:solidFill>
                          <a:latin typeface="Calibri"/>
                        </a:rPr>
                        <a:t>22 de 28 recuperaron [r63]</a:t>
                      </a:r>
                    </a:p>
                  </a:txBody>
                  <a:tcPr>
                    <a:solidFill>
                      <a:srgbClr val="EEF3F4"/>
                    </a:solidFill>
                  </a:tcPr>
                </a:tc>
              </a:tr>
              <a:tr h="457200">
                <a:tc>
                  <a:txBody>
                    <a:bodyPr/>
                    <a:lstStyle/>
                    <a:p>
                      <a:r>
                        <a:rPr sz="1600">
                          <a:solidFill>
                            <a:srgbClr val="263238"/>
                          </a:solidFill>
                          <a:latin typeface="Calibri"/>
                        </a:rPr>
                        <a:t>Fascículo lateral</a:t>
                      </a:r>
                    </a:p>
                  </a:txBody>
                  <a:tcPr>
                    <a:solidFill>
                      <a:srgbClr val="FFFFFF"/>
                    </a:solidFill>
                  </a:tcPr>
                </a:tc>
                <a:tc>
                  <a:txBody>
                    <a:bodyPr/>
                    <a:lstStyle/>
                    <a:p>
                      <a:r>
                        <a:rPr sz="1600">
                          <a:solidFill>
                            <a:srgbClr val="263238"/>
                          </a:solidFill>
                          <a:latin typeface="Calibri"/>
                        </a:rPr>
                        <a:t>11 de 11 recuperaron [r63]</a:t>
                      </a:r>
                    </a:p>
                  </a:txBody>
                  <a:tcPr>
                    <a:solidFill>
                      <a:srgbClr val="FFFFFF"/>
                    </a:solidFill>
                  </a:tcPr>
                </a:tc>
              </a:tr>
              <a:tr h="457200">
                <a:tc>
                  <a:txBody>
                    <a:bodyPr/>
                    <a:lstStyle/>
                    <a:p>
                      <a:r>
                        <a:rPr sz="1600">
                          <a:solidFill>
                            <a:srgbClr val="263238"/>
                          </a:solidFill>
                          <a:latin typeface="Calibri"/>
                        </a:rPr>
                        <a:t>Fascículo posterior</a:t>
                      </a:r>
                    </a:p>
                  </a:txBody>
                  <a:tcPr>
                    <a:solidFill>
                      <a:srgbClr val="EEF3F4"/>
                    </a:solidFill>
                  </a:tcPr>
                </a:tc>
                <a:tc>
                  <a:txBody>
                    <a:bodyPr/>
                    <a:lstStyle/>
                    <a:p>
                      <a:r>
                        <a:rPr sz="1600">
                          <a:solidFill>
                            <a:srgbClr val="263238"/>
                          </a:solidFill>
                          <a:latin typeface="Calibri"/>
                        </a:rPr>
                        <a:t>20 de 24 recuperaron [r63]</a:t>
                      </a:r>
                    </a:p>
                  </a:txBody>
                  <a:tcPr>
                    <a:solidFill>
                      <a:srgbClr val="EEF3F4"/>
                    </a:solidFill>
                  </a:tcPr>
                </a:tc>
              </a:tr>
              <a:tr h="457200">
                <a:tc>
                  <a:txBody>
                    <a:bodyPr/>
                    <a:lstStyle/>
                    <a:p>
                      <a:r>
                        <a:rPr sz="1600">
                          <a:solidFill>
                            <a:srgbClr val="263238"/>
                          </a:solidFill>
                          <a:latin typeface="Calibri"/>
                        </a:rPr>
                        <a:t>Fascículo medial</a:t>
                      </a:r>
                    </a:p>
                  </a:txBody>
                  <a:tcPr>
                    <a:solidFill>
                      <a:srgbClr val="FFFFFF"/>
                    </a:solidFill>
                  </a:tcPr>
                </a:tc>
                <a:tc>
                  <a:txBody>
                    <a:bodyPr/>
                    <a:lstStyle/>
                    <a:p>
                      <a:r>
                        <a:rPr sz="1600">
                          <a:solidFill>
                            <a:srgbClr val="263238"/>
                          </a:solidFill>
                          <a:latin typeface="Calibri"/>
                        </a:rPr>
                        <a:t>14 de 27 no pasaron de MRC 3 [r63]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84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Jaeger M et al. En: Trafton P, editor ejecutivo. 2026.</a:t>
            </a:r>
          </a:p>
          <a:p>
            <a:r>
              <a:rPr sz="1000">
                <a:solidFill>
                  <a:srgbClr val="5A6469"/>
                </a:solidFill>
                <a:latin typeface="Calibri"/>
              </a:rPr>
              <a:t>[r1] Jaeger M et al. En: Trafton P, editor ejecutivo.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Lee el hombro por planos: palpas acromion y coracoides, abres el surco deltopectoral o separas el deltoides, y en cada plano hay una estructura que no se negocia [r2,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84</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Jaeger M et al. En: Trafton P, editor ejecutivo. 2026.</a:t>
            </a:r>
          </a:p>
          <a:p>
            <a:r>
              <a:rPr sz="1000">
                <a:solidFill>
                  <a:srgbClr val="5A6469"/>
                </a:solidFill>
                <a:latin typeface="Calibri"/>
              </a:rPr>
              <a:t>[r16] Clavert P et al. Surg Radiol Anat. 2009. doi:10.1007/s00276-008-0426-2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musculocutáneo puede entrar al coracobraquial a solo 2,5 cm de la punta de la coracoides según AO [r2]; en 21 cadáveres la media fue 55,7 mm [r16]. Nada de separación vigorosa bajo el tendón conjunto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84</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Jaeger M et al. En: Trafton P, editor ejecutivo. 2026.</a:t>
            </a:r>
          </a:p>
          <a:p>
            <a:r>
              <a:rPr sz="800">
                <a:solidFill>
                  <a:srgbClr val="5A6469"/>
                </a:solidFill>
                <a:latin typeface="Calibri"/>
              </a:rPr>
              <a:t>[r1] Jaeger M et al. En: Trafton P, editor ejecutivo. 2026.</a:t>
            </a:r>
          </a:p>
          <a:p>
            <a:r>
              <a:rPr sz="800">
                <a:solidFill>
                  <a:srgbClr val="5A6469"/>
                </a:solidFill>
                <a:latin typeface="Calibri"/>
              </a:rPr>
              <a:t>[r12] Yildirim C et al. J Orthop Surg Res. 2022. doi:10.1186/s13018-022-03085-6</a:t>
            </a:r>
          </a:p>
          <a:p>
            <a:r>
              <a:rPr sz="800">
                <a:solidFill>
                  <a:srgbClr val="5A6469"/>
                </a:solidFill>
                <a:latin typeface="Calibri"/>
              </a:rPr>
              <a:t>[r13] Rotari V et al. Am J Orthop (Belle Mead NJ). 2012. PMID 23376988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abordaje se aprende por la estructura que cruza: musculocutáneo, axilar, circunflejas [r2, r1].</a:t>
            </a:r>
          </a:p>
          <a:p>
            <a:pPr marL="347472" indent="-347472">
              <a:spcAft>
                <a:spcPts val="1400"/>
              </a:spcAft>
              <a:buChar char="•"/>
            </a:pPr>
            <a:r>
              <a:rPr sz="2400">
                <a:solidFill>
                  <a:srgbClr val="263238"/>
                </a:solidFill>
                <a:latin typeface="Calibri"/>
              </a:rPr>
              <a:t>Las cifras de cadáver orientan y no garantizan: la distancia media al axilar va de 6 a 7,9 cm según la serie [r12,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84</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manguito rotador · supraespinoso · infraespinoso · subescapular · redondo menor · huella (footprint) · troquíter · troquín · intervalo rotador · ligamento coracohumeral · ligamento glenohumeral superior · cable rotador · zona crítica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84</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Trafton P, editor ejecutivo. 2026.</a:t>
            </a:r>
          </a:p>
          <a:p>
            <a:r>
              <a:rPr sz="1000">
                <a:solidFill>
                  <a:srgbClr val="5A6469"/>
                </a:solidFill>
                <a:latin typeface="Calibri"/>
              </a:rPr>
              <a:t>[r11] Jaeger M et al. En: Trafton P, editor ejecutivo. 2026.</a:t>
            </a:r>
          </a:p>
          <a:p>
            <a:r>
              <a:rPr sz="1000">
                <a:solidFill>
                  <a:srgbClr val="5A6469"/>
                </a:solidFill>
                <a:latin typeface="Calibri"/>
              </a:rPr>
              <a:t>[r2] Jaeger M et al. En: Trafton P, editor ejecutivo.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Axilar: 6 cm bajo el acromion; zona de peligro, 5 a 9,5 cm bajo la cabeza [r1, r11].</a:t>
            </a:r>
          </a:p>
          <a:p>
            <a:pPr marL="347472" indent="-347472">
              <a:spcAft>
                <a:spcPts val="1400"/>
              </a:spcAft>
              <a:buChar char="•"/>
            </a:pPr>
            <a:r>
              <a:rPr sz="2400">
                <a:solidFill>
                  <a:srgbClr val="263238"/>
                </a:solidFill>
                <a:latin typeface="Calibri"/>
              </a:rPr>
              <a:t>Musculocutáneo: puede entrar al coracobraquial a solo 2,5 cm de la coracoides; nada de separación vigorosa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84</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luxación anterior con hombro que no se abduce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pacientes reales.</a:t>
            </a:r>
          </a:p>
          <a:p>
            <a:pPr marL="347472" indent="-347472">
              <a:spcAft>
                <a:spcPts val="1400"/>
              </a:spcAft>
              <a:buChar char="•"/>
            </a:pPr>
            <a:r>
              <a:rPr sz="2400">
                <a:solidFill>
                  <a:srgbClr val="263238"/>
                </a:solidFill>
                <a:latin typeface="Calibri"/>
              </a:rPr>
              <a:t>Mujer de 68 años que cae sobre el brazo extendido.</a:t>
            </a:r>
          </a:p>
          <a:p>
            <a:pPr marL="347472" indent="-347472">
              <a:spcAft>
                <a:spcPts val="1400"/>
              </a:spcAft>
              <a:buChar char="•"/>
            </a:pPr>
            <a:r>
              <a:rPr sz="2400">
                <a:solidFill>
                  <a:srgbClr val="263238"/>
                </a:solidFill>
                <a:latin typeface="Calibri"/>
              </a:rPr>
              <a:t>En urgencias tiene hombro vacío, dolor intenso y no logra abducir el brazo; hay hipoestesia sobre la cara lateral del hombro.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84</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nervio sospechas por el déficit y cómo lo exploras antes de reducir?</a:t>
            </a:r>
          </a:p>
          <a:p>
            <a:pPr marL="347472" indent="-347472">
              <a:spcAft>
                <a:spcPts val="1400"/>
              </a:spcAft>
              <a:buChar char="•"/>
            </a:pPr>
            <a:r>
              <a:rPr sz="2400">
                <a:solidFill>
                  <a:srgbClr val="263238"/>
                </a:solidFill>
                <a:latin typeface="Calibri"/>
              </a:rPr>
              <a:t>2. ¿Los pulsos palpables bastan para descartar una lesión arterial?</a:t>
            </a:r>
          </a:p>
          <a:p>
            <a:pPr marL="347472" indent="-347472">
              <a:spcAft>
                <a:spcPts val="1400"/>
              </a:spcAft>
              <a:buChar char="•"/>
            </a:pPr>
            <a:r>
              <a:rPr sz="2400">
                <a:solidFill>
                  <a:srgbClr val="263238"/>
                </a:solidFill>
                <a:latin typeface="Calibri"/>
              </a:rPr>
              <a:t>3. ¿Cuándo repites el examen y cuándo pides EMG?</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84</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Baskaran P et al. Cureus. 2026. doi:10.7759/cureus.110594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déficit de abducción con hipoestesia de la cara lateral del hombro apunta al nervio axilar, que se explora por la sensibilidad lateral del deltoides y por la contracción del deltoides o la abducción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84</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Jaeger M, Leung F, Li W. Transdeltoid lateral approach to the proximal humerus [Internet]. En: Trafton P, editor ejecutivo. AO Surgery Reference. Davos: AO Foundation [consultado 2026 oct 12]. Disponible en: https://surgeryreference.aofoundation.org/orthopedic-trauma/adult-trauma/proximal-humerus/approach/transdeltoid-lateral-approach https://surgeryreference.aofoundation.org/orthopedic-trauma/adult-trauma/proximal-humerus/approach/transdeltoid-lateral-approach</a:t>
            </a:r>
          </a:p>
          <a:p>
            <a:pPr>
              <a:spcAft>
                <a:spcPts val="800"/>
              </a:spcAft>
            </a:pPr>
            <a:r>
              <a:rPr sz="1200">
                <a:solidFill>
                  <a:srgbClr val="263238"/>
                </a:solidFill>
                <a:latin typeface="Calibri"/>
              </a:rPr>
              <a:t>[r2] Jaeger M, Leung F, Li W. Deltopectoral approach to the proximal humerus [Internet]. En: Trafton P, editor ejecutivo. AO Surgery Reference. Davos: AO Foundation [consultado 2026 oct 12]. Disponible en: https://surgeryreference.aofoundation.org/orthopedic-trauma/adult-trauma/proximal-humerus/approach/deltopectoral-approach-to-the-proximal-humerus https://surgeryreference.aofoundation.org/orthopedic-trauma/adult-trauma/proximal-humerus/approach/deltopectoral-approach-to-the-proximal-humerus</a:t>
            </a:r>
          </a:p>
          <a:p>
            <a:pPr>
              <a:spcAft>
                <a:spcPts val="800"/>
              </a:spcAft>
            </a:pPr>
            <a:r>
              <a:rPr sz="1200">
                <a:solidFill>
                  <a:srgbClr val="263238"/>
                </a:solidFill>
                <a:latin typeface="Calibri"/>
              </a:rPr>
              <a:t>[r3] Gardner MJ, Voos JE, Wanich T, Helfet DL, Lorich DG. Vascular implications of minimally invasive plating of proximal humerus fractures. J Orthop Trauma. 2006;20(9):602-7. doi:10.1097/01.bot.0000246412.10176.14 https://doi.org/10.1097/01.bot.0000246412.10176.14</a:t>
            </a:r>
          </a:p>
          <a:p>
            <a:pPr>
              <a:spcAft>
                <a:spcPts val="800"/>
              </a:spcAft>
            </a:pPr>
            <a:r>
              <a:rPr sz="1200">
                <a:solidFill>
                  <a:srgbClr val="263238"/>
                </a:solidFill>
                <a:latin typeface="Calibri"/>
              </a:rPr>
              <a:t>[r4] Mochizuki T, Sugaya H, Uomizu M, Maeda K, Matsuki K, Sekiya I, et al. Humeral insertion of the supraspinatus and infraspinatus. New anatomical findings regarding the footprint of the rotator cuff. J Bone Joint Surg Am. 2008;90(5):962-9. doi:10.2106/JBJS.G.00427 https://doi.org/10.2106/JBJS.G.00427</a:t>
            </a:r>
          </a:p>
          <a:p>
            <a:pPr>
              <a:spcAft>
                <a:spcPts val="800"/>
              </a:spcAft>
            </a:pPr>
            <a:r>
              <a:rPr sz="1200">
                <a:solidFill>
                  <a:srgbClr val="263238"/>
                </a:solidFill>
                <a:latin typeface="Calibri"/>
              </a:rPr>
              <a:t>[r5] Lumsdaine W, Smith A, Walker RG, Benz D, Mohammed KD, Stewart F. Morphology of the humeral insertion of the supraspinatus and infraspinatus tendons: Application to rotator cuff repair. Clin Anat. 2015;28(6):767-73. doi:10.1002/ca.22548 https://doi.org/10.1002/ca.22548</a:t>
            </a:r>
          </a:p>
          <a:p>
            <a:pPr>
              <a:spcAft>
                <a:spcPts val="800"/>
              </a:spcAft>
            </a:pPr>
            <a:r>
              <a:rPr sz="1200">
                <a:solidFill>
                  <a:srgbClr val="263238"/>
                </a:solidFill>
                <a:latin typeface="Calibri"/>
              </a:rPr>
              <a:t>[r6] Benes M, Kachlik D, Belbl M, Kunc V, Havlikova S, Whitley A, et al. A meta-analysis on the anatomical variability of the brachial plexus: Part I - Roots, trunks, divisions and cords. Ann Anat. 2021;238:151751. doi:10.1016/j.aanat.2021.151751 https://doi.org/10.1016/j.aanat.2021.151751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84</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Baskaran P, Bower AS, Simpson AI. Early and Emergency Department Management of Infraclavicular Brachial Plexus Injuries Secondary to Shoulder Trauma. Cureus. 2026;18(6):e110594. doi:10.7759/cureus.110594 https://doi.org/10.7759/cureus.110594</a:t>
            </a:r>
          </a:p>
          <a:p>
            <a:pPr>
              <a:spcAft>
                <a:spcPts val="800"/>
              </a:spcAft>
            </a:pPr>
            <a:r>
              <a:rPr sz="1200">
                <a:solidFill>
                  <a:srgbClr val="263238"/>
                </a:solidFill>
                <a:latin typeface="Calibri"/>
              </a:rPr>
              <a:t>[r8] Robinson CM, Shur N, Sharpe T, Ray A, Murray IR. Injuries associated with traumatic anterior glenohumeral dislocations. J Bone Joint Surg Am. 2012;94(1):18-26. doi:10.2106/JBJS.J.01795 https://doi.org/10.2106/JBJS.J.01795</a:t>
            </a:r>
          </a:p>
          <a:p>
            <a:pPr>
              <a:spcAft>
                <a:spcPts val="800"/>
              </a:spcAft>
            </a:pPr>
            <a:r>
              <a:rPr sz="1200">
                <a:solidFill>
                  <a:srgbClr val="263238"/>
                </a:solidFill>
                <a:latin typeface="Calibri"/>
              </a:rPr>
              <a:t>[r9] Visser CP, Coene LN, Brand R, Tavy DL. The incidence of nerve injury in anterior dislocation of the shoulder and its influence on functional recovery. A prospective clinical and EMG study. J Bone Joint Surg Br. 1999;81(4):679-85. doi:10.1302/0301-620x.81b4.9005 https://doi.org/10.1302/0301-620x.81b4.9005</a:t>
            </a:r>
          </a:p>
          <a:p>
            <a:pPr>
              <a:spcAft>
                <a:spcPts val="800"/>
              </a:spcAft>
            </a:pPr>
            <a:r>
              <a:rPr sz="1200">
                <a:solidFill>
                  <a:srgbClr val="263238"/>
                </a:solidFill>
                <a:latin typeface="Calibri"/>
              </a:rPr>
              <a:t>[r10] Ng AJ, Arora V, Tang HH, Treseder T, Jain A, Wagner T. Axillary Artery Injury Associated with Proximal Humeral Fractures: Review of Long-Term Vascular, Orthopedic, and Neurologic Outcomes. Ann Vasc Surg. 2016;33:210-9. doi:10.1016/j.avsg.2015.10.038 https://doi.org/10.1016/j.avsg.2015.10.038</a:t>
            </a:r>
          </a:p>
          <a:p>
            <a:pPr>
              <a:spcAft>
                <a:spcPts val="800"/>
              </a:spcAft>
            </a:pPr>
            <a:r>
              <a:rPr sz="1200">
                <a:solidFill>
                  <a:srgbClr val="263238"/>
                </a:solidFill>
                <a:latin typeface="Calibri"/>
              </a:rPr>
              <a:t>[r11] Jaeger M, Leung F, Li W. Safe zones in the humerus [Internet]. En: Trafton P, editor ejecutivo. AO Surgery Reference. Davos: AO Foundation [consultado 2026 oct 12]. Disponible en: https://surgeryreference.aofoundation.org/orthopedic-trauma/adult-trauma/proximal-humerus/approach/safe-zones-in-the-proximal-humerus https://surgeryreference.aofoundation.org/orthopedic-trauma/adult-trauma/proximal-humerus/approach/safe-zones-in-the-proximal-humerus</a:t>
            </a:r>
          </a:p>
          <a:p>
            <a:pPr>
              <a:spcAft>
                <a:spcPts val="800"/>
              </a:spcAft>
            </a:pPr>
            <a:r>
              <a:rPr sz="1200">
                <a:solidFill>
                  <a:srgbClr val="263238"/>
                </a:solidFill>
                <a:latin typeface="Calibri"/>
              </a:rPr>
              <a:t>[r12] Yildirim C, Demirel M, Bayram E, Ekinci M, Yılmaz M. Acromion-axillary nerve distance and its relation to the arm length in the prediction of the axillary nerve position: a clinical study. J Orthop Surg Res. 2022;17(1):248. doi:10.1186/s13018-022-03085-6 https://doi.org/10.1186/s13018-022-03085-6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84</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Rotari V, Moussallem CD, David E, Mertl P, Havet E. Position of the anterior branch of the axillary nerve in relation to the humeral bone length. Am J Orthop (Belle Mead NJ). 2012;41(10):452-5. https://pubmed.ncbi.nlm.nih.gov/23376988/</a:t>
            </a:r>
          </a:p>
          <a:p>
            <a:pPr>
              <a:spcAft>
                <a:spcPts val="800"/>
              </a:spcAft>
            </a:pPr>
            <a:r>
              <a:rPr sz="1200">
                <a:solidFill>
                  <a:srgbClr val="263238"/>
                </a:solidFill>
                <a:latin typeface="Calibri"/>
              </a:rPr>
              <a:t>[r14] Vosloo M, Keough N, De Beer MA. The clinical anatomy of the insertion of the rotator cuff tendons. Eur J Orthop Surg Traumatol. 2017;27(3):359-366. doi:10.1007/s00590-017-1922-z https://doi.org/10.1007/s00590-017-1922-z</a:t>
            </a:r>
          </a:p>
          <a:p>
            <a:pPr>
              <a:spcAft>
                <a:spcPts val="800"/>
              </a:spcAft>
            </a:pPr>
            <a:r>
              <a:rPr sz="1200">
                <a:solidFill>
                  <a:srgbClr val="263238"/>
                </a:solidFill>
                <a:latin typeface="Calibri"/>
              </a:rPr>
              <a:t>[r15] Ibounig T, Järvinen TLN, Raatikainen S, Härkänen T, Sillanpää N, Bensch F, et al. Incidental Rotator Cuff Abnormalities on Magnetic Resonance Imaging. JAMA Intern Med. 2026;186(4):406-414. doi:10.1001/jamainternmed.2025.7903 https://doi.org/10.1001/jamainternmed.2025.7903</a:t>
            </a:r>
          </a:p>
          <a:p>
            <a:pPr>
              <a:spcAft>
                <a:spcPts val="800"/>
              </a:spcAft>
            </a:pPr>
            <a:r>
              <a:rPr sz="1200">
                <a:solidFill>
                  <a:srgbClr val="263238"/>
                </a:solidFill>
                <a:latin typeface="Calibri"/>
              </a:rPr>
              <a:t>[r16] Clavert P, Lutz JC, Wolfram-Gabel R, Kempf JF, Kahn JL. Relationships of the musculocutaneous nerve and the coracobrachialis during coracoid abutment procedure (Latarjet procedure). Surg Radiol Anat. 2009;31(1):49-53. doi:10.1007/s00276-008-0426-2 https://doi.org/10.1007/s00276-008-0426-2</a:t>
            </a:r>
          </a:p>
          <a:p>
            <a:pPr>
              <a:spcAft>
                <a:spcPts val="800"/>
              </a:spcAft>
            </a:pPr>
            <a:r>
              <a:rPr sz="1200">
                <a:solidFill>
                  <a:srgbClr val="263238"/>
                </a:solidFill>
                <a:latin typeface="Calibri"/>
              </a:rPr>
              <a:t>[r17] Loukas M, Grabska J, Tubbs RS, Apaydin N, Jordan R. Mapping the axillary nerve within the deltoid muscle. Surg Radiol Anat. 2009;31(1):43-7. doi:10.1007/s00276-008-0409-3 https://doi.org/10.1007/s00276-008-0409-3</a:t>
            </a:r>
          </a:p>
          <a:p>
            <a:pPr>
              <a:spcAft>
                <a:spcPts val="800"/>
              </a:spcAft>
            </a:pPr>
            <a:r>
              <a:rPr sz="1200">
                <a:solidFill>
                  <a:srgbClr val="263238"/>
                </a:solidFill>
                <a:latin typeface="Calibri"/>
              </a:rPr>
              <a:t>[r18] Ball CM, Steger T, Galatz LM, Yamaguchi K. The posterior branch of the axillary nerve: an anatomic study. J Bone Joint Surg Am. 2003;85(8):1497-501. doi:10.2106/00004623-200308000-00010 https://doi.org/10.2106/00004623-200308000-00010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84</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Yang HJ, Gil YC, Jin JD, Ahn SV, Lee HY. Topographical anatomy of the suprascapular nerve and vessels at the suprascapular notch. Clin Anat. 2012;25(3):359-65. doi:10.1002/ca.21248 https://doi.org/10.1002/ca.21248</a:t>
            </a:r>
          </a:p>
          <a:p>
            <a:pPr>
              <a:spcAft>
                <a:spcPts val="800"/>
              </a:spcAft>
            </a:pPr>
            <a:r>
              <a:rPr sz="1200">
                <a:solidFill>
                  <a:srgbClr val="263238"/>
                </a:solidFill>
                <a:latin typeface="Calibri"/>
              </a:rPr>
              <a:t>[r20] Hettrich CM, Boraiah S, Dyke JP, Neviaser A, Helfet DL, Lorich DG. Quantitative assessment of the vascularity of the proximal part of the humerus. J Bone Joint Surg Am. 2010;92(4):943-8. doi:10.2106/JBJS.H.01144 https://doi.org/10.2106/JBJS.H.01144</a:t>
            </a:r>
          </a:p>
          <a:p>
            <a:pPr>
              <a:spcAft>
                <a:spcPts val="800"/>
              </a:spcAft>
            </a:pPr>
            <a:r>
              <a:rPr sz="1200">
                <a:solidFill>
                  <a:srgbClr val="263238"/>
                </a:solidFill>
                <a:latin typeface="Calibri"/>
              </a:rPr>
              <a:t>[r21] Gutkowska O, Martynkiewicz J, Urban M, Gosk J. Brachial plexus injury after shoulder dislocation: a literature review. Neurosurg Rev. 2020;43(2):407-423. doi:10.1007/s10143-018-1001-x https://doi.org/10.1007/s10143-018-1001-x</a:t>
            </a:r>
          </a:p>
          <a:p>
            <a:pPr>
              <a:spcAft>
                <a:spcPts val="800"/>
              </a:spcAft>
            </a:pPr>
            <a:r>
              <a:rPr sz="1200">
                <a:solidFill>
                  <a:srgbClr val="263238"/>
                </a:solidFill>
                <a:latin typeface="Calibri"/>
              </a:rPr>
              <a:t>[r22] Jaeger M, Leung F, Li W. Anterolateral approach to the proximal humerus [Internet]. En: Trafton P, editor ejecutivo. AO Surgery Reference. Davos: AO Foundation [consultado 2026 oct 12]. Disponible en: https://surgeryreference.aofoundation.org/orthopedic-trauma/adult-trauma/proximal-humerus/approach/anterolateral-approach https://surgeryreference.aofoundation.org/orthopedic-trauma/adult-trauma/proximal-humerus/approach/anterolateral-approach</a:t>
            </a:r>
          </a:p>
          <a:p>
            <a:pPr>
              <a:spcAft>
                <a:spcPts val="800"/>
              </a:spcAft>
            </a:pPr>
            <a:r>
              <a:rPr sz="1200">
                <a:solidFill>
                  <a:srgbClr val="263238"/>
                </a:solidFill>
                <a:latin typeface="Calibri"/>
              </a:rPr>
              <a:t>[r23] Traver JL, Guzman MA, Cannada LK, Kaar SG. Is the Axillary Nerve at Risk During a Deltoid-Splitting Approach for Proximal Humerus Fractures?. J Orthop Trauma. 2016;30(5):240-4. doi:10.1097/BOT.0000000000000492 https://doi.org/10.1097/BOT.0000000000000492</a:t>
            </a:r>
          </a:p>
          <a:p>
            <a:pPr>
              <a:spcAft>
                <a:spcPts val="800"/>
              </a:spcAft>
            </a:pPr>
            <a:r>
              <a:rPr sz="1200">
                <a:solidFill>
                  <a:srgbClr val="263238"/>
                </a:solidFill>
                <a:latin typeface="Calibri"/>
              </a:rPr>
              <a:t>[r24] Dang KH, Ornell SS, Reyes G, Hussey M, Dutta AK. A new risk to the axillary nerve during percutaneous proximal humeral plate fixation using the Synthes PHILOS aiming system. J Shoulder Elbow Surg. 2019;28(9):1795-1800. doi:10.1016/j.jse.2019.01.019 https://doi.org/10.1016/j.jse.2019.01.019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84</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Stecco C, Gagliano G, Lancerotto L, Tiengo C, Macchi V, Porzionato A, et al. Surgical anatomy of the axillary nerve and its implication in the transdeltoid approaches to the shoulder. J Shoulder Elbow Surg. 2010;19(8):1166-74. doi:10.1016/j.jse.2010.05.010 https://doi.org/10.1016/j.jse.2010.05.010</a:t>
            </a:r>
          </a:p>
          <a:p>
            <a:pPr>
              <a:spcAft>
                <a:spcPts val="800"/>
              </a:spcAft>
            </a:pPr>
            <a:r>
              <a:rPr sz="1200">
                <a:solidFill>
                  <a:srgbClr val="263238"/>
                </a:solidFill>
                <a:latin typeface="Calibri"/>
              </a:rPr>
              <a:t>[r26] Arai R, Mochizuki T, Yamaguchi K, Sugaya H, Kobayashi M, Nakamura T, et al. Functional anatomy of the superior glenohumeral and coracohumeral ligaments and the subscapularis tendon in view of stabilization of the long head of the biceps tendon. J Shoulder Elbow Surg. 2010;19(1):58-64. doi:10.1016/j.jse.2009.04.001 https://doi.org/10.1016/j.jse.2009.04.001</a:t>
            </a:r>
          </a:p>
          <a:p>
            <a:pPr>
              <a:spcAft>
                <a:spcPts val="800"/>
              </a:spcAft>
            </a:pPr>
            <a:r>
              <a:rPr sz="1200">
                <a:solidFill>
                  <a:srgbClr val="263238"/>
                </a:solidFill>
                <a:latin typeface="Calibri"/>
              </a:rPr>
              <a:t>[r27] Tetro AM, Bauer G, Hollstien SB, Yamaguchi K. Arthroscopic release of the rotator interval and coracohumeral ligament: An anatomic study in cadavers. Arthroscopy. 2002;18(2):145-50. doi:10.1053/jars.2002.30438 https://doi.org/10.1053/jars.2002.30438</a:t>
            </a:r>
          </a:p>
          <a:p>
            <a:pPr>
              <a:spcAft>
                <a:spcPts val="800"/>
              </a:spcAft>
            </a:pPr>
            <a:r>
              <a:rPr sz="1200">
                <a:solidFill>
                  <a:srgbClr val="263238"/>
                </a:solidFill>
                <a:latin typeface="Calibri"/>
              </a:rPr>
              <a:t>[r28] Lohr JF, Uhthoff HK. The microvascular pattern of the supraspinatus tendon. Clin Orthop Relat Res. 1990(254):35-8. https://pubmed.ncbi.nlm.nih.gov/2323147/</a:t>
            </a:r>
          </a:p>
          <a:p>
            <a:pPr>
              <a:spcAft>
                <a:spcPts val="800"/>
              </a:spcAft>
            </a:pPr>
            <a:r>
              <a:rPr sz="1200">
                <a:solidFill>
                  <a:srgbClr val="263238"/>
                </a:solidFill>
                <a:latin typeface="Calibri"/>
              </a:rPr>
              <a:t>[r29] Levy O, Relwani J, Zaman T, Even T, Venkateswaran B, Copeland S. Measurement of blood flow in the rotator cuff using laser Doppler flowmetry. J Bone Joint Surg Br. 2008;90(7):893-8. doi:10.1302/0301-620X.90B7.19918 https://doi.org/10.1302/0301-620X.90B7.19918</a:t>
            </a:r>
          </a:p>
          <a:p>
            <a:pPr>
              <a:spcAft>
                <a:spcPts val="800"/>
              </a:spcAft>
            </a:pPr>
            <a:r>
              <a:rPr sz="1200">
                <a:solidFill>
                  <a:srgbClr val="263238"/>
                </a:solidFill>
                <a:latin typeface="Calibri"/>
              </a:rPr>
              <a:t>[r30] Coughlin RP, Bullock GS, Shanmugaraj A, Sell TC, Garrigues GE, Ledbetter L, et al. Outcomes After Arthroscopic Rotator Interval Closure for Shoulder Instability: A Systematic Review. Arthroscopy. 2018;34(11):3098-3108.e1. doi:10.1016/j.arthro.2018.05.042 https://doi.org/10.1016/j.arthro.2018.05.042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84</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Brilakis L, Tsakotos G, Lykoudis PM, Piagkou M, Troupis T. Prevalence of Axillary Artery Variants and Their Clinical Significance: A Scoping Review. Cureus. 2023;15(10):e47809. doi:10.7759/cureus.47809 https://doi.org/10.7759/cureus.47809</a:t>
            </a:r>
          </a:p>
          <a:p>
            <a:pPr>
              <a:spcAft>
                <a:spcPts val="800"/>
              </a:spcAft>
            </a:pPr>
            <a:r>
              <a:rPr sz="1200">
                <a:solidFill>
                  <a:srgbClr val="263238"/>
                </a:solidFill>
                <a:latin typeface="Calibri"/>
              </a:rPr>
              <a:t>[r32] Warner JP, Krushell RJ, Masquelet A, Gerber C. Anatomy and relationships of the suprascapular nerve: anatomical constraints to mobilization of the supraspinatus and infraspinatus muscles in the management of massive rotator-cuff tears. J Bone Joint Surg Am. 1992;74(1):36-45. https://pubmed.ncbi.nlm.nih.gov/1734012/</a:t>
            </a:r>
          </a:p>
          <a:p>
            <a:pPr>
              <a:spcAft>
                <a:spcPts val="800"/>
              </a:spcAft>
            </a:pPr>
            <a:r>
              <a:rPr sz="1200">
                <a:solidFill>
                  <a:srgbClr val="263238"/>
                </a:solidFill>
                <a:latin typeface="Calibri"/>
              </a:rPr>
              <a:t>[r33] Walley KC, Saloky KL, Updegrove GF, Lopez H, Armstrong AD. Characterization of an anatomic safe zone surrounding the lower subscapular nerve during an open deltopectoral approach. J Shoulder Elbow Surg. 2019;28(4):671-677. doi:10.1016/j.jse.2018.09.008 https://doi.org/10.1016/j.jse.2018.09.008</a:t>
            </a:r>
          </a:p>
          <a:p>
            <a:pPr>
              <a:spcAft>
                <a:spcPts val="800"/>
              </a:spcAft>
            </a:pPr>
            <a:r>
              <a:rPr sz="1200">
                <a:solidFill>
                  <a:srgbClr val="263238"/>
                </a:solidFill>
                <a:latin typeface="Calibri"/>
              </a:rPr>
              <a:t>[r34] Uz A, Apaydin N, Bozkurt M, Elhan A. The anatomic branch pattern of the axillary nerve. J Shoulder Elbow Surg. 2007;16(2):240-4. doi:10.1016/j.jse.2006.05.003 https://doi.org/10.1016/j.jse.2006.05.003</a:t>
            </a:r>
          </a:p>
          <a:p>
            <a:pPr>
              <a:spcAft>
                <a:spcPts val="800"/>
              </a:spcAft>
            </a:pPr>
            <a:r>
              <a:rPr sz="1200">
                <a:solidFill>
                  <a:srgbClr val="263238"/>
                </a:solidFill>
                <a:latin typeface="Calibri"/>
              </a:rPr>
              <a:t>[r35] Lo IK, Lind CC, Burkhart SS. Glenohumeral arthroscopy portals established using an outside-in technique: neurovascular anatomy at risk. Arthroscopy. 2004;20(6):596-602. doi:10.1016/j.arthro.2004.04.057 https://doi.org/10.1016/j.arthro.2004.04.057</a:t>
            </a:r>
          </a:p>
          <a:p>
            <a:pPr>
              <a:spcAft>
                <a:spcPts val="800"/>
              </a:spcAft>
            </a:pPr>
            <a:r>
              <a:rPr sz="1200">
                <a:solidFill>
                  <a:srgbClr val="263238"/>
                </a:solidFill>
                <a:latin typeface="Calibri"/>
              </a:rPr>
              <a:t>[r36] Minagawa H, Yamamoto N, Abe H, Fukuda M, Seki N, Kikuchi K, et al. Prevalence of symptomatic and asymptomatic rotator cuff tears in the general population: From mass-screening in one village. J Orthop. 2013;10(1):8-12. doi:10.1016/j.jor.2013.01.008 https://doi.org/10.1016/j.jor.2013.01.008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84</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Hinsley H, Ganderton C, Arden NK, Carr AJ. Prevalence of rotator cuff tendon tears and symptoms in a Chingford general population cohort, and the resultant impact on UK health services: a cross-sectional observational study. BMJ Open. 2022;12(9):e059175. doi:10.1136/bmjopen-2021-059175 https://doi.org/10.1136/bmjopen-2021-059175</a:t>
            </a:r>
          </a:p>
          <a:p>
            <a:pPr>
              <a:spcAft>
                <a:spcPts val="800"/>
              </a:spcAft>
            </a:pPr>
            <a:r>
              <a:rPr sz="1200">
                <a:solidFill>
                  <a:srgbClr val="263238"/>
                </a:solidFill>
                <a:latin typeface="Calibri"/>
              </a:rPr>
              <a:t>[r38] Barwood SA, Burkhart SS, Lo IK. Arthroscopic suprascapular nerve release at the suprascapular notch in a cadaveric model: an anatomic approach. Arthroscopy. 2007;23(2):221-5. doi:10.1016/j.arthro.2006.11.011 https://doi.org/10.1016/j.arthro.2006.11.011</a:t>
            </a:r>
          </a:p>
          <a:p>
            <a:pPr>
              <a:spcAft>
                <a:spcPts val="800"/>
              </a:spcAft>
            </a:pPr>
            <a:r>
              <a:rPr sz="1200">
                <a:solidFill>
                  <a:srgbClr val="263238"/>
                </a:solidFill>
                <a:latin typeface="Calibri"/>
              </a:rPr>
              <a:t>[r39] Richards DP, Burkhart SS, Tehrany AM, Wirth MA. The subscapularis footprint: an anatomic description of its insertion site. Arthroscopy. 2007;23(3):251-4. doi:10.1016/j.arthro.2006.11.023 https://doi.org/10.1016/j.arthro.2006.11.023</a:t>
            </a:r>
          </a:p>
          <a:p>
            <a:pPr>
              <a:spcAft>
                <a:spcPts val="800"/>
              </a:spcAft>
            </a:pPr>
            <a:r>
              <a:rPr sz="1200">
                <a:solidFill>
                  <a:srgbClr val="263238"/>
                </a:solidFill>
                <a:latin typeface="Calibri"/>
              </a:rPr>
              <a:t>[r40] D'Addesi LL, Anbari A, Reish MW, Brahmabhatt S, Kelly JD. The subscapularis footprint: an anatomic study of the subscapularis tendon insertion. Arthroscopy. 2006;22(9):937-40. doi:10.1016/j.arthro.2006.04.101 https://doi.org/10.1016/j.arthro.2006.04.101</a:t>
            </a:r>
          </a:p>
          <a:p>
            <a:pPr>
              <a:spcAft>
                <a:spcPts val="800"/>
              </a:spcAft>
            </a:pPr>
            <a:r>
              <a:rPr sz="1200">
                <a:solidFill>
                  <a:srgbClr val="263238"/>
                </a:solidFill>
                <a:latin typeface="Calibri"/>
              </a:rPr>
              <a:t>[r41] Burkhart SS, Esch JC, Jolson RS. The rotator crescent and rotator cable: an anatomic description of the shoulder's "suspension bridge". Arthroscopy. 1993;9(6):611-6. doi:10.1016/s0749-8063(05)80496-7 https://doi.org/10.1016/s0749-8063(05)80496-7</a:t>
            </a:r>
          </a:p>
          <a:p>
            <a:pPr>
              <a:spcAft>
                <a:spcPts val="800"/>
              </a:spcAft>
            </a:pPr>
            <a:r>
              <a:rPr sz="1200">
                <a:solidFill>
                  <a:srgbClr val="263238"/>
                </a:solidFill>
                <a:latin typeface="Calibri"/>
              </a:rPr>
              <a:t>[r42] Schmidt CC, Spicer CS, Papadopoulos DV, Delserro SM, Tomizuka Y, Zink TR, et al. The Rotator Cable Does Not Stress Shield the Crescent Area During Shoulder Abduction. J Bone Joint Surg Am. 2022;104(14):1292-1300. doi:10.2106/JBJS.21.01142 https://doi.org/10.2106/JBJS.21.01142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84</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Hunt SA, Kwon YW, Zuckerman JD. The rotator interval: anatomy, pathology, and strategies for treatment. J Am Acad Orthop Surg. 2007;15(4):218-27. doi:10.5435/00124635-200704000-00005 https://doi.org/10.5435/00124635-200704000-00005</a:t>
            </a:r>
          </a:p>
          <a:p>
            <a:pPr>
              <a:spcAft>
                <a:spcPts val="800"/>
              </a:spcAft>
            </a:pPr>
            <a:r>
              <a:rPr sz="1200">
                <a:solidFill>
                  <a:srgbClr val="263238"/>
                </a:solidFill>
                <a:latin typeface="Calibri"/>
              </a:rPr>
              <a:t>[r44] Kask K, Põldoja E, Lont T, Norit R, Merila M, Busch LC, et al. Anatomy of the superior glenohumeral ligament. J Shoulder Elbow Surg. 2010;19(6):908-16. doi:10.1016/j.jse.2010.01.019 https://doi.org/10.1016/j.jse.2010.01.019</a:t>
            </a:r>
          </a:p>
          <a:p>
            <a:pPr>
              <a:spcAft>
                <a:spcPts val="800"/>
              </a:spcAft>
            </a:pPr>
            <a:r>
              <a:rPr sz="1200">
                <a:solidFill>
                  <a:srgbClr val="263238"/>
                </a:solidFill>
                <a:latin typeface="Calibri"/>
              </a:rPr>
              <a:t>[r45] Kesmezacar H, Akgun I, Ogut T, Gokay S, Uzun I. The coracoacromial ligament: the morphology and relation to rotator cuff pathology. J Shoulder Elbow Surg. 2008;17(1):182-8. doi:10.1016/j.jse.2007.05.015 https://doi.org/10.1016/j.jse.2007.05.015</a:t>
            </a:r>
          </a:p>
          <a:p>
            <a:pPr>
              <a:spcAft>
                <a:spcPts val="800"/>
              </a:spcAft>
            </a:pPr>
            <a:r>
              <a:rPr sz="1200">
                <a:solidFill>
                  <a:srgbClr val="263238"/>
                </a:solidFill>
                <a:latin typeface="Calibri"/>
              </a:rPr>
              <a:t>[r46] Alraddadi A, Alashkham A, Lamb C, Soames R. The association between coracoacromial ligament morphology and rotator cuff tears: A cadaveric study. Clin Anat. 2022;35(4):461-468. doi:10.1002/ca.23814 https://doi.org/10.1002/ca.23814</a:t>
            </a:r>
          </a:p>
          <a:p>
            <a:pPr>
              <a:spcAft>
                <a:spcPts val="800"/>
              </a:spcAft>
            </a:pPr>
            <a:r>
              <a:rPr sz="1200">
                <a:solidFill>
                  <a:srgbClr val="263238"/>
                </a:solidFill>
                <a:latin typeface="Calibri"/>
              </a:rPr>
              <a:t>[r47] Moor BK, Bouaicha S, Rothenfluh DA, Sukthankar A, Gerber C. Is there an association between the individual anatomy of the scapula and the development of rotator cuff tears or osteoarthritis of the glenohumeral joint?: A radiological study of the critical shoulder angle. Bone Joint J. 2013;95-B(7):935-41. doi:10.1302/0301-620X.95B7.31028 https://doi.org/10.1302/0301-620X.95B7.31028</a:t>
            </a:r>
          </a:p>
          <a:p>
            <a:pPr>
              <a:spcAft>
                <a:spcPts val="800"/>
              </a:spcAft>
            </a:pPr>
            <a:r>
              <a:rPr sz="1200">
                <a:solidFill>
                  <a:srgbClr val="263238"/>
                </a:solidFill>
                <a:latin typeface="Calibri"/>
              </a:rPr>
              <a:t>[r48] Song JG, Yun SJ, Song YW, Lee SH. High performance of critical shoulder angle for diagnosing rotator cuff tears on radiographs. Knee Surg Sports Traumatol Arthrosc. 2019;27(1):289-298. doi:10.1007/s00167-018-5247-1 https://doi.org/10.1007/s00167-018-5247-1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79 / 84</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Sahin K, Kendirci AS, Kocazeybek E, Demir N, Saglam Y, Ersen A. Reliability of Bigliani's Classification using Magnetic Resonance Imaging for Determination of Acromial Morphology. Malays Orthop J. 2022;16(3):44-49. doi:10.5704/MOJ.2211.008 https://doi.org/10.5704/MOJ.2211.008</a:t>
            </a:r>
          </a:p>
          <a:p>
            <a:pPr>
              <a:spcAft>
                <a:spcPts val="800"/>
              </a:spcAft>
            </a:pPr>
            <a:r>
              <a:rPr sz="1200">
                <a:solidFill>
                  <a:srgbClr val="263238"/>
                </a:solidFill>
                <a:latin typeface="Calibri"/>
              </a:rPr>
              <a:t>[r50] Beard DJ, Rees JL, Cook JA, Rombach I, Cooper C, Merritt N, et al. Arthroscopic subacromial decompression for subacromial shoulder pain (CSAW): a multicentre, pragmatic, parallel group, placebo-controlled, three-group, randomised surgical trial. Lancet. 2018;391(10118):329-338. doi:10.1016/S0140-6736(17)32457-1 https://doi.org/10.1016/S0140-6736(17)32457-1</a:t>
            </a:r>
          </a:p>
          <a:p>
            <a:pPr>
              <a:spcAft>
                <a:spcPts val="800"/>
              </a:spcAft>
            </a:pPr>
            <a:r>
              <a:rPr sz="1200">
                <a:solidFill>
                  <a:srgbClr val="263238"/>
                </a:solidFill>
                <a:latin typeface="Calibri"/>
              </a:rPr>
              <a:t>[r51] Chansky HA, Iannotti JP. The vascularity of the rotator cuff. Clin Sports Med. 1991;10(4):807-22. https://pubmed.ncbi.nlm.nih.gov/1934098/</a:t>
            </a:r>
          </a:p>
          <a:p>
            <a:pPr>
              <a:spcAft>
                <a:spcPts val="800"/>
              </a:spcAft>
            </a:pPr>
            <a:r>
              <a:rPr sz="1200">
                <a:solidFill>
                  <a:srgbClr val="263238"/>
                </a:solidFill>
                <a:latin typeface="Calibri"/>
              </a:rPr>
              <a:t>[r52] Keough N, Lorke DE. The humeral head: A review of the blood supply and possible link to osteonecrosis following rotator cuff repair. J Anat. 2021;239(5):973-982. doi:10.1111/joa.13496 https://doi.org/10.1111/joa.13496</a:t>
            </a:r>
          </a:p>
          <a:p>
            <a:pPr>
              <a:spcAft>
                <a:spcPts val="800"/>
              </a:spcAft>
            </a:pPr>
            <a:r>
              <a:rPr sz="1200">
                <a:solidFill>
                  <a:srgbClr val="263238"/>
                </a:solidFill>
                <a:latin typeface="Calibri"/>
              </a:rPr>
              <a:t>[r53] Ouaddane Alami R, Bouassria A, Mellas S, Elkouache M, Chakour K. The Interscalene Triangle: A Cadaveric Dissection of a Critical Neurovascular Corridor at the Root of the Neck. Cureus. 2026;18(9):e115760. doi:10.7759/cureus.115760 https://doi.org/10.7759/cureus.115760</a:t>
            </a:r>
          </a:p>
          <a:p>
            <a:pPr>
              <a:spcAft>
                <a:spcPts val="800"/>
              </a:spcAft>
            </a:pPr>
            <a:r>
              <a:rPr sz="1200">
                <a:solidFill>
                  <a:srgbClr val="263238"/>
                </a:solidFill>
                <a:latin typeface="Calibri"/>
              </a:rPr>
              <a:t>[r54] da Cunha DF, de Carvalho JPA, de Olinda Ribeiro B, da Silva Neto EB, de Araújo Azi LMT, Módolo NSP, et al. Incidence of hemidiaphragmatic paralysis in superior trunk versus interscalene block upper limb surgeries: a systematic review, meta-analysis, and trial sequential analysis. Anesth Pain Med (Seoul). 2026. doi:10.17085/apm.25415 https://doi.org/10.17085/apm.25415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80 / 84</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Amaral S, Arsky Lombardi R, Medeiros H, Nogueira A, Gadsden J. Superior Trunk Block Is an Effective Phrenic-Sparing Alternative to Interscalene Block for Shoulder Arthroscopy: A Systematic Review and Meta-Analysis. Cureus. 2023;15(11):e48217. doi:10.7759/cureus.48217 https://doi.org/10.7759/cureus.48217</a:t>
            </a:r>
          </a:p>
          <a:p>
            <a:pPr>
              <a:spcAft>
                <a:spcPts val="800"/>
              </a:spcAft>
            </a:pPr>
            <a:r>
              <a:rPr sz="1200">
                <a:solidFill>
                  <a:srgbClr val="263238"/>
                </a:solidFill>
                <a:latin typeface="Calibri"/>
              </a:rPr>
              <a:t>[r56] Benes M, Kachlik D, Belbl M, Whitley A, Havlikova S, Kaiser R, et al. A meta-analysis on the anatomical variability of the brachial plexus: Part II - Branching of the supraclavicular part. Ann Anat. 2021;238:151788. doi:10.1016/j.aanat.2021.151788 https://doi.org/10.1016/j.aanat.2021.151788</a:t>
            </a:r>
          </a:p>
          <a:p>
            <a:pPr>
              <a:spcAft>
                <a:spcPts val="800"/>
              </a:spcAft>
            </a:pPr>
            <a:r>
              <a:rPr sz="1200">
                <a:solidFill>
                  <a:srgbClr val="263238"/>
                </a:solidFill>
                <a:latin typeface="Calibri"/>
              </a:rPr>
              <a:t>[r57] Benes M, Kachlik D, Belbl M, Havlikova S, Kunc V, Whitley A, et al. A meta-analysis on the anatomical variability of the brachial plexus: Part III - Branching of the infraclavicular part. Ann Anat. 2022;244:151976. doi:10.1016/j.aanat.2022.151976 https://doi.org/10.1016/j.aanat.2022.151976</a:t>
            </a:r>
          </a:p>
          <a:p>
            <a:pPr>
              <a:spcAft>
                <a:spcPts val="800"/>
              </a:spcAft>
            </a:pPr>
            <a:r>
              <a:rPr sz="1200">
                <a:solidFill>
                  <a:srgbClr val="263238"/>
                </a:solidFill>
                <a:latin typeface="Calibri"/>
              </a:rPr>
              <a:t>[r58] Lottino B, Hohmann E, Naicker J, Mogale N. Morphometric analysis of the axillary nerve in relation to the deltopectoral and deltoid-splitting approaches: implications for surgical safe zones. Surg Radiol Anat. 2026;48(1):255. doi:10.1007/s00276-026-04018-2 https://doi.org/10.1007/s00276-026-04018-2</a:t>
            </a:r>
          </a:p>
          <a:p>
            <a:pPr>
              <a:spcAft>
                <a:spcPts val="800"/>
              </a:spcAft>
            </a:pPr>
            <a:r>
              <a:rPr sz="1200">
                <a:solidFill>
                  <a:srgbClr val="263238"/>
                </a:solidFill>
                <a:latin typeface="Calibri"/>
              </a:rPr>
              <a:t>[r59] Massimini DF, Singh A, Wells JH, Li G, Warner JJ. Suprascapular nerve anatomy during shoulder motion: a cadaveric proof of concept study with implications for neurogenic shoulder pain. J Shoulder Elbow Surg. 2013;22(4):463-70. doi:10.1016/j.jse.2012.04.018 https://doi.org/10.1016/j.jse.2012.04.018</a:t>
            </a:r>
          </a:p>
          <a:p>
            <a:pPr>
              <a:spcAft>
                <a:spcPts val="800"/>
              </a:spcAft>
            </a:pPr>
            <a:r>
              <a:rPr sz="1200">
                <a:solidFill>
                  <a:srgbClr val="263238"/>
                </a:solidFill>
                <a:latin typeface="Calibri"/>
              </a:rPr>
              <a:t>[r60] Shah AA, Butler RB, Romanowski J, Goel D, Karadagli D, Warner JJ. Short-term complications of the Latarjet procedure. J Bone Joint Surg Am. 2012;94(6):495-501. doi:10.2106/JBJS.J.01830 https://doi.org/10.2106/JBJS.J.01830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81 / 84</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Gelber PE, Reina F, Caceres E, Monllau JC. A comparison of risk between the lateral decubitus and the beach-chair position when establishing an anteroinferior shoulder portal: a cadaveric study. Arthroscopy. 2007;23(5):522-8. doi:10.1016/j.arthro.2006.12.034 https://doi.org/10.1016/j.arthro.2006.12.034</a:t>
            </a:r>
          </a:p>
          <a:p>
            <a:pPr>
              <a:spcAft>
                <a:spcPts val="800"/>
              </a:spcAft>
            </a:pPr>
            <a:r>
              <a:rPr sz="1200">
                <a:solidFill>
                  <a:srgbClr val="263238"/>
                </a:solidFill>
                <a:latin typeface="Calibri"/>
              </a:rPr>
              <a:t>[r62] Karlsfeld MJ, Wermers J, Tänzler S, Sußiek J, Herbst E, Katthagen JC. Simulated tears of antero-posterior rotator cuff force-couple and reduced glenoid concavity decrease anterior glenohumeral stability: a robot-assisted biomechanical analysis of a load and shift sequence. Arch Orthop Trauma Surg. 2026;146(1):228. doi:10.1007/s00402-026-06383-4 https://doi.org/10.1007/s00402-026-06383-4</a:t>
            </a:r>
          </a:p>
          <a:p>
            <a:pPr>
              <a:spcAft>
                <a:spcPts val="800"/>
              </a:spcAft>
            </a:pPr>
            <a:r>
              <a:rPr sz="1200">
                <a:solidFill>
                  <a:srgbClr val="263238"/>
                </a:solidFill>
                <a:latin typeface="Calibri"/>
              </a:rPr>
              <a:t>[r63] Wu F, Dhir R, Ng CY. Patterns of Nerve Injury and Recovery Rates of Infraclavicular Brachial Plexus Lesions Following Anterior Shoulder Dislocation. J Hand Surg Am. 2022;47(12):1227.e1-1227.e7. doi:10.1016/j.jhsa.2021.09.009 https://doi.org/10.1016/j.jhsa.2021.09.009</a:t>
            </a:r>
          </a:p>
          <a:p>
            <a:pPr>
              <a:spcAft>
                <a:spcPts val="800"/>
              </a:spcAft>
            </a:pPr>
            <a:r>
              <a:rPr sz="1200">
                <a:solidFill>
                  <a:srgbClr val="263238"/>
                </a:solidFill>
                <a:latin typeface="Calibri"/>
              </a:rPr>
              <a:t>[r64] Hegedus EJ, Goode AP, Cook CE, Michener L, Myer CA, Myer DM, et al. Which physical examination tests provide clinicians with the most value when examining the shoulder? Update of a systematic review with meta-analysis of individual tests. Br J Sports Med. 2012;46(14):964-78. doi:10.1136/bjsports-2012-091066 https://doi.org/10.1136/bjsports-2012-091066</a:t>
            </a:r>
          </a:p>
          <a:p>
            <a:pPr>
              <a:spcAft>
                <a:spcPts val="800"/>
              </a:spcAft>
            </a:pPr>
            <a:r>
              <a:rPr sz="1200">
                <a:solidFill>
                  <a:srgbClr val="263238"/>
                </a:solidFill>
                <a:latin typeface="Calibri"/>
              </a:rPr>
              <a:t>[r65] Hermans J, Luime JJ, Meuffels DE, Reijman M, Simel DL, Bierma-Zeinstra SM. Does this patient with shoulder pain have rotator cuff disease?: The Rational Clinical Examination systematic review. JAMA. 2013;310(8):837-47. doi:10.1001/jama.2013.276187 https://doi.org/10.1001/jama.2013.276187</a:t>
            </a:r>
          </a:p>
          <a:p>
            <a:pPr>
              <a:spcAft>
                <a:spcPts val="800"/>
              </a:spcAft>
            </a:pPr>
            <a:r>
              <a:rPr sz="1200">
                <a:solidFill>
                  <a:srgbClr val="263238"/>
                </a:solidFill>
                <a:latin typeface="Calibri"/>
              </a:rPr>
              <a:t>[r66] Zhao Q, Palani P, Kassab NS, Terzic M, Olejnik M, Wang S, et al. Evidence-based approach to the shoulder examination for subacromial bursitis and rotator cuff tears: a systematic review and meta-analysis. BMC Musculoskelet Disord. 2024;25(1):1028. doi:10.1186/s12891-024-08144-z https://doi.org/10.1186/s12891-024-08144-z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82 / 84</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Lenza M, Buchbinder R, Takwoingi Y, Johnston RV, Hanchard NC, Faloppa F. Magnetic resonance imaging, magnetic resonance arthrography and ultrasonography for assessing rotator cuff tears in people with shoulder pain for whom surgery is being considered. Cochrane Database Syst Rev. 2013;2013(9):CD009020. doi:10.1002/14651858.CD009020.pub2 https://doi.org/10.1002/14651858.CD009020.pub2</a:t>
            </a:r>
          </a:p>
          <a:p>
            <a:pPr>
              <a:spcAft>
                <a:spcPts val="800"/>
              </a:spcAft>
            </a:pPr>
            <a:r>
              <a:rPr sz="1200">
                <a:solidFill>
                  <a:srgbClr val="263238"/>
                </a:solidFill>
                <a:latin typeface="Calibri"/>
              </a:rPr>
              <a:t>[r68] Roy JS, Braën C, Leblond J, Desmeules F, Dionne CE, MacDermid JC, et al. Diagnostic accuracy of ultrasonography, MRI and MR arthrography in the characterisation of rotator cuff disorders: a systematic review and meta-analysis. Br J Sports Med. 2015;49(20):1316-28. doi:10.1136/bjsports-2014-094148 https://doi.org/10.1136/bjsports-2014-094148</a:t>
            </a:r>
          </a:p>
          <a:p>
            <a:pPr>
              <a:spcAft>
                <a:spcPts val="800"/>
              </a:spcAft>
            </a:pPr>
            <a:r>
              <a:rPr sz="1200">
                <a:solidFill>
                  <a:srgbClr val="263238"/>
                </a:solidFill>
                <a:latin typeface="Calibri"/>
              </a:rPr>
              <a:t>[r69] Karjalainen TV, Jain NB, Heikkinen J, Johnston RV, Page CM, Buchbinder R. Surgery for rotator cuff tears. Cochrane Database Syst Rev. 2019;12(12):CD013502. doi:10.1002/14651858.CD013502 https://doi.org/10.1002/14651858.CD013502</a:t>
            </a:r>
          </a:p>
          <a:p>
            <a:pPr>
              <a:spcAft>
                <a:spcPts val="800"/>
              </a:spcAft>
            </a:pPr>
            <a:r>
              <a:rPr sz="1200">
                <a:solidFill>
                  <a:srgbClr val="263238"/>
                </a:solidFill>
                <a:latin typeface="Calibri"/>
              </a:rPr>
              <a:t>[r70] Moosmayer S, Lund G, Seljom US, Haldorsen B, Svege IC, Hennig T, et al. Fifteen-Year Results of a Comparative Analysis of Tendon Repair Versus Physiotherapy for Small-to-Medium-Sized Rotator Cuff Tears: A Concise Follow-up of Previous Reports. J Bone Joint Surg Am. 2024;106(19):1785-1796. doi:10.2106/JBJS.24.00065 https://doi.org/10.2106/JBJS.24.00065</a:t>
            </a:r>
          </a:p>
          <a:p>
            <a:pPr>
              <a:spcAft>
                <a:spcPts val="800"/>
              </a:spcAft>
            </a:pPr>
            <a:r>
              <a:rPr sz="1200">
                <a:solidFill>
                  <a:srgbClr val="263238"/>
                </a:solidFill>
                <a:latin typeface="Calibri"/>
              </a:rPr>
              <a:t>[r71] Lapner P, Henry P, Athwal GS, Moktar J, McNeil D, MacDonald P, et al. Treatment of rotator cuff tears: a systematic review and meta-analysis. J Shoulder Elbow Surg. 2022;31(3):e120-e129. doi:10.1016/j.jse.2021.11.002 https://doi.org/10.1016/j.jse.2021.11.002</a:t>
            </a:r>
          </a:p>
          <a:p>
            <a:pPr>
              <a:spcAft>
                <a:spcPts val="800"/>
              </a:spcAft>
            </a:pPr>
            <a:r>
              <a:rPr sz="1200">
                <a:solidFill>
                  <a:srgbClr val="263238"/>
                </a:solidFill>
                <a:latin typeface="Calibri"/>
              </a:rPr>
              <a:t>[r72] Longo UG, Carnevale A, Piergentili I, Berton A, Candela V, Schena E, et al. Retear rates after rotator cuff surgery: a systematic review and meta-analysis. BMC Musculoskelet Disord. 2021;22(1):749. doi:10.1186/s12891-021-04634-6 https://doi.org/10.1186/s12891-021-04634-6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83 / 84</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Shekouhi R, Holohan MM, Ahmed SH, Piascik PN, Morrow L, Chim H. Management and Outcomes of Brachial Plexus Injuries after Shoulder Dislocation: A Systematic Review. J Hand Surg Asian Pac Vol. 2025;30(6):633-640. doi:10.1142/S2424835525500638 https://doi.org/10.1142/S2424835525500638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84 / 84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Anatomía quirúrgica del hombro: el mapa de lo que no puedes lesionar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