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Sheet2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Ayik 2026 (164)</c:v>
                </c:pt>
                <c:pt idx="1">
                  <c:v>Constantinescu 2023 (37 087)</c:v>
                </c:pt>
                <c:pt idx="2">
                  <c:v>Medina 2014 (862 luxaciones)</c:v>
                </c:pt>
              </c:strCache>
            </c:strRef>
          </c:cat>
          <c:val>
            <c:numRef>
              <c:f>Sheet1!$B$2:$B$4</c:f>
              <c:numCache>
                <c:formatCode>General</c:formatCode>
                <c:ptCount val="3"/>
                <c:pt idx="0">
                  <c:v>19.5</c:v>
                </c:pt>
                <c:pt idx="1">
                  <c:v>10.7</c:v>
                </c:pt>
                <c:pt idx="2">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Ayik 2026</c:v>
                </c:pt>
                <c:pt idx="1">
                  <c:v>Constantinescu 2023</c:v>
                </c:pt>
                <c:pt idx="2">
                  <c:v>Medina 2014</c:v>
                </c:pt>
              </c:strCache>
            </c:strRef>
          </c:cat>
          <c:val>
            <c:numRef>
              <c:f>Sheet1!$B$2:$B$4</c:f>
              <c:numCache>
                <c:formatCode>General</c:formatCode>
                <c:ptCount val="3"/>
                <c:pt idx="0">
                  <c:v>20.1</c:v>
                </c:pt>
                <c:pt idx="1">
                  <c:v>19.6</c:v>
                </c:pt>
                <c:pt idx="2">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Hombres</c:v>
                </c:pt>
                <c:pt idx="1">
                  <c:v>Mujeres</c:v>
                </c:pt>
              </c:strCache>
            </c:strRef>
          </c:cat>
          <c:val>
            <c:numRef>
              <c:f>Sheet1!$B$2:$B$3</c:f>
              <c:numCache>
                <c:formatCode>General</c:formatCode>
                <c:ptCount val="2"/>
                <c:pt idx="0">
                  <c:v>32</c:v>
                </c:pt>
                <c:pt idx="1">
                  <c:v>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Mecánico tibiofemoral (varo)</c:v>
                </c:pt>
                <c:pt idx="1">
                  <c:v>Valgo anatómico femoral distal</c:v>
                </c:pt>
                <c:pt idx="2">
                  <c:v>Valgo con eje del fémur completo</c:v>
                </c:pt>
              </c:strCache>
            </c:strRef>
          </c:cat>
          <c:val>
            <c:numRef>
              <c:f>Sheet1!$B$2:$B$4</c:f>
              <c:numCache>
                <c:formatCode>General</c:formatCode>
                <c:ptCount val="3"/>
                <c:pt idx="0">
                  <c:v>1.2</c:v>
                </c:pt>
                <c:pt idx="1">
                  <c:v>4.2</c:v>
                </c:pt>
                <c:pt idx="2">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LCM profundo, inserción tibial</c:v>
                </c:pt>
                <c:pt idx="1">
                  <c:v>Semimembranoso, brazo anterior (borde proximal)</c:v>
                </c:pt>
                <c:pt idx="2">
                  <c:v>Semimembranoso, brazo anterior (borde distal)</c:v>
                </c:pt>
                <c:pt idx="3">
                  <c:v>LCM profundo, inserción femoral</c:v>
                </c:pt>
                <c:pt idx="4">
                  <c:v>LCM superficial, inserción femoral</c:v>
                </c:pt>
                <c:pt idx="5">
                  <c:v>LCM superficial, inserción tibial</c:v>
                </c:pt>
              </c:strCache>
            </c:strRef>
          </c:cat>
          <c:val>
            <c:numRef>
              <c:f>Sheet1!$B$2:$B$7</c:f>
              <c:numCache>
                <c:formatCode>General</c:formatCode>
                <c:ptCount val="6"/>
                <c:pt idx="0">
                  <c:v>6.5</c:v>
                </c:pt>
                <c:pt idx="1">
                  <c:v>8.9</c:v>
                </c:pt>
                <c:pt idx="2">
                  <c:v>16.8</c:v>
                </c:pt>
                <c:pt idx="3">
                  <c:v>20.5</c:v>
                </c:pt>
                <c:pt idx="4">
                  <c:v>31.1</c:v>
                </c:pt>
                <c:pt idx="5">
                  <c:v>62.4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mm²</c:v>
                </c:pt>
              </c:strCache>
            </c:strRef>
          </c:tx>
          <c:spPr>
            <a:solidFill>
              <a:srgbClr val="0F5F6B"/>
            </a:solidFill>
          </c:spPr>
          <c:cat>
            <c:strRef>
              <c:f>Sheet1!$A$2:$A$7</c:f>
              <c:strCache>
                <c:ptCount val="6"/>
                <c:pt idx="0">
                  <c:v>Bíceps, peroné medial</c:v>
                </c:pt>
                <c:pt idx="1">
                  <c:v>Ligamento anterolateral, tibia</c:v>
                </c:pt>
                <c:pt idx="2">
                  <c:v>LCL, peroné</c:v>
                </c:pt>
                <c:pt idx="3">
                  <c:v>Bíceps, tibia</c:v>
                </c:pt>
                <c:pt idx="4">
                  <c:v>Bíceps, peroné distal</c:v>
                </c:pt>
                <c:pt idx="5">
                  <c:v>Bíceps, peroné proximal</c:v>
                </c:pt>
              </c:strCache>
            </c:strRef>
          </c:cat>
          <c:val>
            <c:numRef>
              <c:f>Sheet1!$B$2:$B$7</c:f>
              <c:numCache>
                <c:formatCode>General</c:formatCode>
                <c:ptCount val="6"/>
                <c:pt idx="0">
                  <c:v>46.8</c:v>
                </c:pt>
                <c:pt idx="1">
                  <c:v>53.0</c:v>
                </c:pt>
                <c:pt idx="2">
                  <c:v>86.8</c:v>
                </c:pt>
                <c:pt idx="3">
                  <c:v>93.9</c:v>
                </c:pt>
                <c:pt idx="4">
                  <c:v>119</c:v>
                </c:pt>
                <c:pt idx="5">
                  <c:v>215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Zona 1</c:v>
                </c:pt>
                <c:pt idx="1">
                  <c:v>Zona 2</c:v>
                </c:pt>
                <c:pt idx="2">
                  <c:v>Zona 3</c:v>
                </c:pt>
                <c:pt idx="3">
                  <c:v>Zona 4</c:v>
                </c:pt>
                <c:pt idx="4">
                  <c:v>Zona 5</c:v>
                </c:pt>
              </c:strCache>
            </c:strRef>
          </c:cat>
          <c:val>
            <c:numRef>
              <c:f>Sheet1!$B$2:$B$6</c:f>
              <c:numCache>
                <c:formatCode>General</c:formatCode>
                <c:ptCount val="5"/>
                <c:pt idx="0">
                  <c:v>10.2</c:v>
                </c:pt>
                <c:pt idx="1">
                  <c:v>25.9</c:v>
                </c:pt>
                <c:pt idx="2">
                  <c:v>24.8</c:v>
                </c:pt>
                <c:pt idx="3">
                  <c:v>10.3</c:v>
                </c:pt>
                <c:pt idx="4">
                  <c:v>17.6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Zona 1</c:v>
                </c:pt>
                <c:pt idx="1">
                  <c:v>Zona 2</c:v>
                </c:pt>
                <c:pt idx="2">
                  <c:v>Zona 3</c:v>
                </c:pt>
                <c:pt idx="3">
                  <c:v>Zona 4</c:v>
                </c:pt>
                <c:pt idx="4">
                  <c:v>Zona 5</c:v>
                </c:pt>
              </c:strCache>
            </c:strRef>
          </c:cat>
          <c:val>
            <c:numRef>
              <c:f>Sheet1!$B$2:$B$6</c:f>
              <c:numCache>
                <c:formatCode>General</c:formatCode>
                <c:ptCount val="5"/>
                <c:pt idx="0">
                  <c:v>9.3</c:v>
                </c:pt>
                <c:pt idx="1">
                  <c:v>13.2</c:v>
                </c:pt>
                <c:pt idx="2">
                  <c:v>16.7</c:v>
                </c:pt>
                <c:pt idx="3">
                  <c:v>21.8</c:v>
                </c:pt>
                <c:pt idx="4">
                  <c:v>39.5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Plexo perimeniscal clásico (techo del rango 10-25 %)</c:v>
                </c:pt>
                <c:pt idx="1">
                  <c:v>Menisco medial, adultos con prótesis (máximo)</c:v>
                </c:pt>
                <c:pt idx="2">
                  <c:v>Menisco lateral, adultos con prótesis (máximo)</c:v>
                </c:pt>
              </c:strCache>
            </c:strRef>
          </c:cat>
          <c:val>
            <c:numRef>
              <c:f>Sheet1!$B$2:$B$4</c:f>
              <c:numCache>
                <c:formatCode>General</c:formatCode>
                <c:ptCount val="3"/>
                <c:pt idx="0">
                  <c:v>25</c:v>
                </c:pt>
                <c:pt idx="1">
                  <c:v>67</c:v>
                </c:pt>
                <c:pt idx="2">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Lactante de 18 meses</c:v>
                </c:pt>
                <c:pt idx="1">
                  <c:v>Adulto de unos 50 años (techo del rango 25-33 %)</c:v>
                </c:pt>
              </c:strCache>
            </c:strRef>
          </c:cat>
          <c:val>
            <c:numRef>
              <c:f>Sheet1!$B$2:$B$3</c:f>
              <c:numCache>
                <c:formatCode>General</c:formatCode>
                <c:ptCount val="2"/>
                <c:pt idx="0">
                  <c:v>50</c:v>
                </c:pt>
                <c:pt idx="1">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Sheet1!$A$2:$A$6</c:f>
              <c:strCache>
                <c:ptCount val="5"/>
                <c:pt idx="0">
                  <c:v>A 20 mm</c:v>
                </c:pt>
                <c:pt idx="1">
                  <c:v>A 40 mm</c:v>
                </c:pt>
                <c:pt idx="2">
                  <c:v>A 60 mm</c:v>
                </c:pt>
                <c:pt idx="3">
                  <c:v>A 80 mm</c:v>
                </c:pt>
                <c:pt idx="4">
                  <c:v>A 100 mm</c:v>
                </c:pt>
              </c:strCache>
            </c:strRef>
          </c:cat>
          <c:val>
            <c:numRef>
              <c:f>Sheet1!$B$2:$B$6</c:f>
              <c:numCache>
                <c:formatCode>General</c:formatCode>
                <c:ptCount val="5"/>
                <c:pt idx="0">
                  <c:v>8.5</c:v>
                </c:pt>
                <c:pt idx="1">
                  <c:v>7.2</c:v>
                </c:pt>
                <c:pt idx="2">
                  <c:v>7.5</c:v>
                </c:pt>
                <c:pt idx="3">
                  <c:v>6.5</c:v>
                </c:pt>
                <c:pt idx="4">
                  <c:v>5.4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Sheet1!$A$2:$A$7</c:f>
              <c:strCache>
                <c:ptCount val="6"/>
                <c:pt idx="0">
                  <c:v>Poplítea al tornillo del inlay tibial (mínimo)</c:v>
                </c:pt>
                <c:pt idx="1">
                  <c:v>Poplítea al tornillo del inlay tibial (promedio)</c:v>
                </c:pt>
                <c:pt idx="2">
                  <c:v>Tibial anterior bajo la cabeza peronea (Heidari)</c:v>
                </c:pt>
                <c:pt idx="3">
                  <c:v>Tibial anterior bajo la cabeza peronea (Hu)</c:v>
                </c:pt>
                <c:pt idx="4">
                  <c:v>Tibial anterior bajo el plato lateral (Heidari)</c:v>
                </c:pt>
                <c:pt idx="5">
                  <c:v>Tibial anterior bajo el plato lateral (Hu)</c:v>
                </c:pt>
              </c:strCache>
            </c:strRef>
          </c:cat>
          <c:val>
            <c:numRef>
              <c:f>Sheet1!$B$2:$B$7</c:f>
              <c:numCache>
                <c:formatCode>General</c:formatCode>
                <c:ptCount val="6"/>
                <c:pt idx="0">
                  <c:v>18.1</c:v>
                </c:pt>
                <c:pt idx="1">
                  <c:v>21.1</c:v>
                </c:pt>
                <c:pt idx="2">
                  <c:v>35.7</c:v>
                </c:pt>
                <c:pt idx="3">
                  <c:v>37.7</c:v>
                </c:pt>
                <c:pt idx="4">
                  <c:v>46.3</c:v>
                </c:pt>
                <c:pt idx="5">
                  <c:v>49.3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Sheet1!$A$2:$A$6</c:f>
              <c:strCache>
                <c:ptCount val="5"/>
                <c:pt idx="0">
                  <c:v>Al límite óseo lateral del plato</c:v>
                </c:pt>
                <c:pt idx="1">
                  <c:v>Al límite óseo posterior del plato</c:v>
                </c:pt>
                <c:pt idx="2">
                  <c:v>Profundo cruza el eje del peroné (distal)</c:v>
                </c:pt>
                <c:pt idx="3">
                  <c:v>División del peroneo común (desde la extensión proximal)</c:v>
                </c:pt>
                <c:pt idx="4">
                  <c:v>Superficial cruza el eje del peroné (distal)</c:v>
                </c:pt>
              </c:strCache>
            </c:strRef>
          </c:cat>
          <c:val>
            <c:numRef>
              <c:f>Sheet1!$B$2:$B$6</c:f>
              <c:numCache>
                <c:formatCode>General</c:formatCode>
                <c:ptCount val="5"/>
                <c:pt idx="0">
                  <c:v>1.31</c:v>
                </c:pt>
                <c:pt idx="1">
                  <c:v>7.92</c:v>
                </c:pt>
                <c:pt idx="2">
                  <c:v>22.14</c:v>
                </c:pt>
                <c:pt idx="3">
                  <c:v>27.56</c:v>
                </c:pt>
                <c:pt idx="4">
                  <c:v>33.56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Fractura de meseta operada</c:v>
                </c:pt>
                <c:pt idx="1">
                  <c:v>Luxación de rodilla (Constantinescu)</c:v>
                </c:pt>
                <c:pt idx="2">
                  <c:v>Reconstrucción del LCA con incisión vertical: rama infrapatelar</c:v>
                </c:pt>
                <c:pt idx="3">
                  <c:v>Luxación de rodilla (Medina)</c:v>
                </c:pt>
              </c:strCache>
            </c:strRef>
          </c:cat>
          <c:val>
            <c:numRef>
              <c:f>Sheet1!$B$2:$B$5</c:f>
              <c:numCache>
                <c:formatCode>General</c:formatCode>
                <c:ptCount val="4"/>
                <c:pt idx="0">
                  <c:v>4.06</c:v>
                </c:pt>
                <c:pt idx="1">
                  <c:v>19.6</c:v>
                </c:pt>
                <c:pt idx="2">
                  <c:v>21.1</c:v>
                </c:pt>
                <c:pt idx="3">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Tibial anterior aberrante (techo del rango 0,4-6 %)</c:v>
                </c:pt>
                <c:pt idx="1">
                  <c:v>Sin ligamento meniscofemoral (por diferencia)</c:v>
                </c:pt>
                <c:pt idx="2">
                  <c:v>Genicular descendente ausente</c:v>
                </c:pt>
                <c:pt idx="3">
                  <c:v>Ligamento anterolateral ausente</c:v>
                </c:pt>
              </c:strCache>
            </c:strRef>
          </c:cat>
          <c:val>
            <c:numRef>
              <c:f>Sheet1!$B$2:$B$5</c:f>
              <c:numCache>
                <c:formatCode>General</c:formatCode>
                <c:ptCount val="4"/>
                <c:pt idx="0">
                  <c:v>6</c:v>
                </c:pt>
                <c:pt idx="1">
                  <c:v>7</c:v>
                </c:pt>
                <c:pt idx="2">
                  <c:v>11</c:v>
                </c:pt>
                <c:pt idx="3">
                  <c:v>20.4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Rotura intrasustancia completa del LCA</c:v>
                </c:pt>
                <c:pt idx="1">
                  <c:v>Avulsión del LCA</c:v>
                </c:pt>
                <c:pt idx="2">
                  <c:v>Cualquier lesión del LCA</c:v>
                </c:pt>
              </c:strCache>
            </c:strRef>
          </c:cat>
          <c:val>
            <c:numRef>
              <c:f>Sheet1!$B$2:$B$4</c:f>
              <c:numCache>
                <c:formatCode>General</c:formatCode>
                <c:ptCount val="3"/>
                <c:pt idx="0">
                  <c:v>24.8</c:v>
                </c:pt>
                <c:pt idx="1">
                  <c:v>38.1</c:v>
                </c:pt>
                <c:pt idx="2">
                  <c:v>83.2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Cajón anterior</c:v>
                </c:pt>
                <c:pt idx="1">
                  <c:v>Lachman</c:v>
                </c:pt>
                <c:pt idx="2">
                  <c:v>Pivot shift</c:v>
                </c:pt>
                <c:pt idx="3">
                  <c:v>Signo de la palanca</c:v>
                </c:pt>
              </c:strCache>
            </c:strRef>
          </c:cat>
          <c:val>
            <c:numRef>
              <c:f>Sheet1!$B$2:$B$5</c:f>
              <c:numCache>
                <c:formatCode>General</c:formatCode>
                <c:ptCount val="4"/>
                <c:pt idx="0">
                  <c:v>83</c:v>
                </c:pt>
                <c:pt idx="1">
                  <c:v>81</c:v>
                </c:pt>
                <c:pt idx="2">
                  <c:v>55</c:v>
                </c:pt>
                <c:pt idx="3">
                  <c:v>83</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Cajón anterior</c:v>
                </c:pt>
                <c:pt idx="1">
                  <c:v>Lachman</c:v>
                </c:pt>
                <c:pt idx="2">
                  <c:v>Pivot shift</c:v>
                </c:pt>
                <c:pt idx="3">
                  <c:v>Signo de la palanca</c:v>
                </c:pt>
              </c:strCache>
            </c:strRef>
          </c:cat>
          <c:val>
            <c:numRef>
              <c:f>Sheet1!$C$2:$C$5</c:f>
              <c:numCache>
                <c:formatCode>General</c:formatCode>
                <c:ptCount val="4"/>
                <c:pt idx="0">
                  <c:v>85</c:v>
                </c:pt>
                <c:pt idx="1">
                  <c:v>85</c:v>
                </c:pt>
                <c:pt idx="2">
                  <c:v>94</c:v>
                </c:pt>
                <c:pt idx="3">
                  <c:v>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Cajón anterior</c:v>
                </c:pt>
                <c:pt idx="1">
                  <c:v>Lachman</c:v>
                </c:pt>
                <c:pt idx="2">
                  <c:v>Pivot shift</c:v>
                </c:pt>
                <c:pt idx="3">
                  <c:v>Signo de la palanca</c:v>
                </c:pt>
                <c:pt idx="4">
                  <c:v>Forced active buckling</c:v>
                </c:pt>
              </c:strCache>
            </c:strRef>
          </c:cat>
          <c:val>
            <c:numRef>
              <c:f>Sheet1!$B$2:$B$6</c:f>
              <c:numCache>
                <c:formatCode>General</c:formatCode>
                <c:ptCount val="5"/>
                <c:pt idx="0">
                  <c:v>77.5</c:v>
                </c:pt>
                <c:pt idx="1">
                  <c:v>87.6</c:v>
                </c:pt>
                <c:pt idx="2">
                  <c:v>65.9</c:v>
                </c:pt>
                <c:pt idx="3">
                  <c:v>93.8</c:v>
                </c:pt>
                <c:pt idx="4">
                  <c:v>81.4</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Cajón anterior</c:v>
                </c:pt>
                <c:pt idx="1">
                  <c:v>Lachman</c:v>
                </c:pt>
                <c:pt idx="2">
                  <c:v>Pivot shift</c:v>
                </c:pt>
                <c:pt idx="3">
                  <c:v>Signo de la palanca</c:v>
                </c:pt>
                <c:pt idx="4">
                  <c:v>Forced active buckling</c:v>
                </c:pt>
              </c:strCache>
            </c:strRef>
          </c:cat>
          <c:val>
            <c:numRef>
              <c:f>Sheet1!$C$2:$C$6</c:f>
              <c:numCache>
                <c:formatCode>General</c:formatCode>
                <c:ptCount val="5"/>
                <c:pt idx="0">
                  <c:v>86.1</c:v>
                </c:pt>
                <c:pt idx="1">
                  <c:v>88.9</c:v>
                </c:pt>
                <c:pt idx="2">
                  <c:v>94.4</c:v>
                </c:pt>
                <c:pt idx="3">
                  <c:v>94.4</c:v>
                </c:pt>
                <c:pt idx="4">
                  <c:v>97.2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LCA</c:v>
                </c:pt>
                <c:pt idx="1">
                  <c:v>Menisco medial</c:v>
                </c:pt>
                <c:pt idx="2">
                  <c:v>Menisco lateral</c:v>
                </c:pt>
                <c:pt idx="3">
                  <c:v>Menisco medial (estudios pareados)</c:v>
                </c:pt>
                <c:pt idx="4">
                  <c:v>Menisco lateral (estudios pareados)</c:v>
                </c:pt>
              </c:strCache>
            </c:strRef>
          </c:cat>
          <c:val>
            <c:numRef>
              <c:f>Sheet1!$B$2:$B$6</c:f>
              <c:numCache>
                <c:formatCode>General</c:formatCode>
                <c:ptCount val="5"/>
                <c:pt idx="0">
                  <c:v>87</c:v>
                </c:pt>
                <c:pt idx="1">
                  <c:v>89</c:v>
                </c:pt>
                <c:pt idx="2">
                  <c:v>78</c:v>
                </c:pt>
                <c:pt idx="3">
                  <c:v>90</c:v>
                </c:pt>
                <c:pt idx="4">
                  <c:v>81</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LCA</c:v>
                </c:pt>
                <c:pt idx="1">
                  <c:v>Menisco medial</c:v>
                </c:pt>
                <c:pt idx="2">
                  <c:v>Menisco lateral</c:v>
                </c:pt>
                <c:pt idx="3">
                  <c:v>Menisco medial (estudios pareados)</c:v>
                </c:pt>
                <c:pt idx="4">
                  <c:v>Menisco lateral (estudios pareados)</c:v>
                </c:pt>
              </c:strCache>
            </c:strRef>
          </c:cat>
          <c:val>
            <c:numRef>
              <c:f>Sheet1!$C$2:$C$6</c:f>
              <c:numCache>
                <c:formatCode>General</c:formatCode>
                <c:ptCount val="5"/>
                <c:pt idx="0">
                  <c:v>93</c:v>
                </c:pt>
                <c:pt idx="1">
                  <c:v>88</c:v>
                </c:pt>
                <c:pt idx="2">
                  <c:v>95</c:v>
                </c:pt>
                <c:pt idx="3">
                  <c:v>91</c:v>
                </c:pt>
                <c:pt idx="4">
                  <c:v>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Ecografía, LCM</c:v>
                </c:pt>
                <c:pt idx="1">
                  <c:v>Ecografía, menisco medial</c:v>
                </c:pt>
                <c:pt idx="2">
                  <c:v>Depresión del plato lateral, menisco lateral</c:v>
                </c:pt>
                <c:pt idx="3">
                  <c:v>Ensanchamiento del plato lateral, menisco lateral</c:v>
                </c:pt>
              </c:strCache>
            </c:strRef>
          </c:cat>
          <c:val>
            <c:numRef>
              <c:f>Sheet1!$B$2:$B$5</c:f>
              <c:numCache>
                <c:formatCode>General</c:formatCode>
                <c:ptCount val="4"/>
                <c:pt idx="0">
                  <c:v>83</c:v>
                </c:pt>
                <c:pt idx="1">
                  <c:v>85</c:v>
                </c:pt>
                <c:pt idx="2">
                  <c:v>84</c:v>
                </c:pt>
                <c:pt idx="3">
                  <c:v>71</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Ecografía, LCM</c:v>
                </c:pt>
                <c:pt idx="1">
                  <c:v>Ecografía, menisco medial</c:v>
                </c:pt>
                <c:pt idx="2">
                  <c:v>Depresión del plato lateral, menisco lateral</c:v>
                </c:pt>
                <c:pt idx="3">
                  <c:v>Ensanchamiento del plato lateral, menisco lateral</c:v>
                </c:pt>
              </c:strCache>
            </c:strRef>
          </c:cat>
          <c:val>
            <c:numRef>
              <c:f>Sheet1!$C$2:$C$5</c:f>
              <c:numCache>
                <c:formatCode>General</c:formatCode>
                <c:ptCount val="4"/>
                <c:pt idx="0">
                  <c:v>96</c:v>
                </c:pt>
                <c:pt idx="1">
                  <c:v>89</c:v>
                </c:pt>
                <c:pt idx="2">
                  <c:v>63</c:v>
                </c:pt>
                <c:pt idx="3">
                  <c:v>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Sheet1!$A$2:$A$4</c:f>
              <c:strCache>
                <c:ptCount val="3"/>
                <c:pt idx="0">
                  <c:v>Peroneo común tras el límite óseo posterior del plato (promedio)</c:v>
                </c:pt>
                <c:pt idx="1">
                  <c:v>Poplítea al tornillo del inlay tibial (mínimo en 8 rodillas)</c:v>
                </c:pt>
                <c:pt idx="2">
                  <c:v>Tibial anterior bajo el plato lateral (mínimo en 40 miembros)</c:v>
                </c:pt>
              </c:strCache>
            </c:strRef>
          </c:cat>
          <c:val>
            <c:numRef>
              <c:f>Sheet1!$B$2:$B$4</c:f>
              <c:numCache>
                <c:formatCode>General</c:formatCode>
                <c:ptCount val="3"/>
                <c:pt idx="0">
                  <c:v>7.92</c:v>
                </c:pt>
                <c:pt idx="1">
                  <c:v>18.1</c:v>
                </c:pt>
                <c:pt idx="2">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Amputación global en luxación (Ayik)</c:v>
                </c:pt>
                <c:pt idx="1">
                  <c:v>Artrofibrosis tras lesión multiligamentaria</c:v>
                </c:pt>
                <c:pt idx="2">
                  <c:v>Amputación entre las lesiones vasculares de luxación (Medina)</c:v>
                </c:pt>
                <c:pt idx="3">
                  <c:v>Trastorno sensitivo de la rama infrapatelar tras LCA con incisión vertical</c:v>
                </c:pt>
              </c:strCache>
            </c:strRef>
          </c:cat>
          <c:val>
            <c:numRef>
              <c:f>Sheet1!$B$2:$B$5</c:f>
              <c:numCache>
                <c:formatCode>General</c:formatCode>
                <c:ptCount val="4"/>
                <c:pt idx="0">
                  <c:v>1.2</c:v>
                </c:pt>
                <c:pt idx="1">
                  <c:v>10</c:v>
                </c:pt>
                <c:pt idx="2">
                  <c:v>12</c:v>
                </c:pt>
                <c:pt idx="3">
                  <c:v>21.1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Alivio significativo del dolor</c:v>
                </c:pt>
                <c:pt idx="1">
                  <c:v>Mejoría funcional</c:v>
                </c:pt>
              </c:strCache>
            </c:strRef>
          </c:cat>
          <c:val>
            <c:numRef>
              <c:f>Sheet1!$B$2:$B$3</c:f>
              <c:numCache>
                <c:formatCode>General</c:formatCode>
                <c:ptCount val="2"/>
                <c:pt idx="0">
                  <c:v>73</c:v>
                </c:pt>
                <c:pt idx="1">
                  <c:v>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Anatomía quirúrgica de la rodilla: compartimentos, ligamentos, meniscos, vascularización y nervios.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la anatomía quirúrgica de la rodilla; Epidemiología: cuánto se lesiona lo que estudiamos; Huesos y alineación: eje mecánico, eje anatómico y ángulo Q; Cápsula y compartimentos: qué refuerza cada lado; Lado medial: capas, LCM, esquina posteromedial y retináculo; Lado lateral: LCL, poplíteo, popliteofibular y ligamento anterolateral; Cruzados: LCA, LCP y ligamentos meniscofemorales; Meniscos: sangre, zonas, raíces y unión con la cápsula; Aparato extensor y patelofemoral: cuádriceps, LPFM y retináculo; Vascularización: poplítea, geniculares y distancias de seguridad; Nervios: peroneo común, rama infrapatelar del safeno y neuroma; Variantes anatómicas que cambian una decisión; Biomecánica: cargas, frenos y tensión de los ligamentos; Clasificación: zonas del menisco y para qué sirven; Relación con fracturas de meseta, luxación de rodilla y lesión vascular; Examen físico: qué tan bien detectan las maniobras; Imágenes: resonancia, ecografía y tomografía; Algoritmo: rodilla de alta energía y poplítea; Tratamiento: qué hacer con lo que encuentras; Técnica: lectura anatómica de los abordajes y sus peligros; Complicaciones: lo que se lesiona o se pierde; Pronóstico: qué se recupera. Estructura sugerida por el autor para diez minutos: Lámina 1 · 1 min: Los 4 sectores de la rodilla y la estructura que se paga cara en cada abordaje: safeno infrapatelar, peroneo común, poplítea y tibial anterior [r1, r2, r3, r17]. Lámina 2 · 1 min: El eje: ángulo mecánico de 1,2 grados en varo en 120 sujetos y varo constitucional en 32 % de los hombres y 17 % de las mujeres [r24, r15]. Lámina 3 · 1 min: Lado medial en 3 capas; LCM superficial a 62,4 mm de la interlínea y profundo a 6,5 mm [r4, r19]. Lámina 4 · 1 min: Lado lateral: LCL a 1,4 mm proximal y 3,1 mm posterior al epicóndilo, poplíteo a 18,5 mm del LCL y ligamento anterolateral ausente en 20,4 % [r5, r6]. Lámina 5 · 1 min: Cruzados y meniscofemorales: LCP de 1 o 2 bandas según la fuente y meniscofemoral presente en 93 % [r31, r21]. Lámina 6 · 1 min: Menisco: plexo perimeniscal de 10-25 %, penetración de 0 a 78 % en adultos mayores y sin vasos en rojo-blanco ni blanco-blanco tras la adolescencia [r7, r8, r14]. Lámina 7 · 1 min: Extensor: tendón cuadricipital en 3 capas de 86,9 mm y LPFM con 3 uniones, ninguna directa a la rótula [r29, r22]. Lámina 8 · 1 min: Vasos: la poplítea se aleja con la subluxación anterior de la tibia, la tibial anterior cruza a 27 mm como mínimo bajo el plato lateral y la genicular descendente faltó en 11 % [r17, r3, r45]. Lámina 9 · 1 min: Nervios: peroneo común a 7,92 mm del límite posterior del plato y rama infrapatelar del safeno sin zona segura [r12, r13]. Lámina 10 · 1 min: Luxación: lesión vascular de 10,7 a 18 %, pulsos más ITB con 100 % de sensibilidad para descartar y el algoritmo del capítulo [r9, r10, r11].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rodilla se estudia por sectores (medial, lateral, patelofemoral y central, con la poplítea por detrás) y cada abordaje cruza un sector con una estructura que se paga cara: el safeno infrapatelar por medial, el peroneo común por lateral y la poplítea y la tibial anterior por detrás (fuente: Gebhard F y colaboradores, 2026; Barei D, 2026; Heidari N y colaboradores, 2013; Hungerford M y colaboradores, 2024). El lado medial se lee en 3 capas y el lateral gira alrededor del LCL, el poplíteo y el ligamento popliteofibular; el ligamento anterolateral faltó en 20,4 % de 83 rodillas, así que se describe lo que se encuentra y no lo que se espera (fuente: Wymenga AB y colaboradores, 2006; LaPrade RF y colaboradores, 2003; Kumar A y colaboradores, 2023). La sangre del menisco entra por la periferia: el plexo perimeniscal irriga el 10-25 % externo (fuente: Arnoczky SP y colaboradores, 1982); en mayores de 50 años operados de prótesis, los vasos penetraron de 0 a 78 % del espesor y la edad no predijo cuánto (fuente: van der Lelij TJN y colaboradores, 2025). Tras una luxación de rodilla, 10,7 a 18 % tiene lesión vascular y 19,6 a 25 % lesión nerviosa (fuente: Medina O y colaboradores, 2014; Constantinescu D y colaboradores, 2023); pulsos palpables más ITB de 0,9 o más tuvieron 100 % de sensibilidad para descartar la lesión vascular (fuente: Weinberg DS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la anatomía quirúrgica de la rodilla. La rodilla es una sola cápsula con 4 sectores que se lesionan y se operan de forma distinta: el compartimento medial, el lateral, el patelofemoral (rótula contra tróclea) y el espacio central de los cruzados, con la fosa poplítea por detrás de todo. Cada sector tiene su ligamento freno, su fuente de sangre y una estructura que te cobra el error si abres el plano equivocado. Este capítulo no repite los abordajes: eso ya está en Abordajes de rodilla: parapatelar medial, lateral, subvasto y midvasto y en Abordajes de la meseta tibial. Aquí está el mapa que explica por qué cada abordaje tiene los peligros que tiene.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cifras salen de estudios en cadáver y de revisiones abiertas; donde no hay dato verificable, el texto lo dice. Cómo estudiarlo: Primero ubica el sector y su estructura de riesgo (esquema y tabla siguientes). Después aprende las distancias como orientación y no como garantía, porque los nervios de la rodilla varían entre personas (fuente: Rausch V y colaboradores, 2019; Kerver AL y colaboradores, 2013). Al final une el mapa con la urgencia: en la rodilla de alta energía hay que descartar lesión de la arteria poplítea (fuente: Medina O y colaboradores, 2014; Constantinescu 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sectores de la rodilla y la estructura que se lesiona en cada uno» tiene 4 columnas: Sector, Estructuras clave, Estructura de riesgo al operar, Dónde profundizar. Fila 1: Sector, Medial; Estructuras clave, LCM superficial y profundo, ligamento oblicuo posterior, brazo anterior del semimembranoso, retináculo patelar medial (fuente: Wymenga AB y colaboradores, 2006; Liu F y colaboradores, 2010; Kikuchi K y colaboradores, 2025; D'Ambrosi R y colaboradores, 2021); Estructura de riesgo al operar, Nervio y vena safena; rama infrapatelar del safeno (fuente: Barei D, 2026; Gebhard F y colaboradores, 2026); Dónde profundizar, Lado medial; Nervios. Fila 2: Sector, Lateral; Estructuras clave, LCL, tendón poplíteo, ligamento popliteofibular, bíceps femoral y ligamento anterolateral (fuente: LaPrade RF y colaboradores, 2003; Branch EA y colaboradores, 2015); Estructura de riesgo al operar, Nervio peroneo común; en la vía anterolateral, la rama recurrente de la tibial anterior (fuente: Barei D, 2026; Barei D, 2026); Dónde profundizar, Lado lateral; Nervios. Fila 3: Sector, Patelofemoral; Estructuras clave, Tendón cuadricipital en 3 capas, LPFM, retináculo patelar medial y tendón rotuliano (fuente: Strauss M y colaboradores, 2021; Cheng J y colaboradores, 2025; Peez C y colaboradores, 2022); Estructura de riesgo al operar, Avulsión del ligamento rotuliano al luxar la rótula (fuente: Gebhard F y colaboradores, 2026); Dónde profundizar, Aparato extensor. Fila 4: Sector, Central y posterior; Estructuras clave, LCA, LCP y ligamentos meniscofemorales (fuente: Amis AA y colaboradores, 2006; Cousin J y colaboradores, 2021); Estructura de riesgo al operar, Arteria poplítea y, más abajo, tibial anterior (fuente: Miller MD y colaboradores, 2002; Heidari N y colaboradores, 2013); Dónde profundizar, Cruzados; Irrigación. (fuente: Gebhard F y colaboradores, 2026) (fuente: Barei D, 2026) (fuente: Heidari N y colaboradores, 2013) (fuente: Wymenga AB y colaboradores, 2006) (fuente: LaPrade RF y colaboradores, 2003) (fuente: Liu F y colaboradores, 2010) (fuente: Barei D, 2026) (fuente: Cousin J y colaboradores, 2021) (fuente: Cheng J y colaboradores, 2025) (fuente: Kikuchi K y colaboradores, 2025) (fuente: D'Ambrosi R y colaboradores, 2021) (fuente: Branch EA y colaboradores, 2015) (fuente: Barei D, 2026) (fuente: Strauss M y colaboradores, 2021) (fuente: Peez C y colaboradores, 2022) (fuente: Amis AA y colaboradores, 2006) (fuente: Miller MD y colaboradores, 2002). Con esto cerramos definición: qué es la anatomía quirúrgica de la rodilla. Sigamos con epidemiología: cuánto se lesiona lo que estudiamos.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lesiona lo que estudiamos. Cuánto se lesiona lo que estudiamos depende del contexto, y los denominadores no son iguales: no se comparan entre sí de forma directa. Luxación de rodilla. En un metaanálisis de 862 luxaciones, 171 tuvieron lesión vascular (18 % ponderado); la lesión nerviosa fue 25 %, calculada sobre los 272 pacientes con ese dato (75 de 272) (fuente: Medina O y colaboradores, 2014). La actualización con 37 087 luxaciones dio 10,7 % y 19,6 % (fuente: Constantinescu D y colaboradores, 2023). En una base nacional de 164 pacientes fueron 19,5 % y 20,1 %, con 1,2 % de amputación (fuente: Ayik G y colaboradores, 2026). Una revisión reciente resume la lesión del peroneo en 10-40 % de las lesiones multiligamentarias (fuente: Hantes M y colaboradores, 2026). Fractura de meseta tibial. El mecanismo de las Schatzker 4-6 puede ser equivalente a una luxación (fuente: Kantor AH y colaboradores, 2025), pero la lesión arterial es mucho menos frecuente: 0,62 % de 320 fracturas operadas (fuente: Franulic N y colaboradores, 2025); 2 % (8 de 437) de las Schatzker 4-6 (fuente: Kantor AH y colaboradores, 2025); 2,7 % (9 de 336) de las fracturas de tibia proximal, con la poplítea lesionada (fuente: Izawa Y y colaboradores, 2026). Si se hace angio-TC de rutina a fracturas de alta energía sin indicación clínica, aparecen anomalías no ateroscleróticas en 3 de 26 pacientes (11,5 %), y ninguna requirió intervención (fuente: Zhang D y colaboradores, 2026). Partes blandas dentro de la fractura. En 113 fracturas posterolaterales del plato, 83,2 % tuvo lesión del LCA: 38,1 % por avulsión y 24,8 % por rotura completa (fuente: Wang B y colaboradores, 2024). Lectura práctica: que la lesión vascular sea rara en la meseta no autoriza a omitir la exploración vascular; solo cambia cómo se decide pedir la angio-TC (ver el bloque de algoritmo).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vascular tras luxación de rodilla» muestra lo siguiente. Medina 2014 (862 luxaciones): 18 por ciento (fuente: Medina O y colaboradores, 2014). Constantinescu 2023 (37 087): 10.7 por ciento (fuente: Constantinescu D y colaboradores, 2023). Ayik 2026 (164): 19.5 por ciento (fuente: Ayik G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tras luxación de rodilla» muestra lo siguiente. Medina 2014: 25 por ciento (fuente: Medina O y colaboradores, 2014). Constantinescu 2023: 19.6 por ciento (fuente: Constantinescu D y colaboradores, 2023). Ayik 2026: 20.1 por ciento (fuente: Ayik G y colaboradores, 2026). En el documento Word de este tema encontrarás además: Lesión vascular o anomalía arterial en fracturas del plato tibial. Con esto cerramos epidemiología: cuánto se lesiona lo que estudiamos. Sigamos con huesos y alineación: eje mecánico, eje anatómico y ángulo q.</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huesos y alineación: eje mecánico, eje anatómico y ángulo q. Por qué empezar por el eje. La carga de la rodilla depende de la alineación del miembro. En 120 sujetos normales con radiografía de miembro completo en carga, el ángulo mecánico tibiofemoral fue 1,2 grados en varo (fuente: Hsu RW y colaboradores, 1990). Eso ya desmiente la idea de que lo normal es un miembro perfectamente recto. 2 ejes que no se pueden confundir. Eje mecánico: la línea de carga que une el centro de la cabeza femoral con el centro del tobillo (definición estándar). Eje anatómico: el eje de la propia diáfisis. En el fémur distal, el valgo anatómico cambia según la referencia: 4,2 grados contra el eje mecánico y 4,9 grados si se usa el eje anatómico de todo el fémur (fuente: Hsu RW y colaboradores, 1990). Por eso, cuando alguien dice "valgo femoral" hay que preguntar: ¿medido contra qué eje? El varo constitucional existe. En 250 voluntarios asintomáticos de 20 a 27 años, 32 % de los hombres y 17 % de las mujeres tenía un varo natural de 3 grados o más (fuente: Bellemans J y colaboradores, 2012). Se asoció a más deporte durante el crecimiento y a arqueamiento femoral en varo (fuente: Bellemans J y colaboradores, 2012). Los autores concluyen que llevar esos miembros a neutro puede no ser deseable (fuente: Bellemans J y colaboradores, 2012). Para clasificar la alineación sin llamar patológico a lo constitucional se usa hoy la clasificación CPAK: 9 fenotipos a partir del ángulo cadera-rodilla-tobillo aritmético y de la oblicuidad aritmética de la interlínea (fuente: Grant S y colaboradores, 2025). Carga entre compartimentos. En un apoyo monopodal simulado, 75 % de la carga de la rodilla pasó por el platillo tibial medial (fuente: Hsu RW y colaboradores, 1990). Es una razón biomecánica para que el compartimento medial sea el que más sufre con un varo (razonamiento biomecánico). Ángulo Q. Resume en un ángulo hacia dónde tiran juntos el cuádriceps y el tendón rotuliano sobre la rótula, y se usa como indicador de disfunción patelofemoral (fuente: Smith TO y colaboradores, 2008). Los 10 estudios revisados no coinciden en si su medición clínica es fiable y válida; los autores lo atribuyen a que no hay una forma estandarizada de medirlo (fuente: Smith TO y colaboradores, 2008). En la serie de 120 sujetos, las mujeres tuvieron mayor ángulo Q patelotibial (fuente: Hsu RW y colaboradores, 1990). En las fuentes abiertas de este capítulo no hay un valor de corte verificado: no lo uses solo para decidir una cirugía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«Varo constitucional de 3 grados o más, por sexo» muestra lo siguiente. Hombres: 32 por ciento (fuente: Bellemans J y colaboradores, 2012). Mujeres: 17 por ciento (fuente: Bellemans J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«Ángulos medidos en 120 sujetos normales (grados)» muestra lo siguiente. Mecánico tibiofemoral (varo): 1.2 ° (fuente: Hsu RW y colaboradores, 1990). Valgo anatómico femoral distal: 4.2 ° (fuente: Hsu RW y colaboradores, 1990). Valgo con eje del fémur completo: 4.9 ° (fuente: Hsu RW y colaboradores, 1990). En el documento Word de este tema encontrarás además: Eje mecánico, eje anatómico y varo constitucional. Con esto cerramos huesos y alineación: eje mecánico, eje anatómico y ángulo q. Sigamos con cápsula y compartimentos: qué refuerza cada lado.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cápsula y compartimentos: qué refuerza cada lado. La cápsula envuelve los 3 compartimentos y cada lado tiene su refuerzo propio: Medial: 3 capas, de superficial a profunda: fascia (capa I), LCM superficial (capa II) y cápsula profunda con el LCM profundo (capa III) (fuente: Wymenga AB y colaboradores, 2006). Lateral: LCL, tendón poplíteo y ligamento popliteofibular; la nomenclatura de varias estructuras de la esquina posterolateral todavía es confusa (fuente: LaPrade RF y colaboradores, 2003; Angelats X y colaboradores, 2025). Anterior: retináculo patelar medial, de 84,9 mm de largo, que se une al borde anterior del LPFM (fuente: Peez C y colaboradores, 2022). Posterior: cápsula posterior reforzada por el ligamento poplíteo oblicuo y las cabezas del gastrocnemio (lámina de Gray). Medial y lateral no se abren igual. Por medial hay 2 obstáculos para ver la articulación: el LCM, que no se separa del menisco medial, y el tendón del semimembranoso, que tapa el plato posteromedial; por lateral la vista es mucho más fácil (fuente: Barei D, 2026).</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Allí la artrotomía va por debajo del menisco y, hacia atrás, la apertura de la cápsula llega hasta donde lo permiten el LCL y el tendón poplíteo (fuente: Barei D, 2026). Contenido sinovial. En el corte sagital de Gray se ve el cojín graso infrapatelar por detrás del ligamento rotuliano, una bursa bajo el cuádriceps y otra entre la tibia y el ligamento rotuliano. Son los espacios que se abren sin querer en una artrotomía y los que se inflaman en la rodilla dolorosa (descripción anatómica de la lámina).</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3 compartimentos y lo que los frena» tiene 4 columnas: Compartimento, Superficies, Frenos y refuerzos, Dato que te sirve. Fila 1: Compartimento, Medial; Superficies, Cóndilo femoral medial y platillo tibial medial; Frenos y refuerzos, LCM superficial y profundo, oblicuo posterior, menisco medial (fuente: Wymenga AB y colaboradores, 2006; D'Ambrosi R y colaboradores, 2021); Dato que te sirve, En apoyo monopodal simulado pasó 75 % de la carga por el platillo medial (fuente: Hsu RW y colaboradores, 1990). Fila 2: Compartimento, Lateral; Superficies, Cóndilo femoral lateral y platillo tibial lateral; Frenos y refuerzos, LCL, poplíteo, popliteofibular, bíceps y menisco lateral (fuente: LaPrade RF y colaboradores, 2003; Branch EA y colaboradores, 2015); Dato que te sirve, El menisco lateral es más móvil donde solo hay fascículos y cápsula (fuente: Aman ZS y colaboradores, 2019). Fila 3: Compartimento, Patelofemoral; Superficies, Rótula y tróclea; Frenos y refuerzos, LPFM, retináculo patelar medial y cuádriceps (fuente: Cheng J y colaboradores, 2025; Peez C y colaboradores, 2022); Dato que te sirve, El LPFM aporta 53-80 % de la restricción medial de partes blandas según la bibliografía citada por los autores (fuente: Cheng J y colaboradores, 2025). (fuente: Wymenga AB y colaboradores, 2006) (fuente: LaPrade RF y colaboradores, 2003) (fuente: Cheng J y colaboradores, 2025) (fuente: Hsu RW y colaboradores, 1990) (fuente: D'Ambrosi R y colaboradores, 2021) (fuente: Branch EA y colaboradores, 2015) (fuente: Peez C y colaboradores, 2022) (fuente: Aman ZS y colaboradores, 2019). Con esto cerramos cápsula y compartimentos: qué refuerza cada lado. Sigamos con lado medial: capas, lcm, esquina posteromedial y retináculo.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lado medial: capas, lcm, esquina posteromedial y retináculo. Capas, de superficial a profunda (fuente: Wymenga AB y colaboradores, 2006): fascia superficial (I), LCM superficial (II) y cápsula profunda con el LCM profundo (III). LCM superficial. Es el ligamento largo: su centro de inserción tibial queda lejos de la articulación (62,4 mm) y el femoral más cerca (31,1 mm), y las huellas miden 348,6 mm² en la tibia y 79,7 mm² en el fémur, según 10 rodillas (fuente: Liu F y colaboradores, 2010). Se busca bajo los tendones de la pata de ganso, que se retraen hacia anterior para verlo (fuente: Barei D, 2026). LCM profundo. Es corto y está pegado al menisco: sus centros de inserción están a 6,5 mm (tibia) y 20,5 mm (fémur) de la interlínea, con huellas de 63,6 y 71,9 mm² (fuente: Liu F y colaboradores, 2010). De sus 2 porciones, la meniscotibial (distal) gana en ancho, unas 1,7 veces, y la meniscofemoral (proximal) gana en largo, unas 3 veces (fuente: Liu F y colaboradores, 2010). Esquina posteromedial. En esta esquina manda el ligamento oblicuo posterior (fuente: D'Ambrosi R y colaboradores, 2021). Cuando se rompe, el signo típico es la inestabilidad rotatoria anteromedial: el platillo medial gira hacia afuera y se adelanta respecto al fémur (fuente: D'Ambrosi R y colaboradores, 2021). En 22 rodillas, el brazo anterior del semimembranoso quedó entre 8,9 mm (borde proximal) y 16,8 mm (borde distal) por debajo de la interlínea; su inserción se superpone con la tibial del LCM profundo, y con el superficial lo une solo tejido conectivo laxo (fuente: Kikuchi K y colaboradores, 2025). Esas medidas ayudan a no cortarlo con el corte tibial de una artroplastia (fuente: Kikuchi K y colaboradores, 2025). Retináculo patelar medial. Longitud media 84,9 mm; ancho de 23,8 mm en la tibia y 69,2 mm en el fémur; su inserción tibial queda a 27,2 mm de la del LCM superficial (fuente: Peez C y colaboradores, 2022). Se une al borde anterior del LPFM a lo largo de 52,3 mm (fuente: Peez C y colaboradores, 2022). Lesión en rampa. Es la rotura longitudinal alrededor de la unión meniscocapsular, frecuente cuando hay rotura del LCA (fuente: Bae BS y colaboradores, 2023). Allí convergen el cuerno posterior del menisco medial, el semimembranoso, la cápsula posteromedial y el ligamento meniscotibial (fuente: Bae BS y colaboradores, 2023). Para el abordaje. En la vía medial y posteromedial: cuidado con la vena y el nervio safeno en el plano superficial; el LCM superficial aparece al llevar la pata de ganso hacia delante; y si hay que ver la superficie articular, la artrotomía va bajo el menisco y por delante del LCM superficial (fuente: Barei D,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del centro de inserción a la interlínea articular (mm)» muestra lo siguiente. LCM superficial, inserción tibial: 62.4 mm (fuente: Liu F y colaboradores, 2010). LCM superficial, inserción femoral: 31.1 mm (fuente: Liu F y colaboradores, 2010). LCM profundo, inserción femoral: 20.5 mm (fuente: Liu F y colaboradores, 2010). Semimembranoso, brazo anterior (borde distal): 16.8 mm (fuente: Kikuchi K y colaboradores, 2025). Semimembranoso, brazo anterior (borde proximal): 8.9 mm (fuente: Kikuchi K y colaboradores, 2025). LCM profundo, inserción tibial: 6.5 mm (fuente: Liu F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mediales: dónde están y qué cifra manda» tiene 4 columnas: Estructura, Dónde, Cifra medida, Para qué te sirve. Fila 1: Estructura, LCM superficial; Dónde, Tibia, bajo la pata de ganso; fémur proximal al epicóndilo medial; Cifra medida, Centroide tibial a 62,4 mm y femoral a 31,1 mm de la interlínea; áreas 348,6 y 79,7 mm² (fuente: Liu F y colaboradores, 2010); Para qué te sirve, Calcular hasta dónde liberar o dónde anclar. Fila 2: Estructura, LCM profundo; Dónde, Pegado al menisco medial; Cifra medida, Centroide tibial a 6,5 mm y femoral a 20,5 mm; áreas 63,6 y 71,9 mm² (fuente: Liu F y colaboradores, 2010); Para qué te sirve, Entender por qué una lesión suele arrastrar al menisco. Fila 3: Estructura, Brazo anterior del semimembranoso; Dónde, Bajo el LCM superficial, cerca del plato tibial; Cifra medida, Bordes a 8,9 y 16,8 mm de la interlínea (fuente: Kikuchi K y colaboradores, 2025); Para qué te sirve, No cortarlo con la guía tibial. Fila 4: Estructura, Retináculo patelar medial; Dónde, Entre la tibia, el LCM y el LPFM; Cifra medida, 84,9 mm de largo; 23,8 mm tibial y 69,2 mm femoral de ancho (fuente: Peez C y colaboradores, 2022); Para qué te sirve, Reconstruir la cara anteromedial. (fuente: Liu F y colaboradores, 2010) (fuente: Kikuchi K y colaboradores, 2025) (fuente: Peez C y colaboradores, 2022). Con esto cerramos lado medial: capas, lcm, esquina posteromedial y retináculo. Sigamos con lado lateral: lcl, poplíteo, popliteofibular y ligamento anterolateral.</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lado lateral: lcl, poplíteo, popliteofibular y ligamento anterolateral. 3 piezas y 2 referencias óseas. Para ubicar la esquina posterolateral, fija el epicóndilo lateral y la cabeza del peroné. El LCL arranca del fémur casi encima del epicóndilo (1,4 mm proximal y 3,1 mm posterior) y llega al peroné 8,2 mm por detrás del borde anterior de la cabeza (fuente: LaPrade RF y colaboradores, 2003). El poplíteo nace siempre por delante del LCL, a 18,5 mm de él (fuente: LaPrade RF y colaboradores, 2003). El popliteofibular se desdobla en 2 haces en todas las rodillas estudiadas, y el posterior termina 1,6 mm por debajo de la punta del estiloides (fuente: LaPrade RF y colaboradores, 2003). Las medidas salen de 10 rodillas (fuente: LaPrade RF y colaboradores, 2003). Huellas en el peroné y la tibia. En 12 especímenes, la huella más grande fue la del bíceps en la parte proximal de la cabeza del peroné (215 mm²) y la más pequeña la medial del bíceps (46,8 mm²); el LCL ocupa 86,8 mm² y el ligamento anterolateral 53,0 mm² (fuente: Branch EA y colaboradores, 2015). Entre el tubérculo de Gerdy y el centro del ligamento anterolateral hay 24,3 mm (fuente: Branch EA y colaboradores, 2015). En el peroné, el centro de la huella del LCL queda a 14,6 mm del borde anterior y a 20,7 mm de la punta del estiloides (fuente: Branch EA y colaboradores, 2015). El ligamento anterolateral. Es la estructura que más discusión genera: la literatura es muy inconsistente sobre su inserción proximal (fuente: Kumar A y colaboradores, 2023). En 83 cadáveres faltó en 17 (20,4 %) y, cuando estaba, casi siempre (cerca de 97 %) compartía fibras proximales con el LCL (fuente: Kumar A y colaboradores, 2023). Sus ramas tibial y meniscal midieron en promedio 1,57 y 0,73 cm (fuente: Kumar A y colaboradores, 2023). La nomenclatura de varias estructuras de la esquina posterolateral sigue siendo confusa (fuente: Angelats X y colaboradores, 2025). Enseñanza práctica: no asumas que lo vas a ver; descríbelo como lo encontraste. Menisco lateral y poplíteo. Por detrás y afuera, el hiato poplíteo interrumpe la unión del menisco con la cápsula en un tramo curvo de unos 12 mm (fuente: Perelli S y colaboradores, 2022). La cápsula posterolateral se une al 11 % proximal de la altura del cuerno posterior y la unión meniscotibial posteroinferior mide 12,8 mm (fuente: Aman ZS y colaboradores, 2019). Entre el borde lateral del ligamento meniscotibial y el fascículo popliteomeniscal anterosuperior no hay ligamentos: ahí el cuerno posterior solo se sujeta por fascículos y cápsula, una razón de que el menisco lateral sea más móvil (fuente: Aman ZS y colaboradores, 2019). Para el abordaje. En la vía anterolateral, el vaso que se encuentra es la rama recurrente de la tibial anterior, pegada al hueso en el extremo distal de Gerdy, y se cauteriza; el peroneo común corre por detrás y no debería verse; el que corre riesgo es el peroneo superficial, con el clavo distal del distractor (fuente: Barei D, 2026). La vía lateral recta sirve para ver y proteger el peroneo común, que está inmediatamente posterior al tendón del bíceps (fuente: Barei D,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«Huellas de inserción en peroné y tibia proximal (mm²)» muestra lo siguiente. Bíceps, peroné proximal: 215 mm² (fuente: Branch EA y colaboradores, 2015). Bíceps, peroné distal: 119 mm² (fuente: Branch EA y colaboradores, 2015). Bíceps, tibia: 93.9 mm² (fuente: Branch EA y colaboradores, 2015). LCL, peroné: 86.8 mm² (fuente: Branch EA y colaboradores, 2015). Ligamento anterolateral, tibia: 53 mm² (fuente: Branch EA y colaboradores, 2015). Bíceps, peroné medial: 46.8 mm² (fuente: Branch EA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«Esquina posterolateral: cifras de inserción» tiene 4 columnas: Estructura, Referencia ósea, Cifra medida, Fuente. Fila 1: Estructura, LCL, fémur; Referencia ósea, Epicóndilo lateral; Cifra medida, 1,4 mm proximal y 3,1 mm posterior (fuente: LaPrade RF y colaboradores, 2003); Fuente, 10 rodillas. Fila 2: Estructura, LCL, peroné; Referencia ósea, Borde anterior de la cabeza; punta del estiloides; Cifra medida, 8,2 mm posterior al borde anterior (fuente: LaPrade RF y colaboradores, 2003); centro a 14,6 mm del borde anterior y 20,7 mm del estiloides (fuente: Branch EA y colaboradores, 2015); Fuente, 10 y 12 rodillas. Fila 3: Estructura, Poplíteo, fémur; Referencia ósea, LCL; Cifra medida, Siempre anterior al LCL, a 18,5 mm (fuente: LaPrade RF y colaboradores, 2003); Fuente, 10 rodillas. Fila 4: Estructura, Popliteofibular; Referencia ósea, Estiloides peroneo; Cifra medida, 2 divisiones; la posterior a 1,6 mm distal de la punta (fuente: LaPrade RF y colaboradores, 2003); Fuente, 10 rodillas. Fila 5: Estructura, Ligamento anterolateral; Referencia ósea, Tubérculo de Gerdy; Cifra medida, Centro a 24,3 mm; área 53,0 mm² (fuente: Branch EA y colaboradores, 2015); ausente en 20,4 % (fuente: Kumar A y colaboradores, 2023); Fuente, 12 y 83 rodillas. (fuente: LaPrade RF y colaboradores, 2003) (fuente: Kumar A y colaboradores, 2023) (fuente: Branch EA y colaboradores, 2015). Con esto cerramos lado lateral: lcl, poplíteo, popliteofibular y ligamento anterolateral. Sigamos con cruzados: lca, lcp y ligamentos meniscofemorales.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cruzados: lca, lcp y ligamentos meniscofemorales. LCA: la huella depende de a quién operas. Un metaanálisis de 50 estudios (1652 rodillas) comparó poblaciones: en la asiática el centro de la huella femoral queda más anterior (35,2 % frente a 27,3 % desde el borde posterior del cóndilo lateral) y es más pequeña (96,3 frente a 126,8 mm²), mientras la huella tibial no cambia (fuente: Wang C y colaboradores, 2025). Un túnel anatómico no se copia de una cifra de libro: se mide en el paciente (opinión experta). Irrigación del LCA y del LCP. En 7 rodillas, una resonancia de 7 tesla con contraste repartió el aporte arterial en 5 zonas, de proximal (zona 1, a 90 % o más de la distancia desde la inserción distal) a distal (zona 5, a 10 % o menos), con 10,2; 25,9; 24,8; 10,3 y 17,6 % para el LCA y 9,3; 13,2; 16,7; 21,8 y 39,5 % para el LCP (fuente: Mueller MM y colaboradores, 2026). Es decir, el LCA se nutre sobre todo en su parte proximal y el LCP en la distal (fuente: Mueller MM y colaboradores, 2026). Las entesis tibiales concentraron más aporte que las femorales (LCA 87,7 % frente a 12,3 %; LCP 76,9 % frente a 23,1 %), aunque la diferencia solo fue significativa en el LCA (fuente: Mueller MM y colaboradores, 2026). Es un dato de laboratorio y todavía no cambia conducta. LCP: ¿1 banda o 2? La descripción clásica lo divide en 2 bandas funcionales que no son isométricas: la anterolateral alcanza su máxima tensión a media flexión, y la posteromedial se tensa en los 2 extremos, extensión y flexión profunda (fuente: Amis AA y colaboradores, 2006). Otro estudio en 23 rodillas lo vio como una sola cinta plana y atribuyó la apariencia de doble banda al ligamento meniscofemoral anterior, que tapa parte de la inserción femoral y empieza a 2,07 mm del cartílago distal; el centro de la inserción femoral del LCP quedó a 5,99 mm del borde cartilaginoso con la rodilla a 90° (fuente: Cousin J y colaboradores, 2021). Las fuentes discrepan; se dan ambas descripciones. Meniscofemorales. El 93 % de las rodillas tiene al menos 1 (fuente: Amis AA y colaboradores, 2006). Los 2 bajan al cuerno posterior del menisco lateral; en el fémur, el anterior (de Humphry) se fija más distal que el LCP, cerca del cartílago, y el posterior (de Wrisberg) más proximal; como corren oblicuos, ayudan a frenar el cajón posterior (fuente: Amis AA y colaboradores, 2006). Salen a unos 5 mm (el anterior) y unos 9 mm (el posterior) del centro de la raíz posterolateral (fuente: Perelli S y colaboradores, 2022). Poplítea y cruzados. La inserción tibial del LCP está en la cara posterior de la tibia, y por eso la técnica de inlay se hace desde atrás, cerca de la poplítea (fuente: Miller MD y colaboradores, 2002). En 8 rodillas, el tornillo del inlay tibial pasó como mínimo a 18,1 mm de la arteria (promedio 21,1 mm), y se consideró segura la vía posterior en lo que respecta a la poplítea (fuente: Miller MD y colaboradores, 2002). Es un estudio pequeño y antiguo: úsalo como orientación.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«LCA: aporte arterial relativo por zona (zona 1 proximal, zona 5 distal)» muestra lo siguiente. Zona 1: 10.2 por ciento (fuente: Mueller MM y colaboradores, 2026). Zona 2: 25.9 por ciento (fuente: Mueller MM y colaboradores, 2026). Zona 3: 24.8 por ciento (fuente: Mueller MM y colaboradores, 2026). Zona 4: 10.3 por ciento (fuente: Mueller MM y colaboradores, 2026). Zona 5: 17.6 por ciento (fuente: Mueller MM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«LCP: aporte arterial relativo por zona (zona 1 proximal, zona 5 distal)» muestra lo siguiente. Zona 1: 9.3 por ciento (fuente: Mueller MM y colaboradores, 2026). Zona 2: 13.2 por ciento (fuente: Mueller MM y colaboradores, 2026). Zona 3: 16.7 por ciento (fuente: Mueller MM y colaboradores, 2026). Zona 4: 21.8 por ciento (fuente: Mueller MM y colaboradores, 2026). Zona 5: 39.5 por ciento (fuente: Mueller MM y colaboradores, 2026). En el documento Word de este tema encontrarás además: LCA y LCP: lo que decide en cirugía. Con esto cerramos cruzados: lca, lcp y ligamentos meniscofemorales. Sigamos con meniscos: sangre, zonas, raíces y unión con la cápsula.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meniscos: sangre, zonas, raíces y unión con la cápsula. Quién lleva sangre. La sangre entra desde fuera. Las geniculares lateral, medial y media aportan las ramas; en la cápsula y la sinovial nace un plexo capilar que solo penetra el 10-25 % externo del menisco (fuente: Arnoczky SP y colaboradores, 1982). Los cuernos, cubiertos de sinovial vascular, están bien irrigados; el punto ciego es la zona posterolateral del menisco lateral, junto al poplíteo, sin vasos penetrantes (fuente: Arnoczky SP y colaboradores, 1982). El estudio se hizo en 20 cadáveres (fuente: Arnoczky SP y colaboradores, 1982). Con la edad. La fracción irrigada se encoge: cerca de 50 % del espesor a los 18 meses y 25-33 % hacia los 50 años (fuente: Perelli S y colaboradores, 2022). En una cohorte de 51 meniscos de 28 pacientes (3 a 79 años), la densidad vascular bajó con la edad; pasados los 20 años la zona rojo-blanca ya no mostró vasos, y la cápsula concentró casi 95 % de todos los vasos contados (fuente: Michel PA y colaboradores, 2021). La zona blanco-blanca no tuvo vasos en ningún grupo de edad (fuente: Michel PA y colaboradores, 2021). Lo que dicen los estudios modernos en adultos. En 174 pacientes sometidos a prótesis total, los vasos penetraron de 0 a 78 % del espesor en el menisco lateral y de 0 a 67 % en el medial, y esa profundidad no dependió de la edad, el tabaco, la artrosis ni la enfermedad cardiovascular (fuente: van der Lelij TJN y colaboradores, 2025). Por eso los autores concluyen que esas variables no sirven para adivinar cuánta sangre tiene una rotura concreta (fuente: van der Lelij TJN y colaboradores, 2025). Los 2 estudios no se contradicen: uno mide densidad por edad y el otro profundidad en adultos mayores (fuente: Michel PA y colaboradores, 2021; van der Lelij TJN y colaboradores, 2025). Estructura que explica la mecánica. En las capas profundas, el colágeno tipo I corre en círculo, siguiendo el borde externo (fuente: Perelli S y colaboradores, 2022); por eso una rotura radial o un daño de la raíz le quita la función de aro (razonamiento biomecánico). Menisco lateral: el hiato poplíteo y la zona móvil. Ver el bloque de lado lateral: el hiato mide unos 12 mm (fuente: Perelli S y colaboradores, 2022) y entre el ligamento meniscotibial y el fascículo anterosuperior solo hay fascículos y cápsula (fuente: Aman ZS y colaboradores, 2019). Qué no tenemos. No hay en las fuentes abiertas de este capítulo una tasa de cicatrización por zona que se pueda citar: sin dato verificable. La decisión de reparar se toma con el tutor y con la zona, la edad y el patrón de rotura.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«Penetración vascular máxima observada (% del espesor del menisco)» muestra lo siguiente. Menisco lateral, adultos con prótesis (máximo): 78 por ciento (fuente: van der Lelij TJN y colaboradores, 2025). Menisco medial, adultos con prótesis (máximo): 67 por ciento (fuente: van der Lelij TJN y colaboradores, 2025). Plexo perimeniscal clásico (techo del rango 10-25 %): 25 por ciento (fuente: Arnoczky SP y colaboradores, 1982).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«Fracción del espesor meniscal con vasos según la edad» muestra lo siguiente. Lactante de 18 meses: 50 por ciento (fuente: Perelli S y colaboradores, 2022). Adulto de unos 50 años (techo del rango 25-33 %): 33 por ciento (fuente: Perelli S y colaboradores, 2022). En el documento Word de este tema encontrarás además: Zonas del menisco y qué sangre llega. Con esto cerramos meniscos: sangre, zonas, raíces y unión con la cápsula. Sigamos con aparato extensor y patelofemoral: cuádriceps, lpfm y retináculo.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aparato extensor y patelofemoral: cuádriceps, lpfm y retináculo. Tendón cuadricipital en 3 capas. En 18 rodillas jóvenes (edad media 30,1 años) apareció siempre la misma arquitectura: una capa superficial del recto femoral, una media con el vasto medial y el lateral (fibras oblicuas) y una profunda con el vasto intermedio (fuente: Strauss M y colaboradores, 2021). El tendón mide 86,9 mm de mediana y el recto femoral se funde con la capa media a 48,7 mm de la línea de eminencias patelares (fuente: Strauss M y colaboradores, 2021). Cuanto más proximal, más delgado: 8,5 mm a 20 mm de la línea y 5,4 mm a 100 mm, con 7,2; 7,5 y 6,5 mm en los puntos intermedios (fuente: Strauss M y colaboradores, 2021). Consecuencia práctica: una incisión recta en el tendón corta capas de espesor distinto y fibras oblicuas (razonamiento anatómico). LPFM. La bibliografía le asigna 53-80 % de la restricción medial de partes blandas (fuente: Cheng J y colaboradores, 2025). En 26 rodillas, sus fibras se unieron al aparato extensor en 3 sitios (tendón del vasto medial oblicuo, tendón del vasto intermedio y tendón parapatelar) y no hubo inserción directa en la rótula (fuente: Cheng J y colaboradores, 2025). Los autores sugieren fijar el extremo anterior en el vasto medial oblicuo en vez de la rótula (fuente: Cheng J y colaboradores, 2025). Es un estudio anatómico: no compara resultados clínicos. Retináculo patelar medial. Es una estructura propia, con su inserción tibial y su inserción femoral identificadas en 100 % de 10 rodillas, que se une al borde anterior del LPFM (fuente: Peez C y colaboradores, 2022). Al abrir y reflejar. En la vía medial parapatelar se abren retináculo medial y cápsula; el momento crítico es luxar la rótula, porque el ligamento rotuliano se puede arrancar de la tuberosidad (fuente: Gebhard F y colaboradores, 2026). Ángulo Q. Ver el bloque de huesos y alineación: su medición clínica no está estandarizada y su fiabilidad es discutida (fuente: Smith TO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«Espesor central del tendón cuadricipital según la distancia a la línea de eminencias patelares (mm)» muestra lo siguiente. A 20 mm: 8.5 mm (fuente: Strauss M y colaboradores, 2021). A 40 mm: 7.2 mm (fuente: Strauss M y colaboradores, 2021). A 60 mm: 7.5 mm (fuente: Strauss M y colaboradores, 2021). A 80 mm: 6.5 mm (fuente: Strauss M y colaboradores, 2021). A 100 mm: 5.4 mm (fuente: Strauss 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«Las 3 capas del tendón cuadricipital» tiene 3 columnas: Capa, Músculos, Hallazgo medido. Fila 1: Capa, Superficial; Músculos, Recto femoral; Hallazgo medido, Se fusiona con la capa media a 48,7 mm de la línea de eminencias patelares (fuente: Strauss M y colaboradores, 2021). Fila 2: Capa, Media; Músculos, Vasto medial y vasto lateral; Hallazgo medido, Fibras oblicuas que se insertan en la rótula (fuente: Strauss M y colaboradores, 2021). Fila 3: Capa, Profunda; Músculos, Vasto intermedio; Hallazgo medido, Espesor central de 8,5 mm a 20 mm de la línea de eminencias y de 5,4 mm a 100 mm (fuente: Strauss M y colaboradores, 2021). (fuente: Strauss M y colaboradores, 2021). Con esto cerramos aparato extensor y patelofemoral: cuádriceps, lpfm y retináculo. Sigamos con vascularización: poplítea, geniculares y distancias de seguridad.</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vascularización: poplítea, geniculares y distancias de seguridad. Mapa. La poplítea da 7 ramas: 2 al gastrocnemio y 5 a la articulación (fuente: Perelli S y colaboradores, 2022). Las geniculares (superior e inferior, medial y lateral, más la media) forman la red de anastomosis que se ve en la lámina de Gray; los meniscos se nutren de las laterales, mediales y media (fuente: Arnoczky SP y colaboradores, 1982). Genicular descendente (vía subvasto). Estuvo en 62 de 70 rodillas (89 %) y ausente en 8 (11 %); su origen quedó a 15,5 cm de la tuberosidad tibial y a 12,6 cm de la interlínea medial (fuente: Kawarai Y y colaboradores, 2018). Los autores dan como zona segura para el subvasto una incisión medial oblicua que no pase de 14 cm por encima de la tuberosidad tibial (fuente: Kawarai Y y colaboradores, 2018). En la vía lateral parapatelar del fémur distal, la única arteria que se evita o se liga es la genicular superior lateral (fuente: Gebhard F y colaboradores, 2026). Poplítea y plano tibial. El experimento: 6 cadáveres, arteria rellena de contraste y la rodilla en distintas posiciones. Con 90° de flexión, la distancia entre la tibia posterior (7 mm bajo la interlínea) y la arteria fue 21,0 mm en neutro, 23,0 mm con 50 % de subluxación anterior y 31,0 mm con 100 % (fuente: Hungerford M y colaboradores, 2024). A 115° de flexión con subluxación completa, la línea trazada perpendicular al eje tibial ya no alcanzaba la arteria en 3 de los especímenes (fuente: Hungerford M y colaboradores, 2024). Traducción práctica: la subluxación aleja la poplítea del corte tibial; pasar de 90° a 115° también aumentó la distancia, pero esa diferencia no fue significativa (fuente: Hungerford M y colaboradores, 2024). No hay medida para la rodilla en extensión: sin dato verificable. Tibial anterior y membrana interósea. Hacia abajo, la disección posterolateral termina donde la arteria tibial anterior atraviesa la membrana interósea. En 40 miembros eso ocurrió a 46,3 mm del plato lateral en promedio (de 27 a 62) y a 35,7 mm de la cabeza peronea (de 17 a 50); el límite distal puede ser de solo 27 mm (fuente: Heidari N y colaboradores, 2013). Otra serie de 5 miembros dio 49,3 y 37,7 mm (fuente: Hu S y colaboradores, 2022). Con esa referencia se entiende por qué los separadores se colocan bajo visión directa sobre el hueso en la vía posteromedial en prono (fuente: Barei D, 2026). Variantes que pesan. La arteria tibial anterior aberrante tuvo una prevalencia de 0,4 a 6 %, y una resonancia halló 3,2 % en 280 rodillas; según 2 estudios en cadáver y 1 cohorte, una poplítea que se bifurca alto o una tibial anterior de origen atípico aumentan el riesgo de lesión arterial en la artroplastia (fuente: Parekh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«Distancias medidas a estructuras vasculares (mm)» muestra lo siguiente. Tibial anterior bajo el plato lateral (Hu): 49.3 mm (fuente: Hu S y colaboradores, 2022). Tibial anterior bajo el plato lateral (Heidari): 46.3 mm (fuente: Heidari N y colaboradores, 2013). Tibial anterior bajo la cabeza peronea (Hu): 37.7 mm (fuente: Hu S y colaboradores, 2022). Tibial anterior bajo la cabeza peronea (Heidari): 35.7 mm (fuente: Heidari N y colaboradores, 2013). Poplítea al tornillo del inlay tibial (promedio): 21.1 mm (fuente: Miller MD y colaboradores, 2002). Poplítea al tornillo del inlay tibial (mínimo): 18.1 mm (fuente: Miller MD y colaboradores, 2002).</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«Distancias de seguridad medidas en cadáver (orientación, no garantía)» tiene 4 columnas: Estructura, Referencia, Distancia, Muestra. Fila 1: Estructura, Arteria poplítea; Referencia, Centro del tornillo del inlay tibial hasta el borde de la arteria; Distancia, Mínimo 18,1 mm; promedio 21,1 mm (fuente: Miller MD y colaboradores, 2002); Muestra, 8 rodillas. Fila 2: Estructura, Tibial anterior (membrana interósea); Referencia, Bajo el plato tibial lateral; Distancia, 46,3 mm (27-62) (fuente: Heidari N y colaboradores, 2013); 49,3 mm (fuente: Hu S y colaboradores, 2022); Muestra, 40 y 5 miembros. Fila 3: Estructura, Tibial anterior (membrana interósea); Referencia, Bajo el ápice de la cabeza peronea; Distancia, 35,7 mm (17-50) (fuente: Heidari N y colaboradores, 2013); 37,7 mm (fuente: Hu S y colaboradores, 2022); Muestra, 40 y 5 miembros. Fila 4: Estructura, Genicular descendente; Referencia, Origen desde la tuberosidad tibial y desde la interlínea medial; Distancia, 15,5 cm y 12,6 cm; ausente en 11 % (fuente: Kawarai Y y colaboradores, 2018); Muestra, 70 rodillas. (fuente: Heidari N y colaboradores, 2013) (fuente: Miller MD y colaboradores, 2002) (fuente: Kawarai Y y colaboradores, 2018) (fuente: Hu S y colaboradores, 2022). Con esto cerramos vascularización: poplítea, geniculares y distancias de seguridad. Sigamos con nervios: peroneo común, rama infrapatelar del safeno y neuroma.</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nervios: peroneo común, rama infrapatelar del safeno y neuroma. Peroneo común. Piensa en él como un nervio pegado al hueso: a nivel del plato tibial queda a 7,92 mm del límite óseo posterior y casi tocando el lateral (1,31 mm), según 18 especímenes con el nervio marcado (fuente: Rausch V y colaboradores, 2019). Su división quedó a 27,56 mm por debajo del punto más proximal del peroné (medida en un plano transversal); por separado, el ramo profundo cruzó la línea media de la diáfisis peronea a 22,14 mm de ese punto y el superficial a 33,56 mm (fuente: Rausch V y colaboradores, 2019). Como el trayecto varía tanto entre personas, los autores no aceptan una zona segura fija (fuente: Rausch V y colaboradores, 2019). Para trabajar sobre la cabeza o el cuello del peroné, AO propone la vía lateral recta, pensada para ver el nervio: se busca justo detrás del tendón del bíceps, se libera de sus bandas fasciales alrededor del cuello y se marca con una cinta; al final se cierran solo piel y subcutáneo, para que el nervio no quede comprimido (fuente: Barei D, 2026). En la vía anterolateral el nervio queda posterior a la exposición y se cuida el peroneo superficial al colocar el pin distal (fuente: Barei D, 2026). Peroneo y lesión ligamentaria o fractura. Tras una luxación, la lesión nerviosa global fue 25 % (fuente: Medina O y colaboradores, 2014) y 19,6 % (fuente: Constantinescu D y colaboradores, 2023); la revisión de 2026 da 10-40 % para el peroneo en lesiones multiligamentarias (fuente: Hantes M y colaboradores, 2026). En fracturas de meseta, la lesión neurológica fue 4,06 % (13 de 320); la fractura de peroné proximal estuvo en 61,5 % de las neurológicas, con OR de 4,46 (fuente: Franulic N y colaboradores, 2025). Rama infrapatelar del safeno. Lesionarla es una complicación frecuente de los abordajes anteromediales, y no tiene un sitio fijo: en 20 rodillas disecadas su posición cambió mucho y no se pudo definir una zona segura (fuente: Kerver AL y colaboradores, 2013). Lo que sí sigue es un rumbo que depende del sitio: sobre la rótula y el tendón rotuliano va casi horizontal hacia lateral, por dentro del tendón baja en diagonal (-45°) hacia lateral y en la cara medial corre casi vertical (fuente: Kerver AL y colaboradores, 2013). De ahí la regla de cortar paralelo al rumbo local: los autores identificaron 3 zonas de menor riesgo (a nivel de la tuberosidad tibial con incisión oblicua, y 2 medial al ápice rotuliano con incisión casi horizontal) y señalan el mayor riesgo de las incisiones longitudinales (fuente: Kerver AL y colaboradores, 2013). AO las ubica en la cara medial e inferior de la rótula; tras la vía medial parapatelar avisa de una hipoestesia menor alrededor y por debajo de la cicatriz, y de neuromas ocasionales que rara vez son un problema importante (fuente: Gebhard F y colaboradores, 2026). Tras reconstrucción del LCA con incisión vertical, 26 de 123 pacientes (21,1 %) tuvieron trastorno sensitivo, sin relación con edad ni sexo y sin deterioro grave de la función (fuente: Ochiai S y colaboradores, 2017). Portales posteriores artroscópicos. En 95 rodillas embalsamadas y 9 frescas congeladas, el portal posterior directo orientado con referencias óseas mediales no lesionó nada en el 99 % y llegó al cuerno posterior del menisco medial (fuente: Greenwood K y colaboradores, 2024). Con referencias laterales el daño neurovascular fue 8,7 %: 7 peroneos comunes lesionados, más 1 rodilla con el peroneo común y el cutáneo sural lateral; todo el daño fue en rodillas embalsamadas, y los autores no recomiendan por ahora ese portal lateral (fuente: Greenwood K y colaboradores, 2024). Neuroma. Cuando el dolor medial o anteromedial es refractario, se reseca el neuroma: en 40 pacientes la EVA del dolor medial bajó de 6,5 a 3,8 y la del anteromedial de 6,1 a 3,1; 73 % refirió alivio significativo y 58 % mejoría funcional (fuente: Timmerman A y colaboradores, 2025). Safeno en la vía medial. Se minimiza el daño a la vena y al nervio safeno en la disección superficial (fuente: Barei D, 2026).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«Peroneo común: distancias a puntos óseos (mm)» muestra lo siguiente. Superficial cruza el eje del peroné (distal): 33.6 mm (fuente: Rausch V y colaboradores, 2019). División del peroneo común (desde la extensión proximal): 27.6 mm (fuente: Rausch V y colaboradores, 2019). Profundo cruza el eje del peroné (distal): 22.1 mm (fuente: Rausch V y colaboradores, 2019). Al límite óseo posterior del plato: 7.9 mm (fuente: Rausch V y colaboradores, 2019). Al límite óseo lateral del plato: 1.3 mm (fuente: Rausch V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nerviosa según el contexto» muestra lo siguiente. Luxación de rodilla (Medina): 25 por ciento (fuente: Medina O y colaboradores, 2014). Reconstrucción del LCA con incisión vertical: rama infrapatelar: 21.1 por ciento (fuente: Ochiai S y colaboradores, 2017). Luxación de rodilla (Constantinescu): 19.6 por ciento (fuente: Constantinescu D y colaboradores, 2023). Fractura de meseta operada: 4.1 por ciento (fuente: Franulic N y colaboradores, 2025). En el documento Word de este tema encontrarás además: Nervios de la rodilla: dónde están y cómo se protegen. Con esto cerramos nervios: peroneo común, rama infrapatelar del safeno y neuroma. Sigamos con variantes anatómicas que cambian una decisión.</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anatómicas que cambian una decisión. Las variantes importan cuando alteran el plan: dónde cortas, dónde buscas y qué esperas encontrar. El ligamento anterolateral faltó en 20,4 % de 83 cadáveres (fuente: Kumar A y colaboradores, 2023). La arteria genicular descendente faltó en 8 de 70 rodillas (11 %) (fuente: Kawarai Y y colaboradores, 2018). La arteria tibial anterior aberrante tuvo prevalencia de 0,4 a 6 % (fuente: Parekh H y colaboradores, 2026). Al menos un ligamento meniscofemoral estuvo presente en 93 % de las rodillas, es decir, faltó en el 7 % restante (por diferencia) (fuente: Amis AA y colaboradores, 2006). El peroneo común y la rama infrapatelar del safeno varían tanto que los autores no recomiendan zonas seguras fijas (fuente: Rausch V y colaboradores, 2019; Kerver AL y colaboradores, 2013). El LCP se describe con 2 bandas o como una cinta plana según el estudio (fuente: Amis AA y colaboradores, 2006; Cousin J y colaboradores, 2021). El varo constitucional de 3 grados o más no es una variante rara: 32 % de los hombres y 17 % de las mujeres (fuente: Bellemans J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variantes citadas» muestra lo siguiente. Ligamento anterolateral ausente: 20.4 por ciento (fuente: Kumar A y colaboradores, 2023). Genicular descendente ausente: 11 por ciento (fuente: Kawarai Y y colaboradores, 2018). Sin ligamento meniscofemoral (por diferencia): 7 por ciento (fuente: Amis AA y colaboradores, 2006). Tibial anterior aberrante (techo del rango 0,4-6 %): 6 por ciento (fuente: Parekh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y su efecto en la decisión» tiene 4 columnas: Variante, Frecuencia, Por qué importa, Fuente. Fila 1: Variante, Ligamento anterolateral ausente; Frecuencia, 20,4 % de 83 (fuente: Kumar A y colaboradores, 2023); Por qué importa, No asumas que lo vas a ver ni que lo vas a reconstruir; Fuente, Cadáver. Fila 2: Variante, Genicular descendente ausente; Frecuencia, 11 % de 70 rodillas (fuente: Kawarai Y y colaboradores, 2018); Por qué importa, Cambia lo que vas a encontrar en el subvasto; Fuente, Cadáver. Fila 3: Variante, Tibial anterior aberrante; Frecuencia, 0,4 a 6 % (fuente: Parekh H y colaboradores, 2026); Por qué importa, Factor de riesgo de lesión arterial en la artroplastia; Fuente, Revisión. Fila 4: Variante, Sin meniscofemoral; Frecuencia, 7 % por diferencia con 93 % (fuente: Amis AA y colaboradores, 2006); Por qué importa, Menos freno del cajón posterior (razonamiento biomecánico, sin cifra); Fuente, Cadáver. (fuente: Kumar A y colaboradores, 2023) (fuente: Amis AA y colaboradores, 2006) (fuente: Kawarai Y y colaboradores, 2018) (fuente: Parekh H y colaboradores, 2026). Con esto cerramos variantes anatómicas que cambian una decisión. Sigamos con biomecánica: cargas, frenos y tensión de los ligamentos.</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cargas, frenos y tensión de los ligamentos. Carga. En apoyo monopodal simulado, 75 % de la carga pasó por el platillo medial (fuente: Hsu RW y colaboradores, 1990). LCP. La banda anterolateral se tensa en el arco medio y la posteromedial en extensión y flexión profunda; los ligamentos meniscofemorales resisten el cajón posterior (fuente: Amis AA y colaboradores, 2006). LPFM. La bibliografía le asigna 53-80 % de la restricción medial de partes blandas (fuente: Cheng 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Oblicuo posterior. Su lesión produce inestabilidad rotatoria anteromedial (fuente: D'Ambrosi R y colaboradores, 2021). Menisco. Las fibras circunferenciales profundas absorben las tensiones en aro; su interrupción compromete la función (fuente: Perelli S y colaboradores, 2022). La biomecánica no cambia el abordaje, pero explica por qué una estructura aparentemente pequeña (una raíz, una banda, una fascia) pesa tanto en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frena qué» tiene 4 columnas: Estructura, Frena, Dato, Fuente. Fila 1: Estructura, LCP, banda anterolateral; Frena, Cajón posterior en el arco medio de flexión; Dato, Más tensa en el arco medio (fuente: Amis AA y colaboradores, 2006); Fuente, Revisión. Fila 2: Estructura, LCP, banda posteromedial; Frena, Cajón posterior en extensión y flexión profunda; Dato, Tensa en ambos extremos (fuente: Amis AA y colaboradores, 2006); Fuente, Revisión. Fila 3: Estructura, Meniscofemorales; Frena, Cajón posterior; Dato, Presentes en 93 % (fuente: Amis AA y colaboradores, 2006); Fuente, Revisión. Fila 4: Estructura, LPFM; Frena, Desplazamiento lateral de la rótula; Dato, 53-80 % de la restricción medial (fuente: Cheng J y colaboradores, 2025); Fuente, Estudio anatómico. Fila 5: Estructura, Oblicuo posterior; Frena, Rotación externa con subluxación anterior del platillo medial; Dato, Lesión = inestabilidad rotatoria anteromedial (fuente: D'Ambrosi R y colaboradores, 2021); Fuente, Revisión. (fuente: Cheng J y colaboradores, 2025) (fuente: D'Ambrosi R y colaboradores, 2021) (fuente: Amis AA y colaboradores, 2006). Con esto cerramos biomecánica: cargas, frenos y tensión de los ligamentos. Sigamos con clasificación: zonas del menisco y para qué sirven.</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zonas del menisco y para qué sirven. La clasificación útil en este capítulo es la de zonas del menisco por su relación con la cápsula y su sangre. Las luxaciones de rodilla se ordenan con la clasificación de Schenck (KD I a V), que sigue siendo el estándar; un consenso reciente afinó la categoría KD V y se propuso el modificador "-EM" para la rotura del aparato extensor (fuente: Hantes M y colaboradores, 2026); su definición detallada está en las guías del tutor y no se reproduce aquí. Con esto cerramos clasificación: zonas del menisco y para qué sirven. Sigamos con relación con fracturas de meseta, luxación de rodilla y lesión vascular.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relación con fracturas de meseta, luxación de rodilla y lesión vascular. Por qué se lesiona la poplítea. La arteria queda anclada por detrás de la rodilla y recibe la tracción o el desplazamiento cuando el hueso o la articulación se desplazan (razonamiento anatómico). Entre 336 fracturas de tibia proximal, 9 (2,7 %) tuvieron lesión de la poplítea (fuente: Izawa Y y colaboradores, 2026). El patrón de fractura delata el mecanismo: la medial aislada del plato y la bicondílea en hiperextensión suelen ser cerradas y dañan la arteria por estiramiento, con buen resultado cuando se revasculariza y se fija sin demora; en el cizallamiento metafisario, en cambio, el fragmento distal se va hacia atrás y golpea la arteria, y la herida abierta suele estar por delante (fuente: Izawa Y y colaboradores, 2026). De los casos de cizallamiento, 2 necesitaron colgajo de gastrocnemio y 1 terminó en amputación (fuente: Izawa Y y colaboradores, 2026). Cómo se descarta. En 110 pacientes con luxación, la exploración normal (pulsos pedio y tibial posterior palpables más un ITB de 0,9 o más) no dejó pasar ninguna lesión vascular, es decir, tuvo 100 % de sensibilidad, algo que no logró ninguna maniobra aislada (fuente: Weinberg DS y colaboradores, 2016). Un IMC mayor (OR 1,077) y la lesión abierta (OR 3,366) se asociaron con lesión vascular (fuente: Weinberg DS y colaboradores, 2016). En fracturas Schatzker 4-6 con pulsos simétricos, el protocolo mandaba angio-TC si el ITB era de 0,9 o menos y no se escapó ninguna de las 8 lesiones vasculares halladas en 437 fracturas (fuente: Kantor AH y colaboradores, 2025). Cuándo no hace falta la angio-TC. En 26 pacientes con fractura de meseta de alta energía, sin indicación clínica de angio-TC y ya con fijador externo puenteante, la angio-TC halló anomalías vasculares no ateroscleróticas en 3 (11,5 %), y ninguno necesitó intervención vascular (fuente: Zhang D y colaboradores, 2026). En 320 fracturas operadas, los autores recomiendan no hacerla de rutina, pero sí en las abiertas y de alta energía (fuente: Franulic N y colaboradores, 2025). Ligamentos y menisco dentro de la fractura. En 113 fracturas posterolaterales del plato, 83,2 % tuvo lesión del LCA (fuente: Wang B y colaboradores, 2024). Quien tenía el LCA roto en su sustancia (no avulsionado) tenía también más roturas del cuerno posterior del menisco lateral (fuente: Wang B y colaboradores, 2024). En la tomografía, 2 medidas anticiparon esa rotura intrasustancia con sensibilidad mayor de 90 % y especificidad mayor de 80 %, con puntos de corte de 25,5° para el ángulo de depresión y de 37,5 % para la pérdida de superficie articular posterior (fuente: Wang B y colaboradores, 2024). En un metaanálisis de 17 estudios, la depresión del plato lateral detectó lesión del menisco lateral con sensibilidad de 84 % y especificidad de 63 % (fuente: Javidmehr S y colaboradores, 2026). Luxación: qué hacer con la anatomía. Primero se protege la pierna: el fijador externo puenteante está indicado en 4 situaciones (arteria lesionada, herida abierta o fractura-luxación, partes blandas comprometidas, rodilla que no se mantiene reducida), y los ligamentos se reconstruyen en un segundo tiempo, por lo general a las 3-6 semanas (fuente: Hantes M y colaboradores, 2026). Mientras tanto, la revisión de 2026 considera obligatorio repetir el examen vascular, pedir angio-TC de forma selectiva y explorar con cuidado la función neurológica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asociadas en 113 fracturas posterolaterales del plato (%)» muestra lo siguiente. Cualquier lesión del LCA: 83.2 por ciento (fuente: Wang B y colaboradores, 2024). Avulsión del LCA: 38.1 por ciento (fuente: Wang B y colaboradores, 2024). Rotura intrasustancia completa del LCA: 24.8 por ciento (fuente: Wang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«Fracturas de la tibia proximal con lesión de la poplítea: 3 patrones (9 de 336)» tiene 4 columnas: Patrón, Casos, Mecanismo y herida, Evolución. Fila 1: Patrón, Medial aislada del plato; Casos, 2 (fuente: Izawa Y y colaboradores, 2026); Mecanismo y herida, Cerrada, lesión por tracción (fuente: Izawa Y y colaboradores, 2026); Evolución, Favorable con revascularización y fijación oportunas (fuente: Izawa Y y colaboradores, 2026). Fila 2: Patrón, Bicondílea en hiperextensión; Casos, 2 (fuente: Izawa Y y colaboradores, 2026); Mecanismo y herida, Cerrada, lesión por tracción (fuente: Izawa Y y colaboradores, 2026); Evolución, Favorable con revascularización y fijación oportunas (fuente: Izawa Y y colaboradores, 2026). Fila 3: Patrón, Cizallamiento metafisario; Casos, 4 (fuente: Izawa Y y colaboradores, 2026); Mecanismo y herida, Herida abierta anterior; desplazamiento posterior del fragmento distal (fuente: Izawa Y y colaboradores, 2026); Evolución, 2 requirieron colgajo de gastrocnemio y 1 terminó en amputación (fuente: Izawa Y y colaboradores, 2026). Fila 4: Patrón, Otro patrón; Casos, 1 (fuente: Izawa Y y colaboradores, 2026); Mecanismo y herida, Sin detalle en el resumen (fuente: Izawa Y y colaboradores, 2026); Evolución, Sin detalle en el resumen (fuente: Izawa Y y colaboradores, 2026). (fuente: Izawa Y y colaboradores, 2026). Con esto cerramos relación con fracturas de meseta, luxación de rodilla y lesión vascular. Sigamos con examen físico: qué tan bien detectan las maniobras.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tan bien detectan las maniobras. LCA. En un metaanálisis con modelo bivariado (roturas del LCA sin otras lesiones ligamentarias), la sensibilidad y la especificidad agrupadas fueron: cajón anterior 83 % y 85 %, Lachman 81 % y 85 %, pivot shift 55 % y 94 %, y signo de la palanca 83 % y 91 % (fuente: Sokal PA y colaboradores, 2022). Para confirmar la rotura, el que más pesó fue el pivot shift; para descartarla, el signo de la palanca (fuente: Sokal PA y colaboradores, 2022). El Lachman rinde menos en roturas completas: 68 % y 79 % (fuente: Sokal PA y colaboradores, 2022). En una serie de 165 pacientes con indicación de artroscopia, el Lachman tuvo 87,6 % y 88,9 %, y el signo de la palanca 93,8 % y 94,4 % (fuente: Nguyen LT y colaboradores, 2025). Las 2 fuentes no coinciden en el Lachman; se dan ambas. Menisco. El examen clínico compuesto tuvo para el menisco medial 85 % de sensibilidad y 95 % de especificidad, y para el lateral 75 % y 93 % (fuente: Rana R y colaboradores, 2026). Vascular tras luxación. Pulsos palpables más ITB de 0,9 o más tuvieron 100 % de sensibilidad para descartar lesión vascular (fuente: Weinberg DS y colaboradores, 2016). Lo que no tenemos. En las fuentes abiertas de este capítulo no hay sensibilidad y especificidad verificadas para el cajón posterior ni para el dial test de la esquina posterolateral: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«LCA: pruebas clínicas, metaanálisis (sensibilidad / especificidad)» muestra lo siguiente. Cajón anterior: sensibilidad 83 por ciento y especificidad 85 por ciento (fuente: Sokal PA y colaboradores, 2022). Lachman: sensibilidad 81 por ciento y especificidad 85 por ciento (fuente: Sokal PA y colaboradores, 2022). Pivot shift: sensibilidad 55 por ciento y especificidad 94 por ciento (fuente: Sokal PA y colaboradores, 2022). Signo de la palanca: sensibilidad 83 por ciento y especificidad 91 por ciento (fuente: Sokal PA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«LCA: pruebas clínicas, serie de 165 pacientes frente a artroscopia» muestra lo siguiente. Cajón anterior: sensibilidad 77.5 por ciento y especificidad 86.1 por ciento (fuente: Nguyen LT y colaboradores, 2025). Lachman: sensibilidad 87.6 por ciento y especificidad 88.9 por ciento (fuente: Nguyen LT y colaboradores, 2025). Pivot shift: sensibilidad 65.9 por ciento y especificidad 94.4 por ciento (fuente: Nguyen LT y colaboradores, 2025). Signo de la palanca: sensibilidad 93.8 por ciento y especificidad 94.4 por ciento (fuente: Nguyen LT y colaboradores, 2025). Forced active buckling: sensibilidad 81.4 por ciento y especificidad 97.2 por ciento (fuente: Nguyen LT y colaboradores, 2025). En el documento Word de este tema encontrarás además: Menisco: examen clínico compuesto frente a artroscopia. Con esto cerramos examen físico: qué tan bien detectan las maniobras. Sigamos con imágenes: resonancia, ecografía y tomografía.</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resonancia, ecografía y tomografía. Resonancia. Frente a artroscopia, la sensibilidad y la especificidad agrupadas fueron 87 % y 93 % para el LCA, 89 % y 88 % para el menisco medial y 78 % y 95 % para el lateral; la mayoría de los estudios tenía riesgo de sesgo alto o poco claro (fuente: Phelan N y colaboradores, 2016). Otro metaanálisis de estudios pareados dio 90 % y 91 % para el menisco medial y 81 % y 82 % para el lateral (fuente: Rana R y colaboradores, 2026). Ecografía. Para el LCM, sensibilidad 0,83 y especificidad 0,96; para el menisco medial, 0,85 y 0,89, con certeza moderada para el LCM y baja para el menisco (fuente: Potter M y colaboradores, 2026). Tomografía en la fractura del plato. La depresión del plato lateral detectó lesión del menisco lateral con sensibilidad de 84 % y especificidad de 63 %, y el ensanchamiento con 71 % y 71 % (fuente: Javidmehr S y colaboradores, 2026). Los pacientes con lesión del menisco lateral tenían 5,03 mm más de depresión lateral (fuente: Javidmehr S y colaboradores, 2026). Sirve para decidir cuándo pedir resonancia o inspeccionar el menisco, no para reemplazarla (opinión experta). Arterias. El ITB de 0,9 o menos llevó a angio-TC en un protocolo de fracturas Schatzker 4-6 (fuente: Kantor AH y colaboradores, 2025); no se recomienda angio-TC de rutina en meseta sin indicación (fuente: Franulic N y colaboradores, 2025; Zhang D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«Resonancia frente a artroscopia, metaanálisis (sensibilidad / especificidad)» muestra lo siguiente. LCA: sensibilidad 87 por ciento y especificidad 93 por ciento (fuente: Phelan N y colaboradores, 2016). Menisco medial: sensibilidad 89 por ciento y especificidad 88 por ciento (fuente: Phelan N y colaboradores, 2016). Menisco lateral: sensibilidad 78 por ciento y especificidad 95 por ciento (fuente: Phelan N y colaboradores, 2016). Menisco medial (estudios pareados): sensibilidad 90 por ciento y especificidad 91 por ciento (fuente: Rana R y colaboradores, 2026). Menisco lateral (estudios pareados): sensibilidad 81 por ciento y especificidad 82 por ciento (fuente: Rana 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y tomografía (sensibilidad / especificidad)» muestra lo siguiente. Ecografía, LCM: sensibilidad 83 por ciento y especificidad 96 por ciento (fuente: Potter M y colaboradores, 2026). Ecografía, menisco medial: sensibilidad 85 por ciento y especificidad 89 por ciento (fuente: Potter M y colaboradores, 2026). Depresión del plato lateral, menisco lateral: sensibilidad 84 por ciento y especificidad 63 por ciento (fuente: Javidmehr S y colaboradores, 2026). Ensanchamiento del plato lateral, menisco lateral: sensibilidad 71 por ciento y especificidad 71 por ciento (fuente: Javidmehr S y colaboradores, 2026). Con esto cerramos imágenes: resonancia, ecografía y tomografía. Sigamos con algoritmo: rodilla de alta energía y poplítea.</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rodilla de alta energía y poplítea. El algoritmo ordena la lógica anatómica y no sustituye la valoración del equipo vascular ni el criterio del tutor. Los nodos sin cita son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de rodilla o fractura de meseta de alta energía: arteria y nervio» se lee de arriba hacia abajo. Se parte de: Rodilla traumática de alta energía: luxación, lesión multiligamentaria o meseta Schatzker IV, V o VI. Se hace: Reducir si está luxada y examinar: pulsos pedio y tibial posterior en ambos miembros e ITB; los pulsos palpables más ITB de 0,9 o más tuvieron 100 % de sensibilidad para descartar lesión vascular (fuente: Weinberg DS y colaboradores, 2016). Se decide: ¿Pulsos pedio y tibial posterior palpables y simétricos, con ITB normal? (Weinberg tomó como normal 0,9 o más (fuente: Weinberg DS y colaboradores, 2016); Kantor pidió angio-TC con 0,9 o menos (fuente: Kantor AH y colaboradores, 2025))? Si la respuesta es sí, lesión vascular improbable: repetir exámenes vasculares seriados (fuente: Hantes M y colaboradores, 2026); en schatzker 4-6 el itb mayor de 0,9 tuvo valor predictivo negativo de 1,000, es decir 100 % (fuente: Kantor AH y colaboradores, 2025). Si la respuesta es no, valoración vascular urgente y angio-tc: el itb de 0,9 o menos llevó a angio-tc en el protocolo de kantor (fuente: Kantor AH y colaboradores, 2025); si hay isquemia, no se espera la imagen (opinión experta). Se hace: Lesión vascular improbable: repetir exámenes vasculares seriados (fuente: Hantes M y colaboradores, 2026); en Schatzker 4-6 el ITB mayor de 0,9 tuvo valor predictivo negativo de 1,000, es decir 100 % (fuente: Kantor AH y colaboradores, 2025). Se hace: Valoración vascular urgente y angio-TC: el ITB de 0,9 o menos llevó a angio-TC en el protocolo de Kantor (fuente: Kantor AH y colaboradores, 2025); si hay isquemia, no se espera la imagen (opinión experta). Se decide: ¿Fractura abierta o patrón de alta energía (Schatzker VI, AO/OTA C3)? Si la respuesta es sí, considerar angio-tc aunque los pulsos sean normales: se recomienda en abiertas y de alta energía (fuente: Franulic N y colaboradores, 2025); sin indicación clínica puede no ser necesaria (fuente: Zhang D y colaboradores, 2026). Si la respuesta es no, examen del peroneo antes y después de operar; la fractura de peroné proximal se asoció a lesión neurológica con or de 4,46 (fuente: Franulic N y colaboradores, 2025). Se hace: Considerar angio-TC aunque los pulsos sean normales: se recomienda en abiertas y de alta energía (fuente: Franulic N y colaboradores, 2025); sin indicación clínica puede no ser necesaria (fuente: Zhang D y colaboradores, 2026). Se hace: Examen del peroneo antes y después de operar; la fractura de peroné proximal se asoció a lesión neurológica con OR de 4,46 (fuente: Franulic N y colaboradores, 2025). Se hace: Estabilizar con fijador externo puenteante cuando la arteria está lesionada, la herida es abierta, las partes blandas están comprometidas o la rodilla no se mantiene reducida (fuente: Hantes M y colaboradores, 2026). Termina en: Reconstrucción ligamentaria diferida, hacia las 3-6 semanas, con seguimiento neurovascular (fuente: Hantes M y colaboradores, 2026). Con esto cerramos algoritmo: rodilla de alta energía y poplítea. Sigamos con tratamiento: qué hacer con lo que encuentras.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hacer con lo que encuentras. Este es un capítulo de anatomía, así que aquí solo van las decisiones que nacen de ella. Lesión vascular tras luxación. Se reparó 80 % de las lesiones vasculares y 12 % terminó en amputación en una revisión (fuente: Medina O y colaboradores, 2014); en la actualización con 37 087 luxaciones se reparó 62,2 % y se amputó 2,2 % de los miembros (fuente: Constantinescu D y colaboradores, 2023). Fijación temporal. Las 4 indicaciones del fijador puenteante y el plazo de 3-6 semanas para reconstruir están en el bloque de fracturas y luxación (fuente: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Momento de reconstruir. En resultado funcional, operar pronto o diferir empatan según la evidencia actual; la diferencia está en la rigidez, más frecuente si se opera pronto (fuente: Hantes M y colaboradores, 2026). Reconstruir o reparar. Si el LCM o la esquina posterolateral están rotos en alto grado, la revisión prefiere reconstruir en forma anatómica antes que reparar, porque falla menos y se complica menos (fuente: Hantes M y colaboradores, 2026). Neuroma de la rama infrapatelar. Si es refractario al tratamiento conservador, la resección alivió el dolor en 73 % de 40 pacientes (fuente: Timmerman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LPFM. Los autores del estudio anatómico sugieren fijar el extremo anterior en el vasto medial oblicuo (fuente: Cheng J y colaboradores, 2025). Para el tratamiento conservador de las lesiones ligamentarias aisladas no hay en este capítulo una fuente abierta que se pueda citar: sin dato verificable. Con esto cerramos tratamiento: qué hacer con lo que encuentras. Sigamos con técnica: lectura anatómica de los abordajes y sus peligros.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lectura anatómica de los abordajes y sus peligros. Esta es una guía para estudiar la anatomía por planos, no una técnica quirúrgica completa: no sustituye al tutor ni al manual de AO. Los pasos salen de AO Surgery Reference y de estudios en cadáver. Errores frecuentes del residente (todos prevenibles con el mapa): Elevar colgajos subcutáneos en la vía medial: la incisión no debe levantar colgajos para cuidar la irrigación de la piel (fuente: Gebhard F y colaboradores, 2026). Incidir la cápsula al abrir la banda iliotibial en la vía anterolateral (fuente: Barei D, 2026). Hacer una artrotomía intrameniscal o suprameniscal en vez de submeniscal (fuente: Barei D, 2026). Colocar separadores a ciegas en la vía posteromedial: se colocan bajo visión directa sobre el hueso (fuente: Barei D, 2026). Incluir planos profundos en el cierre de la vía lateral recta: el cierre es solo de piel y subcutáneo (fuente: Barei D, 2026). Hacer una incisión demasiado corta en la vía lateral parapatelar: no deja luxar la rótula hacia medial (fuente: Gebhard F y colaboradores, 2026). No liberar bien antes de luxar la rótula: riesgo de avulsión del tendón rotuliano (fuente: Gebhard F y colaboradores, 2026). Dar por segura una zona anatómica: para el safeno infrapatelar no se pudo definir ninguna (fuente: Kerver AL y colaboradores, 2013) y para el peroneo los autores desaconsejan confiar en ella (fuente: Rausch V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tan cerca está lo que te cobra el error (mm)» muestra lo siguiente. Tibial anterior bajo el plato lateral (mínimo en 40 miembros): 27 mm (fuente: Heidari N y colaboradores, 2013). Poplítea al tornillo del inlay tibial (mínimo en 8 rodillas): 18.1 mm (fuente: Miller MD y colaboradores, 2002). Peroneo común tras el límite óseo posterior del plato (promedio): 7.9 mm (fuente: Rausch V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«Abordajes de la rodilla: plano, estructura en riesgo y dato anatómico» tiene 4 columnas: Abordaje, Plano o intervalo, Estructura en riesgo, Dato anatómico. Fila 1: Abordaje, Lateral parapatelar (fémur distal); Plano o intervalo, Retináculo lateral y tendón cuadricipital, con división longitudinal; Estructura en riesgo, Arteria genicular superior lateral, que se evita o se liga (fuente: Gebhard F y colaboradores, 2026); Dato anatómico, Solo cruza el aparato extensor; el peroneo común queda por detrás y por debajo (fuente: Gebhard F y colaboradores, 2026). Fila 2: Abordaje, Medial parapatelar; Plano o intervalo, Retináculo patelar medial y cápsula; Estructura en riesgo, Rama infrapatelar del safeno y vena safena larga (fuente: Gebhard F y colaboradores, 2026); Dato anatómico, Sin zona segura definitiva en 20 rodillas (fuente: Kerver AL y colaboradores, 2013). Fila 3: Abordaje, Subvasto (medial); Plano o intervalo, Bajo el vasto medial (definición del abordaje); Estructura en riesgo, Arteria genicular descendente (fuente: Kawarai Y y colaboradores, 2018); Dato anatómico, Origen a 12,6 cm de la interlínea; ausente en 11 %; incisión oblicua dentro de 14 cm (fuente: Kawarai Y y colaboradores, 2018). Fila 4: Abordaje, Anterolateral del plato; Plano o intervalo, Banda iliotibial hasta Gerdy y artrotomía submeniscal; Estructura en riesgo, Rama recurrente de la tibial anterior; peroneo superficial en el pin distal (fuente: Barei D, 2026); Dato anatómico, Peroneo común posterior a la exposición (fuente: Barei D, 2026). Fila 5: Abordaje, Lateral recta; Plano o intervalo, Detrás del tendón del bíceps; Estructura en riesgo, Peroneo común (fuente: Barei D, 2026); Dato anatómico, 7,92 mm detrás del límite óseo posterior a nivel del plato (fuente: Rausch V y colaboradores, 2019). Fila 6: Abordaje, Posteromedial en supino; Plano o intervalo, Pata de ganso retraída; LCM superficial; poplíteo y sóleo; Estructura en riesgo, Vena y nervio safeno (fuente: Barei D, 2026); Dato anatómico, El semimembranoso cubre el plato posteromedial (fuente: Barei D, 2026). Fila 7: Abordaje, Posteromedial en prono; Plano o intervalo, Gastrocnemio medial retraído de medial a lateral; Estructura en riesgo, Vasos que pasan por la membrana interósea (fuente: Barei D, 2026); Dato anatómico, Tenotomía parcial o completa del gastrocnemio medial si falta exposición (fuente: Barei D, 2026). Fila 8: Abordaje, Posterolateral; Plano o intervalo, Detrás de la cabeza peronea; Estructura en riesgo, Tibial anterior en la membrana interósea (fuente: Heidari N y colaboradores, 2013); Dato anatómico, Límite distal de la disección: la tibial anterior puede estar a solo 27 mm bajo el plato lateral (fuente: Heidari N y colaboradores, 2013); visto desde atrás, la cabeza del peroné tapa en promedio 61,7 % del plato posterolateral (proporción máxima medida; rango 55,6-64,1 %) (fuente: Hu S y colaboradores, 2022). (fuente: Gebhard F y colaboradores, 2026) (fuente: Barei D, 2026) (fuente: Heidari N y colaboradores, 2013) (fuente: Rausch V y colaboradores, 2019) (fuente: Kerver AL y colaboradores, 2013) (fuente: Barei D, 2026) (fuente: Barei D, 2026) (fuente: Kawarai Y y colaboradores, 2018) (fuente: Gebhard F y colaboradores, 2026) (fuente: Hu S y colaboradores, 2022) (fuente: Barei D, 2026). La tabla completa tiene más filas: están en el documento Word. Con esto cerramos técnica: lectura anatómica de los abordajes y sus peligros. Sigamos con complicaciones: lo que se lesiona o se pierde.</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lo que se lesiona o se pierde. Rama infrapatelar del safeno. Tras reconstrucción del LCA con incisión vertical, 26 de 123 pacientes (21,1 %) tuvieron trastorno sensitivo (fuente: Ochiai S y colaboradores, 2017); el riesgo es mayor con incisiones longitudinales (fuente: Kerver AL y colaboradores, 2013). Neuroma doloroso. Puede ser refractario al tratamiento conservador; la resección redujo la EVA medial de 6,5 a 3,8 (fuente: Timmerman A y colaboradores, 2025). Poplítea en artroplastia. Lesionarla en una prótesis es raro, pero el desenlace va desde un bypass o una fasciotomía por síndrome compartimental hasta la amputación o la muerte; una anatomía arterial atípica puede subir ese riesgo (fuente: Parekh H y colaboradores, 2026). Amputación tras lesión vascular. En luxaciones, 12 % de las lesiones vasculares terminó en amputación en una revisión (fuente: Medina O y colaboradores, 2014) y 2,2 % de los miembros en la actualización (fuente: Constantinescu D y colaboradores, 2023); la tasa global fue 1,2 % en una base nacional (fuente: Ayik G y colaboradores, 2026). Rigidez. La artrofibrosis (alrededor de 10 %) es la complicación más frecuente tras lesiones multiligamentarias, y la cirugía temprana aumenta el riesgo de rigidez (fuente: Hantes M y colaboradores, 2026). Avulsión del ligamento rotuliano. Se evita al luxar la rótula con cuidado (fuente: Gebhard F y colaboradores, 2026). Portal posterior lateral. En cadáver, el daño neurovascular con el portal posterior guiado por puntos óseos laterales fue 8,7 % (7 peroneos comunes, más 1 rodilla con peroneo común y cutáneo sural lateral); con puntos mediales, 0,96 % (fuente: Greenwood K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citadas (%)» muestra lo siguiente. Trastorno sensitivo de la rama infrapatelar tras LCA con incisión vertical: 21.1 por ciento (fuente: Ochiai S y colaboradores, 2017). Amputación entre las lesiones vasculares de luxación (Medina): 12 por ciento (fuente: Medina O y colaboradores, 2014). Artrofibrosis tras lesión multiligamentaria: 10 por ciento (fuente: Hantes M y colaboradores, 2026). Amputación global en luxación (Ayik): 1.2 por ciento (fuente: Ayik G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citadas y su prevención» tiene 4 columnas: Complicación, Frecuencia, Prevención anatómica, Fuente. Fila 1: Complicación, Trastorno sensitivo de la rama infrapatelar; Frecuencia, 21,1 % (26 de 123) (fuente: Ochiai S y colaboradores, 2017); Prevención anatómica, Incisión paralela al rumbo del nervio (fuente: Kerver AL y colaboradores, 2013); Fuente, Cohorte. Fila 2: Complicación, Lesión de la poplítea en fractura de tibia proximal; Frecuencia, 2,7 % (9 de 336) (fuente: Izawa Y y colaboradores, 2026); Prevención anatómica, Exploración vascular y ITB; angio-TC en alta energía (fuente: Franulic N y colaboradores, 2025); Fuente, Serie. Fila 3: Complicación, Amputación tras lesión vascular en luxación; Frecuencia, 12 % (fuente: Medina O y colaboradores, 2014); 2,2 % de los miembros (fuente: Constantinescu D y colaboradores, 2023); Prevención anatómica, Diagnóstico y revascularización oportunos (fuente: Izawa Y y colaboradores, 2026); Fuente, Metaanálisis. Fila 4: Complicación, Artrofibrosis tras lesión multiligamentaria; Frecuencia, Alrededor de 10 % (fuente: Hantes M y colaboradores, 2026); Prevención anatómica, Elegir el momento de la cirugía (fuente: Hantes M y colaboradores, 2026); Fuente, Revisión. (fuente: Medina O y colaboradores, 2014) (fuente: Constantinescu D y colaboradores, 2023) (fuente: Kerver AL y colaboradores, 2013) (fuente: Hantes M y colaboradores, 2026) (fuente: Franulic N y colaboradores, 2025) (fuente: Izawa Y y colaboradores, 2026) (fuente: Ochiai S y colaboradores, 2017). Con esto cerramos complicaciones: lo que se lesiona o se pierde. Sigamos con pronóstico: qué se recupera.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se recupera. Función a 2 años. El paciente con lesión multiligamentaria conserva cerca de 80-85 % de su función de rodilla a los 2 años, y después la va perdiendo poco a poco (fuente: Hantes M y colaboradores, 2026). Vascular. Con lesión de la poplítea, a la fractura medial aislada y a la bicondílea en hiperextensión les fue bien cuando se revascularizó y se fijó a tiempo (fuente: Izawa Y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Neuroma. Tras la resección, 73 % refirió alivio significativo y 58 % mejoría funcional (fuente: Timmerman A y colaboradores, 2025). Sensibilidad. Después de la lesión de la rama infrapatelar en la reconstrucción del LCA, ningún paciente tuvo deterioro grave de la función (fuente: Ochiai S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tras la resección del neuroma de la rama infrapatelar (40 pacientes)» muestra lo siguiente. Alivio significativo del dolor: 73 por ciento (fuente: Timmerman A y colaboradores, 2025). Mejoría funcional: 58 por ciento (fuente: Timmerman A y colaboradores, 2025). Con esto cerramos pronóstico: qué se recupera.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Ubica cada abordaje por su estructura de riesgo: safeno infrapatelar y vena safena por medial, peroneo común por lateral y posterolateral, poplítea y tibial anterior por detrás (fuente: Gebhard F y colaboradores, 2026; Barei D, 2026; Heidari N y colaboradores, 2013; Rausch V y colaboradores, 2019; Hungerford M y colaboradores, 2024). Las distancias de cadáver son orientación y no garantía: el peroneo común y la rama infrapatelar del safeno varían tanto entre personas que los propios autores desaconsejan zonas seguras fijas (fuente: Rausch V y colaboradores, 2019; Kerver AL y colaboradores, 2013). El menisco se juzga por su relación con la cápsula: la sangre está en la periferia, no se hallaron vasos en las zonas rojo-blanca y blanco-blanca tras la adolescencia y, en adultos mayores, la profundidad de penetración varió de 0 a 78 % sin relación con edad ni tabaco (fuente: Michel PA y colaboradores, 2021; van der Lelij TJN y colaboradores, 2025). El eje del miembro no es recto para todos: 32 % de los hombres y 17 % de las mujeres tiene varo constitucional de 3 grados o más (fuente: Bellemans J y colaboradores, 2012). En la rodilla de alta energía la primera pregunta es la arteria poplítea: se explora con pulsos e ITB y se repite el examen; la ausencia de signos en un solo examen no basta (fuente: Weinberg DS y colaboradores, 2016;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La tibial anterior atraviesa la membrana interósea a 27 mm del plato lateral como mínimo en 40 miembros: marca hasta dónde bajar con cautela en la disección posterolateral (fuente: Heidari N y colaboradores, 2013). Al luxar la rótula en la vía medial parapatelar, protege la inserción del ligamento rotuliano en la tuberosidad tibial (fuente: Gebhard F y colaboradores, 2026). En 6 cadáveres a 90° de flexión, la distancia de la tibia posterior (7 mm bajo la interlínea) a la poplítea pasó de 21,0 mm en neutro a 31,0 mm con subluxación anterior completa; es una medida de laboratorio, no un margen garantizado (fuente: Hungerford M y colaboradores, 2024). En fractura de meseta, la fractura de peroné proximal se asoció a lesión nerviosa (OR 4,46): pregunta y documenta el peroneo antes de operar (fuente: Franulic N y colaboradores, 2025). El menisco lateral tiene una zona posterolateral sin vasos penetrantes junto al poplíteo (fuente: Arnoczky SP y colaboradores, 1982).</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Cada abordaje tiene una estructura de riesgo: nómbrala antes de cortar (fuente: Gebhard F y colaboradores, 2026; Barei D, 2026). Las distancias de cadáver orientan; no garantizan, porque el peroneo y el safeno varían (fuente: Rausch V y colaboradores, 2019; Kerver AL y colaboradores, 2013). El menisco se piensa por su relación con la cápsula, no por la edad sola (fuente: Michel PA y colaboradores, 2021; van der Lelij TJN y colaboradores, 2025). En la rodilla de alta energía, explora la poplítea y repite el examen (fuente: Weinberg DS y colaboradores, 2016;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eje mecánico · eje anatómico · varo constitucional · CPAK · ángulo Q · LCM superficial · LCM profundo · ligamento oblicuo posterior · semimembranoso · esquina posterolateral · LCL · poplíteo · ligamento popliteofibular · ligamento anterolateral · LCA · LCP · ligamento meniscofemoral · menisco rojo-rojo · plexo perimeniscal · hiato poplíteo · LPFM · tendón cuadricipital · arteria poplítea · genicular descendente · tibial anterior · peroneo común · rama infrapatelar del safeno · luxación de rodilla · índice tobillo-brazo · abordaje parapatelar medial.</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Sangre del menisco: plexo perimeniscal, 10-25 % externo; rojo-blanco y blanco-blanco sin vasos tras la adolescencia (fuente: Arnoczky SP y colaboradores, 1982; Michel PA y colaboradores, 2021). Poplítea: con la tibia subluxada hacia delante, se aleja del corte (21,0 a 31,0 mm a 90°) (fuente: Hungerford M y colaboradores, 2024). Peroneo común: 7,92 mm por detrás del límite óseo posterior del plato (fuente: Rausch V y colaboradores, 2019). Safeno infrapatelar: sin zona segura fija; el rumbo del nervio manda sobre el rumbo de la incisión (fuente: Kerver AL y colaboradores, 2013). Pulsos palpables más ITB 0,9 o más: sensibilidad de 100 % para descartar lesión vascular tras luxación (fuente: Weinberg DS y colaboradores, 2016). LCM superficial: centroide tibial a 62,4 mm de la interlínea; el profundo, a 6,5 mm (fuente: Liu F y colaboradores, 2010). LCL: 1,4 mm proximal y 3,1 mm posterior al epicóndilo lateral (fuente: LaPrade RF y colaboradores, 2003). LCP: una cinta plana; el meniscofemoral anterior simula la doble banda (fuente: Cousin J y colaboradores, 2021). LPFM: se une al vasto medial oblicuo, no a la rótula (fuente: Cheng J y colaboradores, 2025). Tibial anterior: 27 mm bajo el plato lateral como mínimo (fuente: Heidari N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Hombre de 28 años, accidente de moto. Los paramédicos reducen una rodilla derecha deformada en el lugar. En urgencias, la rodilla es inestable en varo, valgo y cajón posterior; los pulsos pedio y tibial posterior son palpables y simétricos, el pie está caliente y el ITB es 1,0. Hay debilidad de la dorsiflexión del tobillo y del extensor del dedo gordo, con hipoestesia del dorso del pie.</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lesiones ligamentarias esperas y qué estructura anatómica explica el déficit del pie?. ¿Los pulsos palpables y el ITB normal bastan para descartar la lesión vascular?. ¿Qué conducta tomas sobre la rodilla en las primeras horas y cuándo reconstruyes?. ¿Cómo documentas el nervio y qué le dices al paciente?.</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déficit en dorsiflexión y el dorso del pie hacen pensar en una lesión del nervio peroneo común; tras una luxación, la lesión nerviosa en conjunto apareció en 25 % y 19,6 % de los pacientes de 2 metaanálisis (fuente: Medina O y colaboradores, 2014; Constantinescu D y colaboradores, 2023). Hay que sospechar compromiso de los 2 cruzados y de una esquina, y el estándar para ordenar el patrón es la clasificación de Schenck (fuente: Hantes M y colaboradores, 2026). Los pulsos palpables más un ITB de 0,9 o más tuvieron 100 % de sensibilidad para descartar lesión vascular a los 6 meses, pero ninguna maniobra aislada la tuvo (fuente: Weinberg DS y colaboradores, 2016); se repite el examen de forma seriada (fuente: Hantes M y colaboradores, 2026). Si la rodilla no se mantiene reducida, o hay lesión vascular, herida abierta o partes blandas comprometidas, va un fijador externo puenteante, y los ligamentos se reconstruyen después, por lo general a las 3-6 semanas (fuente: Hantes M y colaboradores, 2026). Se documenta el déficit del peroneo antes de cualquier intervención. En la luxación, el pie caliente y el pulso presente no cierran el diagnóstico vascular: examen seriado, ITB y criterio (fuente: Weinberg DS y colaboradores, 2016; Hantes 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2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chart" Target="../charts/chart2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 Id="rId3" Type="http://schemas.openxmlformats.org/officeDocument/2006/relationships/chart" Target="../charts/chart2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chart" Target="../charts/chart2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Anatomía quirúrgica de la rodilla: el mapa de lo que no puedes lesionar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anatomia · anatomia-miembro-inferior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la anatomía quirúrgica de la rodilla</a:t>
            </a:r>
          </a:p>
          <a:p>
            <a:pPr marL="347472" indent="-347472">
              <a:spcAft>
                <a:spcPts val="1400"/>
              </a:spcAft>
              <a:buChar char="•"/>
            </a:pPr>
            <a:r>
              <a:rPr sz="2200">
                <a:solidFill>
                  <a:srgbClr val="263238"/>
                </a:solidFill>
                <a:latin typeface="Calibri"/>
              </a:rPr>
              <a:t>2. Epidemiología: cuánto se lesiona lo que estudiamos</a:t>
            </a:r>
          </a:p>
          <a:p>
            <a:pPr marL="347472" indent="-347472">
              <a:spcAft>
                <a:spcPts val="1400"/>
              </a:spcAft>
              <a:buChar char="•"/>
            </a:pPr>
            <a:r>
              <a:rPr sz="2200">
                <a:solidFill>
                  <a:srgbClr val="263238"/>
                </a:solidFill>
                <a:latin typeface="Calibri"/>
              </a:rPr>
              <a:t>3. Huesos y alineación: eje mecánico, eje anatómico y ángulo Q</a:t>
            </a:r>
          </a:p>
          <a:p>
            <a:pPr marL="347472" indent="-347472">
              <a:spcAft>
                <a:spcPts val="1400"/>
              </a:spcAft>
              <a:buChar char="•"/>
            </a:pPr>
            <a:r>
              <a:rPr sz="2200">
                <a:solidFill>
                  <a:srgbClr val="263238"/>
                </a:solidFill>
                <a:latin typeface="Calibri"/>
              </a:rPr>
              <a:t>4. Cápsula y compartimentos: qué refuerza cada lado</a:t>
            </a:r>
          </a:p>
          <a:p>
            <a:pPr marL="347472" indent="-347472">
              <a:spcAft>
                <a:spcPts val="1400"/>
              </a:spcAft>
              <a:buChar char="•"/>
            </a:pPr>
            <a:r>
              <a:rPr sz="2200">
                <a:solidFill>
                  <a:srgbClr val="263238"/>
                </a:solidFill>
                <a:latin typeface="Calibri"/>
              </a:rPr>
              <a:t>5. Lado medial: capas, LCM, esquina posteromedial y retináculo</a:t>
            </a:r>
          </a:p>
          <a:p>
            <a:pPr marL="347472" indent="-347472">
              <a:spcAft>
                <a:spcPts val="1400"/>
              </a:spcAft>
              <a:buChar char="•"/>
            </a:pPr>
            <a:r>
              <a:rPr sz="2200">
                <a:solidFill>
                  <a:srgbClr val="263238"/>
                </a:solidFill>
                <a:latin typeface="Calibri"/>
              </a:rPr>
              <a:t>6. Lado lateral: LCL, poplíteo, popliteofibular y ligamento anterolateral</a:t>
            </a:r>
          </a:p>
          <a:p>
            <a:pPr marL="347472" indent="-347472">
              <a:spcAft>
                <a:spcPts val="1400"/>
              </a:spcAft>
              <a:buChar char="•"/>
            </a:pPr>
            <a:r>
              <a:rPr sz="2200">
                <a:solidFill>
                  <a:srgbClr val="263238"/>
                </a:solidFill>
                <a:latin typeface="Calibri"/>
              </a:rPr>
              <a:t>7. Cruzados: LCA, LCP y ligamentos meniscofemorales</a:t>
            </a:r>
          </a:p>
          <a:p>
            <a:pPr marL="347472" indent="-347472">
              <a:spcAft>
                <a:spcPts val="1400"/>
              </a:spcAft>
              <a:buChar char="•"/>
            </a:pPr>
            <a:r>
              <a:rPr sz="2200">
                <a:solidFill>
                  <a:srgbClr val="263238"/>
                </a:solidFill>
                <a:latin typeface="Calibri"/>
              </a:rPr>
              <a:t>8. Meniscos: sangre, zonas, raíces y unión con la cápsula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Aparato extensor y patelofemoral: cuádriceps, LPFM y retináculo</a:t>
            </a:r>
          </a:p>
          <a:p>
            <a:pPr marL="347472" indent="-347472">
              <a:spcAft>
                <a:spcPts val="1400"/>
              </a:spcAft>
              <a:buChar char="•"/>
            </a:pPr>
            <a:r>
              <a:rPr sz="2200">
                <a:solidFill>
                  <a:srgbClr val="263238"/>
                </a:solidFill>
                <a:latin typeface="Calibri"/>
              </a:rPr>
              <a:t>10. Vascularización: poplítea, geniculares y distancias de seguridad</a:t>
            </a:r>
          </a:p>
          <a:p>
            <a:pPr marL="347472" indent="-347472">
              <a:spcAft>
                <a:spcPts val="1400"/>
              </a:spcAft>
              <a:buChar char="•"/>
            </a:pPr>
            <a:r>
              <a:rPr sz="2200">
                <a:solidFill>
                  <a:srgbClr val="263238"/>
                </a:solidFill>
                <a:latin typeface="Calibri"/>
              </a:rPr>
              <a:t>11. Nervios: peroneo común, rama infrapatelar del safeno y neuroma</a:t>
            </a:r>
          </a:p>
          <a:p>
            <a:pPr marL="347472" indent="-347472">
              <a:spcAft>
                <a:spcPts val="1400"/>
              </a:spcAft>
              <a:buChar char="•"/>
            </a:pPr>
            <a:r>
              <a:rPr sz="2200">
                <a:solidFill>
                  <a:srgbClr val="263238"/>
                </a:solidFill>
                <a:latin typeface="Calibri"/>
              </a:rPr>
              <a:t>12. Variantes anatómicas que cambian una decisión</a:t>
            </a:r>
          </a:p>
          <a:p>
            <a:pPr marL="347472" indent="-347472">
              <a:spcAft>
                <a:spcPts val="1400"/>
              </a:spcAft>
              <a:buChar char="•"/>
            </a:pPr>
            <a:r>
              <a:rPr sz="2200">
                <a:solidFill>
                  <a:srgbClr val="263238"/>
                </a:solidFill>
                <a:latin typeface="Calibri"/>
              </a:rPr>
              <a:t>13. Biomecánica: cargas, frenos y tensión de los ligamentos</a:t>
            </a:r>
          </a:p>
          <a:p>
            <a:pPr marL="347472" indent="-347472">
              <a:spcAft>
                <a:spcPts val="1400"/>
              </a:spcAft>
              <a:buChar char="•"/>
            </a:pPr>
            <a:r>
              <a:rPr sz="2200">
                <a:solidFill>
                  <a:srgbClr val="263238"/>
                </a:solidFill>
                <a:latin typeface="Calibri"/>
              </a:rPr>
              <a:t>14. Clasificación: zonas del menisco y para qué sirven</a:t>
            </a:r>
          </a:p>
          <a:p>
            <a:pPr marL="347472" indent="-347472">
              <a:spcAft>
                <a:spcPts val="1400"/>
              </a:spcAft>
              <a:buChar char="•"/>
            </a:pPr>
            <a:r>
              <a:rPr sz="2200">
                <a:solidFill>
                  <a:srgbClr val="263238"/>
                </a:solidFill>
                <a:latin typeface="Calibri"/>
              </a:rPr>
              <a:t>15. Relación con fracturas de meseta, luxación de rodilla y lesión vascular</a:t>
            </a:r>
          </a:p>
          <a:p>
            <a:pPr marL="347472" indent="-347472">
              <a:spcAft>
                <a:spcPts val="1400"/>
              </a:spcAft>
              <a:buChar char="•"/>
            </a:pPr>
            <a:r>
              <a:rPr sz="2200">
                <a:solidFill>
                  <a:srgbClr val="263238"/>
                </a:solidFill>
                <a:latin typeface="Calibri"/>
              </a:rPr>
              <a:t>16. Examen físico: qué tan bien detectan las maniobras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[r17] Hungerford M et al. J Exp Orthop. 2024. doi:10.1002/jeo2.12070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rodilla se estudia por sectores (medial, lateral, patelofemoral y central, con la poplítea por detrás) y cada abordaje cruza un sector con una estructura que se paga cara: el safeno infrapatelar por medial… [r1] [r2] [r3]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qué es la anatomía quirúrgica de la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[r4] Wymenga AB et al. Knee Surg Sports Traumatol Arthrosc. 2006. doi:10.1007/s00167-005-0682-1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rodilla es una sola cápsula con 4 sectores que se lesionan y se operan de forma distinta: el compartimento medial, el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la anatomía quirúrgica de la rodilla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[r4] Wymenga AB et al. Knee Surg Sports Traumatol Arthrosc. 2006. doi:10.1007/s00167-005-0682-1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cifras salen de estudios en cadáver y de revisiones abiertas; donde no hay dato verificable, el texto lo dice.</a:t>
            </a:r>
          </a:p>
          <a:p>
            <a:pPr marL="347472" indent="-347472">
              <a:spcAft>
                <a:spcPts val="1400"/>
              </a:spcAft>
              <a:buChar char="•"/>
            </a:pPr>
            <a:r>
              <a:rPr sz="2400">
                <a:solidFill>
                  <a:srgbClr val="263238"/>
                </a:solidFill>
                <a:latin typeface="Calibri"/>
              </a:rPr>
              <a:t>Cómo estudiarlo:</a:t>
            </a:r>
          </a:p>
          <a:p>
            <a:pPr marL="347472" indent="-347472">
              <a:spcAft>
                <a:spcPts val="1400"/>
              </a:spcAft>
              <a:buChar char="•"/>
            </a:pPr>
            <a:r>
              <a:rPr sz="2400">
                <a:solidFill>
                  <a:srgbClr val="263238"/>
                </a:solidFill>
                <a:latin typeface="Calibri"/>
              </a:rPr>
              <a:t>Primero ubica el sector y su estructura de riesgo (esquema y tabla siguientes).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Los sectores de la rodilla y la estructura que se lesiona en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[r4] Wymenga AB et al. Knee Surg Sports Traumatol Arthrosc. 2006. doi:10.1007/s00167-005-0682-1</a:t>
            </a:r>
          </a:p>
          <a:p>
            <a:r>
              <a:rPr sz="800">
                <a:solidFill>
                  <a:srgbClr val="5A6469"/>
                </a:solidFill>
                <a:latin typeface="Calibri"/>
              </a:rPr>
              <a:t>[r5] LaPrade RF et al. Am J Sports Med. 2003. doi:10.1177/03635465030310062101</a:t>
            </a:r>
          </a:p>
          <a:p>
            <a:r>
              <a:rPr sz="800">
                <a:solidFill>
                  <a:srgbClr val="5A6469"/>
                </a:solidFill>
                <a:latin typeface="Calibri"/>
              </a:rPr>
              <a:t>(+12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Sector</a:t>
                      </a:r>
                    </a:p>
                  </a:txBody>
                  <a:tcPr>
                    <a:solidFill>
                      <a:srgbClr val="0F5F6B"/>
                    </a:solidFill>
                  </a:tcPr>
                </a:tc>
                <a:tc>
                  <a:txBody>
                    <a:bodyPr/>
                    <a:lstStyle/>
                    <a:p>
                      <a:r>
                        <a:rPr sz="1400" b="1">
                          <a:solidFill>
                            <a:srgbClr val="FFFFFF"/>
                          </a:solidFill>
                          <a:latin typeface="Calibri"/>
                        </a:rPr>
                        <a:t>Estructuras clave</a:t>
                      </a:r>
                    </a:p>
                  </a:txBody>
                  <a:tcPr>
                    <a:solidFill>
                      <a:srgbClr val="0F5F6B"/>
                    </a:solidFill>
                  </a:tcPr>
                </a:tc>
                <a:tc>
                  <a:txBody>
                    <a:bodyPr/>
                    <a:lstStyle/>
                    <a:p>
                      <a:r>
                        <a:rPr sz="1400" b="1">
                          <a:solidFill>
                            <a:srgbClr val="FFFFFF"/>
                          </a:solidFill>
                          <a:latin typeface="Calibri"/>
                        </a:rPr>
                        <a:t>Estructura de riesgo al operar</a:t>
                      </a:r>
                    </a:p>
                  </a:txBody>
                  <a:tcPr>
                    <a:solidFill>
                      <a:srgbClr val="0F5F6B"/>
                    </a:solidFill>
                  </a:tcPr>
                </a:tc>
                <a:tc>
                  <a:txBody>
                    <a:bodyPr/>
                    <a:lstStyle/>
                    <a:p>
                      <a:r>
                        <a:rPr sz="1400" b="1">
                          <a:solidFill>
                            <a:srgbClr val="FFFFFF"/>
                          </a:solidFill>
                          <a:latin typeface="Calibri"/>
                        </a:rPr>
                        <a:t>Dónde profundizar</a:t>
                      </a:r>
                    </a:p>
                  </a:txBody>
                  <a:tcPr>
                    <a:solidFill>
                      <a:srgbClr val="0F5F6B"/>
                    </a:solidFill>
                  </a:tcPr>
                </a:tc>
              </a:tr>
              <a:tr h="457200">
                <a:tc>
                  <a:txBody>
                    <a:bodyPr/>
                    <a:lstStyle/>
                    <a:p>
                      <a:r>
                        <a:rPr sz="1400">
                          <a:solidFill>
                            <a:srgbClr val="263238"/>
                          </a:solidFill>
                          <a:latin typeface="Calibri"/>
                        </a:rPr>
                        <a:t>Medial</a:t>
                      </a:r>
                    </a:p>
                  </a:txBody>
                  <a:tcPr>
                    <a:solidFill>
                      <a:srgbClr val="EEF3F4"/>
                    </a:solidFill>
                  </a:tcPr>
                </a:tc>
                <a:tc>
                  <a:txBody>
                    <a:bodyPr/>
                    <a:lstStyle/>
                    <a:p>
                      <a:r>
                        <a:rPr sz="1400">
                          <a:solidFill>
                            <a:srgbClr val="263238"/>
                          </a:solidFill>
                          <a:latin typeface="Calibri"/>
                        </a:rPr>
                        <a:t>LCM superficial y profundo, ligamento oblicuo posterior, brazo anterior del semimembranoso, retináculo patelar medial [r4, r19, r25, r26]</a:t>
                      </a:r>
                    </a:p>
                  </a:txBody>
                  <a:tcPr>
                    <a:solidFill>
                      <a:srgbClr val="EEF3F4"/>
                    </a:solidFill>
                  </a:tcPr>
                </a:tc>
                <a:tc>
                  <a:txBody>
                    <a:bodyPr/>
                    <a:lstStyle/>
                    <a:p>
                      <a:r>
                        <a:rPr sz="1400">
                          <a:solidFill>
                            <a:srgbClr val="263238"/>
                          </a:solidFill>
                          <a:latin typeface="Calibri"/>
                        </a:rPr>
                        <a:t>Nervio y vena safena; rama infrapatelar del safeno [r20, r1]</a:t>
                      </a:r>
                    </a:p>
                  </a:txBody>
                  <a:tcPr>
                    <a:solidFill>
                      <a:srgbClr val="EEF3F4"/>
                    </a:solidFill>
                  </a:tcPr>
                </a:tc>
                <a:tc>
                  <a:txBody>
                    <a:bodyPr/>
                    <a:lstStyle/>
                    <a:p>
                      <a:r>
                        <a:rPr sz="1400">
                          <a:solidFill>
                            <a:srgbClr val="263238"/>
                          </a:solidFill>
                          <a:latin typeface="Calibri"/>
                        </a:rPr>
                        <a:t>Lado medial; Nervios</a:t>
                      </a:r>
                    </a:p>
                  </a:txBody>
                  <a:tcPr>
                    <a:solidFill>
                      <a:srgbClr val="EEF3F4"/>
                    </a:solidFill>
                  </a:tcPr>
                </a:tc>
              </a:tr>
              <a:tr h="457200">
                <a:tc>
                  <a:txBody>
                    <a:bodyPr/>
                    <a:lstStyle/>
                    <a:p>
                      <a:r>
                        <a:rPr sz="1400">
                          <a:solidFill>
                            <a:srgbClr val="263238"/>
                          </a:solidFill>
                          <a:latin typeface="Calibri"/>
                        </a:rPr>
                        <a:t>Lateral</a:t>
                      </a:r>
                    </a:p>
                  </a:txBody>
                  <a:tcPr>
                    <a:solidFill>
                      <a:srgbClr val="FFFFFF"/>
                    </a:solidFill>
                  </a:tcPr>
                </a:tc>
                <a:tc>
                  <a:txBody>
                    <a:bodyPr/>
                    <a:lstStyle/>
                    <a:p>
                      <a:r>
                        <a:rPr sz="1400">
                          <a:solidFill>
                            <a:srgbClr val="263238"/>
                          </a:solidFill>
                          <a:latin typeface="Calibri"/>
                        </a:rPr>
                        <a:t>LCL, tendón poplíteo, ligamento popliteofibular, bíceps femoral y ligamento anterolateral [r5, r27]</a:t>
                      </a:r>
                    </a:p>
                  </a:txBody>
                  <a:tcPr>
                    <a:solidFill>
                      <a:srgbClr val="FFFFFF"/>
                    </a:solidFill>
                  </a:tcPr>
                </a:tc>
                <a:tc>
                  <a:txBody>
                    <a:bodyPr/>
                    <a:lstStyle/>
                    <a:p>
                      <a:r>
                        <a:rPr sz="1400">
                          <a:solidFill>
                            <a:srgbClr val="263238"/>
                          </a:solidFill>
                          <a:latin typeface="Calibri"/>
                        </a:rPr>
                        <a:t>Nervio peroneo común; en la vía anterolateral, la rama recurrente de la tibial anterior [r2, r28]</a:t>
                      </a:r>
                    </a:p>
                  </a:txBody>
                  <a:tcPr>
                    <a:solidFill>
                      <a:srgbClr val="FFFFFF"/>
                    </a:solidFill>
                  </a:tcPr>
                </a:tc>
                <a:tc>
                  <a:txBody>
                    <a:bodyPr/>
                    <a:lstStyle/>
                    <a:p>
                      <a:r>
                        <a:rPr sz="1400">
                          <a:solidFill>
                            <a:srgbClr val="263238"/>
                          </a:solidFill>
                          <a:latin typeface="Calibri"/>
                        </a:rPr>
                        <a:t>Lado lateral; Nervios</a:t>
                      </a:r>
                    </a:p>
                  </a:txBody>
                  <a:tcPr>
                    <a:solidFill>
                      <a:srgbClr val="FFFFFF"/>
                    </a:solidFill>
                  </a:tcPr>
                </a:tc>
              </a:tr>
              <a:tr h="457200">
                <a:tc>
                  <a:txBody>
                    <a:bodyPr/>
                    <a:lstStyle/>
                    <a:p>
                      <a:r>
                        <a:rPr sz="1400">
                          <a:solidFill>
                            <a:srgbClr val="263238"/>
                          </a:solidFill>
                          <a:latin typeface="Calibri"/>
                        </a:rPr>
                        <a:t>Patelofemoral</a:t>
                      </a:r>
                    </a:p>
                  </a:txBody>
                  <a:tcPr>
                    <a:solidFill>
                      <a:srgbClr val="EEF3F4"/>
                    </a:solidFill>
                  </a:tcPr>
                </a:tc>
                <a:tc>
                  <a:txBody>
                    <a:bodyPr/>
                    <a:lstStyle/>
                    <a:p>
                      <a:r>
                        <a:rPr sz="1400">
                          <a:solidFill>
                            <a:srgbClr val="263238"/>
                          </a:solidFill>
                          <a:latin typeface="Calibri"/>
                        </a:rPr>
                        <a:t>Tendón cuadricipital en 3 capas, LPFM, retináculo patelar medial y tendón rotuliano [r29, r22, r30]</a:t>
                      </a:r>
                    </a:p>
                  </a:txBody>
                  <a:tcPr>
                    <a:solidFill>
                      <a:srgbClr val="EEF3F4"/>
                    </a:solidFill>
                  </a:tcPr>
                </a:tc>
                <a:tc>
                  <a:txBody>
                    <a:bodyPr/>
                    <a:lstStyle/>
                    <a:p>
                      <a:r>
                        <a:rPr sz="1400">
                          <a:solidFill>
                            <a:srgbClr val="263238"/>
                          </a:solidFill>
                          <a:latin typeface="Calibri"/>
                        </a:rPr>
                        <a:t>Avulsión del ligamento rotuliano al luxar la rótula [r1]</a:t>
                      </a:r>
                    </a:p>
                  </a:txBody>
                  <a:tcPr>
                    <a:solidFill>
                      <a:srgbClr val="EEF3F4"/>
                    </a:solidFill>
                  </a:tcPr>
                </a:tc>
                <a:tc>
                  <a:txBody>
                    <a:bodyPr/>
                    <a:lstStyle/>
                    <a:p>
                      <a:r>
                        <a:rPr sz="1400">
                          <a:solidFill>
                            <a:srgbClr val="263238"/>
                          </a:solidFill>
                          <a:latin typeface="Calibri"/>
                        </a:rPr>
                        <a:t>Aparato extensor</a:t>
                      </a:r>
                    </a:p>
                  </a:txBody>
                  <a:tcPr>
                    <a:solidFill>
                      <a:srgbClr val="EEF3F4"/>
                    </a:solidFill>
                  </a:tcPr>
                </a:tc>
              </a:tr>
              <a:tr h="457200">
                <a:tc>
                  <a:txBody>
                    <a:bodyPr/>
                    <a:lstStyle/>
                    <a:p>
                      <a:r>
                        <a:rPr sz="1400">
                          <a:solidFill>
                            <a:srgbClr val="263238"/>
                          </a:solidFill>
                          <a:latin typeface="Calibri"/>
                        </a:rPr>
                        <a:t>Central y posterior</a:t>
                      </a:r>
                    </a:p>
                  </a:txBody>
                  <a:tcPr>
                    <a:solidFill>
                      <a:srgbClr val="FFFFFF"/>
                    </a:solidFill>
                  </a:tcPr>
                </a:tc>
                <a:tc>
                  <a:txBody>
                    <a:bodyPr/>
                    <a:lstStyle/>
                    <a:p>
                      <a:r>
                        <a:rPr sz="1400">
                          <a:solidFill>
                            <a:srgbClr val="263238"/>
                          </a:solidFill>
                          <a:latin typeface="Calibri"/>
                        </a:rPr>
                        <a:t>LCA, LCP y ligamentos meniscofemorales [r31, r21]</a:t>
                      </a:r>
                    </a:p>
                  </a:txBody>
                  <a:tcPr>
                    <a:solidFill>
                      <a:srgbClr val="FFFFFF"/>
                    </a:solidFill>
                  </a:tcPr>
                </a:tc>
                <a:tc>
                  <a:txBody>
                    <a:bodyPr/>
                    <a:lstStyle/>
                    <a:p>
                      <a:r>
                        <a:rPr sz="1400">
                          <a:solidFill>
                            <a:srgbClr val="263238"/>
                          </a:solidFill>
                          <a:latin typeface="Calibri"/>
                        </a:rPr>
                        <a:t>Arteria poplítea y, más abajo, tibial anterior [r32, r3]</a:t>
                      </a:r>
                    </a:p>
                  </a:txBody>
                  <a:tcPr>
                    <a:solidFill>
                      <a:srgbClr val="FFFFFF"/>
                    </a:solidFill>
                  </a:tcPr>
                </a:tc>
                <a:tc>
                  <a:txBody>
                    <a:bodyPr/>
                    <a:lstStyle/>
                    <a:p>
                      <a:r>
                        <a:rPr sz="1400">
                          <a:solidFill>
                            <a:srgbClr val="263238"/>
                          </a:solidFill>
                          <a:latin typeface="Calibri"/>
                        </a:rPr>
                        <a:t>Cruzados; Irrigación</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se lesiona lo que estudiamos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Medina O et al. Clin Orthop Relat Res. 2014. doi:10.1007/s11999-014-3511-3</a:t>
            </a:r>
          </a:p>
          <a:p>
            <a:r>
              <a:rPr sz="800">
                <a:solidFill>
                  <a:srgbClr val="5A6469"/>
                </a:solidFill>
                <a:latin typeface="Calibri"/>
              </a:rPr>
              <a:t>[r10] Constantinescu D et al. J Am Acad Orthop Surg. 2023. doi:10.5435/JAAOS-D-22-00339</a:t>
            </a:r>
          </a:p>
          <a:p>
            <a:r>
              <a:rPr sz="800">
                <a:solidFill>
                  <a:srgbClr val="5A6469"/>
                </a:solidFill>
                <a:latin typeface="Calibri"/>
              </a:rPr>
              <a:t>[r16] Hantes M et al. EFORT Open Rev. 2026. doi:10.1530/EOR-2026-0053</a:t>
            </a:r>
          </a:p>
          <a:p>
            <a:r>
              <a:rPr sz="800">
                <a:solidFill>
                  <a:srgbClr val="5A6469"/>
                </a:solidFill>
                <a:latin typeface="Calibri"/>
              </a:rPr>
              <a:t>[r18] Franulic N et al. Injury. 2025. doi:10.1016/j.injury.2025.112855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Cuánto se lesiona lo que estudiamos depende del contexto, y los denominadores no son iguales: no se comparan entre sí de forma directa.</a:t>
            </a:r>
          </a:p>
          <a:p>
            <a:pPr marL="347472" indent="-347472">
              <a:spcAft>
                <a:spcPts val="1400"/>
              </a:spcAft>
              <a:buChar char="•"/>
            </a:pPr>
            <a:r>
              <a:rPr sz="2400">
                <a:solidFill>
                  <a:srgbClr val="263238"/>
                </a:solidFill>
                <a:latin typeface="Calibri"/>
              </a:rPr>
              <a:t>Luxación de rodilla.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vascular tras luxación de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Medina O et al. Clin Orthop Relat Res. 2014. doi:10.1007/s11999-014-3511-3</a:t>
            </a:r>
          </a:p>
          <a:p>
            <a:r>
              <a:rPr sz="1000">
                <a:solidFill>
                  <a:srgbClr val="5A6469"/>
                </a:solidFill>
                <a:latin typeface="Calibri"/>
              </a:rPr>
              <a:t>[r10] Constantinescu D et al. J Am Acad Orthop Surg. 2023. doi:10.5435/JAAOS-D-22-00339</a:t>
            </a:r>
          </a:p>
          <a:p>
            <a:r>
              <a:rPr sz="1000">
                <a:solidFill>
                  <a:srgbClr val="5A6469"/>
                </a:solidFill>
                <a:latin typeface="Calibri"/>
              </a:rPr>
              <a:t>[r33] Ayik G et al. BMC Musculoskelet Disord. 2026. doi:10.1186/s12891-025-09409-x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nerviosa tras luxación de rodilla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Medina O et al. Clin Orthop Relat Res. 2014. doi:10.1007/s11999-014-3511-3</a:t>
            </a:r>
          </a:p>
          <a:p>
            <a:r>
              <a:rPr sz="1000">
                <a:solidFill>
                  <a:srgbClr val="5A6469"/>
                </a:solidFill>
                <a:latin typeface="Calibri"/>
              </a:rPr>
              <a:t>[r10] Constantinescu D et al. J Am Acad Orthop Surg. 2023. doi:10.5435/JAAOS-D-22-00339</a:t>
            </a:r>
          </a:p>
          <a:p>
            <a:r>
              <a:rPr sz="1000">
                <a:solidFill>
                  <a:srgbClr val="5A6469"/>
                </a:solidFill>
                <a:latin typeface="Calibri"/>
              </a:rPr>
              <a:t>[r33] Ayik G et al. BMC Musculoskelet Disord. 2026. doi:10.1186/s12891-025-09409-x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Huesos y alineación: eje mecánico, eje anatómico y ángulo Q</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Bellemans J et al. Clin Orthop Relat Res. 2012. doi:10.1007/s11999-011-1936-5</a:t>
            </a:r>
          </a:p>
          <a:p>
            <a:r>
              <a:rPr sz="800">
                <a:solidFill>
                  <a:srgbClr val="5A6469"/>
                </a:solidFill>
                <a:latin typeface="Calibri"/>
              </a:rPr>
              <a:t>[r24] Hsu RW et al. Clin Orthop Relat Res. 1990. PMID 2347155</a:t>
            </a:r>
          </a:p>
          <a:p>
            <a:r>
              <a:rPr sz="800">
                <a:solidFill>
                  <a:srgbClr val="5A6469"/>
                </a:solidFill>
                <a:latin typeface="Calibri"/>
              </a:rPr>
              <a:t>[r37] Grant S et al. JB JS Open Access. 2025. doi:10.2106/JBJS.OA.25.00165</a:t>
            </a:r>
          </a:p>
          <a:p>
            <a:r>
              <a:rPr sz="800">
                <a:solidFill>
                  <a:srgbClr val="5A6469"/>
                </a:solidFill>
                <a:latin typeface="Calibri"/>
              </a:rPr>
              <a:t>[r38] Smith TO et al. Knee Surg Sports Traumatol Arthrosc. 2008. doi:10.1007/s00167-008-0643-6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empezar por el eje.</a:t>
            </a:r>
          </a:p>
          <a:p>
            <a:pPr marL="347472" indent="-347472">
              <a:spcAft>
                <a:spcPts val="1400"/>
              </a:spcAft>
              <a:buChar char="•"/>
            </a:pPr>
            <a:r>
              <a:rPr sz="2800">
                <a:solidFill>
                  <a:srgbClr val="263238"/>
                </a:solidFill>
                <a:latin typeface="Calibri"/>
              </a:rPr>
              <a:t>La carga de la rodilla depende de la alineación del miembro.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Varo constitucional de 3 grados o más, por sexo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Bellemans J et al. Clin Orthop Relat Res. 2012. doi:10.1007/s11999-011-1936-5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Ángulos medidos en 120 sujetos normales (grados)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Hsu RW et al. Clin Orthop Relat Res. 1990. PMID 2347155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Cápsula y compartimentos: qué refuerza cada lado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Wymenga AB et al. Knee Surg Sports Traumatol Arthrosc. 2006. doi:10.1007/s00167-005-0682-1</a:t>
            </a:r>
          </a:p>
          <a:p>
            <a:r>
              <a:rPr sz="800">
                <a:solidFill>
                  <a:srgbClr val="5A6469"/>
                </a:solidFill>
                <a:latin typeface="Calibri"/>
              </a:rPr>
              <a:t>[r5] LaPrade RF et al. Am J Sports Med. 2003. doi:10.1177/03635465030310062101</a:t>
            </a:r>
          </a:p>
          <a:p>
            <a:r>
              <a:rPr sz="800">
                <a:solidFill>
                  <a:srgbClr val="5A6469"/>
                </a:solidFill>
                <a:latin typeface="Calibri"/>
              </a:rPr>
              <a:t>[r20] Barei D. En: Baumgaertner M, editor. 2026.</a:t>
            </a:r>
          </a:p>
          <a:p>
            <a:r>
              <a:rPr sz="800">
                <a:solidFill>
                  <a:srgbClr val="5A6469"/>
                </a:solidFill>
                <a:latin typeface="Calibri"/>
              </a:rPr>
              <a:t>[r22] Cheng J et al. J Bone Joint Surg Am. 2025. doi:10.2106/JBJS.24.00332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cápsula envuelve los 3 compartimentos y cada lado tiene su refuerzo propio: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Cápsula y compartimentos: qué refuerza cada lado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Barei D. En: Baumgaertner M, editor.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Allí la artrotomía va por debajo del menisco y, hacia atrás, la apertura de la cápsula llega hasta donde lo permiten el LCL y el tendón poplíteo [r28].</a:t>
            </a:r>
          </a:p>
          <a:p>
            <a:pPr marL="347472" indent="-347472">
              <a:spcAft>
                <a:spcPts val="1400"/>
              </a:spcAft>
              <a:buChar char="•"/>
            </a:pPr>
            <a:r>
              <a:rPr sz="2400">
                <a:solidFill>
                  <a:srgbClr val="263238"/>
                </a:solidFill>
                <a:latin typeface="Calibri"/>
              </a:rPr>
              <a:t>Contenido sinovial.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3 compartimentos y lo que los frena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Wymenga AB et al. Knee Surg Sports Traumatol Arthrosc. 2006. doi:10.1007/s00167-005-0682-1</a:t>
            </a:r>
          </a:p>
          <a:p>
            <a:r>
              <a:rPr sz="800">
                <a:solidFill>
                  <a:srgbClr val="5A6469"/>
                </a:solidFill>
                <a:latin typeface="Calibri"/>
              </a:rPr>
              <a:t>[r5] LaPrade RF et al. Am J Sports Med. 2003. doi:10.1177/03635465030310062101</a:t>
            </a:r>
          </a:p>
          <a:p>
            <a:r>
              <a:rPr sz="800">
                <a:solidFill>
                  <a:srgbClr val="5A6469"/>
                </a:solidFill>
                <a:latin typeface="Calibri"/>
              </a:rPr>
              <a:t>[r22] Cheng J et al. J Bone Joint Surg Am. 2025. doi:10.2106/JBJS.24.00332</a:t>
            </a:r>
          </a:p>
          <a:p>
            <a:r>
              <a:rPr sz="800">
                <a:solidFill>
                  <a:srgbClr val="5A6469"/>
                </a:solidFill>
                <a:latin typeface="Calibri"/>
              </a:rPr>
              <a:t>[r24] Hsu RW et al. Clin Orthop Relat Res. 1990. PMID 2347155</a:t>
            </a:r>
          </a:p>
          <a:p>
            <a:r>
              <a:rPr sz="800">
                <a:solidFill>
                  <a:srgbClr val="5A6469"/>
                </a:solidFill>
                <a:latin typeface="Calibri"/>
              </a:rPr>
              <a:t>[r26] D'Ambrosi R et al. EFORT Open Rev. 2021. doi:10.1302/2058-5241.6.200127</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Compartimento</a:t>
                      </a:r>
                    </a:p>
                  </a:txBody>
                  <a:tcPr>
                    <a:solidFill>
                      <a:srgbClr val="0F5F6B"/>
                    </a:solidFill>
                  </a:tcPr>
                </a:tc>
                <a:tc>
                  <a:txBody>
                    <a:bodyPr/>
                    <a:lstStyle/>
                    <a:p>
                      <a:r>
                        <a:rPr sz="1400" b="1">
                          <a:solidFill>
                            <a:srgbClr val="FFFFFF"/>
                          </a:solidFill>
                          <a:latin typeface="Calibri"/>
                        </a:rPr>
                        <a:t>Superficies</a:t>
                      </a:r>
                    </a:p>
                  </a:txBody>
                  <a:tcPr>
                    <a:solidFill>
                      <a:srgbClr val="0F5F6B"/>
                    </a:solidFill>
                  </a:tcPr>
                </a:tc>
                <a:tc>
                  <a:txBody>
                    <a:bodyPr/>
                    <a:lstStyle/>
                    <a:p>
                      <a:r>
                        <a:rPr sz="1400" b="1">
                          <a:solidFill>
                            <a:srgbClr val="FFFFFF"/>
                          </a:solidFill>
                          <a:latin typeface="Calibri"/>
                        </a:rPr>
                        <a:t>Frenos y refuerzos</a:t>
                      </a:r>
                    </a:p>
                  </a:txBody>
                  <a:tcPr>
                    <a:solidFill>
                      <a:srgbClr val="0F5F6B"/>
                    </a:solidFill>
                  </a:tcPr>
                </a:tc>
                <a:tc>
                  <a:txBody>
                    <a:bodyPr/>
                    <a:lstStyle/>
                    <a:p>
                      <a:r>
                        <a:rPr sz="1400" b="1">
                          <a:solidFill>
                            <a:srgbClr val="FFFFFF"/>
                          </a:solidFill>
                          <a:latin typeface="Calibri"/>
                        </a:rPr>
                        <a:t>Dato que te sirve</a:t>
                      </a:r>
                    </a:p>
                  </a:txBody>
                  <a:tcPr>
                    <a:solidFill>
                      <a:srgbClr val="0F5F6B"/>
                    </a:solidFill>
                  </a:tcPr>
                </a:tc>
              </a:tr>
              <a:tr h="457200">
                <a:tc>
                  <a:txBody>
                    <a:bodyPr/>
                    <a:lstStyle/>
                    <a:p>
                      <a:r>
                        <a:rPr sz="1400">
                          <a:solidFill>
                            <a:srgbClr val="263238"/>
                          </a:solidFill>
                          <a:latin typeface="Calibri"/>
                        </a:rPr>
                        <a:t>Medial</a:t>
                      </a:r>
                    </a:p>
                  </a:txBody>
                  <a:tcPr>
                    <a:solidFill>
                      <a:srgbClr val="EEF3F4"/>
                    </a:solidFill>
                  </a:tcPr>
                </a:tc>
                <a:tc>
                  <a:txBody>
                    <a:bodyPr/>
                    <a:lstStyle/>
                    <a:p>
                      <a:r>
                        <a:rPr sz="1400">
                          <a:solidFill>
                            <a:srgbClr val="263238"/>
                          </a:solidFill>
                          <a:latin typeface="Calibri"/>
                        </a:rPr>
                        <a:t>Cóndilo femoral medial y platillo tibial medial</a:t>
                      </a:r>
                    </a:p>
                  </a:txBody>
                  <a:tcPr>
                    <a:solidFill>
                      <a:srgbClr val="EEF3F4"/>
                    </a:solidFill>
                  </a:tcPr>
                </a:tc>
                <a:tc>
                  <a:txBody>
                    <a:bodyPr/>
                    <a:lstStyle/>
                    <a:p>
                      <a:r>
                        <a:rPr sz="1400">
                          <a:solidFill>
                            <a:srgbClr val="263238"/>
                          </a:solidFill>
                          <a:latin typeface="Calibri"/>
                        </a:rPr>
                        <a:t>LCM superficial y profundo, oblicuo posterior, menisco medial [r4, r26]</a:t>
                      </a:r>
                    </a:p>
                  </a:txBody>
                  <a:tcPr>
                    <a:solidFill>
                      <a:srgbClr val="EEF3F4"/>
                    </a:solidFill>
                  </a:tcPr>
                </a:tc>
                <a:tc>
                  <a:txBody>
                    <a:bodyPr/>
                    <a:lstStyle/>
                    <a:p>
                      <a:r>
                        <a:rPr sz="1400">
                          <a:solidFill>
                            <a:srgbClr val="263238"/>
                          </a:solidFill>
                          <a:latin typeface="Calibri"/>
                        </a:rPr>
                        <a:t>En apoyo monopodal simulado pasó 75 % de la carga por el platillo medial [r24]</a:t>
                      </a:r>
                    </a:p>
                  </a:txBody>
                  <a:tcPr>
                    <a:solidFill>
                      <a:srgbClr val="EEF3F4"/>
                    </a:solidFill>
                  </a:tcPr>
                </a:tc>
              </a:tr>
              <a:tr h="457200">
                <a:tc>
                  <a:txBody>
                    <a:bodyPr/>
                    <a:lstStyle/>
                    <a:p>
                      <a:r>
                        <a:rPr sz="1400">
                          <a:solidFill>
                            <a:srgbClr val="263238"/>
                          </a:solidFill>
                          <a:latin typeface="Calibri"/>
                        </a:rPr>
                        <a:t>Lateral</a:t>
                      </a:r>
                    </a:p>
                  </a:txBody>
                  <a:tcPr>
                    <a:solidFill>
                      <a:srgbClr val="FFFFFF"/>
                    </a:solidFill>
                  </a:tcPr>
                </a:tc>
                <a:tc>
                  <a:txBody>
                    <a:bodyPr/>
                    <a:lstStyle/>
                    <a:p>
                      <a:r>
                        <a:rPr sz="1400">
                          <a:solidFill>
                            <a:srgbClr val="263238"/>
                          </a:solidFill>
                          <a:latin typeface="Calibri"/>
                        </a:rPr>
                        <a:t>Cóndilo femoral lateral y platillo tibial lateral</a:t>
                      </a:r>
                    </a:p>
                  </a:txBody>
                  <a:tcPr>
                    <a:solidFill>
                      <a:srgbClr val="FFFFFF"/>
                    </a:solidFill>
                  </a:tcPr>
                </a:tc>
                <a:tc>
                  <a:txBody>
                    <a:bodyPr/>
                    <a:lstStyle/>
                    <a:p>
                      <a:r>
                        <a:rPr sz="1400">
                          <a:solidFill>
                            <a:srgbClr val="263238"/>
                          </a:solidFill>
                          <a:latin typeface="Calibri"/>
                        </a:rPr>
                        <a:t>LCL, poplíteo, popliteofibular, bíceps y menisco lateral [r5, r27]</a:t>
                      </a:r>
                    </a:p>
                  </a:txBody>
                  <a:tcPr>
                    <a:solidFill>
                      <a:srgbClr val="FFFFFF"/>
                    </a:solidFill>
                  </a:tcPr>
                </a:tc>
                <a:tc>
                  <a:txBody>
                    <a:bodyPr/>
                    <a:lstStyle/>
                    <a:p>
                      <a:r>
                        <a:rPr sz="1400">
                          <a:solidFill>
                            <a:srgbClr val="263238"/>
                          </a:solidFill>
                          <a:latin typeface="Calibri"/>
                        </a:rPr>
                        <a:t>El menisco lateral es más móvil donde solo hay fascículos y cápsula [r40]</a:t>
                      </a:r>
                    </a:p>
                  </a:txBody>
                  <a:tcPr>
                    <a:solidFill>
                      <a:srgbClr val="FFFFFF"/>
                    </a:solidFill>
                  </a:tcPr>
                </a:tc>
              </a:tr>
              <a:tr h="457200">
                <a:tc>
                  <a:txBody>
                    <a:bodyPr/>
                    <a:lstStyle/>
                    <a:p>
                      <a:r>
                        <a:rPr sz="1400">
                          <a:solidFill>
                            <a:srgbClr val="263238"/>
                          </a:solidFill>
                          <a:latin typeface="Calibri"/>
                        </a:rPr>
                        <a:t>Patelofemoral</a:t>
                      </a:r>
                    </a:p>
                  </a:txBody>
                  <a:tcPr>
                    <a:solidFill>
                      <a:srgbClr val="EEF3F4"/>
                    </a:solidFill>
                  </a:tcPr>
                </a:tc>
                <a:tc>
                  <a:txBody>
                    <a:bodyPr/>
                    <a:lstStyle/>
                    <a:p>
                      <a:r>
                        <a:rPr sz="1400">
                          <a:solidFill>
                            <a:srgbClr val="263238"/>
                          </a:solidFill>
                          <a:latin typeface="Calibri"/>
                        </a:rPr>
                        <a:t>Rótula y tróclea</a:t>
                      </a:r>
                    </a:p>
                  </a:txBody>
                  <a:tcPr>
                    <a:solidFill>
                      <a:srgbClr val="EEF3F4"/>
                    </a:solidFill>
                  </a:tcPr>
                </a:tc>
                <a:tc>
                  <a:txBody>
                    <a:bodyPr/>
                    <a:lstStyle/>
                    <a:p>
                      <a:r>
                        <a:rPr sz="1400">
                          <a:solidFill>
                            <a:srgbClr val="263238"/>
                          </a:solidFill>
                          <a:latin typeface="Calibri"/>
                        </a:rPr>
                        <a:t>LPFM, retináculo patelar medial y cuádriceps [r22, r30]</a:t>
                      </a:r>
                    </a:p>
                  </a:txBody>
                  <a:tcPr>
                    <a:solidFill>
                      <a:srgbClr val="EEF3F4"/>
                    </a:solidFill>
                  </a:tcPr>
                </a:tc>
                <a:tc>
                  <a:txBody>
                    <a:bodyPr/>
                    <a:lstStyle/>
                    <a:p>
                      <a:r>
                        <a:rPr sz="1400">
                          <a:solidFill>
                            <a:srgbClr val="263238"/>
                          </a:solidFill>
                          <a:latin typeface="Calibri"/>
                        </a:rPr>
                        <a:t>El LPFM aporta 53-80 % de la restricción medial de partes blandas según la bibliografía citada por los autores [r22]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Lado medial: capas, LCM, esquina posteromedial y retináculo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Wymenga AB et al. Knee Surg Sports Traumatol Arthrosc. 2006. doi:10.1007/s00167-005-0682-1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Capas, de superficial a profunda [r4]: fascia superficial (I), LCM superficial (II) y cápsula profunda con el LCM profundo (III).</a:t>
            </a:r>
          </a:p>
          <a:p>
            <a:pPr marL="347472" indent="-347472">
              <a:spcAft>
                <a:spcPts val="1400"/>
              </a:spcAft>
              <a:buChar char="•"/>
            </a:pPr>
            <a:r>
              <a:rPr sz="2800">
                <a:solidFill>
                  <a:srgbClr val="263238"/>
                </a:solidFill>
                <a:latin typeface="Calibri"/>
              </a:rPr>
              <a:t>LCM superficial.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84</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del centro de inserción a la interlínea articular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Liu F et al. J Orthop Surg Res. 2010. doi:10.1186/1749-799X-5-69</a:t>
            </a:r>
          </a:p>
          <a:p>
            <a:r>
              <a:rPr sz="1000">
                <a:solidFill>
                  <a:srgbClr val="5A6469"/>
                </a:solidFill>
                <a:latin typeface="Calibri"/>
              </a:rPr>
              <a:t>[r25] Kikuchi K et al. J Exp Orthop. 2025. doi:10.1002/jeo2.70530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84</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mediales: dónde están y qué cifra manda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Liu F et al. J Orthop Surg Res. 2010. doi:10.1186/1749-799X-5-69</a:t>
            </a:r>
          </a:p>
          <a:p>
            <a:r>
              <a:rPr sz="1000">
                <a:solidFill>
                  <a:srgbClr val="5A6469"/>
                </a:solidFill>
                <a:latin typeface="Calibri"/>
              </a:rPr>
              <a:t>[r25] Kikuchi K et al. J Exp Orthop. 2025. doi:10.1002/jeo2.70530</a:t>
            </a:r>
          </a:p>
          <a:p>
            <a:r>
              <a:rPr sz="1000">
                <a:solidFill>
                  <a:srgbClr val="5A6469"/>
                </a:solidFill>
                <a:latin typeface="Calibri"/>
              </a:rPr>
              <a:t>[r30] Peez C et al. Orthop J Sports Med. 2022. doi:10.1177/23259671221134818</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Dónde</a:t>
                      </a:r>
                    </a:p>
                  </a:txBody>
                  <a:tcPr>
                    <a:solidFill>
                      <a:srgbClr val="0F5F6B"/>
                    </a:solidFill>
                  </a:tcPr>
                </a:tc>
                <a:tc>
                  <a:txBody>
                    <a:bodyPr/>
                    <a:lstStyle/>
                    <a:p>
                      <a:r>
                        <a:rPr sz="1400" b="1">
                          <a:solidFill>
                            <a:srgbClr val="FFFFFF"/>
                          </a:solidFill>
                          <a:latin typeface="Calibri"/>
                        </a:rPr>
                        <a:t>Cifra medida</a:t>
                      </a:r>
                    </a:p>
                  </a:txBody>
                  <a:tcPr>
                    <a:solidFill>
                      <a:srgbClr val="0F5F6B"/>
                    </a:solidFill>
                  </a:tcPr>
                </a:tc>
                <a:tc>
                  <a:txBody>
                    <a:bodyPr/>
                    <a:lstStyle/>
                    <a:p>
                      <a:r>
                        <a:rPr sz="1400" b="1">
                          <a:solidFill>
                            <a:srgbClr val="FFFFFF"/>
                          </a:solidFill>
                          <a:latin typeface="Calibri"/>
                        </a:rPr>
                        <a:t>Para qué te sirve</a:t>
                      </a:r>
                    </a:p>
                  </a:txBody>
                  <a:tcPr>
                    <a:solidFill>
                      <a:srgbClr val="0F5F6B"/>
                    </a:solidFill>
                  </a:tcPr>
                </a:tc>
              </a:tr>
              <a:tr h="457200">
                <a:tc>
                  <a:txBody>
                    <a:bodyPr/>
                    <a:lstStyle/>
                    <a:p>
                      <a:r>
                        <a:rPr sz="1400">
                          <a:solidFill>
                            <a:srgbClr val="263238"/>
                          </a:solidFill>
                          <a:latin typeface="Calibri"/>
                        </a:rPr>
                        <a:t>LCM superficial</a:t>
                      </a:r>
                    </a:p>
                  </a:txBody>
                  <a:tcPr>
                    <a:solidFill>
                      <a:srgbClr val="EEF3F4"/>
                    </a:solidFill>
                  </a:tcPr>
                </a:tc>
                <a:tc>
                  <a:txBody>
                    <a:bodyPr/>
                    <a:lstStyle/>
                    <a:p>
                      <a:r>
                        <a:rPr sz="1400">
                          <a:solidFill>
                            <a:srgbClr val="263238"/>
                          </a:solidFill>
                          <a:latin typeface="Calibri"/>
                        </a:rPr>
                        <a:t>Tibia, bajo la pata de ganso; fémur proximal al epicóndilo medial</a:t>
                      </a:r>
                    </a:p>
                  </a:txBody>
                  <a:tcPr>
                    <a:solidFill>
                      <a:srgbClr val="EEF3F4"/>
                    </a:solidFill>
                  </a:tcPr>
                </a:tc>
                <a:tc>
                  <a:txBody>
                    <a:bodyPr/>
                    <a:lstStyle/>
                    <a:p>
                      <a:r>
                        <a:rPr sz="1400">
                          <a:solidFill>
                            <a:srgbClr val="263238"/>
                          </a:solidFill>
                          <a:latin typeface="Calibri"/>
                        </a:rPr>
                        <a:t>Centroide tibial a 62,4 mm y femoral a 31,1 mm de la interlínea; áreas 348,6 y 79,7 mm² [r19]</a:t>
                      </a:r>
                    </a:p>
                  </a:txBody>
                  <a:tcPr>
                    <a:solidFill>
                      <a:srgbClr val="EEF3F4"/>
                    </a:solidFill>
                  </a:tcPr>
                </a:tc>
                <a:tc>
                  <a:txBody>
                    <a:bodyPr/>
                    <a:lstStyle/>
                    <a:p>
                      <a:r>
                        <a:rPr sz="1400">
                          <a:solidFill>
                            <a:srgbClr val="263238"/>
                          </a:solidFill>
                          <a:latin typeface="Calibri"/>
                        </a:rPr>
                        <a:t>Calcular hasta dónde liberar o dónde anclar</a:t>
                      </a:r>
                    </a:p>
                  </a:txBody>
                  <a:tcPr>
                    <a:solidFill>
                      <a:srgbClr val="EEF3F4"/>
                    </a:solidFill>
                  </a:tcPr>
                </a:tc>
              </a:tr>
              <a:tr h="457200">
                <a:tc>
                  <a:txBody>
                    <a:bodyPr/>
                    <a:lstStyle/>
                    <a:p>
                      <a:r>
                        <a:rPr sz="1400">
                          <a:solidFill>
                            <a:srgbClr val="263238"/>
                          </a:solidFill>
                          <a:latin typeface="Calibri"/>
                        </a:rPr>
                        <a:t>LCM profundo</a:t>
                      </a:r>
                    </a:p>
                  </a:txBody>
                  <a:tcPr>
                    <a:solidFill>
                      <a:srgbClr val="FFFFFF"/>
                    </a:solidFill>
                  </a:tcPr>
                </a:tc>
                <a:tc>
                  <a:txBody>
                    <a:bodyPr/>
                    <a:lstStyle/>
                    <a:p>
                      <a:r>
                        <a:rPr sz="1400">
                          <a:solidFill>
                            <a:srgbClr val="263238"/>
                          </a:solidFill>
                          <a:latin typeface="Calibri"/>
                        </a:rPr>
                        <a:t>Pegado al menisco medial</a:t>
                      </a:r>
                    </a:p>
                  </a:txBody>
                  <a:tcPr>
                    <a:solidFill>
                      <a:srgbClr val="FFFFFF"/>
                    </a:solidFill>
                  </a:tcPr>
                </a:tc>
                <a:tc>
                  <a:txBody>
                    <a:bodyPr/>
                    <a:lstStyle/>
                    <a:p>
                      <a:r>
                        <a:rPr sz="1400">
                          <a:solidFill>
                            <a:srgbClr val="263238"/>
                          </a:solidFill>
                          <a:latin typeface="Calibri"/>
                        </a:rPr>
                        <a:t>Centroide tibial a 6,5 mm y femoral a 20,5 mm; áreas 63,6 y 71,9 mm² [r19]</a:t>
                      </a:r>
                    </a:p>
                  </a:txBody>
                  <a:tcPr>
                    <a:solidFill>
                      <a:srgbClr val="FFFFFF"/>
                    </a:solidFill>
                  </a:tcPr>
                </a:tc>
                <a:tc>
                  <a:txBody>
                    <a:bodyPr/>
                    <a:lstStyle/>
                    <a:p>
                      <a:r>
                        <a:rPr sz="1400">
                          <a:solidFill>
                            <a:srgbClr val="263238"/>
                          </a:solidFill>
                          <a:latin typeface="Calibri"/>
                        </a:rPr>
                        <a:t>Entender por qué una lesión suele arrastrar al menisco</a:t>
                      </a:r>
                    </a:p>
                  </a:txBody>
                  <a:tcPr>
                    <a:solidFill>
                      <a:srgbClr val="FFFFFF"/>
                    </a:solidFill>
                  </a:tcPr>
                </a:tc>
              </a:tr>
              <a:tr h="457200">
                <a:tc>
                  <a:txBody>
                    <a:bodyPr/>
                    <a:lstStyle/>
                    <a:p>
                      <a:r>
                        <a:rPr sz="1400">
                          <a:solidFill>
                            <a:srgbClr val="263238"/>
                          </a:solidFill>
                          <a:latin typeface="Calibri"/>
                        </a:rPr>
                        <a:t>Brazo anterior del semimembranoso</a:t>
                      </a:r>
                    </a:p>
                  </a:txBody>
                  <a:tcPr>
                    <a:solidFill>
                      <a:srgbClr val="EEF3F4"/>
                    </a:solidFill>
                  </a:tcPr>
                </a:tc>
                <a:tc>
                  <a:txBody>
                    <a:bodyPr/>
                    <a:lstStyle/>
                    <a:p>
                      <a:r>
                        <a:rPr sz="1400">
                          <a:solidFill>
                            <a:srgbClr val="263238"/>
                          </a:solidFill>
                          <a:latin typeface="Calibri"/>
                        </a:rPr>
                        <a:t>Bajo el LCM superficial, cerca del plato tibial</a:t>
                      </a:r>
                    </a:p>
                  </a:txBody>
                  <a:tcPr>
                    <a:solidFill>
                      <a:srgbClr val="EEF3F4"/>
                    </a:solidFill>
                  </a:tcPr>
                </a:tc>
                <a:tc>
                  <a:txBody>
                    <a:bodyPr/>
                    <a:lstStyle/>
                    <a:p>
                      <a:r>
                        <a:rPr sz="1400">
                          <a:solidFill>
                            <a:srgbClr val="263238"/>
                          </a:solidFill>
                          <a:latin typeface="Calibri"/>
                        </a:rPr>
                        <a:t>Bordes a 8,9 y 16,8 mm de la interlínea [r25]</a:t>
                      </a:r>
                    </a:p>
                  </a:txBody>
                  <a:tcPr>
                    <a:solidFill>
                      <a:srgbClr val="EEF3F4"/>
                    </a:solidFill>
                  </a:tcPr>
                </a:tc>
                <a:tc>
                  <a:txBody>
                    <a:bodyPr/>
                    <a:lstStyle/>
                    <a:p>
                      <a:r>
                        <a:rPr sz="1400">
                          <a:solidFill>
                            <a:srgbClr val="263238"/>
                          </a:solidFill>
                          <a:latin typeface="Calibri"/>
                        </a:rPr>
                        <a:t>No cortarlo con la guía tibial</a:t>
                      </a:r>
                    </a:p>
                  </a:txBody>
                  <a:tcPr>
                    <a:solidFill>
                      <a:srgbClr val="EEF3F4"/>
                    </a:solidFill>
                  </a:tcPr>
                </a:tc>
              </a:tr>
              <a:tr h="457200">
                <a:tc>
                  <a:txBody>
                    <a:bodyPr/>
                    <a:lstStyle/>
                    <a:p>
                      <a:r>
                        <a:rPr sz="1400">
                          <a:solidFill>
                            <a:srgbClr val="263238"/>
                          </a:solidFill>
                          <a:latin typeface="Calibri"/>
                        </a:rPr>
                        <a:t>Retináculo patelar medial</a:t>
                      </a:r>
                    </a:p>
                  </a:txBody>
                  <a:tcPr>
                    <a:solidFill>
                      <a:srgbClr val="FFFFFF"/>
                    </a:solidFill>
                  </a:tcPr>
                </a:tc>
                <a:tc>
                  <a:txBody>
                    <a:bodyPr/>
                    <a:lstStyle/>
                    <a:p>
                      <a:r>
                        <a:rPr sz="1400">
                          <a:solidFill>
                            <a:srgbClr val="263238"/>
                          </a:solidFill>
                          <a:latin typeface="Calibri"/>
                        </a:rPr>
                        <a:t>Entre la tibia, el LCM y el LPFM</a:t>
                      </a:r>
                    </a:p>
                  </a:txBody>
                  <a:tcPr>
                    <a:solidFill>
                      <a:srgbClr val="FFFFFF"/>
                    </a:solidFill>
                  </a:tcPr>
                </a:tc>
                <a:tc>
                  <a:txBody>
                    <a:bodyPr/>
                    <a:lstStyle/>
                    <a:p>
                      <a:r>
                        <a:rPr sz="1400">
                          <a:solidFill>
                            <a:srgbClr val="263238"/>
                          </a:solidFill>
                          <a:latin typeface="Calibri"/>
                        </a:rPr>
                        <a:t>84,9 mm de largo; 23,8 mm tibial y 69,2 mm femoral de ancho [r30]</a:t>
                      </a:r>
                    </a:p>
                  </a:txBody>
                  <a:tcPr>
                    <a:solidFill>
                      <a:srgbClr val="FFFFFF"/>
                    </a:solidFill>
                  </a:tcPr>
                </a:tc>
                <a:tc>
                  <a:txBody>
                    <a:bodyPr/>
                    <a:lstStyle/>
                    <a:p>
                      <a:r>
                        <a:rPr sz="1400">
                          <a:solidFill>
                            <a:srgbClr val="263238"/>
                          </a:solidFill>
                          <a:latin typeface="Calibri"/>
                        </a:rPr>
                        <a:t>Reconstruir la cara anteromedial</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84</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Lado lateral: LCL, poplíteo, popliteofibular y ligamento anterolateral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Barei D. En: Baumgaertner M, editor. 2026.</a:t>
            </a:r>
          </a:p>
          <a:p>
            <a:r>
              <a:rPr sz="800">
                <a:solidFill>
                  <a:srgbClr val="5A6469"/>
                </a:solidFill>
                <a:latin typeface="Calibri"/>
              </a:rPr>
              <a:t>[r5] LaPrade RF et al. Am J Sports Med. 2003. doi:10.1177/03635465030310062101</a:t>
            </a:r>
          </a:p>
          <a:p>
            <a:r>
              <a:rPr sz="800">
                <a:solidFill>
                  <a:srgbClr val="5A6469"/>
                </a:solidFill>
                <a:latin typeface="Calibri"/>
              </a:rPr>
              <a:t>[r6] Kumar A et al. Sci Rep. 2023. doi:10.1038/s41598-023-38211-9</a:t>
            </a:r>
          </a:p>
          <a:p>
            <a:r>
              <a:rPr sz="800">
                <a:solidFill>
                  <a:srgbClr val="5A6469"/>
                </a:solidFill>
                <a:latin typeface="Calibri"/>
              </a:rPr>
              <a:t>[r27] Branch EA et al. Orthop J Sports Med. 2015. doi:10.1177/2325967115602255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3 piezas y 2 referencias óseas.</a:t>
            </a:r>
          </a:p>
          <a:p>
            <a:pPr marL="347472" indent="-347472">
              <a:spcAft>
                <a:spcPts val="1400"/>
              </a:spcAft>
              <a:buChar char="•"/>
            </a:pPr>
            <a:r>
              <a:rPr sz="2800">
                <a:solidFill>
                  <a:srgbClr val="263238"/>
                </a:solidFill>
                <a:latin typeface="Calibri"/>
              </a:rPr>
              <a:t>Para ubicar la esquina posterolateral, fija el epicóndilo lateral y la cabeza del peroné.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84</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Huellas de inserción en peroné y tibia proximal (mm²)</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Branch EA et al. Orthop J Sports Med. 2015. doi:10.1177/2325967115602255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84</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Esquina posterolateral: cifras de inserción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LaPrade RF et al. Am J Sports Med. 2003. doi:10.1177/03635465030310062101</a:t>
            </a:r>
          </a:p>
          <a:p>
            <a:r>
              <a:rPr sz="1000">
                <a:solidFill>
                  <a:srgbClr val="5A6469"/>
                </a:solidFill>
                <a:latin typeface="Calibri"/>
              </a:rPr>
              <a:t>[r6] Kumar A et al. Sci Rep. 2023. doi:10.1038/s41598-023-38211-9</a:t>
            </a:r>
          </a:p>
          <a:p>
            <a:r>
              <a:rPr sz="1000">
                <a:solidFill>
                  <a:srgbClr val="5A6469"/>
                </a:solidFill>
                <a:latin typeface="Calibri"/>
              </a:rPr>
              <a:t>[r27] Branch EA et al. Orthop J Sports Med. 2015. doi:10.1177/2325967115602255</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Referencia ósea</a:t>
                      </a:r>
                    </a:p>
                  </a:txBody>
                  <a:tcPr>
                    <a:solidFill>
                      <a:srgbClr val="0F5F6B"/>
                    </a:solidFill>
                  </a:tcPr>
                </a:tc>
                <a:tc>
                  <a:txBody>
                    <a:bodyPr/>
                    <a:lstStyle/>
                    <a:p>
                      <a:r>
                        <a:rPr sz="1400" b="1">
                          <a:solidFill>
                            <a:srgbClr val="FFFFFF"/>
                          </a:solidFill>
                          <a:latin typeface="Calibri"/>
                        </a:rPr>
                        <a:t>Cifra medida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LCL, fémur</a:t>
                      </a:r>
                    </a:p>
                  </a:txBody>
                  <a:tcPr>
                    <a:solidFill>
                      <a:srgbClr val="EEF3F4"/>
                    </a:solidFill>
                  </a:tcPr>
                </a:tc>
                <a:tc>
                  <a:txBody>
                    <a:bodyPr/>
                    <a:lstStyle/>
                    <a:p>
                      <a:r>
                        <a:rPr sz="1400">
                          <a:solidFill>
                            <a:srgbClr val="263238"/>
                          </a:solidFill>
                          <a:latin typeface="Calibri"/>
                        </a:rPr>
                        <a:t>Epicóndilo lateral</a:t>
                      </a:r>
                    </a:p>
                  </a:txBody>
                  <a:tcPr>
                    <a:solidFill>
                      <a:srgbClr val="EEF3F4"/>
                    </a:solidFill>
                  </a:tcPr>
                </a:tc>
                <a:tc>
                  <a:txBody>
                    <a:bodyPr/>
                    <a:lstStyle/>
                    <a:p>
                      <a:r>
                        <a:rPr sz="1400">
                          <a:solidFill>
                            <a:srgbClr val="263238"/>
                          </a:solidFill>
                          <a:latin typeface="Calibri"/>
                        </a:rPr>
                        <a:t>1,4 mm proximal y 3,1 mm posterior [r5]</a:t>
                      </a:r>
                    </a:p>
                  </a:txBody>
                  <a:tcPr>
                    <a:solidFill>
                      <a:srgbClr val="EEF3F4"/>
                    </a:solidFill>
                  </a:tcPr>
                </a:tc>
                <a:tc>
                  <a:txBody>
                    <a:bodyPr/>
                    <a:lstStyle/>
                    <a:p>
                      <a:r>
                        <a:rPr sz="1400">
                          <a:solidFill>
                            <a:srgbClr val="263238"/>
                          </a:solidFill>
                          <a:latin typeface="Calibri"/>
                        </a:rPr>
                        <a:t>10 rodillas</a:t>
                      </a:r>
                    </a:p>
                  </a:txBody>
                  <a:tcPr>
                    <a:solidFill>
                      <a:srgbClr val="EEF3F4"/>
                    </a:solidFill>
                  </a:tcPr>
                </a:tc>
              </a:tr>
              <a:tr h="457200">
                <a:tc>
                  <a:txBody>
                    <a:bodyPr/>
                    <a:lstStyle/>
                    <a:p>
                      <a:r>
                        <a:rPr sz="1400">
                          <a:solidFill>
                            <a:srgbClr val="263238"/>
                          </a:solidFill>
                          <a:latin typeface="Calibri"/>
                        </a:rPr>
                        <a:t>LCL, peroné</a:t>
                      </a:r>
                    </a:p>
                  </a:txBody>
                  <a:tcPr>
                    <a:solidFill>
                      <a:srgbClr val="FFFFFF"/>
                    </a:solidFill>
                  </a:tcPr>
                </a:tc>
                <a:tc>
                  <a:txBody>
                    <a:bodyPr/>
                    <a:lstStyle/>
                    <a:p>
                      <a:r>
                        <a:rPr sz="1400">
                          <a:solidFill>
                            <a:srgbClr val="263238"/>
                          </a:solidFill>
                          <a:latin typeface="Calibri"/>
                        </a:rPr>
                        <a:t>Borde anterior de la cabeza; punta del estiloides</a:t>
                      </a:r>
                    </a:p>
                  </a:txBody>
                  <a:tcPr>
                    <a:solidFill>
                      <a:srgbClr val="FFFFFF"/>
                    </a:solidFill>
                  </a:tcPr>
                </a:tc>
                <a:tc>
                  <a:txBody>
                    <a:bodyPr/>
                    <a:lstStyle/>
                    <a:p>
                      <a:r>
                        <a:rPr sz="1400">
                          <a:solidFill>
                            <a:srgbClr val="263238"/>
                          </a:solidFill>
                          <a:latin typeface="Calibri"/>
                        </a:rPr>
                        <a:t>8,2 mm posterior al borde anterior [r5]; centro a 14,6 mm del borde anterior y 20,7 mm del estiloides [r27]</a:t>
                      </a:r>
                    </a:p>
                  </a:txBody>
                  <a:tcPr>
                    <a:solidFill>
                      <a:srgbClr val="FFFFFF"/>
                    </a:solidFill>
                  </a:tcPr>
                </a:tc>
                <a:tc>
                  <a:txBody>
                    <a:bodyPr/>
                    <a:lstStyle/>
                    <a:p>
                      <a:r>
                        <a:rPr sz="1400">
                          <a:solidFill>
                            <a:srgbClr val="263238"/>
                          </a:solidFill>
                          <a:latin typeface="Calibri"/>
                        </a:rPr>
                        <a:t>10 y 12 rodillas</a:t>
                      </a:r>
                    </a:p>
                  </a:txBody>
                  <a:tcPr>
                    <a:solidFill>
                      <a:srgbClr val="FFFFFF"/>
                    </a:solidFill>
                  </a:tcPr>
                </a:tc>
              </a:tr>
              <a:tr h="457200">
                <a:tc>
                  <a:txBody>
                    <a:bodyPr/>
                    <a:lstStyle/>
                    <a:p>
                      <a:r>
                        <a:rPr sz="1400">
                          <a:solidFill>
                            <a:srgbClr val="263238"/>
                          </a:solidFill>
                          <a:latin typeface="Calibri"/>
                        </a:rPr>
                        <a:t>Poplíteo, fémur</a:t>
                      </a:r>
                    </a:p>
                  </a:txBody>
                  <a:tcPr>
                    <a:solidFill>
                      <a:srgbClr val="EEF3F4"/>
                    </a:solidFill>
                  </a:tcPr>
                </a:tc>
                <a:tc>
                  <a:txBody>
                    <a:bodyPr/>
                    <a:lstStyle/>
                    <a:p>
                      <a:r>
                        <a:rPr sz="1400">
                          <a:solidFill>
                            <a:srgbClr val="263238"/>
                          </a:solidFill>
                          <a:latin typeface="Calibri"/>
                        </a:rPr>
                        <a:t>LCL</a:t>
                      </a:r>
                    </a:p>
                  </a:txBody>
                  <a:tcPr>
                    <a:solidFill>
                      <a:srgbClr val="EEF3F4"/>
                    </a:solidFill>
                  </a:tcPr>
                </a:tc>
                <a:tc>
                  <a:txBody>
                    <a:bodyPr/>
                    <a:lstStyle/>
                    <a:p>
                      <a:r>
                        <a:rPr sz="1400">
                          <a:solidFill>
                            <a:srgbClr val="263238"/>
                          </a:solidFill>
                          <a:latin typeface="Calibri"/>
                        </a:rPr>
                        <a:t>Siempre anterior al LCL, a 18,5 mm [r5]</a:t>
                      </a:r>
                    </a:p>
                  </a:txBody>
                  <a:tcPr>
                    <a:solidFill>
                      <a:srgbClr val="EEF3F4"/>
                    </a:solidFill>
                  </a:tcPr>
                </a:tc>
                <a:tc>
                  <a:txBody>
                    <a:bodyPr/>
                    <a:lstStyle/>
                    <a:p>
                      <a:r>
                        <a:rPr sz="1400">
                          <a:solidFill>
                            <a:srgbClr val="263238"/>
                          </a:solidFill>
                          <a:latin typeface="Calibri"/>
                        </a:rPr>
                        <a:t>10 rodillas</a:t>
                      </a:r>
                    </a:p>
                  </a:txBody>
                  <a:tcPr>
                    <a:solidFill>
                      <a:srgbClr val="EEF3F4"/>
                    </a:solidFill>
                  </a:tcPr>
                </a:tc>
              </a:tr>
              <a:tr h="457200">
                <a:tc>
                  <a:txBody>
                    <a:bodyPr/>
                    <a:lstStyle/>
                    <a:p>
                      <a:r>
                        <a:rPr sz="1400">
                          <a:solidFill>
                            <a:srgbClr val="263238"/>
                          </a:solidFill>
                          <a:latin typeface="Calibri"/>
                        </a:rPr>
                        <a:t>Popliteofibular</a:t>
                      </a:r>
                    </a:p>
                  </a:txBody>
                  <a:tcPr>
                    <a:solidFill>
                      <a:srgbClr val="FFFFFF"/>
                    </a:solidFill>
                  </a:tcPr>
                </a:tc>
                <a:tc>
                  <a:txBody>
                    <a:bodyPr/>
                    <a:lstStyle/>
                    <a:p>
                      <a:r>
                        <a:rPr sz="1400">
                          <a:solidFill>
                            <a:srgbClr val="263238"/>
                          </a:solidFill>
                          <a:latin typeface="Calibri"/>
                        </a:rPr>
                        <a:t>Estiloides peroneo</a:t>
                      </a:r>
                    </a:p>
                  </a:txBody>
                  <a:tcPr>
                    <a:solidFill>
                      <a:srgbClr val="FFFFFF"/>
                    </a:solidFill>
                  </a:tcPr>
                </a:tc>
                <a:tc>
                  <a:txBody>
                    <a:bodyPr/>
                    <a:lstStyle/>
                    <a:p>
                      <a:r>
                        <a:rPr sz="1400">
                          <a:solidFill>
                            <a:srgbClr val="263238"/>
                          </a:solidFill>
                          <a:latin typeface="Calibri"/>
                        </a:rPr>
                        <a:t>2 divisiones; la posterior a 1,6 mm distal de la punta [r5]</a:t>
                      </a:r>
                    </a:p>
                  </a:txBody>
                  <a:tcPr>
                    <a:solidFill>
                      <a:srgbClr val="FFFFFF"/>
                    </a:solidFill>
                  </a:tcPr>
                </a:tc>
                <a:tc>
                  <a:txBody>
                    <a:bodyPr/>
                    <a:lstStyle/>
                    <a:p>
                      <a:r>
                        <a:rPr sz="1400">
                          <a:solidFill>
                            <a:srgbClr val="263238"/>
                          </a:solidFill>
                          <a:latin typeface="Calibri"/>
                        </a:rPr>
                        <a:t>10 rodillas</a:t>
                      </a:r>
                    </a:p>
                  </a:txBody>
                  <a:tcPr>
                    <a:solidFill>
                      <a:srgbClr val="FFFFFF"/>
                    </a:solidFill>
                  </a:tcPr>
                </a:tc>
              </a:tr>
              <a:tr h="457200">
                <a:tc>
                  <a:txBody>
                    <a:bodyPr/>
                    <a:lstStyle/>
                    <a:p>
                      <a:r>
                        <a:rPr sz="1400">
                          <a:solidFill>
                            <a:srgbClr val="263238"/>
                          </a:solidFill>
                          <a:latin typeface="Calibri"/>
                        </a:rPr>
                        <a:t>Ligamento anterolateral</a:t>
                      </a:r>
                    </a:p>
                  </a:txBody>
                  <a:tcPr>
                    <a:solidFill>
                      <a:srgbClr val="EEF3F4"/>
                    </a:solidFill>
                  </a:tcPr>
                </a:tc>
                <a:tc>
                  <a:txBody>
                    <a:bodyPr/>
                    <a:lstStyle/>
                    <a:p>
                      <a:r>
                        <a:rPr sz="1400">
                          <a:solidFill>
                            <a:srgbClr val="263238"/>
                          </a:solidFill>
                          <a:latin typeface="Calibri"/>
                        </a:rPr>
                        <a:t>Tubérculo de Gerdy</a:t>
                      </a:r>
                    </a:p>
                  </a:txBody>
                  <a:tcPr>
                    <a:solidFill>
                      <a:srgbClr val="EEF3F4"/>
                    </a:solidFill>
                  </a:tcPr>
                </a:tc>
                <a:tc>
                  <a:txBody>
                    <a:bodyPr/>
                    <a:lstStyle/>
                    <a:p>
                      <a:r>
                        <a:rPr sz="1400">
                          <a:solidFill>
                            <a:srgbClr val="263238"/>
                          </a:solidFill>
                          <a:latin typeface="Calibri"/>
                        </a:rPr>
                        <a:t>Centro a 24,3 mm; área 53,0 mm² [r27]; ausente en 20,4 % [r6]</a:t>
                      </a:r>
                    </a:p>
                  </a:txBody>
                  <a:tcPr>
                    <a:solidFill>
                      <a:srgbClr val="EEF3F4"/>
                    </a:solidFill>
                  </a:tcPr>
                </a:tc>
                <a:tc>
                  <a:txBody>
                    <a:bodyPr/>
                    <a:lstStyle/>
                    <a:p>
                      <a:r>
                        <a:rPr sz="1400">
                          <a:solidFill>
                            <a:srgbClr val="263238"/>
                          </a:solidFill>
                          <a:latin typeface="Calibri"/>
                        </a:rPr>
                        <a:t>12 y 83 rodillas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84</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Cruzados: LCA, LCP y ligamentos meniscofemorales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[r21] Cousin J et al. Orthop Traumatol Surg Res. 2021. doi:10.1016/j.otsr.2020.102788</a:t>
            </a:r>
          </a:p>
          <a:p>
            <a:r>
              <a:rPr sz="800">
                <a:solidFill>
                  <a:srgbClr val="5A6469"/>
                </a:solidFill>
                <a:latin typeface="Calibri"/>
              </a:rPr>
              <a:t>[r31] Amis AA et al. Knee Surg Sports Traumatol Arthrosc. 2006. doi:10.1007/s00167-005-0686-x</a:t>
            </a:r>
          </a:p>
          <a:p>
            <a:r>
              <a:rPr sz="800">
                <a:solidFill>
                  <a:srgbClr val="5A6469"/>
                </a:solidFill>
                <a:latin typeface="Calibri"/>
              </a:rPr>
              <a:t>[r32] Miller MD et al. J Knee Surg. 2002. PMID 12152973</a:t>
            </a:r>
          </a:p>
          <a:p>
            <a:r>
              <a:rPr sz="800">
                <a:solidFill>
                  <a:srgbClr val="5A6469"/>
                </a:solidFill>
                <a:latin typeface="Calibri"/>
              </a:rPr>
              <a:t>[r42] Perelli S et al. Ann Jt. 2022. doi:10.21037/aoj-20-118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LCA: la huella depende de a quién operas.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84</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LCA: aporte arterial relativo por zona (zona 1 proximal, zona 5 distal)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Mueller MM et al. Orthop J Sports Med. 2026. doi:10.1177/23259671261464702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84</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LCP: aporte arterial relativo por zona (zona 1 proximal, zona 5 distal)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Mueller MM et al. Orthop J Sports Med. 2026. doi:10.1177/23259671261464702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Meniscos: sangre, zonas, raíces y unión con la cápsula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Arnoczky SP et al. Am J Sports Med. 1982. doi:10.1177/036354658201000205</a:t>
            </a:r>
          </a:p>
          <a:p>
            <a:r>
              <a:rPr sz="800">
                <a:solidFill>
                  <a:srgbClr val="5A6469"/>
                </a:solidFill>
                <a:latin typeface="Calibri"/>
              </a:rPr>
              <a:t>[r8] van der Lelij TJN et al. Am J Sports Med. 2025. doi:10.1177/03635465241307216</a:t>
            </a:r>
          </a:p>
          <a:p>
            <a:r>
              <a:rPr sz="800">
                <a:solidFill>
                  <a:srgbClr val="5A6469"/>
                </a:solidFill>
                <a:latin typeface="Calibri"/>
              </a:rPr>
              <a:t>[r14] Michel PA et al. Am J Sports Med. 2021. doi:10.1177/03635465211039865</a:t>
            </a:r>
          </a:p>
          <a:p>
            <a:r>
              <a:rPr sz="800">
                <a:solidFill>
                  <a:srgbClr val="5A6469"/>
                </a:solidFill>
                <a:latin typeface="Calibri"/>
              </a:rPr>
              <a:t>[r40] Aman ZS et al. Am J Sports Med. 2019. doi:10.1177/0363546519849933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Quién lleva sangre.</a:t>
            </a:r>
          </a:p>
          <a:p>
            <a:pPr marL="347472" indent="-347472">
              <a:spcAft>
                <a:spcPts val="1400"/>
              </a:spcAft>
              <a:buChar char="•"/>
            </a:pPr>
            <a:r>
              <a:rPr sz="2800">
                <a:solidFill>
                  <a:srgbClr val="263238"/>
                </a:solidFill>
                <a:latin typeface="Calibri"/>
              </a:rPr>
              <a:t>La sangre entra desde fuera.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Penetración vascular máxima observada (% del espesor del menisco)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van der Lelij TJN et al. Am J Sports Med. 2025. doi:10.1177/03635465241307216</a:t>
            </a:r>
          </a:p>
          <a:p>
            <a:r>
              <a:rPr sz="1000">
                <a:solidFill>
                  <a:srgbClr val="5A6469"/>
                </a:solidFill>
                <a:latin typeface="Calibri"/>
              </a:rPr>
              <a:t>[r7] Arnoczky SP et al. Am J Sports Med. 1982. doi:10.1177/036354658201000205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84</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Fracción del espesor meniscal con vasos según la edad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Perelli S et al. Ann Jt. 2022. doi:10.21037/aoj-20-118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84</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Aparato extensor y patelofemoral: cuádriceps, LPFM y retináculo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[r22] Cheng J et al. J Bone Joint Surg Am. 2025. doi:10.2106/JBJS.24.00332</a:t>
            </a:r>
          </a:p>
          <a:p>
            <a:r>
              <a:rPr sz="800">
                <a:solidFill>
                  <a:srgbClr val="5A6469"/>
                </a:solidFill>
                <a:latin typeface="Calibri"/>
              </a:rPr>
              <a:t>[r29] Strauss M et al. Orthop J Sports Med. 2021. doi:10.1177/23259671211037305</a:t>
            </a:r>
          </a:p>
          <a:p>
            <a:r>
              <a:rPr sz="800">
                <a:solidFill>
                  <a:srgbClr val="5A6469"/>
                </a:solidFill>
                <a:latin typeface="Calibri"/>
              </a:rPr>
              <a:t>[r30] Peez C et al. Orthop J Sports Med. 2022. doi:10.1177/23259671221134818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Tendón cuadricipital en 3 capas.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84</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Espesor central del tendón cuadricipital según la distancia a la línea de eminencias patelares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Strauss M et al. Orthop J Sports Med. 2021. doi:10.1177/23259671211037305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84</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Las 3 capas del tendón cuadricipital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Strauss M et al. Orthop J Sports Med. 2021. doi:10.1177/23259671211037305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Capa</a:t>
                      </a:r>
                    </a:p>
                  </a:txBody>
                  <a:tcPr>
                    <a:solidFill>
                      <a:srgbClr val="0F5F6B"/>
                    </a:solidFill>
                  </a:tcPr>
                </a:tc>
                <a:tc>
                  <a:txBody>
                    <a:bodyPr/>
                    <a:lstStyle/>
                    <a:p>
                      <a:r>
                        <a:rPr sz="1600" b="1">
                          <a:solidFill>
                            <a:srgbClr val="FFFFFF"/>
                          </a:solidFill>
                          <a:latin typeface="Calibri"/>
                        </a:rPr>
                        <a:t>Músculos</a:t>
                      </a:r>
                    </a:p>
                  </a:txBody>
                  <a:tcPr>
                    <a:solidFill>
                      <a:srgbClr val="0F5F6B"/>
                    </a:solidFill>
                  </a:tcPr>
                </a:tc>
                <a:tc>
                  <a:txBody>
                    <a:bodyPr/>
                    <a:lstStyle/>
                    <a:p>
                      <a:r>
                        <a:rPr sz="1600" b="1">
                          <a:solidFill>
                            <a:srgbClr val="FFFFFF"/>
                          </a:solidFill>
                          <a:latin typeface="Calibri"/>
                        </a:rPr>
                        <a:t>Hallazgo medido</a:t>
                      </a:r>
                    </a:p>
                  </a:txBody>
                  <a:tcPr>
                    <a:solidFill>
                      <a:srgbClr val="0F5F6B"/>
                    </a:solidFill>
                  </a:tcPr>
                </a:tc>
              </a:tr>
              <a:tr h="457200">
                <a:tc>
                  <a:txBody>
                    <a:bodyPr/>
                    <a:lstStyle/>
                    <a:p>
                      <a:r>
                        <a:rPr sz="1600">
                          <a:solidFill>
                            <a:srgbClr val="263238"/>
                          </a:solidFill>
                          <a:latin typeface="Calibri"/>
                        </a:rPr>
                        <a:t>Superficial</a:t>
                      </a:r>
                    </a:p>
                  </a:txBody>
                  <a:tcPr>
                    <a:solidFill>
                      <a:srgbClr val="EEF3F4"/>
                    </a:solidFill>
                  </a:tcPr>
                </a:tc>
                <a:tc>
                  <a:txBody>
                    <a:bodyPr/>
                    <a:lstStyle/>
                    <a:p>
                      <a:r>
                        <a:rPr sz="1600">
                          <a:solidFill>
                            <a:srgbClr val="263238"/>
                          </a:solidFill>
                          <a:latin typeface="Calibri"/>
                        </a:rPr>
                        <a:t>Recto femoral</a:t>
                      </a:r>
                    </a:p>
                  </a:txBody>
                  <a:tcPr>
                    <a:solidFill>
                      <a:srgbClr val="EEF3F4"/>
                    </a:solidFill>
                  </a:tcPr>
                </a:tc>
                <a:tc>
                  <a:txBody>
                    <a:bodyPr/>
                    <a:lstStyle/>
                    <a:p>
                      <a:r>
                        <a:rPr sz="1600">
                          <a:solidFill>
                            <a:srgbClr val="263238"/>
                          </a:solidFill>
                          <a:latin typeface="Calibri"/>
                        </a:rPr>
                        <a:t>Se fusiona con la capa media a 48,7 mm de la línea de eminencias patelares [r29]</a:t>
                      </a:r>
                    </a:p>
                  </a:txBody>
                  <a:tcPr>
                    <a:solidFill>
                      <a:srgbClr val="EEF3F4"/>
                    </a:solidFill>
                  </a:tcPr>
                </a:tc>
              </a:tr>
              <a:tr h="457200">
                <a:tc>
                  <a:txBody>
                    <a:bodyPr/>
                    <a:lstStyle/>
                    <a:p>
                      <a:r>
                        <a:rPr sz="1600">
                          <a:solidFill>
                            <a:srgbClr val="263238"/>
                          </a:solidFill>
                          <a:latin typeface="Calibri"/>
                        </a:rPr>
                        <a:t>Media</a:t>
                      </a:r>
                    </a:p>
                  </a:txBody>
                  <a:tcPr>
                    <a:solidFill>
                      <a:srgbClr val="FFFFFF"/>
                    </a:solidFill>
                  </a:tcPr>
                </a:tc>
                <a:tc>
                  <a:txBody>
                    <a:bodyPr/>
                    <a:lstStyle/>
                    <a:p>
                      <a:r>
                        <a:rPr sz="1600">
                          <a:solidFill>
                            <a:srgbClr val="263238"/>
                          </a:solidFill>
                          <a:latin typeface="Calibri"/>
                        </a:rPr>
                        <a:t>Vasto medial y vasto lateral</a:t>
                      </a:r>
                    </a:p>
                  </a:txBody>
                  <a:tcPr>
                    <a:solidFill>
                      <a:srgbClr val="FFFFFF"/>
                    </a:solidFill>
                  </a:tcPr>
                </a:tc>
                <a:tc>
                  <a:txBody>
                    <a:bodyPr/>
                    <a:lstStyle/>
                    <a:p>
                      <a:r>
                        <a:rPr sz="1600">
                          <a:solidFill>
                            <a:srgbClr val="263238"/>
                          </a:solidFill>
                          <a:latin typeface="Calibri"/>
                        </a:rPr>
                        <a:t>Fibras oblicuas que se insertan en la rótula [r29]</a:t>
                      </a:r>
                    </a:p>
                  </a:txBody>
                  <a:tcPr>
                    <a:solidFill>
                      <a:srgbClr val="FFFFFF"/>
                    </a:solidFill>
                  </a:tcPr>
                </a:tc>
              </a:tr>
              <a:tr h="457200">
                <a:tc>
                  <a:txBody>
                    <a:bodyPr/>
                    <a:lstStyle/>
                    <a:p>
                      <a:r>
                        <a:rPr sz="1600">
                          <a:solidFill>
                            <a:srgbClr val="263238"/>
                          </a:solidFill>
                          <a:latin typeface="Calibri"/>
                        </a:rPr>
                        <a:t>Profunda</a:t>
                      </a:r>
                    </a:p>
                  </a:txBody>
                  <a:tcPr>
                    <a:solidFill>
                      <a:srgbClr val="EEF3F4"/>
                    </a:solidFill>
                  </a:tcPr>
                </a:tc>
                <a:tc>
                  <a:txBody>
                    <a:bodyPr/>
                    <a:lstStyle/>
                    <a:p>
                      <a:r>
                        <a:rPr sz="1600">
                          <a:solidFill>
                            <a:srgbClr val="263238"/>
                          </a:solidFill>
                          <a:latin typeface="Calibri"/>
                        </a:rPr>
                        <a:t>Vasto intermedio</a:t>
                      </a:r>
                    </a:p>
                  </a:txBody>
                  <a:tcPr>
                    <a:solidFill>
                      <a:srgbClr val="EEF3F4"/>
                    </a:solidFill>
                  </a:tcPr>
                </a:tc>
                <a:tc>
                  <a:txBody>
                    <a:bodyPr/>
                    <a:lstStyle/>
                    <a:p>
                      <a:r>
                        <a:rPr sz="1600">
                          <a:solidFill>
                            <a:srgbClr val="263238"/>
                          </a:solidFill>
                          <a:latin typeface="Calibri"/>
                        </a:rPr>
                        <a:t>Espesor central de 8,5 mm a 20 mm de la línea de eminencias y de 5,4 mm a 100 mm [r29]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84</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Vascularización: poplítea, geniculares y distancias de seguridad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Perelli S et al. Ann Jt. 2022. doi:10.21037/aoj-20-118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Mapa.</a:t>
            </a:r>
          </a:p>
          <a:p>
            <a:pPr marL="347472" indent="-347472">
              <a:spcAft>
                <a:spcPts val="1400"/>
              </a:spcAft>
              <a:buChar char="•"/>
            </a:pPr>
            <a:r>
              <a:rPr sz="2800">
                <a:solidFill>
                  <a:srgbClr val="263238"/>
                </a:solidFill>
                <a:latin typeface="Calibri"/>
              </a:rPr>
              <a:t>La poplítea da 7 ramas: 2 al gastrocnemio y 5 a la articulación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Distancias medidas a estructuras vasculares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Hu S et al. J Orthop Surg Res. 2022. doi:10.1186/s13018-022-03236-9</a:t>
            </a:r>
          </a:p>
          <a:p>
            <a:r>
              <a:rPr sz="1000">
                <a:solidFill>
                  <a:srgbClr val="5A6469"/>
                </a:solidFill>
                <a:latin typeface="Calibri"/>
              </a:rPr>
              <a:t>[r3] Heidari N et al. J Orthop Trauma. 2013. doi:10.1097/BOT.0b013e318271f8f0</a:t>
            </a:r>
          </a:p>
          <a:p>
            <a:r>
              <a:rPr sz="1000">
                <a:solidFill>
                  <a:srgbClr val="5A6469"/>
                </a:solidFill>
                <a:latin typeface="Calibri"/>
              </a:rPr>
              <a:t>[r32] Miller MD et al. J Knee Surg. 2002. PMID 12152973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84</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Distancias de seguridad medidas en cadáver (orientación, no garantía)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Heidari N et al. J Orthop Trauma. 2013. doi:10.1097/BOT.0b013e318271f8f0</a:t>
            </a:r>
          </a:p>
          <a:p>
            <a:r>
              <a:rPr sz="800">
                <a:solidFill>
                  <a:srgbClr val="5A6469"/>
                </a:solidFill>
                <a:latin typeface="Calibri"/>
              </a:rPr>
              <a:t>[r32] Miller MD et al. J Knee Surg. 2002. PMID 12152973</a:t>
            </a:r>
          </a:p>
          <a:p>
            <a:r>
              <a:rPr sz="800">
                <a:solidFill>
                  <a:srgbClr val="5A6469"/>
                </a:solidFill>
                <a:latin typeface="Calibri"/>
              </a:rPr>
              <a:t>[r45] Kawarai Y et al. J Arthroplasty. 2018. doi:10.1016/j.arth.2018.03.046</a:t>
            </a:r>
          </a:p>
          <a:p>
            <a:r>
              <a:rPr sz="800">
                <a:solidFill>
                  <a:srgbClr val="5A6469"/>
                </a:solidFill>
                <a:latin typeface="Calibri"/>
              </a:rPr>
              <a:t>[r47] Hu S et al. J Orthop Surg Res. 2022. doi:10.1186/s13018-022-03236-9</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Referencia</a:t>
                      </a:r>
                    </a:p>
                  </a:txBody>
                  <a:tcPr>
                    <a:solidFill>
                      <a:srgbClr val="0F5F6B"/>
                    </a:solidFill>
                  </a:tcPr>
                </a:tc>
                <a:tc>
                  <a:txBody>
                    <a:bodyPr/>
                    <a:lstStyle/>
                    <a:p>
                      <a:r>
                        <a:rPr sz="1400" b="1">
                          <a:solidFill>
                            <a:srgbClr val="FFFFFF"/>
                          </a:solidFill>
                          <a:latin typeface="Calibri"/>
                        </a:rPr>
                        <a:t>Distancia</a:t>
                      </a:r>
                    </a:p>
                  </a:txBody>
                  <a:tcPr>
                    <a:solidFill>
                      <a:srgbClr val="0F5F6B"/>
                    </a:solidFill>
                  </a:tcPr>
                </a:tc>
                <a:tc>
                  <a:txBody>
                    <a:bodyPr/>
                    <a:lstStyle/>
                    <a:p>
                      <a:r>
                        <a:rPr sz="1400" b="1">
                          <a:solidFill>
                            <a:srgbClr val="FFFFFF"/>
                          </a:solidFill>
                          <a:latin typeface="Calibri"/>
                        </a:rPr>
                        <a:t>Muestra</a:t>
                      </a:r>
                    </a:p>
                  </a:txBody>
                  <a:tcPr>
                    <a:solidFill>
                      <a:srgbClr val="0F5F6B"/>
                    </a:solidFill>
                  </a:tcPr>
                </a:tc>
              </a:tr>
              <a:tr h="457200">
                <a:tc>
                  <a:txBody>
                    <a:bodyPr/>
                    <a:lstStyle/>
                    <a:p>
                      <a:r>
                        <a:rPr sz="1400">
                          <a:solidFill>
                            <a:srgbClr val="263238"/>
                          </a:solidFill>
                          <a:latin typeface="Calibri"/>
                        </a:rPr>
                        <a:t>Arteria poplítea</a:t>
                      </a:r>
                    </a:p>
                  </a:txBody>
                  <a:tcPr>
                    <a:solidFill>
                      <a:srgbClr val="EEF3F4"/>
                    </a:solidFill>
                  </a:tcPr>
                </a:tc>
                <a:tc>
                  <a:txBody>
                    <a:bodyPr/>
                    <a:lstStyle/>
                    <a:p>
                      <a:r>
                        <a:rPr sz="1400">
                          <a:solidFill>
                            <a:srgbClr val="263238"/>
                          </a:solidFill>
                          <a:latin typeface="Calibri"/>
                        </a:rPr>
                        <a:t>Centro del tornillo del inlay tibial hasta el borde de la arteria</a:t>
                      </a:r>
                    </a:p>
                  </a:txBody>
                  <a:tcPr>
                    <a:solidFill>
                      <a:srgbClr val="EEF3F4"/>
                    </a:solidFill>
                  </a:tcPr>
                </a:tc>
                <a:tc>
                  <a:txBody>
                    <a:bodyPr/>
                    <a:lstStyle/>
                    <a:p>
                      <a:r>
                        <a:rPr sz="1400">
                          <a:solidFill>
                            <a:srgbClr val="263238"/>
                          </a:solidFill>
                          <a:latin typeface="Calibri"/>
                        </a:rPr>
                        <a:t>Mínimo 18,1 mm; promedio 21,1 mm [r32]</a:t>
                      </a:r>
                    </a:p>
                  </a:txBody>
                  <a:tcPr>
                    <a:solidFill>
                      <a:srgbClr val="EEF3F4"/>
                    </a:solidFill>
                  </a:tcPr>
                </a:tc>
                <a:tc>
                  <a:txBody>
                    <a:bodyPr/>
                    <a:lstStyle/>
                    <a:p>
                      <a:r>
                        <a:rPr sz="1400">
                          <a:solidFill>
                            <a:srgbClr val="263238"/>
                          </a:solidFill>
                          <a:latin typeface="Calibri"/>
                        </a:rPr>
                        <a:t>8 rodillas</a:t>
                      </a:r>
                    </a:p>
                  </a:txBody>
                  <a:tcPr>
                    <a:solidFill>
                      <a:srgbClr val="EEF3F4"/>
                    </a:solidFill>
                  </a:tcPr>
                </a:tc>
              </a:tr>
              <a:tr h="457200">
                <a:tc>
                  <a:txBody>
                    <a:bodyPr/>
                    <a:lstStyle/>
                    <a:p>
                      <a:r>
                        <a:rPr sz="1400">
                          <a:solidFill>
                            <a:srgbClr val="263238"/>
                          </a:solidFill>
                          <a:latin typeface="Calibri"/>
                        </a:rPr>
                        <a:t>Tibial anterior (membrana interósea)</a:t>
                      </a:r>
                    </a:p>
                  </a:txBody>
                  <a:tcPr>
                    <a:solidFill>
                      <a:srgbClr val="FFFFFF"/>
                    </a:solidFill>
                  </a:tcPr>
                </a:tc>
                <a:tc>
                  <a:txBody>
                    <a:bodyPr/>
                    <a:lstStyle/>
                    <a:p>
                      <a:r>
                        <a:rPr sz="1400">
                          <a:solidFill>
                            <a:srgbClr val="263238"/>
                          </a:solidFill>
                          <a:latin typeface="Calibri"/>
                        </a:rPr>
                        <a:t>Bajo el plato tibial lateral</a:t>
                      </a:r>
                    </a:p>
                  </a:txBody>
                  <a:tcPr>
                    <a:solidFill>
                      <a:srgbClr val="FFFFFF"/>
                    </a:solidFill>
                  </a:tcPr>
                </a:tc>
                <a:tc>
                  <a:txBody>
                    <a:bodyPr/>
                    <a:lstStyle/>
                    <a:p>
                      <a:r>
                        <a:rPr sz="1400">
                          <a:solidFill>
                            <a:srgbClr val="263238"/>
                          </a:solidFill>
                          <a:latin typeface="Calibri"/>
                        </a:rPr>
                        <a:t>46,3 mm (27-62) [r3]; 49,3 mm [r47]</a:t>
                      </a:r>
                    </a:p>
                  </a:txBody>
                  <a:tcPr>
                    <a:solidFill>
                      <a:srgbClr val="FFFFFF"/>
                    </a:solidFill>
                  </a:tcPr>
                </a:tc>
                <a:tc>
                  <a:txBody>
                    <a:bodyPr/>
                    <a:lstStyle/>
                    <a:p>
                      <a:r>
                        <a:rPr sz="1400">
                          <a:solidFill>
                            <a:srgbClr val="263238"/>
                          </a:solidFill>
                          <a:latin typeface="Calibri"/>
                        </a:rPr>
                        <a:t>40 y 5 miembros</a:t>
                      </a:r>
                    </a:p>
                  </a:txBody>
                  <a:tcPr>
                    <a:solidFill>
                      <a:srgbClr val="FFFFFF"/>
                    </a:solidFill>
                  </a:tcPr>
                </a:tc>
              </a:tr>
              <a:tr h="457200">
                <a:tc>
                  <a:txBody>
                    <a:bodyPr/>
                    <a:lstStyle/>
                    <a:p>
                      <a:r>
                        <a:rPr sz="1400">
                          <a:solidFill>
                            <a:srgbClr val="263238"/>
                          </a:solidFill>
                          <a:latin typeface="Calibri"/>
                        </a:rPr>
                        <a:t>Tibial anterior (membrana interósea)</a:t>
                      </a:r>
                    </a:p>
                  </a:txBody>
                  <a:tcPr>
                    <a:solidFill>
                      <a:srgbClr val="EEF3F4"/>
                    </a:solidFill>
                  </a:tcPr>
                </a:tc>
                <a:tc>
                  <a:txBody>
                    <a:bodyPr/>
                    <a:lstStyle/>
                    <a:p>
                      <a:r>
                        <a:rPr sz="1400">
                          <a:solidFill>
                            <a:srgbClr val="263238"/>
                          </a:solidFill>
                          <a:latin typeface="Calibri"/>
                        </a:rPr>
                        <a:t>Bajo el ápice de la cabeza peronea</a:t>
                      </a:r>
                    </a:p>
                  </a:txBody>
                  <a:tcPr>
                    <a:solidFill>
                      <a:srgbClr val="EEF3F4"/>
                    </a:solidFill>
                  </a:tcPr>
                </a:tc>
                <a:tc>
                  <a:txBody>
                    <a:bodyPr/>
                    <a:lstStyle/>
                    <a:p>
                      <a:r>
                        <a:rPr sz="1400">
                          <a:solidFill>
                            <a:srgbClr val="263238"/>
                          </a:solidFill>
                          <a:latin typeface="Calibri"/>
                        </a:rPr>
                        <a:t>35,7 mm (17-50) [r3]; 37,7 mm [r47]</a:t>
                      </a:r>
                    </a:p>
                  </a:txBody>
                  <a:tcPr>
                    <a:solidFill>
                      <a:srgbClr val="EEF3F4"/>
                    </a:solidFill>
                  </a:tcPr>
                </a:tc>
                <a:tc>
                  <a:txBody>
                    <a:bodyPr/>
                    <a:lstStyle/>
                    <a:p>
                      <a:r>
                        <a:rPr sz="1400">
                          <a:solidFill>
                            <a:srgbClr val="263238"/>
                          </a:solidFill>
                          <a:latin typeface="Calibri"/>
                        </a:rPr>
                        <a:t>40 y 5 miembros</a:t>
                      </a:r>
                    </a:p>
                  </a:txBody>
                  <a:tcPr>
                    <a:solidFill>
                      <a:srgbClr val="EEF3F4"/>
                    </a:solidFill>
                  </a:tcPr>
                </a:tc>
              </a:tr>
              <a:tr h="457200">
                <a:tc>
                  <a:txBody>
                    <a:bodyPr/>
                    <a:lstStyle/>
                    <a:p>
                      <a:r>
                        <a:rPr sz="1400">
                          <a:solidFill>
                            <a:srgbClr val="263238"/>
                          </a:solidFill>
                          <a:latin typeface="Calibri"/>
                        </a:rPr>
                        <a:t>Genicular descendente</a:t>
                      </a:r>
                    </a:p>
                  </a:txBody>
                  <a:tcPr>
                    <a:solidFill>
                      <a:srgbClr val="FFFFFF"/>
                    </a:solidFill>
                  </a:tcPr>
                </a:tc>
                <a:tc>
                  <a:txBody>
                    <a:bodyPr/>
                    <a:lstStyle/>
                    <a:p>
                      <a:r>
                        <a:rPr sz="1400">
                          <a:solidFill>
                            <a:srgbClr val="263238"/>
                          </a:solidFill>
                          <a:latin typeface="Calibri"/>
                        </a:rPr>
                        <a:t>Origen desde la tuberosidad tibial y desde la interlínea medial</a:t>
                      </a:r>
                    </a:p>
                  </a:txBody>
                  <a:tcPr>
                    <a:solidFill>
                      <a:srgbClr val="FFFFFF"/>
                    </a:solidFill>
                  </a:tcPr>
                </a:tc>
                <a:tc>
                  <a:txBody>
                    <a:bodyPr/>
                    <a:lstStyle/>
                    <a:p>
                      <a:r>
                        <a:rPr sz="1400">
                          <a:solidFill>
                            <a:srgbClr val="263238"/>
                          </a:solidFill>
                          <a:latin typeface="Calibri"/>
                        </a:rPr>
                        <a:t>15,5 cm y 12,6 cm; ausente en 11 % [r45]</a:t>
                      </a:r>
                    </a:p>
                  </a:txBody>
                  <a:tcPr>
                    <a:solidFill>
                      <a:srgbClr val="FFFFFF"/>
                    </a:solidFill>
                  </a:tcPr>
                </a:tc>
                <a:tc>
                  <a:txBody>
                    <a:bodyPr/>
                    <a:lstStyle/>
                    <a:p>
                      <a:r>
                        <a:rPr sz="1400">
                          <a:solidFill>
                            <a:srgbClr val="263238"/>
                          </a:solidFill>
                          <a:latin typeface="Calibri"/>
                        </a:rPr>
                        <a:t>70 rodillas</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Nervios: peroneo común, rama infrapatelar del safeno y neuroma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[r9] Medina O et al. Clin Orthop Relat Res. 2014. doi:10.1007/s11999-014-3511-3</a:t>
            </a:r>
          </a:p>
          <a:p>
            <a:r>
              <a:rPr sz="800">
                <a:solidFill>
                  <a:srgbClr val="5A6469"/>
                </a:solidFill>
                <a:latin typeface="Calibri"/>
              </a:rPr>
              <a:t>[r10] Constantinescu D et al. J Am Acad Orthop Surg. 2023. doi:10.5435/JAAOS-D-22-00339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Peroneo común.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Peroneo común: distancias a puntos óseos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Rausch V et al. Arch Orthop Trauma Surg. 2019. doi:10.1007/s00402-019-03141-7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Lesión nerviosa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Medina O et al. Clin Orthop Relat Res. 2014. doi:10.1007/s11999-014-3511-3</a:t>
            </a:r>
          </a:p>
          <a:p>
            <a:r>
              <a:rPr sz="800">
                <a:solidFill>
                  <a:srgbClr val="5A6469"/>
                </a:solidFill>
                <a:latin typeface="Calibri"/>
              </a:rPr>
              <a:t>[r50] Ochiai S et al. J Orthop Surg Res. 2017. doi:10.1186/s13018-017-0596-x</a:t>
            </a:r>
          </a:p>
          <a:p>
            <a:r>
              <a:rPr sz="800">
                <a:solidFill>
                  <a:srgbClr val="5A6469"/>
                </a:solidFill>
                <a:latin typeface="Calibri"/>
              </a:rPr>
              <a:t>[r10] Constantinescu D et al. J Am Acad Orthop Surg. 2023. doi:10.5435/JAAOS-D-22-00339</a:t>
            </a:r>
          </a:p>
          <a:p>
            <a:r>
              <a:rPr sz="800">
                <a:solidFill>
                  <a:srgbClr val="5A6469"/>
                </a:solidFill>
                <a:latin typeface="Calibri"/>
              </a:rPr>
              <a:t>[r18] Franulic N et al. Injury. 2025. doi:10.1016/j.injury.2025.112855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84</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anatómicas que cambian una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Kumar A et al. Sci Rep. 2023. doi:10.1038/s41598-023-38211-9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variantes importan cuando alteran el plan: dónde cortas, dónde buscas y qué esperas encontrar.</a:t>
            </a:r>
          </a:p>
          <a:p>
            <a:pPr marL="347472" indent="-347472">
              <a:spcAft>
                <a:spcPts val="1400"/>
              </a:spcAft>
              <a:buChar char="•"/>
            </a:pPr>
            <a:r>
              <a:rPr sz="2400">
                <a:solidFill>
                  <a:srgbClr val="263238"/>
                </a:solidFill>
                <a:latin typeface="Calibri"/>
              </a:rPr>
              <a:t>El ligamento anterolateral faltó en 20,4 % de 83 cadáveres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84</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 de variantes citadas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Kumar A et al. Sci Rep. 2023. doi:10.1038/s41598-023-38211-9</a:t>
            </a:r>
          </a:p>
          <a:p>
            <a:r>
              <a:rPr sz="800">
                <a:solidFill>
                  <a:srgbClr val="5A6469"/>
                </a:solidFill>
                <a:latin typeface="Calibri"/>
              </a:rPr>
              <a:t>[r45] Kawarai Y et al. J Arthroplasty. 2018. doi:10.1016/j.arth.2018.03.046</a:t>
            </a:r>
          </a:p>
          <a:p>
            <a:r>
              <a:rPr sz="800">
                <a:solidFill>
                  <a:srgbClr val="5A6469"/>
                </a:solidFill>
                <a:latin typeface="Calibri"/>
              </a:rPr>
              <a:t>[r31] Amis AA et al. Knee Surg Sports Traumatol Arthrosc. 2006. doi:10.1007/s00167-005-0686-x</a:t>
            </a:r>
          </a:p>
          <a:p>
            <a:r>
              <a:rPr sz="800">
                <a:solidFill>
                  <a:srgbClr val="5A6469"/>
                </a:solidFill>
                <a:latin typeface="Calibri"/>
              </a:rPr>
              <a:t>[r49] Parekh H et al. Arthroplast Today. 2026. doi:10.1016/j.artd.2026.101975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84</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su efecto en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Kumar A et al. Sci Rep. 2023. doi:10.1038/s41598-023-38211-9</a:t>
            </a:r>
          </a:p>
          <a:p>
            <a:r>
              <a:rPr sz="800">
                <a:solidFill>
                  <a:srgbClr val="5A6469"/>
                </a:solidFill>
                <a:latin typeface="Calibri"/>
              </a:rPr>
              <a:t>[r31] Amis AA et al. Knee Surg Sports Traumatol Arthrosc. 2006. doi:10.1007/s00167-005-0686-x</a:t>
            </a:r>
          </a:p>
          <a:p>
            <a:r>
              <a:rPr sz="800">
                <a:solidFill>
                  <a:srgbClr val="5A6469"/>
                </a:solidFill>
                <a:latin typeface="Calibri"/>
              </a:rPr>
              <a:t>[r45] Kawarai Y et al. J Arthroplasty. 2018. doi:10.1016/j.arth.2018.03.046</a:t>
            </a:r>
          </a:p>
          <a:p>
            <a:r>
              <a:rPr sz="800">
                <a:solidFill>
                  <a:srgbClr val="5A6469"/>
                </a:solidFill>
                <a:latin typeface="Calibri"/>
              </a:rPr>
              <a:t>[r49] Parekh H et al. Arthroplast Today. 2026. doi:10.1016/j.artd.2026.101975</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Por qué importa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Ligamento anterolateral ausente</a:t>
                      </a:r>
                    </a:p>
                  </a:txBody>
                  <a:tcPr>
                    <a:solidFill>
                      <a:srgbClr val="EEF3F4"/>
                    </a:solidFill>
                  </a:tcPr>
                </a:tc>
                <a:tc>
                  <a:txBody>
                    <a:bodyPr/>
                    <a:lstStyle/>
                    <a:p>
                      <a:r>
                        <a:rPr sz="1400">
                          <a:solidFill>
                            <a:srgbClr val="263238"/>
                          </a:solidFill>
                          <a:latin typeface="Calibri"/>
                        </a:rPr>
                        <a:t>20,4 % de 83 [r6]</a:t>
                      </a:r>
                    </a:p>
                  </a:txBody>
                  <a:tcPr>
                    <a:solidFill>
                      <a:srgbClr val="EEF3F4"/>
                    </a:solidFill>
                  </a:tcPr>
                </a:tc>
                <a:tc>
                  <a:txBody>
                    <a:bodyPr/>
                    <a:lstStyle/>
                    <a:p>
                      <a:r>
                        <a:rPr sz="1400">
                          <a:solidFill>
                            <a:srgbClr val="263238"/>
                          </a:solidFill>
                          <a:latin typeface="Calibri"/>
                        </a:rPr>
                        <a:t>No asumas que lo vas a ver ni que lo vas a reconstruir</a:t>
                      </a:r>
                    </a:p>
                  </a:txBody>
                  <a:tcPr>
                    <a:solidFill>
                      <a:srgbClr val="EEF3F4"/>
                    </a:solidFill>
                  </a:tcPr>
                </a:tc>
                <a:tc>
                  <a:txBody>
                    <a:bodyPr/>
                    <a:lstStyle/>
                    <a:p>
                      <a:r>
                        <a:rPr sz="1400">
                          <a:solidFill>
                            <a:srgbClr val="263238"/>
                          </a:solidFill>
                          <a:latin typeface="Calibri"/>
                        </a:rPr>
                        <a:t>Cadáver</a:t>
                      </a:r>
                    </a:p>
                  </a:txBody>
                  <a:tcPr>
                    <a:solidFill>
                      <a:srgbClr val="EEF3F4"/>
                    </a:solidFill>
                  </a:tcPr>
                </a:tc>
              </a:tr>
              <a:tr h="457200">
                <a:tc>
                  <a:txBody>
                    <a:bodyPr/>
                    <a:lstStyle/>
                    <a:p>
                      <a:r>
                        <a:rPr sz="1400">
                          <a:solidFill>
                            <a:srgbClr val="263238"/>
                          </a:solidFill>
                          <a:latin typeface="Calibri"/>
                        </a:rPr>
                        <a:t>Genicular descendente ausente</a:t>
                      </a:r>
                    </a:p>
                  </a:txBody>
                  <a:tcPr>
                    <a:solidFill>
                      <a:srgbClr val="FFFFFF"/>
                    </a:solidFill>
                  </a:tcPr>
                </a:tc>
                <a:tc>
                  <a:txBody>
                    <a:bodyPr/>
                    <a:lstStyle/>
                    <a:p>
                      <a:r>
                        <a:rPr sz="1400">
                          <a:solidFill>
                            <a:srgbClr val="263238"/>
                          </a:solidFill>
                          <a:latin typeface="Calibri"/>
                        </a:rPr>
                        <a:t>11 % de 70 rodillas [r45]</a:t>
                      </a:r>
                    </a:p>
                  </a:txBody>
                  <a:tcPr>
                    <a:solidFill>
                      <a:srgbClr val="FFFFFF"/>
                    </a:solidFill>
                  </a:tcPr>
                </a:tc>
                <a:tc>
                  <a:txBody>
                    <a:bodyPr/>
                    <a:lstStyle/>
                    <a:p>
                      <a:r>
                        <a:rPr sz="1400">
                          <a:solidFill>
                            <a:srgbClr val="263238"/>
                          </a:solidFill>
                          <a:latin typeface="Calibri"/>
                        </a:rPr>
                        <a:t>Cambia lo que vas a encontrar en el subvasto</a:t>
                      </a:r>
                    </a:p>
                  </a:txBody>
                  <a:tcPr>
                    <a:solidFill>
                      <a:srgbClr val="FFFFFF"/>
                    </a:solidFill>
                  </a:tcPr>
                </a:tc>
                <a:tc>
                  <a:txBody>
                    <a:bodyPr/>
                    <a:lstStyle/>
                    <a:p>
                      <a:r>
                        <a:rPr sz="1400">
                          <a:solidFill>
                            <a:srgbClr val="263238"/>
                          </a:solidFill>
                          <a:latin typeface="Calibri"/>
                        </a:rPr>
                        <a:t>Cadáver</a:t>
                      </a:r>
                    </a:p>
                  </a:txBody>
                  <a:tcPr>
                    <a:solidFill>
                      <a:srgbClr val="FFFFFF"/>
                    </a:solidFill>
                  </a:tcPr>
                </a:tc>
              </a:tr>
              <a:tr h="457200">
                <a:tc>
                  <a:txBody>
                    <a:bodyPr/>
                    <a:lstStyle/>
                    <a:p>
                      <a:r>
                        <a:rPr sz="1400">
                          <a:solidFill>
                            <a:srgbClr val="263238"/>
                          </a:solidFill>
                          <a:latin typeface="Calibri"/>
                        </a:rPr>
                        <a:t>Tibial anterior aberrante</a:t>
                      </a:r>
                    </a:p>
                  </a:txBody>
                  <a:tcPr>
                    <a:solidFill>
                      <a:srgbClr val="EEF3F4"/>
                    </a:solidFill>
                  </a:tcPr>
                </a:tc>
                <a:tc>
                  <a:txBody>
                    <a:bodyPr/>
                    <a:lstStyle/>
                    <a:p>
                      <a:r>
                        <a:rPr sz="1400">
                          <a:solidFill>
                            <a:srgbClr val="263238"/>
                          </a:solidFill>
                          <a:latin typeface="Calibri"/>
                        </a:rPr>
                        <a:t>0,4 a 6 % [r49]</a:t>
                      </a:r>
                    </a:p>
                  </a:txBody>
                  <a:tcPr>
                    <a:solidFill>
                      <a:srgbClr val="EEF3F4"/>
                    </a:solidFill>
                  </a:tcPr>
                </a:tc>
                <a:tc>
                  <a:txBody>
                    <a:bodyPr/>
                    <a:lstStyle/>
                    <a:p>
                      <a:r>
                        <a:rPr sz="1400">
                          <a:solidFill>
                            <a:srgbClr val="263238"/>
                          </a:solidFill>
                          <a:latin typeface="Calibri"/>
                        </a:rPr>
                        <a:t>Factor de riesgo de lesión arterial en la artroplastia</a:t>
                      </a:r>
                    </a:p>
                  </a:txBody>
                  <a:tcPr>
                    <a:solidFill>
                      <a:srgbClr val="EEF3F4"/>
                    </a:solidFill>
                  </a:tcPr>
                </a:tc>
                <a:tc>
                  <a:txBody>
                    <a:bodyPr/>
                    <a:lstStyle/>
                    <a:p>
                      <a:r>
                        <a:rPr sz="1400">
                          <a:solidFill>
                            <a:srgbClr val="263238"/>
                          </a:solidFill>
                          <a:latin typeface="Calibri"/>
                        </a:rPr>
                        <a:t>Revisión</a:t>
                      </a:r>
                    </a:p>
                  </a:txBody>
                  <a:tcPr>
                    <a:solidFill>
                      <a:srgbClr val="EEF3F4"/>
                    </a:solidFill>
                  </a:tcPr>
                </a:tc>
              </a:tr>
              <a:tr h="457200">
                <a:tc>
                  <a:txBody>
                    <a:bodyPr/>
                    <a:lstStyle/>
                    <a:p>
                      <a:r>
                        <a:rPr sz="1400">
                          <a:solidFill>
                            <a:srgbClr val="263238"/>
                          </a:solidFill>
                          <a:latin typeface="Calibri"/>
                        </a:rPr>
                        <a:t>Sin meniscofemoral</a:t>
                      </a:r>
                    </a:p>
                  </a:txBody>
                  <a:tcPr>
                    <a:solidFill>
                      <a:srgbClr val="FFFFFF"/>
                    </a:solidFill>
                  </a:tcPr>
                </a:tc>
                <a:tc>
                  <a:txBody>
                    <a:bodyPr/>
                    <a:lstStyle/>
                    <a:p>
                      <a:r>
                        <a:rPr sz="1400">
                          <a:solidFill>
                            <a:srgbClr val="263238"/>
                          </a:solidFill>
                          <a:latin typeface="Calibri"/>
                        </a:rPr>
                        <a:t>7 % por diferencia con 93 % [r31]</a:t>
                      </a:r>
                    </a:p>
                  </a:txBody>
                  <a:tcPr>
                    <a:solidFill>
                      <a:srgbClr val="FFFFFF"/>
                    </a:solidFill>
                  </a:tcPr>
                </a:tc>
                <a:tc>
                  <a:txBody>
                    <a:bodyPr/>
                    <a:lstStyle/>
                    <a:p>
                      <a:r>
                        <a:rPr sz="1400">
                          <a:solidFill>
                            <a:srgbClr val="263238"/>
                          </a:solidFill>
                          <a:latin typeface="Calibri"/>
                        </a:rPr>
                        <a:t>Menos freno del cajón posterior (razonamiento biomecánico, sin cifra)</a:t>
                      </a:r>
                    </a:p>
                  </a:txBody>
                  <a:tcPr>
                    <a:solidFill>
                      <a:srgbClr val="FFFFFF"/>
                    </a:solidFill>
                  </a:tcPr>
                </a:tc>
                <a:tc>
                  <a:txBody>
                    <a:bodyPr/>
                    <a:lstStyle/>
                    <a:p>
                      <a:r>
                        <a:rPr sz="1400">
                          <a:solidFill>
                            <a:srgbClr val="263238"/>
                          </a:solidFill>
                          <a:latin typeface="Calibri"/>
                        </a:rPr>
                        <a:t>Cadáver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84</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cargas, frenos y tensión de los ligamentos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Hsu RW et al. Clin Orthop Relat Res. 1990. PMID 2347155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Carga. En apoyo monopodal simulado, 75 % de la carga pasó por el platillo medial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cargas, frenos y tensión de los ligamentos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D'Ambrosi R et al. EFORT Open Rev. 2021. doi:10.1302/2058-5241.6.200127</a:t>
            </a:r>
          </a:p>
          <a:p>
            <a:r>
              <a:rPr sz="1000">
                <a:solidFill>
                  <a:srgbClr val="5A6469"/>
                </a:solidFill>
                <a:latin typeface="Calibri"/>
              </a:rPr>
              <a:t>[r42] Perelli S et al. Ann Jt. 2022. doi:10.21037/aoj-20-118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Oblicuo posterior. Su lesión produce inestabilidad rotatoria anteromedial [r26].</a:t>
            </a:r>
          </a:p>
          <a:p>
            <a:pPr marL="347472" indent="-347472">
              <a:spcAft>
                <a:spcPts val="1400"/>
              </a:spcAft>
              <a:buChar char="•"/>
            </a:pPr>
            <a:r>
              <a:rPr sz="2400">
                <a:solidFill>
                  <a:srgbClr val="263238"/>
                </a:solidFill>
                <a:latin typeface="Calibri"/>
              </a:rPr>
              <a:t>Menisco. Las fibras circunferenciales profundas absorben las tensiones en aro; su interrupción compromete la función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84</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frena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Cheng J et al. J Bone Joint Surg Am. 2025. doi:10.2106/JBJS.24.00332</a:t>
            </a:r>
          </a:p>
          <a:p>
            <a:r>
              <a:rPr sz="1000">
                <a:solidFill>
                  <a:srgbClr val="5A6469"/>
                </a:solidFill>
                <a:latin typeface="Calibri"/>
              </a:rPr>
              <a:t>[r26] D'Ambrosi R et al. EFORT Open Rev. 2021. doi:10.1302/2058-5241.6.200127</a:t>
            </a:r>
          </a:p>
          <a:p>
            <a:r>
              <a:rPr sz="1000">
                <a:solidFill>
                  <a:srgbClr val="5A6469"/>
                </a:solidFill>
                <a:latin typeface="Calibri"/>
              </a:rPr>
              <a:t>[r31] Amis AA et al. Knee Surg Sports Traumatol Arthrosc. 2006. doi:10.1007/s00167-005-0686-x</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Estructura</a:t>
                      </a:r>
                    </a:p>
                  </a:txBody>
                  <a:tcPr>
                    <a:solidFill>
                      <a:srgbClr val="0F5F6B"/>
                    </a:solidFill>
                  </a:tcPr>
                </a:tc>
                <a:tc>
                  <a:txBody>
                    <a:bodyPr/>
                    <a:lstStyle/>
                    <a:p>
                      <a:r>
                        <a:rPr sz="1400" b="1">
                          <a:solidFill>
                            <a:srgbClr val="FFFFFF"/>
                          </a:solidFill>
                          <a:latin typeface="Calibri"/>
                        </a:rPr>
                        <a:t>Frena</a:t>
                      </a:r>
                    </a:p>
                  </a:txBody>
                  <a:tcPr>
                    <a:solidFill>
                      <a:srgbClr val="0F5F6B"/>
                    </a:solidFill>
                  </a:tcPr>
                </a:tc>
                <a:tc>
                  <a:txBody>
                    <a:bodyPr/>
                    <a:lstStyle/>
                    <a:p>
                      <a:r>
                        <a:rPr sz="1400" b="1">
                          <a:solidFill>
                            <a:srgbClr val="FFFFFF"/>
                          </a:solidFill>
                          <a:latin typeface="Calibri"/>
                        </a:rPr>
                        <a:t>Dato</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LCP, banda anterolateral</a:t>
                      </a:r>
                    </a:p>
                  </a:txBody>
                  <a:tcPr>
                    <a:solidFill>
                      <a:srgbClr val="EEF3F4"/>
                    </a:solidFill>
                  </a:tcPr>
                </a:tc>
                <a:tc>
                  <a:txBody>
                    <a:bodyPr/>
                    <a:lstStyle/>
                    <a:p>
                      <a:r>
                        <a:rPr sz="1400">
                          <a:solidFill>
                            <a:srgbClr val="263238"/>
                          </a:solidFill>
                          <a:latin typeface="Calibri"/>
                        </a:rPr>
                        <a:t>Cajón posterior en el arco medio de flexión</a:t>
                      </a:r>
                    </a:p>
                  </a:txBody>
                  <a:tcPr>
                    <a:solidFill>
                      <a:srgbClr val="EEF3F4"/>
                    </a:solidFill>
                  </a:tcPr>
                </a:tc>
                <a:tc>
                  <a:txBody>
                    <a:bodyPr/>
                    <a:lstStyle/>
                    <a:p>
                      <a:r>
                        <a:rPr sz="1400">
                          <a:solidFill>
                            <a:srgbClr val="263238"/>
                          </a:solidFill>
                          <a:latin typeface="Calibri"/>
                        </a:rPr>
                        <a:t>Más tensa en el arco medio [r31]</a:t>
                      </a:r>
                    </a:p>
                  </a:txBody>
                  <a:tcPr>
                    <a:solidFill>
                      <a:srgbClr val="EEF3F4"/>
                    </a:solidFill>
                  </a:tcPr>
                </a:tc>
                <a:tc>
                  <a:txBody>
                    <a:bodyPr/>
                    <a:lstStyle/>
                    <a:p>
                      <a:r>
                        <a:rPr sz="1400">
                          <a:solidFill>
                            <a:srgbClr val="263238"/>
                          </a:solidFill>
                          <a:latin typeface="Calibri"/>
                        </a:rPr>
                        <a:t>Revisión</a:t>
                      </a:r>
                    </a:p>
                  </a:txBody>
                  <a:tcPr>
                    <a:solidFill>
                      <a:srgbClr val="EEF3F4"/>
                    </a:solidFill>
                  </a:tcPr>
                </a:tc>
              </a:tr>
              <a:tr h="457200">
                <a:tc>
                  <a:txBody>
                    <a:bodyPr/>
                    <a:lstStyle/>
                    <a:p>
                      <a:r>
                        <a:rPr sz="1400">
                          <a:solidFill>
                            <a:srgbClr val="263238"/>
                          </a:solidFill>
                          <a:latin typeface="Calibri"/>
                        </a:rPr>
                        <a:t>LCP, banda posteromedial</a:t>
                      </a:r>
                    </a:p>
                  </a:txBody>
                  <a:tcPr>
                    <a:solidFill>
                      <a:srgbClr val="FFFFFF"/>
                    </a:solidFill>
                  </a:tcPr>
                </a:tc>
                <a:tc>
                  <a:txBody>
                    <a:bodyPr/>
                    <a:lstStyle/>
                    <a:p>
                      <a:r>
                        <a:rPr sz="1400">
                          <a:solidFill>
                            <a:srgbClr val="263238"/>
                          </a:solidFill>
                          <a:latin typeface="Calibri"/>
                        </a:rPr>
                        <a:t>Cajón posterior en extensión y flexión profunda</a:t>
                      </a:r>
                    </a:p>
                  </a:txBody>
                  <a:tcPr>
                    <a:solidFill>
                      <a:srgbClr val="FFFFFF"/>
                    </a:solidFill>
                  </a:tcPr>
                </a:tc>
                <a:tc>
                  <a:txBody>
                    <a:bodyPr/>
                    <a:lstStyle/>
                    <a:p>
                      <a:r>
                        <a:rPr sz="1400">
                          <a:solidFill>
                            <a:srgbClr val="263238"/>
                          </a:solidFill>
                          <a:latin typeface="Calibri"/>
                        </a:rPr>
                        <a:t>Tensa en ambos extremos [r31]</a:t>
                      </a:r>
                    </a:p>
                  </a:txBody>
                  <a:tcPr>
                    <a:solidFill>
                      <a:srgbClr val="FFFFFF"/>
                    </a:solidFill>
                  </a:tcPr>
                </a:tc>
                <a:tc>
                  <a:txBody>
                    <a:bodyPr/>
                    <a:lstStyle/>
                    <a:p>
                      <a:r>
                        <a:rPr sz="1400">
                          <a:solidFill>
                            <a:srgbClr val="263238"/>
                          </a:solidFill>
                          <a:latin typeface="Calibri"/>
                        </a:rPr>
                        <a:t>Revisión</a:t>
                      </a:r>
                    </a:p>
                  </a:txBody>
                  <a:tcPr>
                    <a:solidFill>
                      <a:srgbClr val="FFFFFF"/>
                    </a:solidFill>
                  </a:tcPr>
                </a:tc>
              </a:tr>
              <a:tr h="457200">
                <a:tc>
                  <a:txBody>
                    <a:bodyPr/>
                    <a:lstStyle/>
                    <a:p>
                      <a:r>
                        <a:rPr sz="1400">
                          <a:solidFill>
                            <a:srgbClr val="263238"/>
                          </a:solidFill>
                          <a:latin typeface="Calibri"/>
                        </a:rPr>
                        <a:t>Meniscofemorales</a:t>
                      </a:r>
                    </a:p>
                  </a:txBody>
                  <a:tcPr>
                    <a:solidFill>
                      <a:srgbClr val="EEF3F4"/>
                    </a:solidFill>
                  </a:tcPr>
                </a:tc>
                <a:tc>
                  <a:txBody>
                    <a:bodyPr/>
                    <a:lstStyle/>
                    <a:p>
                      <a:r>
                        <a:rPr sz="1400">
                          <a:solidFill>
                            <a:srgbClr val="263238"/>
                          </a:solidFill>
                          <a:latin typeface="Calibri"/>
                        </a:rPr>
                        <a:t>Cajón posterior</a:t>
                      </a:r>
                    </a:p>
                  </a:txBody>
                  <a:tcPr>
                    <a:solidFill>
                      <a:srgbClr val="EEF3F4"/>
                    </a:solidFill>
                  </a:tcPr>
                </a:tc>
                <a:tc>
                  <a:txBody>
                    <a:bodyPr/>
                    <a:lstStyle/>
                    <a:p>
                      <a:r>
                        <a:rPr sz="1400">
                          <a:solidFill>
                            <a:srgbClr val="263238"/>
                          </a:solidFill>
                          <a:latin typeface="Calibri"/>
                        </a:rPr>
                        <a:t>Presentes en 93 % [r31]</a:t>
                      </a:r>
                    </a:p>
                  </a:txBody>
                  <a:tcPr>
                    <a:solidFill>
                      <a:srgbClr val="EEF3F4"/>
                    </a:solidFill>
                  </a:tcPr>
                </a:tc>
                <a:tc>
                  <a:txBody>
                    <a:bodyPr/>
                    <a:lstStyle/>
                    <a:p>
                      <a:r>
                        <a:rPr sz="1400">
                          <a:solidFill>
                            <a:srgbClr val="263238"/>
                          </a:solidFill>
                          <a:latin typeface="Calibri"/>
                        </a:rPr>
                        <a:t>Revisión</a:t>
                      </a:r>
                    </a:p>
                  </a:txBody>
                  <a:tcPr>
                    <a:solidFill>
                      <a:srgbClr val="EEF3F4"/>
                    </a:solidFill>
                  </a:tcPr>
                </a:tc>
              </a:tr>
              <a:tr h="457200">
                <a:tc>
                  <a:txBody>
                    <a:bodyPr/>
                    <a:lstStyle/>
                    <a:p>
                      <a:r>
                        <a:rPr sz="1400">
                          <a:solidFill>
                            <a:srgbClr val="263238"/>
                          </a:solidFill>
                          <a:latin typeface="Calibri"/>
                        </a:rPr>
                        <a:t>LPFM</a:t>
                      </a:r>
                    </a:p>
                  </a:txBody>
                  <a:tcPr>
                    <a:solidFill>
                      <a:srgbClr val="FFFFFF"/>
                    </a:solidFill>
                  </a:tcPr>
                </a:tc>
                <a:tc>
                  <a:txBody>
                    <a:bodyPr/>
                    <a:lstStyle/>
                    <a:p>
                      <a:r>
                        <a:rPr sz="1400">
                          <a:solidFill>
                            <a:srgbClr val="263238"/>
                          </a:solidFill>
                          <a:latin typeface="Calibri"/>
                        </a:rPr>
                        <a:t>Desplazamiento lateral de la rótula</a:t>
                      </a:r>
                    </a:p>
                  </a:txBody>
                  <a:tcPr>
                    <a:solidFill>
                      <a:srgbClr val="FFFFFF"/>
                    </a:solidFill>
                  </a:tcPr>
                </a:tc>
                <a:tc>
                  <a:txBody>
                    <a:bodyPr/>
                    <a:lstStyle/>
                    <a:p>
                      <a:r>
                        <a:rPr sz="1400">
                          <a:solidFill>
                            <a:srgbClr val="263238"/>
                          </a:solidFill>
                          <a:latin typeface="Calibri"/>
                        </a:rPr>
                        <a:t>53-80 % de la restricción medial [r22]</a:t>
                      </a:r>
                    </a:p>
                  </a:txBody>
                  <a:tcPr>
                    <a:solidFill>
                      <a:srgbClr val="FFFFFF"/>
                    </a:solidFill>
                  </a:tcPr>
                </a:tc>
                <a:tc>
                  <a:txBody>
                    <a:bodyPr/>
                    <a:lstStyle/>
                    <a:p>
                      <a:r>
                        <a:rPr sz="1400">
                          <a:solidFill>
                            <a:srgbClr val="263238"/>
                          </a:solidFill>
                          <a:latin typeface="Calibri"/>
                        </a:rPr>
                        <a:t>Estudio anatómico</a:t>
                      </a:r>
                    </a:p>
                  </a:txBody>
                  <a:tcPr>
                    <a:solidFill>
                      <a:srgbClr val="FFFFFF"/>
                    </a:solidFill>
                  </a:tcPr>
                </a:tc>
              </a:tr>
              <a:tr h="457200">
                <a:tc>
                  <a:txBody>
                    <a:bodyPr/>
                    <a:lstStyle/>
                    <a:p>
                      <a:r>
                        <a:rPr sz="1400">
                          <a:solidFill>
                            <a:srgbClr val="263238"/>
                          </a:solidFill>
                          <a:latin typeface="Calibri"/>
                        </a:rPr>
                        <a:t>Oblicuo posterior</a:t>
                      </a:r>
                    </a:p>
                  </a:txBody>
                  <a:tcPr>
                    <a:solidFill>
                      <a:srgbClr val="EEF3F4"/>
                    </a:solidFill>
                  </a:tcPr>
                </a:tc>
                <a:tc>
                  <a:txBody>
                    <a:bodyPr/>
                    <a:lstStyle/>
                    <a:p>
                      <a:r>
                        <a:rPr sz="1400">
                          <a:solidFill>
                            <a:srgbClr val="263238"/>
                          </a:solidFill>
                          <a:latin typeface="Calibri"/>
                        </a:rPr>
                        <a:t>Rotación externa con subluxación anterior del platillo medial</a:t>
                      </a:r>
                    </a:p>
                  </a:txBody>
                  <a:tcPr>
                    <a:solidFill>
                      <a:srgbClr val="EEF3F4"/>
                    </a:solidFill>
                  </a:tcPr>
                </a:tc>
                <a:tc>
                  <a:txBody>
                    <a:bodyPr/>
                    <a:lstStyle/>
                    <a:p>
                      <a:r>
                        <a:rPr sz="1400">
                          <a:solidFill>
                            <a:srgbClr val="263238"/>
                          </a:solidFill>
                          <a:latin typeface="Calibri"/>
                        </a:rPr>
                        <a:t>Lesión = inestabilidad rotatoria anteromedial [r26]</a:t>
                      </a:r>
                    </a:p>
                  </a:txBody>
                  <a:tcPr>
                    <a:solidFill>
                      <a:srgbClr val="EEF3F4"/>
                    </a:solidFill>
                  </a:tcPr>
                </a:tc>
                <a:tc>
                  <a:txBody>
                    <a:bodyPr/>
                    <a:lstStyle/>
                    <a:p>
                      <a:r>
                        <a:rPr sz="1400">
                          <a:solidFill>
                            <a:srgbClr val="263238"/>
                          </a:solidFill>
                          <a:latin typeface="Calibri"/>
                        </a:rPr>
                        <a:t>Revisión</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84</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Clasificación: zonas del menisco y para qué sirven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Arnoczky SP et al. Am J Sports Med. 1982. doi:10.1177/036354658201000205</a:t>
            </a:r>
          </a:p>
          <a:p>
            <a:r>
              <a:rPr sz="800">
                <a:solidFill>
                  <a:srgbClr val="5A6469"/>
                </a:solidFill>
                <a:latin typeface="Calibri"/>
              </a:rPr>
              <a:t>[r8] van der Lelij TJN et al. Am J Sports Med. 2025. doi:10.1177/03635465241307216</a:t>
            </a:r>
          </a:p>
          <a:p>
            <a:r>
              <a:rPr sz="800">
                <a:solidFill>
                  <a:srgbClr val="5A6469"/>
                </a:solidFill>
                <a:latin typeface="Calibri"/>
              </a:rPr>
              <a:t>[r14] Michel PA et al. Am J Sports Med. 2021. doi:10.1177/03635465211039865</a:t>
            </a:r>
          </a:p>
          <a:p>
            <a:r>
              <a:rPr sz="800">
                <a:solidFill>
                  <a:srgbClr val="5A6469"/>
                </a:solidFill>
                <a:latin typeface="Calibri"/>
              </a:rPr>
              <a:t>[r16]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clasificación útil en este capítulo es la de zonas del menisco por su relación con la cápsula y su sangre.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84</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Relación con fracturas de meseta, luxación de rodilla y lesión vascular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Weinberg DS et al. Clin Orthop Relat Res. 2016. doi:10.1007/s11999-016-4730-6</a:t>
            </a:r>
          </a:p>
          <a:p>
            <a:r>
              <a:rPr sz="800">
                <a:solidFill>
                  <a:srgbClr val="5A6469"/>
                </a:solidFill>
                <a:latin typeface="Calibri"/>
              </a:rPr>
              <a:t>[r16] Hantes M et al. EFORT Open Rev. 2026. doi:10.1530/EOR-2026-0053</a:t>
            </a:r>
          </a:p>
          <a:p>
            <a:r>
              <a:rPr sz="800">
                <a:solidFill>
                  <a:srgbClr val="5A6469"/>
                </a:solidFill>
                <a:latin typeface="Calibri"/>
              </a:rPr>
              <a:t>[r18] Franulic N et al. Injury. 2025. doi:10.1016/j.injury.2025.112855</a:t>
            </a:r>
          </a:p>
          <a:p>
            <a:r>
              <a:rPr sz="800">
                <a:solidFill>
                  <a:srgbClr val="5A6469"/>
                </a:solidFill>
                <a:latin typeface="Calibri"/>
              </a:rPr>
              <a:t>[r23] Kantor AH et al. J Bone Joint Surg Am. 2025. doi:10.2106/JBJS.24.00545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se lesiona la poplítea.</a:t>
            </a:r>
          </a:p>
          <a:p>
            <a:pPr marL="347472" indent="-347472">
              <a:spcAft>
                <a:spcPts val="1400"/>
              </a:spcAft>
              <a:buChar char="•"/>
            </a:pPr>
            <a:r>
              <a:rPr sz="2400">
                <a:solidFill>
                  <a:srgbClr val="263238"/>
                </a:solidFill>
                <a:latin typeface="Calibri"/>
              </a:rPr>
              <a:t>La arteria queda anclada por detrás de la rodilla y recibe la tracción o el desplazamiento cuando el hueso o la articulación se desplazan (razonamiento anatómico).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asociadas en 113 fracturas posterolaterales del plato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Wang B et al. Orthop J Sports Med. 2024. doi:10.1177/23259671241238023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la tibia proximal con lesión de la poplítea: 3 patrones (9 de 336)</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Izawa Y et al. Int Orthop. 2026. doi:10.1007/s00264-026-06821-3</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Patrón</a:t>
                      </a:r>
                    </a:p>
                  </a:txBody>
                  <a:tcPr>
                    <a:solidFill>
                      <a:srgbClr val="0F5F6B"/>
                    </a:solidFill>
                  </a:tcPr>
                </a:tc>
                <a:tc>
                  <a:txBody>
                    <a:bodyPr/>
                    <a:lstStyle/>
                    <a:p>
                      <a:r>
                        <a:rPr sz="1400" b="1">
                          <a:solidFill>
                            <a:srgbClr val="FFFFFF"/>
                          </a:solidFill>
                          <a:latin typeface="Calibri"/>
                        </a:rPr>
                        <a:t>Casos</a:t>
                      </a:r>
                    </a:p>
                  </a:txBody>
                  <a:tcPr>
                    <a:solidFill>
                      <a:srgbClr val="0F5F6B"/>
                    </a:solidFill>
                  </a:tcPr>
                </a:tc>
                <a:tc>
                  <a:txBody>
                    <a:bodyPr/>
                    <a:lstStyle/>
                    <a:p>
                      <a:r>
                        <a:rPr sz="1400" b="1">
                          <a:solidFill>
                            <a:srgbClr val="FFFFFF"/>
                          </a:solidFill>
                          <a:latin typeface="Calibri"/>
                        </a:rPr>
                        <a:t>Mecanismo y herida</a:t>
                      </a:r>
                    </a:p>
                  </a:txBody>
                  <a:tcPr>
                    <a:solidFill>
                      <a:srgbClr val="0F5F6B"/>
                    </a:solidFill>
                  </a:tcPr>
                </a:tc>
                <a:tc>
                  <a:txBody>
                    <a:bodyPr/>
                    <a:lstStyle/>
                    <a:p>
                      <a:r>
                        <a:rPr sz="1400" b="1">
                          <a:solidFill>
                            <a:srgbClr val="FFFFFF"/>
                          </a:solidFill>
                          <a:latin typeface="Calibri"/>
                        </a:rPr>
                        <a:t>Evolución</a:t>
                      </a:r>
                    </a:p>
                  </a:txBody>
                  <a:tcPr>
                    <a:solidFill>
                      <a:srgbClr val="0F5F6B"/>
                    </a:solidFill>
                  </a:tcPr>
                </a:tc>
              </a:tr>
              <a:tr h="457200">
                <a:tc>
                  <a:txBody>
                    <a:bodyPr/>
                    <a:lstStyle/>
                    <a:p>
                      <a:r>
                        <a:rPr sz="1400">
                          <a:solidFill>
                            <a:srgbClr val="263238"/>
                          </a:solidFill>
                          <a:latin typeface="Calibri"/>
                        </a:rPr>
                        <a:t>Medial aislada del plato</a:t>
                      </a:r>
                    </a:p>
                  </a:txBody>
                  <a:tcPr>
                    <a:solidFill>
                      <a:srgbClr val="EEF3F4"/>
                    </a:solidFill>
                  </a:tcPr>
                </a:tc>
                <a:tc>
                  <a:txBody>
                    <a:bodyPr/>
                    <a:lstStyle/>
                    <a:p>
                      <a:r>
                        <a:rPr sz="1400">
                          <a:solidFill>
                            <a:srgbClr val="263238"/>
                          </a:solidFill>
                          <a:latin typeface="Calibri"/>
                        </a:rPr>
                        <a:t>2 [r34]</a:t>
                      </a:r>
                    </a:p>
                  </a:txBody>
                  <a:tcPr>
                    <a:solidFill>
                      <a:srgbClr val="EEF3F4"/>
                    </a:solidFill>
                  </a:tcPr>
                </a:tc>
                <a:tc>
                  <a:txBody>
                    <a:bodyPr/>
                    <a:lstStyle/>
                    <a:p>
                      <a:r>
                        <a:rPr sz="1400">
                          <a:solidFill>
                            <a:srgbClr val="263238"/>
                          </a:solidFill>
                          <a:latin typeface="Calibri"/>
                        </a:rPr>
                        <a:t>Cerrada, lesión por tracción [r34]</a:t>
                      </a:r>
                    </a:p>
                  </a:txBody>
                  <a:tcPr>
                    <a:solidFill>
                      <a:srgbClr val="EEF3F4"/>
                    </a:solidFill>
                  </a:tcPr>
                </a:tc>
                <a:tc>
                  <a:txBody>
                    <a:bodyPr/>
                    <a:lstStyle/>
                    <a:p>
                      <a:r>
                        <a:rPr sz="1400">
                          <a:solidFill>
                            <a:srgbClr val="263238"/>
                          </a:solidFill>
                          <a:latin typeface="Calibri"/>
                        </a:rPr>
                        <a:t>Favorable con revascularización y fijación oportunas [r34]</a:t>
                      </a:r>
                    </a:p>
                  </a:txBody>
                  <a:tcPr>
                    <a:solidFill>
                      <a:srgbClr val="EEF3F4"/>
                    </a:solidFill>
                  </a:tcPr>
                </a:tc>
              </a:tr>
              <a:tr h="457200">
                <a:tc>
                  <a:txBody>
                    <a:bodyPr/>
                    <a:lstStyle/>
                    <a:p>
                      <a:r>
                        <a:rPr sz="1400">
                          <a:solidFill>
                            <a:srgbClr val="263238"/>
                          </a:solidFill>
                          <a:latin typeface="Calibri"/>
                        </a:rPr>
                        <a:t>Bicondílea en hiperextensión</a:t>
                      </a:r>
                    </a:p>
                  </a:txBody>
                  <a:tcPr>
                    <a:solidFill>
                      <a:srgbClr val="FFFFFF"/>
                    </a:solidFill>
                  </a:tcPr>
                </a:tc>
                <a:tc>
                  <a:txBody>
                    <a:bodyPr/>
                    <a:lstStyle/>
                    <a:p>
                      <a:r>
                        <a:rPr sz="1400">
                          <a:solidFill>
                            <a:srgbClr val="263238"/>
                          </a:solidFill>
                          <a:latin typeface="Calibri"/>
                        </a:rPr>
                        <a:t>2 [r34]</a:t>
                      </a:r>
                    </a:p>
                  </a:txBody>
                  <a:tcPr>
                    <a:solidFill>
                      <a:srgbClr val="FFFFFF"/>
                    </a:solidFill>
                  </a:tcPr>
                </a:tc>
                <a:tc>
                  <a:txBody>
                    <a:bodyPr/>
                    <a:lstStyle/>
                    <a:p>
                      <a:r>
                        <a:rPr sz="1400">
                          <a:solidFill>
                            <a:srgbClr val="263238"/>
                          </a:solidFill>
                          <a:latin typeface="Calibri"/>
                        </a:rPr>
                        <a:t>Cerrada, lesión por tracción [r34]</a:t>
                      </a:r>
                    </a:p>
                  </a:txBody>
                  <a:tcPr>
                    <a:solidFill>
                      <a:srgbClr val="FFFFFF"/>
                    </a:solidFill>
                  </a:tcPr>
                </a:tc>
                <a:tc>
                  <a:txBody>
                    <a:bodyPr/>
                    <a:lstStyle/>
                    <a:p>
                      <a:r>
                        <a:rPr sz="1400">
                          <a:solidFill>
                            <a:srgbClr val="263238"/>
                          </a:solidFill>
                          <a:latin typeface="Calibri"/>
                        </a:rPr>
                        <a:t>Favorable con revascularización y fijación oportunas [r34]</a:t>
                      </a:r>
                    </a:p>
                  </a:txBody>
                  <a:tcPr>
                    <a:solidFill>
                      <a:srgbClr val="FFFFFF"/>
                    </a:solidFill>
                  </a:tcPr>
                </a:tc>
              </a:tr>
              <a:tr h="457200">
                <a:tc>
                  <a:txBody>
                    <a:bodyPr/>
                    <a:lstStyle/>
                    <a:p>
                      <a:r>
                        <a:rPr sz="1400">
                          <a:solidFill>
                            <a:srgbClr val="263238"/>
                          </a:solidFill>
                          <a:latin typeface="Calibri"/>
                        </a:rPr>
                        <a:t>Cizallamiento metafisario</a:t>
                      </a:r>
                    </a:p>
                  </a:txBody>
                  <a:tcPr>
                    <a:solidFill>
                      <a:srgbClr val="EEF3F4"/>
                    </a:solidFill>
                  </a:tcPr>
                </a:tc>
                <a:tc>
                  <a:txBody>
                    <a:bodyPr/>
                    <a:lstStyle/>
                    <a:p>
                      <a:r>
                        <a:rPr sz="1400">
                          <a:solidFill>
                            <a:srgbClr val="263238"/>
                          </a:solidFill>
                          <a:latin typeface="Calibri"/>
                        </a:rPr>
                        <a:t>4 [r34]</a:t>
                      </a:r>
                    </a:p>
                  </a:txBody>
                  <a:tcPr>
                    <a:solidFill>
                      <a:srgbClr val="EEF3F4"/>
                    </a:solidFill>
                  </a:tcPr>
                </a:tc>
                <a:tc>
                  <a:txBody>
                    <a:bodyPr/>
                    <a:lstStyle/>
                    <a:p>
                      <a:r>
                        <a:rPr sz="1400">
                          <a:solidFill>
                            <a:srgbClr val="263238"/>
                          </a:solidFill>
                          <a:latin typeface="Calibri"/>
                        </a:rPr>
                        <a:t>Herida abierta anterior; desplazamiento posterior del fragmento distal [r34]</a:t>
                      </a:r>
                    </a:p>
                  </a:txBody>
                  <a:tcPr>
                    <a:solidFill>
                      <a:srgbClr val="EEF3F4"/>
                    </a:solidFill>
                  </a:tcPr>
                </a:tc>
                <a:tc>
                  <a:txBody>
                    <a:bodyPr/>
                    <a:lstStyle/>
                    <a:p>
                      <a:r>
                        <a:rPr sz="1400">
                          <a:solidFill>
                            <a:srgbClr val="263238"/>
                          </a:solidFill>
                          <a:latin typeface="Calibri"/>
                        </a:rPr>
                        <a:t>2 requirieron colgajo de gastrocnemio y 1 terminó en amputación [r34]</a:t>
                      </a:r>
                    </a:p>
                  </a:txBody>
                  <a:tcPr>
                    <a:solidFill>
                      <a:srgbClr val="EEF3F4"/>
                    </a:solidFill>
                  </a:tcPr>
                </a:tc>
              </a:tr>
              <a:tr h="457200">
                <a:tc>
                  <a:txBody>
                    <a:bodyPr/>
                    <a:lstStyle/>
                    <a:p>
                      <a:r>
                        <a:rPr sz="1400">
                          <a:solidFill>
                            <a:srgbClr val="263238"/>
                          </a:solidFill>
                          <a:latin typeface="Calibri"/>
                        </a:rPr>
                        <a:t>Otro patrón</a:t>
                      </a:r>
                    </a:p>
                  </a:txBody>
                  <a:tcPr>
                    <a:solidFill>
                      <a:srgbClr val="FFFFFF"/>
                    </a:solidFill>
                  </a:tcPr>
                </a:tc>
                <a:tc>
                  <a:txBody>
                    <a:bodyPr/>
                    <a:lstStyle/>
                    <a:p>
                      <a:r>
                        <a:rPr sz="1400">
                          <a:solidFill>
                            <a:srgbClr val="263238"/>
                          </a:solidFill>
                          <a:latin typeface="Calibri"/>
                        </a:rPr>
                        <a:t>1 [r34]</a:t>
                      </a:r>
                    </a:p>
                  </a:txBody>
                  <a:tcPr>
                    <a:solidFill>
                      <a:srgbClr val="FFFFFF"/>
                    </a:solidFill>
                  </a:tcPr>
                </a:tc>
                <a:tc>
                  <a:txBody>
                    <a:bodyPr/>
                    <a:lstStyle/>
                    <a:p>
                      <a:r>
                        <a:rPr sz="1400">
                          <a:solidFill>
                            <a:srgbClr val="263238"/>
                          </a:solidFill>
                          <a:latin typeface="Calibri"/>
                        </a:rPr>
                        <a:t>Sin detalle en el resumen [r34]</a:t>
                      </a:r>
                    </a:p>
                  </a:txBody>
                  <a:tcPr>
                    <a:solidFill>
                      <a:srgbClr val="FFFFFF"/>
                    </a:solidFill>
                  </a:tcPr>
                </a:tc>
                <a:tc>
                  <a:txBody>
                    <a:bodyPr/>
                    <a:lstStyle/>
                    <a:p>
                      <a:r>
                        <a:rPr sz="1400">
                          <a:solidFill>
                            <a:srgbClr val="263238"/>
                          </a:solidFill>
                          <a:latin typeface="Calibri"/>
                        </a:rPr>
                        <a:t>Sin detalle en el resumen [r34]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84</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tan bien detectan las maniobras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Weinberg DS et al. Clin Orthop Relat Res. 2016. doi:10.1007/s11999-016-4730-6</a:t>
            </a:r>
          </a:p>
          <a:p>
            <a:r>
              <a:rPr sz="800">
                <a:solidFill>
                  <a:srgbClr val="5A6469"/>
                </a:solidFill>
                <a:latin typeface="Calibri"/>
              </a:rPr>
              <a:t>[r54] Sokal PA et al. Knee Surg Sports Traumatol Arthrosc. 2022. doi:10.1007/s00167-022-06898-4</a:t>
            </a:r>
          </a:p>
          <a:p>
            <a:r>
              <a:rPr sz="800">
                <a:solidFill>
                  <a:srgbClr val="5A6469"/>
                </a:solidFill>
                <a:latin typeface="Calibri"/>
              </a:rPr>
              <a:t>[r55] Nguyen LT et al. Rev Bras Ortop (Sao Paulo). 2025. doi:10.1055/s-0045-1813005</a:t>
            </a:r>
          </a:p>
          <a:p>
            <a:r>
              <a:rPr sz="800">
                <a:solidFill>
                  <a:srgbClr val="5A6469"/>
                </a:solidFill>
                <a:latin typeface="Calibri"/>
              </a:rPr>
              <a:t>[r56] Rana R et al. Br Med Bull. 2026. doi:10.1093/bmb/ldag023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LCA.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LCA: pruebas clínicas, metaanálisis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Sokal PA et al. Knee Surg Sports Traumatol Arthrosc. 2022. doi:10.1007/s00167-022-06898-4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84</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LCA: pruebas clínicas, serie de 165 pacientes frente a artroscopia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[r55] Nguyen LT et al. Rev Bras Ortop (Sao Paulo). 2025. doi:10.1055/s-0045-1813005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84</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resonancia, ecografía y tomografía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Franulic N et al. Injury. 2025. doi:10.1016/j.injury.2025.112855</a:t>
            </a:r>
          </a:p>
          <a:p>
            <a:r>
              <a:rPr sz="800">
                <a:solidFill>
                  <a:srgbClr val="5A6469"/>
                </a:solidFill>
                <a:latin typeface="Calibri"/>
              </a:rPr>
              <a:t>[r23] Kantor AH et al. J Bone Joint Surg Am. 2025. doi:10.2106/JBJS.24.00545</a:t>
            </a:r>
          </a:p>
          <a:p>
            <a:r>
              <a:rPr sz="800">
                <a:solidFill>
                  <a:srgbClr val="5A6469"/>
                </a:solidFill>
                <a:latin typeface="Calibri"/>
              </a:rPr>
              <a:t>[r35] Zhang D et al. J Orthop Trauma. 2026. doi:10.1097/BOT.0000000000003215</a:t>
            </a:r>
          </a:p>
          <a:p>
            <a:r>
              <a:rPr sz="800">
                <a:solidFill>
                  <a:srgbClr val="5A6469"/>
                </a:solidFill>
                <a:latin typeface="Calibri"/>
              </a:rPr>
              <a:t>[r53] Javidmehr S et al. Knee Surg Relat Res. 2026. doi:10.1186/s43019-026-00332-6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Resonancia.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Resonancia frente a artroscopia, metaanálisis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[r57] Phelan N et al. Knee Surg Sports Traumatol Arthrosc. 2016. doi:10.1007/s00167-015-3861-8</a:t>
            </a:r>
          </a:p>
          <a:p>
            <a:r>
              <a:rPr sz="1000">
                <a:solidFill>
                  <a:srgbClr val="5A6469"/>
                </a:solidFill>
                <a:latin typeface="Calibri"/>
              </a:rPr>
              <a:t>[r56] Rana R et al. Br Med Bull. 2026. doi:10.1093/bmb/ldag023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84</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Ecografía y tomografía (sensibilidad /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[r58] Potter M et al. Ultrasound J. 2026. doi:10.5826/tuj.2026.18171</a:t>
            </a:r>
          </a:p>
          <a:p>
            <a:r>
              <a:rPr sz="1000">
                <a:solidFill>
                  <a:srgbClr val="5A6469"/>
                </a:solidFill>
                <a:latin typeface="Calibri"/>
              </a:rPr>
              <a:t>[r53] Javidmehr S et al. Knee Surg Relat Res. 2026. doi:10.1186/s43019-026-00332-6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84</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rodilla de alta energía y poplítea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Weinberg DS et al. Clin Orthop Relat Res. 2016. doi:10.1007/s11999-016-4730-6</a:t>
            </a:r>
          </a:p>
          <a:p>
            <a:r>
              <a:rPr sz="800">
                <a:solidFill>
                  <a:srgbClr val="5A6469"/>
                </a:solidFill>
                <a:latin typeface="Calibri"/>
              </a:rPr>
              <a:t>[r16] Hantes M et al. EFORT Open Rev. 2026. doi:10.1530/EOR-2026-0053</a:t>
            </a:r>
          </a:p>
          <a:p>
            <a:r>
              <a:rPr sz="800">
                <a:solidFill>
                  <a:srgbClr val="5A6469"/>
                </a:solidFill>
                <a:latin typeface="Calibri"/>
              </a:rPr>
              <a:t>[r18] Franulic N et al. Injury. 2025. doi:10.1016/j.injury.2025.112855</a:t>
            </a:r>
          </a:p>
          <a:p>
            <a:r>
              <a:rPr sz="800">
                <a:solidFill>
                  <a:srgbClr val="5A6469"/>
                </a:solidFill>
                <a:latin typeface="Calibri"/>
              </a:rPr>
              <a:t>[r23] Kantor AH et al. J Bone Joint Surg Am. 2025. doi:10.2106/JBJS.24.00545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ordena la lógica anatómica y no sustituye la valoración del equipo vascular ni el criterio del tutor.</a:t>
            </a:r>
          </a:p>
          <a:p>
            <a:pPr marL="347472" indent="-347472">
              <a:spcAft>
                <a:spcPts val="1400"/>
              </a:spcAft>
              <a:buChar char="•"/>
            </a:pPr>
            <a:r>
              <a:rPr sz="2400">
                <a:solidFill>
                  <a:srgbClr val="263238"/>
                </a:solidFill>
                <a:latin typeface="Calibri"/>
              </a:rPr>
              <a:t>Los nodos sin cita son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84</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de rodilla o fractura de meseta de alta energía: arteria y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Weinberg DS et al. Clin Orthop Relat Res. 2016. doi:10.1007/s11999-016-4730-6</a:t>
            </a:r>
          </a:p>
          <a:p>
            <a:r>
              <a:rPr sz="800">
                <a:solidFill>
                  <a:srgbClr val="5A6469"/>
                </a:solidFill>
                <a:latin typeface="Calibri"/>
              </a:rPr>
              <a:t>[r23] Kantor AH et al. J Bone Joint Surg Am. 2025. doi:10.2106/JBJS.24.00545</a:t>
            </a:r>
          </a:p>
          <a:p>
            <a:r>
              <a:rPr sz="800">
                <a:solidFill>
                  <a:srgbClr val="5A6469"/>
                </a:solidFill>
                <a:latin typeface="Calibri"/>
              </a:rPr>
              <a:t>[r16] Hantes M et al. EFORT Open Rev. 2026. doi:10.1530/EOR-2026-0053</a:t>
            </a:r>
          </a:p>
          <a:p>
            <a:r>
              <a:rPr sz="800">
                <a:solidFill>
                  <a:srgbClr val="5A6469"/>
                </a:solidFill>
                <a:latin typeface="Calibri"/>
              </a:rPr>
              <a:t>[r18] Franulic N et al. Injury. 2025. doi:10.1016/j.injury.2025.112855</a:t>
            </a:r>
          </a:p>
          <a:p>
            <a:r>
              <a:rPr sz="800">
                <a:solidFill>
                  <a:srgbClr val="5A6469"/>
                </a:solidFill>
                <a:latin typeface="Calibri"/>
              </a:rPr>
              <a:t>[r35] Zhang D et al. J Orthop Trauma. 2026. doi:10.1097/BOT.0000000000003215</a:t>
            </a:r>
          </a:p>
        </p:txBody>
      </p:sp>
      <p:sp>
        <p:nvSpPr>
          <p:cNvPr id="6" name="Rounded Rectangle 5"/>
          <p:cNvSpPr/>
          <p:nvPr/>
        </p:nvSpPr>
        <p:spPr>
          <a:xfrm>
            <a:off x="4754880" y="1508760"/>
            <a:ext cx="2743200" cy="353421"/>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Rodilla traumática de alta energía: luxación, lesión multiligamentaria o meseta Schatzker IV, V o VI</a:t>
            </a:r>
          </a:p>
        </p:txBody>
      </p:sp>
      <p:sp>
        <p:nvSpPr>
          <p:cNvPr id="7" name="Rectangle 6"/>
          <p:cNvSpPr/>
          <p:nvPr/>
        </p:nvSpPr>
        <p:spPr>
          <a:xfrm>
            <a:off x="4754880" y="197190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si está luxada y examinar: pulsos pedio y tibial posterior en ambos miembros e ITB; los pulsos palpables más ITB de 0,9 o más tuvieron 100 % de sensibilidad para descartar lesión vascular [r11]</a:t>
            </a:r>
          </a:p>
        </p:txBody>
      </p:sp>
      <p:sp>
        <p:nvSpPr>
          <p:cNvPr id="8" name="Decision 7"/>
          <p:cNvSpPr/>
          <p:nvPr/>
        </p:nvSpPr>
        <p:spPr>
          <a:xfrm>
            <a:off x="4572000" y="2435058"/>
            <a:ext cx="3108960" cy="5415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¿Pulsos pedio y tibial posterior palpables y simétricos, con ITB normal? (Weinberg tomó como normal 0,9 o más [r11]; Kantor pidió angio-TC con 0,9 o menos [r23])</a:t>
            </a:r>
          </a:p>
        </p:txBody>
      </p:sp>
      <p:sp>
        <p:nvSpPr>
          <p:cNvPr id="9" name="Rectangle 8"/>
          <p:cNvSpPr/>
          <p:nvPr/>
        </p:nvSpPr>
        <p:spPr>
          <a:xfrm>
            <a:off x="2987040" y="308631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Lesión vascular improbable: repetir exámenes vasculares seriados [r16]; en Schatzker 4-6 el ITB mayor de 0,9 tuvo valor predictivo negativo de 1,000, es decir 100 % [r23]</a:t>
            </a:r>
          </a:p>
        </p:txBody>
      </p:sp>
      <p:sp>
        <p:nvSpPr>
          <p:cNvPr id="10" name="Rectangle 9"/>
          <p:cNvSpPr/>
          <p:nvPr/>
        </p:nvSpPr>
        <p:spPr>
          <a:xfrm>
            <a:off x="6522720" y="308631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Valoración vascular urgente y angio-TC: el ITB de 0,9 o menos llevó a angio-TC en el protocolo de Kantor [r23]; si hay isquemia, no se espera la imagen (opinión experta)</a:t>
            </a:r>
          </a:p>
        </p:txBody>
      </p:sp>
      <p:sp>
        <p:nvSpPr>
          <p:cNvPr id="11" name="Decision 10"/>
          <p:cNvSpPr/>
          <p:nvPr/>
        </p:nvSpPr>
        <p:spPr>
          <a:xfrm>
            <a:off x="4572000" y="3549469"/>
            <a:ext cx="3108960" cy="54153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abierta o patrón de alta energía (Schatzker VI, AO/OTA C3)?</a:t>
            </a:r>
          </a:p>
        </p:txBody>
      </p:sp>
      <p:sp>
        <p:nvSpPr>
          <p:cNvPr id="12" name="Rectangle 11"/>
          <p:cNvSpPr/>
          <p:nvPr/>
        </p:nvSpPr>
        <p:spPr>
          <a:xfrm>
            <a:off x="4754880" y="4200730"/>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Considerar angio-TC aunque los pulsos sean normales: se recomienda en abiertas y de alta energía [r18]; sin indicación clínica puede no ser necesaria [r35]</a:t>
            </a:r>
          </a:p>
        </p:txBody>
      </p:sp>
      <p:sp>
        <p:nvSpPr>
          <p:cNvPr id="13" name="Rectangle 12"/>
          <p:cNvSpPr/>
          <p:nvPr/>
        </p:nvSpPr>
        <p:spPr>
          <a:xfrm>
            <a:off x="4754880" y="466387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Examen del peroneo antes y después de operar; la fractura de peroné proximal se asoció a lesión neurológica con OR de 4,46 [r18]</a:t>
            </a:r>
          </a:p>
        </p:txBody>
      </p:sp>
      <p:sp>
        <p:nvSpPr>
          <p:cNvPr id="14" name="Rectangle 13"/>
          <p:cNvSpPr/>
          <p:nvPr/>
        </p:nvSpPr>
        <p:spPr>
          <a:xfrm>
            <a:off x="4754880" y="5127029"/>
            <a:ext cx="2743200" cy="353421"/>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Estabilizar con fijador externo puenteante cuando la arteria está lesionada, la herida es abierta, las partes blandas están comprometidas o la rodilla no se mantiene reducida [r16]</a:t>
            </a:r>
          </a:p>
        </p:txBody>
      </p:sp>
      <p:sp>
        <p:nvSpPr>
          <p:cNvPr id="15" name="Rounded Rectangle 14"/>
          <p:cNvSpPr/>
          <p:nvPr/>
        </p:nvSpPr>
        <p:spPr>
          <a:xfrm>
            <a:off x="4754880" y="5590178"/>
            <a:ext cx="2743200" cy="353421"/>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Reconstrucción ligamentaria diferida, hacia las 3-6 semanas, con seguimiento neurovascular [r16]</a:t>
            </a:r>
          </a:p>
        </p:txBody>
      </p:sp>
      <p:cxnSp>
        <p:nvCxnSpPr>
          <p:cNvPr id="16" name="Connector 15"/>
          <p:cNvCxnSpPr>
            <a:stCxn id="6" idx="2"/>
            <a:endCxn id="7" idx="0"/>
          </p:cNvCxnSpPr>
          <p:nvPr/>
        </p:nvCxnSpPr>
        <p:spPr>
          <a:xfrm flipH="1">
            <a:off x="6126480" y="186218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7" name="Connector 16"/>
          <p:cNvCxnSpPr>
            <a:stCxn id="7" idx="2"/>
            <a:endCxn id="8" idx="0"/>
          </p:cNvCxnSpPr>
          <p:nvPr/>
        </p:nvCxnSpPr>
        <p:spPr>
          <a:xfrm flipH="1">
            <a:off x="6126480" y="232533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8" idx="2"/>
            <a:endCxn id="9" idx="0"/>
          </p:cNvCxnSpPr>
          <p:nvPr/>
        </p:nvCxnSpPr>
        <p:spPr>
          <a:xfrm flipH="1">
            <a:off x="4358640" y="297659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96927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8" idx="2"/>
            <a:endCxn id="10" idx="0"/>
          </p:cNvCxnSpPr>
          <p:nvPr/>
        </p:nvCxnSpPr>
        <p:spPr>
          <a:xfrm>
            <a:off x="6126480" y="297659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8" y="296927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9" idx="2"/>
            <a:endCxn id="11" idx="0"/>
          </p:cNvCxnSpPr>
          <p:nvPr/>
        </p:nvCxnSpPr>
        <p:spPr>
          <a:xfrm>
            <a:off x="4358640" y="343974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11" idx="2"/>
            <a:endCxn id="12" idx="0"/>
          </p:cNvCxnSpPr>
          <p:nvPr/>
        </p:nvCxnSpPr>
        <p:spPr>
          <a:xfrm flipH="1">
            <a:off x="6126480" y="40910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408368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11" idx="2"/>
            <a:endCxn id="13" idx="0"/>
          </p:cNvCxnSpPr>
          <p:nvPr/>
        </p:nvCxnSpPr>
        <p:spPr>
          <a:xfrm flipH="1">
            <a:off x="6126480" y="4091001"/>
            <a:ext cx="0" cy="57287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424578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2" idx="2"/>
            <a:endCxn id="13" idx="0"/>
          </p:cNvCxnSpPr>
          <p:nvPr/>
        </p:nvCxnSpPr>
        <p:spPr>
          <a:xfrm flipH="1">
            <a:off x="6126480" y="455415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0" idx="2"/>
            <a:endCxn id="14" idx="0"/>
          </p:cNvCxnSpPr>
          <p:nvPr/>
        </p:nvCxnSpPr>
        <p:spPr>
          <a:xfrm flipH="1">
            <a:off x="6126480" y="3439740"/>
            <a:ext cx="1767840" cy="168728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3" idx="2"/>
            <a:endCxn id="14" idx="0"/>
          </p:cNvCxnSpPr>
          <p:nvPr/>
        </p:nvCxnSpPr>
        <p:spPr>
          <a:xfrm flipH="1">
            <a:off x="6126480" y="501730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4" idx="2"/>
            <a:endCxn id="15" idx="0"/>
          </p:cNvCxnSpPr>
          <p:nvPr/>
        </p:nvCxnSpPr>
        <p:spPr>
          <a:xfrm flipH="1">
            <a:off x="6126480" y="548045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84</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qué hacer con lo que encuentras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Medina O et al. Clin Orthop Relat Res. 2014. doi:10.1007/s11999-014-3511-3</a:t>
            </a:r>
          </a:p>
          <a:p>
            <a:r>
              <a:rPr sz="800">
                <a:solidFill>
                  <a:srgbClr val="5A6469"/>
                </a:solidFill>
                <a:latin typeface="Calibri"/>
              </a:rPr>
              <a:t>[r10] Constantinescu D et al. J Am Acad Orthop Surg. 2023. doi:10.5435/JAAOS-D-22-00339</a:t>
            </a:r>
          </a:p>
          <a:p>
            <a:r>
              <a:rPr sz="800">
                <a:solidFill>
                  <a:srgbClr val="5A6469"/>
                </a:solidFill>
                <a:latin typeface="Calibri"/>
              </a:rPr>
              <a:t>[r16] Hantes M et al. EFORT Open Rev. 2026. doi:10.1530/EOR-2026-0053</a:t>
            </a:r>
          </a:p>
          <a:p>
            <a:r>
              <a:rPr sz="800">
                <a:solidFill>
                  <a:srgbClr val="5A6469"/>
                </a:solidFill>
                <a:latin typeface="Calibri"/>
              </a:rPr>
              <a:t>[r22] Cheng J et al. J Bone Joint Surg Am. 2025. doi:10.2106/JBJS.24.00332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es un capítulo de anatomía, así que aquí solo van las decisiones que nacen de ella.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84</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qué hacer con lo que encuentras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Momento de reconstruir. En resultado funcional, operar pronto o diferir empatan según la evidencia actual; la diferencia está en la rigidez, más frecuente si se opera pronto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84</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qué hacer con lo que encuentras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Cheng J et al. J Bone Joint Surg Am. 2025. doi:10.2106/JBJS.24.00332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LPFM. Los autores del estudio anatómico sugieren fijar el extremo anterior en el vasto medial oblicuo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84</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lectura anatómica de los abordajes y sus peligros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[r12] Rausch V et al. Arch Orthop Trauma Surg. 2019. doi:10.1007/s00402-019-03141-7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es una guía para estudiar la anatomía por planos, no una técnica quirúrgica completa: no sustituye al tutor ni al manual de AO.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84</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tan cerca está lo que te cobra el error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Heidari N et al. J Orthop Trauma. 2013. doi:10.1097/BOT.0b013e318271f8f0</a:t>
            </a:r>
          </a:p>
          <a:p>
            <a:r>
              <a:rPr sz="1000">
                <a:solidFill>
                  <a:srgbClr val="5A6469"/>
                </a:solidFill>
                <a:latin typeface="Calibri"/>
              </a:rPr>
              <a:t>[r32] Miller MD et al. J Knee Surg. 2002. PMID 12152973</a:t>
            </a:r>
          </a:p>
          <a:p>
            <a:r>
              <a:rPr sz="1000">
                <a:solidFill>
                  <a:srgbClr val="5A6469"/>
                </a:solidFill>
                <a:latin typeface="Calibri"/>
              </a:rPr>
              <a:t>[r12] Rausch V et al. Arch Orthop Trauma Surg. 2019. doi:10.1007/s00402-019-03141-7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84</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Abordajes de la rodilla: plano, estructura en riesgo y dato anatómico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[r12] Rausch V et al. Arch Orthop Trauma Surg. 2019. doi:10.1007/s00402-019-03141-7</a:t>
            </a:r>
          </a:p>
          <a:p>
            <a:r>
              <a:rPr sz="800">
                <a:solidFill>
                  <a:srgbClr val="5A6469"/>
                </a:solidFill>
                <a:latin typeface="Calibri"/>
              </a:rPr>
              <a:t>[r13] Kerver AL et al. J Bone Joint Surg Am. 2013. doi:10.2106/JBJS.L.01297</a:t>
            </a:r>
          </a:p>
          <a:p>
            <a:r>
              <a:rPr sz="800">
                <a:solidFill>
                  <a:srgbClr val="5A6469"/>
                </a:solidFill>
                <a:latin typeface="Calibri"/>
              </a:rPr>
              <a:t>(+6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Abordaje</a:t>
                      </a:r>
                    </a:p>
                  </a:txBody>
                  <a:tcPr>
                    <a:solidFill>
                      <a:srgbClr val="0F5F6B"/>
                    </a:solidFill>
                  </a:tcPr>
                </a:tc>
                <a:tc>
                  <a:txBody>
                    <a:bodyPr/>
                    <a:lstStyle/>
                    <a:p>
                      <a:r>
                        <a:rPr sz="1400" b="1">
                          <a:solidFill>
                            <a:srgbClr val="FFFFFF"/>
                          </a:solidFill>
                          <a:latin typeface="Calibri"/>
                        </a:rPr>
                        <a:t>Plano o intervalo</a:t>
                      </a:r>
                    </a:p>
                  </a:txBody>
                  <a:tcPr>
                    <a:solidFill>
                      <a:srgbClr val="0F5F6B"/>
                    </a:solidFill>
                  </a:tcPr>
                </a:tc>
                <a:tc>
                  <a:txBody>
                    <a:bodyPr/>
                    <a:lstStyle/>
                    <a:p>
                      <a:r>
                        <a:rPr sz="1400" b="1">
                          <a:solidFill>
                            <a:srgbClr val="FFFFFF"/>
                          </a:solidFill>
                          <a:latin typeface="Calibri"/>
                        </a:rPr>
                        <a:t>Estructura en riesgo</a:t>
                      </a:r>
                    </a:p>
                  </a:txBody>
                  <a:tcPr>
                    <a:solidFill>
                      <a:srgbClr val="0F5F6B"/>
                    </a:solidFill>
                  </a:tcPr>
                </a:tc>
                <a:tc>
                  <a:txBody>
                    <a:bodyPr/>
                    <a:lstStyle/>
                    <a:p>
                      <a:r>
                        <a:rPr sz="1400" b="1">
                          <a:solidFill>
                            <a:srgbClr val="FFFFFF"/>
                          </a:solidFill>
                          <a:latin typeface="Calibri"/>
                        </a:rPr>
                        <a:t>Dato anatómico</a:t>
                      </a:r>
                    </a:p>
                  </a:txBody>
                  <a:tcPr>
                    <a:solidFill>
                      <a:srgbClr val="0F5F6B"/>
                    </a:solidFill>
                  </a:tcPr>
                </a:tc>
              </a:tr>
              <a:tr h="457200">
                <a:tc>
                  <a:txBody>
                    <a:bodyPr/>
                    <a:lstStyle/>
                    <a:p>
                      <a:r>
                        <a:rPr sz="1400">
                          <a:solidFill>
                            <a:srgbClr val="263238"/>
                          </a:solidFill>
                          <a:latin typeface="Calibri"/>
                        </a:rPr>
                        <a:t>Lateral parapatelar (fémur distal)</a:t>
                      </a:r>
                    </a:p>
                  </a:txBody>
                  <a:tcPr>
                    <a:solidFill>
                      <a:srgbClr val="EEF3F4"/>
                    </a:solidFill>
                  </a:tcPr>
                </a:tc>
                <a:tc>
                  <a:txBody>
                    <a:bodyPr/>
                    <a:lstStyle/>
                    <a:p>
                      <a:r>
                        <a:rPr sz="1400">
                          <a:solidFill>
                            <a:srgbClr val="263238"/>
                          </a:solidFill>
                          <a:latin typeface="Calibri"/>
                        </a:rPr>
                        <a:t>Retináculo lateral y tendón cuadricipital, con división longitudinal</a:t>
                      </a:r>
                    </a:p>
                  </a:txBody>
                  <a:tcPr>
                    <a:solidFill>
                      <a:srgbClr val="EEF3F4"/>
                    </a:solidFill>
                  </a:tcPr>
                </a:tc>
                <a:tc>
                  <a:txBody>
                    <a:bodyPr/>
                    <a:lstStyle/>
                    <a:p>
                      <a:r>
                        <a:rPr sz="1400">
                          <a:solidFill>
                            <a:srgbClr val="263238"/>
                          </a:solidFill>
                          <a:latin typeface="Calibri"/>
                        </a:rPr>
                        <a:t>Arteria genicular superior lateral, que se evita o se liga [r46]</a:t>
                      </a:r>
                    </a:p>
                  </a:txBody>
                  <a:tcPr>
                    <a:solidFill>
                      <a:srgbClr val="EEF3F4"/>
                    </a:solidFill>
                  </a:tcPr>
                </a:tc>
                <a:tc>
                  <a:txBody>
                    <a:bodyPr/>
                    <a:lstStyle/>
                    <a:p>
                      <a:r>
                        <a:rPr sz="1400">
                          <a:solidFill>
                            <a:srgbClr val="263238"/>
                          </a:solidFill>
                          <a:latin typeface="Calibri"/>
                        </a:rPr>
                        <a:t>Solo cruza el aparato extensor; el peroneo común queda por detrás y por debajo [r46]</a:t>
                      </a:r>
                    </a:p>
                  </a:txBody>
                  <a:tcPr>
                    <a:solidFill>
                      <a:srgbClr val="EEF3F4"/>
                    </a:solidFill>
                  </a:tcPr>
                </a:tc>
              </a:tr>
              <a:tr h="457200">
                <a:tc>
                  <a:txBody>
                    <a:bodyPr/>
                    <a:lstStyle/>
                    <a:p>
                      <a:r>
                        <a:rPr sz="1400">
                          <a:solidFill>
                            <a:srgbClr val="263238"/>
                          </a:solidFill>
                          <a:latin typeface="Calibri"/>
                        </a:rPr>
                        <a:t>Medial parapatelar</a:t>
                      </a:r>
                    </a:p>
                  </a:txBody>
                  <a:tcPr>
                    <a:solidFill>
                      <a:srgbClr val="FFFFFF"/>
                    </a:solidFill>
                  </a:tcPr>
                </a:tc>
                <a:tc>
                  <a:txBody>
                    <a:bodyPr/>
                    <a:lstStyle/>
                    <a:p>
                      <a:r>
                        <a:rPr sz="1400">
                          <a:solidFill>
                            <a:srgbClr val="263238"/>
                          </a:solidFill>
                          <a:latin typeface="Calibri"/>
                        </a:rPr>
                        <a:t>Retináculo patelar medial y cápsula</a:t>
                      </a:r>
                    </a:p>
                  </a:txBody>
                  <a:tcPr>
                    <a:solidFill>
                      <a:srgbClr val="FFFFFF"/>
                    </a:solidFill>
                  </a:tcPr>
                </a:tc>
                <a:tc>
                  <a:txBody>
                    <a:bodyPr/>
                    <a:lstStyle/>
                    <a:p>
                      <a:r>
                        <a:rPr sz="1400">
                          <a:solidFill>
                            <a:srgbClr val="263238"/>
                          </a:solidFill>
                          <a:latin typeface="Calibri"/>
                        </a:rPr>
                        <a:t>Rama infrapatelar del safeno y vena safena larga [r1]</a:t>
                      </a:r>
                    </a:p>
                  </a:txBody>
                  <a:tcPr>
                    <a:solidFill>
                      <a:srgbClr val="FFFFFF"/>
                    </a:solidFill>
                  </a:tcPr>
                </a:tc>
                <a:tc>
                  <a:txBody>
                    <a:bodyPr/>
                    <a:lstStyle/>
                    <a:p>
                      <a:r>
                        <a:rPr sz="1400">
                          <a:solidFill>
                            <a:srgbClr val="263238"/>
                          </a:solidFill>
                          <a:latin typeface="Calibri"/>
                        </a:rPr>
                        <a:t>Sin zona segura definitiva en 20 rodillas [r13]</a:t>
                      </a:r>
                    </a:p>
                  </a:txBody>
                  <a:tcPr>
                    <a:solidFill>
                      <a:srgbClr val="FFFFFF"/>
                    </a:solidFill>
                  </a:tcPr>
                </a:tc>
              </a:tr>
              <a:tr h="457200">
                <a:tc>
                  <a:txBody>
                    <a:bodyPr/>
                    <a:lstStyle/>
                    <a:p>
                      <a:r>
                        <a:rPr sz="1400">
                          <a:solidFill>
                            <a:srgbClr val="263238"/>
                          </a:solidFill>
                          <a:latin typeface="Calibri"/>
                        </a:rPr>
                        <a:t>Subvasto (medial)</a:t>
                      </a:r>
                    </a:p>
                  </a:txBody>
                  <a:tcPr>
                    <a:solidFill>
                      <a:srgbClr val="EEF3F4"/>
                    </a:solidFill>
                  </a:tcPr>
                </a:tc>
                <a:tc>
                  <a:txBody>
                    <a:bodyPr/>
                    <a:lstStyle/>
                    <a:p>
                      <a:r>
                        <a:rPr sz="1400">
                          <a:solidFill>
                            <a:srgbClr val="263238"/>
                          </a:solidFill>
                          <a:latin typeface="Calibri"/>
                        </a:rPr>
                        <a:t>Bajo el vasto medial (definición del abordaje)</a:t>
                      </a:r>
                    </a:p>
                  </a:txBody>
                  <a:tcPr>
                    <a:solidFill>
                      <a:srgbClr val="EEF3F4"/>
                    </a:solidFill>
                  </a:tcPr>
                </a:tc>
                <a:tc>
                  <a:txBody>
                    <a:bodyPr/>
                    <a:lstStyle/>
                    <a:p>
                      <a:r>
                        <a:rPr sz="1400">
                          <a:solidFill>
                            <a:srgbClr val="263238"/>
                          </a:solidFill>
                          <a:latin typeface="Calibri"/>
                        </a:rPr>
                        <a:t>Arteria genicular descendente [r45]</a:t>
                      </a:r>
                    </a:p>
                  </a:txBody>
                  <a:tcPr>
                    <a:solidFill>
                      <a:srgbClr val="EEF3F4"/>
                    </a:solidFill>
                  </a:tcPr>
                </a:tc>
                <a:tc>
                  <a:txBody>
                    <a:bodyPr/>
                    <a:lstStyle/>
                    <a:p>
                      <a:r>
                        <a:rPr sz="1400">
                          <a:solidFill>
                            <a:srgbClr val="263238"/>
                          </a:solidFill>
                          <a:latin typeface="Calibri"/>
                        </a:rPr>
                        <a:t>Origen a 12,6 cm de la interlínea; ausente en 11 %; incisión oblicua dentro de 14 cm [r45]</a:t>
                      </a:r>
                    </a:p>
                  </a:txBody>
                  <a:tcPr>
                    <a:solidFill>
                      <a:srgbClr val="EEF3F4"/>
                    </a:solidFill>
                  </a:tcPr>
                </a:tc>
              </a:tr>
              <a:tr h="457200">
                <a:tc>
                  <a:txBody>
                    <a:bodyPr/>
                    <a:lstStyle/>
                    <a:p>
                      <a:r>
                        <a:rPr sz="1400">
                          <a:solidFill>
                            <a:srgbClr val="263238"/>
                          </a:solidFill>
                          <a:latin typeface="Calibri"/>
                        </a:rPr>
                        <a:t>Anterolateral del plato</a:t>
                      </a:r>
                    </a:p>
                  </a:txBody>
                  <a:tcPr>
                    <a:solidFill>
                      <a:srgbClr val="FFFFFF"/>
                    </a:solidFill>
                  </a:tcPr>
                </a:tc>
                <a:tc>
                  <a:txBody>
                    <a:bodyPr/>
                    <a:lstStyle/>
                    <a:p>
                      <a:r>
                        <a:rPr sz="1400">
                          <a:solidFill>
                            <a:srgbClr val="263238"/>
                          </a:solidFill>
                          <a:latin typeface="Calibri"/>
                        </a:rPr>
                        <a:t>Banda iliotibial hasta Gerdy y artrotomía submeniscal</a:t>
                      </a:r>
                    </a:p>
                  </a:txBody>
                  <a:tcPr>
                    <a:solidFill>
                      <a:srgbClr val="FFFFFF"/>
                    </a:solidFill>
                  </a:tcPr>
                </a:tc>
                <a:tc>
                  <a:txBody>
                    <a:bodyPr/>
                    <a:lstStyle/>
                    <a:p>
                      <a:r>
                        <a:rPr sz="1400">
                          <a:solidFill>
                            <a:srgbClr val="263238"/>
                          </a:solidFill>
                          <a:latin typeface="Calibri"/>
                        </a:rPr>
                        <a:t>Rama recurrente de la tibial anterior; peroneo superficial en el pin distal [r28]</a:t>
                      </a:r>
                    </a:p>
                  </a:txBody>
                  <a:tcPr>
                    <a:solidFill>
                      <a:srgbClr val="FFFFFF"/>
                    </a:solidFill>
                  </a:tcPr>
                </a:tc>
                <a:tc>
                  <a:txBody>
                    <a:bodyPr/>
                    <a:lstStyle/>
                    <a:p>
                      <a:r>
                        <a:rPr sz="1400">
                          <a:solidFill>
                            <a:srgbClr val="263238"/>
                          </a:solidFill>
                          <a:latin typeface="Calibri"/>
                        </a:rPr>
                        <a:t>Peroneo común posterior a la exposición [r28]</a:t>
                      </a:r>
                    </a:p>
                  </a:txBody>
                  <a:tcPr>
                    <a:solidFill>
                      <a:srgbClr val="FFFFFF"/>
                    </a:solidFill>
                  </a:tcPr>
                </a:tc>
              </a:tr>
              <a:tr h="457200">
                <a:tc>
                  <a:txBody>
                    <a:bodyPr/>
                    <a:lstStyle/>
                    <a:p>
                      <a:r>
                        <a:rPr sz="1400">
                          <a:solidFill>
                            <a:srgbClr val="263238"/>
                          </a:solidFill>
                          <a:latin typeface="Calibri"/>
                        </a:rPr>
                        <a:t>Lateral recta</a:t>
                      </a:r>
                    </a:p>
                  </a:txBody>
                  <a:tcPr>
                    <a:solidFill>
                      <a:srgbClr val="EEF3F4"/>
                    </a:solidFill>
                  </a:tcPr>
                </a:tc>
                <a:tc>
                  <a:txBody>
                    <a:bodyPr/>
                    <a:lstStyle/>
                    <a:p>
                      <a:r>
                        <a:rPr sz="1400">
                          <a:solidFill>
                            <a:srgbClr val="263238"/>
                          </a:solidFill>
                          <a:latin typeface="Calibri"/>
                        </a:rPr>
                        <a:t>Detrás del tendón del bíceps</a:t>
                      </a:r>
                    </a:p>
                  </a:txBody>
                  <a:tcPr>
                    <a:solidFill>
                      <a:srgbClr val="EEF3F4"/>
                    </a:solidFill>
                  </a:tcPr>
                </a:tc>
                <a:tc>
                  <a:txBody>
                    <a:bodyPr/>
                    <a:lstStyle/>
                    <a:p>
                      <a:r>
                        <a:rPr sz="1400">
                          <a:solidFill>
                            <a:srgbClr val="263238"/>
                          </a:solidFill>
                          <a:latin typeface="Calibri"/>
                        </a:rPr>
                        <a:t>Peroneo común [r2]</a:t>
                      </a:r>
                    </a:p>
                  </a:txBody>
                  <a:tcPr>
                    <a:solidFill>
                      <a:srgbClr val="EEF3F4"/>
                    </a:solidFill>
                  </a:tcPr>
                </a:tc>
                <a:tc>
                  <a:txBody>
                    <a:bodyPr/>
                    <a:lstStyle/>
                    <a:p>
                      <a:r>
                        <a:rPr sz="1400">
                          <a:solidFill>
                            <a:srgbClr val="263238"/>
                          </a:solidFill>
                          <a:latin typeface="Calibri"/>
                        </a:rPr>
                        <a:t>7,92 mm detrás del límite óseo posterior a nivel del plato [r12]</a:t>
                      </a:r>
                    </a:p>
                  </a:txBody>
                  <a:tcPr>
                    <a:solidFill>
                      <a:srgbClr val="EEF3F4"/>
                    </a:solidFill>
                  </a:tcPr>
                </a:tc>
              </a:tr>
              <a:tr h="457200">
                <a:tc>
                  <a:txBody>
                    <a:bodyPr/>
                    <a:lstStyle/>
                    <a:p>
                      <a:r>
                        <a:rPr sz="1400">
                          <a:solidFill>
                            <a:srgbClr val="263238"/>
                          </a:solidFill>
                          <a:latin typeface="Calibri"/>
                        </a:rPr>
                        <a:t>Posteromedial en supino</a:t>
                      </a:r>
                    </a:p>
                  </a:txBody>
                  <a:tcPr>
                    <a:solidFill>
                      <a:srgbClr val="FFFFFF"/>
                    </a:solidFill>
                  </a:tcPr>
                </a:tc>
                <a:tc>
                  <a:txBody>
                    <a:bodyPr/>
                    <a:lstStyle/>
                    <a:p>
                      <a:r>
                        <a:rPr sz="1400">
                          <a:solidFill>
                            <a:srgbClr val="263238"/>
                          </a:solidFill>
                          <a:latin typeface="Calibri"/>
                        </a:rPr>
                        <a:t>Pata de ganso retraída; LCM superficial; poplíteo y sóleo</a:t>
                      </a:r>
                    </a:p>
                  </a:txBody>
                  <a:tcPr>
                    <a:solidFill>
                      <a:srgbClr val="FFFFFF"/>
                    </a:solidFill>
                  </a:tcPr>
                </a:tc>
                <a:tc>
                  <a:txBody>
                    <a:bodyPr/>
                    <a:lstStyle/>
                    <a:p>
                      <a:r>
                        <a:rPr sz="1400">
                          <a:solidFill>
                            <a:srgbClr val="263238"/>
                          </a:solidFill>
                          <a:latin typeface="Calibri"/>
                        </a:rPr>
                        <a:t>Vena y nervio safeno [r20]</a:t>
                      </a:r>
                    </a:p>
                  </a:txBody>
                  <a:tcPr>
                    <a:solidFill>
                      <a:srgbClr val="FFFFFF"/>
                    </a:solidFill>
                  </a:tcPr>
                </a:tc>
                <a:tc>
                  <a:txBody>
                    <a:bodyPr/>
                    <a:lstStyle/>
                    <a:p>
                      <a:r>
                        <a:rPr sz="1400">
                          <a:solidFill>
                            <a:srgbClr val="263238"/>
                          </a:solidFill>
                          <a:latin typeface="Calibri"/>
                        </a:rPr>
                        <a:t>El semimembranoso cubre el plato posteromedial [r20]</a:t>
                      </a:r>
                    </a:p>
                  </a:txBody>
                  <a:tcPr>
                    <a:solidFill>
                      <a:srgbClr val="FFFFFF"/>
                    </a:solidFill>
                  </a:tcPr>
                </a:tc>
              </a:tr>
              <a:tr h="457200">
                <a:tc>
                  <a:txBody>
                    <a:bodyPr/>
                    <a:lstStyle/>
                    <a:p>
                      <a:r>
                        <a:rPr sz="1400">
                          <a:solidFill>
                            <a:srgbClr val="263238"/>
                          </a:solidFill>
                          <a:latin typeface="Calibri"/>
                        </a:rPr>
                        <a:t>Posteromedial en prono</a:t>
                      </a:r>
                    </a:p>
                  </a:txBody>
                  <a:tcPr>
                    <a:solidFill>
                      <a:srgbClr val="EEF3F4"/>
                    </a:solidFill>
                  </a:tcPr>
                </a:tc>
                <a:tc>
                  <a:txBody>
                    <a:bodyPr/>
                    <a:lstStyle/>
                    <a:p>
                      <a:r>
                        <a:rPr sz="1400">
                          <a:solidFill>
                            <a:srgbClr val="263238"/>
                          </a:solidFill>
                          <a:latin typeface="Calibri"/>
                        </a:rPr>
                        <a:t>Gastrocnemio medial retraído de medial a lateral</a:t>
                      </a:r>
                    </a:p>
                  </a:txBody>
                  <a:tcPr>
                    <a:solidFill>
                      <a:srgbClr val="EEF3F4"/>
                    </a:solidFill>
                  </a:tcPr>
                </a:tc>
                <a:tc>
                  <a:txBody>
                    <a:bodyPr/>
                    <a:lstStyle/>
                    <a:p>
                      <a:r>
                        <a:rPr sz="1400">
                          <a:solidFill>
                            <a:srgbClr val="263238"/>
                          </a:solidFill>
                          <a:latin typeface="Calibri"/>
                        </a:rPr>
                        <a:t>Vasos que pasan por la membrana interósea [r48]</a:t>
                      </a:r>
                    </a:p>
                  </a:txBody>
                  <a:tcPr>
                    <a:solidFill>
                      <a:srgbClr val="EEF3F4"/>
                    </a:solidFill>
                  </a:tcPr>
                </a:tc>
                <a:tc>
                  <a:txBody>
                    <a:bodyPr/>
                    <a:lstStyle/>
                    <a:p>
                      <a:r>
                        <a:rPr sz="1400">
                          <a:solidFill>
                            <a:srgbClr val="263238"/>
                          </a:solidFill>
                          <a:latin typeface="Calibri"/>
                        </a:rPr>
                        <a:t>Tenotomía parcial o completa del gastrocnemio medial si falta exposición [r48]</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84</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lo que se lesiona o se pierde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[r50] Ochiai S et al. J Orthop Surg Res. 2017. doi:10.1186/s13018-017-0596-x</a:t>
            </a:r>
          </a:p>
          <a:p>
            <a:r>
              <a:rPr sz="1000">
                <a:solidFill>
                  <a:srgbClr val="5A6469"/>
                </a:solidFill>
                <a:latin typeface="Calibri"/>
              </a:rPr>
              <a:t>[r13] Kerver AL et al. J Bone Joint Surg Am. 2013. doi:10.2106/JBJS.L.01297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Rama infrapatelar del safeno. Tras reconstrucción del LCA con incisión vertical, 26 de 123 pacientes (21,1 %) tuvieron trastorno sensitivo [r50]; el riesgo es mayor con incisiones longitudinales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84</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citadas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[r50] Ochiai S et al. J Orthop Surg Res. 2017. doi:10.1186/s13018-017-0596-x</a:t>
            </a:r>
          </a:p>
          <a:p>
            <a:r>
              <a:rPr sz="800">
                <a:solidFill>
                  <a:srgbClr val="5A6469"/>
                </a:solidFill>
                <a:latin typeface="Calibri"/>
              </a:rPr>
              <a:t>[r9] Medina O et al. Clin Orthop Relat Res. 2014. doi:10.1007/s11999-014-3511-3</a:t>
            </a:r>
          </a:p>
          <a:p>
            <a:r>
              <a:rPr sz="800">
                <a:solidFill>
                  <a:srgbClr val="5A6469"/>
                </a:solidFill>
                <a:latin typeface="Calibri"/>
              </a:rPr>
              <a:t>[r16] Hantes M et al. EFORT Open Rev. 2026. doi:10.1530/EOR-2026-0053</a:t>
            </a:r>
          </a:p>
          <a:p>
            <a:r>
              <a:rPr sz="800">
                <a:solidFill>
                  <a:srgbClr val="5A6469"/>
                </a:solidFill>
                <a:latin typeface="Calibri"/>
              </a:rPr>
              <a:t>[r33] Ayik G et al. BMC Musculoskelet Disord. 2026. doi:10.1186/s12891-025-09409-x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84</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citadas y su prevención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Medina O et al. Clin Orthop Relat Res. 2014. doi:10.1007/s11999-014-3511-3</a:t>
            </a:r>
          </a:p>
          <a:p>
            <a:r>
              <a:rPr sz="800">
                <a:solidFill>
                  <a:srgbClr val="5A6469"/>
                </a:solidFill>
                <a:latin typeface="Calibri"/>
              </a:rPr>
              <a:t>[r10] Constantinescu D et al. J Am Acad Orthop Surg. 2023. doi:10.5435/JAAOS-D-22-00339</a:t>
            </a:r>
          </a:p>
          <a:p>
            <a:r>
              <a:rPr sz="800">
                <a:solidFill>
                  <a:srgbClr val="5A6469"/>
                </a:solidFill>
                <a:latin typeface="Calibri"/>
              </a:rPr>
              <a:t>[r13] Kerver AL et al. J Bone Joint Surg Am. 2013. doi:10.2106/JBJS.L.01297</a:t>
            </a:r>
          </a:p>
          <a:p>
            <a:r>
              <a:rPr sz="800">
                <a:solidFill>
                  <a:srgbClr val="5A6469"/>
                </a:solidFill>
                <a:latin typeface="Calibri"/>
              </a:rPr>
              <a:t>[r16] Hantes M et al. EFORT Open Rev. 2026. doi:10.1530/EOR-2026-0053</a:t>
            </a:r>
          </a:p>
          <a:p>
            <a:r>
              <a:rPr sz="800">
                <a:solidFill>
                  <a:srgbClr val="5A6469"/>
                </a:solidFill>
                <a:latin typeface="Calibri"/>
              </a:rPr>
              <a:t>[r18] Franulic N et al. Injury. 2025. doi:10.1016/j.injury.2025.112855</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Complicación</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Prevención anatómica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Trastorno sensitivo de la rama infrapatelar</a:t>
                      </a:r>
                    </a:p>
                  </a:txBody>
                  <a:tcPr>
                    <a:solidFill>
                      <a:srgbClr val="EEF3F4"/>
                    </a:solidFill>
                  </a:tcPr>
                </a:tc>
                <a:tc>
                  <a:txBody>
                    <a:bodyPr/>
                    <a:lstStyle/>
                    <a:p>
                      <a:r>
                        <a:rPr sz="1400">
                          <a:solidFill>
                            <a:srgbClr val="263238"/>
                          </a:solidFill>
                          <a:latin typeface="Calibri"/>
                        </a:rPr>
                        <a:t>21,1 % (26 de 123) [r50]</a:t>
                      </a:r>
                    </a:p>
                  </a:txBody>
                  <a:tcPr>
                    <a:solidFill>
                      <a:srgbClr val="EEF3F4"/>
                    </a:solidFill>
                  </a:tcPr>
                </a:tc>
                <a:tc>
                  <a:txBody>
                    <a:bodyPr/>
                    <a:lstStyle/>
                    <a:p>
                      <a:r>
                        <a:rPr sz="1400">
                          <a:solidFill>
                            <a:srgbClr val="263238"/>
                          </a:solidFill>
                          <a:latin typeface="Calibri"/>
                        </a:rPr>
                        <a:t>Incisión paralela al rumbo del nervio [r13]</a:t>
                      </a:r>
                    </a:p>
                  </a:txBody>
                  <a:tcPr>
                    <a:solidFill>
                      <a:srgbClr val="EEF3F4"/>
                    </a:solidFill>
                  </a:tcPr>
                </a:tc>
                <a:tc>
                  <a:txBody>
                    <a:bodyPr/>
                    <a:lstStyle/>
                    <a:p>
                      <a:r>
                        <a:rPr sz="1400">
                          <a:solidFill>
                            <a:srgbClr val="263238"/>
                          </a:solidFill>
                          <a:latin typeface="Calibri"/>
                        </a:rPr>
                        <a:t>Cohorte</a:t>
                      </a:r>
                    </a:p>
                  </a:txBody>
                  <a:tcPr>
                    <a:solidFill>
                      <a:srgbClr val="EEF3F4"/>
                    </a:solidFill>
                  </a:tcPr>
                </a:tc>
              </a:tr>
              <a:tr h="457200">
                <a:tc>
                  <a:txBody>
                    <a:bodyPr/>
                    <a:lstStyle/>
                    <a:p>
                      <a:r>
                        <a:rPr sz="1400">
                          <a:solidFill>
                            <a:srgbClr val="263238"/>
                          </a:solidFill>
                          <a:latin typeface="Calibri"/>
                        </a:rPr>
                        <a:t>Lesión de la poplítea en fractura de tibia proximal</a:t>
                      </a:r>
                    </a:p>
                  </a:txBody>
                  <a:tcPr>
                    <a:solidFill>
                      <a:srgbClr val="FFFFFF"/>
                    </a:solidFill>
                  </a:tcPr>
                </a:tc>
                <a:tc>
                  <a:txBody>
                    <a:bodyPr/>
                    <a:lstStyle/>
                    <a:p>
                      <a:r>
                        <a:rPr sz="1400">
                          <a:solidFill>
                            <a:srgbClr val="263238"/>
                          </a:solidFill>
                          <a:latin typeface="Calibri"/>
                        </a:rPr>
                        <a:t>2,7 % (9 de 336) [r34]</a:t>
                      </a:r>
                    </a:p>
                  </a:txBody>
                  <a:tcPr>
                    <a:solidFill>
                      <a:srgbClr val="FFFFFF"/>
                    </a:solidFill>
                  </a:tcPr>
                </a:tc>
                <a:tc>
                  <a:txBody>
                    <a:bodyPr/>
                    <a:lstStyle/>
                    <a:p>
                      <a:r>
                        <a:rPr sz="1400">
                          <a:solidFill>
                            <a:srgbClr val="263238"/>
                          </a:solidFill>
                          <a:latin typeface="Calibri"/>
                        </a:rPr>
                        <a:t>Exploración vascular y ITB; angio-TC en alta energía [r18]</a:t>
                      </a:r>
                    </a:p>
                  </a:txBody>
                  <a:tcPr>
                    <a:solidFill>
                      <a:srgbClr val="FFFFFF"/>
                    </a:solidFill>
                  </a:tcPr>
                </a:tc>
                <a:tc>
                  <a:txBody>
                    <a:bodyPr/>
                    <a:lstStyle/>
                    <a:p>
                      <a:r>
                        <a:rPr sz="1400">
                          <a:solidFill>
                            <a:srgbClr val="263238"/>
                          </a:solidFill>
                          <a:latin typeface="Calibri"/>
                        </a:rPr>
                        <a:t>Serie</a:t>
                      </a:r>
                    </a:p>
                  </a:txBody>
                  <a:tcPr>
                    <a:solidFill>
                      <a:srgbClr val="FFFFFF"/>
                    </a:solidFill>
                  </a:tcPr>
                </a:tc>
              </a:tr>
              <a:tr h="457200">
                <a:tc>
                  <a:txBody>
                    <a:bodyPr/>
                    <a:lstStyle/>
                    <a:p>
                      <a:r>
                        <a:rPr sz="1400">
                          <a:solidFill>
                            <a:srgbClr val="263238"/>
                          </a:solidFill>
                          <a:latin typeface="Calibri"/>
                        </a:rPr>
                        <a:t>Amputación tras lesión vascular en luxación</a:t>
                      </a:r>
                    </a:p>
                  </a:txBody>
                  <a:tcPr>
                    <a:solidFill>
                      <a:srgbClr val="EEF3F4"/>
                    </a:solidFill>
                  </a:tcPr>
                </a:tc>
                <a:tc>
                  <a:txBody>
                    <a:bodyPr/>
                    <a:lstStyle/>
                    <a:p>
                      <a:r>
                        <a:rPr sz="1400">
                          <a:solidFill>
                            <a:srgbClr val="263238"/>
                          </a:solidFill>
                          <a:latin typeface="Calibri"/>
                        </a:rPr>
                        <a:t>12 % [r9]; 2,2 % de los miembros [r10]</a:t>
                      </a:r>
                    </a:p>
                  </a:txBody>
                  <a:tcPr>
                    <a:solidFill>
                      <a:srgbClr val="EEF3F4"/>
                    </a:solidFill>
                  </a:tcPr>
                </a:tc>
                <a:tc>
                  <a:txBody>
                    <a:bodyPr/>
                    <a:lstStyle/>
                    <a:p>
                      <a:r>
                        <a:rPr sz="1400">
                          <a:solidFill>
                            <a:srgbClr val="263238"/>
                          </a:solidFill>
                          <a:latin typeface="Calibri"/>
                        </a:rPr>
                        <a:t>Diagnóstico y revascularización oportunos [r34]</a:t>
                      </a:r>
                    </a:p>
                  </a:txBody>
                  <a:tcPr>
                    <a:solidFill>
                      <a:srgbClr val="EEF3F4"/>
                    </a:solidFill>
                  </a:tcPr>
                </a:tc>
                <a:tc>
                  <a:txBody>
                    <a:bodyPr/>
                    <a:lstStyle/>
                    <a:p>
                      <a:r>
                        <a:rPr sz="1400">
                          <a:solidFill>
                            <a:srgbClr val="263238"/>
                          </a:solidFill>
                          <a:latin typeface="Calibri"/>
                        </a:rPr>
                        <a:t>Metaanálisis</a:t>
                      </a:r>
                    </a:p>
                  </a:txBody>
                  <a:tcPr>
                    <a:solidFill>
                      <a:srgbClr val="EEF3F4"/>
                    </a:solidFill>
                  </a:tcPr>
                </a:tc>
              </a:tr>
              <a:tr h="457200">
                <a:tc>
                  <a:txBody>
                    <a:bodyPr/>
                    <a:lstStyle/>
                    <a:p>
                      <a:r>
                        <a:rPr sz="1400">
                          <a:solidFill>
                            <a:srgbClr val="263238"/>
                          </a:solidFill>
                          <a:latin typeface="Calibri"/>
                        </a:rPr>
                        <a:t>Artrofibrosis tras lesión multiligamentaria</a:t>
                      </a:r>
                    </a:p>
                  </a:txBody>
                  <a:tcPr>
                    <a:solidFill>
                      <a:srgbClr val="FFFFFF"/>
                    </a:solidFill>
                  </a:tcPr>
                </a:tc>
                <a:tc>
                  <a:txBody>
                    <a:bodyPr/>
                    <a:lstStyle/>
                    <a:p>
                      <a:r>
                        <a:rPr sz="1400">
                          <a:solidFill>
                            <a:srgbClr val="263238"/>
                          </a:solidFill>
                          <a:latin typeface="Calibri"/>
                        </a:rPr>
                        <a:t>Alrededor de 10 % [r16]</a:t>
                      </a:r>
                    </a:p>
                  </a:txBody>
                  <a:tcPr>
                    <a:solidFill>
                      <a:srgbClr val="FFFFFF"/>
                    </a:solidFill>
                  </a:tcPr>
                </a:tc>
                <a:tc>
                  <a:txBody>
                    <a:bodyPr/>
                    <a:lstStyle/>
                    <a:p>
                      <a:r>
                        <a:rPr sz="1400">
                          <a:solidFill>
                            <a:srgbClr val="263238"/>
                          </a:solidFill>
                          <a:latin typeface="Calibri"/>
                        </a:rPr>
                        <a:t>Elegir el momento de la cirugía [r16]</a:t>
                      </a:r>
                    </a:p>
                  </a:txBody>
                  <a:tcPr>
                    <a:solidFill>
                      <a:srgbClr val="FFFFFF"/>
                    </a:solidFill>
                  </a:tcPr>
                </a:tc>
                <a:tc>
                  <a:txBody>
                    <a:bodyPr/>
                    <a:lstStyle/>
                    <a:p>
                      <a:r>
                        <a:rPr sz="1400">
                          <a:solidFill>
                            <a:srgbClr val="263238"/>
                          </a:solidFill>
                          <a:latin typeface="Calibri"/>
                        </a:rPr>
                        <a:t>Revisión</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84</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recupera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Hantes M et al. EFORT Open Rev. 2026. doi:10.1530/EOR-2026-0053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Función a 2 años. El paciente con lesión multiligamentaria conserva cerca de 80-85 % de su función de rodilla a los 2 años…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84</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recupera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Timmerman A et al. Acta Orthop Belg. 2025. doi:10.52628/91.1.14101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Neuroma. Tras la resección, 73 % refirió alivio significativo y 58 % mejoría funcional [r52].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84</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tras la resección del neuroma de la rama infrapatelar (40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Timmerman A et al. Acta Orthop Belg. 2025. doi:10.52628/91.1.14101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84</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[r3] Heidari N et al. J Orthop Trauma. 2013. doi:10.1097/BOT.0b013e318271f8f0</a:t>
            </a:r>
          </a:p>
          <a:p>
            <a:r>
              <a:rPr sz="800">
                <a:solidFill>
                  <a:srgbClr val="5A6469"/>
                </a:solidFill>
                <a:latin typeface="Calibri"/>
              </a:rPr>
              <a:t>[r12] Rausch V et al. Arch Orthop Trauma Surg. 2019. doi:10.1007/s00402-019-03141-7</a:t>
            </a:r>
          </a:p>
          <a:p>
            <a:r>
              <a:rPr sz="800">
                <a:solidFill>
                  <a:srgbClr val="5A6469"/>
                </a:solidFill>
                <a:latin typeface="Calibri"/>
              </a:rPr>
              <a:t>[r17] Hungerford M et al. J Exp Orthop. 2024. doi:10.1002/jeo2.12070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Ubica cada abordaje por su estructura de riesgo: safeno infrapatelar y vena safena por medial, peroneo común por lateral y posterolateral, poplítea y tibial anterior por detrás [r1, r2, r3, r12,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Heidari N et al. J Orthop Trauma. 2013. doi:10.1097/BOT.0b013e318271f8f0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tibial anterior atraviesa la membrana interósea a 27 mm del plato lateral como mínimo en 40 miembros: marca hasta dónde bajar con cautela en la disección posterolateral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84</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Gebhard F et al. En: AO Surgery Reference. 2026.</a:t>
            </a:r>
          </a:p>
          <a:p>
            <a:r>
              <a:rPr sz="800">
                <a:solidFill>
                  <a:srgbClr val="5A6469"/>
                </a:solidFill>
                <a:latin typeface="Calibri"/>
              </a:rPr>
              <a:t>[r2] Barei D. En: Baumgaertner M, editor. 2026.</a:t>
            </a:r>
          </a:p>
          <a:p>
            <a:r>
              <a:rPr sz="800">
                <a:solidFill>
                  <a:srgbClr val="5A6469"/>
                </a:solidFill>
                <a:latin typeface="Calibri"/>
              </a:rPr>
              <a:t>[r12] Rausch V et al. Arch Orthop Trauma Surg. 2019. doi:10.1007/s00402-019-03141-7</a:t>
            </a:r>
          </a:p>
          <a:p>
            <a:r>
              <a:rPr sz="800">
                <a:solidFill>
                  <a:srgbClr val="5A6469"/>
                </a:solidFill>
                <a:latin typeface="Calibri"/>
              </a:rPr>
              <a:t>[r13] Kerver AL et al. J Bone Joint Surg Am. 2013. doi:10.2106/JBJS.L.01297</a:t>
            </a:r>
          </a:p>
          <a:p>
            <a:r>
              <a:rPr sz="800">
                <a:solidFill>
                  <a:srgbClr val="5A6469"/>
                </a:solidFill>
                <a:latin typeface="Calibri"/>
              </a:rPr>
              <a:t>[r14] Michel PA et al. Am J Sports Med. 2021. doi:10.1177/03635465211039865</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abordaje tiene una estructura de riesgo: nómbrala antes de cortar [r1, r2].</a:t>
            </a:r>
          </a:p>
          <a:p>
            <a:pPr marL="347472" indent="-347472">
              <a:spcAft>
                <a:spcPts val="1400"/>
              </a:spcAft>
              <a:buChar char="•"/>
            </a:pPr>
            <a:r>
              <a:rPr sz="2400">
                <a:solidFill>
                  <a:srgbClr val="263238"/>
                </a:solidFill>
                <a:latin typeface="Calibri"/>
              </a:rPr>
              <a:t>Las distancias de cadáver orientan; no garantizan, porque el peroneo y el safeno varían [r12, r13].</a:t>
            </a:r>
          </a:p>
          <a:p>
            <a:pPr marL="347472" indent="-347472">
              <a:spcAft>
                <a:spcPts val="1400"/>
              </a:spcAft>
              <a:buChar char="•"/>
            </a:pPr>
            <a:r>
              <a:rPr sz="2400">
                <a:solidFill>
                  <a:srgbClr val="263238"/>
                </a:solidFill>
                <a:latin typeface="Calibri"/>
              </a:rPr>
              <a:t>El menisco se piensa por su relación con la cápsula, no por la edad sola [r14,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84</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eje mecánico · eje anatómico · varo constitucional · CPAK · ángulo Q · LCM superficial · LCM profundo · ligamento oblicuo posterior · semimembranoso · esquina posterolateral · LCL · poplíteo · ligamento popliteofibular…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84</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Arnoczky SP et al. Am J Sports Med. 1982. doi:10.1177/036354658201000205</a:t>
            </a:r>
          </a:p>
          <a:p>
            <a:r>
              <a:rPr sz="1000">
                <a:solidFill>
                  <a:srgbClr val="5A6469"/>
                </a:solidFill>
                <a:latin typeface="Calibri"/>
              </a:rPr>
              <a:t>[r14] Michel PA et al. Am J Sports Med. 2021. doi:10.1177/03635465211039865</a:t>
            </a:r>
          </a:p>
          <a:p>
            <a:r>
              <a:rPr sz="1000">
                <a:solidFill>
                  <a:srgbClr val="5A6469"/>
                </a:solidFill>
                <a:latin typeface="Calibri"/>
              </a:rPr>
              <a:t>[r17] Hungerford M et al. J Exp Orthop. 2024. doi:10.1002/jeo2.12070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Sangre del menisco: plexo perimeniscal, 10-25 % externo; rojo-blanco y blanco-blanco sin vasos tras la adolescencia [r7, r14].</a:t>
            </a:r>
          </a:p>
          <a:p>
            <a:pPr marL="347472" indent="-347472">
              <a:spcAft>
                <a:spcPts val="1400"/>
              </a:spcAft>
              <a:buChar char="•"/>
            </a:pPr>
            <a:r>
              <a:rPr sz="2400">
                <a:solidFill>
                  <a:srgbClr val="263238"/>
                </a:solidFill>
                <a:latin typeface="Calibri"/>
              </a:rPr>
              <a:t>Poplítea: con la tibia subluxada hacia delante, se aleja del corte (21,0 a 31,0 mm a 90°)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84</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luxación de rodilla reducida en el lugar del accidente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pacientes reales.</a:t>
            </a:r>
          </a:p>
          <a:p>
            <a:pPr marL="347472" indent="-347472">
              <a:spcAft>
                <a:spcPts val="1400"/>
              </a:spcAft>
              <a:buChar char="•"/>
            </a:pPr>
            <a:r>
              <a:rPr sz="2800">
                <a:solidFill>
                  <a:srgbClr val="263238"/>
                </a:solidFill>
                <a:latin typeface="Calibri"/>
              </a:rPr>
              <a:t>Hombre de 28 años, accidente de moto.</a:t>
            </a:r>
          </a:p>
          <a:p>
            <a:pPr marL="347472" indent="-347472">
              <a:spcAft>
                <a:spcPts val="1400"/>
              </a:spcAft>
              <a:buChar char="•"/>
            </a:pPr>
            <a:r>
              <a:rPr sz="2800">
                <a:solidFill>
                  <a:srgbClr val="263238"/>
                </a:solidFill>
                <a:latin typeface="Calibri"/>
              </a:rPr>
              <a:t>Los paramédicos reducen una rodilla derecha deformada en el lugar.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84</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lesiones ligamentarias esperas y qué estructura anatómica explica el déficit del pie?</a:t>
            </a:r>
          </a:p>
          <a:p>
            <a:pPr marL="347472" indent="-347472">
              <a:spcAft>
                <a:spcPts val="1400"/>
              </a:spcAft>
              <a:buChar char="•"/>
            </a:pPr>
            <a:r>
              <a:rPr sz="2400">
                <a:solidFill>
                  <a:srgbClr val="263238"/>
                </a:solidFill>
                <a:latin typeface="Calibri"/>
              </a:rPr>
              <a:t>2. ¿Los pulsos palpables y el ITB normal bastan para descartar la lesión vascular?</a:t>
            </a:r>
          </a:p>
          <a:p>
            <a:pPr marL="347472" indent="-347472">
              <a:spcAft>
                <a:spcPts val="1400"/>
              </a:spcAft>
              <a:buChar char="•"/>
            </a:pPr>
            <a:r>
              <a:rPr sz="2400">
                <a:solidFill>
                  <a:srgbClr val="263238"/>
                </a:solidFill>
                <a:latin typeface="Calibri"/>
              </a:rPr>
              <a:t>3. ¿Qué conducta tomas sobre la rodilla en las primeras horas y cuándo reconstruyes?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Medina O et al. Clin Orthop Relat Res. 2014. doi:10.1007/s11999-014-3511-3</a:t>
            </a:r>
          </a:p>
          <a:p>
            <a:r>
              <a:rPr sz="1000">
                <a:solidFill>
                  <a:srgbClr val="5A6469"/>
                </a:solidFill>
                <a:latin typeface="Calibri"/>
              </a:rPr>
              <a:t>[r10] Constantinescu D et al. J Am Acad Orthop Surg. 2023. doi:10.5435/JAAOS-D-22-00339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déficit en dorsiflexión y el dorso del pie hacen pensar en una lesión del nervio peroneo común; tras una luxación… [r9]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84</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Gebhard F, Kregor P, Oliver C, Nousiainen MT. Medial parapatellar approach to the distal femur [Internet]. En: AO Surgery Reference. Davos: AO Foundation [consultado 2026 oct 11]. Disponible en: https://surgeryreference.aofoundation.org/orthopedic-trauma/adult-trauma/distal-femur/approach/medial-parapatellar-approach https://surgeryreference.aofoundation.org/orthopedic-trauma/adult-trauma/distal-femur/approach/medial-parapatellar-approach</a:t>
            </a:r>
          </a:p>
          <a:p>
            <a:pPr>
              <a:spcAft>
                <a:spcPts val="800"/>
              </a:spcAft>
            </a:pPr>
            <a:r>
              <a:rPr sz="1200">
                <a:solidFill>
                  <a:srgbClr val="263238"/>
                </a:solidFill>
                <a:latin typeface="Calibri"/>
              </a:rPr>
              <a:t>[r2] Barei D. Straight lateral approach to the proximal tibia [Internet]. En: Baumgaertner M, editor. AO Surgery Reference. Davos: AO Foundation [consultado 2026 oct 11]. Disponible en: https://surgeryreference.aofoundation.org/orthopedic-trauma/adult-trauma/proximal-tibia/approach/straight-lateral-approach https://surgeryreference.aofoundation.org/orthopedic-trauma/adult-trauma/proximal-tibia/approach/straight-lateral-approach</a:t>
            </a:r>
          </a:p>
          <a:p>
            <a:pPr>
              <a:spcAft>
                <a:spcPts val="800"/>
              </a:spcAft>
            </a:pPr>
            <a:r>
              <a:rPr sz="1200">
                <a:solidFill>
                  <a:srgbClr val="263238"/>
                </a:solidFill>
                <a:latin typeface="Calibri"/>
              </a:rPr>
              <a:t>[r3] Heidari N, Lidder S, Grechenig W, Tesch NP, Weinberg AM. The risk of injury to the anterior tibial artery in the posterolateral approach to the tibia plateau: a cadaver study. J Orthop Trauma. 2013;27(4):221-5. doi:10.1097/BOT.0b013e318271f8f0 https://doi.org/10.1097/BOT.0b013e318271f8f0</a:t>
            </a:r>
          </a:p>
          <a:p>
            <a:pPr>
              <a:spcAft>
                <a:spcPts val="800"/>
              </a:spcAft>
            </a:pPr>
            <a:r>
              <a:rPr sz="1200">
                <a:solidFill>
                  <a:srgbClr val="263238"/>
                </a:solidFill>
                <a:latin typeface="Calibri"/>
              </a:rPr>
              <a:t>[r4] Wymenga AB, Kats JJ, Kooloos J, Hillen B. Surgical anatomy of the medial collateral ligament and the posteromedial capsule of the knee. Knee Surg Sports Traumatol Arthrosc. 2006;14(3):229-34. doi:10.1007/s00167-005-0682-1 https://doi.org/10.1007/s00167-005-0682-1</a:t>
            </a:r>
          </a:p>
          <a:p>
            <a:pPr>
              <a:spcAft>
                <a:spcPts val="800"/>
              </a:spcAft>
            </a:pPr>
            <a:r>
              <a:rPr sz="1200">
                <a:solidFill>
                  <a:srgbClr val="263238"/>
                </a:solidFill>
                <a:latin typeface="Calibri"/>
              </a:rPr>
              <a:t>[r5] LaPrade RF, Ly TV, Wentorf FA, Engebretsen L. The posterolateral attachments of the knee: a qualitative and quantitative morphologic analysis of the fibular collateral ligament, popliteus tendon, popliteofibular ligament, and lateral gastrocnemius tendon. Am J Sports Med. 2003;31(6):854-60. doi:10.1177/03635465030310062101 https://doi.org/10.1177/03635465030310062101</a:t>
            </a:r>
          </a:p>
          <a:p>
            <a:pPr>
              <a:spcAft>
                <a:spcPts val="800"/>
              </a:spcAft>
            </a:pPr>
            <a:r>
              <a:rPr sz="1200">
                <a:solidFill>
                  <a:srgbClr val="263238"/>
                </a:solidFill>
                <a:latin typeface="Calibri"/>
              </a:rPr>
              <a:t>[r6] Kumar A, Raza K, Krishna H, Narayan RK, Jha RK, Kumari C, et al. Sharing of proximal fibers by the anterolateral and lateral collateral ligaments in the human knee: a cadaveric study. Sci Rep. 2023;13(1):12317. doi:10.1038/s41598-023-38211-9 https://doi.org/10.1038/s41598-023-38211-9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Arnoczky SP, Warren RF. Microvasculature of the human meniscus. Am J Sports Med. 1982;10(2):90-5. doi:10.1177/036354658201000205 https://doi.org/10.1177/036354658201000205</a:t>
            </a:r>
          </a:p>
          <a:p>
            <a:pPr>
              <a:spcAft>
                <a:spcPts val="800"/>
              </a:spcAft>
            </a:pPr>
            <a:r>
              <a:rPr sz="1200">
                <a:solidFill>
                  <a:srgbClr val="263238"/>
                </a:solidFill>
                <a:latin typeface="Calibri"/>
              </a:rPr>
              <a:t>[r8] van der Lelij TJN, van Schie P, Weekhout A, Fiocco M, Munnik-Hagewoud R, Keereweer S, et al. Association Between Patient Characteristics and the Depth of Microvascular Penetration Into the Adult Human Meniscus. Am J Sports Med. 2025;53(3):658-665. doi:10.1177/03635465241307216 https://doi.org/10.1177/03635465241307216</a:t>
            </a:r>
          </a:p>
          <a:p>
            <a:pPr>
              <a:spcAft>
                <a:spcPts val="800"/>
              </a:spcAft>
            </a:pPr>
            <a:r>
              <a:rPr sz="1200">
                <a:solidFill>
                  <a:srgbClr val="263238"/>
                </a:solidFill>
                <a:latin typeface="Calibri"/>
              </a:rPr>
              <a:t>[r9] Medina O, Arom GA, Yeranosian MG, Petrigliano FA, McAllister DR. Vascular and nerve injury after knee dislocation: a systematic review. Clin Orthop Relat Res. 2014;472(9):2621-9. doi:10.1007/s11999-014-3511-3 https://doi.org/10.1007/s11999-014-3511-3</a:t>
            </a:r>
          </a:p>
          <a:p>
            <a:pPr>
              <a:spcAft>
                <a:spcPts val="800"/>
              </a:spcAft>
            </a:pPr>
            <a:r>
              <a:rPr sz="1200">
                <a:solidFill>
                  <a:srgbClr val="263238"/>
                </a:solidFill>
                <a:latin typeface="Calibri"/>
              </a:rPr>
              <a:t>[r10] Constantinescu D, Luxenburg D, Syros A, Bondar KJ, Barnhill S, Vanden Berge D, et al. Vascular Injury After Knee Dislocation: A Meta-Analysis Update. J Am Acad Orthop Surg. 2023;31(4):e198-e206. doi:10.5435/JAAOS-D-22-00339 https://doi.org/10.5435/JAAOS-D-22-00339</a:t>
            </a:r>
          </a:p>
          <a:p>
            <a:pPr>
              <a:spcAft>
                <a:spcPts val="800"/>
              </a:spcAft>
            </a:pPr>
            <a:r>
              <a:rPr sz="1200">
                <a:solidFill>
                  <a:srgbClr val="263238"/>
                </a:solidFill>
                <a:latin typeface="Calibri"/>
              </a:rPr>
              <a:t>[r11] Weinberg DS, Scarcella NR, Napora JK, Vallier HA. Can Vascular Injury be Appropriately Assessed With Physical Examination After Knee Dislocation?. Clin Orthop Relat Res. 2016;474(6):1453-8. doi:10.1007/s11999-016-4730-6 https://doi.org/10.1007/s11999-016-4730-6</a:t>
            </a:r>
          </a:p>
          <a:p>
            <a:pPr>
              <a:spcAft>
                <a:spcPts val="800"/>
              </a:spcAft>
            </a:pPr>
            <a:r>
              <a:rPr sz="1200">
                <a:solidFill>
                  <a:srgbClr val="263238"/>
                </a:solidFill>
                <a:latin typeface="Calibri"/>
              </a:rPr>
              <a:t>[r12] Rausch V, Hackl M, Oppermann J, Leschinger T, Scaal M, Müller LP, et al. Peroneal nerve location at the fibular head: an anatomic study using 3D imaging. Arch Orthop Trauma Surg. 2019;139(7):921-926. doi:10.1007/s00402-019-03141-7 https://doi.org/10.1007/s00402-019-03141-7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84</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Kerver AL, Leliveld MS, den Hartog D, Verhofstad MH, Kleinrensink GJ. The surgical anatomy of the infrapatellar branch of the saphenous nerve in relation to incisions for anteromedial knee surgery. J Bone Joint Surg Am. 2013;95(23):2119-25. doi:10.2106/JBJS.L.01297 https://doi.org/10.2106/JBJS.L.01297</a:t>
            </a:r>
          </a:p>
          <a:p>
            <a:pPr>
              <a:spcAft>
                <a:spcPts val="800"/>
              </a:spcAft>
            </a:pPr>
            <a:r>
              <a:rPr sz="1200">
                <a:solidFill>
                  <a:srgbClr val="263238"/>
                </a:solidFill>
                <a:latin typeface="Calibri"/>
              </a:rPr>
              <a:t>[r14] Michel PA, Domnick CJ, Raschke MJ, Hoffmann A, Kittl C, Herbst E, et al. Age-Related Changes in the Microvascular Density of the Human Meniscus. Am J Sports Med. 2021;49(13):3544-3550. doi:10.1177/03635465211039865 https://doi.org/10.1177/03635465211039865</a:t>
            </a:r>
          </a:p>
          <a:p>
            <a:pPr>
              <a:spcAft>
                <a:spcPts val="800"/>
              </a:spcAft>
            </a:pPr>
            <a:r>
              <a:rPr sz="1200">
                <a:solidFill>
                  <a:srgbClr val="263238"/>
                </a:solidFill>
                <a:latin typeface="Calibri"/>
              </a:rPr>
              <a:t>[r15] Bellemans J, Colyn W, Vandenneucker H, Victor J. The Chitranjan Ranawat award: is neutral mechanical alignment normal for all patients? The concept of constitutional varus. Clin Orthop Relat Res. 2012;470(1):45-53. doi:10.1007/s11999-011-1936-5 https://doi.org/10.1007/s11999-011-1936-5</a:t>
            </a:r>
          </a:p>
          <a:p>
            <a:pPr>
              <a:spcAft>
                <a:spcPts val="800"/>
              </a:spcAft>
            </a:pPr>
            <a:r>
              <a:rPr sz="1200">
                <a:solidFill>
                  <a:srgbClr val="263238"/>
                </a:solidFill>
                <a:latin typeface="Calibri"/>
              </a:rPr>
              <a:t>[r16] Hantes M, Raoulis V, Zibis A, Metaxiotis N, Hante A, Stefanou N, et al. Multiligament-injured knee: what the general orthopedic surgeon should know. EFORT Open Rev. 2026;11(5):426-436. doi:10.1530/EOR-2026-0053 https://doi.org/10.1530/EOR-2026-0053</a:t>
            </a:r>
          </a:p>
          <a:p>
            <a:pPr>
              <a:spcAft>
                <a:spcPts val="800"/>
              </a:spcAft>
            </a:pPr>
            <a:r>
              <a:rPr sz="1200">
                <a:solidFill>
                  <a:srgbClr val="263238"/>
                </a:solidFill>
                <a:latin typeface="Calibri"/>
              </a:rPr>
              <a:t>[r17] Hungerford M, Pichard-Encina CP, Boner A, Jones L. Measured distance from posterior tibia to popliteal artery increases with flexion and subluxation of the knee. J Exp Orthop. 2024;11(3):e12070. doi:10.1002/jeo2.12070 https://doi.org/10.1002/jeo2.12070</a:t>
            </a:r>
          </a:p>
          <a:p>
            <a:pPr>
              <a:spcAft>
                <a:spcPts val="800"/>
              </a:spcAft>
            </a:pPr>
            <a:r>
              <a:rPr sz="1200">
                <a:solidFill>
                  <a:srgbClr val="263238"/>
                </a:solidFill>
                <a:latin typeface="Calibri"/>
              </a:rPr>
              <a:t>[r18] Franulic N, Laso J, Bustos F, Albornoz P, Wolff N, Olivieri R, et al. Neurovascular injuries in tibial plateau fractures: Rare in Schatzker IV, predominant in complex patterns. Injury. 2025;56(12):112855. doi:10.1016/j.injury.2025.112855 https://doi.org/10.1016/j.injury.2025.112855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84</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Liu F, Yue B, Gadikota HR, Kozanek M, Liu W, Gill TJ, et al. Morphology of the medial collateral ligament of the knee. J Orthop Surg Res. 2010;5:69. doi:10.1186/1749-799X-5-69 https://doi.org/10.1186/1749-799X-5-69</a:t>
            </a:r>
          </a:p>
          <a:p>
            <a:pPr>
              <a:spcAft>
                <a:spcPts val="800"/>
              </a:spcAft>
            </a:pPr>
            <a:r>
              <a:rPr sz="1200">
                <a:solidFill>
                  <a:srgbClr val="263238"/>
                </a:solidFill>
                <a:latin typeface="Calibri"/>
              </a:rPr>
              <a:t>[r20] Barei D. Medial and posteromedial approach to the proximal tibia [Internet]. En: Baumgaertner M, editor. AO Surgery Reference. Davos: AO Foundation [consultado 2026 oct 11]. Disponible en: https://surgeryreference.aofoundation.org/orthopedic-trauma/adult-trauma/proximal-tibia/approach/medial-and-posteromedial-approach-to-proximal-tibia https://surgeryreference.aofoundation.org/orthopedic-trauma/adult-trauma/proximal-tibia/approach/medial-and-posteromedial-approach-to-proximal-tibia</a:t>
            </a:r>
          </a:p>
          <a:p>
            <a:pPr>
              <a:spcAft>
                <a:spcPts val="800"/>
              </a:spcAft>
            </a:pPr>
            <a:r>
              <a:rPr sz="1200">
                <a:solidFill>
                  <a:srgbClr val="263238"/>
                </a:solidFill>
                <a:latin typeface="Calibri"/>
              </a:rPr>
              <a:t>[r21] Cousin J, Noailles T, Hardy A, Decante C, Hamel A. Posterior cruciate ligament: Anatomy, femoral insertion and relationships with the anterior menisco-femoral ligament in 23 cadaver knees. Orthop Traumatol Surg Res. 2021;107(2):102788. doi:10.1016/j.otsr.2020.102788 https://doi.org/10.1016/j.otsr.2020.102788</a:t>
            </a:r>
          </a:p>
          <a:p>
            <a:pPr>
              <a:spcAft>
                <a:spcPts val="800"/>
              </a:spcAft>
            </a:pPr>
            <a:r>
              <a:rPr sz="1200">
                <a:solidFill>
                  <a:srgbClr val="263238"/>
                </a:solidFill>
                <a:latin typeface="Calibri"/>
              </a:rPr>
              <a:t>[r22] Cheng J, Alam Shah MA, Wang JW, Jiang WB, Zhang XH, Sui HJ, et al. Anterior Attachments of the Medial Patellofemoral Ligament: Morphological Characteristics. J Bone Joint Surg Am. 2025;107(7):741-748. doi:10.2106/JBJS.24.00332 https://doi.org/10.2106/JBJS.24.00332</a:t>
            </a:r>
          </a:p>
          <a:p>
            <a:pPr>
              <a:spcAft>
                <a:spcPts val="800"/>
              </a:spcAft>
            </a:pPr>
            <a:r>
              <a:rPr sz="1200">
                <a:solidFill>
                  <a:srgbClr val="263238"/>
                </a:solidFill>
                <a:latin typeface="Calibri"/>
              </a:rPr>
              <a:t>[r23] Kantor AH, Thorne TJ, Dong W, Sato EH, O'Neill DC, Rothberg DL, et al. Ankle-Brachial Index Is an Effective Screening Tool for Vascular Injury in Schatzker Type-4 to 6 Tibial Plateau Fractures with Symmetric Pulses. J Bone Joint Surg Am. 2025;107(4):408-413. doi:10.2106/JBJS.24.00545 https://doi.org/10.2106/JBJS.24.00545</a:t>
            </a:r>
          </a:p>
          <a:p>
            <a:pPr>
              <a:spcAft>
                <a:spcPts val="800"/>
              </a:spcAft>
            </a:pPr>
            <a:r>
              <a:rPr sz="1200">
                <a:solidFill>
                  <a:srgbClr val="263238"/>
                </a:solidFill>
                <a:latin typeface="Calibri"/>
              </a:rPr>
              <a:t>[r24] Hsu RW, Himeno S, Coventry MB, Chao EY. Normal axial alignment of the lower extremity and load-bearing distribution at the knee. Clin Orthop Relat Res. 1990:215-27 https://pubmed.ncbi.nlm.nih.gov/2347155/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84</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Kikuchi K, Tabuchi K, Tabira Y, Watanabe K, Georgiev GP, Iwanaga J, et al. Anatomical relationship between the anterior arm of the semimembranosus tendon and the medial collateral ligament: A cadaveric study. J Exp Orthop. 2025;12(4):e70530. doi:10.1002/jeo2.70530 https://doi.org/10.1002/jeo2.70530</a:t>
            </a:r>
          </a:p>
          <a:p>
            <a:pPr>
              <a:spcAft>
                <a:spcPts val="800"/>
              </a:spcAft>
            </a:pPr>
            <a:r>
              <a:rPr sz="1200">
                <a:solidFill>
                  <a:srgbClr val="263238"/>
                </a:solidFill>
                <a:latin typeface="Calibri"/>
              </a:rPr>
              <a:t>[r26] D'Ambrosi R, Corona K, Guerra G, Cerciello S, Ursino C, Ursino N, et al. Posterior oblique ligament of the knee: state of the art. EFORT Open Rev. 2021;6(5):364-371. doi:10.1302/2058-5241.6.200127 https://doi.org/10.1302/2058-5241.6.200127</a:t>
            </a:r>
          </a:p>
          <a:p>
            <a:pPr>
              <a:spcAft>
                <a:spcPts val="800"/>
              </a:spcAft>
            </a:pPr>
            <a:r>
              <a:rPr sz="1200">
                <a:solidFill>
                  <a:srgbClr val="263238"/>
                </a:solidFill>
                <a:latin typeface="Calibri"/>
              </a:rPr>
              <a:t>[r27] Branch EA, Anz AW. Distal Insertions of the Biceps Femoris: A Quantitative Analysis. Orthop J Sports Med. 2015;3(9):2325967115602255. doi:10.1177/2325967115602255 https://doi.org/10.1177/2325967115602255</a:t>
            </a:r>
          </a:p>
          <a:p>
            <a:pPr>
              <a:spcAft>
                <a:spcPts val="800"/>
              </a:spcAft>
            </a:pPr>
            <a:r>
              <a:rPr sz="1200">
                <a:solidFill>
                  <a:srgbClr val="263238"/>
                </a:solidFill>
                <a:latin typeface="Calibri"/>
              </a:rPr>
              <a:t>[r28] Barei D. Anterolateral and extended anterolateral approach to the proximal tibia [Internet]. En: Baumgaertner M, editor. AO Surgery Reference. Davos: AO Foundation [consultado 2026 oct 11]. Disponible en: https://surgeryreference.aofoundation.org/orthopedic-trauma/adult-trauma/proximal-tibia/approach/anterolateral-and-extended-anterolateral-approach-to-proximal-tibia https://surgeryreference.aofoundation.org/orthopedic-trauma/adult-trauma/proximal-tibia/approach/anterolateral-and-extended-anterolateral-approach-to-proximal-tibia</a:t>
            </a:r>
          </a:p>
          <a:p>
            <a:pPr>
              <a:spcAft>
                <a:spcPts val="800"/>
              </a:spcAft>
            </a:pPr>
            <a:r>
              <a:rPr sz="1200">
                <a:solidFill>
                  <a:srgbClr val="263238"/>
                </a:solidFill>
                <a:latin typeface="Calibri"/>
              </a:rPr>
              <a:t>[r29] Strauss M, Kennedy ML, Brady A, Moatshe G, Chahla J, LaPrade RF, et al. Qualitative and Quantitative Anatomy of the Human Quadriceps Tendon in Young Cadaveric Specimens. Orthop J Sports Med. 2021;9(9):23259671211037305. doi:10.1177/23259671211037305 https://doi.org/10.1177/23259671211037305</a:t>
            </a:r>
          </a:p>
          <a:p>
            <a:pPr>
              <a:spcAft>
                <a:spcPts val="800"/>
              </a:spcAft>
            </a:pPr>
            <a:r>
              <a:rPr sz="1200">
                <a:solidFill>
                  <a:srgbClr val="263238"/>
                </a:solidFill>
                <a:latin typeface="Calibri"/>
              </a:rPr>
              <a:t>[r30] Peez C, Wermers J, Glasbrenner J, Briese T, Raschke MJ, Herbst E, et al. Qualitative and Quantitative Assessment of the Medial Patellar Retinaculum Anatomy: the Anteromedial Side of the Knee Revisited. Orthop J Sports Med. 2022;10(11):23259671221134818. doi:10.1177/23259671221134818 https://doi.org/10.1177/23259671221134818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84</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Amis AA, Gupte CM, Bull AM, Edwards A. Anatomy of the posterior cruciate ligament and the meniscofemoral ligaments. Knee Surg Sports Traumatol Arthrosc. 2006;14(3):257-63. doi:10.1007/s00167-005-0686-x https://doi.org/10.1007/s00167-005-0686-x</a:t>
            </a:r>
          </a:p>
          <a:p>
            <a:pPr>
              <a:spcAft>
                <a:spcPts val="800"/>
              </a:spcAft>
            </a:pPr>
            <a:r>
              <a:rPr sz="1200">
                <a:solidFill>
                  <a:srgbClr val="263238"/>
                </a:solidFill>
                <a:latin typeface="Calibri"/>
              </a:rPr>
              <a:t>[r32] Miller MD, Kline AJ, Gonzales J, Beach WR. Vascular risk associated with a posterior approach for posterior cruciate ligament reconstruction using the tibial inlay technique. J Knee Surg. 2002;15(3):137-40 https://pubmed.ncbi.nlm.nih.gov/12152973/</a:t>
            </a:r>
          </a:p>
          <a:p>
            <a:pPr>
              <a:spcAft>
                <a:spcPts val="800"/>
              </a:spcAft>
            </a:pPr>
            <a:r>
              <a:rPr sz="1200">
                <a:solidFill>
                  <a:srgbClr val="263238"/>
                </a:solidFill>
                <a:latin typeface="Calibri"/>
              </a:rPr>
              <a:t>[r33] Ayik G, Kamaci S, Bingol I, Kolac UC, Atalay M, Ata N, et al. Traumatic knee dislocations: a national database analysis. BMC Musculoskelet Disord. 2026;27(1):105. doi:10.1186/s12891-025-09409-x https://doi.org/10.1186/s12891-025-09409-x</a:t>
            </a:r>
          </a:p>
          <a:p>
            <a:pPr>
              <a:spcAft>
                <a:spcPts val="800"/>
              </a:spcAft>
            </a:pPr>
            <a:r>
              <a:rPr sz="1200">
                <a:solidFill>
                  <a:srgbClr val="263238"/>
                </a:solidFill>
                <a:latin typeface="Calibri"/>
              </a:rPr>
              <a:t>[r34] Izawa Y, Futamura K, Nishida M. Morphological characteristics and clinical outcomes of proximal tibial fractures with popliteal artery injury: a retrospective case series. Int Orthop. 2026;50(8):1873-1879. doi:10.1007/s00264-026-06821-3 https://doi.org/10.1007/s00264-026-06821-3</a:t>
            </a:r>
          </a:p>
          <a:p>
            <a:pPr>
              <a:spcAft>
                <a:spcPts val="800"/>
              </a:spcAft>
            </a:pPr>
            <a:r>
              <a:rPr sz="1200">
                <a:solidFill>
                  <a:srgbClr val="263238"/>
                </a:solidFill>
                <a:latin typeface="Calibri"/>
              </a:rPr>
              <a:t>[r35] Zhang D, Eurich J, Pitz-Goncalves L, Schimizzi G, Erdman MK, Christiano AV. What is the Rate of Occult Vessel Abnormalities in High-Energy Tibial Plateau Fractures (OTA/AO 41)?. J Orthop Trauma. 2026;40(10):555-560. doi:10.1097/BOT.0000000000003215 https://doi.org/10.1097/BOT.0000000000003215</a:t>
            </a:r>
          </a:p>
          <a:p>
            <a:pPr>
              <a:spcAft>
                <a:spcPts val="800"/>
              </a:spcAft>
            </a:pPr>
            <a:r>
              <a:rPr sz="1200">
                <a:solidFill>
                  <a:srgbClr val="263238"/>
                </a:solidFill>
                <a:latin typeface="Calibri"/>
              </a:rPr>
              <a:t>[r36] Wang B, Zhu Y, Zhang B, Wang Y, Yan L, Xie X, et al. Incidence and Characteristics of Knee Ligament and Meniscal Injuries in Patients With Posterolateral Tibial Plateau Fractures. Orthop J Sports Med. 2024;12(4):23259671241238023. doi:10.1177/23259671241238023 https://doi.org/10.1177/23259671241238023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84</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Grant S, Van de Graaf V, Chen D, Pagnano M, Bellemans J, Macdessi S. The Coronal Plane Alignment of the Knee Classification: How It Works, How to Apply It, and How It can Affect Outcomes in Knee Reconstruction Surgery. JB JS Open Access. 2025;10(4). doi:10.2106/JBJS.OA.25.00165 https://doi.org/10.2106/JBJS.OA.25.00165</a:t>
            </a:r>
          </a:p>
          <a:p>
            <a:pPr>
              <a:spcAft>
                <a:spcPts val="800"/>
              </a:spcAft>
            </a:pPr>
            <a:r>
              <a:rPr sz="1200">
                <a:solidFill>
                  <a:srgbClr val="263238"/>
                </a:solidFill>
                <a:latin typeface="Calibri"/>
              </a:rPr>
              <a:t>[r38] Smith TO, Hunt NJ, Donell ST. The reliability and validity of the Q-angle: a systematic review. Knee Surg Sports Traumatol Arthrosc. 2008;16(12):1068-79. doi:10.1007/s00167-008-0643-6 https://doi.org/10.1007/s00167-008-0643-6</a:t>
            </a:r>
          </a:p>
          <a:p>
            <a:pPr>
              <a:spcAft>
                <a:spcPts val="800"/>
              </a:spcAft>
            </a:pPr>
            <a:r>
              <a:rPr sz="1200">
                <a:solidFill>
                  <a:srgbClr val="263238"/>
                </a:solidFill>
                <a:latin typeface="Calibri"/>
              </a:rPr>
              <a:t>[r39] Angelats X, Carrera A, Tubbs RS, Iwanaga J, Franco M, Kikuchi K, et al. Anatomy of the ligaments of the posterolateral corner of the knee: A narrative literature review. J Exp Orthop. 2025;12(4):e70562. doi:10.1002/jeo2.70562 https://doi.org/10.1002/jeo2.70562</a:t>
            </a:r>
          </a:p>
          <a:p>
            <a:pPr>
              <a:spcAft>
                <a:spcPts val="800"/>
              </a:spcAft>
            </a:pPr>
            <a:r>
              <a:rPr sz="1200">
                <a:solidFill>
                  <a:srgbClr val="263238"/>
                </a:solidFill>
                <a:latin typeface="Calibri"/>
              </a:rPr>
              <a:t>[r40] Aman ZS, DePhillipo NN, Storaci HW, Moatshe G, Chahla J, Engebretsen L, et al. Quantitative and Qualitative Assessment of Posterolateral Meniscal Anatomy: Defining the Popliteal Hiatus, Popliteomeniscal Fascicles, and the Lateral Meniscotibial Ligament. Am J Sports Med. 2019;47(8):1797-1803. doi:10.1177/0363546519849933 https://doi.org/10.1177/0363546519849933</a:t>
            </a:r>
          </a:p>
          <a:p>
            <a:pPr>
              <a:spcAft>
                <a:spcPts val="800"/>
              </a:spcAft>
            </a:pPr>
            <a:r>
              <a:rPr sz="1200">
                <a:solidFill>
                  <a:srgbClr val="263238"/>
                </a:solidFill>
                <a:latin typeface="Calibri"/>
              </a:rPr>
              <a:t>[r41] Bae BS, Yoo S, Lee SH. Ramp lesion in anterior cruciate ligament injury: a review of the anatomy, biomechanics, epidemiology, and diagnosis. Knee Surg Relat Res. 2023;35(1):23. doi:10.1186/s43019-023-00197-z https://doi.org/10.1186/s43019-023-00197-z</a:t>
            </a:r>
          </a:p>
          <a:p>
            <a:pPr>
              <a:spcAft>
                <a:spcPts val="800"/>
              </a:spcAft>
            </a:pPr>
            <a:r>
              <a:rPr sz="1200">
                <a:solidFill>
                  <a:srgbClr val="263238"/>
                </a:solidFill>
                <a:latin typeface="Calibri"/>
              </a:rPr>
              <a:t>[r42] Perelli S, Morales Avalos R, Masferrer-Pino A, Monllau JC. Anatomy of lateral meniscus. Ann Jt. 2022;7:16. doi:10.21037/aoj-20-118 https://doi.org/10.21037/aoj-20-118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81 / 84</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Wang C, Mok YR, Wang M, Ma X, Hui JHP, Lee DYH. Comparative Meta-Analysis of ACL Footprint Anatomy Between Asian and Western Populations. Orthop J Sports Med. 2025;13(12):23259671251397407. doi:10.1177/23259671251397407 https://doi.org/10.1177/23259671251397407</a:t>
            </a:r>
          </a:p>
          <a:p>
            <a:pPr>
              <a:spcAft>
                <a:spcPts val="800"/>
              </a:spcAft>
            </a:pPr>
            <a:r>
              <a:rPr sz="1200">
                <a:solidFill>
                  <a:srgbClr val="263238"/>
                </a:solidFill>
                <a:latin typeface="Calibri"/>
              </a:rPr>
              <a:t>[r44] Mueller MM, Conner-Rilk S, Klinger CE, Wang J, von Rehlingen-Prinz F, Hingsamer V, et al. Differential Arterial Supply of the ACL and PCL Revealed by 7T-qMRI, Histology, and Micro-CT. Orthop J Sports Med. 2026;14(8):23259671261464702. doi:10.1177/23259671261464702 https://doi.org/10.1177/23259671261464702</a:t>
            </a:r>
          </a:p>
          <a:p>
            <a:pPr>
              <a:spcAft>
                <a:spcPts val="800"/>
              </a:spcAft>
            </a:pPr>
            <a:r>
              <a:rPr sz="1200">
                <a:solidFill>
                  <a:srgbClr val="263238"/>
                </a:solidFill>
                <a:latin typeface="Calibri"/>
              </a:rPr>
              <a:t>[r45] Kawarai Y, Nakamura J, Suzuki T, Hagiwara S, Miura M, Ohtori S. Anatomical Features of the Descending Genicular Artery to Facilitate Surgical Exposure for the Subvastus Approach-A Cadaveric Study. J Arthroplasty. 2018;33(8):2647-2651. doi:10.1016/j.arth.2018.03.046 https://doi.org/10.1016/j.arth.2018.03.046</a:t>
            </a:r>
          </a:p>
          <a:p>
            <a:pPr>
              <a:spcAft>
                <a:spcPts val="800"/>
              </a:spcAft>
            </a:pPr>
            <a:r>
              <a:rPr sz="1200">
                <a:solidFill>
                  <a:srgbClr val="263238"/>
                </a:solidFill>
                <a:latin typeface="Calibri"/>
              </a:rPr>
              <a:t>[r46] Gebhard F, Kregor P, Oliver C, Nousiainen MT. Lateral parapatellar approach to the distal femur [Internet]. En: AO Surgery Reference. Davos: AO Foundation [consultado 2026 oct 11]. Disponible en: https://surgeryreference.aofoundation.org/orthopedic-trauma/adult-trauma/distal-femur/approach/lateral-parapatellar-approach-to-the-distal-femur https://surgeryreference.aofoundation.org/orthopedic-trauma/adult-trauma/distal-femur/approach/lateral-parapatellar-approach-to-the-distal-femur</a:t>
            </a:r>
          </a:p>
          <a:p>
            <a:pPr>
              <a:spcAft>
                <a:spcPts val="800"/>
              </a:spcAft>
            </a:pPr>
            <a:r>
              <a:rPr sz="1200">
                <a:solidFill>
                  <a:srgbClr val="263238"/>
                </a:solidFill>
                <a:latin typeface="Calibri"/>
              </a:rPr>
              <a:t>[r47] Hu S, Li S, Chang S, Du S, Xiong W. Surgical exposure to posterolateral quadrant tibial plateau fractures: an anatomic comparison of posterolateral and posteromedial approaches. J Orthop Surg Res. 2022;17(1):346. doi:10.1186/s13018-022-03236-9 https://doi.org/10.1186/s13018-022-03236-9</a:t>
            </a:r>
          </a:p>
          <a:p>
            <a:pPr>
              <a:spcAft>
                <a:spcPts val="800"/>
              </a:spcAft>
            </a:pPr>
            <a:r>
              <a:rPr sz="1200">
                <a:solidFill>
                  <a:srgbClr val="263238"/>
                </a:solidFill>
                <a:latin typeface="Calibri"/>
              </a:rPr>
              <a:t>[r48] Barei D. Prone posteromedial approach to the proximal tibia [Internet]. En: Baumgaertner M, editor. AO Surgery Reference. Davos: AO Foundation [consultado 2026 oct 11]. Disponible en: https://surgeryreference.aofoundation.org/orthopedic-trauma/adult-trauma/proximal-tibia/approach/prone-posteromedial-approach-to-proximal-tibia https://surgeryreference.aofoundation.org/orthopedic-trauma/adult-trauma/proximal-tibia/approach/prone-posteromedial-approach-to-proximal-tibia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82 / 84</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Parekh H, Zazulak B, Daniel AV, Vasavada K, Mansour E, Medvecky M. Popliteal Artery Injury Risk in Total Knee Arthroplasty Related to Anatomic Variations: A Scoping Review. Arthroplast Today. 2026;38:101975. doi:10.1016/j.artd.2026.101975 https://doi.org/10.1016/j.artd.2026.101975</a:t>
            </a:r>
          </a:p>
          <a:p>
            <a:pPr>
              <a:spcAft>
                <a:spcPts val="800"/>
              </a:spcAft>
            </a:pPr>
            <a:r>
              <a:rPr sz="1200">
                <a:solidFill>
                  <a:srgbClr val="263238"/>
                </a:solidFill>
                <a:latin typeface="Calibri"/>
              </a:rPr>
              <a:t>[r50] Ochiai S, Hagino T, Senga S, Yamashita T, Oda K, Haro H. Injury to infrapatellar branch of saphenous nerve in anterior cruciate ligament reconstruction using vertical skin incision for hamstring harvesting: risk factors and the influence of treatment outcome. J Orthop Surg Res. 2017;12(1):101. doi:10.1186/s13018-017-0596-x https://doi.org/10.1186/s13018-017-0596-x</a:t>
            </a:r>
          </a:p>
          <a:p>
            <a:pPr>
              <a:spcAft>
                <a:spcPts val="800"/>
              </a:spcAft>
            </a:pPr>
            <a:r>
              <a:rPr sz="1200">
                <a:solidFill>
                  <a:srgbClr val="263238"/>
                </a:solidFill>
                <a:latin typeface="Calibri"/>
              </a:rPr>
              <a:t>[r51] Greenwood K, Mogale N, Van Zyl R, Keough N, Hohmann E. A Posteromedial Portal Allows Access to the Posteromedial Knee, While a Posterolateral Portal Risks Common Fibular Nerve Injury: A Cadaveric Analysis. Arthrosc Sports Med Rehabil. 2024;6(1):100880. doi:10.1016/j.asmr.2023.100880 https://doi.org/10.1016/j.asmr.2023.100880</a:t>
            </a:r>
          </a:p>
          <a:p>
            <a:pPr>
              <a:spcAft>
                <a:spcPts val="800"/>
              </a:spcAft>
            </a:pPr>
            <a:r>
              <a:rPr sz="1200">
                <a:solidFill>
                  <a:srgbClr val="263238"/>
                </a:solidFill>
                <a:latin typeface="Calibri"/>
              </a:rPr>
              <a:t>[r52] Timmerman A, Denayer T, Conte P, Vanermen F, Verdonk P. Neuroma of the infrapatellar branch of the saphenous nerve: surgical treatment technique and outcome. Acta Orthop Belg. 2025;91(1):117-123. doi:10.52628/91.1.14101 https://doi.org/10.52628/91.1.14101</a:t>
            </a:r>
          </a:p>
          <a:p>
            <a:pPr>
              <a:spcAft>
                <a:spcPts val="800"/>
              </a:spcAft>
            </a:pPr>
            <a:r>
              <a:rPr sz="1200">
                <a:solidFill>
                  <a:srgbClr val="263238"/>
                </a:solidFill>
                <a:latin typeface="Calibri"/>
              </a:rPr>
              <a:t>[r53] Javidmehr S, Pashazadeh MP, Ramezanpour MR, Akbarzadeh A, Behzadi B, LaPrade RF. Tibial plateau depression and widening as predictors of meniscal and ligamentous injuries: a systematic review and meta-analysis. Knee Surg Relat Res. 2026;38(1). doi:10.1186/s43019-026-00332-6 https://doi.org/10.1186/s43019-026-00332-6</a:t>
            </a:r>
          </a:p>
          <a:p>
            <a:pPr>
              <a:spcAft>
                <a:spcPts val="800"/>
              </a:spcAft>
            </a:pPr>
            <a:r>
              <a:rPr sz="1200">
                <a:solidFill>
                  <a:srgbClr val="263238"/>
                </a:solidFill>
                <a:latin typeface="Calibri"/>
              </a:rPr>
              <a:t>[r54] Sokal PA, Norris R, Maddox TW, Oldershaw RA. The diagnostic accuracy of clinical tests for anterior cruciate ligament tears are comparable but the Lachman test has been previously overestimated: a systematic review and meta-analysis. Knee Surg Sports Traumatol Arthrosc. 2022;30(10):3287-3303. doi:10.1007/s00167-022-06898-4 https://doi.org/10.1007/s00167-022-06898-4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83 / 84</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Nguyen LT, Truong SV, Nguyen UTP. Value of Clinical Tests in Diagnosing Anterior Cruciate Ligament Tears: What Is New?. Rev Bras Ortop (Sao Paulo). 2025;60(5):s00451813005. doi:10.1055/s-0045-1813005 https://doi.org/10.1055/s-0045-1813005</a:t>
            </a:r>
          </a:p>
          <a:p>
            <a:pPr>
              <a:spcAft>
                <a:spcPts val="800"/>
              </a:spcAft>
            </a:pPr>
            <a:r>
              <a:rPr sz="1200">
                <a:solidFill>
                  <a:srgbClr val="263238"/>
                </a:solidFill>
                <a:latin typeface="Calibri"/>
              </a:rPr>
              <a:t>[r56] Rana R, Mehan N, Hassan R, Gohil Y, Tyagi A, Maffulli N. Diagnostic accuracy of clinical examination versus MRI for meniscal tears: a systematic review and meta-analysis. Br Med Bull. 2026;159(1). doi:10.1093/bmb/ldag023 https://doi.org/10.1093/bmb/ldag023</a:t>
            </a:r>
          </a:p>
          <a:p>
            <a:pPr>
              <a:spcAft>
                <a:spcPts val="800"/>
              </a:spcAft>
            </a:pPr>
            <a:r>
              <a:rPr sz="1200">
                <a:solidFill>
                  <a:srgbClr val="263238"/>
                </a:solidFill>
                <a:latin typeface="Calibri"/>
              </a:rPr>
              <a:t>[r57] Phelan N, Rowland P, Galvin R, O'Byrne JM. A systematic review and meta-analysis of the diagnostic accuracy of MRI for suspected ACL and meniscal tears of the knee. Knee Surg Sports Traumatol Arthrosc. 2016;24(5):1525-39. doi:10.1007/s00167-015-3861-8 https://doi.org/10.1007/s00167-015-3861-8</a:t>
            </a:r>
          </a:p>
          <a:p>
            <a:pPr>
              <a:spcAft>
                <a:spcPts val="800"/>
              </a:spcAft>
            </a:pPr>
            <a:r>
              <a:rPr sz="1200">
                <a:solidFill>
                  <a:srgbClr val="263238"/>
                </a:solidFill>
                <a:latin typeface="Calibri"/>
              </a:rPr>
              <a:t>[r58] Potter M, Smith A. Diagnostic accuracy of ultrasound in assessing medial collateral ligament and medial meniscus injuries? A systematic review and meta-analysis. Ultrasound J. 2026;18(1):18171. doi:10.5826/tuj.2026.18171 https://doi.org/10.5826/tuj.2026.18171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84 / 84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Anatomía quirúrgica de la rodilla: el mapa de lo que no puedes lesionar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