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horas</c:v>
                </c:pt>
              </c:strCache>
            </c:strRef>
          </c:tx>
          <c:spPr>
            <a:solidFill>
              <a:srgbClr val="0F5F6B"/>
            </a:solidFill>
          </c:spPr>
          <c:cat>
            <c:strRef>
              <c:f>Sheet1!$A$2:$A$4</c:f>
              <c:strCache>
                <c:ptCount val="3"/>
                <c:pt idx="0">
                  <c:v>Sin anticoagulante</c:v>
                </c:pt>
                <c:pt idx="1">
                  <c:v>Warfarina</c:v>
                </c:pt>
                <c:pt idx="2">
                  <c:v>DOAC</c:v>
                </c:pt>
              </c:strCache>
            </c:strRef>
          </c:cat>
          <c:val>
            <c:numRef>
              <c:f>Sheet1!$B$2:$B$4</c:f>
              <c:numCache>
                <c:formatCode>General</c:formatCode>
                <c:ptCount val="3"/>
                <c:pt idx="0">
                  <c:v>28.0</c:v>
                </c:pt>
                <c:pt idx="1">
                  <c:v>38.3</c:v>
                </c:pt>
                <c:pt idx="2">
                  <c:v>46.4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horas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horas</c:v>
                </c:pt>
              </c:strCache>
            </c:strRef>
          </c:tx>
          <c:spPr>
            <a:solidFill>
              <a:srgbClr val="0F5F6B"/>
            </a:solidFill>
          </c:spPr>
          <c:cat>
            <c:strRef>
              <c:f>Sheet1!$A$2:$A$4</c:f>
              <c:strCache>
                <c:ptCount val="3"/>
                <c:pt idx="0">
                  <c:v>Sin anticoagulante</c:v>
                </c:pt>
                <c:pt idx="1">
                  <c:v>Warfarina</c:v>
                </c:pt>
                <c:pt idx="2">
                  <c:v>DOAC</c:v>
                </c:pt>
              </c:strCache>
            </c:strRef>
          </c:cat>
          <c:val>
            <c:numRef>
              <c:f>Sheet1!$B$2:$B$4</c:f>
              <c:numCache>
                <c:formatCode>General</c:formatCode>
                <c:ptCount val="3"/>
                <c:pt idx="0">
                  <c:v>24.4</c:v>
                </c:pt>
                <c:pt idx="1">
                  <c:v>26.4</c:v>
                </c:pt>
                <c:pt idx="2">
                  <c:v>33.0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horas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horas</c:v>
                </c:pt>
              </c:strCache>
            </c:strRef>
          </c:tx>
          <c:spPr>
            <a:solidFill>
              <a:srgbClr val="0F5F6B"/>
            </a:solidFill>
          </c:spPr>
          <c:cat>
            <c:strRef>
              <c:f>Sheet1!$A$2:$A$5</c:f>
              <c:strCache>
                <c:ptCount val="4"/>
                <c:pt idx="0">
                  <c:v>Cualquier DOAC en dosis alta</c:v>
                </c:pt>
                <c:pt idx="1">
                  <c:v>Dabigatrán, dosis baja</c:v>
                </c:pt>
                <c:pt idx="2">
                  <c:v>Apixabán, dosis baja</c:v>
                </c:pt>
                <c:pt idx="3">
                  <c:v>Rivaroxabán, dosis baja</c:v>
                </c:pt>
              </c:strCache>
            </c:strRef>
          </c:cat>
          <c:val>
            <c:numRef>
              <c:f>Sheet1!$B$2:$B$5</c:f>
              <c:numCache>
                <c:formatCode>General</c:formatCode>
                <c:ptCount val="4"/>
                <c:pt idx="0">
                  <c:v>72</c:v>
                </c:pt>
                <c:pt idx="1">
                  <c:v>48</c:v>
                </c:pt>
                <c:pt idx="2">
                  <c:v>36</c:v>
                </c:pt>
                <c:pt idx="3">
                  <c:v>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horas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pacientes</c:v>
                </c:pt>
              </c:strCache>
            </c:strRef>
          </c:tx>
          <c:spPr>
            <a:solidFill>
              <a:srgbClr val="0F5F6B"/>
            </a:solidFill>
          </c:spPr>
          <c:cat>
            <c:strRef>
              <c:f>Sheet1!$A$2:$A$5</c:f>
              <c:strCache>
                <c:ptCount val="4"/>
                <c:pt idx="0">
                  <c:v>CCP: hemostasia efectiva</c:v>
                </c:pt>
                <c:pt idx="1">
                  <c:v>Plasma: hemostasia efectiva</c:v>
                </c:pt>
                <c:pt idx="2">
                  <c:v>CCP: INR rápido</c:v>
                </c:pt>
                <c:pt idx="3">
                  <c:v>Plasma: INR rápido</c:v>
                </c:pt>
              </c:strCache>
            </c:strRef>
          </c:cat>
          <c:val>
            <c:numRef>
              <c:f>Sheet1!$B$2:$B$5</c:f>
              <c:numCache>
                <c:formatCode>General</c:formatCode>
                <c:ptCount val="4"/>
                <c:pt idx="0">
                  <c:v>90</c:v>
                </c:pt>
                <c:pt idx="1">
                  <c:v>75</c:v>
                </c:pt>
                <c:pt idx="2">
                  <c:v>55</c:v>
                </c:pt>
                <c:pt idx="3">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a 30 días</c:v>
                </c:pt>
              </c:strCache>
            </c:strRef>
          </c:tx>
          <c:spPr>
            <a:solidFill>
              <a:srgbClr val="0F5F6B"/>
            </a:solidFill>
          </c:spPr>
          <c:cat>
            <c:strRef>
              <c:f>Sheet1!$A$2:$A$5</c:f>
              <c:strCache>
                <c:ptCount val="4"/>
                <c:pt idx="0">
                  <c:v>Sin puente: tromboembolismo arterial</c:v>
                </c:pt>
                <c:pt idx="1">
                  <c:v>Con puente: tromboembolismo arterial</c:v>
                </c:pt>
                <c:pt idx="2">
                  <c:v>Sin puente: sangrado mayor</c:v>
                </c:pt>
                <c:pt idx="3">
                  <c:v>Con puente: sangrado mayor</c:v>
                </c:pt>
              </c:strCache>
            </c:strRef>
          </c:cat>
          <c:val>
            <c:numRef>
              <c:f>Sheet1!$B$2:$B$5</c:f>
              <c:numCache>
                <c:formatCode>General</c:formatCode>
                <c:ptCount val="4"/>
                <c:pt idx="0">
                  <c:v>0.4</c:v>
                </c:pt>
                <c:pt idx="1">
                  <c:v>0.3</c:v>
                </c:pt>
                <c:pt idx="2">
                  <c:v>1.3</c:v>
                </c:pt>
                <c:pt idx="3">
                  <c:v>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a 30 días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Apixabán</c:v>
                </c:pt>
                <c:pt idx="1">
                  <c:v>Dabigatrán</c:v>
                </c:pt>
                <c:pt idx="2">
                  <c:v>Rivaroxabán</c:v>
                </c:pt>
              </c:strCache>
            </c:strRef>
          </c:cat>
          <c:val>
            <c:numRef>
              <c:f>Sheet1!$B$2:$B$4</c:f>
              <c:numCache>
                <c:formatCode>General</c:formatCode>
                <c:ptCount val="3"/>
                <c:pt idx="0">
                  <c:v>1.35</c:v>
                </c:pt>
                <c:pt idx="1">
                  <c:v>0.9</c:v>
                </c:pt>
                <c:pt idx="2">
                  <c:v>1.85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Aspirina: muerte o infarto</c:v>
                </c:pt>
                <c:pt idx="1">
                  <c:v>Placebo: muerte o infarto</c:v>
                </c:pt>
                <c:pt idx="2">
                  <c:v>Aspirina: sangrado mayor</c:v>
                </c:pt>
                <c:pt idx="3">
                  <c:v>Placebo: sangrado mayor</c:v>
                </c:pt>
              </c:strCache>
            </c:strRef>
          </c:cat>
          <c:val>
            <c:numRef>
              <c:f>Sheet1!$B$2:$B$5</c:f>
              <c:numCache>
                <c:formatCode>General</c:formatCode>
                <c:ptCount val="4"/>
                <c:pt idx="0">
                  <c:v>7.0</c:v>
                </c:pt>
                <c:pt idx="1">
                  <c:v>7.1</c:v>
                </c:pt>
                <c:pt idx="2">
                  <c:v>4.6</c:v>
                </c:pt>
                <c:pt idx="3">
                  <c:v>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Idarucizumab, grupo con sangrado (90 días)</c:v>
                </c:pt>
                <c:pt idx="1">
                  <c:v>Idarucizumab, grupo con procedimiento (90 días)</c:v>
                </c:pt>
                <c:pt idx="2">
                  <c:v>Andexanet, ANNEXA-4</c:v>
                </c:pt>
                <c:pt idx="3">
                  <c:v>Andexanet, ANNEXA-I</c:v>
                </c:pt>
                <c:pt idx="4">
                  <c:v>Atención habitual, ANNEXA-I</c:v>
                </c:pt>
              </c:strCache>
            </c:strRef>
          </c:cat>
          <c:val>
            <c:numRef>
              <c:f>Sheet1!$B$2:$B$6</c:f>
              <c:numCache>
                <c:formatCode>General</c:formatCode>
                <c:ptCount val="5"/>
                <c:pt idx="0">
                  <c:v>6.3</c:v>
                </c:pt>
                <c:pt idx="1">
                  <c:v>7.4</c:v>
                </c:pt>
                <c:pt idx="2">
                  <c:v>10</c:v>
                </c:pt>
                <c:pt idx="3">
                  <c:v>10.3</c:v>
                </c:pt>
                <c:pt idx="4">
                  <c:v>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Espinal: muerte o no caminar a 60 días</c:v>
                </c:pt>
                <c:pt idx="1">
                  <c:v>General: muerte o no caminar a 60 días</c:v>
                </c:pt>
                <c:pt idx="2">
                  <c:v>Espinal: delirio</c:v>
                </c:pt>
                <c:pt idx="3">
                  <c:v>General: delirio</c:v>
                </c:pt>
              </c:strCache>
            </c:strRef>
          </c:cat>
          <c:val>
            <c:numRef>
              <c:f>Sheet1!$B$2:$B$5</c:f>
              <c:numCache>
                <c:formatCode>General</c:formatCode>
                <c:ptCount val="4"/>
                <c:pt idx="0">
                  <c:v>18.5</c:v>
                </c:pt>
                <c:pt idx="1">
                  <c:v>18.0</c:v>
                </c:pt>
                <c:pt idx="2">
                  <c:v>20.5</c:v>
                </c:pt>
                <c:pt idx="3">
                  <c:v>19.7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Aspirina: trombosis venosa profunda</c:v>
                </c:pt>
                <c:pt idx="1">
                  <c:v>Enoxaparina: trombosis venosa profunda</c:v>
                </c:pt>
                <c:pt idx="2">
                  <c:v>Aspirina: embolia pulmonar</c:v>
                </c:pt>
                <c:pt idx="3">
                  <c:v>Enoxaparina: embolia pulmonar</c:v>
                </c:pt>
              </c:strCache>
            </c:strRef>
          </c:cat>
          <c:val>
            <c:numRef>
              <c:f>Sheet1!$B$2:$B$5</c:f>
              <c:numCache>
                <c:formatCode>General</c:formatCode>
                <c:ptCount val="4"/>
                <c:pt idx="0">
                  <c:v>2.51</c:v>
                </c:pt>
                <c:pt idx="1">
                  <c:v>1.71</c:v>
                </c:pt>
                <c:pt idx="2">
                  <c:v>1.49</c:v>
                </c:pt>
                <c:pt idx="3">
                  <c:v>1.49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Sin anticoagulante</c:v>
                </c:pt>
                <c:pt idx="1">
                  <c:v>Warfarina</c:v>
                </c:pt>
                <c:pt idx="2">
                  <c:v>DOAC</c:v>
                </c:pt>
              </c:strCache>
            </c:strRef>
          </c:cat>
          <c:val>
            <c:numRef>
              <c:f>Sheet1!$B$2:$B$4</c:f>
              <c:numCache>
                <c:formatCode>General</c:formatCode>
                <c:ptCount val="3"/>
                <c:pt idx="0">
                  <c:v>31.8</c:v>
                </c:pt>
                <c:pt idx="1">
                  <c:v>43.4</c:v>
                </c:pt>
                <c:pt idx="2">
                  <c:v>29.6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Apixabán, alto riesgo de sangrado</c:v>
                </c:pt>
                <c:pt idx="1">
                  <c:v>Rivaroxabán, alto riesgo de sangrado</c:v>
                </c:pt>
                <c:pt idx="2">
                  <c:v>Apixabán, todos los procedimientos</c:v>
                </c:pt>
                <c:pt idx="3">
                  <c:v>Rivaroxabán, todos los procedimientos</c:v>
                </c:pt>
              </c:strCache>
            </c:strRef>
          </c:cat>
          <c:val>
            <c:numRef>
              <c:f>Sheet1!$B$2:$B$5</c:f>
              <c:numCache>
                <c:formatCode>General</c:formatCode>
                <c:ptCount val="4"/>
                <c:pt idx="0">
                  <c:v>2.96</c:v>
                </c:pt>
                <c:pt idx="1">
                  <c:v>2.95</c:v>
                </c:pt>
                <c:pt idx="2">
                  <c:v>1.35</c:v>
                </c:pt>
                <c:pt idx="3">
                  <c:v>1.85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Cirugía dentro de 24 horas</c:v>
                </c:pt>
                <c:pt idx="1">
                  <c:v>Cirugía después de 24 horas</c:v>
                </c:pt>
              </c:strCache>
            </c:strRef>
          </c:cat>
          <c:val>
            <c:numRef>
              <c:f>Sheet1!$B$2:$B$3</c:f>
              <c:numCache>
                <c:formatCode>General</c:formatCode>
                <c:ptCount val="2"/>
                <c:pt idx="0">
                  <c:v>5.8</c:v>
                </c:pt>
                <c:pt idx="1">
                  <c:v>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Cirugía acelerada (meta de 6 h)</c:v>
                </c:pt>
                <c:pt idx="1">
                  <c:v>Atención estándar</c:v>
                </c:pt>
              </c:strCache>
            </c:strRef>
          </c:cat>
          <c:val>
            <c:numRef>
              <c:f>Sheet1!$B$2:$B$3</c:f>
              <c:numCache>
                <c:formatCode>General</c:formatCode>
                <c:ptCount val="2"/>
                <c:pt idx="0">
                  <c:v>9</c:v>
                </c:pt>
                <c:pt idx="1">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Paciente anticoagulado o antiagregado que necesita cirugía: cuándo operar, qué suspender, qué revertir y qué anestesia usar.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El problema y las 3 preguntas que ordenan el capítulo; Cuántos llegan anticoagulados y cuánto se demoran; Qué hace cada fármaco y cuánto tarda en irse; Riesgo de sangrado de la cirugía y riesgo trombótico del paciente; Qué averiguar y qué pedir en la primera hora; Algoritmo: fractura de cadera con antitrombótico; Tratamiento 1: warfarina, heparinas y puente; Tratamiento 2: anticoagulantes orales directos; Tratamiento 3: antiagregantes y stents coronarios; Reversión de anticoagulantes: cuándo, con qué y a qué costo; Anestesia y bloqueos en el paciente antitrombótico; Reinicio posoperatorio y prevención de trombosis; Cómo se ejecuta: coordinación y errores del residente; Sangrado frente a trombosis: lo que cuesta cada decisión; Pronóstico: cuánto cuesta esperar. Estructura sugerida por el autor para diez minutos: Lámina 1 (1 min): caso de apertura. Una mujer anciana con fractura intertrocantérica y apixabán desde hace años (caso inventado). Pregunta: ¿operas esta noche, mañana o pasado mañana?. Lámina 2 (1 min): las 3 preguntas: cuándo opero, qué anestesia, cuándo reinicio. Cada una con su umbral. Lámina 3 (1 min): el costo de esperar. Con esperas mayores de 24 horas subió el riesgo de complicaciones [r21]; HIP ATTACK no mostró ventaja de operar a las 6 horas frente a las 24 [r22]. Lámina 4 (1 min): cirugía programada. En BRIDGE, sin puente el sangrado mayor fue 1,3 % frente a 3,2 % con puente [r1]; PAUSE: omitir el DOAC 1 día o 2 días antes [r3]. Lámina 5 (1 min): DOAC en cadera. El consenso acepta operar a menos de 36 horas de la última dosis [r31]; una revisión de 6 cohortes no halló más transfusión al operar temprano (OR 1,18) [r29]. Lámina 6 (1 min): anestesia. Operar y punzar tienen umbrales distintos [r32]; 72 horas tras una dosis alta de DOAC para el neuroeje [r33]; la fascia ilíaca es superficial [r33]. Lámina 7 (1 min): warfarina urgente. CCP de 4 factores frente a plasma: INR rápido 55 % frente a 10 % [r7]. Lámina 8 (1 min): reversión con costo. Idarucizumab en dabigatrán [r10]; andexanet retirado en EE.UU. tras la conclusión de la FDA [r13]. Lámina 9 (1 min): antiagregantes. En cadera no demorar por aspirina o clopidogrel [r20]; el stent reciente es la excepción a consultar [r17]. Lámina 10 (1 min): cierre. Reiniciar con fecha y hora escritas; reinicio del DOAC en menos de 48 horas es razonable en cadera [r31].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En cirugía programada el puente con heparina casi nunca hace falta: en fibrilación auricular, no usarlo fue no inferior para tromboembolia arterial (0,4 % frente a 0,3 %) y redujo el sangrado mayor (1,3 % frente a 3,2 %) (fuente: Douketis JD y colaboradores, 2015). En la fractura de cadera el reloj corre: con esperas mayores de 24 horas subió el riesgo de complicaciones (fuente: Pincus D y colaboradores, 2017), de modo que el anticoagulante no debería ser una razón automática para esperar días. Operar y puncionar el neuroeje son decisiones distintas: un consenso internacional acepta operar la cadera a menos de 36 horas de la última dosis de DOAC (fuente: Mitchell RJ y colaboradores, 2024), mientras que ESAIC/ESRA pide al menos 72 horas tras una dosis alta antes de un bloqueo neuraxial (fuente: Kietaibl S y colaboradores, 2022). Con warfarina y urgencia, el concentrado de complejo protrombínico de 4 factores corrigió el INR rápido en 55 % frente a 10 % con plasma (fuente: Goldstein JN y colaboradores, 2015), y en el subgrupo ortopédico la mediana hasta la cirugía fue 5,8 h frente a 19,2 h (fuente: Kincaid M y colaboradores, 2026). En cadera, la evidencia observacional no apoya demorar la cirugía por aspirina ni por clopidogrel (fuente: Tang N y colaboradores, 2025) (fuente: Kim CH y colaboradores, 2024); la excepción a vigilar es el stent coronario reciente, donde el riesgo se concentró en el primer mes (fuente: Egholm G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el problema y las 3 preguntas que ordenan el capítulo. Un paciente que toma anticoagulantes o antiagregantes y se rompe un hueso, o que va a una cirugía programada, plantea siempre las mismas 3 preguntas: ¿cuándo puedo operar sin que sangre?, ¿qué anestesia es segura? y ¿cuándo reinicio el fármaco para que no se coagule de más? Todo el capítulo ordena esas respuestas. Dos escenarios que no se mezclan. En cirugía programada hay tiempo para suspender con un protocolo, y la guía ACCP de 2022 se escribió para ese escenario (fuente: Douketis JD y colaboradores, 2022). En urgencia cambia la lógica: una revisión de JAMA 2024 llama emergente a lo que se opera en menos de 6 horas y urgente a lo que se opera entre 6 y 24 horas, y en esas situaciones con DOAC el sangrado llega hasta 23 % y la tromboembolia hasta 11 % (fuente: Douketis JD y colaboradores, 2024). Por qué la cadera es el caso modelo. Es cirugía urgente en personas mayores y con frecuencia anticoaguladas: en una cohorte de 1979 pacientes operados, 152 (8 %) tomaban warfarina al ingreso (fuente: Lawrence JE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 la espera no sale gratis: con esperas mayores de 24 horas subió el riesgo de complicaciones (fuente: Pincus D y colaboradores, 2017). Las familias de fármacos. Los antagonistas de vitamina K (warfarina), los anticoagulantes orales directos o DOAC (apixabán, rivaroxabán, edoxabán y dabigatrán), las heparinas y los antiagregantes (aspirina e inhibidores del receptor P2Y12 como clopidogrel, ticagrelor y prasugrel) se manejan con reglas distintas (fuente: Kietaibl S y colaboradores, 2022). Aprender esas reglas por familia es la forma más rápida de no equivocarse. Mapa de la coagulación. La figura muestra dónde actúa cada grupo: los DOAC de tipo anti-Xa frenan el factor X activado, la warfarina reduce los factores dependientes de vitamina K y el dabigatrán bloquea la trombina (fuente: Rossaint R y colaboradores, 2023) (fuente: Kietaibl S y colaboradores, 2022). Ese mapa explica por qué la reversión de una familia no sirve para otra.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«Tres escenarios y su lógica» tiene 3 columnas: Escenario, Qué se puede hacer, Fuente. Fila 1: Escenario, Cirugía programada; Qué se puede hacer, Suspender con protocolo, medir y reiniciar con fecha; puente casi nunca (fuente: Douketis JD y colaboradores, 2015); Fuente, (fuente: Douketis JD y colaboradores, 2022). Fila 2: Escenario, Urgente (6 a 24 horas); Qué se puede hacer, Medir el nivel del fármaco si existe, para decidir si hace falta revertir (fuente: Douketis JD y colaboradores, 2024); Fuente, (fuente: Douketis JD y colaboradores, 2024). Fila 3: Escenario, Emergente (menos de 6 horas); Qué se puede hacer, Reversión específica según el fármaco y el sangrado (fuente: Douketis JD y colaboradores, 2024); Fuente, (fuente: Douketis JD y colaboradores, 2024). (fuente: Douketis JD y colaboradores, 2022) (fuente: Douketis JD y colaboradores, 2024) (fuente: Douketis JD y colaboradores, 2015). Con esto cerramos el problema y las 3 preguntas que ordenan el capítulo. Sigamos con cuántos llegan anticoagulados y cuánto se demoran.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cuántos llegan anticoagulados y cuánto se demoran. La proporción exacta cambia según el país y el año, pero el orden de magnitud es alto. En una cohorte de un centro terciario, 8 % de los operados de cadera tomaban warfarina (fuente: Lawrence JE y colaboradores, 2017); otro estudio recuerda que hasta 30 % de los pacientes con fractura de cuello femoral también están anticoagulados (fuente: P'ng SS y colaboradores, 2024), y una revisión de 2026 cuenta la anticoagulación como causa de hasta 10 % de las demoras quirúrgicas (fuente: Paris AN y colaboradores, 2026). El tiempo hasta quirófano sube con el anticoagulante. En una cohorte de 746 pacientes de 50 años o más, el tiempo a quirófano fue 28,0 h sin anticoagulante, 38,3 h con warfarina y 46,4 h con DOAC (fuente: Baldino JB y colaboradores, 2025). En otra cohorte de 1579 operados, el tiempo medio fue 24,4 h sin anticoagulante, 26,4 h con warfarina y 33,0 h con DOAC (fuente: P'ng SS y colaboradores, 2024). Las cifras difieren entre estudios, probablemente porque los protocolos de cada hospital difieren (inferencia del autor). La warfarina también demora. La probabilidad de llegar al quirófano en 36 horas cayó con warfarina (OR 0,20), y en 48 horas también (OR 0,17) (fuente: Lawrence JE y colaboradores, 2017). Con los DOAC, en cambio, la demora se concentró más allá de las 36 horas (p=0,001) y no más allá de las 48 horas (p=0,355) (fuente: Hourston GJ y colaboradores, 2020). Lectura clínica. El anticoagulante añade horas de espera, pero ninguna de estas cohortes demuestra que esas horas compren seguridad: de eso trata el resto del capítulo. Todos son estudios observacionales de un centro o de pocos centros.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a quirófano según el anticoagulante (cohorte de 746 pacientes)» muestra lo siguiente. Sin anticoagulante: 28 horas (fuente: Baldino JB y colaboradores, 2025). Warfarina: 38.3 horas (fuente: Baldino JB y colaboradores, 2025). DOAC: 46.4 horas (fuente: Baldino JB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medio a cirugía según el anticoagulante (cohorte de 1579 pacientes)» muestra lo siguiente. Sin anticoagulante: 24.4 horas (fuente: P'ng SS y colaboradores, 2024). Warfarina: 26.4 horas (fuente: P'ng SS y colaboradores, 2024). DOAC: 33 horas (fuente: P'ng SS y colaboradores, 2024). En el documento Word de este tema encontrarás además: Quién demora y cuánto: cohortes de cadera. Con esto cerramos cuántos llegan anticoagulados y cuánto se demoran. Sigamos con qué hace cada fármaco y cuánto tarda en irse.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hace cada fármaco y cuánto tarda en irse. Para decidir cuándo operar o punzar hay que saber cuánto dura el efecto. Esta es la base, familia por familia. Warfarina (antagonista de vitamina K). Reduce los factores de coagulación dependientes de vitamina K; por eso su efecto se corrige reponiendo factores con el concentrado de complejo protrombínico (CCP) (fuente: Rossaint R y colaboradores, 2023). Se suspende 5 días antes de una cirugía programada (fuente: Douketis JD y colaboradores, 2015), y la vitamina K necesita de 24 a 48 horas para su efecto máximo (fuente: Ng R y colaboradores, 2019). DOAC (apixabán, rivaroxabán, edoxabán, dabigatrán). Tienen vidas medias de 10 a 14 horas, lo que explica el esquema de 1 día de omisión para riesgo bajo de sangrado y de 2 días para riesgo alto (fuente: Douketis JD y colaboradores, 2019). El dabigatrán depende del riñón, así que con depuración de creatinina menor de 50 mL/min la interrupción se alarga (fuente: Douketis JD y colaboradores, 2019). Los inhibidores del factor Xa son apixabán, rivaroxabán y edoxabán (fuente: Milling TJ y colaboradores, 2023); el dabigatrán inhibe directamente la trombina (fuente: Kietaibl S y colaboradores, 2022). Heparinas. El tiempo de espera antes de un bloqueo neuraxial depende de la dosis (baja o alta) y de la función renal (fuente: Kietaibl S y colaboradores, 2022). Antiagregantes. El efecto sobre las plaquetas dura días, no horas: ticagrelor 5 días, clopidogrel de 5 a 7 días y prasugrel 7 días antes de una punción neuraxial (fuente: Kietaibl S y colaboradores, 2022). La tabla que más se consulta. Los intervalos mínimos tras la última dosis para un bloqueo neuraxial o un bloqueo profundo se resumen abajo. ESAIC/ESRA clasifica como dosis alta la de fibrilación auricular y como dosis baja la profilaxis tras prótesis (fuente: Kietaibl S y colaboradores, 2022). Son intervalos de seguridad anestésica, no de seguridad quirúrgica: la cirugía puede hacerse antes, como se verá.</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«Horas mínimas tras la última dosis antes de un bloqueo neuraxial (ESAIC/ESRA 2022)» muestra lo siguiente. Rivaroxabán, dosis baja: 24 horas (fuente: Kietaibl S y colaboradores, 2022). Apixabán, dosis baja: 36 horas (fuente: Kietaibl S y colaboradores, 2022). Dabigatrán, dosis baja: 48 horas (fuente: Kietaibl S y colaboradores, 2022). Cualquier DOAC en dosis alta: 72 horas (fuente: Kietaibl S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«Intervalo mínimo tras la última dosis antes de un bloqueo neuraxial o profundo» tiene 4 columnas: Fármaco, Dosis, ESAIC/ESRA 2022, ASRA 5.ª edición. Fila 1: Fármaco, Warfarina; Dosis, Cualquiera; ESAIC/ESRA 2022, 5 días y INR en rango normal (fuente: Kietaibl S y colaboradores, 2022); ASRA 5.ª edición, 5 días y INR normalizado (fuente: Kopp SL y colaboradores, 2025). Fila 2: Fármaco, Apixabán; Dosis, Alta (fibrilación auricular); ESAIC/ESRA 2022, 72 horas (fuente: Kietaibl S y colaboradores, 2022); ASRA 5.ª edición, 72 horas (fuente: Kopp SL y colaboradores, 2025). Fila 3: Fármaco, Apixabán; Dosis, Baja; ESAIC/ESRA 2022, 36 horas (fuente: Kietaibl S y colaboradores, 2022); ASRA 5.ª edición, 36 horas (fuente: Kopp SL y colaboradores, 2025). Fila 4: Fármaco, Rivaroxabán; Dosis, Baja; ESAIC/ESRA 2022, 24 horas (30 si depuración menor de 30 mL/min) (fuente: Kietaibl S y colaboradores, 2022); ASRA 5.ª edición, 24 horas (30 si depuración menor de 30 mL/min) (fuente: Kopp SL y colaboradores, 2025). Fila 5: Fármaco, Dabigatrán; Dosis, Alta; ESAIC/ESRA 2022, 72 horas, o según nivel si depuración menor de 50 mL/min (fuente: Kietaibl S y colaboradores, 2022); ASRA 5.ª edición, 72 horas si depuración de 50 o más; 120 horas si de 30 a 49 mL/min (fuente: Kopp SL y colaboradores, 2025). Fila 6: Fármaco, Dabigatrán; Dosis, Baja; ESAIC/ESRA 2022, 48 horas (fuente: Kietaibl S y colaboradores, 2022); ASRA 5.ª edición, 48 horas (fuente: Kopp SL y colaboradores, 2025). Fila 7: Fármaco, Heparina de bajo peso molecular; Dosis, Baja; ESAIC/ESRA 2022, 12 horas (fuente: Kietaibl S y colaboradores, 2022); ASRA 5.ª edición, Ver guía. Fila 8: Fármaco, Heparina de bajo peso molecular; Dosis, Alta; ESAIC/ESRA 2022, 24 horas (fuente: Kietaibl S y colaboradores, 2022); ASRA 5.ª edición, Ver guía. Fila 9: Fármaco, Aspirina; Dosis, Baja; ESAIC/ESRA 2022, Sin espera (fuente: Kietaibl S y colaboradores, 2022); ASRA 5.ª edición, Sin restricción (fuente: Kopp SL y colaboradores, 2025). Fila 10: Fármaco, Clopidogrel; Dosis, 75 mg; ESAIC/ESRA 2022, 5 a 7 días (fuente: Kietaibl S y colaboradores, 2022); ASRA 5.ª edición, 5 a 7 días (fuente: Kopp SL y colaboradores, 2025). Fila 11: Fármaco, Ticagrelor; Dosis, Cualquiera; ESAIC/ESRA 2022, 5 días (fuente: Kietaibl S y colaboradores, 2022); ASRA 5.ª edición, 5 días (fuente: Kopp SL y colaboradores, 2025). Fila 12: Fármaco, Prasugrel; Dosis, Cualquiera; ESAIC/ESRA 2022, 7 días (fuente: Kietaibl S y colaboradores, 2022); ASRA 5.ª edición, 7 a 10 días (fuente: Kopp SL y colaboradores, 2025). (fuente: Kietaibl S y colaboradores, 2022) (fuente: Kopp SL y colaboradores, 2025). La tabla completa tiene más filas: están en el documento Word. Con esto cerramos qué hace cada fármaco y cuánto tarda en irse. Sigamos con riesgo de sangrado de la cirugía y riesgo trombótico del paciente.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riesgo de sangrado de la cirugía y riesgo trombótico del paciente. La decisión perioperatoria cruza 2 riesgos: el de que la cirugía sangre y el de que el paciente forme un coágulo mientras no está anticoagulado. Riesgo de sangrado del procedimiento. La revisión de JAMA 2024 usa 3 escalones de sangrado del procedimiento: alto, como la prótesis articular o la gran cirugía oncológica; bajo a moderado, como la hernia inguinal o la colecistectomía; y mínimo, como los procedimientos menores de piel o dentales (fuente: Douketis JD y colaboradores, 2024). En la práctica la osteosíntesis o la prótesis de cadera se manejan como alto riesgo, por analogía con la artroplastia (opinión experta). Riesgo trombótico y puente. En fibrilación auricular no se usa puente: en BRIDGE no fue inferior para tromboembolia y redujo el sangrado (fuente: Douketis JD y colaboradores, 2015), y la guía ACCP 2022 da como recomendación fuerte no usarlo (fuente: Douketis JD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ensayo PERIOP2, el puente posoperatorio con dalteparina tampoco mostró beneficio para tromboembolia mayor en fibrilación auricular o válvula mecánica (fuente: Kovacs MJ y colaboradores, 2021). Con warfarina por tromboembolia venosa, ASRA reserva el puente para 3 situaciones: trombosis de menos de 3 meses, cáncer activo o trombofilia grave documentada (fuente: Kopp SL y colaboradores, 2025). Riesgo del stent coronario. En un registro danés, la cirugía tras un stent liberador de fármaco se asoció a más infarto (1,6 % frente a 0,2 %) y más muerte cardiaca (1,0 % frente a 0,2 %), y el exceso de eventos se concentró en el primer mes (fuente: Egholm G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hacer con el puente según el riesgo trombótico» tiene 3 columnas: Situación, Conducta basada en la evidencia, Fuente. Fila 1: Situación, Fibrilación auricular con warfarina; Conducta basada en la evidencia, Sin puente con heparina; Fuente, (fuente: Douketis JD y colaboradores, 2015) (fuente: Douketis JD y colaboradores, 2022). Fila 2: Situación, Fibrilación auricular o válvula mecánica; Conducta basada en la evidencia, Puente posoperatorio sin beneficio significativo en el ensayo; Fuente, (fuente: Kovacs MJ y colaboradores, 2021). Fila 3: Situación, Warfarina por tromboembolia venosa; Conducta basada en la evidencia, Puente solo con evento en los últimos 3 meses, cáncer activo o trombofilia grave; Fuente, (fuente: Kopp SL y colaboradores, 2025). Fila 4: Situación, Stent coronario reciente; Conducta basada en la evidencia, Hablar con cardiología; el riesgo se concentra en el primer mes; Fuente, (fuente: Egholm G y colaboradores, 2016). (fuente: Douketis JD y colaboradores, 2015) (fuente: Douketis JD y colaboradores, 2022) (fuente: Kovacs MJ y colaboradores, 2021) (fuente: Kopp SL y colaboradores, 2025) (fuente: Egholm G y colaboradores, 2016). Con esto cerramos riesgo de sangrado de la cirugía y riesgo trombótico del paciente. Sigamos con qué averiguar y qué pedir en la primera hora.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averiguar y qué pedir en la primera hora. El diagnóstico aquí es farmacológico: saber qué hay en la sangre del paciente. Se resuelve con una historia dirigida y pocos exámenes, y se hace en la primera hora porque cada hora de incertidumbre es una hora de espera. El INR sirve para la warfarina, no para los DOAC. Con un DOAC, ni el INR ni el TTPa reflejan bien cuánto fármaco queda activo, así que sirven poco para estimar el sangrado (fuente: Paris AN y colaboradores, 2026). Para un DOAC, la herramienta es el nivel específico: en una cohorte de cadera, usar un corte de menos de 50 ng/mL redujo el tiempo a cirugía frente a los plazos fijos de las guías, sin diferencia en transfusión ni mortalidad frente a quienes no tomaban anticoagulante (fuente: P'ng SS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la revisión de JAMA 2024, el nivel del DOAC sirve sobre todo para un dato: si conviene revertir antes de operar de urgencia (fuente: Douketis JD y colaboradores, 2024). El riñón decide. Con dabigatrán y depuración de creatinina menor de 50 mL/min la interrupción se alarga (fuente: Douketis JD y colaboradores, 2019), y el consenso de cadera asume una tasa de filtración glomerular mayor de 60 mL/min para aceptar anestesia general a menos de 36 horas de la última dosis (fuente: Mitchell RJ y colaboradores, 2024). Dos pistas de ruta. La warfarina es una señal de alerta en la cadera: se asoció a más demora, más estancia y menor supervivencia (fuente: Lawrence JE y colaboradores, 2017); avisar pronto a anestesia y a hematología acorta el camino (práctica habitual). Con esto cerramos qué averiguar y qué pedir en la primera hora. Sigamos con algoritmo: fractura de cadera con antitrombótico.</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fractura de cadera con antitrombótico. Este algoritmo es una síntesis docente de los estudios y consensos citados; no es una guía oficial ni reemplaza el protocolo de tu hospital. Separa la decisión de operar de la decisión de anestesiar (fuente: Marta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«Cadera con antitrombótico: operar, anestesiar y reiniciar» se lee de arriba hacia abajo. Se parte de: Fractura de cadera en paciente con antitrombótico. Se hace: Anota fármaco, hora de la última dosis y función renal; analgesia con bloqueo superficial de fascia ilíaca (fuente: Kietaibl S y colaboradores, 2022) (fuente: Mitchell RJ y colaboradores, 2024). Se decide: ¿Qué fármaco? Si la respuesta es Antagonista de vitamina K, warfarina: inr; con urgencia, vitamina k y concentrado de 4 factores (fuente: Goldstein JN y colaboradores, 2015). Si la respuesta es DOAC, doac: operar a menos de 36 horas de la última dosis es razonable (fuente: Mitchell RJ y colaboradores, 2024); nivel menor de 50 ng/ml si existe (fuente: P'ng SS y colaboradores, 2024). Si la respuesta es Antiagregante, antiagregante: no demorar por aspirina o clopidogrel (fuente: Tang N y colaboradores, 2025); con stent reciente, consultar (fuente: Egholm G y colaboradores, 2016). Se hace: Warfarina: INR; con urgencia, vitamina K y concentrado de 4 factores (fuente: Goldstein JN y colaboradores, 2015). Se hace: DOAC: operar a menos de 36 horas de la última dosis es razonable (fuente: Mitchell RJ y colaboradores, 2024); nivel menor de 50 ng/mL si existe (fuente: P'ng SS y colaboradores, 2024). Se hace: Antiagregante: no demorar por aspirina o clopidogrel (fuente: Tang N y colaboradores, 2025); con stent reciente, consultar (fuente: Egholm G y colaboradores, 2016). Se decide: ¿Se cumple el intervalo neuraxial del fármaco? (DOAC en dosis alta 72 horas; warfarina con INR normal; clopidogrel 5 a 7 días; aspirina en dosis baja no lo impide) (fuente: Kietaibl S y colaboradores, 2022)? Si la respuesta es Sí, anestesia espinal o epidural. Si la respuesta es No, anestesia general con bloqueos de bajo riesgo de sangrado (fuente: Marta M y colaboradores, 2026). Se hace: Anestesia espinal o epidural. Se hace: Anestesia general con bloqueos de bajo riesgo de sangrado (fuente: Marta M y colaboradores, 2026). Se hace: Operar idealmente en 24 horas y no más allá de 48 (fuente: Marta M y colaboradores, 2026). Termina en: Reiniciar el DOAC en menos de 48 horas si la hemostasia y la hemoglobina lo permiten (fuente: Mitchell RJ y colaboradores, 2024). Con esto cerramos algoritmo: fractura de cadera con antitrombótico. Sigamos con tratamiento 1: warfarina, heparinas y puente.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1: warfarina, heparinas y puente. Cirugía programada con warfarina. En BRIDGE, la warfarina se suspendió 5 días antes y se reinició dentro de las 24 horas posteriores; el protocolo daba vitamina K oral (1,0 a 2,5 mg) cuando el INR del día anterior pasaba de 1,8, y la dejaba a criterio entre 1,5 y 1,8 (fuente: Douketis JD y colaboradores, 2015). Sin puente, el tromboembolismo arterial fue 0,4 % frente a 0,3 % con puente, y el sangrado mayor 1,3 % frente a 3,2 % (RR 0,41; IC 95 % 0,20 a 0,78) (fuente: Douketis JD y colaboradores, 2015). El puente posoperatorio con dalteparina en PERIOP2 tampoco redujo el tromboembolismo mayor (1,2 % con placebo y 1,0 % con dalteparina) (fuente: Kovacs MJ y colaboradores, 2021). Warfarina con urgencia (fractura). El tiempo no alcanza para esperar la vitamina K sola, cuyo efecto máximo tarda de 24 a 48 horas (fuente: Ng R y colaboradores, 2019). El ensayo de Goldstein comparó CCP de 4 factores con plasma, ambos con vitamina K, en pacientes que necesitaban cirugía urgente: hemostasia efectiva 90 % con CCP y 75 % con plasma, y reducción rápida del INR 55 % con CCP y 10 % con plasma (fuente: Goldstein JN y colaboradores, 2015). El plasma tuvo más sobrecarga de volumen (13 % frente a 3 %) (fuente: Goldstein JN y colaboradores, 2015). En el subgrupo de cirugía ortopédica urgente, la mediana hasta la cirugía fue 5,8 h con CCP y 19,2 h con plasma (fuente: Kincaid M y colaboradores, 2026). Y en la cadera, en la práctica. En una serie de fractura de cadera, el INR de 1,4 o menos se alcanzó a una mediana de 1,1 h tras el CCP (fuente: Ng R y colaboradores, 2019). Esa serie es observacional y alerta contra sumar plasma al CCP (supervivencia a 30 días de 60,0 % frente a 95,7 %) (fuente: Ng R y colaboradores, 2019). El umbral exacto de INR para operar lo fija el protocolo local; ningún ensayo de los citados lo define (opinión experta). Dosis de referencia del concentrado. La guía europea de sangrado en trauma recomienda, con sangrado, CCP más 5 a 10 mg de vitamina K intravenosa (grado 1A) (fuente: Rossaint R y colaboradores, 2023), con dosis escalonada de CCP según el INR: 25 U/kg con INR de 2 a 4,0; 35 U/kg con INR de 4 a 6,0 y 50 U/kg con INR mayor de 6,0 (fuente: Rossaint R y colaboradores, 2023). Más de 10 mg de vitamina K puede impedir volver a anticoagular con warfarina durante días (fuente: Rossaint R y colaboradores, 2023). Es una guía para el paciente traumatizado que sangra; úsala como referencia, no como protocolo de cirugía programada. Heparinas. Para un bloqueo neuraxial, la heparina de bajo peso molecular en dosis baja pide 12 horas y en dosis alta 24 horas (fuente: Kietaibl S y colaboradores, 2022). Después de operar, la HBPM en dosis alta vuelve a las 24 horas si la cirugía no era de alto riesgo hemorrágico; si lo era, a las 48 a 72 horas (fuente: Kopp SL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«CCP de 4 factores frente a plasma en reversión urgente de warfarina» muestra lo siguiente. CCP: hemostasia efectiva: 90 % de pacientes (fuente: Goldstein JN y colaboradores, 2015). Plasma: hemostasia efectiva: 75 % de pacientes (fuente: Goldstein JN y colaboradores, 2015). CCP: INR rápido: 55 % de pacientes (fuente: Goldstein JN y colaboradores, 2015). Plasma: INR rápido: 10 % de pacientes (fuente: Goldstein JN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«Puente con heparina en fibrilación auricular (BRIDGE)» muestra lo siguiente. Sin puente: tromboembolismo arterial: 0.4 % a 30 días (fuente: Douketis JD y colaboradores, 2015). Con puente: tromboembolismo arterial: 0.3 % a 30 días (fuente: Douketis JD y colaboradores, 2015). Sin puente: sangrado mayor: 1.3 % a 30 días (fuente: Douketis JD y colaboradores, 2015). Con puente: sangrado mayor: 3.2 % a 30 días (fuente: Douketis JD y colaboradores, 2015). En el documento Word de este tema encontrarás además: Opciones para revertir la warfarina antes de una cirugía urgente. Con esto cerramos tratamiento 1: warfarina, heparinas y puente. Sigamos con tratamiento 2: anticoagulantes orales directos.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2: anticoagulantes orales directos. Cirugía programada: el protocolo PAUSE. En 3007 pacientes con fibrilación auricular el esquema fue simple: con riesgo bajo de sangrado, 1 día sin DOAC antes y reinicio al día siguiente; con riesgo alto, 2 días sin DOAC antes y reinicio a los 2 o 3 días, con hemostasia lograda; nada de puente ni pruebas de coagulación (fuente: Douketis JD y colaboradores, 2019). El sangrado mayor a 30 días fue 1,35 % con apixabán, 0,90 % con dabigatrán y 1,85 % con rivaroxabán (fuente: Douketis JD y colaboradores, 2019), y el tromboembolismo arterial 0,16 %, 0,60 % y 0,37 % (fuente: Douketis JD y colaboradores, 2019). En procedimientos de alto riesgo de sangrado el sangrado mayor fue 2,96 % con apixabán y 2,95 % con rivaroxabán (fuente: Douketis JD y colaboradores, 2019). La revisión de JAMA 2024 resume el mismo esquema (fuente: Douketis JD y colaboradores, 2024). Un ensayo piloto (PAUSE-2) comparó la estrategia de ASRA con la de PAUSE en cirugía de alto riesgo o procedimiento neuroaxial: 95,6 % y 94,4 % llegaron con nivel residual menor de 30 ng/mL (fuente: Douketis JD y colaboradores, 2025). Cadera: ¿hay que esperar? Ningún ensayo aleatorizado responde. Lo disponible son cohortes y metaanálisis de cohortes: Una revisión de 6 cohortes comparó cirugía en menos de 24 h con cirugía entre 24 y 48 h tras el último DOAC: la transfusión no difirió (OR 1,18; IC 95 % 0,91 a 1,52), la caída de hemoglobina fue 0,29 g/dL menor con la demora, de magnitud poco relevante, y la cirugía temprana tuvo menos complicaciones (OR 0,49) y 1,27 días menos de estancia, sin diferencia de mortalidad (fuente: Paris AN y colaboradores, 2026). Otra revisión halló que operar temprano frente a tarde en usuarios de DOAC no mostró diferencias significativas en transfusión (OR 1,09) ni en mortalidad a 30 días (OR 1,53) (fuente: Tang N y colaboradores, 2025). En un estudio de casos y controles con 63 usuarios de DOAC, el intervalo entre ingreso y operación no se relacionó con la caída de hemoglobina (fuente: Mullins B y colaboradores, 2018). En una cohorte de 1579 operados, un corte de nivel menor de 50 ng/mL permitió operar sin más transfusión ni mortalidad (fuente: P'ng SS y colaboradores, 2024). El consenso internacional de 2024. Un panel Delphi de 16 países y 7 especialidades respaldó 4 ideas para la cadera con DOAC: bloquear nervios periféricos desde la llegada; operar sin esperar a que pasen 36 horas de la última dosis; usar anestesia general dentro de ese margen siempre que la tasa de filtración glomerular supere 60 mL/min/1,73 m2; y volver a dar el DOAC antes de 48 horas, según sangrado y hemoglobina (fuente: Mitchell RJ y colaboradores, 2024). Sobre el momento de la anestesia espinal no hubo acuerdo (fuente: Mitchell RJ y colaboradores, 2024). Un marco de 2026 pide operar idealmente en 24 horas y no más allá de 48, con evaluación activa de la hemostasia (fuente: Marta M y colaboradores, 2026). Cómo conciliar plazos que parecen chocar. Los 2 días de omisión de PAUSE son para cirugía electiva (fuente: Douketis JD y colaboradores, 2019); para cadera, el consenso acepta menos de 36 horas porque esperar también tiene un costo (fuente: Mitchell RJ y colaboradores, 2024) (fuente: Pincus D y colaboradores, 2017). Y el intervalo de 72 horas de ESAIC/ESRA no es un plazo para operar, sino para punzar el neuroeje (fuente: Kietaibl S y colaboradores, 2022). Quien confunde los 3 espera de más.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«Sangrado mayor a 30 días en PAUSE según el DOAC» muestra lo siguiente. Apixabán: 1.4 por ciento (fuente: Douketis JD y colaboradores, 2019). Dabigatrán: 0.9 por ciento (fuente: Douketis JD y colaboradores, 2019). Rivaroxabán: 1.9 por ciento (fuente: Douketis JD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muestra la evidencia sobre operar pronto la cadera con DOAC» tiene 3 columnas: Estudio, Diseño, Hallazgo. Fila 1: Estudio, Paris 2026 (fuente: Paris AN y colaboradores, 2026); Diseño, Metaanálisis de 6 cohortes (menos de 24 h frente a 24 a 48 h); Hallazgo, Transfusión OR 1,18; complicaciones OR 0,49; mortalidad OR 1,03. Fila 2: Estudio, Tang 2025 (fuente: Tang N y colaboradores, 2025); Diseño, Metaanálisis de 13 estudios observacionales; Hallazgo, Transfusión OR 1,09; mortalidad a 30 días OR 1,53, sin diferencia significativa. Fila 3: Estudio, Mullins 2018 (fuente: Mullins B y colaboradores, 2018); Diseño, Casos y controles, 63 usuarios de DOAC; Hallazgo, El intervalo ingreso-operación no se relacionó con la caída de hemoglobina. Fila 4: Estudio, P'ng 2024 (fuente: P'ng SS y colaboradores, 2024); Diseño, Cohorte de 1579 operados; Hallazgo, Nivel menor de 50 ng/mL: sin más transfusión ni mortalidad. Fila 5: Estudio, Mitchell 2024 (fuente: Mitchell RJ y colaboradores, 2024); Diseño, Consenso Delphi, 16 países; Hallazgo, Operar a menos de 36 h de la última dosis es razonable. (fuente: Paris AN y colaboradores, 2026) (fuente: Tang N y colaboradores, 2025) (fuente: Mullins B y colaboradores, 2018) (fuente: P'ng SS y colaboradores, 2024) (fuente: Mitchell RJ y colaboradores, 2024). Con esto cerramos tratamiento 2: anticoagulantes orales directos. Sigamos con tratamiento 3: antiagregantes y stents coronarios.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3: antiagregantes y stents coronarios. Aspirina. En POISE-2, con 10 010 pacientes de cirugía no cardiaca, la aspirina no cambió la muerte o el infarto a 30 días (7,0 % frente a 7,1 %; HR 0,99) y aumentó el sangrado mayor (4,6 % frente a 3,8 %; HR 1,23) (fuente: Devereaux PJ y colaboradores, 2014). Una revisión sistemática para la guía ACCP encontró, con aspirina continuada, más sangrado mayor (RR 1,31) y menos tromboembolia mayor (RR 0,74) en cirugía electiva (fuente: Shah S y colaboradores, 2022). Para la aspirina en dosis baja no hay espera antes de una técnica neuraxial (fuente: Kietaibl S y colaboradores, 2022). En la cadera, no demorar. Una cohorte de 1838 pacientes con fractura proximal de fémur no halló diferencias en complicaciones, transfusión ni mortalidad entre quienes tomaban antiagregantes (aspirina, clopidogrel u otras combinaciones) y controles emparejados, y el tiempo operatorio fue 72,3 min frente a 77,7 min (fuente: Kim CH y colaboradores, 2024). En el metaanálisis de Tang, continuar antiagregantes no cambió la transfusión (OR 0,87; IC 95 % 0,37 a 2,03), y operar dentro de las 48 horas de suspenderlos acortó la estancia 5,71 días, sin más transfusión ni mortalidad (fuente: Tang N y colaboradores, 2025). Clopidogrel. El metaanálisis de Doleman reunió cirugía temprana de cadera con clopidogrel: no aumentó la mortalidad (OR 0,89) pero sí la transfusión (OR 1,41; IC 95 % 1,00 a 1,99), y la estancia fue menor que con cirugía demorada (fuente: Doleman B y colaboradores, 2015). Son datos observacionales; si se espera, hay que justificar el beneficio esperado. Stent coronario. En un registro danés (22 590 pacientes con stent liberador de fármaco; 4303 de ellos operados después, frente a 20 232 controles sin cardiopatía isquémica), el infarto posoperatorio fue 1,6 % frente a 0,2 %, y el exceso de eventos apareció solo en el primer mes (fuente: Egholm G y colaboradores, 2016); el propio estudio parte de que las guías piden esperar 6 meses o más tras ese stent antes de operar (fuente: Egholm G y colaboradores, 2016). En una fractura de cadera no se puede posponer: se opera y se coordina con cardiología la conducta sobre la doble antiagregación (práctica habitual). Antes de un bloqueo neuraxial. ESAIC/ESRA propone 5 días para ticagrelor, de 5 a 7 para clopidogrel y 7 para prasugrel (fuente: Kietaibl S y colaboradores, 2022); ASRA 5.ª edición propone 5 días para ticagrelor y de 7 a 10 para prasugrel (fuente: Kopp SL y colaboradores, 2025). ASRA cita una recomendación del ACCP de suspender ticagrelor de 3 a 5 días antes de cirugía (fuente: Kopp SL y colaboradores, 2025); las guías discrepan, y la discrepancia es sobre punción neuraxial, no sobre operar.</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«POISE-2: aspirina frente a placebo a 30 días» muestra lo siguiente. Aspirina: muerte o infarto: 7 por ciento (fuente: Devereaux PJ y colaboradores, 2014). Placebo: muerte o infarto: 7.1 por ciento (fuente: Devereaux PJ y colaboradores, 2014). Aspirina: sangrado mayor: 4.6 por ciento (fuente: Devereaux PJ y colaboradores, 2014). Placebo: sangrado mayor: 3.8 por ciento (fuente: Devereaux PJ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«Antiagregantes en la cadera: qué dicen los estudios» tiene 3 columnas: Estudio, Pregunta, Resultado. Fila 1: Estudio, Kim 2024 (fuente: Kim CH y colaboradores, 2024); Pregunta, Antiagregantes frente a controles en cadera urgente; Resultado, Sin diferencias en complicaciones, transfusión ni mortalidad. Fila 2: Estudio, Tang 2025 (fuente: Tang N y colaboradores, 2025); Pregunta, Continuar antiagregantes; Resultado, Transfusión OR 0,87; operar a menos de 48 h de suspender acorta 5,71 días la estancia. Fila 3: Estudio, Doleman 2015 (fuente: Doleman B y colaboradores, 2015); Pregunta, Clopidogrel y cirugía temprana; Resultado, Mortalidad OR 0,89; transfusión OR 1,41. Fila 4: Estudio, POISE-2 (fuente: Devereaux PJ y colaboradores, 2014); Pregunta, Aspirina perioperatoria (cirugía no cardiaca); Resultado, Sangrado mayor 4,6 % frente a 3,8 %; muerte o infarto 7,0 % frente a 7,1 %. (fuente: Kim CH y colaboradores, 2024) (fuente: Tang N y colaboradores, 2025) (fuente: Doleman B y colaboradores, 2015) (fuente: Devereaux PJ y colaboradores, 2014). Con esto cerramos tratamiento 3: antiagregantes y stents coronarios. Sigamos con reversión de anticoagulantes: cuándo, con qué y a qué costo.</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reversión de anticoagulantes: cuándo, con qué y a qué costo. Revertir es una decisión distinta de esperar. Se revierte cuando hay sangrado que amenaza la vida (fuente: Rossaint R y colaboradores, 2023) o cuando la cirugía no puede esperar y el nivel del fármaco sigue alto o no puede medirse (fuente: Douketis JD y colaboradores, 2024). Dabigatrán: idarucizumab. En RE-VERSE AD, con 503 pacientes (301 con sangrado y 202 con procedimiento urgente), con 5 g de idarucizumab la reversión máxima del dabigatrán tuvo una mediana de 100 % (fuente: Pollack CV y colaboradores, 2017). En el grupo de procedimiento urgente la mediana hasta empezar fue 1,6 h y la hemostasia perioperatoria fue normal en 93,4 % (fuente: Pollack CV y colaboradores, 2017). A 90 días hubo eventos trombóticos en 6,3 % y 7,4 % de cada grupo (fuente: Pollack CV y colaboradores, 2017). La guía europea de sangrado en trauma recomienda idarucizumab 5 g con sangrado que amenaza la vida bajo dabigatrán (grado 1C) (fuente: Rossaint R y colaboradores, 2023). Inhibidores del factor Xa: andexanet o CCP. ANNEXA-4 fue un estudio de 479 pacientes con sangrado mayor, no de cirugía programada; hubo hemostasia excelente o buena en 274 de 342 evaluables (80 %) y eventos trombóticos en 50 pacientes (10 %) (fuente: Milling TJ y colaboradores, 2023). En ANNEXA-I (hemorragia intracerebral), la eficacia hemostática fue 67,0 % con andexanet y 53,1 % con atención habitual, pero los eventos trombóticos fueron 10,3 % frente a 5,6 % y el ictus isquémico 6,5 % frente a 1,5 % (fuente: Connolly SJ y colaboradores, 2024). La FDA concluyó el 18 de diciembre de 2025 que los riesgos de andexanet superan sus beneficios (fuente: US Food and Drug Administration, 2025); citó, a 30 días, trombosis de 14,6 % frente a 6,9 % y muertes por trombosis de 2,5 % frente a 0,9 % (fuente: US Food and Drug Administration, 2025), y AstraZeneca dejó de fabricarlo y venderlo en EE.UU. después del 22 de diciembre de 2025 (fuente: US Food and Drug Administration, 2025). La guía europea, anterior a ese retiro, sugería andexanet o, si no hay, CCP de 25 a 50 U/kg (fuente: Rossaint R y colaboradores, 2023). Comprueba en tu país qué agente está disponible. Warfarina: CCP más vitamina K. Ver el bloque anterior de warfarina (fuente: Goldstein JN y colaboradores, 2015). Un límite clave para la anestesia. Los hemostáticos inespecíficos (CCP) no acortan los intervalos para una técnica neuraxial con inhibidores de Xa (fuente: Kietaibl S y colaboradores, 2022). Revertir para operar no autoriza punzar el neuroeje.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«Eventos trombóticos tras la reversión» muestra lo siguiente. Idarucizumab, grupo con sangrado (90 días): 6.3 por ciento (fuente: Pollack CV y colaboradores, 2017). Idarucizumab, grupo con procedimiento (90 días): 7.4 por ciento (fuente: Pollack CV y colaboradores, 2017). Andexanet, ANNEXA-4: 10 por ciento (fuente: Milling TJ y colaboradores, 2023). Andexanet, ANNEXA-I: 10.3 por ciento (fuente: Connolly SJ y colaboradores, 2024). Atención habitual, ANNEXA-I: 5.6 por ciento (fuente: Connolly SJ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«Agentes de reversión: qué estudió cada uno» tiene 4 columnas: Agente, Fármaco que revierte, Evidencia, Señal de riesgo. Fila 1: Agente, Idarucizumab 5 g; Fármaco que revierte, Dabigatrán; Evidencia, RE-VERSE AD, 503 pacientes (fuente: Pollack CV y colaboradores, 2017); Señal de riesgo, Trombosis a 90 días 6,3 % y 7,4 % (fuente: Pollack CV y colaboradores, 2017). Fila 2: Agente, Andexanet; Fármaco que revierte, Apixabán, rivaroxabán (y edoxabán); Evidencia, ANNEXA-4, 479 pacientes (fuente: Milling TJ y colaboradores, 2023); ANNEXA-I, 530 pacientes (fuente: Connolly SJ y colaboradores, 2024); Señal de riesgo, Trombosis 10,3 % frente a 5,6 % (fuente: Connolly SJ y colaboradores, 2024); retirado en EE.UU. (fuente: US Food and Drug Administration, 2025). Fila 3: Agente, CCP de 4 factores; Fármaco que revierte, Warfarina; alternativa para anti-Xa; Evidencia, Goldstein, 181 pacientes (fuente: Goldstein JN y colaboradores, 2015); Señal de riesgo, Eventos tromboembólicos 7 % con CCP y 8 % con plasma (fuente: Goldstein JN y colaboradores, 2015). Fila 4: Agente, Plasma; Fármaco que revierte, Warfarina; Evidencia, Goldstein (fuente: Goldstein JN y colaboradores, 2015); Señal de riesgo, Sobrecarga de volumen 13 % (fuente: Goldstein JN y colaboradores, 2015). (fuente: Pollack CV y colaboradores, 2017) (fuente: Milling TJ y colaboradores, 2023) (fuente: Connolly SJ y colaboradores, 2024) (fuente: US Food and Drug Administration, 2025) (fuente: Goldstein JN y colaboradores, 2015). Con esto cerramos reversión de anticoagulantes: cuándo, con qué y a qué costo. Sigamos con anestesia y bloqueos en el paciente antitrombótico.</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anestesia y bloqueos en el paciente antitrombótico. Dos umbrales, no uno. Para operar basta un perfil hemostático básico; para punzar el neuroeje o hacer un bloqueo profundo la exigencia es mayor, y separar ambas decisiones evita demoras innecesarias (fuente: Marta M y colaboradores, 2026). Cuando la ventana neuraxial no se cumple, la salida es la anestesia general, sumando si conviene un bloqueo periférico cuyo sangrado tendría poca consecuencia (fuente: Marta M y colaboradores, 2026). ¿Perdemos algo con la general? En REGAIN (1600 pacientes de cadera), el desenlace de muerte o incapacidad para caminar a los 60 días fue 18,5 % con espinal y 18,0 % con general (RR 1,03), y el delirio 20,5 % frente a 19,7 % (fuente: Neuman MD y colaboradores, 2021). Con estos datos, esperar para poder usar espinal no tiene un beneficio funcional demostrado (inferencia del autor). Qué bloqueo. ESAIC/ESRA separa los bloqueos por riesgo de sangrado: la fascia ilíaca y el femoral son superficiales y pueden hacerse con DOAC; el PENG y el plexo lumbar son profundos y siguen las reglas neuroaxiales (fuente: Kietaibl S y colaboradores, 2022). Un consenso de cadera acepta bloquear nervios periféricos al presentarse (fuente: Mitchell RJ y colaboradores, 2024). En una serie de 124 pacientes con catéter continuo de fascia ilíaca y antitrombóticos previos hubo 1 complicación hemorrágica (0,8 %) (fuente: Sucher JF y colaboradores, 2022). Los números de la punción neuraxial. Con DOAC en dosis alta (la de la fibrilación auricular), ESAIC/ESRA pide 72 horas o más desde la última toma hasta punzar el neuroeje (fuente: Kietaibl S y colaboradores, 2022); ASRA da 72 horas para apixabán y rivaroxabán en dosis alta y 120 horas para dabigatrán con depuración de 30 a 49 mL/min (fuente: Kopp SL y colaboradores, 2025). Mientras haya catéter neuraxial no se da DOAC: primero se retira el catéter (fuente: Kietaibl S y colaboradores, 2022). Los hematomas por técnica regional son extremadamente raros, y por eso la guía mantiene un enfoque conservador (fuente: Kopp SL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«REGAIN: anestesia espinal frente a general en cadera» muestra lo siguiente. Espinal: muerte o no caminar a 60 días: 18.5 por ciento (fuente: Neuman MD y colaboradores, 2021). General: muerte o no caminar a 60 días: 18 por ciento (fuente: Neuman MD y colaboradores, 2021). Espinal: delirio: 20.5 por ciento (fuente: Neuman MD y colaboradores, 2021). General: delirio: 19.7 por ciento (fuente: Neuman MD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«Categoría de bloqueos de miembro inferior según el riesgo de sangrado» tiene 3 columnas: Bloqueo, Categoría ESAIC/ESRA, Regla con DOAC. Fila 1: Bloqueo, Fascia ilíaca, femoral; Categoría ESAIC/ESRA, Superficial; Regla con DOAC, Puede hacerse con DOAC (fuente: Kietaibl S y colaboradores, 2022). Fila 2: Bloqueo, PENG, plexo lumbar (psoas); Categoría ESAIC/ESRA, Profundo; Regla con DOAC, Mismas reglas que la punción neuraxial (fuente: Kietaibl S y colaboradores, 2022). Fila 3: Bloqueo, Espinal, epidural; Categoría ESAIC/ESRA, Neuraxial; Regla con DOAC, 72 horas tras dosis alta de DOAC (fuente: Kietaibl S y colaboradores, 2022). (fuente: Kietaibl S y colaboradores, 2022). Con esto cerramos anestesia y bloqueos en el paciente antitrombótico. Sigamos con reinicio posoperatorio y prevención de trombosis.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reinicio posoperatorio y prevención de trombosis. Reiniciar tarde es la otra forma de equivocarse: el paciente queda sin protección. El reinicio se define con la hemostasia de la herida y el tipo de cirugía. Warfarina. En BRIDGE se reinició la warfarina en la noche de la cirugía o al día siguiente (fuente: Douketis JD y colaboradores, 2015). DOAC. En PAUSE se reinició 1 día después de un procedimiento de bajo riesgo y de 2 a 3 días después de uno de alto riesgo, si había hemostasia (fuente: Douketis JD y colaboradores, 2019). En cadera, el consenso internacional considera razonable reiniciar en menos de 48 horas, ajustado a la pérdida de sangre y a la hemoglobina (fuente: Mitchell RJ y colaboradores, 2024). Heparina de bajo peso molecular en dosis alta. Su regreso depende del riesgo hemorrágico de la cirugía: 24 horas si no era alto, de 48 a 72 horas si lo era (fuente: Kopp SL y colaboradores, 2025). Mientras haya catéter neuraxial no se da la dosis alta: primero se retira el catéter (fuente: Kietaibl S y colaboradores, 2022). Profilaxis de trombosis venosa tras fractura. En PREVENT CLOT (12 211 pacientes con fractura), la aspirina fue no inferior a la enoxaparina para la muerte a 90 días (0,78 % frente a 0,73 %); la trombosis venosa profunda fue 2,51 % con aspirina y 1,71 % con enoxaparina, y la embolia pulmonar 1,49 % en ambos (fuente: Major Extremity Trauma Research Consortium (METRC) y colaboradores, 2023). Es un ensayo de fracturas de extremidad y pelvis, no solo de pacientes anticoagulados; si el paciente reinicia su anticoagulante, la profilaxis la reemplaza (práctica habitual).</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«PREVENT CLOT: aspirina frente a enoxaparina tras fractura» muestra lo siguiente. Aspirina: trombosis venosa profunda: 2.5 por ciento (fuente: Major Extremity Trauma Research Consortium (METRC) y colaboradores, 2023). Enoxaparina: trombosis venosa profunda: 1.7 por ciento (fuente: Major Extremity Trauma Research Consortium (METRC) y colaboradores, 2023). Aspirina: embolia pulmonar: 1.5 por ciento (fuente: Major Extremity Trauma Research Consortium (METRC) y colaboradores, 2023). Enoxaparina: embolia pulmonar: 1.5 por ciento (fuente: Major Extremity Trauma Research Consortium (METRC)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«Cuándo reiniciar, según la fuente» tiene 3 columnas: Fármaco, Reinicio, Fuente. Fila 1: Fármaco, Warfarina; Reinicio, Noche de la cirugía o día siguiente; Fuente, (fuente: Douketis JD y colaboradores, 2015). Fila 2: Fármaco, DOAC, riesgo bajo de sangrado; Reinicio, 1 día después; Fuente, (fuente: Douketis JD y colaboradores, 2019). Fila 3: Fármaco, DOAC, riesgo alto de sangrado; Reinicio, De 2 a 3 días después; Fuente, (fuente: Douketis JD y colaboradores, 2019). Fila 4: Fármaco, DOAC en cadera; Reinicio, Menos de 48 horas, según sangrado y hemoglobina; Fuente, (fuente: Mitchell RJ y colaboradores, 2024). Fila 5: Fármaco, HBPM en dosis alta; Reinicio, 24 horas (riesgo no alto) o de 48 a 72 horas (riesgo alto); Fuente, (fuente: Kopp SL y colaboradores, 2025). (fuente: Douketis JD y colaboradores, 2015) (fuente: Douketis JD y colaboradores, 2019) (fuente: Mitchell RJ y colaboradores, 2024) (fuente: Kopp SL y colaboradores, 2025). Con esto cerramos reinicio posoperatorio y prevención de trombosis. Sigamos con cómo se ejecuta: coordinación y errores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cómo se ejecuta: coordinación y errores del residente. Aquí no hay una técnica quirúrgica nueva, sino una secuencia de coordinación. Lo que sigue es apoyo de estudio y se rotula práctica habitual cuando no hay estudio que lo respalde; no sustituye al protocolo de tu hospital ni a tu tutor. Errores frecuentes del residente. No anotar la hora de la última dosis y trabajar con «ayer en la noche»: sin la hora no hay nada que comparar con las 36 horas del consenso (fuente: Mitchell RJ y colaboradores, 2024). Pedir un INR para un DOAC y quedarse tranquilo: orienta poco (fuente: Paris AN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Suspender el antiagregante por reflejo: en cadera, la evidencia no respalda demorar por aspirina o clopidogrel (fuente: Tang N y colaboradores, 2025). Mezclar plasma y CCP: una serie de cadera lo asoció a peor supervivencia (fuente: Ng R y colaboradores, 2019). Esperar la ventana de la espinal sin valorar la general: REGAIN no mostró ventaja funcional de la espinal (fuente: Neuman MD y colaboradores, 2021). Olvidar escribir el reinicio, con el paciente sin protección: PAUSE tenía plazos fijos de reinicio (fuente: Douketis JD y colaboradores, 2019) (práctica habitual).</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«Transfusión posoperatoria en cadera según el anticoagulante (sin diferencia significativa)» muestra lo siguiente. Sin anticoagulante: 31.8 por ciento (fuente: Baldino JB y colaboradores, 2025). Warfarina: 43.4 por ciento (fuente: Baldino JB y colaboradores, 2025). DOAC: 29.6 por ciento (fuente: Baldino JB y colaboradores, 2025). Con esto cerramos cómo se ejecuta: coordinación y errores del residente. Sigamos con sangrado frente a trombosis: lo que cuesta cada decisión.</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sangrado frente a trombosis: lo que cuesta cada decisión. Cada decisión intercambia un riesgo por otro, y conviene verlos juntos. Sangrado. Con el manejo estandarizado de DOAC en cirugía electiva, el sangrado mayor es de 1 a 2 % y el tromboembolismo de 0,2 a 0,4 % (fuente: Douketis JD y colaboradores, 2024). Con puente de heparina, el sangrado mayor fue 3,2 % frente a 1,3 % sin puente (fuente: Douketis JD y colaboradores, 2015). En cirugía urgente o emergente con DOAC, el sangrado llega hasta 23 % (fuente: Douketis JD y colaboradores, 2024). Trombosis por reversión. Con idarucizumab hubo eventos trombóticos en 6,3 % y 7,4 % a 90 días (fuente: Pollack CV y colaboradores, 2017); con andexanet, 10 % en ANNEXA-4 (fuente: Milling TJ y colaboradores, 2023) y 10,3 % frente a 5,6 % con atención habitual en ANNEXA-I (fuente: Connolly SJ y colaboradores, 2024). Las poblaciones son distintas (sangrado mayor o hemorragia intracerebral, no cirugía programada), así que no son comparables entre sí. Hematoma raquídeo. Es la complicación que justifica los plazos neuraxiales: es extremadamente rara y por eso los plazos son conservadores (fuente: Kopp SL y colaboradores, 2025). Complicaciones de esperar. Con esperas mayores de 24 horas subió el riesgo de complicaciones, y en un metaanálisis la cirugía más temprana se asoció a menos neumonía (RR 0,59) y menos úlceras por presión (RR 0,48) en datos no ajustados (fuente: Pincus D y colaboradores, 2017) (fuente: Simunovic N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«Sangrado mayor a 30 días en PAUSE según el procedimiento» muestra lo siguiente. Apixabán, alto riesgo de sangrado: 3 por ciento (fuente: Douketis JD y colaboradores, 2019). Rivaroxabán, alto riesgo de sangrado: 3 por ciento (fuente: Douketis JD y colaboradores, 2019). Apixabán, todos los procedimientos: 1.4 por ciento (fuente: Douketis JD y colaboradores, 2019). Rivaroxabán, todos los procedimientos: 1.9 por ciento (fuente: Douketis JD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«Balance de riesgos por decisión» tiene 3 columnas: Decisión, Riesgo que evita, Riesgo que añade. Fila 1: Decisión, Puente con heparina en fibrilación auricular; Riesgo que evita, Tromboembolismo (0,3 % con puente frente a 0,4 % sin él); Riesgo que añade, Sangrado mayor 3,2 % frente a 1,3 % (fuente: Douketis JD y colaboradores, 2015). Fila 2: Decisión, Operar la cadera en menos de 24 horas tras el último DOAC (frente a 24 a 48 horas); Riesgo que evita, Complicaciones de la espera (fuente: Pincus D y colaboradores, 2017); Riesgo que añade, Sin aumento de transfusión en cohortes (fuente: Paris AN y colaboradores, 2026). Fila 3: Decisión, Revertir con andexanet; Riesgo que evita, Expansión del hematoma (67,0 % frente a 53,1 % de eficacia) (fuente: Connolly SJ y colaboradores, 2024); Riesgo que añade, Trombosis 10,3 % frente a 5,6 % (fuente: Connolly SJ y colaboradores, 2024). Fila 4: Decisión, Esperar más de 24 horas; Riesgo que evita, Caída de hemoglobina 0,29 g/dL menor, de poca relevancia clínica (fuente: Paris AN y colaboradores, 2026); Riesgo que añade, Más complicaciones (fuente: Pincus D y colaboradores, 2017). (fuente: Douketis JD y colaboradores, 2015) (fuente: Pincus D y colaboradores, 2017) (fuente: Paris AN y colaboradores, 2026) (fuente: Connolly SJ y colaboradores, 2024). Con esto cerramos sangrado frente a trombosis: lo que cuesta cada decisión. Sigamos con pronóstico: cuánto cuesta esperar.</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cuánto cuesta esperar. Lo que dicen los observacionales. En 42 230 pacientes de cadera de Ontario, la mortalidad a 30 días fue 7,0 %, y con emparejamiento, quienes esperaron más de 24 horas tuvieron 6,5 % frente a 5,8 % de mortalidad y un compuesto de complicaciones de 12,2 % frente a 10,1 % (fuente: Pincus D y colaboradores, 2017). Un metaanálisis de 16 estudios con 13 478 pacientes encontró menor mortalidad ajustada con cirugía más temprana (RR 0,81; IC 95 % 0,68 a 0,96) (fuente: Simunovic N y colaboradores, 2010). Una revisión sistemática de 2026, con 139 estudios y 4 336 707 pacientes, asoció la cirugía en las primeras 48 horas a mejor movilidad y a menos complicaciones y muertes; bajar a 24 horas sumó menos reoperaciones (fuente: Mazarello Paes V y colaboradores, 2026). No pudo hacerse metaanálisis por las definiciones distintas de tiempo. Lo que dice el ensayo. En HIP ATTACK, 2970 pacientes se aleatorizaron a cirugía acelerada (meta de 6 h) o atención estándar; la mediana fue 6 h frente a 24 h, y la mortalidad a 90 días fue 9 % frente a 10 % (HR 0,91), con complicaciones mayores de 22 % en ambos grupos, sin diferencia significativa (fuente: HIP ATTACK Investigators, 2020). Es decir: operar a las 6 horas no demostró superioridad sobre operar hacia las 24 horas (fuente: HIP ATTACK Investigators, 2020); lo que sí muestran los observacionales es que esperar mucho más se asocia a daño (fuente: Pincus D y colaboradores, 2017) (fuente: Simunovic N y colaboradores, 2010). La conclusión práctica es operar sin demora evitable, no operar a ciegas lo antes posible. Lo que dicen las guías. La guía de la AAOS para adultos de 55 años o más reúne 16 recomendaciones y 3 opciones (fuente: O'Connor MI y colaboradores, 2022), y la revisión de Paris cita que recomienda operar dentro de 24 a 48 horas (fuente: Paris AN y colaboradores, 2026). Pronóstico con warfarina. En 1979 operados, la supervivencia a 12 meses fue 66 % con warfarina frente a 76 % sin ella (HR 1,57), con estancia mediana de 15 días frente a 13 (fuente: Lawrence JE y colaboradores, 2017). Eso es una asociación ajustada, no prueba que la warfarina cause la muerte.</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a 30 días según la espera (Pincus, emparejado)» muestra lo siguiente. Cirugía dentro de 24 horas: 5.8 por ciento (fuente: Pincus D y colaboradores, 2017). Cirugía después de 24 horas: 6.5 por ciento (fuente: Pincus D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«HIP ATTACK: mortalidad a 90 días» muestra lo siguiente. Cirugía acelerada (meta de 6 h): 9 por ciento (fuente: HIP ATTACK Investigators, 2020). Atención estándar: 10 por ciento (fuente: HIP ATTACK Investigators, 2020). En el documento Word de este tema encontrarás además: Supervivencia a 12 meses según warfarina al ingreso; Tiempo a la cirugía y desenlaces. Con esto cerramos pronóstico: cuánto cuesta esperar.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Separa lo programado de lo urgente: en lo programado se suspende con protocolo; en la cadera la meta es operar idealmente en 24 horas y no más allá de 48 (fuente: Marta M y colaboradores, 2026) y el fármaco se maneja alrededor de esa meta. Antes de decidir fija los datos básicos: qué fármaco toma, a qué dosis, a qué hora fue la última toma y cuánto filtra el riñón (fuente: Mitchell RJ y colaboradores, 2024). Cada familia tiene su estrategia: antagonista de vitamina K con INR, vitamina K y concentrado; DOAC con tiempo o nivel; heparinas con tiempo y función renal; antiagregantes, en general, pueden continuarse (fuente: Tang N y colaboradores, 2025). El umbral para operar y el umbral para anestesiar con técnica neuroaxial son distintos, y separarlos evita demoras (fuente: Marta M y colaboradores, 2026). Revertir tiene un costo trombótico: en los estudios de reversión hubo eventos trombóticos (fuente: Pollack CV y colaboradores, 2017) (fuente: Connolly SJ y colaboradores, 2024), así que se reserva para sangrado grave o cirugía que no puede esperar (fuente: Douketis JD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Pregunta por todos los antitrombóticos a la vez: es frecuente que el mismo paciente tome un anticoagulante y además aspirina (práctica habitual). Un INR normal no descarta efecto de un DOAC: ni el INR ni el TTPa siguen bien su actividad (fuente: Paris AN y colaboradores, 2026). Con dabigatrán manda el riñón: con depuración de creatinina de 30 a 49 mL/min y dosis alta, ASRA propone 120 horas antes de un bloqueo neuraxial (fuente: Kopp SL y colaboradores, 2025). El reinicio es parte del tratamiento: tiene plazos medidos (PAUSE y consenso de cadera) (fuente: Douketis JD y colaboradores, 2019) (fuente: Mitchell RJ y colaboradores, 2024); déjalo indicado con día y hora desde la indicación posoperatoria (práctica habitual).</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Opera sin demora evitable: el anticoagulante no es un motivo automático de espera (fuente: Marta M y colaboradores, 2026). Distingue el umbral de operar del umbral de punzar el neuroeje (fuente: Kietaibl S y colaboradores, 2022). Revierte solo cuando el beneficio supera el riesgo trombótico (fuente: Connolly SJ y colaboradores, 2024). Deja el reinicio escrito, con los plazos de PAUSE como referencia (fuente: Douketis JD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anticoagulante · antiagregante · warfarina · INR · DOAC · apixabán · rivaroxabán · dabigatrán · puente con heparina · ensayo BRIDGE · estudio PAUSE · complejo protrombínico · vitamina K · idarucizumab · andexanet · fractura de cadera · bloqueo neuraxial · fascia ilíaca · stent coronario · aspirina · clopidogrel · reinicio del anticoagulante · riesgo de sangrado · riesgo trombótico.</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Cirugía programada: suspender con protocolo y, en fibrilación auricular, sin puente (fuente: Douketis JD y colaboradores, 2015). Cadera: operar idealmente en 24 horas y nunca más allá de 48; el DOAC no frena solo (fuente: Marta M y colaboradores, 2026). Operar y anestesiar tienen umbrales distintos (fuente: Marta M y colaboradores, 2026). DOAC en dosis alta: 72 horas antes de un bloqueo neuraxial (fuente: Kietaibl S y colaboradores, 2022). Warfarina urgente: vitamina K y concentrado de 4 factores, no solo plasma (fuente: Goldstein JN y colaboradores, 2015). Aspirina o clopidogrel en cadera: no demorar la cirugía por eso (fuente: Tang N y colaboradores, 2025) (fuente: Doleman B y colaboradores, 2015). El INR refleja mal la actividad de un DOAC (fuente: Paris AN y colaboradores, 2026). Fascia ilíaca es bloqueo superficial; el PENG es profundo (fuente: Kietaibl S y colaboradores, 2022). Reinicio escrito: en PAUSE, 1 día tras riesgo bajo y 2 a 3 tras riesgo alto (fuente: Douketis JD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sin datos de pacientes reales. Mujer de 84 años, caída de su altura, fractura intertrocantérica izquierda. Fibrilación auricular, apixabán 5 mg cada 12 horas desde hace 3 años y aspirina de 100 mg por una enfermedad coronaria sin stent. Última dosis de apixabán ayer a las 20:00; llega a las 10:00 de hoy. Peso de 65 kg, tasa de filtración glomerular estimada de 52 mL/min/1,73 m2, hemoglobina estable, sin sangrado activo.</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datos necesitas antes de decidir?. ¿Pides un INR para saber si el apixabán se fue?. ¿Operas hoy, mañana o esperas 72 horas? ¿Qué anestesia?. ¿Qué haces con la aspirina?. ¿Revierte o no? ¿Cuándo reinicias?.</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No pidas el INR para este fin: el INR y el TTPa orientan poco sobre la actividad de un DOAC (fuente: Paris AN y colaboradores, 2026). Fija la hora de la última dosis y la función renal: al ingreso han pasado 14 horas desde la última toma; las 36 horas se cumplirían mañana a las 08:00, pero el consenso considera razonable operar antes de ese plazo (fuente: Mitchell RJ y colaboradores, 2024). Operar a menos de 36 horas de la última dosis es razonable según el consenso internacional, pero su anestesia general asume una tasa de filtración glomerular mayor de 60 mL/min/1,73 m2 (fuente: Mitchell RJ y colaboradores, 2024); aquí es 52, de modo que el consenso no cubre del todo el caso: un nivel de apixabán menor de 50 ng/mL, si el laboratorio lo ofrece, permitió operar sin más transfusión ni mortalidad en una cohorte (fuente: P'ng SS y colaboradores, 2024). Una espinal exigiría al menos 72 horas tras una dosis alta (fuente: Kietaibl S y colaboradores, 2022) y la REGAIN no mostró ventaja funcional de la espinal (fuente: Neuman MD y colaboradores, 2021), así que el plan es anestesia general con bloqueo de fascia ilíaca al presentarse, que es superficial y se acepta con DOAC (fuente: Kietaibl S y colaboradores, 2022) (fuente: Mitchell RJ y colaboradores, 2024). La aspirina de dosis baja se continúa: en cadera no justifica demorar (fuente: Tang N y colaboradores, 2025). No hay sangrado ni urgencia que exija reversión (fuente: Douketis JD y colaboradores, 2024), y revertir añade riesgo trombótico (fuente: Connolly SJ y colaboradores, 2024). El apixabán puede reiniciarse en menos de 48 horas si la hemostasia y la hemoglobina lo permiten (fuente: Mitchell RJ y colaboradores, 2024). Separa operar de anestesiar, usa la hora y el riñón en lugar del INR, y no reviertas sin necesidad (fuente: Marta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chart" Target="../charts/char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Paciente anticoagulado o antiagregado que necesita cirugía: 3 preguntas y una cadera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principios · perioperatorio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El problema y las 3 preguntas que ordenan el capítulo</a:t>
            </a:r>
          </a:p>
          <a:p>
            <a:pPr marL="347472" indent="-347472">
              <a:spcAft>
                <a:spcPts val="1400"/>
              </a:spcAft>
              <a:buChar char="•"/>
            </a:pPr>
            <a:r>
              <a:rPr sz="2200">
                <a:solidFill>
                  <a:srgbClr val="263238"/>
                </a:solidFill>
                <a:latin typeface="Calibri"/>
              </a:rPr>
              <a:t>2. Cuántos llegan anticoagulados y cuánto se demoran</a:t>
            </a:r>
          </a:p>
          <a:p>
            <a:pPr marL="347472" indent="-347472">
              <a:spcAft>
                <a:spcPts val="1400"/>
              </a:spcAft>
              <a:buChar char="•"/>
            </a:pPr>
            <a:r>
              <a:rPr sz="2200">
                <a:solidFill>
                  <a:srgbClr val="263238"/>
                </a:solidFill>
                <a:latin typeface="Calibri"/>
              </a:rPr>
              <a:t>3. Qué hace cada fármaco y cuánto tarda en irse</a:t>
            </a:r>
          </a:p>
          <a:p>
            <a:pPr marL="347472" indent="-347472">
              <a:spcAft>
                <a:spcPts val="1400"/>
              </a:spcAft>
              <a:buChar char="•"/>
            </a:pPr>
            <a:r>
              <a:rPr sz="2200">
                <a:solidFill>
                  <a:srgbClr val="263238"/>
                </a:solidFill>
                <a:latin typeface="Calibri"/>
              </a:rPr>
              <a:t>4. Riesgo de sangrado de la cirugía y riesgo trombótico del paciente</a:t>
            </a:r>
          </a:p>
          <a:p>
            <a:pPr marL="347472" indent="-347472">
              <a:spcAft>
                <a:spcPts val="1400"/>
              </a:spcAft>
              <a:buChar char="•"/>
            </a:pPr>
            <a:r>
              <a:rPr sz="2200">
                <a:solidFill>
                  <a:srgbClr val="263238"/>
                </a:solidFill>
                <a:latin typeface="Calibri"/>
              </a:rPr>
              <a:t>5. Qué averiguar y qué pedir en la primera hora</a:t>
            </a:r>
          </a:p>
          <a:p>
            <a:pPr marL="347472" indent="-347472">
              <a:spcAft>
                <a:spcPts val="1400"/>
              </a:spcAft>
              <a:buChar char="•"/>
            </a:pPr>
            <a:r>
              <a:rPr sz="2200">
                <a:solidFill>
                  <a:srgbClr val="263238"/>
                </a:solidFill>
                <a:latin typeface="Calibri"/>
              </a:rPr>
              <a:t>6. Algoritmo: fractura de cadera con antitrombótico</a:t>
            </a:r>
          </a:p>
          <a:p>
            <a:pPr marL="347472" indent="-347472">
              <a:spcAft>
                <a:spcPts val="1400"/>
              </a:spcAft>
              <a:buChar char="•"/>
            </a:pPr>
            <a:r>
              <a:rPr sz="2200">
                <a:solidFill>
                  <a:srgbClr val="263238"/>
                </a:solidFill>
                <a:latin typeface="Calibri"/>
              </a:rPr>
              <a:t>7. Tratamiento 1: warfarina, heparinas y puente</a:t>
            </a:r>
          </a:p>
          <a:p>
            <a:pPr marL="347472" indent="-347472">
              <a:spcAft>
                <a:spcPts val="1400"/>
              </a:spcAft>
              <a:buChar char="•"/>
            </a:pPr>
            <a:r>
              <a:rPr sz="2200">
                <a:solidFill>
                  <a:srgbClr val="263238"/>
                </a:solidFill>
                <a:latin typeface="Calibri"/>
              </a:rPr>
              <a:t>8. Tratamiento 2: anticoagulantes orales directos</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Tratamiento 3: antiagregantes y stents coronarios</a:t>
            </a:r>
          </a:p>
          <a:p>
            <a:pPr marL="347472" indent="-347472">
              <a:spcAft>
                <a:spcPts val="1400"/>
              </a:spcAft>
              <a:buChar char="•"/>
            </a:pPr>
            <a:r>
              <a:rPr sz="2200">
                <a:solidFill>
                  <a:srgbClr val="263238"/>
                </a:solidFill>
                <a:latin typeface="Calibri"/>
              </a:rPr>
              <a:t>10. Reversión de anticoagulantes: cuándo, con qué y a qué costo</a:t>
            </a:r>
          </a:p>
          <a:p>
            <a:pPr marL="347472" indent="-347472">
              <a:spcAft>
                <a:spcPts val="1400"/>
              </a:spcAft>
              <a:buChar char="•"/>
            </a:pPr>
            <a:r>
              <a:rPr sz="2200">
                <a:solidFill>
                  <a:srgbClr val="263238"/>
                </a:solidFill>
                <a:latin typeface="Calibri"/>
              </a:rPr>
              <a:t>11. Anestesia y bloqueos en el paciente antitrombótico</a:t>
            </a:r>
          </a:p>
          <a:p>
            <a:pPr marL="347472" indent="-347472">
              <a:spcAft>
                <a:spcPts val="1400"/>
              </a:spcAft>
              <a:buChar char="•"/>
            </a:pPr>
            <a:r>
              <a:rPr sz="2200">
                <a:solidFill>
                  <a:srgbClr val="263238"/>
                </a:solidFill>
                <a:latin typeface="Calibri"/>
              </a:rPr>
              <a:t>12. Reinicio posoperatorio y prevención de trombosis</a:t>
            </a:r>
          </a:p>
          <a:p>
            <a:pPr marL="347472" indent="-347472">
              <a:spcAft>
                <a:spcPts val="1400"/>
              </a:spcAft>
              <a:buChar char="•"/>
            </a:pPr>
            <a:r>
              <a:rPr sz="2200">
                <a:solidFill>
                  <a:srgbClr val="263238"/>
                </a:solidFill>
                <a:latin typeface="Calibri"/>
              </a:rPr>
              <a:t>13. Cómo se ejecuta: coordinación y errores del residente</a:t>
            </a:r>
          </a:p>
          <a:p>
            <a:pPr marL="347472" indent="-347472">
              <a:spcAft>
                <a:spcPts val="1400"/>
              </a:spcAft>
              <a:buChar char="•"/>
            </a:pPr>
            <a:r>
              <a:rPr sz="2200">
                <a:solidFill>
                  <a:srgbClr val="263238"/>
                </a:solidFill>
                <a:latin typeface="Calibri"/>
              </a:rPr>
              <a:t>14. Sangrado frente a trombosis: lo que cuesta cada decisión</a:t>
            </a:r>
          </a:p>
          <a:p>
            <a:pPr marL="347472" indent="-347472">
              <a:spcAft>
                <a:spcPts val="1400"/>
              </a:spcAft>
              <a:buChar char="•"/>
            </a:pPr>
            <a:r>
              <a:rPr sz="2200">
                <a:solidFill>
                  <a:srgbClr val="263238"/>
                </a:solidFill>
                <a:latin typeface="Calibri"/>
              </a:rPr>
              <a:t>15. Pronóstico: cuánto cuesta esperar</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Douketis JD et al. N Engl J Med. 2015. doi:10.1056/NEJMoa1501035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cirugía programada el puente con heparina casi nunca hace falta: en fibrilación auricular…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 problema y las 3 preguntas que ordenan el capítulo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Douketis JD et al. N Engl J Med. 2015. doi:10.1056/NEJMoa1501035</a:t>
            </a:r>
          </a:p>
          <a:p>
            <a:r>
              <a:rPr sz="800">
                <a:solidFill>
                  <a:srgbClr val="5A6469"/>
                </a:solidFill>
                <a:latin typeface="Calibri"/>
              </a:rPr>
              <a:t>[r5] Douketis JD et al. Chest. 2022. doi:10.1016/j.chest.2022.07.025</a:t>
            </a:r>
          </a:p>
          <a:p>
            <a:r>
              <a:rPr sz="800">
                <a:solidFill>
                  <a:srgbClr val="5A6469"/>
                </a:solidFill>
                <a:latin typeface="Calibri"/>
              </a:rPr>
              <a:t>[r6] Douketis JD et al. JAMA. 2024. doi:10.1001/jama.2024.12708</a:t>
            </a:r>
          </a:p>
          <a:p>
            <a:r>
              <a:rPr sz="800">
                <a:solidFill>
                  <a:srgbClr val="5A6469"/>
                </a:solidFill>
                <a:latin typeface="Calibri"/>
              </a:rPr>
              <a:t>[r14] Rossaint R et al. Crit Care. 2023. doi:10.1186/s13054-023-04327-7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paciente que toma anticoagulantes o antiagregantes y se rompe un hueso, o que va a una cirugía programada, plantea siempre las mismas 3 preguntas…</a:t>
            </a:r>
          </a:p>
          <a:p>
            <a:pPr marL="347472" indent="-347472">
              <a:spcAft>
                <a:spcPts val="1400"/>
              </a:spcAft>
              <a:buChar char="•"/>
            </a:pPr>
            <a:r>
              <a:rPr sz="2400">
                <a:solidFill>
                  <a:srgbClr val="263238"/>
                </a:solidFill>
                <a:latin typeface="Calibri"/>
              </a:rPr>
              <a:t>Todo el capítulo ordena esas respuestas.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 problema y las 3 preguntas que ordenan el capítulo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Pincus D et al. JAMA. 2017. doi:10.1001/jama.2017.17606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Y la espera no sale gratis: con esperas mayores de 24 horas subió el riesgo de complicaciones [r21].</a:t>
            </a:r>
          </a:p>
          <a:p>
            <a:pPr marL="347472" indent="-347472">
              <a:spcAft>
                <a:spcPts val="1400"/>
              </a:spcAft>
              <a:buChar char="•"/>
            </a:pPr>
            <a:r>
              <a:rPr sz="2800">
                <a:solidFill>
                  <a:srgbClr val="263238"/>
                </a:solidFill>
                <a:latin typeface="Calibri"/>
              </a:rPr>
              <a:t>Las familias de fármacos.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Tres escenarios y su lógica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Douketis JD et al. Chest. 2022. doi:10.1016/j.chest.2022.07.025</a:t>
            </a:r>
          </a:p>
          <a:p>
            <a:r>
              <a:rPr sz="1000">
                <a:solidFill>
                  <a:srgbClr val="5A6469"/>
                </a:solidFill>
                <a:latin typeface="Calibri"/>
              </a:rPr>
              <a:t>[r6] Douketis JD et al. JAMA. 2024. doi:10.1001/jama.2024.12708</a:t>
            </a:r>
          </a:p>
          <a:p>
            <a:r>
              <a:rPr sz="1000">
                <a:solidFill>
                  <a:srgbClr val="5A6469"/>
                </a:solidFill>
                <a:latin typeface="Calibri"/>
              </a:rPr>
              <a:t>[r1] Douketis JD et al. N Engl J Med. 2015. doi:10.1056/NEJMoa1501035</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Escenario</a:t>
                      </a:r>
                    </a:p>
                  </a:txBody>
                  <a:tcPr>
                    <a:solidFill>
                      <a:srgbClr val="0F5F6B"/>
                    </a:solidFill>
                  </a:tcPr>
                </a:tc>
                <a:tc>
                  <a:txBody>
                    <a:bodyPr/>
                    <a:lstStyle/>
                    <a:p>
                      <a:r>
                        <a:rPr sz="1600" b="1">
                          <a:solidFill>
                            <a:srgbClr val="FFFFFF"/>
                          </a:solidFill>
                          <a:latin typeface="Calibri"/>
                        </a:rPr>
                        <a:t>Qué se puede hacer</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Cirugía programada</a:t>
                      </a:r>
                    </a:p>
                  </a:txBody>
                  <a:tcPr>
                    <a:solidFill>
                      <a:srgbClr val="EEF3F4"/>
                    </a:solidFill>
                  </a:tcPr>
                </a:tc>
                <a:tc>
                  <a:txBody>
                    <a:bodyPr/>
                    <a:lstStyle/>
                    <a:p>
                      <a:r>
                        <a:rPr sz="1600">
                          <a:solidFill>
                            <a:srgbClr val="263238"/>
                          </a:solidFill>
                          <a:latin typeface="Calibri"/>
                        </a:rPr>
                        <a:t>Suspender con protocolo, medir y reiniciar con fecha; puente casi nunca [r1]</a:t>
                      </a:r>
                    </a:p>
                  </a:txBody>
                  <a:tcPr>
                    <a:solidFill>
                      <a:srgbClr val="EEF3F4"/>
                    </a:solidFill>
                  </a:tcPr>
                </a:tc>
                <a:tc>
                  <a:txBody>
                    <a:bodyPr/>
                    <a:lstStyle/>
                    <a:p>
                      <a:r>
                        <a:rPr sz="1600">
                          <a:solidFill>
                            <a:srgbClr val="263238"/>
                          </a:solidFill>
                          <a:latin typeface="Calibri"/>
                        </a:rPr>
                        <a:t>[r5]</a:t>
                      </a:r>
                    </a:p>
                  </a:txBody>
                  <a:tcPr>
                    <a:solidFill>
                      <a:srgbClr val="EEF3F4"/>
                    </a:solidFill>
                  </a:tcPr>
                </a:tc>
              </a:tr>
              <a:tr h="457200">
                <a:tc>
                  <a:txBody>
                    <a:bodyPr/>
                    <a:lstStyle/>
                    <a:p>
                      <a:r>
                        <a:rPr sz="1600">
                          <a:solidFill>
                            <a:srgbClr val="263238"/>
                          </a:solidFill>
                          <a:latin typeface="Calibri"/>
                        </a:rPr>
                        <a:t>Urgente (6 a 24 horas)</a:t>
                      </a:r>
                    </a:p>
                  </a:txBody>
                  <a:tcPr>
                    <a:solidFill>
                      <a:srgbClr val="FFFFFF"/>
                    </a:solidFill>
                  </a:tcPr>
                </a:tc>
                <a:tc>
                  <a:txBody>
                    <a:bodyPr/>
                    <a:lstStyle/>
                    <a:p>
                      <a:r>
                        <a:rPr sz="1600">
                          <a:solidFill>
                            <a:srgbClr val="263238"/>
                          </a:solidFill>
                          <a:latin typeface="Calibri"/>
                        </a:rPr>
                        <a:t>Medir el nivel del fármaco si existe, para decidir si hace falta revertir [r6]</a:t>
                      </a:r>
                    </a:p>
                  </a:txBody>
                  <a:tcPr>
                    <a:solidFill>
                      <a:srgbClr val="FFFFFF"/>
                    </a:solidFill>
                  </a:tcPr>
                </a:tc>
                <a:tc>
                  <a:txBody>
                    <a:bodyPr/>
                    <a:lstStyle/>
                    <a:p>
                      <a:r>
                        <a:rPr sz="1600">
                          <a:solidFill>
                            <a:srgbClr val="263238"/>
                          </a:solidFill>
                          <a:latin typeface="Calibri"/>
                        </a:rPr>
                        <a:t>[r6]</a:t>
                      </a:r>
                    </a:p>
                  </a:txBody>
                  <a:tcPr>
                    <a:solidFill>
                      <a:srgbClr val="FFFFFF"/>
                    </a:solidFill>
                  </a:tcPr>
                </a:tc>
              </a:tr>
              <a:tr h="457200">
                <a:tc>
                  <a:txBody>
                    <a:bodyPr/>
                    <a:lstStyle/>
                    <a:p>
                      <a:r>
                        <a:rPr sz="1600">
                          <a:solidFill>
                            <a:srgbClr val="263238"/>
                          </a:solidFill>
                          <a:latin typeface="Calibri"/>
                        </a:rPr>
                        <a:t>Emergente (menos de 6 horas)</a:t>
                      </a:r>
                    </a:p>
                  </a:txBody>
                  <a:tcPr>
                    <a:solidFill>
                      <a:srgbClr val="EEF3F4"/>
                    </a:solidFill>
                  </a:tcPr>
                </a:tc>
                <a:tc>
                  <a:txBody>
                    <a:bodyPr/>
                    <a:lstStyle/>
                    <a:p>
                      <a:r>
                        <a:rPr sz="1600">
                          <a:solidFill>
                            <a:srgbClr val="263238"/>
                          </a:solidFill>
                          <a:latin typeface="Calibri"/>
                        </a:rPr>
                        <a:t>Reversión específica según el fármaco y el sangrado [r6]</a:t>
                      </a:r>
                    </a:p>
                  </a:txBody>
                  <a:tcPr>
                    <a:solidFill>
                      <a:srgbClr val="EEF3F4"/>
                    </a:solidFill>
                  </a:tcPr>
                </a:tc>
                <a:tc>
                  <a:txBody>
                    <a:bodyPr/>
                    <a:lstStyle/>
                    <a:p>
                      <a:r>
                        <a:rPr sz="1600">
                          <a:solidFill>
                            <a:srgbClr val="263238"/>
                          </a:solidFill>
                          <a:latin typeface="Calibri"/>
                        </a:rPr>
                        <a:t>[r6]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Cuántos llegan anticoagulados y cuánto se demoran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[r25] Lawrence JE et al. 2017. doi:10.1007/s11999-016-5056-0</a:t>
            </a:r>
          </a:p>
          <a:p>
            <a:r>
              <a:rPr sz="800">
                <a:solidFill>
                  <a:srgbClr val="5A6469"/>
                </a:solidFill>
                <a:latin typeface="Calibri"/>
              </a:rPr>
              <a:t>[r26] Hourston GJ et al. 2020. doi:10.1177/1120700019841351</a:t>
            </a:r>
          </a:p>
          <a:p>
            <a:r>
              <a:rPr sz="800">
                <a:solidFill>
                  <a:srgbClr val="5A6469"/>
                </a:solidFill>
                <a:latin typeface="Calibri"/>
              </a:rPr>
              <a:t>[r27] Baldino JB et al. Injury. 2025. doi:10.1016/j.injury.2025.112217</a:t>
            </a:r>
          </a:p>
          <a:p>
            <a:r>
              <a:rPr sz="800">
                <a:solidFill>
                  <a:srgbClr val="5A6469"/>
                </a:solidFill>
                <a:latin typeface="Calibri"/>
              </a:rPr>
              <a:t>[r28] P'ng SS et al. Geriatr Orthop Surg Rehabil. 2024. doi:10.1177/21514593221142187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proporción exacta cambia según el país y el año, pero el orden de magnitud es alto.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a quirófano según el anticoagulante (cohorte de 746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Baldino JB et al. Injury. 2025. doi:10.1016/j.injury.2025.112217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medio a cirugía según el anticoagulante (cohorte de 1579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P'ng SS et al. Geriatr Orthop Surg Rehabil. 2024. doi:10.1177/21514593221142187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hace cada fármaco y cuánto tarda en irse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Douketis JD et al. N Engl J Med. 2015. doi:10.1056/NEJMoa1501035</a:t>
            </a:r>
          </a:p>
          <a:p>
            <a:r>
              <a:rPr sz="800">
                <a:solidFill>
                  <a:srgbClr val="5A6469"/>
                </a:solidFill>
                <a:latin typeface="Calibri"/>
              </a:rPr>
              <a:t>[r3] Douketis JD et al. JAMA Intern Med. 2019. doi:10.1001/jamainternmed.2019.2431</a:t>
            </a:r>
          </a:p>
          <a:p>
            <a:r>
              <a:rPr sz="800">
                <a:solidFill>
                  <a:srgbClr val="5A6469"/>
                </a:solidFill>
                <a:latin typeface="Calibri"/>
              </a:rPr>
              <a:t>[r9] Ng R et al. Can J Surg. 2019. doi:10.1503/cjs.018017</a:t>
            </a:r>
          </a:p>
          <a:p>
            <a:r>
              <a:rPr sz="800">
                <a:solidFill>
                  <a:srgbClr val="5A6469"/>
                </a:solidFill>
                <a:latin typeface="Calibri"/>
              </a:rPr>
              <a:t>[r11] Milling TJ et al. Circulation. 2023. doi:10.1161/CIRCULATIONAHA.121.057844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decidir cuándo operar o punzar hay que saber cuánto dura el efecto.</a:t>
            </a:r>
          </a:p>
          <a:p>
            <a:pPr marL="347472" indent="-347472">
              <a:spcAft>
                <a:spcPts val="1400"/>
              </a:spcAft>
              <a:buChar char="•"/>
            </a:pPr>
            <a:r>
              <a:rPr sz="2400">
                <a:solidFill>
                  <a:srgbClr val="263238"/>
                </a:solidFill>
                <a:latin typeface="Calibri"/>
              </a:rPr>
              <a:t>Esta es la base, familia por familia.</a:t>
            </a:r>
          </a:p>
          <a:p>
            <a:pPr marL="347472" indent="-347472">
              <a:spcAft>
                <a:spcPts val="1400"/>
              </a:spcAft>
              <a:buChar char="•"/>
            </a:pPr>
            <a:r>
              <a:rPr sz="2400">
                <a:solidFill>
                  <a:srgbClr val="263238"/>
                </a:solidFill>
                <a:latin typeface="Calibri"/>
              </a:rPr>
              <a:t>Warfarina (antagonista de vitamina K).</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Horas mínimas tras la última dosis antes de un bloqueo neuraxial (ESAIC/ESRA 2022)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Kietaibl S et al. Eur J Anaesthesiol. 2022. doi:10.1097/EJA.0000000000001600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Intervalo mínimo tras la última dosis antes de un bloqueo neuraxial o profundo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Kietaibl S et al. Eur J Anaesthesiol. 2022. doi:10.1097/EJA.0000000000001600</a:t>
            </a:r>
          </a:p>
          <a:p>
            <a:r>
              <a:rPr sz="1000">
                <a:solidFill>
                  <a:srgbClr val="5A6469"/>
                </a:solidFill>
                <a:latin typeface="Calibri"/>
              </a:rPr>
              <a:t>[r34] Kopp SL et al. Reg Anesth Pain Med. 2025. doi:10.1136/rapm-2024-105766</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Fármaco</a:t>
                      </a:r>
                    </a:p>
                  </a:txBody>
                  <a:tcPr>
                    <a:solidFill>
                      <a:srgbClr val="0F5F6B"/>
                    </a:solidFill>
                  </a:tcPr>
                </a:tc>
                <a:tc>
                  <a:txBody>
                    <a:bodyPr/>
                    <a:lstStyle/>
                    <a:p>
                      <a:r>
                        <a:rPr sz="1400" b="1">
                          <a:solidFill>
                            <a:srgbClr val="FFFFFF"/>
                          </a:solidFill>
                          <a:latin typeface="Calibri"/>
                        </a:rPr>
                        <a:t>Dosis</a:t>
                      </a:r>
                    </a:p>
                  </a:txBody>
                  <a:tcPr>
                    <a:solidFill>
                      <a:srgbClr val="0F5F6B"/>
                    </a:solidFill>
                  </a:tcPr>
                </a:tc>
                <a:tc>
                  <a:txBody>
                    <a:bodyPr/>
                    <a:lstStyle/>
                    <a:p>
                      <a:r>
                        <a:rPr sz="1400" b="1">
                          <a:solidFill>
                            <a:srgbClr val="FFFFFF"/>
                          </a:solidFill>
                          <a:latin typeface="Calibri"/>
                        </a:rPr>
                        <a:t>ESAIC/ESRA 2022</a:t>
                      </a:r>
                    </a:p>
                  </a:txBody>
                  <a:tcPr>
                    <a:solidFill>
                      <a:srgbClr val="0F5F6B"/>
                    </a:solidFill>
                  </a:tcPr>
                </a:tc>
                <a:tc>
                  <a:txBody>
                    <a:bodyPr/>
                    <a:lstStyle/>
                    <a:p>
                      <a:r>
                        <a:rPr sz="1400" b="1">
                          <a:solidFill>
                            <a:srgbClr val="FFFFFF"/>
                          </a:solidFill>
                          <a:latin typeface="Calibri"/>
                        </a:rPr>
                        <a:t>ASRA 5.ª edición</a:t>
                      </a:r>
                    </a:p>
                  </a:txBody>
                  <a:tcPr>
                    <a:solidFill>
                      <a:srgbClr val="0F5F6B"/>
                    </a:solidFill>
                  </a:tcPr>
                </a:tc>
              </a:tr>
              <a:tr h="457200">
                <a:tc>
                  <a:txBody>
                    <a:bodyPr/>
                    <a:lstStyle/>
                    <a:p>
                      <a:r>
                        <a:rPr sz="1400">
                          <a:solidFill>
                            <a:srgbClr val="263238"/>
                          </a:solidFill>
                          <a:latin typeface="Calibri"/>
                        </a:rPr>
                        <a:t>Warfarina</a:t>
                      </a:r>
                    </a:p>
                  </a:txBody>
                  <a:tcPr>
                    <a:solidFill>
                      <a:srgbClr val="EEF3F4"/>
                    </a:solidFill>
                  </a:tcPr>
                </a:tc>
                <a:tc>
                  <a:txBody>
                    <a:bodyPr/>
                    <a:lstStyle/>
                    <a:p>
                      <a:r>
                        <a:rPr sz="1400">
                          <a:solidFill>
                            <a:srgbClr val="263238"/>
                          </a:solidFill>
                          <a:latin typeface="Calibri"/>
                        </a:rPr>
                        <a:t>Cualquiera</a:t>
                      </a:r>
                    </a:p>
                  </a:txBody>
                  <a:tcPr>
                    <a:solidFill>
                      <a:srgbClr val="EEF3F4"/>
                    </a:solidFill>
                  </a:tcPr>
                </a:tc>
                <a:tc>
                  <a:txBody>
                    <a:bodyPr/>
                    <a:lstStyle/>
                    <a:p>
                      <a:r>
                        <a:rPr sz="1400">
                          <a:solidFill>
                            <a:srgbClr val="263238"/>
                          </a:solidFill>
                          <a:latin typeface="Calibri"/>
                        </a:rPr>
                        <a:t>5 días y INR en rango normal [r33]</a:t>
                      </a:r>
                    </a:p>
                  </a:txBody>
                  <a:tcPr>
                    <a:solidFill>
                      <a:srgbClr val="EEF3F4"/>
                    </a:solidFill>
                  </a:tcPr>
                </a:tc>
                <a:tc>
                  <a:txBody>
                    <a:bodyPr/>
                    <a:lstStyle/>
                    <a:p>
                      <a:r>
                        <a:rPr sz="1400">
                          <a:solidFill>
                            <a:srgbClr val="263238"/>
                          </a:solidFill>
                          <a:latin typeface="Calibri"/>
                        </a:rPr>
                        <a:t>5 días y INR normalizado [r34]</a:t>
                      </a:r>
                    </a:p>
                  </a:txBody>
                  <a:tcPr>
                    <a:solidFill>
                      <a:srgbClr val="EEF3F4"/>
                    </a:solidFill>
                  </a:tcPr>
                </a:tc>
              </a:tr>
              <a:tr h="457200">
                <a:tc>
                  <a:txBody>
                    <a:bodyPr/>
                    <a:lstStyle/>
                    <a:p>
                      <a:r>
                        <a:rPr sz="1400">
                          <a:solidFill>
                            <a:srgbClr val="263238"/>
                          </a:solidFill>
                          <a:latin typeface="Calibri"/>
                        </a:rPr>
                        <a:t>Apixabán</a:t>
                      </a:r>
                    </a:p>
                  </a:txBody>
                  <a:tcPr>
                    <a:solidFill>
                      <a:srgbClr val="FFFFFF"/>
                    </a:solidFill>
                  </a:tcPr>
                </a:tc>
                <a:tc>
                  <a:txBody>
                    <a:bodyPr/>
                    <a:lstStyle/>
                    <a:p>
                      <a:r>
                        <a:rPr sz="1400">
                          <a:solidFill>
                            <a:srgbClr val="263238"/>
                          </a:solidFill>
                          <a:latin typeface="Calibri"/>
                        </a:rPr>
                        <a:t>Alta (fibrilación auricular)</a:t>
                      </a:r>
                    </a:p>
                  </a:txBody>
                  <a:tcPr>
                    <a:solidFill>
                      <a:srgbClr val="FFFFFF"/>
                    </a:solidFill>
                  </a:tcPr>
                </a:tc>
                <a:tc>
                  <a:txBody>
                    <a:bodyPr/>
                    <a:lstStyle/>
                    <a:p>
                      <a:r>
                        <a:rPr sz="1400">
                          <a:solidFill>
                            <a:srgbClr val="263238"/>
                          </a:solidFill>
                          <a:latin typeface="Calibri"/>
                        </a:rPr>
                        <a:t>72 horas [r33]</a:t>
                      </a:r>
                    </a:p>
                  </a:txBody>
                  <a:tcPr>
                    <a:solidFill>
                      <a:srgbClr val="FFFFFF"/>
                    </a:solidFill>
                  </a:tcPr>
                </a:tc>
                <a:tc>
                  <a:txBody>
                    <a:bodyPr/>
                    <a:lstStyle/>
                    <a:p>
                      <a:r>
                        <a:rPr sz="1400">
                          <a:solidFill>
                            <a:srgbClr val="263238"/>
                          </a:solidFill>
                          <a:latin typeface="Calibri"/>
                        </a:rPr>
                        <a:t>72 horas [r34]</a:t>
                      </a:r>
                    </a:p>
                  </a:txBody>
                  <a:tcPr>
                    <a:solidFill>
                      <a:srgbClr val="FFFFFF"/>
                    </a:solidFill>
                  </a:tcPr>
                </a:tc>
              </a:tr>
              <a:tr h="457200">
                <a:tc>
                  <a:txBody>
                    <a:bodyPr/>
                    <a:lstStyle/>
                    <a:p>
                      <a:r>
                        <a:rPr sz="1400">
                          <a:solidFill>
                            <a:srgbClr val="263238"/>
                          </a:solidFill>
                          <a:latin typeface="Calibri"/>
                        </a:rPr>
                        <a:t>Apixabán</a:t>
                      </a:r>
                    </a:p>
                  </a:txBody>
                  <a:tcPr>
                    <a:solidFill>
                      <a:srgbClr val="EEF3F4"/>
                    </a:solidFill>
                  </a:tcPr>
                </a:tc>
                <a:tc>
                  <a:txBody>
                    <a:bodyPr/>
                    <a:lstStyle/>
                    <a:p>
                      <a:r>
                        <a:rPr sz="1400">
                          <a:solidFill>
                            <a:srgbClr val="263238"/>
                          </a:solidFill>
                          <a:latin typeface="Calibri"/>
                        </a:rPr>
                        <a:t>Baja</a:t>
                      </a:r>
                    </a:p>
                  </a:txBody>
                  <a:tcPr>
                    <a:solidFill>
                      <a:srgbClr val="EEF3F4"/>
                    </a:solidFill>
                  </a:tcPr>
                </a:tc>
                <a:tc>
                  <a:txBody>
                    <a:bodyPr/>
                    <a:lstStyle/>
                    <a:p>
                      <a:r>
                        <a:rPr sz="1400">
                          <a:solidFill>
                            <a:srgbClr val="263238"/>
                          </a:solidFill>
                          <a:latin typeface="Calibri"/>
                        </a:rPr>
                        <a:t>36 horas [r33]</a:t>
                      </a:r>
                    </a:p>
                  </a:txBody>
                  <a:tcPr>
                    <a:solidFill>
                      <a:srgbClr val="EEF3F4"/>
                    </a:solidFill>
                  </a:tcPr>
                </a:tc>
                <a:tc>
                  <a:txBody>
                    <a:bodyPr/>
                    <a:lstStyle/>
                    <a:p>
                      <a:r>
                        <a:rPr sz="1400">
                          <a:solidFill>
                            <a:srgbClr val="263238"/>
                          </a:solidFill>
                          <a:latin typeface="Calibri"/>
                        </a:rPr>
                        <a:t>36 horas [r34]</a:t>
                      </a:r>
                    </a:p>
                  </a:txBody>
                  <a:tcPr>
                    <a:solidFill>
                      <a:srgbClr val="EEF3F4"/>
                    </a:solidFill>
                  </a:tcPr>
                </a:tc>
              </a:tr>
              <a:tr h="457200">
                <a:tc>
                  <a:txBody>
                    <a:bodyPr/>
                    <a:lstStyle/>
                    <a:p>
                      <a:r>
                        <a:rPr sz="1400">
                          <a:solidFill>
                            <a:srgbClr val="263238"/>
                          </a:solidFill>
                          <a:latin typeface="Calibri"/>
                        </a:rPr>
                        <a:t>Rivaroxabán</a:t>
                      </a:r>
                    </a:p>
                  </a:txBody>
                  <a:tcPr>
                    <a:solidFill>
                      <a:srgbClr val="FFFFFF"/>
                    </a:solidFill>
                  </a:tcPr>
                </a:tc>
                <a:tc>
                  <a:txBody>
                    <a:bodyPr/>
                    <a:lstStyle/>
                    <a:p>
                      <a:r>
                        <a:rPr sz="1400">
                          <a:solidFill>
                            <a:srgbClr val="263238"/>
                          </a:solidFill>
                          <a:latin typeface="Calibri"/>
                        </a:rPr>
                        <a:t>Baja</a:t>
                      </a:r>
                    </a:p>
                  </a:txBody>
                  <a:tcPr>
                    <a:solidFill>
                      <a:srgbClr val="FFFFFF"/>
                    </a:solidFill>
                  </a:tcPr>
                </a:tc>
                <a:tc>
                  <a:txBody>
                    <a:bodyPr/>
                    <a:lstStyle/>
                    <a:p>
                      <a:r>
                        <a:rPr sz="1400">
                          <a:solidFill>
                            <a:srgbClr val="263238"/>
                          </a:solidFill>
                          <a:latin typeface="Calibri"/>
                        </a:rPr>
                        <a:t>24 horas (30 si depuración menor de 30 mL/min) [r33]</a:t>
                      </a:r>
                    </a:p>
                  </a:txBody>
                  <a:tcPr>
                    <a:solidFill>
                      <a:srgbClr val="FFFFFF"/>
                    </a:solidFill>
                  </a:tcPr>
                </a:tc>
                <a:tc>
                  <a:txBody>
                    <a:bodyPr/>
                    <a:lstStyle/>
                    <a:p>
                      <a:r>
                        <a:rPr sz="1400">
                          <a:solidFill>
                            <a:srgbClr val="263238"/>
                          </a:solidFill>
                          <a:latin typeface="Calibri"/>
                        </a:rPr>
                        <a:t>24 horas (30 si depuración menor de 30 mL/min) [r34]</a:t>
                      </a:r>
                    </a:p>
                  </a:txBody>
                  <a:tcPr>
                    <a:solidFill>
                      <a:srgbClr val="FFFFFF"/>
                    </a:solidFill>
                  </a:tcPr>
                </a:tc>
              </a:tr>
              <a:tr h="457200">
                <a:tc>
                  <a:txBody>
                    <a:bodyPr/>
                    <a:lstStyle/>
                    <a:p>
                      <a:r>
                        <a:rPr sz="1400">
                          <a:solidFill>
                            <a:srgbClr val="263238"/>
                          </a:solidFill>
                          <a:latin typeface="Calibri"/>
                        </a:rPr>
                        <a:t>Dabigatrán</a:t>
                      </a:r>
                    </a:p>
                  </a:txBody>
                  <a:tcPr>
                    <a:solidFill>
                      <a:srgbClr val="EEF3F4"/>
                    </a:solidFill>
                  </a:tcPr>
                </a:tc>
                <a:tc>
                  <a:txBody>
                    <a:bodyPr/>
                    <a:lstStyle/>
                    <a:p>
                      <a:r>
                        <a:rPr sz="1400">
                          <a:solidFill>
                            <a:srgbClr val="263238"/>
                          </a:solidFill>
                          <a:latin typeface="Calibri"/>
                        </a:rPr>
                        <a:t>Alta</a:t>
                      </a:r>
                    </a:p>
                  </a:txBody>
                  <a:tcPr>
                    <a:solidFill>
                      <a:srgbClr val="EEF3F4"/>
                    </a:solidFill>
                  </a:tcPr>
                </a:tc>
                <a:tc>
                  <a:txBody>
                    <a:bodyPr/>
                    <a:lstStyle/>
                    <a:p>
                      <a:r>
                        <a:rPr sz="1400">
                          <a:solidFill>
                            <a:srgbClr val="263238"/>
                          </a:solidFill>
                          <a:latin typeface="Calibri"/>
                        </a:rPr>
                        <a:t>72 horas, o según nivel si depuración menor de 50 mL/min [r33]</a:t>
                      </a:r>
                    </a:p>
                  </a:txBody>
                  <a:tcPr>
                    <a:solidFill>
                      <a:srgbClr val="EEF3F4"/>
                    </a:solidFill>
                  </a:tcPr>
                </a:tc>
                <a:tc>
                  <a:txBody>
                    <a:bodyPr/>
                    <a:lstStyle/>
                    <a:p>
                      <a:r>
                        <a:rPr sz="1400">
                          <a:solidFill>
                            <a:srgbClr val="263238"/>
                          </a:solidFill>
                          <a:latin typeface="Calibri"/>
                        </a:rPr>
                        <a:t>72 horas si depuración de 50 o más; 120 horas si de 30 a 49 mL/min [r34]</a:t>
                      </a:r>
                    </a:p>
                  </a:txBody>
                  <a:tcPr>
                    <a:solidFill>
                      <a:srgbClr val="EEF3F4"/>
                    </a:solidFill>
                  </a:tcPr>
                </a:tc>
              </a:tr>
              <a:tr h="457200">
                <a:tc>
                  <a:txBody>
                    <a:bodyPr/>
                    <a:lstStyle/>
                    <a:p>
                      <a:r>
                        <a:rPr sz="1400">
                          <a:solidFill>
                            <a:srgbClr val="263238"/>
                          </a:solidFill>
                          <a:latin typeface="Calibri"/>
                        </a:rPr>
                        <a:t>Dabigatrán</a:t>
                      </a:r>
                    </a:p>
                  </a:txBody>
                  <a:tcPr>
                    <a:solidFill>
                      <a:srgbClr val="FFFFFF"/>
                    </a:solidFill>
                  </a:tcPr>
                </a:tc>
                <a:tc>
                  <a:txBody>
                    <a:bodyPr/>
                    <a:lstStyle/>
                    <a:p>
                      <a:r>
                        <a:rPr sz="1400">
                          <a:solidFill>
                            <a:srgbClr val="263238"/>
                          </a:solidFill>
                          <a:latin typeface="Calibri"/>
                        </a:rPr>
                        <a:t>Baja</a:t>
                      </a:r>
                    </a:p>
                  </a:txBody>
                  <a:tcPr>
                    <a:solidFill>
                      <a:srgbClr val="FFFFFF"/>
                    </a:solidFill>
                  </a:tcPr>
                </a:tc>
                <a:tc>
                  <a:txBody>
                    <a:bodyPr/>
                    <a:lstStyle/>
                    <a:p>
                      <a:r>
                        <a:rPr sz="1400">
                          <a:solidFill>
                            <a:srgbClr val="263238"/>
                          </a:solidFill>
                          <a:latin typeface="Calibri"/>
                        </a:rPr>
                        <a:t>48 horas [r33]</a:t>
                      </a:r>
                    </a:p>
                  </a:txBody>
                  <a:tcPr>
                    <a:solidFill>
                      <a:srgbClr val="FFFFFF"/>
                    </a:solidFill>
                  </a:tcPr>
                </a:tc>
                <a:tc>
                  <a:txBody>
                    <a:bodyPr/>
                    <a:lstStyle/>
                    <a:p>
                      <a:r>
                        <a:rPr sz="1400">
                          <a:solidFill>
                            <a:srgbClr val="263238"/>
                          </a:solidFill>
                          <a:latin typeface="Calibri"/>
                        </a:rPr>
                        <a:t>48 horas [r34]</a:t>
                      </a:r>
                    </a:p>
                  </a:txBody>
                  <a:tcPr>
                    <a:solidFill>
                      <a:srgbClr val="FFFFFF"/>
                    </a:solidFill>
                  </a:tcPr>
                </a:tc>
              </a:tr>
              <a:tr h="457200">
                <a:tc>
                  <a:txBody>
                    <a:bodyPr/>
                    <a:lstStyle/>
                    <a:p>
                      <a:r>
                        <a:rPr sz="1400">
                          <a:solidFill>
                            <a:srgbClr val="263238"/>
                          </a:solidFill>
                          <a:latin typeface="Calibri"/>
                        </a:rPr>
                        <a:t>Heparina de bajo peso molecular</a:t>
                      </a:r>
                    </a:p>
                  </a:txBody>
                  <a:tcPr>
                    <a:solidFill>
                      <a:srgbClr val="EEF3F4"/>
                    </a:solidFill>
                  </a:tcPr>
                </a:tc>
                <a:tc>
                  <a:txBody>
                    <a:bodyPr/>
                    <a:lstStyle/>
                    <a:p>
                      <a:r>
                        <a:rPr sz="1400">
                          <a:solidFill>
                            <a:srgbClr val="263238"/>
                          </a:solidFill>
                          <a:latin typeface="Calibri"/>
                        </a:rPr>
                        <a:t>Baja</a:t>
                      </a:r>
                    </a:p>
                  </a:txBody>
                  <a:tcPr>
                    <a:solidFill>
                      <a:srgbClr val="EEF3F4"/>
                    </a:solidFill>
                  </a:tcPr>
                </a:tc>
                <a:tc>
                  <a:txBody>
                    <a:bodyPr/>
                    <a:lstStyle/>
                    <a:p>
                      <a:r>
                        <a:rPr sz="1400">
                          <a:solidFill>
                            <a:srgbClr val="263238"/>
                          </a:solidFill>
                          <a:latin typeface="Calibri"/>
                        </a:rPr>
                        <a:t>12 horas [r33]</a:t>
                      </a:r>
                    </a:p>
                  </a:txBody>
                  <a:tcPr>
                    <a:solidFill>
                      <a:srgbClr val="EEF3F4"/>
                    </a:solidFill>
                  </a:tcPr>
                </a:tc>
                <a:tc>
                  <a:txBody>
                    <a:bodyPr/>
                    <a:lstStyle/>
                    <a:p>
                      <a:r>
                        <a:rPr sz="1400">
                          <a:solidFill>
                            <a:srgbClr val="263238"/>
                          </a:solidFill>
                          <a:latin typeface="Calibri"/>
                        </a:rPr>
                        <a:t>Ver guía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de sangrado de la cirugía y riesgo trombótico del paciente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Douketis JD et al. N Engl J Med. 2015. doi:10.1056/NEJMoa1501035</a:t>
            </a:r>
          </a:p>
          <a:p>
            <a:r>
              <a:rPr sz="800">
                <a:solidFill>
                  <a:srgbClr val="5A6469"/>
                </a:solidFill>
                <a:latin typeface="Calibri"/>
              </a:rPr>
              <a:t>[r2] Kovacs MJ et al. BMJ. 2021. doi:10.1136/bmj.n1205</a:t>
            </a:r>
          </a:p>
          <a:p>
            <a:r>
              <a:rPr sz="800">
                <a:solidFill>
                  <a:srgbClr val="5A6469"/>
                </a:solidFill>
                <a:latin typeface="Calibri"/>
              </a:rPr>
              <a:t>[r5] Douketis JD et al. Chest. 2022. doi:10.1016/j.chest.2022.07.025</a:t>
            </a:r>
          </a:p>
          <a:p>
            <a:r>
              <a:rPr sz="800">
                <a:solidFill>
                  <a:srgbClr val="5A6469"/>
                </a:solidFill>
                <a:latin typeface="Calibri"/>
              </a:rPr>
              <a:t>[r6] Douketis JD et al. JAMA. 2024. doi:10.1001/jama.2024.12708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decisión perioperatoria cruza 2 riesgos: el de que la cirugía sangre y el de que el paciente forme un coágulo mientras no está anticoagulado.</a:t>
            </a:r>
          </a:p>
          <a:p>
            <a:pPr marL="347472" indent="-347472">
              <a:spcAft>
                <a:spcPts val="1400"/>
              </a:spcAft>
              <a:buChar char="•"/>
            </a:pPr>
            <a:r>
              <a:rPr sz="2400">
                <a:solidFill>
                  <a:srgbClr val="263238"/>
                </a:solidFill>
                <a:latin typeface="Calibri"/>
              </a:rPr>
              <a:t>Riesgo de sangrado del procedimiento.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de sangrado de la cirugía y riesgo trombótico del paciente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Kovacs MJ et al. BMJ. 2021. doi:10.1136/bmj.n1205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el ensayo PERIOP2, el puente posoperatorio con dalteparina tampoco mostró beneficio para tromboembolia mayor en fibrilación auricular o válvula mecánica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hacer con el puente según el riesgo trombótico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Douketis JD et al. N Engl J Med. 2015. doi:10.1056/NEJMoa1501035</a:t>
            </a:r>
          </a:p>
          <a:p>
            <a:r>
              <a:rPr sz="800">
                <a:solidFill>
                  <a:srgbClr val="5A6469"/>
                </a:solidFill>
                <a:latin typeface="Calibri"/>
              </a:rPr>
              <a:t>[r5] Douketis JD et al. Chest. 2022. doi:10.1016/j.chest.2022.07.025</a:t>
            </a:r>
          </a:p>
          <a:p>
            <a:r>
              <a:rPr sz="800">
                <a:solidFill>
                  <a:srgbClr val="5A6469"/>
                </a:solidFill>
                <a:latin typeface="Calibri"/>
              </a:rPr>
              <a:t>[r2] Kovacs MJ et al. BMJ. 2021. doi:10.1136/bmj.n1205</a:t>
            </a:r>
          </a:p>
          <a:p>
            <a:r>
              <a:rPr sz="800">
                <a:solidFill>
                  <a:srgbClr val="5A6469"/>
                </a:solidFill>
                <a:latin typeface="Calibri"/>
              </a:rPr>
              <a:t>[r34] Kopp SL et al. Reg Anesth Pain Med. 2025. doi:10.1136/rapm-2024-105766</a:t>
            </a:r>
          </a:p>
          <a:p>
            <a:r>
              <a:rPr sz="800">
                <a:solidFill>
                  <a:srgbClr val="5A6469"/>
                </a:solidFill>
                <a:latin typeface="Calibri"/>
              </a:rPr>
              <a:t>[r17] Egholm G et al. J Am Coll Cardiol. 2016. doi:10.1016/j.jacc.2016.09.967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Conducta basada en la evidencia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Fibrilación auricular con warfarina</a:t>
                      </a:r>
                    </a:p>
                  </a:txBody>
                  <a:tcPr>
                    <a:solidFill>
                      <a:srgbClr val="EEF3F4"/>
                    </a:solidFill>
                  </a:tcPr>
                </a:tc>
                <a:tc>
                  <a:txBody>
                    <a:bodyPr/>
                    <a:lstStyle/>
                    <a:p>
                      <a:r>
                        <a:rPr sz="1600">
                          <a:solidFill>
                            <a:srgbClr val="263238"/>
                          </a:solidFill>
                          <a:latin typeface="Calibri"/>
                        </a:rPr>
                        <a:t>Sin puente con heparina</a:t>
                      </a:r>
                    </a:p>
                  </a:txBody>
                  <a:tcPr>
                    <a:solidFill>
                      <a:srgbClr val="EEF3F4"/>
                    </a:solidFill>
                  </a:tcPr>
                </a:tc>
                <a:tc>
                  <a:txBody>
                    <a:bodyPr/>
                    <a:lstStyle/>
                    <a:p>
                      <a:r>
                        <a:rPr sz="1600">
                          <a:solidFill>
                            <a:srgbClr val="263238"/>
                          </a:solidFill>
                          <a:latin typeface="Calibri"/>
                        </a:rPr>
                        <a:t>[r1] [r5]</a:t>
                      </a:r>
                    </a:p>
                  </a:txBody>
                  <a:tcPr>
                    <a:solidFill>
                      <a:srgbClr val="EEF3F4"/>
                    </a:solidFill>
                  </a:tcPr>
                </a:tc>
              </a:tr>
              <a:tr h="457200">
                <a:tc>
                  <a:txBody>
                    <a:bodyPr/>
                    <a:lstStyle/>
                    <a:p>
                      <a:r>
                        <a:rPr sz="1600">
                          <a:solidFill>
                            <a:srgbClr val="263238"/>
                          </a:solidFill>
                          <a:latin typeface="Calibri"/>
                        </a:rPr>
                        <a:t>Fibrilación auricular o válvula mecánica</a:t>
                      </a:r>
                    </a:p>
                  </a:txBody>
                  <a:tcPr>
                    <a:solidFill>
                      <a:srgbClr val="FFFFFF"/>
                    </a:solidFill>
                  </a:tcPr>
                </a:tc>
                <a:tc>
                  <a:txBody>
                    <a:bodyPr/>
                    <a:lstStyle/>
                    <a:p>
                      <a:r>
                        <a:rPr sz="1600">
                          <a:solidFill>
                            <a:srgbClr val="263238"/>
                          </a:solidFill>
                          <a:latin typeface="Calibri"/>
                        </a:rPr>
                        <a:t>Puente posoperatorio sin beneficio significativo en el ensayo</a:t>
                      </a:r>
                    </a:p>
                  </a:txBody>
                  <a:tcPr>
                    <a:solidFill>
                      <a:srgbClr val="FFFFFF"/>
                    </a:solidFill>
                  </a:tcPr>
                </a:tc>
                <a:tc>
                  <a:txBody>
                    <a:bodyPr/>
                    <a:lstStyle/>
                    <a:p>
                      <a:r>
                        <a:rPr sz="1600">
                          <a:solidFill>
                            <a:srgbClr val="263238"/>
                          </a:solidFill>
                          <a:latin typeface="Calibri"/>
                        </a:rPr>
                        <a:t>[r2]</a:t>
                      </a:r>
                    </a:p>
                  </a:txBody>
                  <a:tcPr>
                    <a:solidFill>
                      <a:srgbClr val="FFFFFF"/>
                    </a:solidFill>
                  </a:tcPr>
                </a:tc>
              </a:tr>
              <a:tr h="457200">
                <a:tc>
                  <a:txBody>
                    <a:bodyPr/>
                    <a:lstStyle/>
                    <a:p>
                      <a:r>
                        <a:rPr sz="1600">
                          <a:solidFill>
                            <a:srgbClr val="263238"/>
                          </a:solidFill>
                          <a:latin typeface="Calibri"/>
                        </a:rPr>
                        <a:t>Warfarina por tromboembolia venosa</a:t>
                      </a:r>
                    </a:p>
                  </a:txBody>
                  <a:tcPr>
                    <a:solidFill>
                      <a:srgbClr val="EEF3F4"/>
                    </a:solidFill>
                  </a:tcPr>
                </a:tc>
                <a:tc>
                  <a:txBody>
                    <a:bodyPr/>
                    <a:lstStyle/>
                    <a:p>
                      <a:r>
                        <a:rPr sz="1600">
                          <a:solidFill>
                            <a:srgbClr val="263238"/>
                          </a:solidFill>
                          <a:latin typeface="Calibri"/>
                        </a:rPr>
                        <a:t>Puente solo con evento en los últimos 3 meses, cáncer activo o trombofilia grave</a:t>
                      </a:r>
                    </a:p>
                  </a:txBody>
                  <a:tcPr>
                    <a:solidFill>
                      <a:srgbClr val="EEF3F4"/>
                    </a:solidFill>
                  </a:tcPr>
                </a:tc>
                <a:tc>
                  <a:txBody>
                    <a:bodyPr/>
                    <a:lstStyle/>
                    <a:p>
                      <a:r>
                        <a:rPr sz="1600">
                          <a:solidFill>
                            <a:srgbClr val="263238"/>
                          </a:solidFill>
                          <a:latin typeface="Calibri"/>
                        </a:rPr>
                        <a:t>[r34]</a:t>
                      </a:r>
                    </a:p>
                  </a:txBody>
                  <a:tcPr>
                    <a:solidFill>
                      <a:srgbClr val="EEF3F4"/>
                    </a:solidFill>
                  </a:tcPr>
                </a:tc>
              </a:tr>
              <a:tr h="457200">
                <a:tc>
                  <a:txBody>
                    <a:bodyPr/>
                    <a:lstStyle/>
                    <a:p>
                      <a:r>
                        <a:rPr sz="1600">
                          <a:solidFill>
                            <a:srgbClr val="263238"/>
                          </a:solidFill>
                          <a:latin typeface="Calibri"/>
                        </a:rPr>
                        <a:t>Stent coronario reciente</a:t>
                      </a:r>
                    </a:p>
                  </a:txBody>
                  <a:tcPr>
                    <a:solidFill>
                      <a:srgbClr val="FFFFFF"/>
                    </a:solidFill>
                  </a:tcPr>
                </a:tc>
                <a:tc>
                  <a:txBody>
                    <a:bodyPr/>
                    <a:lstStyle/>
                    <a:p>
                      <a:r>
                        <a:rPr sz="1600">
                          <a:solidFill>
                            <a:srgbClr val="263238"/>
                          </a:solidFill>
                          <a:latin typeface="Calibri"/>
                        </a:rPr>
                        <a:t>Hablar con cardiología; el riesgo se concentra en el primer mes</a:t>
                      </a:r>
                    </a:p>
                  </a:txBody>
                  <a:tcPr>
                    <a:solidFill>
                      <a:srgbClr val="FFFFFF"/>
                    </a:solidFill>
                  </a:tcPr>
                </a:tc>
                <a:tc>
                  <a:txBody>
                    <a:bodyPr/>
                    <a:lstStyle/>
                    <a:p>
                      <a:r>
                        <a:rPr sz="1600">
                          <a:solidFill>
                            <a:srgbClr val="263238"/>
                          </a:solidFill>
                          <a:latin typeface="Calibri"/>
                        </a:rPr>
                        <a:t>[r17]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averiguar y qué pedir en la primera hora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Douketis JD et al. JAMA Intern Med. 2019. doi:10.1001/jamainternmed.2019.2431</a:t>
            </a:r>
          </a:p>
          <a:p>
            <a:r>
              <a:rPr sz="800">
                <a:solidFill>
                  <a:srgbClr val="5A6469"/>
                </a:solidFill>
                <a:latin typeface="Calibri"/>
              </a:rPr>
              <a:t>[r6] Douketis JD et al. JAMA. 2024. doi:10.1001/jama.2024.12708</a:t>
            </a:r>
          </a:p>
          <a:p>
            <a:r>
              <a:rPr sz="800">
                <a:solidFill>
                  <a:srgbClr val="5A6469"/>
                </a:solidFill>
                <a:latin typeface="Calibri"/>
              </a:rPr>
              <a:t>[r17] Egholm G et al. J Am Coll Cardiol. 2016. doi:10.1016/j.jacc.2016.09.967</a:t>
            </a:r>
          </a:p>
          <a:p>
            <a:r>
              <a:rPr sz="800">
                <a:solidFill>
                  <a:srgbClr val="5A6469"/>
                </a:solidFill>
                <a:latin typeface="Calibri"/>
              </a:rPr>
              <a:t>[r25] Lawrence JE et al. 2017. doi:10.1007/s11999-016-5056-0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diagnóstico aquí es farmacológico: saber qué hay en la sangre del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61</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averiguar y qué pedir en la primera hora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Douketis JD et al. JAMA. 2024. doi:10.1001/jama.2024.12708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la revisión de JAMA 2024, el nivel del DOAC sirve sobre todo para un dato: si conviene revertir antes de operar de urgencia [r6].</a:t>
            </a:r>
          </a:p>
          <a:p>
            <a:pPr marL="347472" indent="-347472">
              <a:spcAft>
                <a:spcPts val="1400"/>
              </a:spcAft>
              <a:buChar char="•"/>
            </a:pPr>
            <a:r>
              <a:rPr sz="2400">
                <a:solidFill>
                  <a:srgbClr val="263238"/>
                </a:solidFill>
                <a:latin typeface="Calibri"/>
              </a:rPr>
              <a:t>El riñón decide.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fractura de cadera con antitrombótico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Marta M et al. Injury. 2026. doi:10.1016/j.injury.2026.113529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algoritmo es una síntesis docente de los estudios y consensos citados; no es una guía oficial ni reemplaza el protocolo de tu hospital.</a:t>
            </a:r>
          </a:p>
          <a:p>
            <a:pPr marL="347472" indent="-347472">
              <a:spcAft>
                <a:spcPts val="1400"/>
              </a:spcAft>
              <a:buChar char="•"/>
            </a:pPr>
            <a:r>
              <a:rPr sz="2400">
                <a:solidFill>
                  <a:srgbClr val="263238"/>
                </a:solidFill>
                <a:latin typeface="Calibri"/>
              </a:rPr>
              <a:t>Separa la decisión de operar de la decisión de anestesiar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61</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Cadera con antitrombótico: operar, anestesiar y reiniciar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Kietaibl S et al. Eur J Anaesthesiol. 2022. doi:10.1097/EJA.0000000000001600</a:t>
            </a:r>
          </a:p>
          <a:p>
            <a:r>
              <a:rPr sz="800">
                <a:solidFill>
                  <a:srgbClr val="5A6469"/>
                </a:solidFill>
                <a:latin typeface="Calibri"/>
              </a:rPr>
              <a:t>[r31] Mitchell RJ et al. Anaesthesia. 2024. doi:10.1111/anae.16226</a:t>
            </a:r>
          </a:p>
          <a:p>
            <a:r>
              <a:rPr sz="800">
                <a:solidFill>
                  <a:srgbClr val="5A6469"/>
                </a:solidFill>
                <a:latin typeface="Calibri"/>
              </a:rPr>
              <a:t>[r7] Goldstein JN et al. Lancet. 2015. doi:10.1016/S0140-6736(14)61685-8</a:t>
            </a:r>
          </a:p>
          <a:p>
            <a:r>
              <a:rPr sz="800">
                <a:solidFill>
                  <a:srgbClr val="5A6469"/>
                </a:solidFill>
                <a:latin typeface="Calibri"/>
              </a:rPr>
              <a:t>[r28] P'ng SS et al. Geriatr Orthop Surg Rehabil. 2024. doi:10.1177/21514593221142187</a:t>
            </a:r>
          </a:p>
          <a:p>
            <a:r>
              <a:rPr sz="800">
                <a:solidFill>
                  <a:srgbClr val="5A6469"/>
                </a:solidFill>
                <a:latin typeface="Calibri"/>
              </a:rPr>
              <a:t>[r20] Tang N et al. Osteoporos Int. 2025. doi:10.1007/s00198-025-07572-4</a:t>
            </a:r>
          </a:p>
          <a:p>
            <a:r>
              <a:rPr sz="800">
                <a:solidFill>
                  <a:srgbClr val="5A6469"/>
                </a:solidFill>
                <a:latin typeface="Calibri"/>
              </a:rPr>
              <a:t>(+2 referencias más en las láminas finales)</a:t>
            </a:r>
          </a:p>
        </p:txBody>
      </p:sp>
      <p:sp>
        <p:nvSpPr>
          <p:cNvPr id="6" name="Rounded Rectangle 5"/>
          <p:cNvSpPr/>
          <p:nvPr/>
        </p:nvSpPr>
        <p:spPr>
          <a:xfrm>
            <a:off x="4754880" y="1508760"/>
            <a:ext cx="2743200" cy="404516"/>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Fractura de cadera en paciente con antitrombótico</a:t>
            </a:r>
          </a:p>
        </p:txBody>
      </p:sp>
      <p:sp>
        <p:nvSpPr>
          <p:cNvPr id="7" name="Rectangle 6"/>
          <p:cNvSpPr/>
          <p:nvPr/>
        </p:nvSpPr>
        <p:spPr>
          <a:xfrm>
            <a:off x="4754880" y="2023004"/>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Anota fármaco, hora de la última dosis y función renal; analgesia con bloqueo superficial de fascia ilíaca [r33][r31]</a:t>
            </a:r>
          </a:p>
        </p:txBody>
      </p:sp>
      <p:sp>
        <p:nvSpPr>
          <p:cNvPr id="8" name="Decision 7"/>
          <p:cNvSpPr/>
          <p:nvPr/>
        </p:nvSpPr>
        <p:spPr>
          <a:xfrm>
            <a:off x="4572000" y="2537248"/>
            <a:ext cx="3108960" cy="61982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¿Qué fármaco?</a:t>
            </a:r>
          </a:p>
        </p:txBody>
      </p:sp>
      <p:sp>
        <p:nvSpPr>
          <p:cNvPr id="9" name="Rectangle 8"/>
          <p:cNvSpPr/>
          <p:nvPr/>
        </p:nvSpPr>
        <p:spPr>
          <a:xfrm>
            <a:off x="2103120" y="3266799"/>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Warfarina: INR; con urgencia, vitamina K y concentrado de 4 factores [r7]</a:t>
            </a:r>
          </a:p>
        </p:txBody>
      </p:sp>
      <p:sp>
        <p:nvSpPr>
          <p:cNvPr id="10" name="Rectangle 9"/>
          <p:cNvSpPr/>
          <p:nvPr/>
        </p:nvSpPr>
        <p:spPr>
          <a:xfrm>
            <a:off x="4754880" y="3266799"/>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DOAC: operar a menos de 36 horas de la última dosis es razonable [r31]; nivel menor de 50 ng/mL si existe [r28]</a:t>
            </a:r>
          </a:p>
        </p:txBody>
      </p:sp>
      <p:sp>
        <p:nvSpPr>
          <p:cNvPr id="11" name="Rectangle 10"/>
          <p:cNvSpPr/>
          <p:nvPr/>
        </p:nvSpPr>
        <p:spPr>
          <a:xfrm>
            <a:off x="7406640" y="3266799"/>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Antiagregante: no demorar por aspirina o clopidogrel [r20]; con stent reciente, consultar [r17]</a:t>
            </a:r>
          </a:p>
        </p:txBody>
      </p:sp>
      <p:sp>
        <p:nvSpPr>
          <p:cNvPr id="12" name="Decision 11"/>
          <p:cNvSpPr/>
          <p:nvPr/>
        </p:nvSpPr>
        <p:spPr>
          <a:xfrm>
            <a:off x="4572000" y="3781044"/>
            <a:ext cx="3108960" cy="61982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 cumple el intervalo neuraxial del fármaco? (DOAC en dosis alta 72 horas; warfarina con INR normal; clopidogrel 5 a 7 días; aspirina en dosis baja no lo impide) [r33]</a:t>
            </a:r>
          </a:p>
        </p:txBody>
      </p:sp>
      <p:sp>
        <p:nvSpPr>
          <p:cNvPr id="13" name="Rectangle 12"/>
          <p:cNvSpPr/>
          <p:nvPr/>
        </p:nvSpPr>
        <p:spPr>
          <a:xfrm>
            <a:off x="2987040" y="4510595"/>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Anestesia espinal o epidural</a:t>
            </a:r>
          </a:p>
        </p:txBody>
      </p:sp>
      <p:sp>
        <p:nvSpPr>
          <p:cNvPr id="14" name="Rectangle 13"/>
          <p:cNvSpPr/>
          <p:nvPr/>
        </p:nvSpPr>
        <p:spPr>
          <a:xfrm>
            <a:off x="6522720" y="4510595"/>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Anestesia general con bloqueos de bajo riesgo de sangrado [r32]</a:t>
            </a:r>
          </a:p>
        </p:txBody>
      </p:sp>
      <p:sp>
        <p:nvSpPr>
          <p:cNvPr id="15" name="Rectangle 14"/>
          <p:cNvSpPr/>
          <p:nvPr/>
        </p:nvSpPr>
        <p:spPr>
          <a:xfrm>
            <a:off x="4754880" y="5024839"/>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Operar idealmente en 24 horas y no más allá de 48 [r32]</a:t>
            </a:r>
          </a:p>
        </p:txBody>
      </p:sp>
      <p:sp>
        <p:nvSpPr>
          <p:cNvPr id="16" name="Rounded Rectangle 15"/>
          <p:cNvSpPr/>
          <p:nvPr/>
        </p:nvSpPr>
        <p:spPr>
          <a:xfrm>
            <a:off x="4754880" y="5539083"/>
            <a:ext cx="2743200" cy="40451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Reiniciar el DOAC en menos de 48 horas si la hemostasia y la hemoglobina lo permiten [r31]</a:t>
            </a:r>
          </a:p>
        </p:txBody>
      </p:sp>
      <p:cxnSp>
        <p:nvCxnSpPr>
          <p:cNvPr id="17" name="Connector 16"/>
          <p:cNvCxnSpPr>
            <a:stCxn id="6" idx="2"/>
            <a:endCxn id="7" idx="0"/>
          </p:cNvCxnSpPr>
          <p:nvPr/>
        </p:nvCxnSpPr>
        <p:spPr>
          <a:xfrm flipH="1">
            <a:off x="6126480" y="191327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7" idx="2"/>
            <a:endCxn id="8" idx="0"/>
          </p:cNvCxnSpPr>
          <p:nvPr/>
        </p:nvCxnSpPr>
        <p:spPr>
          <a:xfrm flipH="1">
            <a:off x="6126480" y="242752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8" idx="2"/>
            <a:endCxn id="9" idx="0"/>
          </p:cNvCxnSpPr>
          <p:nvPr/>
        </p:nvCxnSpPr>
        <p:spPr>
          <a:xfrm flipH="1">
            <a:off x="3474720" y="3157071"/>
            <a:ext cx="265176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4695444" y="3149755"/>
            <a:ext cx="457200" cy="274320"/>
          </a:xfrm>
          <a:prstGeom prst="rect">
            <a:avLst/>
          </a:prstGeom>
          <a:noFill/>
        </p:spPr>
        <p:txBody>
          <a:bodyPr wrap="square">
            <a:spAutoFit/>
          </a:bodyPr>
          <a:lstStyle/>
          <a:p>
            <a:r>
              <a:rPr sz="1200" b="1">
                <a:solidFill>
                  <a:srgbClr val="D97706"/>
                </a:solidFill>
                <a:latin typeface="Calibri"/>
              </a:rPr>
              <a:t>Antagonista de vitamina K</a:t>
            </a:r>
          </a:p>
        </p:txBody>
      </p:sp>
      <p:cxnSp>
        <p:nvCxnSpPr>
          <p:cNvPr id="21" name="Connector 20"/>
          <p:cNvCxnSpPr>
            <a:stCxn id="8" idx="2"/>
            <a:endCxn id="10" idx="0"/>
          </p:cNvCxnSpPr>
          <p:nvPr/>
        </p:nvCxnSpPr>
        <p:spPr>
          <a:xfrm flipH="1">
            <a:off x="6126480" y="315707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81344" y="3149755"/>
            <a:ext cx="457200" cy="274320"/>
          </a:xfrm>
          <a:prstGeom prst="rect">
            <a:avLst/>
          </a:prstGeom>
          <a:noFill/>
        </p:spPr>
        <p:txBody>
          <a:bodyPr wrap="square">
            <a:spAutoFit/>
          </a:bodyPr>
          <a:lstStyle/>
          <a:p>
            <a:r>
              <a:rPr sz="1200" b="1">
                <a:solidFill>
                  <a:srgbClr val="D97706"/>
                </a:solidFill>
                <a:latin typeface="Calibri"/>
              </a:rPr>
              <a:t>DOAC</a:t>
            </a:r>
          </a:p>
        </p:txBody>
      </p:sp>
      <p:cxnSp>
        <p:nvCxnSpPr>
          <p:cNvPr id="23" name="Connector 22"/>
          <p:cNvCxnSpPr>
            <a:stCxn id="8" idx="2"/>
            <a:endCxn id="11" idx="0"/>
          </p:cNvCxnSpPr>
          <p:nvPr/>
        </p:nvCxnSpPr>
        <p:spPr>
          <a:xfrm>
            <a:off x="6126480" y="3157071"/>
            <a:ext cx="265176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109459" y="3149755"/>
            <a:ext cx="457200" cy="274320"/>
          </a:xfrm>
          <a:prstGeom prst="rect">
            <a:avLst/>
          </a:prstGeom>
          <a:noFill/>
        </p:spPr>
        <p:txBody>
          <a:bodyPr wrap="square">
            <a:spAutoFit/>
          </a:bodyPr>
          <a:lstStyle/>
          <a:p>
            <a:r>
              <a:rPr sz="1200" b="1">
                <a:solidFill>
                  <a:srgbClr val="D97706"/>
                </a:solidFill>
                <a:latin typeface="Calibri"/>
              </a:rPr>
              <a:t>Antiagregante</a:t>
            </a:r>
          </a:p>
        </p:txBody>
      </p:sp>
      <p:cxnSp>
        <p:nvCxnSpPr>
          <p:cNvPr id="25" name="Connector 24"/>
          <p:cNvCxnSpPr>
            <a:stCxn id="9" idx="2"/>
            <a:endCxn id="12" idx="0"/>
          </p:cNvCxnSpPr>
          <p:nvPr/>
        </p:nvCxnSpPr>
        <p:spPr>
          <a:xfrm>
            <a:off x="3474720" y="3671315"/>
            <a:ext cx="265176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10" idx="2"/>
            <a:endCxn id="12" idx="0"/>
          </p:cNvCxnSpPr>
          <p:nvPr/>
        </p:nvCxnSpPr>
        <p:spPr>
          <a:xfrm flipH="1">
            <a:off x="6126480" y="367131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11" idx="2"/>
            <a:endCxn id="12" idx="0"/>
          </p:cNvCxnSpPr>
          <p:nvPr/>
        </p:nvCxnSpPr>
        <p:spPr>
          <a:xfrm flipH="1">
            <a:off x="6126480" y="3671315"/>
            <a:ext cx="265176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12" idx="2"/>
            <a:endCxn id="13" idx="0"/>
          </p:cNvCxnSpPr>
          <p:nvPr/>
        </p:nvCxnSpPr>
        <p:spPr>
          <a:xfrm flipH="1">
            <a:off x="4358640" y="440086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004816" y="439355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2" idx="2"/>
            <a:endCxn id="14" idx="0"/>
          </p:cNvCxnSpPr>
          <p:nvPr/>
        </p:nvCxnSpPr>
        <p:spPr>
          <a:xfrm>
            <a:off x="6126480" y="440086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800088" y="439355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3" idx="2"/>
            <a:endCxn id="15" idx="0"/>
          </p:cNvCxnSpPr>
          <p:nvPr/>
        </p:nvCxnSpPr>
        <p:spPr>
          <a:xfrm>
            <a:off x="4358640" y="491511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4" idx="2"/>
            <a:endCxn id="15" idx="0"/>
          </p:cNvCxnSpPr>
          <p:nvPr/>
        </p:nvCxnSpPr>
        <p:spPr>
          <a:xfrm flipH="1">
            <a:off x="6126480" y="491511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5" idx="2"/>
            <a:endCxn id="16" idx="0"/>
          </p:cNvCxnSpPr>
          <p:nvPr/>
        </p:nvCxnSpPr>
        <p:spPr>
          <a:xfrm flipH="1">
            <a:off x="6126480" y="542935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61</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1: warfarina, heparinas y puente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Douketis JD et al. N Engl J Med. 2015. doi:10.1056/NEJMoa1501035</a:t>
            </a:r>
          </a:p>
          <a:p>
            <a:r>
              <a:rPr sz="800">
                <a:solidFill>
                  <a:srgbClr val="5A6469"/>
                </a:solidFill>
                <a:latin typeface="Calibri"/>
              </a:rPr>
              <a:t>[r2] Kovacs MJ et al. BMJ. 2021. doi:10.1136/bmj.n1205</a:t>
            </a:r>
          </a:p>
          <a:p>
            <a:r>
              <a:rPr sz="800">
                <a:solidFill>
                  <a:srgbClr val="5A6469"/>
                </a:solidFill>
                <a:latin typeface="Calibri"/>
              </a:rPr>
              <a:t>[r7] Goldstein JN et al. Lancet. 2015. doi:10.1016/S0140-6736(14)61685-8</a:t>
            </a:r>
          </a:p>
          <a:p>
            <a:r>
              <a:rPr sz="800">
                <a:solidFill>
                  <a:srgbClr val="5A6469"/>
                </a:solidFill>
                <a:latin typeface="Calibri"/>
              </a:rPr>
              <a:t>[r8] Kincaid M et al. Adv Ther. 2026. doi:10.1007/s12325-026-03561-z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Cirugía programada con warfarina.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61</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CCP de 4 factores frente a plasma en reversión urgente de warfarina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Goldstein JN et al. Lancet. 2015. doi:10.1016/S0140-6736(14)61685-8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Puente con heparina en fibrilación auricular (BRIDGE)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Douketis JD et al. N Engl J Med. 2015. doi:10.1056/NEJMoa1501035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2: anticoagulantes orales directos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Douketis JD et al. JAMA Intern Med. 2019. doi:10.1001/jamainternmed.2019.2431</a:t>
            </a:r>
          </a:p>
          <a:p>
            <a:r>
              <a:rPr sz="800">
                <a:solidFill>
                  <a:srgbClr val="5A6469"/>
                </a:solidFill>
                <a:latin typeface="Calibri"/>
              </a:rPr>
              <a:t>[r4] Douketis JD et al. J Thromb Haemost. 2025. doi:10.1016/j.jtha.2025.03.003</a:t>
            </a:r>
          </a:p>
          <a:p>
            <a:r>
              <a:rPr sz="800">
                <a:solidFill>
                  <a:srgbClr val="5A6469"/>
                </a:solidFill>
                <a:latin typeface="Calibri"/>
              </a:rPr>
              <a:t>[r6] Douketis JD et al. JAMA. 2024. doi:10.1001/jama.2024.12708</a:t>
            </a:r>
          </a:p>
          <a:p>
            <a:r>
              <a:rPr sz="800">
                <a:solidFill>
                  <a:srgbClr val="5A6469"/>
                </a:solidFill>
                <a:latin typeface="Calibri"/>
              </a:rPr>
              <a:t>[r20] Tang N et al. Osteoporos Int. 2025. doi:10.1007/s00198-025-07572-4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Cirugía programada: el protocolo PAUSE.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61</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Sangrado mayor a 30 días en PAUSE según el DOAC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Douketis JD et al. JAMA Intern Med. 2019. doi:10.1001/jamainternmed.2019.2431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61</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muestra la evidencia sobre operar pronto la cadera con DOAC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[r29] Paris AN et al. Cureus. 2026. doi:10.7759/cureus.113458</a:t>
            </a:r>
          </a:p>
          <a:p>
            <a:r>
              <a:rPr sz="800">
                <a:solidFill>
                  <a:srgbClr val="5A6469"/>
                </a:solidFill>
                <a:latin typeface="Calibri"/>
              </a:rPr>
              <a:t>[r20] Tang N et al. Osteoporos Int. 2025. doi:10.1007/s00198-025-07572-4</a:t>
            </a:r>
          </a:p>
          <a:p>
            <a:r>
              <a:rPr sz="800">
                <a:solidFill>
                  <a:srgbClr val="5A6469"/>
                </a:solidFill>
                <a:latin typeface="Calibri"/>
              </a:rPr>
              <a:t>[r30] Mullins B et al. BMJ Open. 2018. doi:10.1136/bmjopen-2017-020625</a:t>
            </a:r>
          </a:p>
          <a:p>
            <a:r>
              <a:rPr sz="800">
                <a:solidFill>
                  <a:srgbClr val="5A6469"/>
                </a:solidFill>
                <a:latin typeface="Calibri"/>
              </a:rPr>
              <a:t>[r28] P'ng SS et al. Geriatr Orthop Surg Rehabil. 2024. doi:10.1177/21514593221142187</a:t>
            </a:r>
          </a:p>
          <a:p>
            <a:r>
              <a:rPr sz="800">
                <a:solidFill>
                  <a:srgbClr val="5A6469"/>
                </a:solidFill>
                <a:latin typeface="Calibri"/>
              </a:rPr>
              <a:t>[r31] Mitchell RJ et al. Anaesthesia. 2024. doi:10.1111/anae.16226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Diseño</a:t>
                      </a:r>
                    </a:p>
                  </a:txBody>
                  <a:tcPr>
                    <a:solidFill>
                      <a:srgbClr val="0F5F6B"/>
                    </a:solidFill>
                  </a:tcPr>
                </a:tc>
                <a:tc>
                  <a:txBody>
                    <a:bodyPr/>
                    <a:lstStyle/>
                    <a:p>
                      <a:r>
                        <a:rPr sz="1600" b="1">
                          <a:solidFill>
                            <a:srgbClr val="FFFFFF"/>
                          </a:solidFill>
                          <a:latin typeface="Calibri"/>
                        </a:rPr>
                        <a:t>Hallazgo</a:t>
                      </a:r>
                    </a:p>
                  </a:txBody>
                  <a:tcPr>
                    <a:solidFill>
                      <a:srgbClr val="0F5F6B"/>
                    </a:solidFill>
                  </a:tcPr>
                </a:tc>
              </a:tr>
              <a:tr h="457200">
                <a:tc>
                  <a:txBody>
                    <a:bodyPr/>
                    <a:lstStyle/>
                    <a:p>
                      <a:r>
                        <a:rPr sz="1600">
                          <a:solidFill>
                            <a:srgbClr val="263238"/>
                          </a:solidFill>
                          <a:latin typeface="Calibri"/>
                        </a:rPr>
                        <a:t>Paris 2026 [r29]</a:t>
                      </a:r>
                    </a:p>
                  </a:txBody>
                  <a:tcPr>
                    <a:solidFill>
                      <a:srgbClr val="EEF3F4"/>
                    </a:solidFill>
                  </a:tcPr>
                </a:tc>
                <a:tc>
                  <a:txBody>
                    <a:bodyPr/>
                    <a:lstStyle/>
                    <a:p>
                      <a:r>
                        <a:rPr sz="1600">
                          <a:solidFill>
                            <a:srgbClr val="263238"/>
                          </a:solidFill>
                          <a:latin typeface="Calibri"/>
                        </a:rPr>
                        <a:t>Metaanálisis de 6 cohortes (menos de 24 h frente a 24 a 48 h)</a:t>
                      </a:r>
                    </a:p>
                  </a:txBody>
                  <a:tcPr>
                    <a:solidFill>
                      <a:srgbClr val="EEF3F4"/>
                    </a:solidFill>
                  </a:tcPr>
                </a:tc>
                <a:tc>
                  <a:txBody>
                    <a:bodyPr/>
                    <a:lstStyle/>
                    <a:p>
                      <a:r>
                        <a:rPr sz="1600">
                          <a:solidFill>
                            <a:srgbClr val="263238"/>
                          </a:solidFill>
                          <a:latin typeface="Calibri"/>
                        </a:rPr>
                        <a:t>Transfusión OR 1,18; complicaciones OR 0,49; mortalidad OR 1,03</a:t>
                      </a:r>
                    </a:p>
                  </a:txBody>
                  <a:tcPr>
                    <a:solidFill>
                      <a:srgbClr val="EEF3F4"/>
                    </a:solidFill>
                  </a:tcPr>
                </a:tc>
              </a:tr>
              <a:tr h="457200">
                <a:tc>
                  <a:txBody>
                    <a:bodyPr/>
                    <a:lstStyle/>
                    <a:p>
                      <a:r>
                        <a:rPr sz="1600">
                          <a:solidFill>
                            <a:srgbClr val="263238"/>
                          </a:solidFill>
                          <a:latin typeface="Calibri"/>
                        </a:rPr>
                        <a:t>Tang 2025 [r20]</a:t>
                      </a:r>
                    </a:p>
                  </a:txBody>
                  <a:tcPr>
                    <a:solidFill>
                      <a:srgbClr val="FFFFFF"/>
                    </a:solidFill>
                  </a:tcPr>
                </a:tc>
                <a:tc>
                  <a:txBody>
                    <a:bodyPr/>
                    <a:lstStyle/>
                    <a:p>
                      <a:r>
                        <a:rPr sz="1600">
                          <a:solidFill>
                            <a:srgbClr val="263238"/>
                          </a:solidFill>
                          <a:latin typeface="Calibri"/>
                        </a:rPr>
                        <a:t>Metaanálisis de 13 estudios observacionales</a:t>
                      </a:r>
                    </a:p>
                  </a:txBody>
                  <a:tcPr>
                    <a:solidFill>
                      <a:srgbClr val="FFFFFF"/>
                    </a:solidFill>
                  </a:tcPr>
                </a:tc>
                <a:tc>
                  <a:txBody>
                    <a:bodyPr/>
                    <a:lstStyle/>
                    <a:p>
                      <a:r>
                        <a:rPr sz="1600">
                          <a:solidFill>
                            <a:srgbClr val="263238"/>
                          </a:solidFill>
                          <a:latin typeface="Calibri"/>
                        </a:rPr>
                        <a:t>Transfusión OR 1,09; mortalidad a 30 días OR 1,53, sin diferencia significativa</a:t>
                      </a:r>
                    </a:p>
                  </a:txBody>
                  <a:tcPr>
                    <a:solidFill>
                      <a:srgbClr val="FFFFFF"/>
                    </a:solidFill>
                  </a:tcPr>
                </a:tc>
              </a:tr>
              <a:tr h="457200">
                <a:tc>
                  <a:txBody>
                    <a:bodyPr/>
                    <a:lstStyle/>
                    <a:p>
                      <a:r>
                        <a:rPr sz="1600">
                          <a:solidFill>
                            <a:srgbClr val="263238"/>
                          </a:solidFill>
                          <a:latin typeface="Calibri"/>
                        </a:rPr>
                        <a:t>Mullins 2018 [r30]</a:t>
                      </a:r>
                    </a:p>
                  </a:txBody>
                  <a:tcPr>
                    <a:solidFill>
                      <a:srgbClr val="EEF3F4"/>
                    </a:solidFill>
                  </a:tcPr>
                </a:tc>
                <a:tc>
                  <a:txBody>
                    <a:bodyPr/>
                    <a:lstStyle/>
                    <a:p>
                      <a:r>
                        <a:rPr sz="1600">
                          <a:solidFill>
                            <a:srgbClr val="263238"/>
                          </a:solidFill>
                          <a:latin typeface="Calibri"/>
                        </a:rPr>
                        <a:t>Casos y controles, 63 usuarios de DOAC</a:t>
                      </a:r>
                    </a:p>
                  </a:txBody>
                  <a:tcPr>
                    <a:solidFill>
                      <a:srgbClr val="EEF3F4"/>
                    </a:solidFill>
                  </a:tcPr>
                </a:tc>
                <a:tc>
                  <a:txBody>
                    <a:bodyPr/>
                    <a:lstStyle/>
                    <a:p>
                      <a:r>
                        <a:rPr sz="1600">
                          <a:solidFill>
                            <a:srgbClr val="263238"/>
                          </a:solidFill>
                          <a:latin typeface="Calibri"/>
                        </a:rPr>
                        <a:t>El intervalo ingreso-operación no se relacionó con la caída de hemoglobina</a:t>
                      </a:r>
                    </a:p>
                  </a:txBody>
                  <a:tcPr>
                    <a:solidFill>
                      <a:srgbClr val="EEF3F4"/>
                    </a:solidFill>
                  </a:tcPr>
                </a:tc>
              </a:tr>
              <a:tr h="457200">
                <a:tc>
                  <a:txBody>
                    <a:bodyPr/>
                    <a:lstStyle/>
                    <a:p>
                      <a:r>
                        <a:rPr sz="1600">
                          <a:solidFill>
                            <a:srgbClr val="263238"/>
                          </a:solidFill>
                          <a:latin typeface="Calibri"/>
                        </a:rPr>
                        <a:t>P'ng 2024 [r28]</a:t>
                      </a:r>
                    </a:p>
                  </a:txBody>
                  <a:tcPr>
                    <a:solidFill>
                      <a:srgbClr val="FFFFFF"/>
                    </a:solidFill>
                  </a:tcPr>
                </a:tc>
                <a:tc>
                  <a:txBody>
                    <a:bodyPr/>
                    <a:lstStyle/>
                    <a:p>
                      <a:r>
                        <a:rPr sz="1600">
                          <a:solidFill>
                            <a:srgbClr val="263238"/>
                          </a:solidFill>
                          <a:latin typeface="Calibri"/>
                        </a:rPr>
                        <a:t>Cohorte de 1579 operados</a:t>
                      </a:r>
                    </a:p>
                  </a:txBody>
                  <a:tcPr>
                    <a:solidFill>
                      <a:srgbClr val="FFFFFF"/>
                    </a:solidFill>
                  </a:tcPr>
                </a:tc>
                <a:tc>
                  <a:txBody>
                    <a:bodyPr/>
                    <a:lstStyle/>
                    <a:p>
                      <a:r>
                        <a:rPr sz="1600">
                          <a:solidFill>
                            <a:srgbClr val="263238"/>
                          </a:solidFill>
                          <a:latin typeface="Calibri"/>
                        </a:rPr>
                        <a:t>Nivel menor de 50 ng/mL: sin más transfusión ni mortalidad</a:t>
                      </a:r>
                    </a:p>
                  </a:txBody>
                  <a:tcPr>
                    <a:solidFill>
                      <a:srgbClr val="FFFFFF"/>
                    </a:solidFill>
                  </a:tcPr>
                </a:tc>
              </a:tr>
              <a:tr h="457200">
                <a:tc>
                  <a:txBody>
                    <a:bodyPr/>
                    <a:lstStyle/>
                    <a:p>
                      <a:r>
                        <a:rPr sz="1600">
                          <a:solidFill>
                            <a:srgbClr val="263238"/>
                          </a:solidFill>
                          <a:latin typeface="Calibri"/>
                        </a:rPr>
                        <a:t>Mitchell 2024 [r31]</a:t>
                      </a:r>
                    </a:p>
                  </a:txBody>
                  <a:tcPr>
                    <a:solidFill>
                      <a:srgbClr val="EEF3F4"/>
                    </a:solidFill>
                  </a:tcPr>
                </a:tc>
                <a:tc>
                  <a:txBody>
                    <a:bodyPr/>
                    <a:lstStyle/>
                    <a:p>
                      <a:r>
                        <a:rPr sz="1600">
                          <a:solidFill>
                            <a:srgbClr val="263238"/>
                          </a:solidFill>
                          <a:latin typeface="Calibri"/>
                        </a:rPr>
                        <a:t>Consenso Delphi, 16 países</a:t>
                      </a:r>
                    </a:p>
                  </a:txBody>
                  <a:tcPr>
                    <a:solidFill>
                      <a:srgbClr val="EEF3F4"/>
                    </a:solidFill>
                  </a:tcPr>
                </a:tc>
                <a:tc>
                  <a:txBody>
                    <a:bodyPr/>
                    <a:lstStyle/>
                    <a:p>
                      <a:r>
                        <a:rPr sz="1600">
                          <a:solidFill>
                            <a:srgbClr val="263238"/>
                          </a:solidFill>
                          <a:latin typeface="Calibri"/>
                        </a:rPr>
                        <a:t>Operar a menos de 36 h de la última dosis es razonable</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61</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3: antiagregantes y stents coronarios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[r15] Devereaux PJ et al. N Engl J Med. 2014. doi:10.1056/NEJMoa1401105</a:t>
            </a:r>
          </a:p>
          <a:p>
            <a:r>
              <a:rPr sz="800">
                <a:solidFill>
                  <a:srgbClr val="5A6469"/>
                </a:solidFill>
                <a:latin typeface="Calibri"/>
              </a:rPr>
              <a:t>[r16] Shah S et al. Mayo Clin Proc Innov Qual Outcomes. 2022. doi:10.1016/j.mayocpiqo.2022.09.006</a:t>
            </a:r>
          </a:p>
          <a:p>
            <a:r>
              <a:rPr sz="800">
                <a:solidFill>
                  <a:srgbClr val="5A6469"/>
                </a:solidFill>
                <a:latin typeface="Calibri"/>
              </a:rPr>
              <a:t>[r17] Egholm G et al. J Am Coll Cardiol. 2016. doi:10.1016/j.jacc.2016.09.967</a:t>
            </a:r>
          </a:p>
          <a:p>
            <a:r>
              <a:rPr sz="800">
                <a:solidFill>
                  <a:srgbClr val="5A6469"/>
                </a:solidFill>
                <a:latin typeface="Calibri"/>
              </a:rPr>
              <a:t>[r18] Doleman B et al. Injury. 2015. doi:10.1016/j.injury.2015.03.024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Aspirina.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61</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POISE-2: aspirina frente a placebo a 30 días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Devereaux PJ et al. N Engl J Med. 2014. doi:10.1056/NEJMoa1401105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61</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Antiagregantes en la cadera: qué dicen los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Kim CH et al. Eur J Trauma Emerg Surg. 2024. doi:10.1007/s00068-023-02368-9</a:t>
            </a:r>
          </a:p>
          <a:p>
            <a:r>
              <a:rPr sz="800">
                <a:solidFill>
                  <a:srgbClr val="5A6469"/>
                </a:solidFill>
                <a:latin typeface="Calibri"/>
              </a:rPr>
              <a:t>[r20] Tang N et al. Osteoporos Int. 2025. doi:10.1007/s00198-025-07572-4</a:t>
            </a:r>
          </a:p>
          <a:p>
            <a:r>
              <a:rPr sz="800">
                <a:solidFill>
                  <a:srgbClr val="5A6469"/>
                </a:solidFill>
                <a:latin typeface="Calibri"/>
              </a:rPr>
              <a:t>[r18] Doleman B et al. Injury. 2015. doi:10.1016/j.injury.2015.03.024</a:t>
            </a:r>
          </a:p>
          <a:p>
            <a:r>
              <a:rPr sz="800">
                <a:solidFill>
                  <a:srgbClr val="5A6469"/>
                </a:solidFill>
                <a:latin typeface="Calibri"/>
              </a:rPr>
              <a:t>[r15] Devereaux PJ et al. N Engl J Med. 2014. doi:10.1056/NEJMoa1401105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Pregunta</a:t>
                      </a:r>
                    </a:p>
                  </a:txBody>
                  <a:tcPr>
                    <a:solidFill>
                      <a:srgbClr val="0F5F6B"/>
                    </a:solidFill>
                  </a:tcPr>
                </a:tc>
                <a:tc>
                  <a:txBody>
                    <a:bodyPr/>
                    <a:lstStyle/>
                    <a:p>
                      <a:r>
                        <a:rPr sz="1600" b="1">
                          <a:solidFill>
                            <a:srgbClr val="FFFFFF"/>
                          </a:solidFill>
                          <a:latin typeface="Calibri"/>
                        </a:rPr>
                        <a:t>Resultado</a:t>
                      </a:r>
                    </a:p>
                  </a:txBody>
                  <a:tcPr>
                    <a:solidFill>
                      <a:srgbClr val="0F5F6B"/>
                    </a:solidFill>
                  </a:tcPr>
                </a:tc>
              </a:tr>
              <a:tr h="457200">
                <a:tc>
                  <a:txBody>
                    <a:bodyPr/>
                    <a:lstStyle/>
                    <a:p>
                      <a:r>
                        <a:rPr sz="1600">
                          <a:solidFill>
                            <a:srgbClr val="263238"/>
                          </a:solidFill>
                          <a:latin typeface="Calibri"/>
                        </a:rPr>
                        <a:t>Kim 2024 [r19]</a:t>
                      </a:r>
                    </a:p>
                  </a:txBody>
                  <a:tcPr>
                    <a:solidFill>
                      <a:srgbClr val="EEF3F4"/>
                    </a:solidFill>
                  </a:tcPr>
                </a:tc>
                <a:tc>
                  <a:txBody>
                    <a:bodyPr/>
                    <a:lstStyle/>
                    <a:p>
                      <a:r>
                        <a:rPr sz="1600">
                          <a:solidFill>
                            <a:srgbClr val="263238"/>
                          </a:solidFill>
                          <a:latin typeface="Calibri"/>
                        </a:rPr>
                        <a:t>Antiagregantes frente a controles en cadera urgente</a:t>
                      </a:r>
                    </a:p>
                  </a:txBody>
                  <a:tcPr>
                    <a:solidFill>
                      <a:srgbClr val="EEF3F4"/>
                    </a:solidFill>
                  </a:tcPr>
                </a:tc>
                <a:tc>
                  <a:txBody>
                    <a:bodyPr/>
                    <a:lstStyle/>
                    <a:p>
                      <a:r>
                        <a:rPr sz="1600">
                          <a:solidFill>
                            <a:srgbClr val="263238"/>
                          </a:solidFill>
                          <a:latin typeface="Calibri"/>
                        </a:rPr>
                        <a:t>Sin diferencias en complicaciones, transfusión ni mortalidad</a:t>
                      </a:r>
                    </a:p>
                  </a:txBody>
                  <a:tcPr>
                    <a:solidFill>
                      <a:srgbClr val="EEF3F4"/>
                    </a:solidFill>
                  </a:tcPr>
                </a:tc>
              </a:tr>
              <a:tr h="457200">
                <a:tc>
                  <a:txBody>
                    <a:bodyPr/>
                    <a:lstStyle/>
                    <a:p>
                      <a:r>
                        <a:rPr sz="1600">
                          <a:solidFill>
                            <a:srgbClr val="263238"/>
                          </a:solidFill>
                          <a:latin typeface="Calibri"/>
                        </a:rPr>
                        <a:t>Tang 2025 [r20]</a:t>
                      </a:r>
                    </a:p>
                  </a:txBody>
                  <a:tcPr>
                    <a:solidFill>
                      <a:srgbClr val="FFFFFF"/>
                    </a:solidFill>
                  </a:tcPr>
                </a:tc>
                <a:tc>
                  <a:txBody>
                    <a:bodyPr/>
                    <a:lstStyle/>
                    <a:p>
                      <a:r>
                        <a:rPr sz="1600">
                          <a:solidFill>
                            <a:srgbClr val="263238"/>
                          </a:solidFill>
                          <a:latin typeface="Calibri"/>
                        </a:rPr>
                        <a:t>Continuar antiagregantes</a:t>
                      </a:r>
                    </a:p>
                  </a:txBody>
                  <a:tcPr>
                    <a:solidFill>
                      <a:srgbClr val="FFFFFF"/>
                    </a:solidFill>
                  </a:tcPr>
                </a:tc>
                <a:tc>
                  <a:txBody>
                    <a:bodyPr/>
                    <a:lstStyle/>
                    <a:p>
                      <a:r>
                        <a:rPr sz="1600">
                          <a:solidFill>
                            <a:srgbClr val="263238"/>
                          </a:solidFill>
                          <a:latin typeface="Calibri"/>
                        </a:rPr>
                        <a:t>Transfusión OR 0,87; operar a menos de 48 h de suspender acorta 5,71 días la estancia</a:t>
                      </a:r>
                    </a:p>
                  </a:txBody>
                  <a:tcPr>
                    <a:solidFill>
                      <a:srgbClr val="FFFFFF"/>
                    </a:solidFill>
                  </a:tcPr>
                </a:tc>
              </a:tr>
              <a:tr h="457200">
                <a:tc>
                  <a:txBody>
                    <a:bodyPr/>
                    <a:lstStyle/>
                    <a:p>
                      <a:r>
                        <a:rPr sz="1600">
                          <a:solidFill>
                            <a:srgbClr val="263238"/>
                          </a:solidFill>
                          <a:latin typeface="Calibri"/>
                        </a:rPr>
                        <a:t>Doleman 2015 [r18]</a:t>
                      </a:r>
                    </a:p>
                  </a:txBody>
                  <a:tcPr>
                    <a:solidFill>
                      <a:srgbClr val="EEF3F4"/>
                    </a:solidFill>
                  </a:tcPr>
                </a:tc>
                <a:tc>
                  <a:txBody>
                    <a:bodyPr/>
                    <a:lstStyle/>
                    <a:p>
                      <a:r>
                        <a:rPr sz="1600">
                          <a:solidFill>
                            <a:srgbClr val="263238"/>
                          </a:solidFill>
                          <a:latin typeface="Calibri"/>
                        </a:rPr>
                        <a:t>Clopidogrel y cirugía temprana</a:t>
                      </a:r>
                    </a:p>
                  </a:txBody>
                  <a:tcPr>
                    <a:solidFill>
                      <a:srgbClr val="EEF3F4"/>
                    </a:solidFill>
                  </a:tcPr>
                </a:tc>
                <a:tc>
                  <a:txBody>
                    <a:bodyPr/>
                    <a:lstStyle/>
                    <a:p>
                      <a:r>
                        <a:rPr sz="1600">
                          <a:solidFill>
                            <a:srgbClr val="263238"/>
                          </a:solidFill>
                          <a:latin typeface="Calibri"/>
                        </a:rPr>
                        <a:t>Mortalidad OR 0,89; transfusión OR 1,41</a:t>
                      </a:r>
                    </a:p>
                  </a:txBody>
                  <a:tcPr>
                    <a:solidFill>
                      <a:srgbClr val="EEF3F4"/>
                    </a:solidFill>
                  </a:tcPr>
                </a:tc>
              </a:tr>
              <a:tr h="457200">
                <a:tc>
                  <a:txBody>
                    <a:bodyPr/>
                    <a:lstStyle/>
                    <a:p>
                      <a:r>
                        <a:rPr sz="1600">
                          <a:solidFill>
                            <a:srgbClr val="263238"/>
                          </a:solidFill>
                          <a:latin typeface="Calibri"/>
                        </a:rPr>
                        <a:t>POISE-2 [r15]</a:t>
                      </a:r>
                    </a:p>
                  </a:txBody>
                  <a:tcPr>
                    <a:solidFill>
                      <a:srgbClr val="FFFFFF"/>
                    </a:solidFill>
                  </a:tcPr>
                </a:tc>
                <a:tc>
                  <a:txBody>
                    <a:bodyPr/>
                    <a:lstStyle/>
                    <a:p>
                      <a:r>
                        <a:rPr sz="1600">
                          <a:solidFill>
                            <a:srgbClr val="263238"/>
                          </a:solidFill>
                          <a:latin typeface="Calibri"/>
                        </a:rPr>
                        <a:t>Aspirina perioperatoria (cirugía no cardiaca)</a:t>
                      </a:r>
                    </a:p>
                  </a:txBody>
                  <a:tcPr>
                    <a:solidFill>
                      <a:srgbClr val="FFFFFF"/>
                    </a:solidFill>
                  </a:tcPr>
                </a:tc>
                <a:tc>
                  <a:txBody>
                    <a:bodyPr/>
                    <a:lstStyle/>
                    <a:p>
                      <a:r>
                        <a:rPr sz="1600">
                          <a:solidFill>
                            <a:srgbClr val="263238"/>
                          </a:solidFill>
                          <a:latin typeface="Calibri"/>
                        </a:rPr>
                        <a:t>Sangrado mayor 4,6 % frente a 3,8 %; muerte o infarto 7,0 % frente a 7,1 %</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61</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Reversión de anticoagulantes: cuándo, con qué y a qué costo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Rossaint R et al. Crit Care. 2023. doi:10.1186/s13054-023-04327-7</a:t>
            </a:r>
          </a:p>
          <a:p>
            <a:r>
              <a:rPr sz="1000">
                <a:solidFill>
                  <a:srgbClr val="5A6469"/>
                </a:solidFill>
                <a:latin typeface="Calibri"/>
              </a:rPr>
              <a:t>[r6] Douketis JD et al. JAMA. 2024. doi:10.1001/jama.2024.12708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Revertir es una decisión distinta de esperar.</a:t>
            </a:r>
          </a:p>
          <a:p>
            <a:pPr marL="347472" indent="-347472">
              <a:spcAft>
                <a:spcPts val="1400"/>
              </a:spcAft>
              <a:buChar char="•"/>
            </a:pPr>
            <a:r>
              <a:rPr sz="2400">
                <a:solidFill>
                  <a:srgbClr val="263238"/>
                </a:solidFill>
                <a:latin typeface="Calibri"/>
              </a:rPr>
              <a:t>Se revierte cuando hay sangrado que amenaza la vida [r14] o cuando la cirugía no puede esperar y el nivel del fármaco sigue alto o no puede medirse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61</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Eventos trombóticos tras la reversión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Pollack CV et al. N Engl J Med. 2017. doi:10.1056/NEJMoa1707278</a:t>
            </a:r>
          </a:p>
          <a:p>
            <a:r>
              <a:rPr sz="1000">
                <a:solidFill>
                  <a:srgbClr val="5A6469"/>
                </a:solidFill>
                <a:latin typeface="Calibri"/>
              </a:rPr>
              <a:t>[r11] Milling TJ et al. Circulation. 2023. doi:10.1161/CIRCULATIONAHA.121.057844</a:t>
            </a:r>
          </a:p>
          <a:p>
            <a:r>
              <a:rPr sz="1000">
                <a:solidFill>
                  <a:srgbClr val="5A6469"/>
                </a:solidFill>
                <a:latin typeface="Calibri"/>
              </a:rPr>
              <a:t>[r12] Connolly SJ et al. N Engl J Med. 2024. doi:10.1056/NEJMoa2313040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61</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Agentes de reversión: qué estudió cada uno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Pollack CV et al. N Engl J Med. 2017. doi:10.1056/NEJMoa1707278</a:t>
            </a:r>
          </a:p>
          <a:p>
            <a:r>
              <a:rPr sz="800">
                <a:solidFill>
                  <a:srgbClr val="5A6469"/>
                </a:solidFill>
                <a:latin typeface="Calibri"/>
              </a:rPr>
              <a:t>[r11] Milling TJ et al. Circulation. 2023. doi:10.1161/CIRCULATIONAHA.121.057844</a:t>
            </a:r>
          </a:p>
          <a:p>
            <a:r>
              <a:rPr sz="800">
                <a:solidFill>
                  <a:srgbClr val="5A6469"/>
                </a:solidFill>
                <a:latin typeface="Calibri"/>
              </a:rPr>
              <a:t>[r12] Connolly SJ et al. N Engl J Med. 2024. doi:10.1056/NEJMoa2313040</a:t>
            </a:r>
          </a:p>
          <a:p>
            <a:r>
              <a:rPr sz="800">
                <a:solidFill>
                  <a:srgbClr val="5A6469"/>
                </a:solidFill>
                <a:latin typeface="Calibri"/>
              </a:rPr>
              <a:t>[r13] US Food and Drug Administration. Silver Spring (MD): FDA; 18 dic. 2025.</a:t>
            </a:r>
          </a:p>
          <a:p>
            <a:r>
              <a:rPr sz="800">
                <a:solidFill>
                  <a:srgbClr val="5A6469"/>
                </a:solidFill>
                <a:latin typeface="Calibri"/>
              </a:rPr>
              <a:t>[r7] Goldstein JN et al. Lancet. 2015. doi:10.1016/S0140-6736(14)61685-8</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Agente</a:t>
                      </a:r>
                    </a:p>
                  </a:txBody>
                  <a:tcPr>
                    <a:solidFill>
                      <a:srgbClr val="0F5F6B"/>
                    </a:solidFill>
                  </a:tcPr>
                </a:tc>
                <a:tc>
                  <a:txBody>
                    <a:bodyPr/>
                    <a:lstStyle/>
                    <a:p>
                      <a:r>
                        <a:rPr sz="1400" b="1">
                          <a:solidFill>
                            <a:srgbClr val="FFFFFF"/>
                          </a:solidFill>
                          <a:latin typeface="Calibri"/>
                        </a:rPr>
                        <a:t>Fármaco que revierte</a:t>
                      </a:r>
                    </a:p>
                  </a:txBody>
                  <a:tcPr>
                    <a:solidFill>
                      <a:srgbClr val="0F5F6B"/>
                    </a:solidFill>
                  </a:tcPr>
                </a:tc>
                <a:tc>
                  <a:txBody>
                    <a:bodyPr/>
                    <a:lstStyle/>
                    <a:p>
                      <a:r>
                        <a:rPr sz="1400" b="1">
                          <a:solidFill>
                            <a:srgbClr val="FFFFFF"/>
                          </a:solidFill>
                          <a:latin typeface="Calibri"/>
                        </a:rPr>
                        <a:t>Evidencia</a:t>
                      </a:r>
                    </a:p>
                  </a:txBody>
                  <a:tcPr>
                    <a:solidFill>
                      <a:srgbClr val="0F5F6B"/>
                    </a:solidFill>
                  </a:tcPr>
                </a:tc>
                <a:tc>
                  <a:txBody>
                    <a:bodyPr/>
                    <a:lstStyle/>
                    <a:p>
                      <a:r>
                        <a:rPr sz="1400" b="1">
                          <a:solidFill>
                            <a:srgbClr val="FFFFFF"/>
                          </a:solidFill>
                          <a:latin typeface="Calibri"/>
                        </a:rPr>
                        <a:t>Señal de riesgo</a:t>
                      </a:r>
                    </a:p>
                  </a:txBody>
                  <a:tcPr>
                    <a:solidFill>
                      <a:srgbClr val="0F5F6B"/>
                    </a:solidFill>
                  </a:tcPr>
                </a:tc>
              </a:tr>
              <a:tr h="457200">
                <a:tc>
                  <a:txBody>
                    <a:bodyPr/>
                    <a:lstStyle/>
                    <a:p>
                      <a:r>
                        <a:rPr sz="1400">
                          <a:solidFill>
                            <a:srgbClr val="263238"/>
                          </a:solidFill>
                          <a:latin typeface="Calibri"/>
                        </a:rPr>
                        <a:t>Idarucizumab 5 g</a:t>
                      </a:r>
                    </a:p>
                  </a:txBody>
                  <a:tcPr>
                    <a:solidFill>
                      <a:srgbClr val="EEF3F4"/>
                    </a:solidFill>
                  </a:tcPr>
                </a:tc>
                <a:tc>
                  <a:txBody>
                    <a:bodyPr/>
                    <a:lstStyle/>
                    <a:p>
                      <a:r>
                        <a:rPr sz="1400">
                          <a:solidFill>
                            <a:srgbClr val="263238"/>
                          </a:solidFill>
                          <a:latin typeface="Calibri"/>
                        </a:rPr>
                        <a:t>Dabigatrán</a:t>
                      </a:r>
                    </a:p>
                  </a:txBody>
                  <a:tcPr>
                    <a:solidFill>
                      <a:srgbClr val="EEF3F4"/>
                    </a:solidFill>
                  </a:tcPr>
                </a:tc>
                <a:tc>
                  <a:txBody>
                    <a:bodyPr/>
                    <a:lstStyle/>
                    <a:p>
                      <a:r>
                        <a:rPr sz="1400">
                          <a:solidFill>
                            <a:srgbClr val="263238"/>
                          </a:solidFill>
                          <a:latin typeface="Calibri"/>
                        </a:rPr>
                        <a:t>RE-VERSE AD, 503 pacientes [r10]</a:t>
                      </a:r>
                    </a:p>
                  </a:txBody>
                  <a:tcPr>
                    <a:solidFill>
                      <a:srgbClr val="EEF3F4"/>
                    </a:solidFill>
                  </a:tcPr>
                </a:tc>
                <a:tc>
                  <a:txBody>
                    <a:bodyPr/>
                    <a:lstStyle/>
                    <a:p>
                      <a:r>
                        <a:rPr sz="1400">
                          <a:solidFill>
                            <a:srgbClr val="263238"/>
                          </a:solidFill>
                          <a:latin typeface="Calibri"/>
                        </a:rPr>
                        <a:t>Trombosis a 90 días 6,3 % y 7,4 % [r10]</a:t>
                      </a:r>
                    </a:p>
                  </a:txBody>
                  <a:tcPr>
                    <a:solidFill>
                      <a:srgbClr val="EEF3F4"/>
                    </a:solidFill>
                  </a:tcPr>
                </a:tc>
              </a:tr>
              <a:tr h="457200">
                <a:tc>
                  <a:txBody>
                    <a:bodyPr/>
                    <a:lstStyle/>
                    <a:p>
                      <a:r>
                        <a:rPr sz="1400">
                          <a:solidFill>
                            <a:srgbClr val="263238"/>
                          </a:solidFill>
                          <a:latin typeface="Calibri"/>
                        </a:rPr>
                        <a:t>Andexanet</a:t>
                      </a:r>
                    </a:p>
                  </a:txBody>
                  <a:tcPr>
                    <a:solidFill>
                      <a:srgbClr val="FFFFFF"/>
                    </a:solidFill>
                  </a:tcPr>
                </a:tc>
                <a:tc>
                  <a:txBody>
                    <a:bodyPr/>
                    <a:lstStyle/>
                    <a:p>
                      <a:r>
                        <a:rPr sz="1400">
                          <a:solidFill>
                            <a:srgbClr val="263238"/>
                          </a:solidFill>
                          <a:latin typeface="Calibri"/>
                        </a:rPr>
                        <a:t>Apixabán, rivaroxabán (y edoxabán)</a:t>
                      </a:r>
                    </a:p>
                  </a:txBody>
                  <a:tcPr>
                    <a:solidFill>
                      <a:srgbClr val="FFFFFF"/>
                    </a:solidFill>
                  </a:tcPr>
                </a:tc>
                <a:tc>
                  <a:txBody>
                    <a:bodyPr/>
                    <a:lstStyle/>
                    <a:p>
                      <a:r>
                        <a:rPr sz="1400">
                          <a:solidFill>
                            <a:srgbClr val="263238"/>
                          </a:solidFill>
                          <a:latin typeface="Calibri"/>
                        </a:rPr>
                        <a:t>ANNEXA-4, 479 pacientes [r11]; ANNEXA-I, 530 pacientes [r12]</a:t>
                      </a:r>
                    </a:p>
                  </a:txBody>
                  <a:tcPr>
                    <a:solidFill>
                      <a:srgbClr val="FFFFFF"/>
                    </a:solidFill>
                  </a:tcPr>
                </a:tc>
                <a:tc>
                  <a:txBody>
                    <a:bodyPr/>
                    <a:lstStyle/>
                    <a:p>
                      <a:r>
                        <a:rPr sz="1400">
                          <a:solidFill>
                            <a:srgbClr val="263238"/>
                          </a:solidFill>
                          <a:latin typeface="Calibri"/>
                        </a:rPr>
                        <a:t>Trombosis 10,3 % frente a 5,6 % [r12]; retirado en EE.UU. [r13]</a:t>
                      </a:r>
                    </a:p>
                  </a:txBody>
                  <a:tcPr>
                    <a:solidFill>
                      <a:srgbClr val="FFFFFF"/>
                    </a:solidFill>
                  </a:tcPr>
                </a:tc>
              </a:tr>
              <a:tr h="457200">
                <a:tc>
                  <a:txBody>
                    <a:bodyPr/>
                    <a:lstStyle/>
                    <a:p>
                      <a:r>
                        <a:rPr sz="1400">
                          <a:solidFill>
                            <a:srgbClr val="263238"/>
                          </a:solidFill>
                          <a:latin typeface="Calibri"/>
                        </a:rPr>
                        <a:t>CCP de 4 factores</a:t>
                      </a:r>
                    </a:p>
                  </a:txBody>
                  <a:tcPr>
                    <a:solidFill>
                      <a:srgbClr val="EEF3F4"/>
                    </a:solidFill>
                  </a:tcPr>
                </a:tc>
                <a:tc>
                  <a:txBody>
                    <a:bodyPr/>
                    <a:lstStyle/>
                    <a:p>
                      <a:r>
                        <a:rPr sz="1400">
                          <a:solidFill>
                            <a:srgbClr val="263238"/>
                          </a:solidFill>
                          <a:latin typeface="Calibri"/>
                        </a:rPr>
                        <a:t>Warfarina; alternativa para anti-Xa</a:t>
                      </a:r>
                    </a:p>
                  </a:txBody>
                  <a:tcPr>
                    <a:solidFill>
                      <a:srgbClr val="EEF3F4"/>
                    </a:solidFill>
                  </a:tcPr>
                </a:tc>
                <a:tc>
                  <a:txBody>
                    <a:bodyPr/>
                    <a:lstStyle/>
                    <a:p>
                      <a:r>
                        <a:rPr sz="1400">
                          <a:solidFill>
                            <a:srgbClr val="263238"/>
                          </a:solidFill>
                          <a:latin typeface="Calibri"/>
                        </a:rPr>
                        <a:t>Goldstein, 181 pacientes [r7]</a:t>
                      </a:r>
                    </a:p>
                  </a:txBody>
                  <a:tcPr>
                    <a:solidFill>
                      <a:srgbClr val="EEF3F4"/>
                    </a:solidFill>
                  </a:tcPr>
                </a:tc>
                <a:tc>
                  <a:txBody>
                    <a:bodyPr/>
                    <a:lstStyle/>
                    <a:p>
                      <a:r>
                        <a:rPr sz="1400">
                          <a:solidFill>
                            <a:srgbClr val="263238"/>
                          </a:solidFill>
                          <a:latin typeface="Calibri"/>
                        </a:rPr>
                        <a:t>Eventos tromboembólicos 7 % con CCP y 8 % con plasma [r7]</a:t>
                      </a:r>
                    </a:p>
                  </a:txBody>
                  <a:tcPr>
                    <a:solidFill>
                      <a:srgbClr val="EEF3F4"/>
                    </a:solidFill>
                  </a:tcPr>
                </a:tc>
              </a:tr>
              <a:tr h="457200">
                <a:tc>
                  <a:txBody>
                    <a:bodyPr/>
                    <a:lstStyle/>
                    <a:p>
                      <a:r>
                        <a:rPr sz="1400">
                          <a:solidFill>
                            <a:srgbClr val="263238"/>
                          </a:solidFill>
                          <a:latin typeface="Calibri"/>
                        </a:rPr>
                        <a:t>Plasma</a:t>
                      </a:r>
                    </a:p>
                  </a:txBody>
                  <a:tcPr>
                    <a:solidFill>
                      <a:srgbClr val="FFFFFF"/>
                    </a:solidFill>
                  </a:tcPr>
                </a:tc>
                <a:tc>
                  <a:txBody>
                    <a:bodyPr/>
                    <a:lstStyle/>
                    <a:p>
                      <a:r>
                        <a:rPr sz="1400">
                          <a:solidFill>
                            <a:srgbClr val="263238"/>
                          </a:solidFill>
                          <a:latin typeface="Calibri"/>
                        </a:rPr>
                        <a:t>Warfarina</a:t>
                      </a:r>
                    </a:p>
                  </a:txBody>
                  <a:tcPr>
                    <a:solidFill>
                      <a:srgbClr val="FFFFFF"/>
                    </a:solidFill>
                  </a:tcPr>
                </a:tc>
                <a:tc>
                  <a:txBody>
                    <a:bodyPr/>
                    <a:lstStyle/>
                    <a:p>
                      <a:r>
                        <a:rPr sz="1400">
                          <a:solidFill>
                            <a:srgbClr val="263238"/>
                          </a:solidFill>
                          <a:latin typeface="Calibri"/>
                        </a:rPr>
                        <a:t>Goldstein [r7]</a:t>
                      </a:r>
                    </a:p>
                  </a:txBody>
                  <a:tcPr>
                    <a:solidFill>
                      <a:srgbClr val="FFFFFF"/>
                    </a:solidFill>
                  </a:tcPr>
                </a:tc>
                <a:tc>
                  <a:txBody>
                    <a:bodyPr/>
                    <a:lstStyle/>
                    <a:p>
                      <a:r>
                        <a:rPr sz="1400">
                          <a:solidFill>
                            <a:srgbClr val="263238"/>
                          </a:solidFill>
                          <a:latin typeface="Calibri"/>
                        </a:rPr>
                        <a:t>Sobrecarga de volumen 13 % [r7]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Anestesia y bloqueos en el paciente antitrombótico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Marta M et al. Injury. 2026. doi:10.1016/j.injury.2026.113529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Dos umbrales, no uno.</a:t>
            </a:r>
          </a:p>
          <a:p>
            <a:pPr marL="347472" indent="-347472">
              <a:spcAft>
                <a:spcPts val="1400"/>
              </a:spcAft>
              <a:buChar char="•"/>
            </a:pPr>
            <a:r>
              <a:rPr sz="2400">
                <a:solidFill>
                  <a:srgbClr val="263238"/>
                </a:solidFill>
                <a:latin typeface="Calibri"/>
              </a:rPr>
              <a:t>Para operar basta un perfil hemostático básico; para punzar el neuroeje o hacer un bloqueo profundo la exigencia es mayor, y separar ambas decisiones evita demoras innecesarias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REGAIN: anestesia espinal frente a general en cadera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Neuman MD et al. N Engl J Med. 2021. doi:10.1056/NEJMoa2113514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61</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Categoría de bloqueos de miembro inferior según el riesgo de sangrado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Kietaibl S et al. Eur J Anaesthesiol. 2022. doi:10.1097/EJA.0000000000001600</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Bloqueo</a:t>
                      </a:r>
                    </a:p>
                  </a:txBody>
                  <a:tcPr>
                    <a:solidFill>
                      <a:srgbClr val="0F5F6B"/>
                    </a:solidFill>
                  </a:tcPr>
                </a:tc>
                <a:tc>
                  <a:txBody>
                    <a:bodyPr/>
                    <a:lstStyle/>
                    <a:p>
                      <a:r>
                        <a:rPr sz="1600" b="1">
                          <a:solidFill>
                            <a:srgbClr val="FFFFFF"/>
                          </a:solidFill>
                          <a:latin typeface="Calibri"/>
                        </a:rPr>
                        <a:t>Categoría ESAIC/ESRA</a:t>
                      </a:r>
                    </a:p>
                  </a:txBody>
                  <a:tcPr>
                    <a:solidFill>
                      <a:srgbClr val="0F5F6B"/>
                    </a:solidFill>
                  </a:tcPr>
                </a:tc>
                <a:tc>
                  <a:txBody>
                    <a:bodyPr/>
                    <a:lstStyle/>
                    <a:p>
                      <a:r>
                        <a:rPr sz="1600" b="1">
                          <a:solidFill>
                            <a:srgbClr val="FFFFFF"/>
                          </a:solidFill>
                          <a:latin typeface="Calibri"/>
                        </a:rPr>
                        <a:t>Regla con DOAC</a:t>
                      </a:r>
                    </a:p>
                  </a:txBody>
                  <a:tcPr>
                    <a:solidFill>
                      <a:srgbClr val="0F5F6B"/>
                    </a:solidFill>
                  </a:tcPr>
                </a:tc>
              </a:tr>
              <a:tr h="457200">
                <a:tc>
                  <a:txBody>
                    <a:bodyPr/>
                    <a:lstStyle/>
                    <a:p>
                      <a:r>
                        <a:rPr sz="1600">
                          <a:solidFill>
                            <a:srgbClr val="263238"/>
                          </a:solidFill>
                          <a:latin typeface="Calibri"/>
                        </a:rPr>
                        <a:t>Fascia ilíaca, femoral</a:t>
                      </a:r>
                    </a:p>
                  </a:txBody>
                  <a:tcPr>
                    <a:solidFill>
                      <a:srgbClr val="EEF3F4"/>
                    </a:solidFill>
                  </a:tcPr>
                </a:tc>
                <a:tc>
                  <a:txBody>
                    <a:bodyPr/>
                    <a:lstStyle/>
                    <a:p>
                      <a:r>
                        <a:rPr sz="1600">
                          <a:solidFill>
                            <a:srgbClr val="263238"/>
                          </a:solidFill>
                          <a:latin typeface="Calibri"/>
                        </a:rPr>
                        <a:t>Superficial</a:t>
                      </a:r>
                    </a:p>
                  </a:txBody>
                  <a:tcPr>
                    <a:solidFill>
                      <a:srgbClr val="EEF3F4"/>
                    </a:solidFill>
                  </a:tcPr>
                </a:tc>
                <a:tc>
                  <a:txBody>
                    <a:bodyPr/>
                    <a:lstStyle/>
                    <a:p>
                      <a:r>
                        <a:rPr sz="1600">
                          <a:solidFill>
                            <a:srgbClr val="263238"/>
                          </a:solidFill>
                          <a:latin typeface="Calibri"/>
                        </a:rPr>
                        <a:t>Puede hacerse con DOAC [r33]</a:t>
                      </a:r>
                    </a:p>
                  </a:txBody>
                  <a:tcPr>
                    <a:solidFill>
                      <a:srgbClr val="EEF3F4"/>
                    </a:solidFill>
                  </a:tcPr>
                </a:tc>
              </a:tr>
              <a:tr h="457200">
                <a:tc>
                  <a:txBody>
                    <a:bodyPr/>
                    <a:lstStyle/>
                    <a:p>
                      <a:r>
                        <a:rPr sz="1600">
                          <a:solidFill>
                            <a:srgbClr val="263238"/>
                          </a:solidFill>
                          <a:latin typeface="Calibri"/>
                        </a:rPr>
                        <a:t>PENG, plexo lumbar (psoas)</a:t>
                      </a:r>
                    </a:p>
                  </a:txBody>
                  <a:tcPr>
                    <a:solidFill>
                      <a:srgbClr val="FFFFFF"/>
                    </a:solidFill>
                  </a:tcPr>
                </a:tc>
                <a:tc>
                  <a:txBody>
                    <a:bodyPr/>
                    <a:lstStyle/>
                    <a:p>
                      <a:r>
                        <a:rPr sz="1600">
                          <a:solidFill>
                            <a:srgbClr val="263238"/>
                          </a:solidFill>
                          <a:latin typeface="Calibri"/>
                        </a:rPr>
                        <a:t>Profundo</a:t>
                      </a:r>
                    </a:p>
                  </a:txBody>
                  <a:tcPr>
                    <a:solidFill>
                      <a:srgbClr val="FFFFFF"/>
                    </a:solidFill>
                  </a:tcPr>
                </a:tc>
                <a:tc>
                  <a:txBody>
                    <a:bodyPr/>
                    <a:lstStyle/>
                    <a:p>
                      <a:r>
                        <a:rPr sz="1600">
                          <a:solidFill>
                            <a:srgbClr val="263238"/>
                          </a:solidFill>
                          <a:latin typeface="Calibri"/>
                        </a:rPr>
                        <a:t>Mismas reglas que la punción neuraxial [r33]</a:t>
                      </a:r>
                    </a:p>
                  </a:txBody>
                  <a:tcPr>
                    <a:solidFill>
                      <a:srgbClr val="FFFFFF"/>
                    </a:solidFill>
                  </a:tcPr>
                </a:tc>
              </a:tr>
              <a:tr h="457200">
                <a:tc>
                  <a:txBody>
                    <a:bodyPr/>
                    <a:lstStyle/>
                    <a:p>
                      <a:r>
                        <a:rPr sz="1600">
                          <a:solidFill>
                            <a:srgbClr val="263238"/>
                          </a:solidFill>
                          <a:latin typeface="Calibri"/>
                        </a:rPr>
                        <a:t>Espinal, epidural</a:t>
                      </a:r>
                    </a:p>
                  </a:txBody>
                  <a:tcPr>
                    <a:solidFill>
                      <a:srgbClr val="EEF3F4"/>
                    </a:solidFill>
                  </a:tcPr>
                </a:tc>
                <a:tc>
                  <a:txBody>
                    <a:bodyPr/>
                    <a:lstStyle/>
                    <a:p>
                      <a:r>
                        <a:rPr sz="1600">
                          <a:solidFill>
                            <a:srgbClr val="263238"/>
                          </a:solidFill>
                          <a:latin typeface="Calibri"/>
                        </a:rPr>
                        <a:t>Neuraxial</a:t>
                      </a:r>
                    </a:p>
                  </a:txBody>
                  <a:tcPr>
                    <a:solidFill>
                      <a:srgbClr val="EEF3F4"/>
                    </a:solidFill>
                  </a:tcPr>
                </a:tc>
                <a:tc>
                  <a:txBody>
                    <a:bodyPr/>
                    <a:lstStyle/>
                    <a:p>
                      <a:r>
                        <a:rPr sz="1600">
                          <a:solidFill>
                            <a:srgbClr val="263238"/>
                          </a:solidFill>
                          <a:latin typeface="Calibri"/>
                        </a:rPr>
                        <a:t>72 horas tras dosis alta de DOAC [r33]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61</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Reinicio posoperatorio y prevención de trombosis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Douketis JD et al. N Engl J Med. 2015. doi:10.1056/NEJMoa1501035</a:t>
            </a:r>
          </a:p>
          <a:p>
            <a:r>
              <a:rPr sz="800">
                <a:solidFill>
                  <a:srgbClr val="5A6469"/>
                </a:solidFill>
                <a:latin typeface="Calibri"/>
              </a:rPr>
              <a:t>[r3] Douketis JD et al. JAMA Intern Med. 2019. doi:10.1001/jamainternmed.2019.2431</a:t>
            </a:r>
          </a:p>
          <a:p>
            <a:r>
              <a:rPr sz="800">
                <a:solidFill>
                  <a:srgbClr val="5A6469"/>
                </a:solidFill>
                <a:latin typeface="Calibri"/>
              </a:rPr>
              <a:t>[r31] Mitchell RJ et al. Anaesthesia. 2024. doi:10.1111/anae.16226</a:t>
            </a:r>
          </a:p>
          <a:p>
            <a:r>
              <a:rPr sz="800">
                <a:solidFill>
                  <a:srgbClr val="5A6469"/>
                </a:solidFill>
                <a:latin typeface="Calibri"/>
              </a:rPr>
              <a:t>[r33] Kietaibl S et al. Eur J Anaesthesiol. 2022. doi:10.1097/EJA.0000000000001600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Reiniciar tarde es la otra forma de equivocarse: el paciente queda sin protección.</a:t>
            </a:r>
          </a:p>
          <a:p>
            <a:pPr marL="347472" indent="-347472">
              <a:spcAft>
                <a:spcPts val="1400"/>
              </a:spcAft>
              <a:buChar char="•"/>
            </a:pPr>
            <a:r>
              <a:rPr sz="2400">
                <a:solidFill>
                  <a:srgbClr val="263238"/>
                </a:solidFill>
                <a:latin typeface="Calibri"/>
              </a:rPr>
              <a:t>El reinicio se define con la hemostasia de la herida y el tipo de cirugía.</a:t>
            </a:r>
          </a:p>
          <a:p>
            <a:pPr marL="347472" indent="-347472">
              <a:spcAft>
                <a:spcPts val="1400"/>
              </a:spcAft>
              <a:buChar char="•"/>
            </a:pPr>
            <a:r>
              <a:rPr sz="2400">
                <a:solidFill>
                  <a:srgbClr val="263238"/>
                </a:solidFill>
                <a:latin typeface="Calibri"/>
              </a:rPr>
              <a:t>Warfarina.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61</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PREVENT CLOT: aspirina frente a enoxaparina tras fractura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Major Extremity Trauma Research Consortium (METRC) et al. N Engl J Med. 2023. doi:10.1056/NEJMoa2205973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61</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Cuándo reiniciar,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Douketis JD et al. N Engl J Med. 2015. doi:10.1056/NEJMoa1501035</a:t>
            </a:r>
          </a:p>
          <a:p>
            <a:r>
              <a:rPr sz="800">
                <a:solidFill>
                  <a:srgbClr val="5A6469"/>
                </a:solidFill>
                <a:latin typeface="Calibri"/>
              </a:rPr>
              <a:t>[r3] Douketis JD et al. JAMA Intern Med. 2019. doi:10.1001/jamainternmed.2019.2431</a:t>
            </a:r>
          </a:p>
          <a:p>
            <a:r>
              <a:rPr sz="800">
                <a:solidFill>
                  <a:srgbClr val="5A6469"/>
                </a:solidFill>
                <a:latin typeface="Calibri"/>
              </a:rPr>
              <a:t>[r31] Mitchell RJ et al. Anaesthesia. 2024. doi:10.1111/anae.16226</a:t>
            </a:r>
          </a:p>
          <a:p>
            <a:r>
              <a:rPr sz="800">
                <a:solidFill>
                  <a:srgbClr val="5A6469"/>
                </a:solidFill>
                <a:latin typeface="Calibri"/>
              </a:rPr>
              <a:t>[r34] Kopp SL et al. Reg Anesth Pain Med. 2025. doi:10.1136/rapm-2024-105766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Fármaco</a:t>
                      </a:r>
                    </a:p>
                  </a:txBody>
                  <a:tcPr>
                    <a:solidFill>
                      <a:srgbClr val="0F5F6B"/>
                    </a:solidFill>
                  </a:tcPr>
                </a:tc>
                <a:tc>
                  <a:txBody>
                    <a:bodyPr/>
                    <a:lstStyle/>
                    <a:p>
                      <a:r>
                        <a:rPr sz="1600" b="1">
                          <a:solidFill>
                            <a:srgbClr val="FFFFFF"/>
                          </a:solidFill>
                          <a:latin typeface="Calibri"/>
                        </a:rPr>
                        <a:t>Reinicio</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Warfarina</a:t>
                      </a:r>
                    </a:p>
                  </a:txBody>
                  <a:tcPr>
                    <a:solidFill>
                      <a:srgbClr val="EEF3F4"/>
                    </a:solidFill>
                  </a:tcPr>
                </a:tc>
                <a:tc>
                  <a:txBody>
                    <a:bodyPr/>
                    <a:lstStyle/>
                    <a:p>
                      <a:r>
                        <a:rPr sz="1600">
                          <a:solidFill>
                            <a:srgbClr val="263238"/>
                          </a:solidFill>
                          <a:latin typeface="Calibri"/>
                        </a:rPr>
                        <a:t>Noche de la cirugía o día siguiente</a:t>
                      </a:r>
                    </a:p>
                  </a:txBody>
                  <a:tcPr>
                    <a:solidFill>
                      <a:srgbClr val="EEF3F4"/>
                    </a:solidFill>
                  </a:tcPr>
                </a:tc>
                <a:tc>
                  <a:txBody>
                    <a:bodyPr/>
                    <a:lstStyle/>
                    <a:p>
                      <a:r>
                        <a:rPr sz="1600">
                          <a:solidFill>
                            <a:srgbClr val="263238"/>
                          </a:solidFill>
                          <a:latin typeface="Calibri"/>
                        </a:rPr>
                        <a:t>[r1]</a:t>
                      </a:r>
                    </a:p>
                  </a:txBody>
                  <a:tcPr>
                    <a:solidFill>
                      <a:srgbClr val="EEF3F4"/>
                    </a:solidFill>
                  </a:tcPr>
                </a:tc>
              </a:tr>
              <a:tr h="457200">
                <a:tc>
                  <a:txBody>
                    <a:bodyPr/>
                    <a:lstStyle/>
                    <a:p>
                      <a:r>
                        <a:rPr sz="1600">
                          <a:solidFill>
                            <a:srgbClr val="263238"/>
                          </a:solidFill>
                          <a:latin typeface="Calibri"/>
                        </a:rPr>
                        <a:t>DOAC, riesgo bajo de sangrado</a:t>
                      </a:r>
                    </a:p>
                  </a:txBody>
                  <a:tcPr>
                    <a:solidFill>
                      <a:srgbClr val="FFFFFF"/>
                    </a:solidFill>
                  </a:tcPr>
                </a:tc>
                <a:tc>
                  <a:txBody>
                    <a:bodyPr/>
                    <a:lstStyle/>
                    <a:p>
                      <a:r>
                        <a:rPr sz="1600">
                          <a:solidFill>
                            <a:srgbClr val="263238"/>
                          </a:solidFill>
                          <a:latin typeface="Calibri"/>
                        </a:rPr>
                        <a:t>1 día después</a:t>
                      </a:r>
                    </a:p>
                  </a:txBody>
                  <a:tcPr>
                    <a:solidFill>
                      <a:srgbClr val="FFFFFF"/>
                    </a:solidFill>
                  </a:tcPr>
                </a:tc>
                <a:tc>
                  <a:txBody>
                    <a:bodyPr/>
                    <a:lstStyle/>
                    <a:p>
                      <a:r>
                        <a:rPr sz="1600">
                          <a:solidFill>
                            <a:srgbClr val="263238"/>
                          </a:solidFill>
                          <a:latin typeface="Calibri"/>
                        </a:rPr>
                        <a:t>[r3]</a:t>
                      </a:r>
                    </a:p>
                  </a:txBody>
                  <a:tcPr>
                    <a:solidFill>
                      <a:srgbClr val="FFFFFF"/>
                    </a:solidFill>
                  </a:tcPr>
                </a:tc>
              </a:tr>
              <a:tr h="457200">
                <a:tc>
                  <a:txBody>
                    <a:bodyPr/>
                    <a:lstStyle/>
                    <a:p>
                      <a:r>
                        <a:rPr sz="1600">
                          <a:solidFill>
                            <a:srgbClr val="263238"/>
                          </a:solidFill>
                          <a:latin typeface="Calibri"/>
                        </a:rPr>
                        <a:t>DOAC, riesgo alto de sangrado</a:t>
                      </a:r>
                    </a:p>
                  </a:txBody>
                  <a:tcPr>
                    <a:solidFill>
                      <a:srgbClr val="EEF3F4"/>
                    </a:solidFill>
                  </a:tcPr>
                </a:tc>
                <a:tc>
                  <a:txBody>
                    <a:bodyPr/>
                    <a:lstStyle/>
                    <a:p>
                      <a:r>
                        <a:rPr sz="1600">
                          <a:solidFill>
                            <a:srgbClr val="263238"/>
                          </a:solidFill>
                          <a:latin typeface="Calibri"/>
                        </a:rPr>
                        <a:t>De 2 a 3 días después</a:t>
                      </a:r>
                    </a:p>
                  </a:txBody>
                  <a:tcPr>
                    <a:solidFill>
                      <a:srgbClr val="EEF3F4"/>
                    </a:solidFill>
                  </a:tcPr>
                </a:tc>
                <a:tc>
                  <a:txBody>
                    <a:bodyPr/>
                    <a:lstStyle/>
                    <a:p>
                      <a:r>
                        <a:rPr sz="1600">
                          <a:solidFill>
                            <a:srgbClr val="263238"/>
                          </a:solidFill>
                          <a:latin typeface="Calibri"/>
                        </a:rPr>
                        <a:t>[r3]</a:t>
                      </a:r>
                    </a:p>
                  </a:txBody>
                  <a:tcPr>
                    <a:solidFill>
                      <a:srgbClr val="EEF3F4"/>
                    </a:solidFill>
                  </a:tcPr>
                </a:tc>
              </a:tr>
              <a:tr h="457200">
                <a:tc>
                  <a:txBody>
                    <a:bodyPr/>
                    <a:lstStyle/>
                    <a:p>
                      <a:r>
                        <a:rPr sz="1600">
                          <a:solidFill>
                            <a:srgbClr val="263238"/>
                          </a:solidFill>
                          <a:latin typeface="Calibri"/>
                        </a:rPr>
                        <a:t>DOAC en cadera</a:t>
                      </a:r>
                    </a:p>
                  </a:txBody>
                  <a:tcPr>
                    <a:solidFill>
                      <a:srgbClr val="FFFFFF"/>
                    </a:solidFill>
                  </a:tcPr>
                </a:tc>
                <a:tc>
                  <a:txBody>
                    <a:bodyPr/>
                    <a:lstStyle/>
                    <a:p>
                      <a:r>
                        <a:rPr sz="1600">
                          <a:solidFill>
                            <a:srgbClr val="263238"/>
                          </a:solidFill>
                          <a:latin typeface="Calibri"/>
                        </a:rPr>
                        <a:t>Menos de 48 horas, según sangrado y hemoglobina</a:t>
                      </a:r>
                    </a:p>
                  </a:txBody>
                  <a:tcPr>
                    <a:solidFill>
                      <a:srgbClr val="FFFFFF"/>
                    </a:solidFill>
                  </a:tcPr>
                </a:tc>
                <a:tc>
                  <a:txBody>
                    <a:bodyPr/>
                    <a:lstStyle/>
                    <a:p>
                      <a:r>
                        <a:rPr sz="1600">
                          <a:solidFill>
                            <a:srgbClr val="263238"/>
                          </a:solidFill>
                          <a:latin typeface="Calibri"/>
                        </a:rPr>
                        <a:t>[r31]</a:t>
                      </a:r>
                    </a:p>
                  </a:txBody>
                  <a:tcPr>
                    <a:solidFill>
                      <a:srgbClr val="FFFFFF"/>
                    </a:solidFill>
                  </a:tcPr>
                </a:tc>
              </a:tr>
              <a:tr h="457200">
                <a:tc>
                  <a:txBody>
                    <a:bodyPr/>
                    <a:lstStyle/>
                    <a:p>
                      <a:r>
                        <a:rPr sz="1600">
                          <a:solidFill>
                            <a:srgbClr val="263238"/>
                          </a:solidFill>
                          <a:latin typeface="Calibri"/>
                        </a:rPr>
                        <a:t>HBPM en dosis alta</a:t>
                      </a:r>
                    </a:p>
                  </a:txBody>
                  <a:tcPr>
                    <a:solidFill>
                      <a:srgbClr val="EEF3F4"/>
                    </a:solidFill>
                  </a:tcPr>
                </a:tc>
                <a:tc>
                  <a:txBody>
                    <a:bodyPr/>
                    <a:lstStyle/>
                    <a:p>
                      <a:r>
                        <a:rPr sz="1600">
                          <a:solidFill>
                            <a:srgbClr val="263238"/>
                          </a:solidFill>
                          <a:latin typeface="Calibri"/>
                        </a:rPr>
                        <a:t>24 horas (riesgo no alto) o de 48 a 72 horas (riesgo alto)</a:t>
                      </a:r>
                    </a:p>
                  </a:txBody>
                  <a:tcPr>
                    <a:solidFill>
                      <a:srgbClr val="EEF3F4"/>
                    </a:solidFill>
                  </a:tcPr>
                </a:tc>
                <a:tc>
                  <a:txBody>
                    <a:bodyPr/>
                    <a:lstStyle/>
                    <a:p>
                      <a:r>
                        <a:rPr sz="1600">
                          <a:solidFill>
                            <a:srgbClr val="263238"/>
                          </a:solidFill>
                          <a:latin typeface="Calibri"/>
                        </a:rPr>
                        <a:t>[r34]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61</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se ejecuta: coordinación y errores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Douketis JD et al. N Engl J Med. 2015. doi:10.1056/NEJMoa1501035</a:t>
            </a:r>
          </a:p>
          <a:p>
            <a:r>
              <a:rPr sz="800">
                <a:solidFill>
                  <a:srgbClr val="5A6469"/>
                </a:solidFill>
                <a:latin typeface="Calibri"/>
              </a:rPr>
              <a:t>[r3] Douketis JD et al. JAMA Intern Med. 2019. doi:10.1001/jamainternmed.2019.2431</a:t>
            </a:r>
          </a:p>
          <a:p>
            <a:r>
              <a:rPr sz="800">
                <a:solidFill>
                  <a:srgbClr val="5A6469"/>
                </a:solidFill>
                <a:latin typeface="Calibri"/>
              </a:rPr>
              <a:t>[r7] Goldstein JN et al. Lancet. 2015. doi:10.1016/S0140-6736(14)61685-8</a:t>
            </a:r>
          </a:p>
          <a:p>
            <a:r>
              <a:rPr sz="800">
                <a:solidFill>
                  <a:srgbClr val="5A6469"/>
                </a:solidFill>
                <a:latin typeface="Calibri"/>
              </a:rPr>
              <a:t>[r9] Ng R et al. Can J Surg. 2019. doi:10.1503/cjs.018017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Aquí no hay una técnica quirúrgica nueva, sino una secuencia de coordinación.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61</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Cómo se ejecuta: coordinación y errores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Tang N et al. Osteoporos Int. 2025. doi:10.1007/s00198-025-07572-4</a:t>
            </a:r>
          </a:p>
          <a:p>
            <a:r>
              <a:rPr sz="1000">
                <a:solidFill>
                  <a:srgbClr val="5A6469"/>
                </a:solidFill>
                <a:latin typeface="Calibri"/>
              </a:rPr>
              <a:t>[r9] Ng R et al. Can J Surg. 2019. doi:10.1503/cjs.018017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Suspender el antiagregante por reflejo: en cadera, la evidencia no respalda demorar por aspirina o clopidogrel [r20].</a:t>
            </a:r>
          </a:p>
          <a:p>
            <a:pPr marL="347472" indent="-347472">
              <a:spcAft>
                <a:spcPts val="1400"/>
              </a:spcAft>
              <a:buChar char="•"/>
            </a:pPr>
            <a:r>
              <a:rPr sz="2400">
                <a:solidFill>
                  <a:srgbClr val="263238"/>
                </a:solidFill>
                <a:latin typeface="Calibri"/>
              </a:rPr>
              <a:t>Mezclar plasma y CCP: una serie de cadera lo asoció a peor supervivencia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61</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Transfusión posoperatoria en cadera según el anticoagulante (sin diferencia significativa)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Baldino JB et al. Injury. 2025. doi:10.1016/j.injury.2025.112217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61</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Sangrado frente a trombosis: lo que cuesta cada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Douketis JD et al. N Engl J Med. 2015. doi:10.1056/NEJMoa1501035</a:t>
            </a:r>
          </a:p>
          <a:p>
            <a:r>
              <a:rPr sz="800">
                <a:solidFill>
                  <a:srgbClr val="5A6469"/>
                </a:solidFill>
                <a:latin typeface="Calibri"/>
              </a:rPr>
              <a:t>[r3] Douketis JD et al. JAMA Intern Med. 2019. doi:10.1001/jamainternmed.2019.2431</a:t>
            </a:r>
          </a:p>
          <a:p>
            <a:r>
              <a:rPr sz="800">
                <a:solidFill>
                  <a:srgbClr val="5A6469"/>
                </a:solidFill>
                <a:latin typeface="Calibri"/>
              </a:rPr>
              <a:t>[r6] Douketis JD et al. JAMA. 2024. doi:10.1001/jama.2024.12708</a:t>
            </a:r>
          </a:p>
          <a:p>
            <a:r>
              <a:rPr sz="800">
                <a:solidFill>
                  <a:srgbClr val="5A6469"/>
                </a:solidFill>
                <a:latin typeface="Calibri"/>
              </a:rPr>
              <a:t>[r10] Pollack CV et al. N Engl J Med. 2017. doi:10.1056/NEJMoa1707278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Cada decisión intercambia un riesgo por otro, y conviene verlos juntos.</a:t>
            </a:r>
          </a:p>
          <a:p>
            <a:pPr marL="347472" indent="-347472">
              <a:spcAft>
                <a:spcPts val="1400"/>
              </a:spcAft>
              <a:buChar char="•"/>
            </a:pPr>
            <a:r>
              <a:rPr sz="2800">
                <a:solidFill>
                  <a:srgbClr val="263238"/>
                </a:solidFill>
                <a:latin typeface="Calibri"/>
              </a:rPr>
              <a:t>Sangrado.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61</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Sangrado mayor a 30 días en PAUSE según el procedimiento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Douketis JD et al. JAMA Intern Med. 2019. doi:10.1001/jamainternmed.2019.2431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61</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Balance de riesgos por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Douketis JD et al. N Engl J Med. 2015. doi:10.1056/NEJMoa1501035</a:t>
            </a:r>
          </a:p>
          <a:p>
            <a:r>
              <a:rPr sz="800">
                <a:solidFill>
                  <a:srgbClr val="5A6469"/>
                </a:solidFill>
                <a:latin typeface="Calibri"/>
              </a:rPr>
              <a:t>[r21] Pincus D et al. JAMA. 2017. doi:10.1001/jama.2017.17606</a:t>
            </a:r>
          </a:p>
          <a:p>
            <a:r>
              <a:rPr sz="800">
                <a:solidFill>
                  <a:srgbClr val="5A6469"/>
                </a:solidFill>
                <a:latin typeface="Calibri"/>
              </a:rPr>
              <a:t>[r29] Paris AN et al. Cureus. 2026. doi:10.7759/cureus.113458</a:t>
            </a:r>
          </a:p>
          <a:p>
            <a:r>
              <a:rPr sz="800">
                <a:solidFill>
                  <a:srgbClr val="5A6469"/>
                </a:solidFill>
                <a:latin typeface="Calibri"/>
              </a:rPr>
              <a:t>[r12] Connolly SJ et al. N Engl J Med. 2024. doi:10.1056/NEJMoa2313040</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Decisión</a:t>
                      </a:r>
                    </a:p>
                  </a:txBody>
                  <a:tcPr>
                    <a:solidFill>
                      <a:srgbClr val="0F5F6B"/>
                    </a:solidFill>
                  </a:tcPr>
                </a:tc>
                <a:tc>
                  <a:txBody>
                    <a:bodyPr/>
                    <a:lstStyle/>
                    <a:p>
                      <a:r>
                        <a:rPr sz="1600" b="1">
                          <a:solidFill>
                            <a:srgbClr val="FFFFFF"/>
                          </a:solidFill>
                          <a:latin typeface="Calibri"/>
                        </a:rPr>
                        <a:t>Riesgo que evita</a:t>
                      </a:r>
                    </a:p>
                  </a:txBody>
                  <a:tcPr>
                    <a:solidFill>
                      <a:srgbClr val="0F5F6B"/>
                    </a:solidFill>
                  </a:tcPr>
                </a:tc>
                <a:tc>
                  <a:txBody>
                    <a:bodyPr/>
                    <a:lstStyle/>
                    <a:p>
                      <a:r>
                        <a:rPr sz="1600" b="1">
                          <a:solidFill>
                            <a:srgbClr val="FFFFFF"/>
                          </a:solidFill>
                          <a:latin typeface="Calibri"/>
                        </a:rPr>
                        <a:t>Riesgo que añade</a:t>
                      </a:r>
                    </a:p>
                  </a:txBody>
                  <a:tcPr>
                    <a:solidFill>
                      <a:srgbClr val="0F5F6B"/>
                    </a:solidFill>
                  </a:tcPr>
                </a:tc>
              </a:tr>
              <a:tr h="457200">
                <a:tc>
                  <a:txBody>
                    <a:bodyPr/>
                    <a:lstStyle/>
                    <a:p>
                      <a:r>
                        <a:rPr sz="1600">
                          <a:solidFill>
                            <a:srgbClr val="263238"/>
                          </a:solidFill>
                          <a:latin typeface="Calibri"/>
                        </a:rPr>
                        <a:t>Puente con heparina en fibrilación auricular</a:t>
                      </a:r>
                    </a:p>
                  </a:txBody>
                  <a:tcPr>
                    <a:solidFill>
                      <a:srgbClr val="EEF3F4"/>
                    </a:solidFill>
                  </a:tcPr>
                </a:tc>
                <a:tc>
                  <a:txBody>
                    <a:bodyPr/>
                    <a:lstStyle/>
                    <a:p>
                      <a:r>
                        <a:rPr sz="1600">
                          <a:solidFill>
                            <a:srgbClr val="263238"/>
                          </a:solidFill>
                          <a:latin typeface="Calibri"/>
                        </a:rPr>
                        <a:t>Tromboembolismo (0,3 % con puente frente a 0,4 % sin él)</a:t>
                      </a:r>
                    </a:p>
                  </a:txBody>
                  <a:tcPr>
                    <a:solidFill>
                      <a:srgbClr val="EEF3F4"/>
                    </a:solidFill>
                  </a:tcPr>
                </a:tc>
                <a:tc>
                  <a:txBody>
                    <a:bodyPr/>
                    <a:lstStyle/>
                    <a:p>
                      <a:r>
                        <a:rPr sz="1600">
                          <a:solidFill>
                            <a:srgbClr val="263238"/>
                          </a:solidFill>
                          <a:latin typeface="Calibri"/>
                        </a:rPr>
                        <a:t>Sangrado mayor 3,2 % frente a 1,3 % [r1]</a:t>
                      </a:r>
                    </a:p>
                  </a:txBody>
                  <a:tcPr>
                    <a:solidFill>
                      <a:srgbClr val="EEF3F4"/>
                    </a:solidFill>
                  </a:tcPr>
                </a:tc>
              </a:tr>
              <a:tr h="457200">
                <a:tc>
                  <a:txBody>
                    <a:bodyPr/>
                    <a:lstStyle/>
                    <a:p>
                      <a:r>
                        <a:rPr sz="1600">
                          <a:solidFill>
                            <a:srgbClr val="263238"/>
                          </a:solidFill>
                          <a:latin typeface="Calibri"/>
                        </a:rPr>
                        <a:t>Operar la cadera en menos de 24 horas tras el último DOAC (frente a 24 a 48 horas)</a:t>
                      </a:r>
                    </a:p>
                  </a:txBody>
                  <a:tcPr>
                    <a:solidFill>
                      <a:srgbClr val="FFFFFF"/>
                    </a:solidFill>
                  </a:tcPr>
                </a:tc>
                <a:tc>
                  <a:txBody>
                    <a:bodyPr/>
                    <a:lstStyle/>
                    <a:p>
                      <a:r>
                        <a:rPr sz="1600">
                          <a:solidFill>
                            <a:srgbClr val="263238"/>
                          </a:solidFill>
                          <a:latin typeface="Calibri"/>
                        </a:rPr>
                        <a:t>Complicaciones de la espera [r21]</a:t>
                      </a:r>
                    </a:p>
                  </a:txBody>
                  <a:tcPr>
                    <a:solidFill>
                      <a:srgbClr val="FFFFFF"/>
                    </a:solidFill>
                  </a:tcPr>
                </a:tc>
                <a:tc>
                  <a:txBody>
                    <a:bodyPr/>
                    <a:lstStyle/>
                    <a:p>
                      <a:r>
                        <a:rPr sz="1600">
                          <a:solidFill>
                            <a:srgbClr val="263238"/>
                          </a:solidFill>
                          <a:latin typeface="Calibri"/>
                        </a:rPr>
                        <a:t>Sin aumento de transfusión en cohortes [r29]</a:t>
                      </a:r>
                    </a:p>
                  </a:txBody>
                  <a:tcPr>
                    <a:solidFill>
                      <a:srgbClr val="FFFFFF"/>
                    </a:solidFill>
                  </a:tcPr>
                </a:tc>
              </a:tr>
              <a:tr h="457200">
                <a:tc>
                  <a:txBody>
                    <a:bodyPr/>
                    <a:lstStyle/>
                    <a:p>
                      <a:r>
                        <a:rPr sz="1600">
                          <a:solidFill>
                            <a:srgbClr val="263238"/>
                          </a:solidFill>
                          <a:latin typeface="Calibri"/>
                        </a:rPr>
                        <a:t>Revertir con andexanet</a:t>
                      </a:r>
                    </a:p>
                  </a:txBody>
                  <a:tcPr>
                    <a:solidFill>
                      <a:srgbClr val="EEF3F4"/>
                    </a:solidFill>
                  </a:tcPr>
                </a:tc>
                <a:tc>
                  <a:txBody>
                    <a:bodyPr/>
                    <a:lstStyle/>
                    <a:p>
                      <a:r>
                        <a:rPr sz="1600">
                          <a:solidFill>
                            <a:srgbClr val="263238"/>
                          </a:solidFill>
                          <a:latin typeface="Calibri"/>
                        </a:rPr>
                        <a:t>Expansión del hematoma (67,0 % frente a 53,1 % de eficacia) [r12]</a:t>
                      </a:r>
                    </a:p>
                  </a:txBody>
                  <a:tcPr>
                    <a:solidFill>
                      <a:srgbClr val="EEF3F4"/>
                    </a:solidFill>
                  </a:tcPr>
                </a:tc>
                <a:tc>
                  <a:txBody>
                    <a:bodyPr/>
                    <a:lstStyle/>
                    <a:p>
                      <a:r>
                        <a:rPr sz="1600">
                          <a:solidFill>
                            <a:srgbClr val="263238"/>
                          </a:solidFill>
                          <a:latin typeface="Calibri"/>
                        </a:rPr>
                        <a:t>Trombosis 10,3 % frente a 5,6 % [r12]</a:t>
                      </a:r>
                    </a:p>
                  </a:txBody>
                  <a:tcPr>
                    <a:solidFill>
                      <a:srgbClr val="EEF3F4"/>
                    </a:solidFill>
                  </a:tcPr>
                </a:tc>
              </a:tr>
              <a:tr h="457200">
                <a:tc>
                  <a:txBody>
                    <a:bodyPr/>
                    <a:lstStyle/>
                    <a:p>
                      <a:r>
                        <a:rPr sz="1600">
                          <a:solidFill>
                            <a:srgbClr val="263238"/>
                          </a:solidFill>
                          <a:latin typeface="Calibri"/>
                        </a:rPr>
                        <a:t>Esperar más de 24 horas</a:t>
                      </a:r>
                    </a:p>
                  </a:txBody>
                  <a:tcPr>
                    <a:solidFill>
                      <a:srgbClr val="FFFFFF"/>
                    </a:solidFill>
                  </a:tcPr>
                </a:tc>
                <a:tc>
                  <a:txBody>
                    <a:bodyPr/>
                    <a:lstStyle/>
                    <a:p>
                      <a:r>
                        <a:rPr sz="1600">
                          <a:solidFill>
                            <a:srgbClr val="263238"/>
                          </a:solidFill>
                          <a:latin typeface="Calibri"/>
                        </a:rPr>
                        <a:t>Caída de hemoglobina 0,29 g/dL menor, de poca relevancia clínica [r29]</a:t>
                      </a:r>
                    </a:p>
                  </a:txBody>
                  <a:tcPr>
                    <a:solidFill>
                      <a:srgbClr val="FFFFFF"/>
                    </a:solidFill>
                  </a:tcPr>
                </a:tc>
                <a:tc>
                  <a:txBody>
                    <a:bodyPr/>
                    <a:lstStyle/>
                    <a:p>
                      <a:r>
                        <a:rPr sz="1600">
                          <a:solidFill>
                            <a:srgbClr val="263238"/>
                          </a:solidFill>
                          <a:latin typeface="Calibri"/>
                        </a:rPr>
                        <a:t>Más complicaciones [r21]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61</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cuánto cuesta esperar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[r21] Pincus D et al. JAMA. 2017. doi:10.1001/jama.2017.17606</a:t>
            </a:r>
          </a:p>
          <a:p>
            <a:r>
              <a:rPr sz="800">
                <a:solidFill>
                  <a:srgbClr val="5A6469"/>
                </a:solidFill>
                <a:latin typeface="Calibri"/>
              </a:rPr>
              <a:t>[r22] HIP ATTACK Investigators. Lancet. 2020. doi:10.1016/S0140-6736(20)30058-1</a:t>
            </a:r>
          </a:p>
          <a:p>
            <a:r>
              <a:rPr sz="800">
                <a:solidFill>
                  <a:srgbClr val="5A6469"/>
                </a:solidFill>
                <a:latin typeface="Calibri"/>
              </a:rPr>
              <a:t>[r23] Simunovic N et al. CMAJ. 2010. doi:10.1503/cmaj.092220</a:t>
            </a:r>
          </a:p>
          <a:p>
            <a:r>
              <a:rPr sz="800">
                <a:solidFill>
                  <a:srgbClr val="5A6469"/>
                </a:solidFill>
                <a:latin typeface="Calibri"/>
              </a:rPr>
              <a:t>[r24] Mazarello Paes V et al. Bone Joint J. 2026. doi:10.1302/0301-620X.108B1.BJJ-2025-0035.R1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dicen los observacionales.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61</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a 30 días según la espera (Pincus, emparejado)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Pincus D et al. JAMA. 2017. doi:10.1001/jama.2017.17606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61</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HIP ATTACK: mortalidad a 90 días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HIP ATTACK Investigators. Lancet. 2020. doi:10.1016/S0140-6736(20)30058-1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61</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Marta M et al. Injury. 2026. doi:10.1016/j.injury.2026.113529</a:t>
            </a:r>
          </a:p>
          <a:p>
            <a:r>
              <a:rPr sz="1000">
                <a:solidFill>
                  <a:srgbClr val="5A6469"/>
                </a:solidFill>
                <a:latin typeface="Calibri"/>
              </a:rPr>
              <a:t>[r31] Mitchell RJ et al. Anaesthesia. 2024. doi:10.1111/anae.16226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Separa lo programado de lo urgente: en lo programado se suspende con protocolo… [r32]</a:t>
            </a:r>
          </a:p>
          <a:p>
            <a:pPr marL="347472" indent="-347472">
              <a:spcAft>
                <a:spcPts val="1400"/>
              </a:spcAft>
              <a:buChar char="•"/>
            </a:pPr>
            <a:r>
              <a:rPr sz="2400">
                <a:solidFill>
                  <a:srgbClr val="263238"/>
                </a:solidFill>
                <a:latin typeface="Calibri"/>
              </a:rPr>
              <a:t>2. Antes de decidir fija los datos básicos: qué fármaco toma, a qué dosis, a qué hora fue la última toma y cuánto filtra el riñón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61</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Pregunta por todos los antitrombóticos a la vez: es frecuente que el mismo paciente tome un anticoagulante y además aspirina (práctica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61</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Marta M et al. Injury. 2026. doi:10.1016/j.injury.2026.113529</a:t>
            </a:r>
          </a:p>
          <a:p>
            <a:r>
              <a:rPr sz="1000">
                <a:solidFill>
                  <a:srgbClr val="5A6469"/>
                </a:solidFill>
                <a:latin typeface="Calibri"/>
              </a:rPr>
              <a:t>[r33] Kietaibl S et al. Eur J Anaesthesiol. 2022. doi:10.1097/EJA.0000000000001600</a:t>
            </a:r>
          </a:p>
          <a:p>
            <a:r>
              <a:rPr sz="1000">
                <a:solidFill>
                  <a:srgbClr val="5A6469"/>
                </a:solidFill>
                <a:latin typeface="Calibri"/>
              </a:rPr>
              <a:t>[r12] Connolly SJ et al. N Engl J Med. 2024. doi:10.1056/NEJMoa2313040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Opera sin demora evitable: el anticoagulante no es un motivo automático de espera [r32].</a:t>
            </a:r>
          </a:p>
          <a:p>
            <a:pPr marL="347472" indent="-347472">
              <a:spcAft>
                <a:spcPts val="1400"/>
              </a:spcAft>
              <a:buChar char="•"/>
            </a:pPr>
            <a:r>
              <a:rPr sz="2400">
                <a:solidFill>
                  <a:srgbClr val="263238"/>
                </a:solidFill>
                <a:latin typeface="Calibri"/>
              </a:rPr>
              <a:t>Distingue el umbral de operar del umbral de punzar el neuroeje [r33].</a:t>
            </a:r>
          </a:p>
          <a:p>
            <a:pPr marL="347472" indent="-347472">
              <a:spcAft>
                <a:spcPts val="1400"/>
              </a:spcAft>
              <a:buChar char="•"/>
            </a:pPr>
            <a:r>
              <a:rPr sz="2400">
                <a:solidFill>
                  <a:srgbClr val="263238"/>
                </a:solidFill>
                <a:latin typeface="Calibri"/>
              </a:rPr>
              <a:t>Revierte solo cuando el beneficio supera el riesgo trombótico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61</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anticoagulante · antiagregante · warfarina · INR · DOAC · apixabán · rivaroxabán · dabigatrán · puente con heparina · ensayo BRIDGE · estudio PAUSE · complejo protrombínico · vitamina K · idarucizumab · andexanet…</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61</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Douketis JD et al. N Engl J Med. 2015. doi:10.1056/NEJMoa1501035</a:t>
            </a:r>
          </a:p>
          <a:p>
            <a:r>
              <a:rPr sz="1000">
                <a:solidFill>
                  <a:srgbClr val="5A6469"/>
                </a:solidFill>
                <a:latin typeface="Calibri"/>
              </a:rPr>
              <a:t>[r32] Marta M et al. Injury. 2026. doi:10.1016/j.injury.2026.113529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Cirugía programada: suspender con protocolo y, en fibrilación auricular, sin puente [r1].</a:t>
            </a:r>
          </a:p>
          <a:p>
            <a:pPr marL="347472" indent="-347472">
              <a:spcAft>
                <a:spcPts val="1400"/>
              </a:spcAft>
              <a:buChar char="•"/>
            </a:pPr>
            <a:r>
              <a:rPr sz="2400">
                <a:solidFill>
                  <a:srgbClr val="263238"/>
                </a:solidFill>
                <a:latin typeface="Calibri"/>
              </a:rPr>
              <a:t>Cadera: operar idealmente en 24 horas y nunca más allá de 48; el DOAC no frena solo [r32].</a:t>
            </a:r>
          </a:p>
          <a:p>
            <a:pPr marL="347472" indent="-347472">
              <a:spcAft>
                <a:spcPts val="1400"/>
              </a:spcAft>
              <a:buChar char="•"/>
            </a:pPr>
            <a:r>
              <a:rPr sz="2400">
                <a:solidFill>
                  <a:srgbClr val="263238"/>
                </a:solidFill>
                <a:latin typeface="Calibri"/>
              </a:rPr>
              <a:t>Operar y anestesiar tienen umbrales distintos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61</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cadera en una mujer con apixabán y aspirina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sin datos de pacientes reales.</a:t>
            </a:r>
          </a:p>
          <a:p>
            <a:pPr marL="347472" indent="-347472">
              <a:spcAft>
                <a:spcPts val="1400"/>
              </a:spcAft>
              <a:buChar char="•"/>
            </a:pPr>
            <a:r>
              <a:rPr sz="2800">
                <a:solidFill>
                  <a:srgbClr val="263238"/>
                </a:solidFill>
                <a:latin typeface="Calibri"/>
              </a:rPr>
              <a:t>Mujer de 84 años, caída de su altura, fractura intertrocantérica izquierda.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61</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datos necesitas antes de decidir?</a:t>
            </a:r>
          </a:p>
          <a:p>
            <a:pPr marL="347472" indent="-347472">
              <a:spcAft>
                <a:spcPts val="1400"/>
              </a:spcAft>
              <a:buChar char="•"/>
            </a:pPr>
            <a:r>
              <a:rPr sz="2400">
                <a:solidFill>
                  <a:srgbClr val="263238"/>
                </a:solidFill>
                <a:latin typeface="Calibri"/>
              </a:rPr>
              <a:t>2. ¿Pides un INR para saber si el apixabán se fue?</a:t>
            </a:r>
          </a:p>
          <a:p>
            <a:pPr marL="347472" indent="-347472">
              <a:spcAft>
                <a:spcPts val="1400"/>
              </a:spcAft>
              <a:buChar char="•"/>
            </a:pPr>
            <a:r>
              <a:rPr sz="2400">
                <a:solidFill>
                  <a:srgbClr val="263238"/>
                </a:solidFill>
                <a:latin typeface="Calibri"/>
              </a:rPr>
              <a:t>3. ¿Operas hoy, mañana o esperas 72 horas? ¿Qué anestesia?</a:t>
            </a:r>
          </a:p>
          <a:p>
            <a:pPr marL="347472" indent="-347472">
              <a:spcAft>
                <a:spcPts val="1400"/>
              </a:spcAft>
              <a:buChar char="•"/>
            </a:pPr>
            <a:r>
              <a:rPr sz="2400">
                <a:solidFill>
                  <a:srgbClr val="263238"/>
                </a:solidFill>
                <a:latin typeface="Calibri"/>
              </a:rPr>
              <a:t>4. ¿Qué haces con la aspirina?</a:t>
            </a:r>
          </a:p>
          <a:p>
            <a:pPr marL="347472" indent="-347472">
              <a:spcAft>
                <a:spcPts val="1400"/>
              </a:spcAft>
              <a:buChar char="•"/>
            </a:pPr>
            <a:r>
              <a:rPr sz="2400">
                <a:solidFill>
                  <a:srgbClr val="263238"/>
                </a:solidFill>
                <a:latin typeface="Calibri"/>
              </a:rPr>
              <a:t>5. ¿Revierte o no? ¿Cuándo reinicias?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61</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Paris AN et al. Cureus. 2026. doi:10.7759/cureus.113458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pidas el INR para este fin: el INR y el TTPa orientan poco sobre la actividad de un DOAC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61</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(1/7)</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Douketis JD, Spyropoulos AC, Kaatz S, Becker RC, Caprini JA, Dunn AS, et al. Perioperative Bridging Anticoagulation in Patients with Atrial Fibrillation. N Engl J Med. 2015;373(9):823-33. doi:10.1056/NEJMoa1501035 https://doi.org/10.1056/NEJMoa1501035</a:t>
            </a:r>
          </a:p>
          <a:p>
            <a:pPr>
              <a:spcAft>
                <a:spcPts val="800"/>
              </a:spcAft>
            </a:pPr>
            <a:r>
              <a:rPr sz="1200">
                <a:solidFill>
                  <a:srgbClr val="263238"/>
                </a:solidFill>
                <a:latin typeface="Calibri"/>
              </a:rPr>
              <a:t>[r2] Kovacs MJ, Wells PS, Anderson DR, Lazo-Langner A, Kearon C, Bates SM, et al. Postoperative low molecular weight heparin bridging treatment for patients at high risk of arterial thromboembolism (PERIOP2): double blind randomised controlled trial. BMJ. 2021;373:n1205. doi:10.1136/bmj.n1205 https://doi.org/10.1136/bmj.n1205</a:t>
            </a:r>
          </a:p>
          <a:p>
            <a:pPr>
              <a:spcAft>
                <a:spcPts val="800"/>
              </a:spcAft>
            </a:pPr>
            <a:r>
              <a:rPr sz="1200">
                <a:solidFill>
                  <a:srgbClr val="263238"/>
                </a:solidFill>
                <a:latin typeface="Calibri"/>
              </a:rPr>
              <a:t>[r3] Douketis JD, Spyropoulos AC, Duncan J, Carrier M, Le Gal G, Tafur AJ, et al. Perioperative Management of Patients With Atrial Fibrillation Receiving a Direct Oral Anticoagulant. JAMA Intern Med. 2019;179(11):1469-1478. doi:10.1001/jamainternmed.2019.2431 https://doi.org/10.1001/jamainternmed.2019.2431</a:t>
            </a:r>
          </a:p>
          <a:p>
            <a:pPr>
              <a:spcAft>
                <a:spcPts val="800"/>
              </a:spcAft>
            </a:pPr>
            <a:r>
              <a:rPr sz="1200">
                <a:solidFill>
                  <a:srgbClr val="263238"/>
                </a:solidFill>
                <a:latin typeface="Calibri"/>
              </a:rPr>
              <a:t>[r4] Douketis JD, Li N, St John M, Nixon J, Moffat K, Shaw J, et al. Perioperative management of direct oral anticoagulants in patients having a high-bleed-risk surgery or neuraxial procedure: the Perioperative Anticoagulant Use for Surgery Evaluation (PAUSE)-2 pilot randomized trial. J Thromb Haemost. 2025;23(7):2226-2234. doi:10.1016/j.jtha.2025.03.003 https://doi.org/10.1016/j.jtha.2025.03.003</a:t>
            </a:r>
          </a:p>
          <a:p>
            <a:pPr>
              <a:spcAft>
                <a:spcPts val="800"/>
              </a:spcAft>
            </a:pPr>
            <a:r>
              <a:rPr sz="1200">
                <a:solidFill>
                  <a:srgbClr val="263238"/>
                </a:solidFill>
                <a:latin typeface="Calibri"/>
              </a:rPr>
              <a:t>[r5] Douketis JD, Spyropoulos AC, Murad MH, Arcelus JI, Dager WE, Dunn AS, et al. Perioperative Management of Antithrombotic Therapy: An American College of Chest Physicians Clinical Practice Guideline. Chest. 2022;162(5):e207-e243. doi:10.1016/j.chest.2022.07.025 https://doi.org/10.1016/j.chest.2022.07.025</a:t>
            </a:r>
          </a:p>
          <a:p>
            <a:pPr>
              <a:spcAft>
                <a:spcPts val="800"/>
              </a:spcAft>
            </a:pPr>
            <a:r>
              <a:rPr sz="1200">
                <a:solidFill>
                  <a:srgbClr val="263238"/>
                </a:solidFill>
                <a:latin typeface="Calibri"/>
              </a:rPr>
              <a:t>[r6] Douketis JD, Spyropoulos AC. Perioperative Management of Patients Taking Direct Oral Anticoagulants: A Review. JAMA. 2024;332(10):825-834. doi:10.1001/jama.2024.12708 https://doi.org/10.1001/jama.2024.12708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61</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(2/7)</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Goldstein JN, Refaai MA, Milling TJ, Lewis B, Goldberg-Alberts R, Hug BA, et al. Four-factor prothrombin complex concentrate versus plasma for rapid vitamin K antagonist reversal in patients needing urgent surgical or invasive interventions: a phase 3b, open-label, non-inferiority, randomised trial. Lancet. 2015;385(9982):2077-87. doi:10.1016/S0140-6736(14)61685-8 https://doi.org/10.1016/S0140-6736(14)61685-8</a:t>
            </a:r>
          </a:p>
          <a:p>
            <a:pPr>
              <a:spcAft>
                <a:spcPts val="800"/>
              </a:spcAft>
            </a:pPr>
            <a:r>
              <a:rPr sz="1200">
                <a:solidFill>
                  <a:srgbClr val="263238"/>
                </a:solidFill>
                <a:latin typeface="Calibri"/>
              </a:rPr>
              <a:t>[r8] Kincaid M, Young AJ, Dybdahl D, Taylor BC. Effectiveness of Four-Factor Prothrombin Complex Concentrate Versus Plasma in Patients on Vitamin K Antagonists Undergoing Urgent Orthopedic Surgery: A Post Hoc Analysis. Adv Ther. 2026;43(6):2783-2794. doi:10.1007/s12325-026-03561-z https://doi.org/10.1007/s12325-026-03561-z</a:t>
            </a:r>
          </a:p>
          <a:p>
            <a:pPr>
              <a:spcAft>
                <a:spcPts val="800"/>
              </a:spcAft>
            </a:pPr>
            <a:r>
              <a:rPr sz="1200">
                <a:solidFill>
                  <a:srgbClr val="263238"/>
                </a:solidFill>
                <a:latin typeface="Calibri"/>
              </a:rPr>
              <a:t>[r9] Ng R, Shabani-Rad MT. Results of Octaplex for reversal of warfarin anticoagulation in patients with hip fracture. Can J Surg. 2019;62(1):14-19. doi:10.1503/cjs.018017 https://doi.org/10.1503/cjs.018017</a:t>
            </a:r>
          </a:p>
          <a:p>
            <a:pPr>
              <a:spcAft>
                <a:spcPts val="800"/>
              </a:spcAft>
            </a:pPr>
            <a:r>
              <a:rPr sz="1200">
                <a:solidFill>
                  <a:srgbClr val="263238"/>
                </a:solidFill>
                <a:latin typeface="Calibri"/>
              </a:rPr>
              <a:t>[r10] Pollack CV, Reilly PA, van Ryn J, Eikelboom JW, Glund S, Bernstein RA, et al. Idarucizumab for Dabigatran Reversal - Full Cohort Analysis. N Engl J Med. 2017;377(5):431-441. doi:10.1056/NEJMoa1707278 https://doi.org/10.1056/NEJMoa1707278</a:t>
            </a:r>
          </a:p>
          <a:p>
            <a:pPr>
              <a:spcAft>
                <a:spcPts val="800"/>
              </a:spcAft>
            </a:pPr>
            <a:r>
              <a:rPr sz="1200">
                <a:solidFill>
                  <a:srgbClr val="263238"/>
                </a:solidFill>
                <a:latin typeface="Calibri"/>
              </a:rPr>
              <a:t>[r11] Milling TJ, Middeldorp S, Xu L, Koch B, Demchuk A, Eikelboom JW, et al. Final Study Report of Andexanet Alfa for Major Bleeding With Factor Xa Inhibitors. Circulation. 2023;147(13):1026-1038. doi:10.1161/CIRCULATIONAHA.121.057844 https://doi.org/10.1161/CIRCULATIONAHA.121.057844</a:t>
            </a:r>
          </a:p>
          <a:p>
            <a:pPr>
              <a:spcAft>
                <a:spcPts val="800"/>
              </a:spcAft>
            </a:pPr>
            <a:r>
              <a:rPr sz="1200">
                <a:solidFill>
                  <a:srgbClr val="263238"/>
                </a:solidFill>
                <a:latin typeface="Calibri"/>
              </a:rPr>
              <a:t>[r12] Connolly SJ, Sharma M, Cohen AT, Demchuk AM, Członkowska A, Lindgren AG, et al. Andexanet for Factor Xa Inhibitor-Associated Acute Intracerebral Hemorrhage. N Engl J Med. 2024;390(19):1745-1755. doi:10.1056/NEJMoa2313040 https://doi.org/10.1056/NEJMoa2313040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61</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(3/7)</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US Food and Drug Administration. Update on the Safety of Andexxa (andexanet alfa): FDA Safety Communication [Internet]. Silver Spring (MD): FDA; 18 dic 2025 [citado 15 oct 2026]. Disponible en: https://www.fda.gov/vaccines-blood-biologics/safety-availability-biologics/update-safety-andexxa https://www.fda.gov/vaccines-blood-biologics/safety-availability-biologics/update-safety-andexxa</a:t>
            </a:r>
          </a:p>
          <a:p>
            <a:pPr>
              <a:spcAft>
                <a:spcPts val="800"/>
              </a:spcAft>
            </a:pPr>
            <a:r>
              <a:rPr sz="1200">
                <a:solidFill>
                  <a:srgbClr val="263238"/>
                </a:solidFill>
                <a:latin typeface="Calibri"/>
              </a:rPr>
              <a:t>[r14] Rossaint R, Afshari A, Bouillon B, Cerny V, Cimpoesu D, Curry N, et al. The European guideline on management of major bleeding and coagulopathy following trauma: sixth edition. Crit Care. 2023;27(1):80. doi:10.1186/s13054-023-04327-7 https://doi.org/10.1186/s13054-023-04327-7</a:t>
            </a:r>
          </a:p>
          <a:p>
            <a:pPr>
              <a:spcAft>
                <a:spcPts val="800"/>
              </a:spcAft>
            </a:pPr>
            <a:r>
              <a:rPr sz="1200">
                <a:solidFill>
                  <a:srgbClr val="263238"/>
                </a:solidFill>
                <a:latin typeface="Calibri"/>
              </a:rPr>
              <a:t>[r15] Devereaux PJ, Mrkobrada M, Sessler DI, Leslie K, Alonso-Coello P, Kurz A, et al. Aspirin in patients undergoing noncardiac surgery. N Engl J Med. 2014;370(16):1494-503. doi:10.1056/NEJMoa1401105 https://doi.org/10.1056/NEJMoa1401105</a:t>
            </a:r>
          </a:p>
          <a:p>
            <a:pPr>
              <a:spcAft>
                <a:spcPts val="800"/>
              </a:spcAft>
            </a:pPr>
            <a:r>
              <a:rPr sz="1200">
                <a:solidFill>
                  <a:srgbClr val="263238"/>
                </a:solidFill>
                <a:latin typeface="Calibri"/>
              </a:rPr>
              <a:t>[r16] Shah S, Urtecho M, Firwana M, Nayfeh T, Hasan B, Nanaa A, et al. Perioperative Management of Antiplatelet Therapy: A Systematic Review and Meta-analysis. Mayo Clin Proc Innov Qual Outcomes. 2022;6(6):564-573. doi:10.1016/j.mayocpiqo.2022.09.006 https://doi.org/10.1016/j.mayocpiqo.2022.09.006</a:t>
            </a:r>
          </a:p>
          <a:p>
            <a:pPr>
              <a:spcAft>
                <a:spcPts val="800"/>
              </a:spcAft>
            </a:pPr>
            <a:r>
              <a:rPr sz="1200">
                <a:solidFill>
                  <a:srgbClr val="263238"/>
                </a:solidFill>
                <a:latin typeface="Calibri"/>
              </a:rPr>
              <a:t>[r17] Egholm G, Kristensen SD, Thim T, Olesen KK, Madsen M, Jensen SE, et al. Risk Associated With Surgery Within 12 Months After Coronary Drug-Eluting Stent Implantation. J Am Coll Cardiol. 2016;68(24):2622-2632. doi:10.1016/j.jacc.2016.09.967 https://doi.org/10.1016/j.jacc.2016.09.967</a:t>
            </a:r>
          </a:p>
          <a:p>
            <a:pPr>
              <a:spcAft>
                <a:spcPts val="800"/>
              </a:spcAft>
            </a:pPr>
            <a:r>
              <a:rPr sz="1200">
                <a:solidFill>
                  <a:srgbClr val="263238"/>
                </a:solidFill>
                <a:latin typeface="Calibri"/>
              </a:rPr>
              <a:t>[r18] Doleman B, Moppett IK. Is early hip fracture surgery safe for patients on clopidogrel? Systematic review, meta-analysis and meta-regression. Injury. 2015;46(6):954-62. doi:10.1016/j.injury.2015.03.024 https://doi.org/10.1016/j.injury.2015.03.024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(4/7)</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Kim CH, Chang JS, Lim Y, Lim D, Kim JW. Safety of urgent surgery for the patients with proximal femur fracture treated with platelet aggregation inhibitors: a propensity-score matching analysis. Eur J Trauma Emerg Surg. 2024;50(2):347-358. doi:10.1007/s00068-023-02368-9 https://doi.org/10.1007/s00068-023-02368-9</a:t>
            </a:r>
          </a:p>
          <a:p>
            <a:pPr>
              <a:spcAft>
                <a:spcPts val="800"/>
              </a:spcAft>
            </a:pPr>
            <a:r>
              <a:rPr sz="1200">
                <a:solidFill>
                  <a:srgbClr val="263238"/>
                </a:solidFill>
                <a:latin typeface="Calibri"/>
              </a:rPr>
              <a:t>[r20] Tang N, Zhang J, Liu X, Yao D, Zhang X, Ye P, et al. Effects of pre-operative continuing oral anticoagulants or antiplatelets on health outcomes among older patients with hip fracture: a systematic review and meta-analysis. Osteoporos Int. 2025;36(8):1347-1357. doi:10.1007/s00198-025-07572-4 https://doi.org/10.1007/s00198-025-07572-4</a:t>
            </a:r>
          </a:p>
          <a:p>
            <a:pPr>
              <a:spcAft>
                <a:spcPts val="800"/>
              </a:spcAft>
            </a:pPr>
            <a:r>
              <a:rPr sz="1200">
                <a:solidFill>
                  <a:srgbClr val="263238"/>
                </a:solidFill>
                <a:latin typeface="Calibri"/>
              </a:rPr>
              <a:t>[r21] Pincus D, Ravi B, Wasserstein D, Huang A, Paterson JM, Nathens AB, et al. Association Between Wait Time and 30-Day Mortality in Adults Undergoing Hip Fracture Surgery. JAMA. 2017;318(20):1994-2003. doi:10.1001/jama.2017.17606 https://doi.org/10.1001/jama.2017.17606</a:t>
            </a:r>
          </a:p>
          <a:p>
            <a:pPr>
              <a:spcAft>
                <a:spcPts val="800"/>
              </a:spcAft>
            </a:pPr>
            <a:r>
              <a:rPr sz="1200">
                <a:solidFill>
                  <a:srgbClr val="263238"/>
                </a:solidFill>
                <a:latin typeface="Calibri"/>
              </a:rPr>
              <a:t>[r22] HIP ATTACK Investigators. Accelerated surgery versus standard care in hip fracture (HIP ATTACK): an international, randomised, controlled trial. Lancet. 2020;395(10225):698-708. doi:10.1016/S0140-6736(20)30058-1 https://doi.org/10.1016/S0140-6736(20)30058-1</a:t>
            </a:r>
          </a:p>
          <a:p>
            <a:pPr>
              <a:spcAft>
                <a:spcPts val="800"/>
              </a:spcAft>
            </a:pPr>
            <a:r>
              <a:rPr sz="1200">
                <a:solidFill>
                  <a:srgbClr val="263238"/>
                </a:solidFill>
                <a:latin typeface="Calibri"/>
              </a:rPr>
              <a:t>[r23] Simunovic N, Devereaux PJ, Sprague S, Guyatt GH, Schemitsch E, Debeer J, et al. Effect of early surgery after hip fracture on mortality and complications: systematic review and meta-analysis. CMAJ. 2010;182(15):1609-16. doi:10.1503/cmaj.092220 https://doi.org/10.1503/cmaj.092220</a:t>
            </a:r>
          </a:p>
          <a:p>
            <a:pPr>
              <a:spcAft>
                <a:spcPts val="800"/>
              </a:spcAft>
            </a:pPr>
            <a:r>
              <a:rPr sz="1200">
                <a:solidFill>
                  <a:srgbClr val="263238"/>
                </a:solidFill>
                <a:latin typeface="Calibri"/>
              </a:rPr>
              <a:t>[r24] Mazarello Paes V, Ting A, Paes MVI, Masters J, Graham SM, Costa ML, et al. What is the association between time to surgery and patient outcome after hip fracture? : a systematic review. Bone Joint J. 2026;108-B(1):30-38. doi:10.1302/0301-620X.108B1.BJJ-2025-0035.R1 https://doi.org/10.1302/0301-620X.108B1.BJJ-2025-0035.R1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61</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(5/7)</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Lawrence JE, Fountain DM, Cundall-Curry DJ, Carrothers AD. Do Patients Taking Warfarin Experience Delays to Theatre, Longer Hospital Stay, and Poorer Survival After Hip Fracture? Clin Orthop Relat Res. 2017;475(1):273-279. doi:10.1007/s11999-016-5056-0 https://doi.org/10.1007/s11999-016-5056-0</a:t>
            </a:r>
          </a:p>
          <a:p>
            <a:pPr>
              <a:spcAft>
                <a:spcPts val="800"/>
              </a:spcAft>
            </a:pPr>
            <a:r>
              <a:rPr sz="1200">
                <a:solidFill>
                  <a:srgbClr val="263238"/>
                </a:solidFill>
                <a:latin typeface="Calibri"/>
              </a:rPr>
              <a:t>[r26] Hourston GJ, Barrett MP, Khan WS, Vindlacheruvu M, McDonnell SM. New drug, new problem: do hip fracture patients taking NOACs experience delayed surgery, longer hospital stay, or poorer outcomes? Hip Int. 2020;30(6):799-804. doi:10.1177/1120700019841351 https://doi.org/10.1177/1120700019841351</a:t>
            </a:r>
          </a:p>
          <a:p>
            <a:pPr>
              <a:spcAft>
                <a:spcPts val="800"/>
              </a:spcAft>
            </a:pPr>
            <a:r>
              <a:rPr sz="1200">
                <a:solidFill>
                  <a:srgbClr val="263238"/>
                </a:solidFill>
                <a:latin typeface="Calibri"/>
              </a:rPr>
              <a:t>[r27] Baldino JB, Bellas NJ, Solomito MJ, Kumar M, Davis SL. Direct oral anticoagulants (DOACs) increase time to operating room without increasing postoperative hematologic complications in patients with fragility fractures of the proximal femur. Injury. 2025;56(3):112217. doi:10.1016/j.injury.2025.112217 https://doi.org/10.1016/j.injury.2025.112217</a:t>
            </a:r>
          </a:p>
          <a:p>
            <a:pPr>
              <a:spcAft>
                <a:spcPts val="800"/>
              </a:spcAft>
            </a:pPr>
            <a:r>
              <a:rPr sz="1200">
                <a:solidFill>
                  <a:srgbClr val="263238"/>
                </a:solidFill>
                <a:latin typeface="Calibri"/>
              </a:rPr>
              <a:t>[r28] P'ng SS, Teh YW, Reynolds S, Boardman G, Jones CW, Seymour H. Pre-Operative Direct Oral Anticoagulant Level Measurement Reduces Time to Surgery in Hip Fracture Patients. Geriatr Orthop Surg Rehabil. 2024;15:21514593221142187. doi:10.1177/21514593221142187 https://doi.org/10.1177/21514593221142187</a:t>
            </a:r>
          </a:p>
          <a:p>
            <a:pPr>
              <a:spcAft>
                <a:spcPts val="800"/>
              </a:spcAft>
            </a:pPr>
            <a:r>
              <a:rPr sz="1200">
                <a:solidFill>
                  <a:srgbClr val="263238"/>
                </a:solidFill>
                <a:latin typeface="Calibri"/>
              </a:rPr>
              <a:t>[r29] Paris AN, Galdes N, Marston D, Galdes D, Balasubramanian P. The Impact of Surgical Timing on Outcomes Following Hip Fracture Surgery in Patients Receiving Direct Oral Anticoagulants: A Systematic Review and Meta-Analysis. Cureus. 2026;18(7):e113458. doi:10.7759/cureus.113458 https://doi.org/10.7759/cureus.113458</a:t>
            </a:r>
          </a:p>
          <a:p>
            <a:pPr>
              <a:spcAft>
                <a:spcPts val="800"/>
              </a:spcAft>
            </a:pPr>
            <a:r>
              <a:rPr sz="1200">
                <a:solidFill>
                  <a:srgbClr val="263238"/>
                </a:solidFill>
                <a:latin typeface="Calibri"/>
              </a:rPr>
              <a:t>[r30] Mullins B, Akehurst H, Slattery D, Chesser T. Should surgery be delayed in patients taking direct oral anticoagulants who suffer a hip fracture? A retrospective, case-controlled observational study at a UK major trauma centre. BMJ Open. 2018;8(4):e020625. doi:10.1136/bmjopen-2017-020625 https://doi.org/10.1136/bmjopen-2017-020625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61</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(6/7)</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Mitchell RJ, Wijekulasuriya S, Mayor A, Borges FK, Tonelli AC, Ahn J, et al. Principles for management of hip fracture for older adults taking direct oral anticoagulants: an international consensus statement. Anaesthesia. 2024;79(6):627-637. doi:10.1111/anae.16226 https://doi.org/10.1111/anae.16226</a:t>
            </a:r>
          </a:p>
          <a:p>
            <a:pPr>
              <a:spcAft>
                <a:spcPts val="800"/>
              </a:spcAft>
            </a:pPr>
            <a:r>
              <a:rPr sz="1200">
                <a:solidFill>
                  <a:srgbClr val="263238"/>
                </a:solidFill>
                <a:latin typeface="Calibri"/>
              </a:rPr>
              <a:t>[r32] Marta M, Costa L, Paulo Moreira J, Araújo F. Navigating the antithrombotic challenge in hip-fracture care: A framework to avoid delays and optimise patient outcomes. Injury. 2026;57(10):113529. doi:10.1016/j.injury.2026.113529 https://doi.org/10.1016/j.injury.2026.113529</a:t>
            </a:r>
          </a:p>
          <a:p>
            <a:pPr>
              <a:spcAft>
                <a:spcPts val="800"/>
              </a:spcAft>
            </a:pPr>
            <a:r>
              <a:rPr sz="1200">
                <a:solidFill>
                  <a:srgbClr val="263238"/>
                </a:solidFill>
                <a:latin typeface="Calibri"/>
              </a:rPr>
              <a:t>[r33] Kietaibl S, Ferrandis R, Godier A, Llau J, Lobo C, Macfarlane AJ, et al. Regional anaesthesia in patients on antithrombotic drugs: Joint ESAIC/ESRA guidelines. Eur J Anaesthesiol. 2022;39(2):100-132. doi:10.1097/EJA.0000000000001600 https://doi.org/10.1097/EJA.0000000000001600</a:t>
            </a:r>
          </a:p>
          <a:p>
            <a:pPr>
              <a:spcAft>
                <a:spcPts val="800"/>
              </a:spcAft>
            </a:pPr>
            <a:r>
              <a:rPr sz="1200">
                <a:solidFill>
                  <a:srgbClr val="263238"/>
                </a:solidFill>
                <a:latin typeface="Calibri"/>
              </a:rPr>
              <a:t>[r34] Kopp SL, Vandermeulen E, McBane RD, Perlas A, Leffert L, Horlocker T. Regional anesthesia in the patient receiving antithrombotic or thrombolytic therapy: American Society of Regional Anesthesia and Pain Medicine Evidence-Based Guidelines (fifth edition). Reg Anesth Pain Med. 2025 [Epub 29 ene 2025; versión en línea actualizada 16 oct 2025];rapm-2024-105766. doi:10.1136/rapm-2024-105766 https://doi.org/10.1136/rapm-2024-105766</a:t>
            </a:r>
          </a:p>
          <a:p>
            <a:pPr>
              <a:spcAft>
                <a:spcPts val="800"/>
              </a:spcAft>
            </a:pPr>
            <a:r>
              <a:rPr sz="1200">
                <a:solidFill>
                  <a:srgbClr val="263238"/>
                </a:solidFill>
                <a:latin typeface="Calibri"/>
              </a:rPr>
              <a:t>[r35] Neuman MD, Feng R, Carson JL, Gaskins LJ, Dillane D, Sessler DI, et al. Spinal Anesthesia or General Anesthesia for Hip Surgery in Older Adults. N Engl J Med. 2021;385(22):2025-2035. doi:10.1056/NEJMoa2113514 https://doi.org/10.1056/NEJMoa2113514</a:t>
            </a:r>
          </a:p>
          <a:p>
            <a:pPr>
              <a:spcAft>
                <a:spcPts val="800"/>
              </a:spcAft>
            </a:pPr>
            <a:r>
              <a:rPr sz="1200">
                <a:solidFill>
                  <a:srgbClr val="263238"/>
                </a:solidFill>
                <a:latin typeface="Calibri"/>
              </a:rPr>
              <a:t>[r36] Sucher JF, Barletta JF, Shirah GR, Prokuski LJ, Montanarella PD, Dzandu JK, et al. The safety of continuous fascia iliaca block in patients with hip fracture taking pre-injury anticoagulant and/or antiplatelet medications. Am J Surg. 2022;224(6):1473-1477. doi:10.1016/j.amjsurg.2022.08.019 https://doi.org/10.1016/j.amjsurg.2022.08.019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61</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(7/7)</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Major Extremity Trauma Research Consortium (METRC), O'Toole RV, Stein DM, O'Hara NN, Frey KP, Taylor TJ, et al. Aspirin or Low-Molecular-Weight Heparin for Thromboprophylaxis after a Fracture. N Engl J Med. 2023;388(3):203-213. doi:10.1056/NEJMoa2205973 https://doi.org/10.1056/NEJMoa2205973</a:t>
            </a:r>
          </a:p>
          <a:p>
            <a:pPr>
              <a:spcAft>
                <a:spcPts val="800"/>
              </a:spcAft>
            </a:pPr>
            <a:r>
              <a:rPr sz="1200">
                <a:solidFill>
                  <a:srgbClr val="263238"/>
                </a:solidFill>
                <a:latin typeface="Calibri"/>
              </a:rPr>
              <a:t>[r38] O'Connor MI, Switzer JA. AAOS Clinical Practice Guideline Summary: Management of Hip Fractures in Older Adults. J Am Acad Orthop Surg. 2022;30(20):e1291-e1296. doi:10.5435/JAAOS-D-22-00125 https://doi.org/10.5435/JAAOS-D-22-00125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Paciente anticoagulado o antiagregado que necesita cirugía: 3 preguntas y una cadera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