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100 000</c:v>
                </c:pt>
              </c:strCache>
            </c:strRef>
          </c:tx>
          <c:spPr>
            <a:solidFill>
              <a:srgbClr val="0F5F6B"/>
            </a:solidFill>
          </c:spPr>
          <c:cat>
            <c:strRef>
              <c:f>Sheet1!$A$2:$A$9</c:f>
              <c:strCache>
                <c:ptCount val="8"/>
                <c:pt idx="0">
                  <c:v>Canterbury, mayores de 90 años</c:v>
                </c:pt>
                <c:pt idx="1">
                  <c:v>Reino Unido 2013, mayores de 75 años</c:v>
                </c:pt>
                <c:pt idx="2">
                  <c:v>Ámsterdam 1990 a 1993 (incluye prótesis y niños)</c:v>
                </c:pt>
                <c:pt idx="3">
                  <c:v>Canterbury, todas las edades</c:v>
                </c:pt>
                <c:pt idx="4">
                  <c:v>Taiwán 2012</c:v>
                </c:pt>
                <c:pt idx="5">
                  <c:v>Taiwán 1998</c:v>
                </c:pt>
                <c:pt idx="6">
                  <c:v>Reino Unido 2013 (todas las edades)</c:v>
                </c:pt>
                <c:pt idx="7">
                  <c:v>Reino Unido 1998 (todas las edades)</c:v>
                </c:pt>
              </c:strCache>
            </c:strRef>
          </c:cat>
          <c:val>
            <c:numRef>
              <c:f>Sheet1!$B$2:$B$9</c:f>
              <c:numCache>
                <c:formatCode>General</c:formatCode>
                <c:ptCount val="8"/>
                <c:pt idx="0">
                  <c:v>73.4</c:v>
                </c:pt>
                <c:pt idx="1">
                  <c:v>31</c:v>
                </c:pt>
                <c:pt idx="2">
                  <c:v>5.7</c:v>
                </c:pt>
                <c:pt idx="3">
                  <c:v>12.0</c:v>
                </c:pt>
                <c:pt idx="4">
                  <c:v>13.3</c:v>
                </c:pt>
                <c:pt idx="5">
                  <c:v>9.8</c:v>
                </c:pt>
                <c:pt idx="6">
                  <c:v>7.8</c:v>
                </c:pt>
                <c:pt idx="7">
                  <c:v>5.5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Antibiótico a las 4, 8 o 12 horas</c:v>
                </c:pt>
                <c:pt idx="1">
                  <c:v>Antibiótico al día 1, 2 o 7 (más de la mitad; valor mínimo)</c:v>
                </c:pt>
              </c:strCache>
            </c:strRef>
          </c:cat>
          <c:val>
            <c:numRef>
              <c:f>Sheet1!$B$2:$B$3</c:f>
              <c:numCache>
                <c:formatCode>General</c:formatCode>
                <c:ptCount val="2"/>
                <c:pt idx="0">
                  <c:v>18</c:v>
                </c:pt>
                <c:pt idx="1">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Gram (830 muestras)</c:v>
                </c:pt>
                <c:pt idx="1">
                  <c:v>Recuento sinovial mayor de 50 000/µL</c:v>
                </c:pt>
                <c:pt idx="2">
                  <c:v>Esterasa leucocitaria 2+ o más (80 aspiraciones, 5 casos)</c:v>
                </c:pt>
                <c:pt idx="3">
                  <c:v>Recuento sinovial alto (infección concomitante con cristales)</c:v>
                </c:pt>
                <c:pt idx="4">
                  <c:v>PCR sérica mayor de 100 mg/L (infección concomitante con cristales)</c:v>
                </c:pt>
              </c:strCache>
            </c:strRef>
          </c:cat>
          <c:val>
            <c:numRef>
              <c:f>Sheet1!$B$2:$B$6</c:f>
              <c:numCache>
                <c:formatCode>General</c:formatCode>
                <c:ptCount val="5"/>
                <c:pt idx="0">
                  <c:v>22</c:v>
                </c:pt>
                <c:pt idx="1">
                  <c:v>56</c:v>
                </c:pt>
                <c:pt idx="2">
                  <c:v>100</c:v>
                </c:pt>
                <c:pt idx="3">
                  <c:v>86.4</c:v>
                </c:pt>
                <c:pt idx="4">
                  <c:v>86.4</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Gram (830 muestras)</c:v>
                </c:pt>
                <c:pt idx="1">
                  <c:v>Recuento sinovial mayor de 50 000/µL</c:v>
                </c:pt>
                <c:pt idx="2">
                  <c:v>Esterasa leucocitaria 2+ o más (80 aspiraciones, 5 casos)</c:v>
                </c:pt>
                <c:pt idx="3">
                  <c:v>Recuento sinovial alto (infección concomitante con cristales)</c:v>
                </c:pt>
                <c:pt idx="4">
                  <c:v>PCR sérica mayor de 100 mg/L (infección concomitante con cristales)</c:v>
                </c:pt>
              </c:strCache>
            </c:strRef>
          </c:cat>
          <c:val>
            <c:numRef>
              <c:f>Sheet1!$C$2:$C$6</c:f>
              <c:numCache>
                <c:formatCode>General</c:formatCode>
                <c:ptCount val="5"/>
                <c:pt idx="0">
                  <c:v>99.6</c:v>
                </c:pt>
                <c:pt idx="1">
                  <c:v>90</c:v>
                </c:pt>
                <c:pt idx="2">
                  <c:v>30.7</c:v>
                </c:pt>
                <c:pt idx="3">
                  <c:v>48.3</c:v>
                </c:pt>
                <c:pt idx="4">
                  <c:v>54.6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VSG de 10 mm/h o más (serie de 167)</c:v>
                </c:pt>
                <c:pt idx="1">
                  <c:v>VSG de 15 mm/h o más (serie de 167)</c:v>
                </c:pt>
                <c:pt idx="2">
                  <c:v>VSG mayor de 30 mm/h (73 adultos)</c:v>
                </c:pt>
                <c:pt idx="3">
                  <c:v>PCR de 20 mg/L o más (serie de 167)</c:v>
                </c:pt>
                <c:pt idx="4">
                  <c:v>Recuento sinovial mayor de 50 000/µL (73 adultos)</c:v>
                </c:pt>
                <c:pt idx="5">
                  <c:v>Leucocitos séricos elevados (73 adultos)</c:v>
                </c:pt>
              </c:strCache>
            </c:strRef>
          </c:cat>
          <c:val>
            <c:numRef>
              <c:f>Sheet1!$B$2:$B$7</c:f>
              <c:numCache>
                <c:formatCode>General</c:formatCode>
                <c:ptCount val="6"/>
                <c:pt idx="0">
                  <c:v>98</c:v>
                </c:pt>
                <c:pt idx="1">
                  <c:v>94</c:v>
                </c:pt>
                <c:pt idx="2">
                  <c:v>96</c:v>
                </c:pt>
                <c:pt idx="3">
                  <c:v>92</c:v>
                </c:pt>
                <c:pt idx="4">
                  <c:v>64</c:v>
                </c:pt>
                <c:pt idx="5">
                  <c:v>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Escalofríos</c:v>
                </c:pt>
                <c:pt idx="1">
                  <c:v>Sudoración</c:v>
                </c:pt>
                <c:pt idx="2">
                  <c:v>Fiebre (serie prospectiva de 75)</c:v>
                </c:pt>
                <c:pt idx="3">
                  <c:v>Fiebre (revisión)</c:v>
                </c:pt>
                <c:pt idx="4">
                  <c:v>Antecedente de tumefacción</c:v>
                </c:pt>
                <c:pt idx="5">
                  <c:v>Dolor articular</c:v>
                </c:pt>
              </c:strCache>
            </c:strRef>
          </c:cat>
          <c:val>
            <c:numRef>
              <c:f>Sheet1!$B$2:$B$7</c:f>
              <c:numCache>
                <c:formatCode>General</c:formatCode>
                <c:ptCount val="6"/>
                <c:pt idx="0">
                  <c:v>19</c:v>
                </c:pt>
                <c:pt idx="1">
                  <c:v>27</c:v>
                </c:pt>
                <c:pt idx="2">
                  <c:v>64</c:v>
                </c:pt>
                <c:pt idx="3">
                  <c:v>57</c:v>
                </c:pt>
                <c:pt idx="4">
                  <c:v>78</c:v>
                </c:pt>
                <c:pt idx="5">
                  <c:v>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Engrosamiento sinovial</c:v>
                </c:pt>
                <c:pt idx="1">
                  <c:v>Señal anormal de médula en T1</c:v>
                </c:pt>
                <c:pt idx="2">
                  <c:v>Señal anormal de médula en T2</c:v>
                </c:pt>
                <c:pt idx="3">
                  <c:v>Derrame articular</c:v>
                </c:pt>
                <c:pt idx="4">
                  <c:v>Edema perisinovial</c:v>
                </c:pt>
                <c:pt idx="5">
                  <c:v>Captación sinovial</c:v>
                </c:pt>
              </c:strCache>
            </c:strRef>
          </c:cat>
          <c:val>
            <c:numRef>
              <c:f>Sheet1!$B$2:$B$7</c:f>
              <c:numCache>
                <c:formatCode>General</c:formatCode>
                <c:ptCount val="6"/>
                <c:pt idx="0">
                  <c:v>22</c:v>
                </c:pt>
                <c:pt idx="1">
                  <c:v>66</c:v>
                </c:pt>
                <c:pt idx="2">
                  <c:v>84</c:v>
                </c:pt>
                <c:pt idx="3">
                  <c:v>70</c:v>
                </c:pt>
                <c:pt idx="4">
                  <c:v>84</c:v>
                </c:pt>
                <c:pt idx="5">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razón</c:v>
                </c:pt>
              </c:strCache>
            </c:strRef>
          </c:tx>
          <c:spPr>
            <a:solidFill>
              <a:srgbClr val="0F5F6B"/>
            </a:solidFill>
          </c:spPr>
          <c:cat>
            <c:strRef>
              <c:f>Sheet1!$A$2:$A$7</c:f>
              <c:strCache>
                <c:ptCount val="6"/>
                <c:pt idx="0">
                  <c:v>Reintervención, aspiración repetida frente a artroscopia (OR, red)</c:v>
                </c:pt>
                <c:pt idx="1">
                  <c:v>Éxito clínico, artroscopia frente a artrotomía (OR, red)</c:v>
                </c:pt>
                <c:pt idx="2">
                  <c:v>Complicaciones, artroscopia frente a artrotomía (OR, red)</c:v>
                </c:pt>
                <c:pt idx="3">
                  <c:v>Mortalidad, artroscopia frente a artrotomía (RR)</c:v>
                </c:pt>
                <c:pt idx="4">
                  <c:v>Complicaciones, artroscopia frente a artrotomía (RR)</c:v>
                </c:pt>
                <c:pt idx="5">
                  <c:v>Relavado, artroscopia frente a artrotomía (RR)</c:v>
                </c:pt>
              </c:strCache>
            </c:strRef>
          </c:cat>
          <c:val>
            <c:numRef>
              <c:f>Sheet1!$B$2:$B$7</c:f>
              <c:numCache>
                <c:formatCode>General</c:formatCode>
                <c:ptCount val="6"/>
                <c:pt idx="0">
                  <c:v>3.35</c:v>
                </c:pt>
                <c:pt idx="1">
                  <c:v>2.52</c:v>
                </c:pt>
                <c:pt idx="2">
                  <c:v>0.69</c:v>
                </c:pt>
                <c:pt idx="3">
                  <c:v>1.17</c:v>
                </c:pt>
                <c:pt idx="4">
                  <c:v>0.75</c:v>
                </c:pt>
                <c:pt idx="5">
                  <c:v>0.86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razón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Eventos adversos, artrotomía</c:v>
                </c:pt>
                <c:pt idx="1">
                  <c:v>Eventos adversos, artroscopia</c:v>
                </c:pt>
                <c:pt idx="2">
                  <c:v>Retorno al quirófano, artrotomía</c:v>
                </c:pt>
                <c:pt idx="3">
                  <c:v>Retorno al quirófano, artroscopia</c:v>
                </c:pt>
              </c:strCache>
            </c:strRef>
          </c:cat>
          <c:val>
            <c:numRef>
              <c:f>Sheet1!$B$2:$B$5</c:f>
              <c:numCache>
                <c:formatCode>General</c:formatCode>
                <c:ptCount val="4"/>
                <c:pt idx="0">
                  <c:v>75.7</c:v>
                </c:pt>
                <c:pt idx="1">
                  <c:v>52.9</c:v>
                </c:pt>
                <c:pt idx="2">
                  <c:v>45.9</c:v>
                </c:pt>
                <c:pt idx="3">
                  <c:v>38.2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Éxito global (65 estudios)</c:v>
                </c:pt>
                <c:pt idx="1">
                  <c:v>Éxito en cadera</c:v>
                </c:pt>
                <c:pt idx="2">
                  <c:v>Éxito en rodilla</c:v>
                </c:pt>
                <c:pt idx="3">
                  <c:v>Fracaso en aguda temprana</c:v>
                </c:pt>
                <c:pt idx="4">
                  <c:v>Fracaso en hematógena aguda</c:v>
                </c:pt>
                <c:pt idx="5">
                  <c:v>Fracaso en crónica tardía</c:v>
                </c:pt>
              </c:strCache>
            </c:strRef>
          </c:cat>
          <c:val>
            <c:numRef>
              <c:f>Sheet1!$B$2:$B$7</c:f>
              <c:numCache>
                <c:formatCode>General</c:formatCode>
                <c:ptCount val="6"/>
                <c:pt idx="0">
                  <c:v>67</c:v>
                </c:pt>
                <c:pt idx="1">
                  <c:v>70</c:v>
                </c:pt>
                <c:pt idx="2">
                  <c:v>63</c:v>
                </c:pt>
                <c:pt idx="3">
                  <c:v>34.2</c:v>
                </c:pt>
                <c:pt idx="4">
                  <c:v>39.1</c:v>
                </c:pt>
                <c:pt idx="5">
                  <c:v>73.6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2 puntos o menos</c:v>
                </c:pt>
                <c:pt idx="1">
                  <c:v>Más de 2 a 3,5</c:v>
                </c:pt>
                <c:pt idx="2">
                  <c:v>4 a 5</c:v>
                </c:pt>
                <c:pt idx="3">
                  <c:v>Más de 5 a 6,5</c:v>
                </c:pt>
                <c:pt idx="4">
                  <c:v>7 o más</c:v>
                </c:pt>
              </c:strCache>
            </c:strRef>
          </c:cat>
          <c:val>
            <c:numRef>
              <c:f>Sheet1!$B$2:$B$6</c:f>
              <c:numCache>
                <c:formatCode>General</c:formatCode>
                <c:ptCount val="5"/>
                <c:pt idx="0">
                  <c:v>4.5</c:v>
                </c:pt>
                <c:pt idx="1">
                  <c:v>19.4</c:v>
                </c:pt>
                <c:pt idx="2">
                  <c:v>55</c:v>
                </c:pt>
                <c:pt idx="3">
                  <c:v>71.4</c:v>
                </c:pt>
                <c:pt idx="4">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pacientes</c:v>
                </c:pt>
              </c:strCache>
            </c:strRef>
          </c:tx>
          <c:spPr>
            <a:solidFill>
              <a:srgbClr val="0F5F6B"/>
            </a:solidFill>
          </c:spPr>
          <c:cat>
            <c:strRef>
              <c:f>Sheet1!$A$2:$A$8</c:f>
              <c:strCache>
                <c:ptCount val="7"/>
                <c:pt idx="0">
                  <c:v>Rigidez</c:v>
                </c:pt>
                <c:pt idx="1">
                  <c:v>Amputación</c:v>
                </c:pt>
                <c:pt idx="2">
                  <c:v>Artrodesis</c:v>
                </c:pt>
                <c:pt idx="3">
                  <c:v>Procedimiento de Girdlestone</c:v>
                </c:pt>
                <c:pt idx="4">
                  <c:v>Dolor persistente</c:v>
                </c:pt>
                <c:pt idx="5">
                  <c:v>Recaída</c:v>
                </c:pt>
                <c:pt idx="6">
                  <c:v>Artrosis secundaria</c:v>
                </c:pt>
              </c:strCache>
            </c:strRef>
          </c:cat>
          <c:val>
            <c:numRef>
              <c:f>Sheet1!$B$2:$B$8</c:f>
              <c:numCache>
                <c:formatCode>General</c:formatCode>
                <c:ptCount val="7"/>
                <c:pt idx="0">
                  <c:v>8</c:v>
                </c:pt>
                <c:pt idx="1">
                  <c:v>8</c:v>
                </c:pt>
                <c:pt idx="2">
                  <c:v>9</c:v>
                </c:pt>
                <c:pt idx="3">
                  <c:v>9</c:v>
                </c:pt>
                <c:pt idx="4">
                  <c:v>9</c:v>
                </c:pt>
                <c:pt idx="5">
                  <c:v>15</c:v>
                </c:pt>
                <c:pt idx="6">
                  <c:v>30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Artroplastia a 15 años</c:v>
                </c:pt>
                <c:pt idx="1">
                  <c:v>Artroplastia al año</c:v>
                </c:pt>
                <c:pt idx="2">
                  <c:v>Amputación al año</c:v>
                </c:pt>
                <c:pt idx="3">
                  <c:v>Artrodesis al año</c:v>
                </c:pt>
              </c:strCache>
            </c:strRef>
          </c:cat>
          <c:val>
            <c:numRef>
              <c:f>Sheet1!$B$2:$B$5</c:f>
              <c:numCache>
                <c:formatCode>General</c:formatCode>
                <c:ptCount val="4"/>
                <c:pt idx="0">
                  <c:v>8.76</c:v>
                </c:pt>
                <c:pt idx="1">
                  <c:v>1.33</c:v>
                </c:pt>
                <c:pt idx="2">
                  <c:v>0.4</c:v>
                </c:pt>
                <c:pt idx="3">
                  <c:v>0.13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Sheet1!$A$2:$A$9</c:f>
              <c:strCache>
                <c:ptCount val="8"/>
                <c:pt idx="0">
                  <c:v>Canterbury, 30 días</c:v>
                </c:pt>
                <c:pt idx="1">
                  <c:v>Canterbury, 90 días</c:v>
                </c:pt>
                <c:pt idx="2">
                  <c:v>Taiwán, 30 días</c:v>
                </c:pt>
                <c:pt idx="3">
                  <c:v>Taiwán, 90 días</c:v>
                </c:pt>
                <c:pt idx="4">
                  <c:v>Taiwán, 1 año</c:v>
                </c:pt>
                <c:pt idx="5">
                  <c:v>Serie prospectiva de 75 pacientes</c:v>
                </c:pt>
                <c:pt idx="6">
                  <c:v>Inglaterra tras lavado de rodilla, 90 días</c:v>
                </c:pt>
                <c:pt idx="7">
                  <c:v>Inglaterra, mayores de 79 años, 90 días</c:v>
                </c:pt>
              </c:strCache>
            </c:strRef>
          </c:cat>
          <c:val>
            <c:numRef>
              <c:f>Sheet1!$B$2:$B$9</c:f>
              <c:numCache>
                <c:formatCode>General</c:formatCode>
                <c:ptCount val="8"/>
                <c:pt idx="0">
                  <c:v>2</c:v>
                </c:pt>
                <c:pt idx="1">
                  <c:v>6</c:v>
                </c:pt>
                <c:pt idx="2">
                  <c:v>4.3</c:v>
                </c:pt>
                <c:pt idx="3">
                  <c:v>8.6</c:v>
                </c:pt>
                <c:pt idx="4">
                  <c:v>16.4</c:v>
                </c:pt>
                <c:pt idx="5">
                  <c:v>11</c:v>
                </c:pt>
                <c:pt idx="6">
                  <c:v>7.05</c:v>
                </c:pt>
                <c:pt idx="7">
                  <c:v>22.69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Artritis séptica del adulto: aspirar primero, drenar a tiempo, cubrir el germen y no olvidar la prótesis.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alcance y qué tan firme es la evidencia; Epidemiología y factores de riesgo; Mecanismo: cómo llega el germen y por qué se destruye el cartílago; Anatomía funcional: la cavidad que se punciona y se lava; Variantes clínicas: el contexto cambia el germen y la conducta; Microbiología: qué germen esperar y qué cubrir; Clasificación: estadios de Gächter y grados de Newman; Diagnóstico: qué pedir, cómo leerlo y por qué Kocher no aplica al adulto; Examen físico: qué sirve de verdad en la cabecera; Imágenes: qué piden las guías y qué muestra la resonancia; Algoritmo de urgencias: de la articulación caliente a la decisión de drenar; Tratamiento: antibiótico, drenaje (aspiración, artroscopia o artrotomía) y tiempos; Técnica: aspirar bien, lavar por artroscopia y cuándo abrir; Cuando hay prótesis: definición, DAIR y recambio en 1 o 2 tiempos; Complicaciones y secuelas; Pronóstico: mortalidad y qué lo predice; Rehabilitación: movimiento precoz y vigilancia; Guías vigentes. Estructura sugerida por el autor para diez minutos: Lámina 1 (0:30): Título, objetivo y aviso: material educativo; no sustituye al juicio clínico, a las guías institucionales ni a la supervisión del tutor. Lámina 2 (1:00): Epidemiología y riesgo: 5,5 a 7,8 por 100 000 en el Reino Unido [r33], 12,0 por 100 000 en Canterbury y 73,4 por 100 000 en mayores de 90 años [r34]; el anti-TNF duplica el riesgo (HR 2,3) [r35]. Lámina 3 (1:00): Fisiopatología: en conejos, el antibiótico a las 4 a 12 horas dejó una pérdida de 18 % de glicosaminoglicanos y, desde el día 1, más de la mitad [r38]; por eso se drena para bajar carga, toxinas y presión [r1]. Lámina 4 (1:00): Gérmenes por contexto: S. aureus lidera (44,6 % y 49 % de los positivos) [r14][r42]; MRSA con riesgo local (fracaso de 33,3 %) [r25]; gonococo diseminado [r15]; gramnegativos en pequeñas y diabéticos [r14]. Lámina 5 (1:15): Diagnóstico: aspirar antes del antibiótico [r1]; LR de 7,7 con más de 50 000 y 28,0 con más de 100 000 [r3]; más de un tercio con menos de 50 000 [r4]; Gram con sensibilidad de 22 % y especificidad de 99,6 % [r13]; cristales sin excluir [r5]. Lámina 6 (1:00): Kocher no es del adulto: se derivó en niños con cadera irritable (de menos de 0,2 % a 99,6 % según predictores) [r6] y en la rodilla adulta no hay criterios previos a aspirar [r7]. Lámina 7 (1:30): Antibiótico: la guía europea sin ensayos, IV de 1 a 2 semanas y oral de 2 a 4 [r1]; la francesa, 6 semanas para S. aureus y 4 para el resto [r10]; el ensayo de 2 frente a 4 semanas, 99 % frente a 97 % [r9]; OVIVA, 14,6 % frente a 13,2 % [r32]. Lámina 8 (1:15): Drenaje: artroscopia con menos complicaciones en rodilla (RR 0,75) [r29], aspiración repetida con más reintervención (OR 3,35) [r8], hombro heterogéneo [r51], cadera con eventos adversos de 52,9 % frente a 75,7 % [r53]; cirugía diferible hasta 24 horas sin sepsis y con las 3 condiciones del consenso [r1]. Lámina 9 (0:45): Prótesis: DAIR con éxito de 67 % [r26], fracaso de 73,6 % en crónicas tardías [r56]; 1 tiempo frente a 2, 97 % frente a 91 % en un ensayo selecto [r61]. Lámina 10 (0:45): Pronóstico y cierre: mortalidad de 4,3 % a 30 días y 16,4 % al año [r11]; artroplastia 6 veces más frecuente a 15 años [r12]; mensajes para llevarse.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Ante una articulación caliente, dolorosa y con derrame en un adulto, piensa en infección y aspira: la guía europea aclara que ningún dato clínico la confirma ni la excluye (fuente: Ravn C y colaboradores, 2023), y en urgencias cerca de 27 % de las articulaciones únicas muy dolorosas resultaron sépticas (fuente: Carpenter CR y colaboradores, 2011). El primer acto es aspirar: cultivo, recuento con porcentaje de polimorfonucleares y cristales, en ese orden de prioridad si el volumen no alcanza (fuente: Ravn C y colaboradores, 2023). El antibiótico viene después de la muestra, salvo que haya sepsis (fuente: Ravn C y colaboradores, 2023). Los números del líquido orientan pero no deciden: más de 50 000 células/µL dan un LR de 7,7 y más de 100 000 uno de 28,0 (el LR multiplica los momios previos, no la probabilidad) (fuente: Margaretten ME y colaboradores, 2007), pero más de un tercio de los adultos sépticos tenía menos de 50 000 (fuente: Li SF y colaboradores, 2004) y los cristales no excluyen infección (fuente: Papanicolas LE y colaboradores, 2012). Los criterios de Kocher se construyeron en niños con cadera irritable (fuente: Kocher MS y colaboradores, 1999); para la rodilla del adulto no existen criterios validados antes de aspirar (fuente: Holzmeister A y colaboradores, 2021). El drenaje es parte del tratamiento: la guía europea recomienda desbridamiento quirúrgico, sobre todo en articulaciones grandes (fuente: Ravn C y colaboradores, 2023). En la rodilla, la artroscopia dio menos complicaciones que la artrotomía (OR 0,69; IC 95 % 0,49 a 0,97) en una red de comparaciones casi toda retrospectiva (fuente: Ramirez-Acosta K y colaboradores, 2025). La duración del antibiótico tiene poca evidencia: la guía europea afirma que no hay ensayos de duración en adultos (fuente: Ravn C y colaboradores, 2023), aunque un ensayo aleatorizado de 2019 (154 casos, la mayoría de mano y muñeca) mostró curación de 99 % con 2 semanas y 97 % con 4 tras el lavado (fuente: Gjika E y colaboradores, 2019); la guía francesa fija 6 semanas para S. aureus y 4 para el resto (fuente: Stahl JP y colaboradores, 2023). La artritis séptica mata y deja secuelas: mortalidad de 4,3 % a 30 días y 16,4 % al año en 31 491 pacientes (fuente: Huang YC y colaboradores, 2020), y la artroplastia posterior fue 6 veces más frecuente que en la población general tras el lavado artroscópico de rodilla (fuente: Abram SGF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alcance y qué tan firme es la evidencia. La artritis séptica es la infección bacteriana del espacio articular. En el adulto con articulación nativa es una urgencia diagnóstica: lo que se pierde por demora es función, y a veces la vida (fuente: Couderc M y colaboradores, 2020). Este capítulo sigue de cerca 2 guías vigentes, la europea de EBJIS/ESCMID (conocida como SANJO) y la francesa de 2020, y las contrasta con los estudios que las sostienen (fuente: Ravn C y colaboradores, 2023) (fuente: Couderc M y colaboradores, 2020). Sí: articulación nativa del adulto, con foco en la rodilla, la cadera y el hombro, que concentran la mayor parte de los casos (fuente: Huang YC y colaboradores, 2020). Aparte: el niño. Su microbiología, sus reglas de predicción y su cirugía son otras; los criterios de Kocher, por ejemplo, nacieron en niños con cadera irritable (fuente: Kocher MS y colaboradores, 1999). Tiene su propio capítulo en la biblioteca. Resumido aquí: la prótesis infectada. Cambia las decisiones y por eso hay un bloque propio; el capítulo de infección periprotésica la desarrolla completa.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literatura se usa la clasificación de Newman: grado A es el cultivo positivo; los grados B y C son líquido estéril con sospecha clínica alta (fuente: Gupta MN y colaboradores, 2003). En un estudio prospectivo, los grados B y C evolucionaron igual que el A en morbilidad y mortalidad; de ahí la conclusión práctica de sus autores: si la sospecha es alta, la falta de germen no cambia la conducta (fuente: Gupta MN y colaboradores, 2003). La revisión sistemática de Mathews, con 80 artículos incluidos, resumió el panorama así: poca evidencia de calidad y ninguna prueba más confiable que el juicio de un médico con experiencia (fuente: Mathews CJ y colaboradores, 2007). Por eso cada decisión del capítulo lleva su respaldo y su nivel. La regla práctica: si el respaldo es una guía, es consenso informado; si es una cohorte retrospectiva, hay sesgo de selección; y lo que no tiene estudio se rotula como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«Mapa de decisiones y su respaldo» tiene 3 columnas: Decisión, Mejor respaldo disponible, Solidez. Fila 1: Decisión, Aspirar antes del antibiótico; Mejor respaldo disponible, Guía SANJO, recomendaciones B1 y D1 (fuente: Ravn C y colaboradores, 2023); Solidez, Guía; no hay ensayo. Fila 2: Decisión, Umbrales del líquido sinovial; Mejor respaldo disponible, Revisión con razones de verosimilitud de 14 estudios (fuente: Margaretten ME y colaboradores, 2007); Solidez, Estudios observacionales. Fila 3: Decisión, Artroscopia frente a artrotomía en rodilla; Mejor respaldo disponible, 1 ECA (fuente: Peres LR y colaboradores, 2016) y metaanálisis de cohortes (fuente: McKenna DP y colaboradores, 2024) (fuente: Ramirez-Acosta K y colaboradores, 2025); Solidez, Baja a moderada. Fila 4: Decisión, Cirugía inmediata frente a diferida; Mejor respaldo disponible, Cohortes retrospectivas (fuente: Lauper N y colaboradores, 2018) (fuente: Kodumuri P y colaboradores, 2012); Solidez, Baja. Fila 5: Decisión, Duración del antibiótico; Mejor respaldo disponible, 1 ECA, mayoría mano y muñeca (fuente: Gjika E y colaboradores, 2019); Solidez, Baja. Fila 6: Decisión, Vía oral frente a intravenosa; Mejor respaldo disponible, ECA en infección ósea o articular (fuente: Li HK y colaboradores, 2019); Solidez, Moderada. (fuente: Gjika E y colaboradores, 2019) (fuente: Kodumuri P y colaboradores, 2012) (fuente: Lauper N y colaboradores, 2018) (fuente: Li HK y colaboradores, 2019) (fuente: Margaretten ME y colaboradores, 2007) (fuente: McKenna DP y colaboradores, 2024) (fuente: Peres LR y colaboradores, 2016) (fuente: Ramirez-Acosta K y colaboradores, 2025) (fuente: Ravn C y colaboradores, 2023). Con esto cerramos definición, alcance y qué tan firme es la evidencia. Sigamos con epidemiología y factores de riesgo.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y factores de riesgo. La incidencia cambia con el país y con cómo se cuenta el caso, pero la tendencia es al alza y se concentra en el adulto mayor. En el Reino Unido, con datos hospitalarios (Hospital Episode Statistics), pasó de 5,5 a 7,8 por 100 000 entre 1998 y 2013 (aumento de 43 %); en mayores de 75 años subió de 15 a 31 por 100 000 (fuente: Rutherford AI y colaboradores, 2016). En Taiwán pasó de 9,8 a 13,3 por 100 000 entre 1998 y 2012 (fuente: Huang YC y colaboradores, 2020). En Canterbury, Nueva Zelanda, con casos revisados retrospectivamente y clasificados por los criterios de Newman, fue 12,0 por 100 000 por año y llegó a 73,4 por 100 000 por encima de los 90 años (fuente: Kennedy N y colaboradores, 2015). En Ámsterdam, entre 1990 y 1993, la artritis bacteriana (nativa o protésica, con niños incluidos) fue 5,7 por 100 000 por año (fuente: Kaandorp CJ y colaboradores, 1997). Para Ecuador y el resto de América Latina no hay cifras de incidencia verificables en las fuentes abiertas revisadas: sin dato verificable. En 31 491 pacientes de Taiwán, la rodilla fue la más afectada (50,1 %), seguida de la cadera (14,4 %); el grupo de otros sitios sumó 26,8 %, el hombro 5,5 % y los sitios múltiples 1,2 % (fuente: Huang YC y colaboradores, 2020). En una revisión de 14 estudios y 6242 pacientes, los 2 estudios que analizaron factores de riesgo mostraron que la edad, la diabetes, la artritis reumatoide, la cirugía articular previa, la prótesis de cadera o rodilla, la infección de piel y el VIH-1 aumentan la probabilidad (fuente: Margaretten ME y colaboradores, 2007). En Canterbury, 27 % tenía una artritis inflamatoria de base (gota 14,9 %, enfermedad por pirofosfato de calcio 8,5 %, artritis reumatoide 4 %), 16,9 % de los casos fue iatrogénico y pocos recibían inmunosupresores (fuente: Kennedy N y colaboradores, 2015). Los que tenían artritis inflamatoria eran mayores (73,6 frente a 55,6 años) y más a menudo tenían poliartritis séptica (16,4 % frente a 4,4 %) (fuente: Kennedy N y colaboradores, 2015). En Ámsterdam, 84 % de los adultos tenía una enfermedad de base y 59 % un trastorno articular (fuente: Kaandorp CJ y colaboradores, 1997). 2 grupos merecen mención aparte. El tratamiento anti-TNF en la artritis reumatoide duplicó el riesgo: 4,2 frente a 1,8 por 1000 pacientes-año, con un HR ajustado de 2,3 (IC 95 % 1,2 a 4,4) y el mayor riesgo en los primeros meses (fuente: Galloway JB y colaboradores, 2011). Y en una cohorte retrospectiva de 2 centros de trauma de nivel 1, 29 % de las articulaciones sépticas se asociaban a drogas inyectadas (fuente: Linden GS y colaboradores, 2025). En Ámsterdam, la cirugía articular explicó 33 % de las infecciones directas y los defectos de piel 67 % de las hematógenas (fuente: Kaandorp CJ y colaboradores, 1997). En una serie de 46 pacientes tratados con artroscopia, la causa fue hematógena en 39,1 %, posquirúrgica en 34,8 %, una inyección local en 19,6 % y un trauma en 6,5 % (fuente: Aïm F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artritis séptica en cohortes poblacionales (por 100 000 por año)» muestra lo siguiente. Reino Unido 1998 (todas las edades): 5.5 por 100 000 (fuente: Rutherford AI y colaboradores, 2016). Reino Unido 2013 (todas las edades): 7.8 por 100 000 (fuente: Rutherford AI y colaboradores, 2016). Taiwán 1998: 9.8 por 100 000 (fuente: Huang YC y colaboradores, 2020). Taiwán 2012: 13.3 por 100 000 (fuente: Huang YC y colaboradores, 2020). Canterbury, todas las edades: 12 por 100 000 (fuente: Kennedy N y colaboradores, 2015). Ámsterdam 1990 a 1993 (incluye prótesis y niños): 5.7 por 100 000 (fuente: Kaandorp CJ y colaboradores, 1997). Reino Unido 2013, mayores de 75 años: 31 por 100 000 (fuente: Rutherford AI y colaboradores, 2016). Canterbury, mayores de 90 años: 73.4 por 100 000 (fuente: Kennedy N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«Incidencia en cohortes poblacionales» tiene 3 columnas: Cohorte, Qué se midió, Resultado. Fila 1: Cohorte, Reino Unido 1998 a 2013; Qué se midió, Incidencia hospitalaria; Resultado, 5,5 a 7,8 por 100 000; mayores de 75 años 15 a 31 por 100 000 (fuente: Rutherford AI y colaboradores, 2016). Fila 2: Cohorte, Taiwán 1998 a 2012; Qué se midió, Incidencia hospitalaria; Resultado, 9,8 a 13,3 por 100 000; 31 491 pacientes (fuente: Huang YC y colaboradores, 2020). Fila 3: Cohorte, Canterbury (Nueva Zelanda); Qué se midió, 248 casos revisados retrospectivamente (criterios de Newman); Resultado, 12,0 por 100 000 por año; 73,4 por 100 000 en mayores de 90 años (fuente: Kennedy N y colaboradores, 2015). Fila 4: Cohorte, Ámsterdam, 1990 a 1993; Qué se midió, Encuesta comunitaria prospectiva (incluye prótesis y niños); Resultado, 5,7 por 100 000 por año (fuente: Kaandorp CJ y colaboradores, 1997). (fuente: Huang YC y colaboradores, 2020) (fuente: Kaandorp CJ y colaboradores, 1997) (fuente: Kennedy N y colaboradores, 2015) (fuente: Rutherford AI y colaboradores, 2016). Con esto cerramos epidemiología y factores de riesgo. Sigamos con mecanismo: cómo llega el germen y por qué se destruye el cartílago.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cómo llega el germen y por qué se destruye el cartílago. El germen llega por la sangre (a menudo desde la piel), por inoculación directa (cirugía, artroscopia, inyección, trauma) o por vecindad desde una osteomielitis adyacente (fuente: Hu Z y colaboradores, 2025). La proporción depende de la serie: en Ámsterdam dominó la piel entre las hematógenas y la cirugía entre las directas (fuente: Kaandorp CJ y colaboradores, 1997), y en una serie de artroscopias coexistieron las rutas hematógena, posquirúrgica, por inyección y traumática (fuente: Aïm F y colaboradores, 2015). Para la vía por vecindad no hay una frecuencia verificable en las fuentes abiertas revisadas: sin dato verificable. El experimento que mejor lo muestra es antiguo y animal (estudio experimental en rodillas de conejo infectadas con S. aureus, medido a las 3 semanas) (fuente: Smith RL y colaboradores, 1987). Con profilaxis, el cartílago no se degradó; con el antibiótico iniciado entre las 4 y las 12 horas, perdió en promedio 18 % de sus glicosaminoglicanos; con el inicio a los 1, 2 o 7 días, perdió más de la mitad (fuente: Smith RL y colaboradores, 1987). Aun así, iniciar al día 1 recortó 37 % la pérdida total de colágeno (fuente: Smith RL y colaboradores, 1987).</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es un reloj humano, y no hay que leerlo como una orden de dar antibiótico antes de aspirar; lo que respalda es no esperar el resultado del cultivo para tratar, como defendían los autores (fuente: Smith RL y colaboradores, 1987). En clínica, una revisión reciente cifra en cerca de 50 % los pacientes que evolucionan a daño articular irreversible pese a un tratamiento oportuno, dato que la revisión toma de un trabajo previo (fuente: Hu Z y colaboradores, 2025). S. aureus combina toxinas formadoras de poros con moléculas que evaden la inmunidad (fuente: Hu Z y colaboradores, 2025). En modelos de ratón, el TNF-alfa, las interleucinas 1 y 10 y las proteínas, toxinas y enzimas bacterianas se describen como determinantes de la patogenia (fuente: Mathews CJ y colaboradores, 2010). La secuencia que se quiere interrumpir es inflamación, degradación rápida del cartílago y destrucción ósea (fuente: Hu Z y colaboradores, 2025). Lavar la articulación retira toxinas, baja la carga bacteriana y reduce la presión intraarticular (fuente: Ravn C y colaboradores, 2023). Ese es el fundamento mecánico de todo el tratamiento quirúrgico.</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glicosaminoglicanos del cartílago de conejo con S. aureus, según cuándo empieza el antibiótico» muestra lo siguiente. Antibiótico a las 4, 8 o 12 horas: 18 por ciento (fuente: Smith RL y colaboradores, 1987). Antibiótico al día 1, 2 o 7 (más de la mitad; valor mínimo): 50 por ciento (fuente: Smith RL y colaboradores, 1987). Con esto cerramos mecanismo: cómo llega el germen y por qué se destruye el cartílago. Sigamos con anatomía funcional: la cavidad que se punciona y se lava.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funcional: la cavidad que se punciona y se lava. La infección ocupa la cavidad sinovial y la distiende. Esa distensión es el objetivo de la punción y la razón de que la cápsula, no el hueso, defina el plan de drenaje (opinión experta). Las 3 láminas siguientes son de dominio público y se eligieron por lo que enseñan al residente que va a puncionar y a lavar. En la lámina lateral, la cápsula distendida (en azul) sube por encima de la rótula, por detrás del cuádriceps: ese fondo de saco suprarrotuliano es el depósito de líquido más accesible de la rodilla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corte sagital se ven además la bolsa bajo el cuádriceps, la almohadilla grasa infrarrotuliana y los meniscos. Cuando la inflamación avanza, la sinovial se engruesa y forma adherencias y bolsas (estadio III de Gächter) (fuente: Ravn C y colaboradores, 2023); por eso el lavado debe alcanzar esos fondos de saco (práctica habitual / opinión experta). En la lámina posterior, la cápsula distendida envuelve la cabeza y el cuello del fémur y se ciñe con la zona orbicular.</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articulación es profunda y queda bajo planos musculares gruesos (opinión experta); para las articulaciones de acceso difícil, la guía considera útil dirigir la aguja con ecografía, fluoroscopia o TC (fuente: Ravn C y colaboradores, 2023). Con esto cerramos anatomía funcional: la cavidad que se punciona y se lava. Sigamos con variantes clínicas: el contexto cambia el germen y la conducta.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clínicas: el contexto cambia el germen y la conducta. El mismo cuadro articular se comporta distinto según el huésped y la puerta de entrada. La tabla resume qué cambia en cada contexto; el detalle de cada uno está en los bloques de microbiología, tratamiento y prótesis.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frecuentes de la artritis séptica del adulto» tiene 3 columnas: Contexto, Qué cambia, Fuente. Fila 1: Contexto, Hematógena en adulto mayor con comorbilidad; Qué cambia, Predomina S. aureus (fuente: Kennedy N y colaboradores, 2015); mayor mortalidad con edad de 65 años o más (fuente: Huang YC y colaboradores, 2020); Fuente, (fuente: Kennedy N y colaboradores, 2015) (fuente: Huang YC y colaboradores, 2020). Fila 2: Contexto, Tras cirugía, artroscopia o inyección; Qué cambia, Cirugía articular: 33 % de las infecciones directas (fuente: Kaandorp CJ y colaboradores, 1997); en una serie de artroscopias, 34,8 % posquirúrgica y 19,6 % tras inyección local (fuente: Aïm F y colaboradores, 2015); Fuente, (fuente: Kaandorp CJ y colaboradores, 1997) (fuente: Aïm F y colaboradores, 2015). Fila 3: Contexto, Artritis inflamatoria o cristales de base; Qué cambia, 27 % de los casos tenía artritis inflamatoria; más poliartritis séptica (16,4 % frente a 4,4 %) (fuente: Kennedy N y colaboradores, 2015); Fuente, (fuente: Kennedy N y colaboradores, 2015) (fuente: Papanicolas LE y colaboradores, 2012). Fila 4: Contexto, Poliarticular; Qué cambia, 15 % de 75 pacientes tenía 2 o más articulaciones infectadas (fuente: Gupta MN y colaboradores, 2001); Fuente, (fuente: Gupta MN y colaboradores, 2001). Fila 5: Contexto, Anti-TNF y otros inmunosupresores; Qué cambia, Riesgo de artritis séptica duplicado con anti-TNF (HR ajustado 2,3) (fuente: Galloway JB y colaboradores, 2011); umbrales celulares quizá no aplicables (fuente: Ravn C y colaboradores, 2023); Fuente, (fuente: Galloway JB y colaboradores, 2011) (fuente: Ravn C y colaboradores, 2023). Fila 6: Contexto, Drogas inyectadas; Qué cambia, 29 % de las articulaciones sépticas en 2 centros de trauma; más reintervención (30 % frente a 17 %) (fuente: Linden GS y colaboradores, 2025); Fuente, (fuente: Linden GS y colaboradores, 2025) (fuente: Ross JJ y colaboradores, 2004). Fila 7: Contexto, Adulto sexualmente activo; Qué cambia, Infección gonocócica diseminada: lesiones acrales, tenosinovitis, oligoartritis (fuente: Workowski KA y colaboradores, 2021); Fuente, (fuente: Workowski KA y colaboradores, 2021). Fila 8: Contexto, Curso subagudo o crónico; Qué cambia, Considerar tuberculosis articular y tratarla médicamente si es temprana (fuente: Ravn C y colaboradores, 2023); Fuente, (fuente: Ravn C y colaboradores, 2023). Fila 9: Contexto, Articulación con material sintético; Qué cambia, Peor pronóstico en una cohorte comunitaria prospectiva (fuente: Kaandorp CJ y colaboradores, 1997); ver el bloque de prótesis; Fuente, (fuente: Kaandorp CJ y colaboradores, 1997). (fuente: Aïm F y colaboradores, 2015) (fuente: Workowski KA y colaboradores, 2021) (fuente: Galloway JB y colaboradores, 2011) (fuente: Gupta MN y colaboradores, 2001) (fuente: Huang YC y colaboradores, 2020) (fuente: Kaandorp CJ y colaboradores, 1997) (fuente: Kaandorp CJ y colaboradores, 1997) (fuente: Kennedy N y colaboradores, 2015) (fuente: Linden GS y colaboradores, 2025) (fuente: Papanicolas LE y colaboradores, 2012) (fuente: Ravn C y colaboradores, 2023) (fuente: Ross JJ y colaboradores, 2004). La tabla completa tiene más filas: están en el documento Word. Con esto cerramos variantes clínicas: el contexto cambia el germen y la conducta. Sigamos con microbiología: qué germen esperar y qué cubrir.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microbiología: qué germen esperar y qué cubrir. El culpable más frecuente es Staphylococcus aureus. En 233 episodios (1999 a 2008), el S. aureus sensible a meticilina fue 44,6 % de los casos y los estreptococos 14,2 % (fuente: Clerc O y colaboradores, 2011). En un centro ortopédico terciario, 70 % de los adultos (72 de 103) tuvo cultivo positivo y S. aureus fue 49 % de los positivos (fuente: Cimatti P y colaboradores, 2025). En Ámsterdam, 44 % de los cultivos positivos (fuente: Kaandorp CJ y colaboradores, 1997). En una serie prospectiva de 75 pacientes, estafilococos y estreptococos sumaron más de 90 % (fuente: Gupta MN y colaboradores, 2001). Que solo 70 % tenga cultivo positivo significa que una parte importante queda sin germen, y se trata igual si la sospecha es alta (fuente: Cimatti P y colaboradores, 2025) (fuente: Gupta MN y colaboradores, 2003). En el estudio de Clerc, el MRSA apenas llegó a 11 casos (4,7 %), 5 de ellos en portadores ya conocidos; por eso sus autores reservan la cobertura anti-MRSA para los portadores y no la indican de rutina (fuente: Clerc O y colaboradores, 2011). En 3 hospitales docentes de Corea del Sur, en cambio, 38,6 % de las artritis por S. aureus fue MRSA, con más infección nosocomial (17,9 % frente a 1,6 %), antibiótico inadecuado en las primeras 48 horas en 74,4 % frente a 0 % y fracaso de 33,3 % frente a 11,3 % (fuente: Kim J y colaboradores, 2023). La lección: el riesgo de MRSA se decide con la epidemiología local y los factores del paciente, no con una regla única (fuente: Ravn C y colaboradores, 2023) (fuente: Kim J y colaboradores, 2023). Piensa en gonococo diseminado cuando la artritis séptica, a menudo de pocas articulaciones, se acompaña de tenosinovitis, de dolor en varias articulaciones de forma asimétrica o de lesiones de piel en manos y pies, petequiales o pustulosas (fuente: Workowski KA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Clásicamente se asoció al sexo femenino, la menstruación, el embarazo y el déficit de complemento terminal, pero cada vez se describe más en hombres (fuente: Workowski KA y colaboradores, 2021). Para confirmarlo se toman NAAT o cultivos de cada sitio expuesto, genital y extragenital, además del sitio diseminado (piel, líquido sinovial, sangre); la guía de los CDC aconseja hospitalizar y consultar a infectología, sobre todo si el derrame es purulento o el diagnóstico es dudoso (fuente: Workowski KA y colaboradores, 2021). En 169 episodios, la infección por gramnegativos se asoció a recaída (OR 5,9) (fuente: Uçkay I y colaboradores, 2013). En la misma serie de Clerc, las articulaciones pequeñas se comportaron distinto: la piperacilina-tazobactam habría sido adecuada en 93,8 % y la amoxicilina-clavulánico solo en 75,3 %, y lo que quedaba fuera era sobre todo MRSA y Pseudomonas aeruginosa (fuente: Clerc O y colaboradores, 2011). La articulación esternoclavicular es un caso aparte: es 1 % de las artritis sépticas en la población general, pero 17 % en quienes se inyectan drogas; en ese grupo el germen dominante pasó a ser S. aureus después de que las infecciones por Pseudomonas disminuyeran al terminar la epidemia de abuso de pentazocina de los años ochenta (fuente: Ross JJ y colaboradores, 2004). En artritis de curso subagudo o crónico, sobre todo con antecedente de zona endémica o de TB, hay que considerar la tuberculosis; la guía recomienda cultivo y biopsia sinovial (fuente: Ravn C y colaboradores, 2023). En las articulaciones grandes de esa serie, lo que más a menudo escapaba a la amoxicilina-clavulánico o la cefuroxima era MRSA y M. tuberculosis (fuente: Clerc O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germen sospechar y qué implica» tiene 3 columnas: Germen o grupo, Contexto o frecuencia, Qué cambia en el tratamiento. Fila 1: Germen o grupo, S. aureus sensible a meticilina; Contexto o frecuencia, 44,6 % de 233 episodios (fuente: Clerc O y colaboradores, 2011); 49 % de los cultivos positivos en adultos (fuente: Cimatti P y colaboradores, 2025); Qué cambia en el tratamiento, Penicilina semisintética (cloxacilina) o cefazolina en el esquema empírico; 6 semanas en la guía francesa (fuente: Ravn C y colaboradores, 2023) (fuente: Stahl JP y colaboradores, 2023). Fila 2: Germen o grupo, Estreptococos; Contexto o frecuencia, 14,2 % de 233 episodios (fuente: Clerc O y colaboradores, 2011); Qué cambia en el tratamiento, Ajustar al cultivo; la guía francesa fija 4 semanas si el germen no es S. aureus (fuente: Stahl JP y colaboradores, 2023). Fila 3: Germen o grupo, MRSA; Contexto o frecuencia, 4,7 % en la serie de Clerc (fuente: Clerc O y colaboradores, 2011); 38,6 % de las S. aureus en Corea del Sur (fuente: Kim J y colaboradores, 2023); Qué cambia en el tratamiento, Cubrir si hay riesgo local o portador (fuente: Clerc O y colaboradores, 2011); más fracaso con MRSA, que a menudo recibió antibiótico inadecuado en las primeras 48 h (fuente: Kim J y colaboradores, 2023). Fila 4: Germen o grupo, Gramnegativos y Pseudomonas; Contexto o frecuencia, Recaída con OR 5,9 (fuente: Uçkay I y colaboradores, 2013); no cubiertos por amoxicilina-clavulánico en articulaciones pequeñas (fuente: Clerc O y colaboradores, 2011); Qué cambia en el tratamiento, Ajustar al cultivo; considerar espectro ampliado en diabéticos con articulación pequeña (fuente: Clerc O y colaboradores, 2011); la inmunosupresión se asoció a recaída (fuente: Uçkay I y colaboradores, 2013). Fila 5: Germen o grupo, Neisseria gonorrhoeae; Contexto o frecuencia, Infección diseminada; reportes en aumento en hombres (fuente: Workowski KA y colaboradores, 2021); Qué cambia en el tratamiento, Ceftriaxona 1 g IM o IV cada 24 horas y más de 7 días en total (fuente: Workowski KA y colaboradores, 2021). Fila 6: Germen o grupo, Mycobacterium tuberculosis; Contexto o frecuencia, Curso subagudo o crónico (fuente: Ravn C y colaboradores, 2023); Qué cambia en el tratamiento, Casos tempranos: solo tratamiento médico, 4 fármacos por 2 meses y luego isoniacida y rifampicina, mínimo 6 meses en total, con infectología (fuente: Ravn C y colaboradores, 2023). (fuente: Workowski KA y colaboradores, 2021) (fuente: Cimatti P y colaboradores, 2025) (fuente: Clerc O y colaboradores, 2011) (fuente: Kim J y colaboradores, 2023) (fuente: Ravn C y colaboradores, 2023) (fuente: Stahl JP y colaboradores, 2023) (fuente: Uçkay I y colaboradores, 2013). Con esto cerramos microbiología: qué germen esperar y qué cubrir. Sigamos con clasificación: estadios de gächter y grados de newman.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estadios de gächter y grados de newman. La clasificación de Gächter describe lo que ve el cirujano dentro de la articulación y orienta la agresividad del desbridamiento. La clasificación de Newman describe la certeza diagnóstica: grado A con cultivo positivo y grados B y C con líquido estéril y sospecha alta (fuente: Gupta MN y colaboradores, 2003). En la guía europea, el estadio orienta la vía de entrada: en I y II la artroscopia basta como primera cirugía; en III probablemente todavía basta, aunque ya cabe abrir; y en IV lo que corresponde es pensar en cirugía abierta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Ojo: la propia guía reconoce que a Gächter le falta validación clínica como herramienta de manejo (fuente: Ravn C y colaboradores, 2023). En 46 pacientes tratados con artroscopia, los factores asociados al fracaso fueron precisamente el Gächter III o IV y el cultivo del drenaje que seguía positivo después de 24 horas (fuente: Aïm F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«Newman: certeza diagnóstica» tiene 3 columnas: Grado, Criterio, Conducta. Fila 1: Grado, A; Criterio, Cultivo positivo del líquido sinovial (fuente: Gupta MN y colaboradores, 2003); Conducta, Tratar como artritis séptica. Fila 2: Grado, B y C; Criterio, Líquido estéril con sospecha clínica alta (fuente: Gupta MN y colaboradores, 2003); Conducta, Tratar igual: morbilidad y mortalidad comparables (fuente: Gupta MN y colaboradores, 2003). (fuente: Gupta MN y colaboradores, 2003). Con esto cerramos clasificación: estadios de gächter y grados de newman. Sigamos con diagnóstico: qué pedir, cómo leerlo y por qué kocher no aplica al adulto.</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qué pedir, cómo leerlo y por qué kocher no aplica al adulto. Para la guía europea, toda articulación que duele o está inflamada merece la sospecha, haya fiebre o no, porque ni la historia ni el examen bastan para confirmar o descartar la infección (fuente: Ravn C y colaboradores, 2023). La clínica sirve, sobre todo, para detectar a quien está séptico y necesita tratamiento inmediato (fuente: Ravn C y colaboradores, 2023). Entre los adultos que llegan a urgencias con una sola articulación muy dolorosa, cerca de 27 % tiene artritis séptica no gonocócica (fuente: Carpenter CR y colaboradores, 2011). Ningún análisis de sangre es lo bastante sensible ni específico para decidir; lo útil, según la guía, es seguir cómo evoluciona la PCR, que apoya el diagnóstico y mide la respuesta (fuente: Ravn C y colaboradores, 2023). En 73 adultos, la sensibilidad fue de 48 % para el recuento de leucocitos, 96 % para la VSG y 64 % para el recuento sinovial (fuente: Li SF y colaboradores, 2004). En otra serie de 167 pacientes de urgencias (24 % con prótesis), la VSG tuvo sensibilidad de 98 % con corte de 10 mm/h y la PCR de 92 % con corte de 20 mg/L, pero solo con umbrales bajos (fuente: Hariharan P y colaboradores, 2011). Una revisión sistemática de urgencias concluyó que leucocitos, VSG y PCR séricos no sirven para decidir en la evaluación inicial (fuente: Carpenter CR y colaboradores, 2011). Hay que aspirar lo antes posible (fuente: Ravn C y colaboradores, 2023). Si el volumen no alcanza, la prioridad es la identificación bacteriana, luego el recuento con porcentaje de PMN y después los cristales (fuente: Ravn C y colaboradores, 2023). Los umbrales se leen como razones de verosimilitud. En la revisión de JAMA, el recuento sinovial menor de 25 000/µL dio un LR de 0,32, el de 25 000 o más un LR de 2,9, el mayor de 50 000 un LR de 7,7 y el mayor de 100 000 un LR de 28,0 (fuente: Margaretten ME y colaboradores, 2007). Un porcentaje de PMN de 90 % o más dio un LR de 3,4 y uno menor de 90 % un LR de 0,34 (fuente: Margaretten ME y colaboradores, 2007). La guía europea lo resume así: más de 50 000 células/µL sugieren infección pero no bastan, y menos de 25 000 bajan la probabilidad sin excluir (fuente: Ravn C y colaboradores, 2023). Dicho de otro modo: un recuento muy alto sube la probabilidad, pero uno bajo no la baja lo suficiente como para descartar (fuente: Carpenter CR y colaboradores, 2011). Hay trampas de lectura. Más de un tercio de los adultos con artritis séptica tenía recuento sinovial menor de 50 000 (fuente: Li SF y colaboradores, 2004). El antibiótico previo baja el recuento: el promedio fue 40 408 frente a 93 824, con y sin antibiótico en las 24 h previas (fuente: Massey PA y colaboradores, 2020). Y en inmunosuprimidos los umbrales pueden no valer (fuente: Ravn C y colaboradores, 2023). Aunque falla a menudo, el Gram vale la pena: cuando muestra bacterias, su especificidad es tan alta que adelanta la prueba de infección y orienta el empírico (fuente: Ravn C y colaboradores, 2023). En 830 aspirados (701 de articulación nativa y 129 de prótesis), la sensibilidad fue 22 % y la especificidad 99,6 % (fuente: Al-Tawil K y colaboradores, 2021). El cultivo se incuba de 5 a 7 días, y si a los 7 días es negativo con sospecha alta se puede prolongar hasta 10 a 14 días; lo que sobre del líquido se inocula en frascos de hemocultivo (fuente: Ravn C y colaboradores, 2023). La guía recomienda al menos 2 series de hemocultivos si hay fiebre o sospecha de bacteriemia (fuente: Ravn C y colaboradores, 2023). En una serie con artritis séptica y hemocultivo, 42,5 % fue positivo con germen coincidente, y en el hombro hubo bacteriemia en 90 % (fuente: Papanicolas LE y colaboradores, 2012). La PCR del líquido se reserva para antibiótico previo, gérmenes difíciles o cultivo negativo con sospecha alta (fuente: Ravn C y colaboradores, 2023). En 72 pacientes, la PCR múltiple tuvo sensibilidad de 38 % y el cultivo de 29 %, con respuesta en menos de 5 horas (fuente: Sigmund IK y colaboradores, 2019). Un panel comercial (BioFire) tuvo concordancia positiva de 90,5 % en líquido sinovial para los gérmenes que incluye, que bajó a 74,5 % al contar todos los gérmenes, y aportó un solo caso adicional (fuente: Fox-Lewis S y colaboradores, 2025). Las tiras de esterasa leucocitaria pueden aportar información junto a la cama (fuente: Ravn C y colaboradores, 2023): en 80 aspiraciones, las 23 tiras negativas o con 1+ tenían cultivo negativo, pero la especificidad de la positiva fue 30,7 % (fuente: Knapper T y colaboradores, 2021). Los cristales no descartan infección (fuente: Ravn C y colaboradores, 2023). En 1612 aspirados, 5 % de las articulaciones con cristales tenía infección concomitante; para detectarla, un recuento sinovial alto y una PCR sérica mayor de 100 mg/L tuvieron, cada uno, sensibilidad de 86,4 %, con especificidad baja (48,3 % y 54,6 %) (fuente: Papanicolas LE y colaboradores, 2012). Con cristales, la artritis séptica es menos frecuente (4,2 % frente a 26,8 %) y los umbrales cambian: el recuento óptimo fue 21 600 frente a 17 954 células/µL y la PCR 125 frente a 69 mg/L, y el porcentaje de PMN perdió utilidad (AUC 0,56) (fuente: Pesante BD y colaboradores, 2024). Los criterios de Kocher (fiebre, no apoyar, VSG de 40 mm/h o más y leucocitos mayores de 12 000) se derivaron en niños evaluados por cadera irritable, entre 1979 y 1996, para separar la artritis séptica de la sinovitis transitoria (fuente: Kocher MS y colaboradores, 1999). La probabilidad subía de menos de 0,2 % con 0 predictores a 99,6 % con 4 (fuente: Kocher MS y colaboradores, 1999). 3 razones los hacen inadecuados para el adulto. Primera, la población y la pregunta son otras: en el niño se separa la infección de la sinovitis transitoria; en el adulto, el diagnóstico compite y convive con la gota, la enfermedad por pirofosfato de calcio y la artritis reumatoide, que eran la enfermedad de base en 14,9 %, 8,5 % y 4 % de una cohorte de artritis séptica del adulto (fuente: Kennedy N y colaboradores, 2015) (razonamiento del autor, no una afirmación de los estudios). Segunda, sus predictores fallan en el adulto: 38 % de 75 pacientes tenía leucocitos normales (fuente: Gupta MN y colaboradores, 2001) y la sensibilidad del recuento de leucocitos séricos fue 48 % (fuente: Li SF y colaboradores, 2004), de modo que un adulto séptico puede no cumplir ninguno de los 4 criterios (razonamiento del autor). Tercera, en la rodilla del adulto no existen criterios validados antes de aspirar; un estudio de 281 aspirados propuso un modelo multivariable (recuento de 30 000 o más con OR 90,8, bacterias en el Gram con OR 21,5, dolor de más de 2 días con OR 6,9 y cristales como factor protector con OR 0,1; AUC 0,942), pero es retrospectivo y de un sistema de salud terciario, y no sustituye aspirar (fuente: Holzmeister A y colaboradores, 2021). En una monoartritis aguda, la artritis séptica compite con artrosis, gota, trauma y artritis de Lyme, y es la más urgente (fuente: Swisher J y colaboradores, 2025). Los cristales y la infección pueden coexistir (fuente: Papanicolas LE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pruebas del líquido sinovial» muestra lo siguiente. Gram (830 muestras): sensibilidad 22 por ciento y especificidad 99.6 por ciento (fuente: Al-Tawil K y colaboradores, 2021). Recuento sinovial mayor de 50 000/µL: sensibilidad 56 por ciento y especificidad 90 por ciento (fuente: Carpenter CR y colaboradores, 2011). Esterasa leucocitaria 2+ o más (80 aspiraciones, 5 casos): sensibilidad 100 por ciento y especificidad 30.7 por ciento (fuente: Knapper T y colaboradores, 2021). Recuento sinovial alto (infección concomitante con cristales): sensibilidad 86.4 por ciento y especificidad 48.3 por ciento (fuente: Papanicolas LE y colaboradores, 2012). PCR sérica mayor de 100 mg/L (infección concomitante con cristales): sensibilidad 86.4 por ciento y especificidad 54.6 por ciento (fuente: Papanicolas LE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pruebas de sangre y del recuento sinovial en adultos con artritis séptica» muestra lo siguiente. Leucocitos séricos elevados (73 adultos): 48 por ciento (fuente: Li SF y colaboradores, 2004). Recuento sinovial mayor de 50 000/µL (73 adultos): 64 por ciento (fuente: Li SF y colaboradores, 2004). PCR de 20 mg/L o más (serie de 167): 92 por ciento (fuente: Hariharan P y colaboradores, 2011). VSG mayor de 30 mm/h (73 adultos): 96 por ciento (fuente: Li SF y colaboradores, 2004). VSG de 15 mm/h o más (serie de 167): 94 por ciento (fuente: Hariharan P y colaboradores, 2011). VSG de 10 mm/h o más (serie de 167): 98 por ciento (fuente: Hariharan P y colaboradores, 2011). En el documento Word de este tema encontrarás además: Razón de verosimilitud según el recuento sinovial (revisión de JAMA); Razón de verosimilitud del recuento sinovial y del porcentaje de PMN (los intervalos de la revisión de urgencias se convirtieron de 10 a la 9 por litro a células/µL); Cuándo el líquido o la sangre fallan. Con esto cerramos diagnóstico: qué pedir, cómo leerlo y por qué kocher no aplica al adulto. Sigamos con examen físico: qué sirve de verdad en la cabecera.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sirve de verdad en la cabecera. Según la revisión de 14 estudios, solo 3 datos aparecen en más de la mitad de los casos: dolor articular (sensibilidad 85 %), antecedente de tumefacción (78 %) y fiebre (57 %); la sudoración (27 %) y los escalofríos (19 %) son bastante menos comunes (fuente: Margaretten ME y colaboradores, 2007). En una serie prospectiva de 75 pacientes, la fiebre estuvo en 64 % (fuente: Gupta MN y colaboradores, 2001). Es decir, la falta de fiebre no tranquiliza. En la revisión de urgencias, casi nada de la historia, del examen ni de la sangre movió la probabilidad de forma relevante; las 2 excepciones fueron la cirugía articular reciente (LR+ 6,9) y la celulitis sobre una prótesis de cadera o rodilla (LR+ 15,0) (fuente: Carpenter CR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las fuentes abiertas revisadas no consta la especificidad de maniobras individuales en el adulto: sin dato verificable. Dónde duele al mover. Si el problema está dentro de la articulación, se limitan tanto el movimiento activo como el pasivo; una bursitis o una tendinitis suele respetar el pasivo (fuente: Swisher J y colaboradores, 2025). La prótesis y la piel que la cubre, porque la infección de piel sobre una prótesis fue el hallazgo con mayor LR+ (15,0) (fuente: Carpenter CR y colaboradores, 2011). La puerta de entrada, sobre todo la piel (fuente: Kaandorp CJ y colaboradores, 1997). Otras articulaciones, tendones y piel, porque la infección gonocócica diseminada cursa con lesiones acrales, tenosinovitis y oligoartritis (fuente: Workowski KA y colaboradores, 2021). Signos de sepsis, que obligan a tratar de inmediato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los síntomas en la artritis séptica (la especificidad no está disponible)» muestra lo siguiente. Dolor articular: 85 por ciento (fuente: Margaretten ME y colaboradores, 2007). Antecedente de tumefacción: 78 por ciento (fuente: Margaretten ME y colaboradores, 2007). Fiebre (revisión): 57 por ciento (fuente: Margaretten ME y colaboradores, 2007). Fiebre (serie prospectiva de 75): 64 por ciento (fuente: Gupta MN y colaboradores, 2001). Sudoración: 27 por ciento (fuente: Margaretten ME y colaboradores, 2007). Escalofríos: 19 por ciento (fuente: Margaretten ME y colaboradores, 2007). Con esto cerramos examen físico: qué sirve de verdad en la cabecera. Sigamos con imágenes: qué piden las guías y qué muestra la resonancia.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piden las guías y qué muestra la resonancia. Para la guía europea, cada estudio tiene un papel acotado (fuente: Ravn C y colaboradores, 2023). La radiografía simple muestra lo que ya había (una fractura, osteomielitis, artrosis o un implante) y deja una imagen basal para comparar después (fuente: Ravn C y colaboradores, 2023). El derrame y los abscesos de alrededor se buscan con ecografía, TC o RM, y cuando la articulación es difícil de alcanzar, la ecografía, la fluoroscopia o la TC ayudan a dirigir la aguja (fuente: Ravn C y colaboradores, 2023). La RM, menos disponible, se reserva para sitios como la sacroilíaca o para buscar una osteomielitis vecina (fuente: Ravn C y colaboradores, 2023). La guía francesa suma la ecografía para guiar la aspiración y una radiografía de referencia (fuente: Couderc M y colaboradores, 2020). Una revisión de 2025 añade que la ecografía ayuda a encontrar el derrame en articulaciones poco visibles y a puncionar con precisión (fuente: Swisher 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50 articulaciones sépticas, la captación sinovial estuvo en 98 %, el edema perisinovial en 84 % y el derrame en 70 %; casi un tercio de los pacientes no tenía derrame (fuente: Karchevsky M y colaboradores, 2004). La médula mostró señal anormal en T2 en 84 % y en T1 en 66 %, y la señal difusa en T1 se asoció a osteomielitis concomitante (fuente: Karchevsky M y colaboradores, 2004). En las fuentes abiertas revisadas no consta una sensibilidad y una especificidad de la ecografía, la TC o la RM para el diagnóstico de artritis séptica del adulto que se puedan citar: sin dato verificable. Por eso el capítulo no pone un gráfico de sensibilidad y especificidad de imágenes y presenta, en su lugar, la frecuencia de hallazgos de la RM (fuente: Karchevsky M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hallazgos de RM en 50 articulaciones sépticas del adulto» muestra lo siguiente. Captación sinovial: 98 por ciento (fuente: Karchevsky M y colaboradores, 2004). Edema perisinovial: 84 por ciento (fuente: Karchevsky M y colaboradores, 2004). Derrame articular: 70 por ciento (fuente: Karchevsky M y colaboradores, 2004). Señal anormal de médula en T2: 84 por ciento (fuente: Karchevsky M y colaboradores, 2004). Señal anormal de médula en T1: 66 por ciento (fuente: Karchevsky M y colaboradores, 2004). Engrosamiento sinovial: 22 por ciento (fuente: Karchevsky M y colaboradores, 2004). Con esto cerramos imágenes: qué piden las guías y qué muestra la resonancia. Sigamos con algoritmo de urgencias: de la articulación caliente a la decisión de drenar.</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urgencias: de la articulación caliente a la decisión de drenar. El algoritmo ordena la conducta ante un adulto con una articulación dolorosa, tumefacta y con derrame. Resume lo que sostienen la guía europea, la francesa y los estudios de líquido sinovial (fuente: Ravn C y colaboradores, 2023) (fuente: Couderc M y colaboradores, 2020) (fuente: Margaretten ME y colaboradores, 2007); no sustituye el criterio del tutor, y los umbrales numéricos vienen de revisiones de estudios observacionales, no de ensayos (fuente: Margaretten ME y colaboradores, 2007) (fuente: Carpenter CR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«Artritis séptica del adulto: urgencias» se lee de arriba hacia abajo. Se parte de: Adulto con articulación caliente, dolorosa y con derrame, con o sin fiebre (fuente: Ravn C y colaboradores, 2023). Se decide: ¿Signos de sepsis o choque? Si la respuesta es sí, hemocultivos, aspirar sin demora y antibiótico empírico de inmediato; cirugía urgente (fuente: Ravn C y colaboradores, 2023). Si la respuesta es no, ¿hay prótesis o material en la articulación?. Se hace: Hemocultivos, aspirar sin demora y antibiótico empírico de inmediato; cirugía urgente (fuente: Ravn C y colaboradores, 2023). Se decide: ¿Hay prótesis o material en la articulación? Si la respuesta es sí, vía de infección periprotésica: aspirar, cultivo prolongado y definición ebjis; dair o recambio según el caso (fuente: McNally M y colaboradores, 2021). Si la respuesta es no, aspirar con técnica aséptica y sin antibiótico previo; ecografía si la articulación es profunda; hemocultivos si hay fiebre (fuente: Ravn C y colaboradores, 2023). Termina en: Vía de infección periprotésica: aspirar, cultivo prolongado y definición EBJIS; DAIR o recambio según el caso (fuente: McNally M y colaboradores, 2021). Se hace: Aspirar con técnica aséptica y sin antibiótico previo; ecografía si la articulación es profunda; hemocultivos si hay fiebre (fuente: Ravn C y colaboradores, 2023). Se hace: Líquido: cultivo y Gram; recuento con porcentaje de PMN; cristales, en ese orden de prioridad (fuente: Ravn C y colaboradores, 2023). Si la respuesta es lesiones acrales, si hay lesiones acrales o tenosinovitis en un adulto sexualmente activo: naat o cultivo de todos los sitios y ceftriaxona (fuente: Workowski KA y colaboradores, 2021). Si la respuesta es continuar, ¿bacterias en el gram, pus franco o más de 50 000 células/µl (sugiere, pero solo no basta)? (fuente: Ravn C y colaboradores, 2023) (fuente: Margaretten ME y colaboradores, 2007). Se hace: Si hay lesiones acrales o tenosinovitis en un adulto sexualmente activo: NAAT o cultivo de todos los sitios y ceftriaxona (fuente: Workowski KA y colaboradores, 2021). Se decide: ¿Bacterias en el Gram, pus franco o más de 50 000 células/µL (sugiere, pero solo no basta)? (fuente: Ravn C y colaboradores, 2023) (fuente: Margaretten ME y colaboradores, 2007)? Si la respuesta es sí, tratar como artritis séptica: antibiótico empírico tras la muestra y drenaje quirúrgico (fuente: Ravn C y colaboradores, 2023). Si la respuesta es no, ¿la sospecha clínica sigue siendo alta aunque el líquido sea ambiguo (recuento bajo, cristales)? (fuente: Gupta MN y colaboradores, 2003) (fuente: Papanicolas LE y colaboradores, 2012). Se decide: ¿La sospecha clínica sigue siendo alta aunque el líquido sea ambiguo (recuento bajo, cristales)? (fuente: Gupta MN y colaboradores, 2003) (fuente: Papanicolas LE y colaboradores, 2012)? Si la respuesta es sí, tratar como artritis séptica: antibiótico empírico tras la muestra y drenaje quirúrgico (fuente: Ravn C y colaboradores, 2023). Si la respuesta es no, seguimiento clínico; si hay un diagnóstico alternativo razonable se puede suspender el antibiótico (fuente: Ravn C y colaboradores, 2023). Se hace: Tratar como artritis séptica: antibiótico empírico tras la muestra y drenaje quirúrgico (fuente: Ravn C y colaboradores, 2023). Termina en: Seguimiento clínico; si hay un diagnóstico alternativo razonable se puede suspender el antibiótico (fuente: Ravn C y colaboradores, 2023). Se hace: Drenaje: artroscopia en Gächter I a III; abierta si hay adherencias, daño de cartílago o hueso, o estadios III y IV (fuente: Ravn C y colaboradores, 2023). Se hace: Ajustar al cultivo: IV de 1 a 2 semanas y luego oral de 2 a 4 semanas en la guía europea (fuente: Ravn C y colaboradores, 2023); 4 a 6 semanas en total según el germen en la francesa (fuente: Stahl JP y colaboradores, 2023). Se decide: ¿Mejoran el dolor, la fiebre y la PCR? (fuente: Ravn C y colaboradores, 2023)? Si la respuesta es sí, movilizar en cuanto la infección esté controlada y se retiren los drenajes (fuente: Ravn C y colaboradores, 2023). Si la respuesta es no, fracaso: reaspirar, repetir el lavado y buscar absceso u osteomielitis con imagen (fuente: Ravn C y colaboradores, 2023). Termina en: Fracaso: reaspirar, repetir el lavado y buscar absceso u osteomielitis con imagen (fuente: Ravn C y colaboradores, 2023). Termina en: Movilizar en cuanto la infección esté controlada y se retiren los drenajes (fuente: Ravn C y colaboradores, 2023). Con esto cerramos algoritmo de urgencias: de la articulación caliente a la decisión de drenar. Sigamos con tratamiento: antibiótico, drenaje (aspiración, artroscopia o artrotomía) y tiempos.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antibiótico, drenaje (aspiración, artroscopia o artrotomía) y tiempos. Casi todo lo que sigue sale de guías y de cohortes retrospectivas. Una red de comparaciones de 2025 para la rodilla reunió 25 estudios y 21 917 pacientes, de los cuales 24 eran cohortes retrospectivas y solo 1 un ensayo de bajo riesgo (fuente: Ramirez-Acosta K y colaboradores, 2025). La guía europea afirma que no hay ensayos sobre la duración total ni sobre la vía del antibiótico en adultos (fuente: Ravn C y colaboradores, 2023), aunque existe un ensayo aleatorizado de duración de 2019 con mayoría de casos de mano y muñeca (fuente: Gjika E y colaboradores, 2019). Tómalo como una invitación a pensar el caso concreto, no a aplicar una receta. Se inicia después de aspirar y de tomar hemocultivos (fuente: Ravn C y colaboradores, 2023); si hay sepsis, de inmediato y según el protocolo institucional (fuente: Ravn C y colaboradores, 2023). La razón biológica de no esperar el cultivo la da el modelo animal de cartílago (fuente: Smith RL y colaboradores, 1987); la razón práctica de aspirar primero es no perder el rendimiento del cultivo (fuente: Ravn C y colaboradores, 2023). Si luego aparece un diagnóstico alternativo razonable, el antibiótico se puede suspender (fuente: Ravn C y colaboradores, 2023). Depende de la epidemiología local, del Gram y de los factores de riesgo para MRSA o para bacilos gramnegativos resistentes (fuente: Ravn C y colaboradores, 2023). Sin riesgo de resistencia y con Gram negativo, la guía sugiere una penicilina semisintética (cloxacilina, cefazolina) más ceftriaxona, o amoxicilina-clavulánico solo (fuente: Ravn C y colaboradores, 2023). En un hospital con 4,7 % de MRSA, la amoxicilina-clavulánico o la cefuroxima habrían cubierto 84,5 % de las infecciones de articulaciones grandes; en articulaciones pequeñas de diabéticos convenía un espectro mayor, y la piperacilina-tazobactam cubría 93,8 % (fuente: Clerc O y colaboradores, 2011). Conviene cubrir MRSA cuando la epidemiología local o el antecedente de portador lo sugieren (fuente: Clerc O y colaboradores, 2011); en Corea del Sur el fracaso fue 33,3 % con MRSA frente a 11,3 % con MSSA, con antibiótico inadecuado en las primeras 48 horas en 74,4 % de los MRSA (fuente: Kim J y colaboradores, 2023). En el adulto con infección gonocócica diseminada, el esquema es ceftriaxona 1 g IM o IV cada 24 horas, con tratamiento de clamidia si no se descartó (fuente: Workowski KA y colaboradores, 2021). Las fuentes discrepan, y conviene verlas juntas. La guía europea, sin ensayos, sugiere mantener la vía intravenosa de 1 a 2 semanas y luego pasar a oral por 2 a 4 semanas (fuente: Ravn C y colaboradores, 2023). La guía francesa propone 6 semanas para S. aureus y 4 semanas para otras bacterias (Neisseria, 7 días), con paso a oral en cuanto los hemocultivos sean estériles y haya mejoría (fuente: Stahl JP y colaboradores, 2023). Un ensayo de no inferioridad en adultos tras lavado quirúrgico aleatorizó 154 casos (99 de mano y muñeca) a 2 o 4 semanas y mostró curación de 99 % y 97 %, sin diferencias en eventos adversos ni secuelas (fuente: Gjika E y colaboradores, 2019). Un estudio retrospectivo de 169 episodios no halló relación entre la duración del antibiótico o un cambio temprano a oral y la recaída (12 %), aunque sus autores advierten que no sirve para recomendar (fuente: Uçkay I y colaboradores, 2013). Y el ensayo OVIVA, en adultos con infección ósea o articular, mostró fracaso de 14,6 % con la vía intravenosa y 13,2 % con la oral, con más complicaciones de catéter en el brazo intravenoso (9,4 % frente a 1,0 %) (fuente: Li HK y colaboradores, 2019). En la práctica, el equipo de infectología decide el esquema según el germen, la articulación y la respuesta (práctica habitual). El fundamento es retirar toxinas y carga bacteriana y reducir la presión intraarticular (fuente: Ravn C y colaboradores, 2023). Aunque admite que las punciones repetidas pueden tener un lugar, la guía europea se inclina por el desbridamiento quirúrgico, en especial en las articulaciones grandes (fuente: Ravn C y colaboradores, 2023). Aspiración seriada. La revisión de Manadan (2004) concluyó que, sin ensayos aleatorizados, la evidencia disponible no obliga a preferir el lavado quirúrgico como primer paso en la artritis no complicada (fuente: Manadan AM y colaboradores, 2004). En 61 pacientes con artritis nativa, 41 (67 %) se operaron y 20 (33 %) recibieron aspiración cerrada; a los 12 meses no hubo diferencias, y el grupo tratado con aspiración tuvo más recuperación completa a los 3 meses (fuente: Harada K y colaboradores, 2019). Esos grupos no son comparables por diseño (los casos más leves suelen ir a aspiración; razonamiento del autor). En la red de comparaciones, la aspiración repetida tuvo más reintervenciones que la artroscopia (OR 3,35; IC 95 % 1,10 a 10,23) y los autores la reservan para pacientes de alto riesgo seleccionados (fuente: Ramirez-Acosta K y colaboradores, 2025). Rodilla: artroscopia frente a artrotomía. El único ensayo aleatorizado (adultos con rodilla séptica, seguidos al menos 24 meses) no encontró diferencias en la curación (fuente: Peres LR y colaboradores, 2016). Las diferencias estuvieron en el camino: el grupo de artrotomía tuvo más dolor a los 7 y 14 días, tardó más en retomar las actividades diarias (7,1 frente a 4,3 días) y 2 de sus pacientes (18,2 %) necesitaron otro abordaje (fuente: Peres LR y colaboradores, 2016). En el metaanálisis de 17 140 sujetos, no hubo diferencia en relavado (RR 0,86; IC 95 % 0,72 a 1,02), pero sí menos complicaciones con artroscopia (RR 0,75; IC 95 % 0,6 a 0,93) y 1,98 días menos de estancia, sin diferencia de mortalidad (RR 1,17; IC 95 % 0,52 a 2,63) (fuente: McKenna DP y colaboradores, 2024). La red de 25 estudios dio éxito mayor con artroscopia (OR 2,52; IC 95 % 1,02 a 6,27), menos complicaciones (OR 0,69; IC 95 % 0,49 a 0,97) y la artroscopia primera en la jerarquía (fuente: Ramirez-Acosta K y colaboradores, 2025). Lo razonable es la artroscopia salvo estadios avanzados o fracaso, y el cirujano que la domine (fuente: Ravn C y colaboradores, 2023) (fuente: Ramirez-Acosta K y colaboradores, 2025). Hombro. La comparación es poco concluyente. Una revisión de 9 estudios (10 352 pacientes) halló reinfecciones muy dispares con la artroscopia (7,46 % a 75,0 %) y menos dispares con la cirugía abierta (12,6 % a 22,2 %); las complicaciones a 30 días se solapan (15,7 % a 47,5 % frente a 22,6 % a 50,5 %), así que ninguna técnica se impone (fuente: Goh RSJ y colaboradores, 2026). En la práctica manda la experiencia del equipo (opinión experta). Cadera. Lo que más pesa es el diagnóstico temprano y el tratamiento oportuno; una revisión de 19 estudios describe 3 opciones (artroscopia, cirugía abierta única o prótesis en 2 tiempos), todas con alta tasa de erradicación (fuente: D'Angelo F y colaboradores, 2021). En 421 casos de la base de datos Humana, 387 se operaron abiertos y 34 por artroscopia; los eventos adversos fueron 75,7 % con artrotomía y 52,9 % con artroscopia (análisis univariado, con solo 34 artroscopias), y el retorno al quirófano 45,9 % frente a 38,2 % (sin diferencia), con la septicemia previa como factor de riesgo (OR 1,90) (fuente: Khazi ZM y colaboradores, 2020). En las fuentes revisadas no encontramos estudios que comparen la aspiración seriada con la cirugía en cadera; la cadera se trata quirúrgicamente por práctica habitual y porque es una articulación grande y profunda (fuente: Ravn C y colaboradores, 2023) (opinión experta). La guía europea cita alguna evidencia (grado C2) de que retrasar la cirugía más allá de 24 a 48 horas aumenta la necesidad de repetir el desbridamiento (fuente: Ravn C y colaboradores, 2023). En una cohorte de 204 episodios, operar en las primeras 6 horas no dejó mejor función que hacerlo entre 6 y 12 h, entre 12 y 24 h o después de 24 h; los autores concluyen que, sin sepsis, drenar de inmediato no reduce las secuelas (fuente: Lauper N y colaboradores, 2018). En 82 pacientes (35,4 % con prótesis), un retraso de hasta 48 horas hasta el lavado artroscópico no aumentó la mortalidad (P = 0,25) (fuente: Kodumuri P y colaboradores, 2012). La guía y el consenso EBJIS aceptan posponer hasta 24 horas al paciente sin sepsis si ya se hizo aspiración con irrigación, se inició el antibiótico y hay un cirujano con experiencia (fuente: Ravn C y colaboradores, 2023). Hay que sospechar que el tratamiento falla cuando el paciente sigue con dolor, la articulación sigue inflamada o aparecen signos sistémicos; cuando la PCR y los leucocitos no bajan; o cuando, al reaspirar, el recuento y los PMN no ceden y el cultivo sigue positivo (fuente: Ravn C y colaboradores, 2023). En 46 artroscopias, 25 % necesitó más de un lavado y el Gächter III o IV y el cultivo del drenaje positivo después de 24 horas predijeron el fracaso (fuente: Aïm F y colaboradores, 2015); repetir el procedimiento si la evolución es desfavorable (fuente: Aïm F y colaboradores, 2015)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«Rodilla: razones de riesgo y de momios en las comparaciones de drenaje (1 = sin diferencia)» muestra lo siguiente. Relavado, artroscopia frente a artrotomía (RR): 0.9 razón (fuente: McKenna DP y colaboradores, 2024). Complicaciones, artroscopia frente a artrotomía (RR): 0.8 razón (fuente: McKenna DP y colaboradores, 2024). Mortalidad, artroscopia frente a artrotomía (RR): 1.2 razón (fuente: McKenna DP y colaboradores, 2024). Complicaciones, artroscopia frente a artrotomía (OR, red): 0.7 razón (fuente: Ramirez-Acosta K y colaboradores, 2025). Éxito clínico, artroscopia frente a artrotomía (OR, red): 2.5 razón (fuente: Ramirez-Acosta K y colaboradores, 2025). Reintervención, aspiración repetida frente a artroscopia (OR, red): 3.4 razón (fuente: Ramirez-Acosta 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«Cadera: eventos tras artroscopia o artrotomía» muestra lo siguiente. Eventos adversos, artrotomía: 75.7 por ciento (fuente: Khazi ZM y colaboradores, 2020). Eventos adversos, artroscopia: 52.9 por ciento (fuente: Khazi ZM y colaboradores, 2020). Retorno al quirófano, artrotomía: 45.9 por ciento (fuente: Khazi ZM y colaboradores, 2020). Retorno al quirófano, artroscopia: 38.2 por ciento (fuente: Khazi ZM y colaboradores, 2020). En el documento Word de este tema encontrarás además: Duración y vía del antibiótico: curación y fracaso; Rodilla, ensayo aleatorizado: días hasta volver a las actividades; Antibiótico: lo que dicen las fuentes; Técnicas de drenaje: qué respaldo tiene cada una. Con esto cerramos tratamiento: antibiótico, drenaje (aspiración, artroscopia o artrotomía) y tiempos. Sigamos con técnica: aspirar bien, lavar por artroscopia y cuándo abrir.</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aspirar bien, lavar por artroscopia y cuándo abrir. Es apoyo de estudio para entender el porqué de cada paso; no sustituye al tutor, al protocolo del servicio ni a la práctica supervisada. Lo que viene de la guía europea lleva su cita; lo demás se rotula como práctica habitual / opinión experta y no lleva cifras. La artrocentesis diagnóstica: de ella depende todo lo demás. El lavado artroscópico de rodilla, la intervención más estudiada. El drenaje abierto: cuándo y qué cuidar. Cadera y hombro: cómo se piensa la técnica, sin repetir el capítulo de abordajes de la biblioteca (anterior, posterior y lateral de cadera; deltopectoral de hombro).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Dar antibiótico antes de la muestra (fuente: Ravn C y colaboradores, 2023). Puncionar por una celulitis o un absceso (fuente: Ravn C y colaboradores, 2023). Enviar una sola jeringa sin repartir el líquido: se pierde la prioridad cultivo, recuento, cristales (fuente: Ravn C y colaboradores, 2023). Parar el lavado en un estadio avanzado y no repetir cuando la evolución es mala (fuente: Aïm F y colaboradores, 2015) (fuente: Ravn C y colaboradores, 2023). Inmovilizar largo tiempo (fuente: Ravn C y colaboradores, 2023). Con esto cerramos técnica: aspirar bien, lavar por artroscopia y cuándo abrir. Sigamos con cuando hay prótesis: definición, dair y recambio en 1 o 2 tiempos.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cuando hay prótesis: definición, dair y recambio en 1 o 2 tiempos. La prótesis cambia las reglas: otra definición diagnóstica, otro germen y otras opciones quirúrgicas. Este bloque resume lo esencial; el capítulo de infección periprotésica de la biblioteca lo desarrolla. La definición EBJIS usa un abordaje en 3 niveles del continuo diagnóstico (fuente: McNally M y colaboradores, 2021). En la clínica, solo 2 hallazgos confirman por sí solos: una fístula que llega a la articulación y la prótesis a la vista. El dolor y la pérdida de movilidad son los datos más frecuentes, pero no distinguen la infección del aflojamiento aséptico (fuente: McNally M y colaboradores, 2021). Para el líquido, la literatura propone cortes muy variables (de 1500 a 4000 células/µL y de 65 % a 80 % de PMN); la definición adopta 3000 células/µL y más de 80 % de PMN como confirmación en cadera y rodilla, y advierte que esos valores pueden no servir en otras articulaciones, en especial del miembro superior (fuente: McNally M y colaboradores, 2021). La PCR mayor de 10 mg/L se asocia a infección, pero una PCR normal no la excluye (fuente: McNally M y colaboradores, 2021). La definición de 2018 considera criterio mayor 2 cultivos positivos o una fístula, y su sensibilidad fue 97,7 % con especificidad 99,5 % (fuente: Parvizi J y colaboradores, 2018). El desbridamiento con retención del implante tuvo éxito global de 67 % en 65 estudios y 6630 pacientes: 70 % en cadera y 63 % en rodilla, y cambiar los componentes modulares no redujo el fracaso (fuente: Gerritsen M y colaboradores, 2021). Otro metaanálisis de 81 estudios cifró el fracaso en 35,9 %, con 34,2 % en infecciones agudas tempranas, 39,1 % en agudas hematógenas y 73,6 % en crónicas tardías (fuente: Abbaszadeh A y colaboradores, 2026). El puntaje KLIC predice el fracaso temprano: 4,5 % con 2 puntos o menos, 19,4 %, 55 % y 71,4 % en los intermedios y 100 % con 7 o más, pero necesita validación externa (fuente: Tornero E y colaboradores, 2015). La rifampicina combinada con ciprofloxacino curó 12 de 12 (100 %) en un ensayo de 33 pacientes con implante estable y síntomas cortos, frente a 7 de 12 (58 %) con ciprofloxacino y placebo (fuente: Zimmerli W y colaboradores, 1998). Y 6 semanas de antibiótico no demostraron ser no inferiores a 12: persistencia de la infección de 18,1 % frente a 9,4 % (fuente: Bernard L y colaboradores, 2021). Un metaanálisis de datos individuales de cadera, con 1856 participantes de 44 cohortes, mostró reinfección de 16,8 por 1000 personas-año con 1 tiempo y 32,3 con 2 tiempos, con un HR ajustado de 1,70 (0,58 a 5,00) para 2 tiempos, es decir, sin diferencia demostrada (fuente: Kunutsor SK y colaboradores, 2018). Un ensayo aleatorizado de 323 pacientes con infección crónica tras artroplastia primaria halló éxito a 2 años de 97 % con 1 tiempo y 91 % con 2 (p = 0,04), pero excluyó revisión previa, cultivo negativo, hongos, inmunosupresión y partes blandas que impidieran el cierre, y sus autores piden no extrapolar (fuente: Fehring TK y colaboradores, 2026). La infección periprotésica no es solo local: a 1 año, la mortalidad fue 10,6 % frente a 2,0 % en revisión aséptica, y a 5 años 25,9 % frente a 12,9 % (fuente: Zmistowski B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«DAIR: éxito y fracaso según el contexto» muestra lo siguiente. Éxito global (65 estudios): 67 por ciento (fuente: Gerritsen M y colaboradores, 2021). Éxito en cadera: 70 por ciento (fuente: Gerritsen M y colaboradores, 2021). Éxito en rodilla: 63 por ciento (fuente: Gerritsen M y colaboradores, 2021). Fracaso en aguda temprana: 34.2 por ciento (fuente: Abbaszadeh A y colaboradores, 2026). Fracaso en hematógena aguda: 39.1 por ciento (fuente: Abbaszadeh A y colaboradores, 2026). Fracaso en crónica tardía: 73.6 por ciento (fuente: Abbaszadeh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«Fracaso del DAIR según el puntaje KLIC» muestra lo siguiente. 2 puntos o menos: 4.5 por ciento (fuente: Tornero E y colaboradores, 2015). Más de 2 a 3,5: 19.4 por ciento (fuente: Tornero E y colaboradores, 2015). 4 a 5: 55 por ciento (fuente: Tornero E y colaboradores, 2015). Más de 5 a 6,5: 71.4 por ciento (fuente: Tornero E y colaboradores, 2015). 7 o más: 100 por ciento (fuente: Tornero E y colaboradores, 2015). En el documento Word de este tema encontrarás además: Ensayos de antibiótico y de recambio en prótesis infectada; Mortalidad tras infección periprotésica frente a revisión aséptica; Estrategias en la infección periprotésica. Con esto cerramos cuando hay prótesis: definición, dair y recambio en 1 o 2 tiempos. Sigamos con complicaciones y secuelas.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y secuelas. En 204 episodios con cultivo positivo, 83 pacientes (41 %) tuvieron secuelas: 15 recaídas, 30 artrosis secundarias, 9 operaciones de Girdlestone, 9 artrodesis y 8 amputaciones (fuente: Lauper N y colaboradores, 2018). En otra cohorte comunitaria prospectiva (154 pacientes, niños incluidos, y 29 % de las articulaciones con material sintético), el resultado articular fue malo en 33 % de los sobrevivientes, y la edad avanzada, la enfermedad articular previa y el material sintético predijeron peor pronóstico (fuente: Kaandorp CJ y colaboradores, 1997). En 12 132 pacientes ingleses, al año las tasas fueron 0,13 % para artrodesis, 0,40 % para amputación y 1,33 % para artroplastia; a 15 años, 8,76 % recibió una artroplastia, con un riesgo anual unas 6 veces el de la población general (fuente: Abram SGF y colaboradores, 2020). En 169 episodios, la recaída fue 12 % y se asoció a gramnegativos (OR 5,9), inmunosupresión (OR 5,3) y falta de cirugía (fuente: Uçkay I y colaboradores, 2013). En 2 centros de trauma, las drogas inyectadas se asociaron a reintervención en 30 % frente a 17 % (fuente: Linden GS y colaboradores, 2025). En las artritis por S. aureus hubo fracaso global de 19,8 %: 5 muertes, 9 drenajes repetidos después de 30 días y 7 recaídas, con más fracaso con MRSA (fuente: Kim J y colaboradores, 2023). En una revisión de 7 estudios con 1243 pacientes, la prótesis total, en 1 o 2 tiempos, fue una opción eficaz, con reinfección media de 19,6 % (rango de 0 a 22,8 %) que los autores consideran aceptable, aunque faltan ensayos para fijar el esquema antibiótico y el momento óptimo (fuente: Cheong 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«Secuelas en 204 episodios con cultivo positivo (número de pacientes)» muestra lo siguiente. Artrosis secundaria: 30 pacientes (fuente: Lauper N y colaboradores, 2018). Recaída: 15 pacientes (fuente: Lauper N y colaboradores, 2018). Dolor persistente: 9 pacientes (fuente: Lauper N y colaboradores, 2018). Procedimiento de Girdlestone: 9 pacientes (fuente: Lauper N y colaboradores, 2018). Artrodesis: 9 pacientes (fuente: Lauper N y colaboradores, 2018). Amputación: 8 pacientes (fuente: Lauper N y colaboradores, 2018). Rigidez: 8 pacientes (fuente: Lauper N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«Eventos articulares tras lavado artroscópico de rodilla (Inglaterra)» muestra lo siguiente. Artrodesis al año: 0.1 por ciento (fuente: Abram SGF y colaboradores, 2020). Amputación al año: 0.4 por ciento (fuente: Abram SGF y colaboradores, 2020). Artroplastia al año: 1.3 por ciento (fuente: Abram SGF y colaboradores, 2020). Artroplastia a 15 años: 8.8 por ciento (fuente: Abram SGF y colaboradores, 2020). En el documento Word de este tema encontrarás además: Reintervención y recaída en subgrupos. Con esto cerramos complicaciones y secuelas. Sigamos con pronóstico: mortalidad y qué lo predice.</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mortalidad y qué lo predice. Las cifras dependen de la cohorte. En Canterbury, la mortalidad fue 2 % a 30 días y 6 % a 90 días (fuente: Kennedy N y colaboradores, 2015); en Taiwán, 4,3 %, 8,6 % y 16,4 % a 30 días, 90 días y 1 año (fuente: Huang YC y colaboradores, 2020); en una serie prospectiva de 75 pacientes, 11 % (fuente: Gupta MN y colaboradores, 2001); y tras lavado artroscópico de rodilla en Inglaterra, 7,05 % a 90 días y 22,69 % en mayores de 79 años (fuente: Abram SGF y colaboradores, 2020). La diferencia entre cohortes refleja edad, comorbilidad y qué casos se incluyen. En Taiwán, la infección de cadera, de hombro o de varios sitios, el sexo masculino, la edad de 65 años o más y las comorbilidades predijeron mortalidad (fuente: Huang YC y colaboradores, 2020). En Inglaterra, que la artritis séptica fuera un diagnóstico secundario y no el principal elevó el riesgo de morir (OR 2,10) (fuente: Abram SGF y colaboradores, 2020). En la serie de 75, la leucocitosis al ingreso y la falla renal posterior predijeron mal pronóstico, y las úlceras de pierna estaban en 38 % de los fallecidos frente a 11 % del total (fuente: Gupta MN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Corea del Sur, el MRSA, el índice de Charlson y la PCR elevada predijeron fracaso (fuente: Kim J y colaboradores, 2023). En esa otra cohorte comunitaria, la edad avanzada, la enfermedad articular previa y el material sintético predijeron mal resultado, y no hubo asociación con el germen ni con el retraso del tratamiento (fuente: Kaandorp CJ y colaboradores, 1997). El pronóstico depende en buena parte del huésped: edad, comorbilidad y articulación afectada (fuente: Huang YC y colaboradores, 2020) (fuente: Kaandorp CJ y colaboradores, 1997). El efecto de pocas horas de retraso no se logró demostrar (fuente: Lauper N y colaboradores, 2018) (fuente: Kodumuri P y colaboradores, 2012), aunque la guía cita alguna evidencia de que demorar más allá de 24 a 48 horas aumenta la necesidad de repetir el desbridamiento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en distintas cohortes de artritis séptica» muestra lo siguiente. Canterbury, 30 días: 2 por ciento (fuente: Kennedy N y colaboradores, 2015). Canterbury, 90 días: 6 por ciento (fuente: Kennedy N y colaboradores, 2015). Taiwán, 30 días: 4.3 por ciento (fuente: Huang YC y colaboradores, 2020). Taiwán, 90 días: 8.6 por ciento (fuente: Huang YC y colaboradores, 2020). Taiwán, 1 año: 16.4 por ciento (fuente: Huang YC y colaboradores, 2020). Serie prospectiva de 75 pacientes: 11 por ciento (fuente: Gupta MN y colaboradores, 2001). Inglaterra tras lavado de rodilla, 90 días: 7 por ciento (fuente: Abram SGF y colaboradores, 2020). Inglaterra, mayores de 79 años, 90 días: 22.7 por ciento (fuente: Abram SGF y colaboradores, 2020). Con esto cerramos pronóstico: mortalidad y qué lo predice. Sigamos con rehabilitación: movimiento precoz y vigilancia.</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movimiento precoz y vigilancia. La guía europea sugiere iniciar la movilización en cuanto la infección esté controlada, los drenajes retirados y las heridas cerradas (fuente: Ravn C y colaboradores, 2023). El motivo: en estudios observacionales sin grupo control, dejar la articulación inmóvil mucho tiempo tras operar se acompañó de rodillas que no recuperaban el arco de movimiento, atrofia, rigidez y contracturas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ensayo de rodilla, el regreso a las actividades diarias fue más rápido tras artroscopia que tras artrotomía (fuente: Peres LR y colaboradores, 2016). Durante el seguimiento, lo que alerta es un dolor que no cede, una articulación que sigue inflamada o supura, una función que empeora y una PCR o unos leucocitos que no descienden; ante esa evolución, la guía aconseja reaspirar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hay mala evolución, la imagen puede mostrar daño de tejidos vecinos, abscesos periarticulares u osteomielitis (fuente: Ravn C y colaboradores, 2023). No hay un protocolo de rehabilitación específico con estudio abierto para la artritis séptica: sin dato verificable. La línea de tiempo siguiente integra lo que sí respaldan las fuentes. Con esto cerramos rehabilitación: movimiento precoz y vigilancia. Sigamos con guías vigentes.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vigentes. SANJO (EBJIS, 2023): guía europea de artritis séptica de articulación nativa, con 25 dilemas y GRADE; es la columna de este capítulo (fuente: Ravn C y colaboradores, 2023). Recomendaciones francesas (2020) y actualización de la SPILF (2023): la primera trata el diagnóstico y el abordaje médico-quirúrgico; la segunda, las dosis y duraciones (fuente: Couderc M y colaboradores, 2020) (fuente: Stahl JP y colaboradores, 2023). Guía hispana GEIO, SEIP y SECOT (2024): declara la artritis séptica urgencia médica por riesgo de destrucción articular y fue hecha por un panel multidisciplinario (fuente: Benito N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Guía de la British Society for Rheumatology: la anterior es de 2006 y se está actualizando (fuente: Arumalla N y colaboradores, 2025). Infecciones de transmisión sexual, CDC 2021: manejo de la infección gonocócica diseminada (fuente: Workowski KA y colaboradores, 2021). Definición EBJIS de infección periprotésica: para la prótesis (fuente: McNally M y colaboradores, 2021). Con esto cerramos guías vigentes.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Aspirar antes de tratar: el líquido da el diagnóstico, el cultivo y el antibiograma; el antibiótico espera a la muestra salvo sepsis (fuente: Ravn C y colaboradores, 2023). Ninguna prueba aislada excluye: ni la clínica, ni la sangre, ni un recuento bajo, ni los cristales, ni un Gram negativo (fuente: Ravn C y colaboradores, 2023) (fuente: Li SF y colaboradores, 2004) (fuente: Papanicolas LE y colaboradores, 2012) (fuente: Al-Tawil K y colaboradores, 2021). Drenar y cubrir: lavado de la articulación (artroscópico si se puede, abierto si hay adherencias o daño) más antibiótico elegido por el germen probable y ajustado al cultivo (fuente: Ravn C y colaboradores, 2023). Pensar el germen por el contexto: S. aureus lidera y el MRSA depende de la epidemiología local (fuente: Clerc O y colaboradores, 2011); gonococo si hay lesiones acrales y tenosinovitis (fuente: Workowski KA y colaboradores, 2021); gramnegativos y Pseudomonas en articulaciones pequeñas de diabéticos (fuente: Clerc O y colaboradores, 2011); en quienes se inyectan drogas hoy predomina S. aureus (fuente: Ross JJ y colaboradores, 2004); y siempre preguntar por la prótesis. Vigilar el fracaso y movilizar pronto: dolor persistente, PCR que no baja o cultivos persistentes indican reintervenir; el movimiento empieza cuando la infección está controlada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Pide al menos 2 series de hemocultivos si hay fiebre o sospecha de bacteriemia, antes del antibiótico (fuente: Ravn C y colaboradores, 2023); el ecocardiograma queda para S. aureus, estreptococos orales, Streptococcus gallolyticus, Enterococcus faecalis o sospecha de endocarditis (fuente: Couderc M y colaboradores, 2020). Busca la puerta de entrada: en Ámsterdam, los defectos de piel fueron la fuente de 67 % de las infecciones hematógenas y la cirugía articular de 33 % de las directas (fuente: Kaandorp CJ y colaboradores, 1997). Con cristales en el líquido, sigue pensando en infección: 5 % de las articulaciones con cristales tenía infección concomitante (fuente: Papanicolas LE y colaboradores, 2012). Revisa si hay prótesis y cuántas articulaciones están afectadas: en 75 pacientes, 15 % tenía 2 o más articulaciones infectadas (fuente: Gupta MN y colaboradores, 2001). En el adulto sexualmente activo con lesiones acrales o tenosinovitis, toma NAAT o cultivo de todos los sitios expuestos y del sitio diseminado (fuente: Workowski KA y colaboradores, 2021). Ante una artritis subaguda o crónica, o un paciente de zona endémica, considera tuberculosis (fuente: Ravn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clínica no decide: el líquido y el cultivo sí (fuente: Ravn C y colaboradores, 2023). Aspira antes del antibiótico, y no dejes de pensar en infección si hay cristales (fuente: Ravn C y colaboradores, 2023) (fuente: Papanicolas LE y colaboradores, 2012). En el adulto no hay regla tipo Kocher validada para la rodilla antes de aspirar (fuente: Holzmeister A y colaboradores, 2021). Drena: artroscopia en rodilla si se puede; abierta si hay adherencias o daño (fuente: Ravn C y colaboradores, 2023) (fuente: McKenna DP y colaboradores, 2024). El antibiótico se elige por el germen y la epidemiología local; la duración es una zona gris (fuente: Ravn C y colaboradores, 2023) (fuente: Stahl JP y colaboradores, 2023) (fuente: Gjika E y colaboradores, 2019). Si hay prótesis, es otro camino: aspirar, definición EBJIS, DAIR o recambio (fuente: McNally M y colaboradores, 2021) (fuente: Gerritsen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artritis séptica · articulación nativa · monoartritis aguda · artrocentesis · líquido sinovial · leucocitos sinoviales · porcentaje de PMN · cristales · tinción de Gram · hemocultivos · Staphylococcus aureus · MRSA · gonococo · lavado artroscópico · artrotomía · clasificación de Gächter · criterios de Newman · criterios de Kocher · esterasa leucocitaria · DAIR · infección periprotésica · antibiótico oral · SANJO · movilización precoz.</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Aspira primero, trata después: el líquido da diagnóstico, cultivo y antibiograma (fuente: Ravn C y colaboradores, 2023). Cristales no descartan infección; un recuento bajo tampoco (fuente: Ravn C y colaboradores, 2023). Kocher es de niños: en la rodilla adulta no hay regla previa a la aspiración (fuente: Kocher MS y colaboradores, 1999) (fuente: Holzmeister A y colaboradores, 2021). Gram con bacterias confirma (especificidad 99,6 %); Gram negativo no descarta (sensibilidad 22 %) (fuente: Al-Tawil K y colaboradores, 2021). Rodilla: la artroscopia dio menos complicaciones que la artrotomía (OR 0,69) (fuente: Ramirez-Acosta K y colaboradores, 2025). Articulación grande: se recomienda desbridamiento quirúrgico; la aspiración seriada no es el plan por defecto (fuente: Ravn C y colaboradores, 2023). Gonococo diseminado: ceftriaxona 1 g cada 24 horas, más de 7 días en total (fuente: Workowski KA y colaboradores, 2021). DAIR en prótesis: éxito global de 67 %; cadera 70 %, rodilla 63 % (fuente: Gerritsen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Mujer de 68 años con artritis reumatoide tratada con un anti-TNF desde hace 4 meses y diabetes tipo 2. Hace 3 días empezó con dolor en la rodilla derecha, que hoy está caliente, con derrame y no tolera el apoyo. Temperatura de 38,2 °C, frecuencia cardiaca de 96 por minuto y presión arterial normal. No tiene prótesis. La PCR es de 160 mg/L. La radiografía solo muestra cambios degenerativos. Pregunta si puede irse a casa con antiinflamatorios.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haces antes de indicar el antibiótico?. El volumen que sale es poco: ¿en qué orden pides los análisis?. El líquido tiene 38 000 células/µL, 85 % de PMN y cristales de urato. ¿Descartas infección?. ¿Por qué esta paciente tiene más riesgo y qué debe cubrir el esquema empírico?. ¿Aspiración seriada o cirugía? Si es cirugía, ¿qué técnica y cuándo?. Salió S. aureus sensible a meticilina. ¿Qué duración y qué vía eliges?.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aspirar con técnica aséptica y sin antibiótico previo, tomar hemocultivos por la fiebre y recién después iniciar el antibiótico, porque no hay sepsis (fuente: Ravn C y colaboradores, 2023). Con poco volumen, el orden es cultivo y Gram, recuento con porcentaje de PMN y cristales (fuente: Ravn C y colaboradores, 2023). Los cristales no descartan infección: 5 % de las articulaciones con cristales tenía infección concomitante (fuente: Papanicolas LE y colaboradores, 2012), y con cristales el porcentaje de PMN pierde utilidad (fuente: Pesante BD y colaboradores, 2024); un recuento de 25 000 o más da un LR de 2,9, que orienta pero no confirma (fuente: Margaretten ME y colaboradores, 2007). La paciente tiene artritis reumatoide, diabetes y anti-TNF, que duplica el riesgo de artritis séptica (fuente: Galloway JB y colaboradores, 2011); el esquema empírico se elige por la epidemiología local y el riesgo de MRSA, y con Gram negativo y sin factores de resistencia la guía sugiere una penicilina semisintética más ceftriaxona o amoxicilina-clavulánico (fuente: Ravn C y colaboradores, 2023) (fuente: Clerc O y colaboradores, 2011). Para el drenaje, la guía recomienda desbridamiento quirúrgico en articulaciones grandes, con artroscopia en los estadios I a III y cirugía abierta si hay adherencias o daño (fuente: Ravn C y colaboradores, 2023); en la rodilla, la artroscopia tuvo menos complicaciones que la artrotomía (fuente: McKenna DP y colaboradores, 2024). Si no hay sepsis, se puede posponer hasta 24 horas bajo las 3 condiciones del consenso (fuente: Ravn C y colaboradores, 2023). Con S. aureus, la guía francesa propone 6 semanas, con paso a oral cuando los hemocultivos sean estériles y haya mejoría (fuente: Stahl JP y colaboradores, 2023); la guía europea sugiere IV de 1 a 2 semanas y oral de 2 a 4 (fuente: Ravn C y colaboradores, 2023). Las 2 guías discrepan (fuente: Stahl JP y colaboradores, 2023) (fuente: Ravn C y colaboradores, 2023), y el único ensayo aleatorizado de duración (2 frente a 4 semanas) incluyó sobre todo mano y muñeca, así que no resuelve la rodilla con S. aureus (fuente: Gjika E y colaboradores, 2019). Con una articulación caliente, la prioridad es aspirar y cultivar; los cristales o una cifra moderada de células no tranquilizan (fuente: Ravn C y colaboradores, 2023) (fuente: Papanicolas LE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hart" Target="../charts/char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Artritis séptica del adulto: aspirar primero, drenar con criterio y cubrir el germen, con la evidencia abierta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infecciones · infecciones-oseas-articulares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alcance y qué tan firme es la evidencia</a:t>
            </a:r>
          </a:p>
          <a:p>
            <a:pPr marL="347472" indent="-347472">
              <a:spcAft>
                <a:spcPts val="1400"/>
              </a:spcAft>
              <a:buChar char="•"/>
            </a:pPr>
            <a:r>
              <a:rPr sz="2200">
                <a:solidFill>
                  <a:srgbClr val="263238"/>
                </a:solidFill>
                <a:latin typeface="Calibri"/>
              </a:rPr>
              <a:t>2. Epidemiología y factores de riesgo</a:t>
            </a:r>
          </a:p>
          <a:p>
            <a:pPr marL="347472" indent="-347472">
              <a:spcAft>
                <a:spcPts val="1400"/>
              </a:spcAft>
              <a:buChar char="•"/>
            </a:pPr>
            <a:r>
              <a:rPr sz="2200">
                <a:solidFill>
                  <a:srgbClr val="263238"/>
                </a:solidFill>
                <a:latin typeface="Calibri"/>
              </a:rPr>
              <a:t>3. Mecanismo: cómo llega el germen y por qué se destruye el cartílago</a:t>
            </a:r>
          </a:p>
          <a:p>
            <a:pPr marL="347472" indent="-347472">
              <a:spcAft>
                <a:spcPts val="1400"/>
              </a:spcAft>
              <a:buChar char="•"/>
            </a:pPr>
            <a:r>
              <a:rPr sz="2200">
                <a:solidFill>
                  <a:srgbClr val="263238"/>
                </a:solidFill>
                <a:latin typeface="Calibri"/>
              </a:rPr>
              <a:t>4. Anatomía funcional: la cavidad que se punciona y se lava</a:t>
            </a:r>
          </a:p>
          <a:p>
            <a:pPr marL="347472" indent="-347472">
              <a:spcAft>
                <a:spcPts val="1400"/>
              </a:spcAft>
              <a:buChar char="•"/>
            </a:pPr>
            <a:r>
              <a:rPr sz="2200">
                <a:solidFill>
                  <a:srgbClr val="263238"/>
                </a:solidFill>
                <a:latin typeface="Calibri"/>
              </a:rPr>
              <a:t>5. Variantes clínicas: el contexto cambia el germen y la conducta</a:t>
            </a:r>
          </a:p>
          <a:p>
            <a:pPr marL="347472" indent="-347472">
              <a:spcAft>
                <a:spcPts val="1400"/>
              </a:spcAft>
              <a:buChar char="•"/>
            </a:pPr>
            <a:r>
              <a:rPr sz="2200">
                <a:solidFill>
                  <a:srgbClr val="263238"/>
                </a:solidFill>
                <a:latin typeface="Calibri"/>
              </a:rPr>
              <a:t>6. Microbiología: qué germen esperar y qué cubrir</a:t>
            </a:r>
          </a:p>
          <a:p>
            <a:pPr marL="347472" indent="-347472">
              <a:spcAft>
                <a:spcPts val="1400"/>
              </a:spcAft>
              <a:buChar char="•"/>
            </a:pPr>
            <a:r>
              <a:rPr sz="2200">
                <a:solidFill>
                  <a:srgbClr val="263238"/>
                </a:solidFill>
                <a:latin typeface="Calibri"/>
              </a:rPr>
              <a:t>7. Clasificación: estadios de Gächter y grados de Newman</a:t>
            </a:r>
          </a:p>
          <a:p>
            <a:pPr marL="347472" indent="-347472">
              <a:spcAft>
                <a:spcPts val="1400"/>
              </a:spcAft>
              <a:buChar char="•"/>
            </a:pPr>
            <a:r>
              <a:rPr sz="2200">
                <a:solidFill>
                  <a:srgbClr val="263238"/>
                </a:solidFill>
                <a:latin typeface="Calibri"/>
              </a:rPr>
              <a:t>8. Diagnóstico: qué pedir, cómo leerlo y por qué Kocher no aplica al adulto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qué sirve de verdad en la cabecera</a:t>
            </a:r>
          </a:p>
          <a:p>
            <a:pPr marL="347472" indent="-347472">
              <a:spcAft>
                <a:spcPts val="1400"/>
              </a:spcAft>
              <a:buChar char="•"/>
            </a:pPr>
            <a:r>
              <a:rPr sz="2200">
                <a:solidFill>
                  <a:srgbClr val="263238"/>
                </a:solidFill>
                <a:latin typeface="Calibri"/>
              </a:rPr>
              <a:t>10. Imágenes: qué piden las guías y qué muestra la resonancia</a:t>
            </a:r>
          </a:p>
          <a:p>
            <a:pPr marL="347472" indent="-347472">
              <a:spcAft>
                <a:spcPts val="1400"/>
              </a:spcAft>
              <a:buChar char="•"/>
            </a:pPr>
            <a:r>
              <a:rPr sz="2200">
                <a:solidFill>
                  <a:srgbClr val="263238"/>
                </a:solidFill>
                <a:latin typeface="Calibri"/>
              </a:rPr>
              <a:t>11. Algoritmo de urgencias: de la articulación caliente a la decisión de drenar</a:t>
            </a:r>
          </a:p>
          <a:p>
            <a:pPr marL="347472" indent="-347472">
              <a:spcAft>
                <a:spcPts val="1400"/>
              </a:spcAft>
              <a:buChar char="•"/>
            </a:pPr>
            <a:r>
              <a:rPr sz="2200">
                <a:solidFill>
                  <a:srgbClr val="263238"/>
                </a:solidFill>
                <a:latin typeface="Calibri"/>
              </a:rPr>
              <a:t>12. Tratamiento: antibiótico, drenaje (aspiración, artroscopia o artrotomía) y tiempos</a:t>
            </a:r>
          </a:p>
          <a:p>
            <a:pPr marL="347472" indent="-347472">
              <a:spcAft>
                <a:spcPts val="1400"/>
              </a:spcAft>
              <a:buChar char="•"/>
            </a:pPr>
            <a:r>
              <a:rPr sz="2200">
                <a:solidFill>
                  <a:srgbClr val="263238"/>
                </a:solidFill>
                <a:latin typeface="Calibri"/>
              </a:rPr>
              <a:t>13. Técnica: aspirar bien, lavar por artroscopia y cuándo abrir</a:t>
            </a:r>
          </a:p>
          <a:p>
            <a:pPr marL="347472" indent="-347472">
              <a:spcAft>
                <a:spcPts val="1400"/>
              </a:spcAft>
              <a:buChar char="•"/>
            </a:pPr>
            <a:r>
              <a:rPr sz="2200">
                <a:solidFill>
                  <a:srgbClr val="263238"/>
                </a:solidFill>
                <a:latin typeface="Calibri"/>
              </a:rPr>
              <a:t>14. Cuando hay prótesis: definición, DAIR y recambio en 1 o 2 tiempos</a:t>
            </a:r>
          </a:p>
          <a:p>
            <a:pPr marL="347472" indent="-347472">
              <a:spcAft>
                <a:spcPts val="1400"/>
              </a:spcAft>
              <a:buChar char="•"/>
            </a:pPr>
            <a:r>
              <a:rPr sz="2200">
                <a:solidFill>
                  <a:srgbClr val="263238"/>
                </a:solidFill>
                <a:latin typeface="Calibri"/>
              </a:rPr>
              <a:t>15. Complicaciones y secuelas</a:t>
            </a:r>
          </a:p>
          <a:p>
            <a:pPr marL="347472" indent="-347472">
              <a:spcAft>
                <a:spcPts val="1400"/>
              </a:spcAft>
              <a:buChar char="•"/>
            </a:pPr>
            <a:r>
              <a:rPr sz="2200">
                <a:solidFill>
                  <a:srgbClr val="263238"/>
                </a:solidFill>
                <a:latin typeface="Calibri"/>
              </a:rPr>
              <a:t>16. Pronóstico: mortalidad y qué lo predice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[r2] Carpenter CR et al. Acad Emerg Med. 2011. doi:10.1111/j.1553-2712.2011.01121.x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 una articulación caliente, dolorosa y con derrame en un adulto, piensa en infección y aspira: la guía europea aclara que ningún dato clínico la confirma ni la excluye…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alcance y qué tan firme es la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Couderc M et al. Joint Bone Spine. 2020. doi:10.1016/j.jbspin.2020.07.012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artritis séptica es la infección bacteriana del espacio articular.</a:t>
            </a:r>
          </a:p>
          <a:p>
            <a:pPr marL="347472" indent="-347472">
              <a:spcAft>
                <a:spcPts val="1400"/>
              </a:spcAft>
              <a:buChar char="•"/>
            </a:pPr>
            <a:r>
              <a:rPr sz="2400">
                <a:solidFill>
                  <a:srgbClr val="263238"/>
                </a:solidFill>
                <a:latin typeface="Calibri"/>
              </a:rPr>
              <a:t>En el adulto con articulación nativa es una urgencia diagnóstica: lo que se pierde por demora es función, y a veces la vida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alcance y qué tan firme es la evidencia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Gupta MN et al. Ann Rheum Dis. 2003. doi:10.1136/ard.62.4.327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literatura se usa la clasificación de Newman: grado A es el cultivo positivo; los grados B y C son líquido estéril con sospecha clínica alta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Mapa de decisiones y su respaldo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Gjika E et al. Ann Rheum Dis. 2019. doi:10.1136/annrheumdis-2019-215116</a:t>
            </a:r>
          </a:p>
          <a:p>
            <a:r>
              <a:rPr sz="800">
                <a:solidFill>
                  <a:srgbClr val="5A6469"/>
                </a:solidFill>
                <a:latin typeface="Calibri"/>
              </a:rPr>
              <a:t>[r31] Kodumuri P et al. Does it matter? Int Orthop. 2012. doi:10.1007/s00264-012-1546-1</a:t>
            </a:r>
          </a:p>
          <a:p>
            <a:r>
              <a:rPr sz="800">
                <a:solidFill>
                  <a:srgbClr val="5A6469"/>
                </a:solidFill>
                <a:latin typeface="Calibri"/>
              </a:rPr>
              <a:t>[r30] Lauper N et al. J Infect. 2018. doi:10.1016/j.jinf.2018.02.015</a:t>
            </a:r>
          </a:p>
          <a:p>
            <a:r>
              <a:rPr sz="800">
                <a:solidFill>
                  <a:srgbClr val="5A6469"/>
                </a:solidFill>
                <a:latin typeface="Calibri"/>
              </a:rPr>
              <a:t>[r32] Li HK et al. N Engl J Med. 2019. doi:10.1056/NEJMoa1710926</a:t>
            </a:r>
          </a:p>
          <a:p>
            <a:r>
              <a:rPr sz="800">
                <a:solidFill>
                  <a:srgbClr val="5A6469"/>
                </a:solidFill>
                <a:latin typeface="Calibri"/>
              </a:rPr>
              <a:t>[r3] Margaretten ME et al. 2007. doi:10.1001/jama.297.13.1478</a:t>
            </a:r>
          </a:p>
          <a:p>
            <a:r>
              <a:rPr sz="800">
                <a:solidFill>
                  <a:srgbClr val="5A6469"/>
                </a:solidFill>
                <a:latin typeface="Calibri"/>
              </a:rPr>
              <a:t>(+4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Decisión</a:t>
                      </a:r>
                    </a:p>
                  </a:txBody>
                  <a:tcPr>
                    <a:solidFill>
                      <a:srgbClr val="0F5F6B"/>
                    </a:solidFill>
                  </a:tcPr>
                </a:tc>
                <a:tc>
                  <a:txBody>
                    <a:bodyPr/>
                    <a:lstStyle/>
                    <a:p>
                      <a:r>
                        <a:rPr sz="1600" b="1">
                          <a:solidFill>
                            <a:srgbClr val="FFFFFF"/>
                          </a:solidFill>
                          <a:latin typeface="Calibri"/>
                        </a:rPr>
                        <a:t>Mejor respaldo disponible</a:t>
                      </a:r>
                    </a:p>
                  </a:txBody>
                  <a:tcPr>
                    <a:solidFill>
                      <a:srgbClr val="0F5F6B"/>
                    </a:solidFill>
                  </a:tcPr>
                </a:tc>
                <a:tc>
                  <a:txBody>
                    <a:bodyPr/>
                    <a:lstStyle/>
                    <a:p>
                      <a:r>
                        <a:rPr sz="1600" b="1">
                          <a:solidFill>
                            <a:srgbClr val="FFFFFF"/>
                          </a:solidFill>
                          <a:latin typeface="Calibri"/>
                        </a:rPr>
                        <a:t>Solidez</a:t>
                      </a:r>
                    </a:p>
                  </a:txBody>
                  <a:tcPr>
                    <a:solidFill>
                      <a:srgbClr val="0F5F6B"/>
                    </a:solidFill>
                  </a:tcPr>
                </a:tc>
              </a:tr>
              <a:tr h="457200">
                <a:tc>
                  <a:txBody>
                    <a:bodyPr/>
                    <a:lstStyle/>
                    <a:p>
                      <a:r>
                        <a:rPr sz="1600">
                          <a:solidFill>
                            <a:srgbClr val="263238"/>
                          </a:solidFill>
                          <a:latin typeface="Calibri"/>
                        </a:rPr>
                        <a:t>Aspirar antes del antibiótico</a:t>
                      </a:r>
                    </a:p>
                  </a:txBody>
                  <a:tcPr>
                    <a:solidFill>
                      <a:srgbClr val="EEF3F4"/>
                    </a:solidFill>
                  </a:tcPr>
                </a:tc>
                <a:tc>
                  <a:txBody>
                    <a:bodyPr/>
                    <a:lstStyle/>
                    <a:p>
                      <a:r>
                        <a:rPr sz="1600">
                          <a:solidFill>
                            <a:srgbClr val="263238"/>
                          </a:solidFill>
                          <a:latin typeface="Calibri"/>
                        </a:rPr>
                        <a:t>Guía SANJO, recomendaciones B1 y D1 [r1]</a:t>
                      </a:r>
                    </a:p>
                  </a:txBody>
                  <a:tcPr>
                    <a:solidFill>
                      <a:srgbClr val="EEF3F4"/>
                    </a:solidFill>
                  </a:tcPr>
                </a:tc>
                <a:tc>
                  <a:txBody>
                    <a:bodyPr/>
                    <a:lstStyle/>
                    <a:p>
                      <a:r>
                        <a:rPr sz="1600">
                          <a:solidFill>
                            <a:srgbClr val="263238"/>
                          </a:solidFill>
                          <a:latin typeface="Calibri"/>
                        </a:rPr>
                        <a:t>Guía; no hay ensayo</a:t>
                      </a:r>
                    </a:p>
                  </a:txBody>
                  <a:tcPr>
                    <a:solidFill>
                      <a:srgbClr val="EEF3F4"/>
                    </a:solidFill>
                  </a:tcPr>
                </a:tc>
              </a:tr>
              <a:tr h="457200">
                <a:tc>
                  <a:txBody>
                    <a:bodyPr/>
                    <a:lstStyle/>
                    <a:p>
                      <a:r>
                        <a:rPr sz="1600">
                          <a:solidFill>
                            <a:srgbClr val="263238"/>
                          </a:solidFill>
                          <a:latin typeface="Calibri"/>
                        </a:rPr>
                        <a:t>Umbrales del líquido sinovial</a:t>
                      </a:r>
                    </a:p>
                  </a:txBody>
                  <a:tcPr>
                    <a:solidFill>
                      <a:srgbClr val="FFFFFF"/>
                    </a:solidFill>
                  </a:tcPr>
                </a:tc>
                <a:tc>
                  <a:txBody>
                    <a:bodyPr/>
                    <a:lstStyle/>
                    <a:p>
                      <a:r>
                        <a:rPr sz="1600">
                          <a:solidFill>
                            <a:srgbClr val="263238"/>
                          </a:solidFill>
                          <a:latin typeface="Calibri"/>
                        </a:rPr>
                        <a:t>Revisión con razones de verosimilitud de 14 estudios [r3]</a:t>
                      </a:r>
                    </a:p>
                  </a:txBody>
                  <a:tcPr>
                    <a:solidFill>
                      <a:srgbClr val="FFFFFF"/>
                    </a:solidFill>
                  </a:tcPr>
                </a:tc>
                <a:tc>
                  <a:txBody>
                    <a:bodyPr/>
                    <a:lstStyle/>
                    <a:p>
                      <a:r>
                        <a:rPr sz="1600">
                          <a:solidFill>
                            <a:srgbClr val="263238"/>
                          </a:solidFill>
                          <a:latin typeface="Calibri"/>
                        </a:rPr>
                        <a:t>Estudios observacionales</a:t>
                      </a:r>
                    </a:p>
                  </a:txBody>
                  <a:tcPr>
                    <a:solidFill>
                      <a:srgbClr val="FFFFFF"/>
                    </a:solidFill>
                  </a:tcPr>
                </a:tc>
              </a:tr>
              <a:tr h="457200">
                <a:tc>
                  <a:txBody>
                    <a:bodyPr/>
                    <a:lstStyle/>
                    <a:p>
                      <a:r>
                        <a:rPr sz="1600">
                          <a:solidFill>
                            <a:srgbClr val="263238"/>
                          </a:solidFill>
                          <a:latin typeface="Calibri"/>
                        </a:rPr>
                        <a:t>Artroscopia frente a artrotomía en rodilla</a:t>
                      </a:r>
                    </a:p>
                  </a:txBody>
                  <a:tcPr>
                    <a:solidFill>
                      <a:srgbClr val="EEF3F4"/>
                    </a:solidFill>
                  </a:tcPr>
                </a:tc>
                <a:tc>
                  <a:txBody>
                    <a:bodyPr/>
                    <a:lstStyle/>
                    <a:p>
                      <a:r>
                        <a:rPr sz="1600">
                          <a:solidFill>
                            <a:srgbClr val="263238"/>
                          </a:solidFill>
                          <a:latin typeface="Calibri"/>
                        </a:rPr>
                        <a:t>1 ECA [r28] y metaanálisis de cohortes [r29][r8]</a:t>
                      </a:r>
                    </a:p>
                  </a:txBody>
                  <a:tcPr>
                    <a:solidFill>
                      <a:srgbClr val="EEF3F4"/>
                    </a:solidFill>
                  </a:tcPr>
                </a:tc>
                <a:tc>
                  <a:txBody>
                    <a:bodyPr/>
                    <a:lstStyle/>
                    <a:p>
                      <a:r>
                        <a:rPr sz="1600">
                          <a:solidFill>
                            <a:srgbClr val="263238"/>
                          </a:solidFill>
                          <a:latin typeface="Calibri"/>
                        </a:rPr>
                        <a:t>Baja a moderada</a:t>
                      </a:r>
                    </a:p>
                  </a:txBody>
                  <a:tcPr>
                    <a:solidFill>
                      <a:srgbClr val="EEF3F4"/>
                    </a:solidFill>
                  </a:tcPr>
                </a:tc>
              </a:tr>
              <a:tr h="457200">
                <a:tc>
                  <a:txBody>
                    <a:bodyPr/>
                    <a:lstStyle/>
                    <a:p>
                      <a:r>
                        <a:rPr sz="1600">
                          <a:solidFill>
                            <a:srgbClr val="263238"/>
                          </a:solidFill>
                          <a:latin typeface="Calibri"/>
                        </a:rPr>
                        <a:t>Cirugía inmediata frente a diferida</a:t>
                      </a:r>
                    </a:p>
                  </a:txBody>
                  <a:tcPr>
                    <a:solidFill>
                      <a:srgbClr val="FFFFFF"/>
                    </a:solidFill>
                  </a:tcPr>
                </a:tc>
                <a:tc>
                  <a:txBody>
                    <a:bodyPr/>
                    <a:lstStyle/>
                    <a:p>
                      <a:r>
                        <a:rPr sz="1600">
                          <a:solidFill>
                            <a:srgbClr val="263238"/>
                          </a:solidFill>
                          <a:latin typeface="Calibri"/>
                        </a:rPr>
                        <a:t>Cohortes retrospectivas [r30][r31]</a:t>
                      </a:r>
                    </a:p>
                  </a:txBody>
                  <a:tcPr>
                    <a:solidFill>
                      <a:srgbClr val="FFFFFF"/>
                    </a:solidFill>
                  </a:tcPr>
                </a:tc>
                <a:tc>
                  <a:txBody>
                    <a:bodyPr/>
                    <a:lstStyle/>
                    <a:p>
                      <a:r>
                        <a:rPr sz="1600">
                          <a:solidFill>
                            <a:srgbClr val="263238"/>
                          </a:solidFill>
                          <a:latin typeface="Calibri"/>
                        </a:rPr>
                        <a:t>Baja</a:t>
                      </a:r>
                    </a:p>
                  </a:txBody>
                  <a:tcPr>
                    <a:solidFill>
                      <a:srgbClr val="FFFFFF"/>
                    </a:solidFill>
                  </a:tcPr>
                </a:tc>
              </a:tr>
              <a:tr h="457200">
                <a:tc>
                  <a:txBody>
                    <a:bodyPr/>
                    <a:lstStyle/>
                    <a:p>
                      <a:r>
                        <a:rPr sz="1600">
                          <a:solidFill>
                            <a:srgbClr val="263238"/>
                          </a:solidFill>
                          <a:latin typeface="Calibri"/>
                        </a:rPr>
                        <a:t>Duración del antibiótico</a:t>
                      </a:r>
                    </a:p>
                  </a:txBody>
                  <a:tcPr>
                    <a:solidFill>
                      <a:srgbClr val="EEF3F4"/>
                    </a:solidFill>
                  </a:tcPr>
                </a:tc>
                <a:tc>
                  <a:txBody>
                    <a:bodyPr/>
                    <a:lstStyle/>
                    <a:p>
                      <a:r>
                        <a:rPr sz="1600">
                          <a:solidFill>
                            <a:srgbClr val="263238"/>
                          </a:solidFill>
                          <a:latin typeface="Calibri"/>
                        </a:rPr>
                        <a:t>1 ECA, mayoría mano y muñeca [r9]</a:t>
                      </a:r>
                    </a:p>
                  </a:txBody>
                  <a:tcPr>
                    <a:solidFill>
                      <a:srgbClr val="EEF3F4"/>
                    </a:solidFill>
                  </a:tcPr>
                </a:tc>
                <a:tc>
                  <a:txBody>
                    <a:bodyPr/>
                    <a:lstStyle/>
                    <a:p>
                      <a:r>
                        <a:rPr sz="1600">
                          <a:solidFill>
                            <a:srgbClr val="263238"/>
                          </a:solidFill>
                          <a:latin typeface="Calibri"/>
                        </a:rPr>
                        <a:t>Baja</a:t>
                      </a:r>
                    </a:p>
                  </a:txBody>
                  <a:tcPr>
                    <a:solidFill>
                      <a:srgbClr val="EEF3F4"/>
                    </a:solidFill>
                  </a:tcPr>
                </a:tc>
              </a:tr>
              <a:tr h="457200">
                <a:tc>
                  <a:txBody>
                    <a:bodyPr/>
                    <a:lstStyle/>
                    <a:p>
                      <a:r>
                        <a:rPr sz="1600">
                          <a:solidFill>
                            <a:srgbClr val="263238"/>
                          </a:solidFill>
                          <a:latin typeface="Calibri"/>
                        </a:rPr>
                        <a:t>Vía oral frente a intravenosa</a:t>
                      </a:r>
                    </a:p>
                  </a:txBody>
                  <a:tcPr>
                    <a:solidFill>
                      <a:srgbClr val="FFFFFF"/>
                    </a:solidFill>
                  </a:tcPr>
                </a:tc>
                <a:tc>
                  <a:txBody>
                    <a:bodyPr/>
                    <a:lstStyle/>
                    <a:p>
                      <a:r>
                        <a:rPr sz="1600">
                          <a:solidFill>
                            <a:srgbClr val="263238"/>
                          </a:solidFill>
                          <a:latin typeface="Calibri"/>
                        </a:rPr>
                        <a:t>ECA en infección ósea o articular [r32]</a:t>
                      </a:r>
                    </a:p>
                  </a:txBody>
                  <a:tcPr>
                    <a:solidFill>
                      <a:srgbClr val="FFFFFF"/>
                    </a:solidFill>
                  </a:tcPr>
                </a:tc>
                <a:tc>
                  <a:txBody>
                    <a:bodyPr/>
                    <a:lstStyle/>
                    <a:p>
                      <a:r>
                        <a:rPr sz="1600">
                          <a:solidFill>
                            <a:srgbClr val="263238"/>
                          </a:solidFill>
                          <a:latin typeface="Calibri"/>
                        </a:rPr>
                        <a:t>Moderada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y factores de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Margaretten ME et al. 2007. doi:10.1001/jama.297.13.1478</a:t>
            </a:r>
          </a:p>
          <a:p>
            <a:r>
              <a:rPr sz="800">
                <a:solidFill>
                  <a:srgbClr val="5A6469"/>
                </a:solidFill>
                <a:latin typeface="Calibri"/>
              </a:rPr>
              <a:t>[r11] Huang YC et al. Rheumatology (Oxford). 2020. doi:10.1093/rheumatology/keaa162</a:t>
            </a:r>
          </a:p>
          <a:p>
            <a:r>
              <a:rPr sz="800">
                <a:solidFill>
                  <a:srgbClr val="5A6469"/>
                </a:solidFill>
                <a:latin typeface="Calibri"/>
              </a:rPr>
              <a:t>[r18] Kaandorp CJ et al. Ann Rheum Dis. 1997. doi:10.1136/ard.56.8.470</a:t>
            </a:r>
          </a:p>
          <a:p>
            <a:r>
              <a:rPr sz="800">
                <a:solidFill>
                  <a:srgbClr val="5A6469"/>
                </a:solidFill>
                <a:latin typeface="Calibri"/>
              </a:rPr>
              <a:t>[r33] Rutherford AI et al. Rheumatology (Oxford). 2016. doi:10.1093/rheumatology/kew323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incidencia cambia con el país y con cómo se cuenta el caso, pero la tendencia es al alza y se concentra en el adulto mayor.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de artritis séptica en cohortes poblacionales (por 100 000 por 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Rutherford AI et al. Rheumatology (Oxford). 2016. doi:10.1093/rheumatology/kew323</a:t>
            </a:r>
          </a:p>
          <a:p>
            <a:r>
              <a:rPr sz="800">
                <a:solidFill>
                  <a:srgbClr val="5A6469"/>
                </a:solidFill>
                <a:latin typeface="Calibri"/>
              </a:rPr>
              <a:t>[r11] Huang YC et al. Rheumatology (Oxford). 2020. doi:10.1093/rheumatology/keaa162</a:t>
            </a:r>
          </a:p>
          <a:p>
            <a:r>
              <a:rPr sz="800">
                <a:solidFill>
                  <a:srgbClr val="5A6469"/>
                </a:solidFill>
                <a:latin typeface="Calibri"/>
              </a:rPr>
              <a:t>[r34] Kennedy N et al. J Rheumatol. 2015. doi:10.3899/jrheum.150434</a:t>
            </a:r>
          </a:p>
          <a:p>
            <a:r>
              <a:rPr sz="800">
                <a:solidFill>
                  <a:srgbClr val="5A6469"/>
                </a:solidFill>
                <a:latin typeface="Calibri"/>
              </a:rPr>
              <a:t>[r18] Kaandorp CJ et al. Ann Rheum Dis. 1997. doi:10.1136/ard.56.8.470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en cohortes poblacionales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Huang YC et al. Rheumatology (Oxford). 2020. doi:10.1093/rheumatology/keaa162</a:t>
            </a:r>
          </a:p>
          <a:p>
            <a:r>
              <a:rPr sz="800">
                <a:solidFill>
                  <a:srgbClr val="5A6469"/>
                </a:solidFill>
                <a:latin typeface="Calibri"/>
              </a:rPr>
              <a:t>[r18] Kaandorp CJ et al. Ann Rheum Dis. 1997. doi:10.1136/ard.56.8.470</a:t>
            </a:r>
          </a:p>
          <a:p>
            <a:r>
              <a:rPr sz="800">
                <a:solidFill>
                  <a:srgbClr val="5A6469"/>
                </a:solidFill>
                <a:latin typeface="Calibri"/>
              </a:rPr>
              <a:t>[r34] Kennedy N et al. J Rheumatol. 2015. doi:10.3899/jrheum.150434</a:t>
            </a:r>
          </a:p>
          <a:p>
            <a:r>
              <a:rPr sz="800">
                <a:solidFill>
                  <a:srgbClr val="5A6469"/>
                </a:solidFill>
                <a:latin typeface="Calibri"/>
              </a:rPr>
              <a:t>[r33] Rutherford AI et al. Rheumatology (Oxford). 2016. doi:10.1093/rheumatology/kew323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Cohorte</a:t>
                      </a:r>
                    </a:p>
                  </a:txBody>
                  <a:tcPr>
                    <a:solidFill>
                      <a:srgbClr val="0F5F6B"/>
                    </a:solidFill>
                  </a:tcPr>
                </a:tc>
                <a:tc>
                  <a:txBody>
                    <a:bodyPr/>
                    <a:lstStyle/>
                    <a:p>
                      <a:r>
                        <a:rPr sz="1600" b="1">
                          <a:solidFill>
                            <a:srgbClr val="FFFFFF"/>
                          </a:solidFill>
                          <a:latin typeface="Calibri"/>
                        </a:rPr>
                        <a:t>Qué se midió</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Reino Unido 1998 a 2013</a:t>
                      </a:r>
                    </a:p>
                  </a:txBody>
                  <a:tcPr>
                    <a:solidFill>
                      <a:srgbClr val="EEF3F4"/>
                    </a:solidFill>
                  </a:tcPr>
                </a:tc>
                <a:tc>
                  <a:txBody>
                    <a:bodyPr/>
                    <a:lstStyle/>
                    <a:p>
                      <a:r>
                        <a:rPr sz="1600">
                          <a:solidFill>
                            <a:srgbClr val="263238"/>
                          </a:solidFill>
                          <a:latin typeface="Calibri"/>
                        </a:rPr>
                        <a:t>Incidencia hospitalaria</a:t>
                      </a:r>
                    </a:p>
                  </a:txBody>
                  <a:tcPr>
                    <a:solidFill>
                      <a:srgbClr val="EEF3F4"/>
                    </a:solidFill>
                  </a:tcPr>
                </a:tc>
                <a:tc>
                  <a:txBody>
                    <a:bodyPr/>
                    <a:lstStyle/>
                    <a:p>
                      <a:r>
                        <a:rPr sz="1600">
                          <a:solidFill>
                            <a:srgbClr val="263238"/>
                          </a:solidFill>
                          <a:latin typeface="Calibri"/>
                        </a:rPr>
                        <a:t>5,5 a 7,8 por 100 000; mayores de 75 años 15 a 31 por 100 000 [r33]</a:t>
                      </a:r>
                    </a:p>
                  </a:txBody>
                  <a:tcPr>
                    <a:solidFill>
                      <a:srgbClr val="EEF3F4"/>
                    </a:solidFill>
                  </a:tcPr>
                </a:tc>
              </a:tr>
              <a:tr h="457200">
                <a:tc>
                  <a:txBody>
                    <a:bodyPr/>
                    <a:lstStyle/>
                    <a:p>
                      <a:r>
                        <a:rPr sz="1600">
                          <a:solidFill>
                            <a:srgbClr val="263238"/>
                          </a:solidFill>
                          <a:latin typeface="Calibri"/>
                        </a:rPr>
                        <a:t>Taiwán 1998 a 2012</a:t>
                      </a:r>
                    </a:p>
                  </a:txBody>
                  <a:tcPr>
                    <a:solidFill>
                      <a:srgbClr val="FFFFFF"/>
                    </a:solidFill>
                  </a:tcPr>
                </a:tc>
                <a:tc>
                  <a:txBody>
                    <a:bodyPr/>
                    <a:lstStyle/>
                    <a:p>
                      <a:r>
                        <a:rPr sz="1600">
                          <a:solidFill>
                            <a:srgbClr val="263238"/>
                          </a:solidFill>
                          <a:latin typeface="Calibri"/>
                        </a:rPr>
                        <a:t>Incidencia hospitalaria</a:t>
                      </a:r>
                    </a:p>
                  </a:txBody>
                  <a:tcPr>
                    <a:solidFill>
                      <a:srgbClr val="FFFFFF"/>
                    </a:solidFill>
                  </a:tcPr>
                </a:tc>
                <a:tc>
                  <a:txBody>
                    <a:bodyPr/>
                    <a:lstStyle/>
                    <a:p>
                      <a:r>
                        <a:rPr sz="1600">
                          <a:solidFill>
                            <a:srgbClr val="263238"/>
                          </a:solidFill>
                          <a:latin typeface="Calibri"/>
                        </a:rPr>
                        <a:t>9,8 a 13,3 por 100 000; 31 491 pacientes [r11]</a:t>
                      </a:r>
                    </a:p>
                  </a:txBody>
                  <a:tcPr>
                    <a:solidFill>
                      <a:srgbClr val="FFFFFF"/>
                    </a:solidFill>
                  </a:tcPr>
                </a:tc>
              </a:tr>
              <a:tr h="457200">
                <a:tc>
                  <a:txBody>
                    <a:bodyPr/>
                    <a:lstStyle/>
                    <a:p>
                      <a:r>
                        <a:rPr sz="1600">
                          <a:solidFill>
                            <a:srgbClr val="263238"/>
                          </a:solidFill>
                          <a:latin typeface="Calibri"/>
                        </a:rPr>
                        <a:t>Canterbury (Nueva Zelanda)</a:t>
                      </a:r>
                    </a:p>
                  </a:txBody>
                  <a:tcPr>
                    <a:solidFill>
                      <a:srgbClr val="EEF3F4"/>
                    </a:solidFill>
                  </a:tcPr>
                </a:tc>
                <a:tc>
                  <a:txBody>
                    <a:bodyPr/>
                    <a:lstStyle/>
                    <a:p>
                      <a:r>
                        <a:rPr sz="1600">
                          <a:solidFill>
                            <a:srgbClr val="263238"/>
                          </a:solidFill>
                          <a:latin typeface="Calibri"/>
                        </a:rPr>
                        <a:t>248 casos revisados retrospectivamente (criterios de Newman)</a:t>
                      </a:r>
                    </a:p>
                  </a:txBody>
                  <a:tcPr>
                    <a:solidFill>
                      <a:srgbClr val="EEF3F4"/>
                    </a:solidFill>
                  </a:tcPr>
                </a:tc>
                <a:tc>
                  <a:txBody>
                    <a:bodyPr/>
                    <a:lstStyle/>
                    <a:p>
                      <a:r>
                        <a:rPr sz="1600">
                          <a:solidFill>
                            <a:srgbClr val="263238"/>
                          </a:solidFill>
                          <a:latin typeface="Calibri"/>
                        </a:rPr>
                        <a:t>12,0 por 100 000 por año; 73,4 por 100 000 en mayores de 90 años [r34]</a:t>
                      </a:r>
                    </a:p>
                  </a:txBody>
                  <a:tcPr>
                    <a:solidFill>
                      <a:srgbClr val="EEF3F4"/>
                    </a:solidFill>
                  </a:tcPr>
                </a:tc>
              </a:tr>
              <a:tr h="457200">
                <a:tc>
                  <a:txBody>
                    <a:bodyPr/>
                    <a:lstStyle/>
                    <a:p>
                      <a:r>
                        <a:rPr sz="1600">
                          <a:solidFill>
                            <a:srgbClr val="263238"/>
                          </a:solidFill>
                          <a:latin typeface="Calibri"/>
                        </a:rPr>
                        <a:t>Ámsterdam, 1990 a 1993</a:t>
                      </a:r>
                    </a:p>
                  </a:txBody>
                  <a:tcPr>
                    <a:solidFill>
                      <a:srgbClr val="FFFFFF"/>
                    </a:solidFill>
                  </a:tcPr>
                </a:tc>
                <a:tc>
                  <a:txBody>
                    <a:bodyPr/>
                    <a:lstStyle/>
                    <a:p>
                      <a:r>
                        <a:rPr sz="1600">
                          <a:solidFill>
                            <a:srgbClr val="263238"/>
                          </a:solidFill>
                          <a:latin typeface="Calibri"/>
                        </a:rPr>
                        <a:t>Encuesta comunitaria prospectiva (incluye prótesis y niños)</a:t>
                      </a:r>
                    </a:p>
                  </a:txBody>
                  <a:tcPr>
                    <a:solidFill>
                      <a:srgbClr val="FFFFFF"/>
                    </a:solidFill>
                  </a:tcPr>
                </a:tc>
                <a:tc>
                  <a:txBody>
                    <a:bodyPr/>
                    <a:lstStyle/>
                    <a:p>
                      <a:r>
                        <a:rPr sz="1600">
                          <a:solidFill>
                            <a:srgbClr val="263238"/>
                          </a:solidFill>
                          <a:latin typeface="Calibri"/>
                        </a:rPr>
                        <a:t>5,7 por 100 000 por año [r18]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llega el germen y por qué se destruye el cartílago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Hu Z et al. Front Microbiol. 2025. doi:10.3389/fmicb.2025.1687243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germen llega por la sangre (a menudo desde la piel), por inoculación directa (cirugía, artroscopia, inyección, trauma) o por vecindad desde una osteomielitis adyacente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llega el germen y por qué se destruye el cartílago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Smith RL et al. J Bone Joint Surg Am. 1987. PMID 3654698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es un reloj humano, y no hay que leerlo como una orden de dar antibiótico antes de aspirar…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glicosaminoglicanos del cartílago de conejo con S. aureus, según cuándo empieza el antibiótico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Smith RL et al. J Bone Joint Surg Am. 1987. PMID 3654698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funcional: la cavidad que se punciona y se lava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infección ocupa la cavidad sinovial y la distiende.</a:t>
            </a:r>
          </a:p>
          <a:p>
            <a:pPr marL="347472" indent="-347472">
              <a:spcAft>
                <a:spcPts val="1400"/>
              </a:spcAft>
              <a:buChar char="•"/>
            </a:pPr>
            <a:r>
              <a:rPr sz="2400">
                <a:solidFill>
                  <a:srgbClr val="263238"/>
                </a:solidFill>
                <a:latin typeface="Calibri"/>
              </a:rPr>
              <a:t>Esa distensión es el objetivo de la punción y la razón de que la cápsula, no el hueso, defina el plan de drenaje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funcional: la cavidad que se punciona y se lava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corte sagital se ven además la bolsa bajo el cuádriceps, la almohadilla grasa infrarrotuliana y los meniscos.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funcional: la cavidad que se punciona y se lava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articulación es profunda y queda bajo planos musculares gruesos (opinión experta); para las articulaciones de acceso difícil, la guía considera útil dirigir la aguja con ecografía, fluoroscopia o TC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clínicas: el contexto cambia el germen y la conducta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[r5] Papanicolas LE et al. J Rheumatol. 2012. doi:10.3899/jrheum.110368</a:t>
            </a:r>
          </a:p>
          <a:p>
            <a:r>
              <a:rPr sz="800">
                <a:solidFill>
                  <a:srgbClr val="5A6469"/>
                </a:solidFill>
                <a:latin typeface="Calibri"/>
              </a:rPr>
              <a:t>[r11] Huang YC et al. Rheumatology (Oxford). 2020. doi:10.1093/rheumatology/keaa162</a:t>
            </a:r>
          </a:p>
          <a:p>
            <a:r>
              <a:rPr sz="800">
                <a:solidFill>
                  <a:srgbClr val="5A6469"/>
                </a:solidFill>
                <a:latin typeface="Calibri"/>
              </a:rPr>
              <a:t>[r15] Workowski KA et al. MMWR Recomm Rep. 2021. doi:10.15585/mmwr.rr7004a1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mismo cuadro articular se comporta distinto según el huésped y la puerta de entrada.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frecuentes de la artritis séptica del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[r37] Aïm F et al. Orthop Traumatol Surg Res. 2015. doi:10.1016/j.otsr.2014.11.010</a:t>
            </a:r>
          </a:p>
          <a:p>
            <a:r>
              <a:rPr sz="800">
                <a:solidFill>
                  <a:srgbClr val="5A6469"/>
                </a:solidFill>
                <a:latin typeface="Calibri"/>
              </a:rPr>
              <a:t>[r15] Workowski KA et al. MMWR Recomm Rep. 2021. doi:10.15585/mmwr.rr7004a1</a:t>
            </a:r>
          </a:p>
          <a:p>
            <a:r>
              <a:rPr sz="800">
                <a:solidFill>
                  <a:srgbClr val="5A6469"/>
                </a:solidFill>
                <a:latin typeface="Calibri"/>
              </a:rPr>
              <a:t>[r35] Galloway JB et al. Ann Rheum Dis. 2011. doi:10.1136/ard.2011.152769</a:t>
            </a:r>
          </a:p>
          <a:p>
            <a:r>
              <a:rPr sz="800">
                <a:solidFill>
                  <a:srgbClr val="5A6469"/>
                </a:solidFill>
                <a:latin typeface="Calibri"/>
              </a:rPr>
              <a:t>[r19] Gupta MN et al. Rheumatology (Oxford). 2001. doi:10.1093/rheumatology/40.1.24</a:t>
            </a:r>
          </a:p>
          <a:p>
            <a:r>
              <a:rPr sz="800">
                <a:solidFill>
                  <a:srgbClr val="5A6469"/>
                </a:solidFill>
                <a:latin typeface="Calibri"/>
              </a:rPr>
              <a:t>[r11] Huang YC et al. Rheumatology (Oxford). 2020. doi:10.1093/rheumatology/keaa162</a:t>
            </a:r>
          </a:p>
          <a:p>
            <a:r>
              <a:rPr sz="800">
                <a:solidFill>
                  <a:srgbClr val="5A6469"/>
                </a:solidFill>
                <a:latin typeface="Calibri"/>
              </a:rPr>
              <a:t>(+7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Contexto</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Hematógena en adulto mayor con comorbilidad</a:t>
                      </a:r>
                    </a:p>
                  </a:txBody>
                  <a:tcPr>
                    <a:solidFill>
                      <a:srgbClr val="EEF3F4"/>
                    </a:solidFill>
                  </a:tcPr>
                </a:tc>
                <a:tc>
                  <a:txBody>
                    <a:bodyPr/>
                    <a:lstStyle/>
                    <a:p>
                      <a:r>
                        <a:rPr sz="1600">
                          <a:solidFill>
                            <a:srgbClr val="263238"/>
                          </a:solidFill>
                          <a:latin typeface="Calibri"/>
                        </a:rPr>
                        <a:t>Predomina S. aureus [r34]; mayor mortalidad con edad de 65 años o más [r11]</a:t>
                      </a:r>
                    </a:p>
                  </a:txBody>
                  <a:tcPr>
                    <a:solidFill>
                      <a:srgbClr val="EEF3F4"/>
                    </a:solidFill>
                  </a:tcPr>
                </a:tc>
                <a:tc>
                  <a:txBody>
                    <a:bodyPr/>
                    <a:lstStyle/>
                    <a:p>
                      <a:r>
                        <a:rPr sz="1600">
                          <a:solidFill>
                            <a:srgbClr val="263238"/>
                          </a:solidFill>
                          <a:latin typeface="Calibri"/>
                        </a:rPr>
                        <a:t>[r34][r11]</a:t>
                      </a:r>
                    </a:p>
                  </a:txBody>
                  <a:tcPr>
                    <a:solidFill>
                      <a:srgbClr val="EEF3F4"/>
                    </a:solidFill>
                  </a:tcPr>
                </a:tc>
              </a:tr>
              <a:tr h="457200">
                <a:tc>
                  <a:txBody>
                    <a:bodyPr/>
                    <a:lstStyle/>
                    <a:p>
                      <a:r>
                        <a:rPr sz="1600">
                          <a:solidFill>
                            <a:srgbClr val="263238"/>
                          </a:solidFill>
                          <a:latin typeface="Calibri"/>
                        </a:rPr>
                        <a:t>Tras cirugía, artroscopia o inyección</a:t>
                      </a:r>
                    </a:p>
                  </a:txBody>
                  <a:tcPr>
                    <a:solidFill>
                      <a:srgbClr val="FFFFFF"/>
                    </a:solidFill>
                  </a:tcPr>
                </a:tc>
                <a:tc>
                  <a:txBody>
                    <a:bodyPr/>
                    <a:lstStyle/>
                    <a:p>
                      <a:r>
                        <a:rPr sz="1600">
                          <a:solidFill>
                            <a:srgbClr val="263238"/>
                          </a:solidFill>
                          <a:latin typeface="Calibri"/>
                        </a:rPr>
                        <a:t>Cirugía articular: 33 % de las infecciones directas [r18]; en una serie de artroscopias, 34,8 % posquirúrgica y 19,6 % tras inyección local [r37]</a:t>
                      </a:r>
                    </a:p>
                  </a:txBody>
                  <a:tcPr>
                    <a:solidFill>
                      <a:srgbClr val="FFFFFF"/>
                    </a:solidFill>
                  </a:tcPr>
                </a:tc>
                <a:tc>
                  <a:txBody>
                    <a:bodyPr/>
                    <a:lstStyle/>
                    <a:p>
                      <a:r>
                        <a:rPr sz="1600">
                          <a:solidFill>
                            <a:srgbClr val="263238"/>
                          </a:solidFill>
                          <a:latin typeface="Calibri"/>
                        </a:rPr>
                        <a:t>[r18][r37]</a:t>
                      </a:r>
                    </a:p>
                  </a:txBody>
                  <a:tcPr>
                    <a:solidFill>
                      <a:srgbClr val="FFFFFF"/>
                    </a:solidFill>
                  </a:tcPr>
                </a:tc>
              </a:tr>
              <a:tr h="457200">
                <a:tc>
                  <a:txBody>
                    <a:bodyPr/>
                    <a:lstStyle/>
                    <a:p>
                      <a:r>
                        <a:rPr sz="1600">
                          <a:solidFill>
                            <a:srgbClr val="263238"/>
                          </a:solidFill>
                          <a:latin typeface="Calibri"/>
                        </a:rPr>
                        <a:t>Artritis inflamatoria o cristales de base</a:t>
                      </a:r>
                    </a:p>
                  </a:txBody>
                  <a:tcPr>
                    <a:solidFill>
                      <a:srgbClr val="EEF3F4"/>
                    </a:solidFill>
                  </a:tcPr>
                </a:tc>
                <a:tc>
                  <a:txBody>
                    <a:bodyPr/>
                    <a:lstStyle/>
                    <a:p>
                      <a:r>
                        <a:rPr sz="1600">
                          <a:solidFill>
                            <a:srgbClr val="263238"/>
                          </a:solidFill>
                          <a:latin typeface="Calibri"/>
                        </a:rPr>
                        <a:t>27 % de los casos tenía artritis inflamatoria; más poliartritis séptica (16,4 % frente a 4,4 %) [r34]</a:t>
                      </a:r>
                    </a:p>
                  </a:txBody>
                  <a:tcPr>
                    <a:solidFill>
                      <a:srgbClr val="EEF3F4"/>
                    </a:solidFill>
                  </a:tcPr>
                </a:tc>
                <a:tc>
                  <a:txBody>
                    <a:bodyPr/>
                    <a:lstStyle/>
                    <a:p>
                      <a:r>
                        <a:rPr sz="1600">
                          <a:solidFill>
                            <a:srgbClr val="263238"/>
                          </a:solidFill>
                          <a:latin typeface="Calibri"/>
                        </a:rPr>
                        <a:t>[r34][r5]</a:t>
                      </a:r>
                    </a:p>
                  </a:txBody>
                  <a:tcPr>
                    <a:solidFill>
                      <a:srgbClr val="EEF3F4"/>
                    </a:solidFill>
                  </a:tcPr>
                </a:tc>
              </a:tr>
              <a:tr h="457200">
                <a:tc>
                  <a:txBody>
                    <a:bodyPr/>
                    <a:lstStyle/>
                    <a:p>
                      <a:r>
                        <a:rPr sz="1600">
                          <a:solidFill>
                            <a:srgbClr val="263238"/>
                          </a:solidFill>
                          <a:latin typeface="Calibri"/>
                        </a:rPr>
                        <a:t>Poliarticular</a:t>
                      </a:r>
                    </a:p>
                  </a:txBody>
                  <a:tcPr>
                    <a:solidFill>
                      <a:srgbClr val="FFFFFF"/>
                    </a:solidFill>
                  </a:tcPr>
                </a:tc>
                <a:tc>
                  <a:txBody>
                    <a:bodyPr/>
                    <a:lstStyle/>
                    <a:p>
                      <a:r>
                        <a:rPr sz="1600">
                          <a:solidFill>
                            <a:srgbClr val="263238"/>
                          </a:solidFill>
                          <a:latin typeface="Calibri"/>
                        </a:rPr>
                        <a:t>15 % de 75 pacientes tenía 2 o más articulaciones infectadas [r19]</a:t>
                      </a:r>
                    </a:p>
                  </a:txBody>
                  <a:tcPr>
                    <a:solidFill>
                      <a:srgbClr val="FFFFFF"/>
                    </a:solidFill>
                  </a:tcPr>
                </a:tc>
                <a:tc>
                  <a:txBody>
                    <a:bodyPr/>
                    <a:lstStyle/>
                    <a:p>
                      <a:r>
                        <a:rPr sz="1600">
                          <a:solidFill>
                            <a:srgbClr val="263238"/>
                          </a:solidFill>
                          <a:latin typeface="Calibri"/>
                        </a:rPr>
                        <a:t>[r19]</a:t>
                      </a:r>
                    </a:p>
                  </a:txBody>
                  <a:tcPr>
                    <a:solidFill>
                      <a:srgbClr val="FFFFFF"/>
                    </a:solidFill>
                  </a:tcPr>
                </a:tc>
              </a:tr>
              <a:tr h="457200">
                <a:tc>
                  <a:txBody>
                    <a:bodyPr/>
                    <a:lstStyle/>
                    <a:p>
                      <a:r>
                        <a:rPr sz="1600">
                          <a:solidFill>
                            <a:srgbClr val="263238"/>
                          </a:solidFill>
                          <a:latin typeface="Calibri"/>
                        </a:rPr>
                        <a:t>Anti-TNF y otros inmunosupresores</a:t>
                      </a:r>
                    </a:p>
                  </a:txBody>
                  <a:tcPr>
                    <a:solidFill>
                      <a:srgbClr val="EEF3F4"/>
                    </a:solidFill>
                  </a:tcPr>
                </a:tc>
                <a:tc>
                  <a:txBody>
                    <a:bodyPr/>
                    <a:lstStyle/>
                    <a:p>
                      <a:r>
                        <a:rPr sz="1600">
                          <a:solidFill>
                            <a:srgbClr val="263238"/>
                          </a:solidFill>
                          <a:latin typeface="Calibri"/>
                        </a:rPr>
                        <a:t>Riesgo de artritis séptica duplicado con anti-TNF (HR ajustado 2,3) [r35]; umbrales celulares quizá no aplicables [r1]</a:t>
                      </a:r>
                    </a:p>
                  </a:txBody>
                  <a:tcPr>
                    <a:solidFill>
                      <a:srgbClr val="EEF3F4"/>
                    </a:solidFill>
                  </a:tcPr>
                </a:tc>
                <a:tc>
                  <a:txBody>
                    <a:bodyPr/>
                    <a:lstStyle/>
                    <a:p>
                      <a:r>
                        <a:rPr sz="1600">
                          <a:solidFill>
                            <a:srgbClr val="263238"/>
                          </a:solidFill>
                          <a:latin typeface="Calibri"/>
                        </a:rPr>
                        <a:t>[r35][r1]</a:t>
                      </a:r>
                    </a:p>
                  </a:txBody>
                  <a:tcPr>
                    <a:solidFill>
                      <a:srgbClr val="EEF3F4"/>
                    </a:solidFill>
                  </a:tcPr>
                </a:tc>
              </a:tr>
              <a:tr h="457200">
                <a:tc>
                  <a:txBody>
                    <a:bodyPr/>
                    <a:lstStyle/>
                    <a:p>
                      <a:r>
                        <a:rPr sz="1600">
                          <a:solidFill>
                            <a:srgbClr val="263238"/>
                          </a:solidFill>
                          <a:latin typeface="Calibri"/>
                        </a:rPr>
                        <a:t>Drogas inyectadas</a:t>
                      </a:r>
                    </a:p>
                  </a:txBody>
                  <a:tcPr>
                    <a:solidFill>
                      <a:srgbClr val="FFFFFF"/>
                    </a:solidFill>
                  </a:tcPr>
                </a:tc>
                <a:tc>
                  <a:txBody>
                    <a:bodyPr/>
                    <a:lstStyle/>
                    <a:p>
                      <a:r>
                        <a:rPr sz="1600">
                          <a:solidFill>
                            <a:srgbClr val="263238"/>
                          </a:solidFill>
                          <a:latin typeface="Calibri"/>
                        </a:rPr>
                        <a:t>29 % de las articulaciones sépticas en 2 centros de trauma; más reintervención (30 % frente a 17 %) [r36]</a:t>
                      </a:r>
                    </a:p>
                  </a:txBody>
                  <a:tcPr>
                    <a:solidFill>
                      <a:srgbClr val="FFFFFF"/>
                    </a:solidFill>
                  </a:tcPr>
                </a:tc>
                <a:tc>
                  <a:txBody>
                    <a:bodyPr/>
                    <a:lstStyle/>
                    <a:p>
                      <a:r>
                        <a:rPr sz="1600">
                          <a:solidFill>
                            <a:srgbClr val="263238"/>
                          </a:solidFill>
                          <a:latin typeface="Calibri"/>
                        </a:rPr>
                        <a:t>[r36][r16]</a:t>
                      </a:r>
                    </a:p>
                  </a:txBody>
                  <a:tcPr>
                    <a:solidFill>
                      <a:srgbClr val="FFFFFF"/>
                    </a:solidFill>
                  </a:tcPr>
                </a:tc>
              </a:tr>
              <a:tr h="457200">
                <a:tc>
                  <a:txBody>
                    <a:bodyPr/>
                    <a:lstStyle/>
                    <a:p>
                      <a:r>
                        <a:rPr sz="1600">
                          <a:solidFill>
                            <a:srgbClr val="263238"/>
                          </a:solidFill>
                          <a:latin typeface="Calibri"/>
                        </a:rPr>
                        <a:t>Adulto sexualmente activo</a:t>
                      </a:r>
                    </a:p>
                  </a:txBody>
                  <a:tcPr>
                    <a:solidFill>
                      <a:srgbClr val="EEF3F4"/>
                    </a:solidFill>
                  </a:tcPr>
                </a:tc>
                <a:tc>
                  <a:txBody>
                    <a:bodyPr/>
                    <a:lstStyle/>
                    <a:p>
                      <a:r>
                        <a:rPr sz="1600">
                          <a:solidFill>
                            <a:srgbClr val="263238"/>
                          </a:solidFill>
                          <a:latin typeface="Calibri"/>
                        </a:rPr>
                        <a:t>Infección gonocócica diseminada: lesiones acrales, tenosinovitis, oligoartritis [r15]</a:t>
                      </a:r>
                    </a:p>
                  </a:txBody>
                  <a:tcPr>
                    <a:solidFill>
                      <a:srgbClr val="EEF3F4"/>
                    </a:solidFill>
                  </a:tcPr>
                </a:tc>
                <a:tc>
                  <a:txBody>
                    <a:bodyPr/>
                    <a:lstStyle/>
                    <a:p>
                      <a:r>
                        <a:rPr sz="1600">
                          <a:solidFill>
                            <a:srgbClr val="263238"/>
                          </a:solidFill>
                          <a:latin typeface="Calibri"/>
                        </a:rPr>
                        <a:t>[r15]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Microbiología: qué germen esperar y qué cubrir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Clerc O et al. J Antimicrob Chemother. 2011. doi:10.1093/jac/dkr047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culpable más frecuente es Staphylococcus aureus.</a:t>
            </a:r>
          </a:p>
          <a:p>
            <a:pPr marL="347472" indent="-347472">
              <a:spcAft>
                <a:spcPts val="1400"/>
              </a:spcAft>
              <a:buChar char="•"/>
            </a:pPr>
            <a:r>
              <a:rPr sz="2400">
                <a:solidFill>
                  <a:srgbClr val="263238"/>
                </a:solidFill>
                <a:latin typeface="Calibri"/>
              </a:rPr>
              <a:t>En 233 episodios (1999 a 2008), el S. aureus sensible a meticilina fue 44,6 % de los casos y los estreptococos 14,2 %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Microbiología: qué germen esperar y qué cubrir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Workowski KA et al. MMWR Recomm Rep. 2021. doi:10.15585/mmwr.rr7004a1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Clásicamente se asoció al sexo femenino, la menstruación, el embarazo y el déficit de complemento terminal, pero cada vez se describe más en hombres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germen sospechar y qué implica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Workowski KA et al. MMWR Recomm Rep. 2021. doi:10.15585/mmwr.rr7004a1</a:t>
            </a:r>
          </a:p>
          <a:p>
            <a:r>
              <a:rPr sz="800">
                <a:solidFill>
                  <a:srgbClr val="5A6469"/>
                </a:solidFill>
                <a:latin typeface="Calibri"/>
              </a:rPr>
              <a:t>[r42] Cimatti P et al. J Clin Med. 2025. doi:10.3390/jcm14186403</a:t>
            </a:r>
          </a:p>
          <a:p>
            <a:r>
              <a:rPr sz="800">
                <a:solidFill>
                  <a:srgbClr val="5A6469"/>
                </a:solidFill>
                <a:latin typeface="Calibri"/>
              </a:rPr>
              <a:t>[r14] Clerc O et al. J Antimicrob Chemother. 2011. doi:10.1093/jac/dkr047</a:t>
            </a:r>
          </a:p>
          <a:p>
            <a:r>
              <a:rPr sz="800">
                <a:solidFill>
                  <a:srgbClr val="5A6469"/>
                </a:solidFill>
                <a:latin typeface="Calibri"/>
              </a:rPr>
              <a:t>[r25] Kim J et al. Antibiotics (Basel). 2023. doi:10.3390/antibiotics12111628</a:t>
            </a:r>
          </a:p>
          <a:p>
            <a:r>
              <a:rPr sz="800">
                <a:solidFill>
                  <a:srgbClr val="5A6469"/>
                </a:solidFill>
                <a:latin typeface="Calibri"/>
              </a:rPr>
              <a:t>[r1] Ravn C et al. J Bone Jt Infect. 2023. doi:10.5194/jbji-8-29-2023</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Germen o grupo</a:t>
                      </a:r>
                    </a:p>
                  </a:txBody>
                  <a:tcPr>
                    <a:solidFill>
                      <a:srgbClr val="0F5F6B"/>
                    </a:solidFill>
                  </a:tcPr>
                </a:tc>
                <a:tc>
                  <a:txBody>
                    <a:bodyPr/>
                    <a:lstStyle/>
                    <a:p>
                      <a:r>
                        <a:rPr sz="1600" b="1">
                          <a:solidFill>
                            <a:srgbClr val="FFFFFF"/>
                          </a:solidFill>
                          <a:latin typeface="Calibri"/>
                        </a:rPr>
                        <a:t>Contexto o frecuencia</a:t>
                      </a:r>
                    </a:p>
                  </a:txBody>
                  <a:tcPr>
                    <a:solidFill>
                      <a:srgbClr val="0F5F6B"/>
                    </a:solidFill>
                  </a:tcPr>
                </a:tc>
                <a:tc>
                  <a:txBody>
                    <a:bodyPr/>
                    <a:lstStyle/>
                    <a:p>
                      <a:r>
                        <a:rPr sz="1600" b="1">
                          <a:solidFill>
                            <a:srgbClr val="FFFFFF"/>
                          </a:solidFill>
                          <a:latin typeface="Calibri"/>
                        </a:rPr>
                        <a:t>Qué cambia en el tratamiento</a:t>
                      </a:r>
                    </a:p>
                  </a:txBody>
                  <a:tcPr>
                    <a:solidFill>
                      <a:srgbClr val="0F5F6B"/>
                    </a:solidFill>
                  </a:tcPr>
                </a:tc>
              </a:tr>
              <a:tr h="457200">
                <a:tc>
                  <a:txBody>
                    <a:bodyPr/>
                    <a:lstStyle/>
                    <a:p>
                      <a:r>
                        <a:rPr sz="1600">
                          <a:solidFill>
                            <a:srgbClr val="263238"/>
                          </a:solidFill>
                          <a:latin typeface="Calibri"/>
                        </a:rPr>
                        <a:t>S. aureus sensible a meticilina</a:t>
                      </a:r>
                    </a:p>
                  </a:txBody>
                  <a:tcPr>
                    <a:solidFill>
                      <a:srgbClr val="EEF3F4"/>
                    </a:solidFill>
                  </a:tcPr>
                </a:tc>
                <a:tc>
                  <a:txBody>
                    <a:bodyPr/>
                    <a:lstStyle/>
                    <a:p>
                      <a:r>
                        <a:rPr sz="1600">
                          <a:solidFill>
                            <a:srgbClr val="263238"/>
                          </a:solidFill>
                          <a:latin typeface="Calibri"/>
                        </a:rPr>
                        <a:t>44,6 % de 233 episodios [r14]; 49 % de los cultivos positivos en adultos [r42]</a:t>
                      </a:r>
                    </a:p>
                  </a:txBody>
                  <a:tcPr>
                    <a:solidFill>
                      <a:srgbClr val="EEF3F4"/>
                    </a:solidFill>
                  </a:tcPr>
                </a:tc>
                <a:tc>
                  <a:txBody>
                    <a:bodyPr/>
                    <a:lstStyle/>
                    <a:p>
                      <a:r>
                        <a:rPr sz="1600">
                          <a:solidFill>
                            <a:srgbClr val="263238"/>
                          </a:solidFill>
                          <a:latin typeface="Calibri"/>
                        </a:rPr>
                        <a:t>Penicilina semisintética (cloxacilina) o cefazolina en el esquema empírico; 6 semanas en la guía francesa [r1][r10]</a:t>
                      </a:r>
                    </a:p>
                  </a:txBody>
                  <a:tcPr>
                    <a:solidFill>
                      <a:srgbClr val="EEF3F4"/>
                    </a:solidFill>
                  </a:tcPr>
                </a:tc>
              </a:tr>
              <a:tr h="457200">
                <a:tc>
                  <a:txBody>
                    <a:bodyPr/>
                    <a:lstStyle/>
                    <a:p>
                      <a:r>
                        <a:rPr sz="1600">
                          <a:solidFill>
                            <a:srgbClr val="263238"/>
                          </a:solidFill>
                          <a:latin typeface="Calibri"/>
                        </a:rPr>
                        <a:t>Estreptococos</a:t>
                      </a:r>
                    </a:p>
                  </a:txBody>
                  <a:tcPr>
                    <a:solidFill>
                      <a:srgbClr val="FFFFFF"/>
                    </a:solidFill>
                  </a:tcPr>
                </a:tc>
                <a:tc>
                  <a:txBody>
                    <a:bodyPr/>
                    <a:lstStyle/>
                    <a:p>
                      <a:r>
                        <a:rPr sz="1600">
                          <a:solidFill>
                            <a:srgbClr val="263238"/>
                          </a:solidFill>
                          <a:latin typeface="Calibri"/>
                        </a:rPr>
                        <a:t>14,2 % de 233 episodios [r14]</a:t>
                      </a:r>
                    </a:p>
                  </a:txBody>
                  <a:tcPr>
                    <a:solidFill>
                      <a:srgbClr val="FFFFFF"/>
                    </a:solidFill>
                  </a:tcPr>
                </a:tc>
                <a:tc>
                  <a:txBody>
                    <a:bodyPr/>
                    <a:lstStyle/>
                    <a:p>
                      <a:r>
                        <a:rPr sz="1600">
                          <a:solidFill>
                            <a:srgbClr val="263238"/>
                          </a:solidFill>
                          <a:latin typeface="Calibri"/>
                        </a:rPr>
                        <a:t>Ajustar al cultivo; la guía francesa fija 4 semanas si el germen no es S. aureus [r10]</a:t>
                      </a:r>
                    </a:p>
                  </a:txBody>
                  <a:tcPr>
                    <a:solidFill>
                      <a:srgbClr val="FFFFFF"/>
                    </a:solidFill>
                  </a:tcPr>
                </a:tc>
              </a:tr>
              <a:tr h="457200">
                <a:tc>
                  <a:txBody>
                    <a:bodyPr/>
                    <a:lstStyle/>
                    <a:p>
                      <a:r>
                        <a:rPr sz="1600">
                          <a:solidFill>
                            <a:srgbClr val="263238"/>
                          </a:solidFill>
                          <a:latin typeface="Calibri"/>
                        </a:rPr>
                        <a:t>MRSA</a:t>
                      </a:r>
                    </a:p>
                  </a:txBody>
                  <a:tcPr>
                    <a:solidFill>
                      <a:srgbClr val="EEF3F4"/>
                    </a:solidFill>
                  </a:tcPr>
                </a:tc>
                <a:tc>
                  <a:txBody>
                    <a:bodyPr/>
                    <a:lstStyle/>
                    <a:p>
                      <a:r>
                        <a:rPr sz="1600">
                          <a:solidFill>
                            <a:srgbClr val="263238"/>
                          </a:solidFill>
                          <a:latin typeface="Calibri"/>
                        </a:rPr>
                        <a:t>4,7 % en la serie de Clerc [r14]; 38,6 % de las S. aureus en Corea del Sur [r25]</a:t>
                      </a:r>
                    </a:p>
                  </a:txBody>
                  <a:tcPr>
                    <a:solidFill>
                      <a:srgbClr val="EEF3F4"/>
                    </a:solidFill>
                  </a:tcPr>
                </a:tc>
                <a:tc>
                  <a:txBody>
                    <a:bodyPr/>
                    <a:lstStyle/>
                    <a:p>
                      <a:r>
                        <a:rPr sz="1600">
                          <a:solidFill>
                            <a:srgbClr val="263238"/>
                          </a:solidFill>
                          <a:latin typeface="Calibri"/>
                        </a:rPr>
                        <a:t>Cubrir si hay riesgo local o portador [r14]; más fracaso con MRSA, que a menudo recibió antibiótico inadecuado en las primeras 48 h [r25]</a:t>
                      </a:r>
                    </a:p>
                  </a:txBody>
                  <a:tcPr>
                    <a:solidFill>
                      <a:srgbClr val="EEF3F4"/>
                    </a:solidFill>
                  </a:tcPr>
                </a:tc>
              </a:tr>
              <a:tr h="457200">
                <a:tc>
                  <a:txBody>
                    <a:bodyPr/>
                    <a:lstStyle/>
                    <a:p>
                      <a:r>
                        <a:rPr sz="1600">
                          <a:solidFill>
                            <a:srgbClr val="263238"/>
                          </a:solidFill>
                          <a:latin typeface="Calibri"/>
                        </a:rPr>
                        <a:t>Gramnegativos y Pseudomonas</a:t>
                      </a:r>
                    </a:p>
                  </a:txBody>
                  <a:tcPr>
                    <a:solidFill>
                      <a:srgbClr val="FFFFFF"/>
                    </a:solidFill>
                  </a:tcPr>
                </a:tc>
                <a:tc>
                  <a:txBody>
                    <a:bodyPr/>
                    <a:lstStyle/>
                    <a:p>
                      <a:r>
                        <a:rPr sz="1600">
                          <a:solidFill>
                            <a:srgbClr val="263238"/>
                          </a:solidFill>
                          <a:latin typeface="Calibri"/>
                        </a:rPr>
                        <a:t>Recaída con OR 5,9 [r43]; no cubiertos por amoxicilina-clavulánico en articulaciones pequeñas [r14]</a:t>
                      </a:r>
                    </a:p>
                  </a:txBody>
                  <a:tcPr>
                    <a:solidFill>
                      <a:srgbClr val="FFFFFF"/>
                    </a:solidFill>
                  </a:tcPr>
                </a:tc>
                <a:tc>
                  <a:txBody>
                    <a:bodyPr/>
                    <a:lstStyle/>
                    <a:p>
                      <a:r>
                        <a:rPr sz="1600">
                          <a:solidFill>
                            <a:srgbClr val="263238"/>
                          </a:solidFill>
                          <a:latin typeface="Calibri"/>
                        </a:rPr>
                        <a:t>Ajustar al cultivo; considerar espectro ampliado en diabéticos con articulación pequeña [r14]; la inmunosupresión se asoció a recaída [r43]</a:t>
                      </a:r>
                    </a:p>
                  </a:txBody>
                  <a:tcPr>
                    <a:solidFill>
                      <a:srgbClr val="FFFFFF"/>
                    </a:solidFill>
                  </a:tcPr>
                </a:tc>
              </a:tr>
              <a:tr h="457200">
                <a:tc>
                  <a:txBody>
                    <a:bodyPr/>
                    <a:lstStyle/>
                    <a:p>
                      <a:r>
                        <a:rPr sz="1600">
                          <a:solidFill>
                            <a:srgbClr val="263238"/>
                          </a:solidFill>
                          <a:latin typeface="Calibri"/>
                        </a:rPr>
                        <a:t>Neisseria gonorrhoeae</a:t>
                      </a:r>
                    </a:p>
                  </a:txBody>
                  <a:tcPr>
                    <a:solidFill>
                      <a:srgbClr val="EEF3F4"/>
                    </a:solidFill>
                  </a:tcPr>
                </a:tc>
                <a:tc>
                  <a:txBody>
                    <a:bodyPr/>
                    <a:lstStyle/>
                    <a:p>
                      <a:r>
                        <a:rPr sz="1600">
                          <a:solidFill>
                            <a:srgbClr val="263238"/>
                          </a:solidFill>
                          <a:latin typeface="Calibri"/>
                        </a:rPr>
                        <a:t>Infección diseminada; reportes en aumento en hombres [r15]</a:t>
                      </a:r>
                    </a:p>
                  </a:txBody>
                  <a:tcPr>
                    <a:solidFill>
                      <a:srgbClr val="EEF3F4"/>
                    </a:solidFill>
                  </a:tcPr>
                </a:tc>
                <a:tc>
                  <a:txBody>
                    <a:bodyPr/>
                    <a:lstStyle/>
                    <a:p>
                      <a:r>
                        <a:rPr sz="1600">
                          <a:solidFill>
                            <a:srgbClr val="263238"/>
                          </a:solidFill>
                          <a:latin typeface="Calibri"/>
                        </a:rPr>
                        <a:t>Ceftriaxona 1 g IM o IV cada 24 horas y más de 7 días en total [r15]</a:t>
                      </a:r>
                    </a:p>
                  </a:txBody>
                  <a:tcPr>
                    <a:solidFill>
                      <a:srgbClr val="EEF3F4"/>
                    </a:solidFill>
                  </a:tcPr>
                </a:tc>
              </a:tr>
              <a:tr h="457200">
                <a:tc>
                  <a:txBody>
                    <a:bodyPr/>
                    <a:lstStyle/>
                    <a:p>
                      <a:r>
                        <a:rPr sz="1600">
                          <a:solidFill>
                            <a:srgbClr val="263238"/>
                          </a:solidFill>
                          <a:latin typeface="Calibri"/>
                        </a:rPr>
                        <a:t>Mycobacterium tuberculosis</a:t>
                      </a:r>
                    </a:p>
                  </a:txBody>
                  <a:tcPr>
                    <a:solidFill>
                      <a:srgbClr val="FFFFFF"/>
                    </a:solidFill>
                  </a:tcPr>
                </a:tc>
                <a:tc>
                  <a:txBody>
                    <a:bodyPr/>
                    <a:lstStyle/>
                    <a:p>
                      <a:r>
                        <a:rPr sz="1600">
                          <a:solidFill>
                            <a:srgbClr val="263238"/>
                          </a:solidFill>
                          <a:latin typeface="Calibri"/>
                        </a:rPr>
                        <a:t>Curso subagudo o crónico [r1]</a:t>
                      </a:r>
                    </a:p>
                  </a:txBody>
                  <a:tcPr>
                    <a:solidFill>
                      <a:srgbClr val="FFFFFF"/>
                    </a:solidFill>
                  </a:tcPr>
                </a:tc>
                <a:tc>
                  <a:txBody>
                    <a:bodyPr/>
                    <a:lstStyle/>
                    <a:p>
                      <a:r>
                        <a:rPr sz="1600">
                          <a:solidFill>
                            <a:srgbClr val="263238"/>
                          </a:solidFill>
                          <a:latin typeface="Calibri"/>
                        </a:rPr>
                        <a:t>Casos tempranos: solo tratamiento médico, 4 fármacos por 2 meses y luego isoniacida y rifampicina, mínimo 6 meses en total, con infectología [r1]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estadios de Gächter y grados de Newman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[r21] Gupta MN et al. Ann Rheum Dis. 2003. doi:10.1136/ard.62.4.327</a:t>
            </a:r>
          </a:p>
          <a:p>
            <a:r>
              <a:rPr sz="1000">
                <a:solidFill>
                  <a:srgbClr val="5A6469"/>
                </a:solidFill>
                <a:latin typeface="Calibri"/>
              </a:rPr>
              <a:t>[r37] Aïm F et al. Orthop Traumatol Surg Res. 2015. doi:10.1016/j.otsr.2014.11.010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clasificación de Gächter describe lo que ve el cirujano dentro de la articulación y orienta la agresividad del desbridamiento.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estadios de Gächter y grados de Newman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Ojo: la propia guía reconoce que a Gächter le falta validación clínica como herramienta de manejo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Newman: certeza diagnóstica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Gupta MN et al. Ann Rheum Dis. 2003. doi:10.1136/ard.62.4.327</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Grado</a:t>
                      </a:r>
                    </a:p>
                  </a:txBody>
                  <a:tcPr>
                    <a:solidFill>
                      <a:srgbClr val="0F5F6B"/>
                    </a:solidFill>
                  </a:tcPr>
                </a:tc>
                <a:tc>
                  <a:txBody>
                    <a:bodyPr/>
                    <a:lstStyle/>
                    <a:p>
                      <a:r>
                        <a:rPr sz="1600" b="1">
                          <a:solidFill>
                            <a:srgbClr val="FFFFFF"/>
                          </a:solidFill>
                          <a:latin typeface="Calibri"/>
                        </a:rPr>
                        <a:t>Criterio</a:t>
                      </a:r>
                    </a:p>
                  </a:txBody>
                  <a:tcPr>
                    <a:solidFill>
                      <a:srgbClr val="0F5F6B"/>
                    </a:solidFill>
                  </a:tcPr>
                </a:tc>
                <a:tc>
                  <a:txBody>
                    <a:bodyPr/>
                    <a:lstStyle/>
                    <a:p>
                      <a:r>
                        <a:rPr sz="1600" b="1">
                          <a:solidFill>
                            <a:srgbClr val="FFFFFF"/>
                          </a:solidFill>
                          <a:latin typeface="Calibri"/>
                        </a:rPr>
                        <a:t>Conducta</a:t>
                      </a:r>
                    </a:p>
                  </a:txBody>
                  <a:tcPr>
                    <a:solidFill>
                      <a:srgbClr val="0F5F6B"/>
                    </a:solidFill>
                  </a:tcPr>
                </a:tc>
              </a:tr>
              <a:tr h="457200">
                <a:tc>
                  <a:txBody>
                    <a:bodyPr/>
                    <a:lstStyle/>
                    <a:p>
                      <a:r>
                        <a:rPr sz="1600">
                          <a:solidFill>
                            <a:srgbClr val="263238"/>
                          </a:solidFill>
                          <a:latin typeface="Calibri"/>
                        </a:rPr>
                        <a:t>A</a:t>
                      </a:r>
                    </a:p>
                  </a:txBody>
                  <a:tcPr>
                    <a:solidFill>
                      <a:srgbClr val="EEF3F4"/>
                    </a:solidFill>
                  </a:tcPr>
                </a:tc>
                <a:tc>
                  <a:txBody>
                    <a:bodyPr/>
                    <a:lstStyle/>
                    <a:p>
                      <a:r>
                        <a:rPr sz="1600">
                          <a:solidFill>
                            <a:srgbClr val="263238"/>
                          </a:solidFill>
                          <a:latin typeface="Calibri"/>
                        </a:rPr>
                        <a:t>Cultivo positivo del líquido sinovial [r21]</a:t>
                      </a:r>
                    </a:p>
                  </a:txBody>
                  <a:tcPr>
                    <a:solidFill>
                      <a:srgbClr val="EEF3F4"/>
                    </a:solidFill>
                  </a:tcPr>
                </a:tc>
                <a:tc>
                  <a:txBody>
                    <a:bodyPr/>
                    <a:lstStyle/>
                    <a:p>
                      <a:r>
                        <a:rPr sz="1600">
                          <a:solidFill>
                            <a:srgbClr val="263238"/>
                          </a:solidFill>
                          <a:latin typeface="Calibri"/>
                        </a:rPr>
                        <a:t>Tratar como artritis séptica</a:t>
                      </a:r>
                    </a:p>
                  </a:txBody>
                  <a:tcPr>
                    <a:solidFill>
                      <a:srgbClr val="EEF3F4"/>
                    </a:solidFill>
                  </a:tcPr>
                </a:tc>
              </a:tr>
              <a:tr h="457200">
                <a:tc>
                  <a:txBody>
                    <a:bodyPr/>
                    <a:lstStyle/>
                    <a:p>
                      <a:r>
                        <a:rPr sz="1600">
                          <a:solidFill>
                            <a:srgbClr val="263238"/>
                          </a:solidFill>
                          <a:latin typeface="Calibri"/>
                        </a:rPr>
                        <a:t>B y C</a:t>
                      </a:r>
                    </a:p>
                  </a:txBody>
                  <a:tcPr>
                    <a:solidFill>
                      <a:srgbClr val="FFFFFF"/>
                    </a:solidFill>
                  </a:tcPr>
                </a:tc>
                <a:tc>
                  <a:txBody>
                    <a:bodyPr/>
                    <a:lstStyle/>
                    <a:p>
                      <a:r>
                        <a:rPr sz="1600">
                          <a:solidFill>
                            <a:srgbClr val="263238"/>
                          </a:solidFill>
                          <a:latin typeface="Calibri"/>
                        </a:rPr>
                        <a:t>Líquido estéril con sospecha clínica alta [r21]</a:t>
                      </a:r>
                    </a:p>
                  </a:txBody>
                  <a:tcPr>
                    <a:solidFill>
                      <a:srgbClr val="FFFFFF"/>
                    </a:solidFill>
                  </a:tcPr>
                </a:tc>
                <a:tc>
                  <a:txBody>
                    <a:bodyPr/>
                    <a:lstStyle/>
                    <a:p>
                      <a:r>
                        <a:rPr sz="1600">
                          <a:solidFill>
                            <a:srgbClr val="263238"/>
                          </a:solidFill>
                          <a:latin typeface="Calibri"/>
                        </a:rPr>
                        <a:t>Tratar igual: morbilidad y mortalidad comparables [r21]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qué pedir, cómo leerlo y por qué Kocher no aplica al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guía europea, toda articulación que duele o está inflamada merece la sospecha, haya fiebre o no… [r1]</a:t>
            </a:r>
          </a:p>
          <a:p>
            <a:pPr marL="347472" indent="-347472">
              <a:spcAft>
                <a:spcPts val="1400"/>
              </a:spcAft>
              <a:buChar char="•"/>
            </a:pPr>
            <a:r>
              <a:rPr sz="2400">
                <a:solidFill>
                  <a:srgbClr val="263238"/>
                </a:solidFill>
                <a:latin typeface="Calibri"/>
              </a:rPr>
              <a:t>La clínica sirve, sobre todo, para detectar a quien está séptico y necesita tratamiento inmediato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pruebas del líquido sinovial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Al-Tawil K et al. Acta Orthop Belg. 2021. PMID 34808732</a:t>
            </a:r>
          </a:p>
          <a:p>
            <a:r>
              <a:rPr sz="800">
                <a:solidFill>
                  <a:srgbClr val="5A6469"/>
                </a:solidFill>
                <a:latin typeface="Calibri"/>
              </a:rPr>
              <a:t>[r2] Carpenter CR et al. Acad Emerg Med. 2011. doi:10.1111/j.1553-2712.2011.01121.x</a:t>
            </a:r>
          </a:p>
          <a:p>
            <a:r>
              <a:rPr sz="800">
                <a:solidFill>
                  <a:srgbClr val="5A6469"/>
                </a:solidFill>
                <a:latin typeface="Calibri"/>
              </a:rPr>
              <a:t>[r24] Knapper T et al. Emerg Med J. 2021. doi:10.1136/emermed-2020-209842</a:t>
            </a:r>
          </a:p>
          <a:p>
            <a:r>
              <a:rPr sz="800">
                <a:solidFill>
                  <a:srgbClr val="5A6469"/>
                </a:solidFill>
                <a:latin typeface="Calibri"/>
              </a:rPr>
              <a:t>[r5] Papanicolas LE et al. J Rheumatol. 2012. doi:10.3899/jrheum.110368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pruebas de sangre y del recuento sinovial en adultos con artritis séptica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Li SF et al. 2004. doi:10.1111/j.1553-2712.2004.tb02209.x</a:t>
            </a:r>
          </a:p>
          <a:p>
            <a:r>
              <a:rPr sz="1000">
                <a:solidFill>
                  <a:srgbClr val="5A6469"/>
                </a:solidFill>
                <a:latin typeface="Calibri"/>
              </a:rPr>
              <a:t>[r44] Hariharan P et al. J Emerg Med. 2011. doi:10.1016/j.jemermed.2010.05.029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sirve de verdad en la cabecera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Margaretten ME et al. 2007. doi:10.1001/jama.297.13.1478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Según la revisión de 14 estudios, solo 3 datos aparecen en más de la mitad de los casos: dolor articular (sensibilidad 85 %)…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qué sirve de verdad en la cabecera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[r2] Carpenter CR et al. Acad Emerg Med. 2011. doi:10.1111/j.1553-2712.2011.01121.x</a:t>
            </a:r>
          </a:p>
          <a:p>
            <a:r>
              <a:rPr sz="800">
                <a:solidFill>
                  <a:srgbClr val="5A6469"/>
                </a:solidFill>
                <a:latin typeface="Calibri"/>
              </a:rPr>
              <a:t>[r3] Margaretten ME et al. 2007. doi:10.1001/jama.297.13.1478</a:t>
            </a:r>
          </a:p>
          <a:p>
            <a:r>
              <a:rPr sz="800">
                <a:solidFill>
                  <a:srgbClr val="5A6469"/>
                </a:solidFill>
                <a:latin typeface="Calibri"/>
              </a:rPr>
              <a:t>[r15] Workowski KA et al. MMWR Recomm Rep. 2021. doi:10.15585/mmwr.rr7004a1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las fuentes abiertas revisadas no consta la especificidad de maniobras individuales en el adulto: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los síntomas en la artritis séptica (la especificidad no está disponible)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Margaretten ME et al. 2007. doi:10.1001/jama.297.13.1478</a:t>
            </a:r>
          </a:p>
          <a:p>
            <a:r>
              <a:rPr sz="1000">
                <a:solidFill>
                  <a:srgbClr val="5A6469"/>
                </a:solidFill>
                <a:latin typeface="Calibri"/>
              </a:rPr>
              <a:t>[r19] Gupta MN et al. Rheumatology (Oxford). 2001. doi:10.1093/rheumatology/40.1.24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qué piden las guías y qué muestra la resonancia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guía europea, cada estudio tiene un papel acotado [r1].</a:t>
            </a:r>
          </a:p>
          <a:p>
            <a:pPr marL="347472" indent="-347472">
              <a:spcAft>
                <a:spcPts val="1400"/>
              </a:spcAft>
              <a:buChar char="•"/>
            </a:pPr>
            <a:r>
              <a:rPr sz="2400">
                <a:solidFill>
                  <a:srgbClr val="263238"/>
                </a:solidFill>
                <a:latin typeface="Calibri"/>
              </a:rPr>
              <a:t>La radiografía simple muestra lo que ya había (una fractura, osteomielitis, artrosis o un implante) y deja una imagen basal para comparar después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qué piden las guías y qué muestra la resonancia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Karchevsky M et al. AJR Am J Roentgenol. 2004. doi:10.2214/ajr.182.1.1820119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50 articulaciones sépticas, la captación sinovial estuvo en 98 %, el edema perisinovial en 84 % y el derrame en 70 %…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hallazgos de RM en 50 articulaciones sépticas del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Karchevsky M et al. AJR Am J Roentgenol. 2004. doi:10.2214/ajr.182.1.1820119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de urgencias: de la articulación caliente a la decisión de drenar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[r2] Carpenter CR et al. Acad Emerg Med. 2011. doi:10.1111/j.1553-2712.2011.01121.x</a:t>
            </a:r>
          </a:p>
          <a:p>
            <a:r>
              <a:rPr sz="800">
                <a:solidFill>
                  <a:srgbClr val="5A6469"/>
                </a:solidFill>
                <a:latin typeface="Calibri"/>
              </a:rPr>
              <a:t>[r3] Margaretten ME et al. 2007. doi:10.1001/jama.297.13.1478</a:t>
            </a:r>
          </a:p>
          <a:p>
            <a:r>
              <a:rPr sz="800">
                <a:solidFill>
                  <a:srgbClr val="5A6469"/>
                </a:solidFill>
                <a:latin typeface="Calibri"/>
              </a:rPr>
              <a:t>[r5] Papanicolas LE et al. J Rheumatol. 2012. doi:10.3899/jrheum.110368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ordena la conducta ante un adulto con una articulación dolorosa, tumefacta y con derrame.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Artritis séptica del adulto: urgencias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[r48] McNally M et al. Bone Joint J. 2021. doi:10.1302/0301-620X.103B1.BJJ-2020-1381.R1</a:t>
            </a:r>
          </a:p>
          <a:p>
            <a:r>
              <a:rPr sz="800">
                <a:solidFill>
                  <a:srgbClr val="5A6469"/>
                </a:solidFill>
                <a:latin typeface="Calibri"/>
              </a:rPr>
              <a:t>[r15] Workowski KA et al. MMWR Recomm Rep. 2021. doi:10.15585/mmwr.rr7004a1</a:t>
            </a:r>
          </a:p>
          <a:p>
            <a:r>
              <a:rPr sz="800">
                <a:solidFill>
                  <a:srgbClr val="5A6469"/>
                </a:solidFill>
                <a:latin typeface="Calibri"/>
              </a:rPr>
              <a:t>[r3] Margaretten ME et al. 2007. doi:10.1001/jama.297.13.1478</a:t>
            </a:r>
          </a:p>
          <a:p>
            <a:r>
              <a:rPr sz="800">
                <a:solidFill>
                  <a:srgbClr val="5A6469"/>
                </a:solidFill>
                <a:latin typeface="Calibri"/>
              </a:rPr>
              <a:t>[r21] Gupta MN et al. Ann Rheum Dis. 2003. doi:10.1136/ard.62.4.327</a:t>
            </a:r>
          </a:p>
          <a:p>
            <a:r>
              <a:rPr sz="800">
                <a:solidFill>
                  <a:srgbClr val="5A6469"/>
                </a:solidFill>
                <a:latin typeface="Calibri"/>
              </a:rPr>
              <a:t>(+2 referencias más en las láminas finales)</a:t>
            </a:r>
          </a:p>
        </p:txBody>
      </p:sp>
      <p:sp>
        <p:nvSpPr>
          <p:cNvPr id="6" name="Rounded Rectangle 5"/>
          <p:cNvSpPr/>
          <p:nvPr/>
        </p:nvSpPr>
        <p:spPr>
          <a:xfrm>
            <a:off x="4754880" y="1508760"/>
            <a:ext cx="2743200" cy="19909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Adulto con articulación caliente, dolorosa y con derrame, con o sin fiebre [r1]</a:t>
            </a:r>
          </a:p>
        </p:txBody>
      </p:sp>
      <p:sp>
        <p:nvSpPr>
          <p:cNvPr id="7" name="Decision 6"/>
          <p:cNvSpPr/>
          <p:nvPr/>
        </p:nvSpPr>
        <p:spPr>
          <a:xfrm>
            <a:off x="4572000" y="1817584"/>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¿Signos de sepsis o choque?</a:t>
            </a:r>
          </a:p>
        </p:txBody>
      </p:sp>
      <p:sp>
        <p:nvSpPr>
          <p:cNvPr id="8" name="Rectangle 7"/>
          <p:cNvSpPr/>
          <p:nvPr/>
        </p:nvSpPr>
        <p:spPr>
          <a:xfrm>
            <a:off x="4754880" y="2232379"/>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Hemocultivos, aspirar sin demora y antibiótico empírico de inmediato; cirugía urgente [r1]</a:t>
            </a:r>
          </a:p>
        </p:txBody>
      </p:sp>
      <p:sp>
        <p:nvSpPr>
          <p:cNvPr id="9" name="Decision 8"/>
          <p:cNvSpPr/>
          <p:nvPr/>
        </p:nvSpPr>
        <p:spPr>
          <a:xfrm>
            <a:off x="4572000" y="2541203"/>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prótesis o material en la articulación?</a:t>
            </a:r>
          </a:p>
        </p:txBody>
      </p:sp>
      <p:sp>
        <p:nvSpPr>
          <p:cNvPr id="10" name="Rounded Rectangle 9"/>
          <p:cNvSpPr/>
          <p:nvPr/>
        </p:nvSpPr>
        <p:spPr>
          <a:xfrm>
            <a:off x="2987040" y="2955998"/>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Vía de infección periprotésica: aspirar, cultivo prolongado y definición EBJIS; DAIR o recambio según el caso [r48]</a:t>
            </a:r>
          </a:p>
        </p:txBody>
      </p:sp>
      <p:sp>
        <p:nvSpPr>
          <p:cNvPr id="11" name="Rectangle 10"/>
          <p:cNvSpPr/>
          <p:nvPr/>
        </p:nvSpPr>
        <p:spPr>
          <a:xfrm>
            <a:off x="6522720" y="2955998"/>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Aspirar con técnica aséptica y sin antibiótico previo; ecografía si la articulación es profunda; hemocultivos si hay fiebre [r1]</a:t>
            </a:r>
          </a:p>
        </p:txBody>
      </p:sp>
      <p:sp>
        <p:nvSpPr>
          <p:cNvPr id="12" name="Rectangle 11"/>
          <p:cNvSpPr/>
          <p:nvPr/>
        </p:nvSpPr>
        <p:spPr>
          <a:xfrm>
            <a:off x="4754880" y="3264822"/>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Líquido: cultivo y Gram; recuento con porcentaje de PMN; cristales, en ese orden de prioridad [r1]</a:t>
            </a:r>
          </a:p>
        </p:txBody>
      </p:sp>
      <p:sp>
        <p:nvSpPr>
          <p:cNvPr id="13" name="Rectangle 12"/>
          <p:cNvSpPr/>
          <p:nvPr/>
        </p:nvSpPr>
        <p:spPr>
          <a:xfrm>
            <a:off x="2987040" y="3573646"/>
            <a:ext cx="2743200" cy="30506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 hay lesiones acrales o tenosinovitis en un adulto sexualmente activo: NAAT o cultivo de todos los sitios y ceftriaxona [r15]</a:t>
            </a:r>
          </a:p>
        </p:txBody>
      </p:sp>
      <p:sp>
        <p:nvSpPr>
          <p:cNvPr id="14" name="Decision 13"/>
          <p:cNvSpPr/>
          <p:nvPr/>
        </p:nvSpPr>
        <p:spPr>
          <a:xfrm>
            <a:off x="6339839" y="3573646"/>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¿Bacterias en el Gram, pus franco o más de 50 000 células/µL (sugiere, pero solo no basta)? [r1][r3]</a:t>
            </a:r>
          </a:p>
        </p:txBody>
      </p:sp>
      <p:sp>
        <p:nvSpPr>
          <p:cNvPr id="15" name="Decision 14"/>
          <p:cNvSpPr/>
          <p:nvPr/>
        </p:nvSpPr>
        <p:spPr>
          <a:xfrm>
            <a:off x="4572000" y="3988441"/>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 sospecha clínica sigue siendo alta aunque el líquido sea ambiguo (recuento bajo, cristales)? [r21][r5]</a:t>
            </a:r>
          </a:p>
        </p:txBody>
      </p:sp>
      <p:sp>
        <p:nvSpPr>
          <p:cNvPr id="16" name="Rectangle 15"/>
          <p:cNvSpPr/>
          <p:nvPr/>
        </p:nvSpPr>
        <p:spPr>
          <a:xfrm>
            <a:off x="2987040" y="4403236"/>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Tratar como artritis séptica: antibiótico empírico tras la muestra y drenaje quirúrgico [r1]</a:t>
            </a:r>
          </a:p>
        </p:txBody>
      </p:sp>
      <p:sp>
        <p:nvSpPr>
          <p:cNvPr id="17" name="Rounded Rectangle 16"/>
          <p:cNvSpPr/>
          <p:nvPr/>
        </p:nvSpPr>
        <p:spPr>
          <a:xfrm>
            <a:off x="6522720" y="4403236"/>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clínico; si hay un diagnóstico alternativo razonable se puede suspender el antibiótico [r1]</a:t>
            </a:r>
          </a:p>
        </p:txBody>
      </p:sp>
      <p:sp>
        <p:nvSpPr>
          <p:cNvPr id="18" name="Rectangle 17"/>
          <p:cNvSpPr/>
          <p:nvPr/>
        </p:nvSpPr>
        <p:spPr>
          <a:xfrm>
            <a:off x="4754880" y="4712060"/>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Drenaje: artroscopia en Gächter I a III; abierta si hay adherencias, daño de cartílago o hueso, o estadios III y IV [r1]</a:t>
            </a:r>
          </a:p>
        </p:txBody>
      </p:sp>
      <p:sp>
        <p:nvSpPr>
          <p:cNvPr id="19" name="Rectangle 18"/>
          <p:cNvSpPr/>
          <p:nvPr/>
        </p:nvSpPr>
        <p:spPr>
          <a:xfrm>
            <a:off x="4754880" y="5020884"/>
            <a:ext cx="2743200" cy="19909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Ajustar al cultivo: IV de 1 a 2 semanas y luego oral de 2 a 4 semanas en la guía europea [r1]; 4 a 6 semanas en total según el germen en la francesa [r10]</a:t>
            </a:r>
          </a:p>
        </p:txBody>
      </p:sp>
      <p:sp>
        <p:nvSpPr>
          <p:cNvPr id="20" name="Decision 19"/>
          <p:cNvSpPr/>
          <p:nvPr/>
        </p:nvSpPr>
        <p:spPr>
          <a:xfrm>
            <a:off x="4572000" y="5329708"/>
            <a:ext cx="3108960" cy="30506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¿Mejoran el dolor, la fiebre y la PCR? [r1]</a:t>
            </a:r>
          </a:p>
        </p:txBody>
      </p:sp>
      <p:sp>
        <p:nvSpPr>
          <p:cNvPr id="21" name="Rounded Rectangle 20"/>
          <p:cNvSpPr/>
          <p:nvPr/>
        </p:nvSpPr>
        <p:spPr>
          <a:xfrm>
            <a:off x="2987040" y="5744503"/>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Fracaso: reaspirar, repetir el lavado y buscar absceso u osteomielitis con imagen [r1]</a:t>
            </a:r>
          </a:p>
        </p:txBody>
      </p:sp>
      <p:sp>
        <p:nvSpPr>
          <p:cNvPr id="22" name="Rounded Rectangle 21"/>
          <p:cNvSpPr/>
          <p:nvPr/>
        </p:nvSpPr>
        <p:spPr>
          <a:xfrm>
            <a:off x="6522720" y="5744503"/>
            <a:ext cx="2743200" cy="19909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Movilizar en cuanto la infección esté controlada y se retiren los drenajes [r1]</a:t>
            </a:r>
          </a:p>
        </p:txBody>
      </p:sp>
      <p:cxnSp>
        <p:nvCxnSpPr>
          <p:cNvPr id="23" name="Connector 22"/>
          <p:cNvCxnSpPr>
            <a:stCxn id="6" idx="2"/>
            <a:endCxn id="7" idx="0"/>
          </p:cNvCxnSpPr>
          <p:nvPr/>
        </p:nvCxnSpPr>
        <p:spPr>
          <a:xfrm flipH="1">
            <a:off x="6126480" y="170785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a:stCxn id="7" idx="2"/>
            <a:endCxn id="8" idx="0"/>
          </p:cNvCxnSpPr>
          <p:nvPr/>
        </p:nvCxnSpPr>
        <p:spPr>
          <a:xfrm flipH="1">
            <a:off x="6126480" y="212265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211533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7" idx="2"/>
            <a:endCxn id="9" idx="0"/>
          </p:cNvCxnSpPr>
          <p:nvPr/>
        </p:nvCxnSpPr>
        <p:spPr>
          <a:xfrm flipH="1">
            <a:off x="6126480" y="2122650"/>
            <a:ext cx="0" cy="41855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81344" y="2223423"/>
            <a:ext cx="457200" cy="274320"/>
          </a:xfrm>
          <a:prstGeom prst="rect">
            <a:avLst/>
          </a:prstGeom>
          <a:noFill/>
        </p:spPr>
        <p:txBody>
          <a:bodyPr wrap="square">
            <a:spAutoFit/>
          </a:bodyPr>
          <a:lstStyle/>
          <a:p>
            <a:r>
              <a:rPr sz="1200" b="1">
                <a:solidFill>
                  <a:srgbClr val="D97706"/>
                </a:solidFill>
                <a:latin typeface="Calibri"/>
              </a:rPr>
              <a:t>no</a:t>
            </a:r>
          </a:p>
        </p:txBody>
      </p:sp>
      <p:cxnSp>
        <p:nvCxnSpPr>
          <p:cNvPr id="28" name="Connector 27"/>
          <p:cNvCxnSpPr>
            <a:stCxn id="8" idx="2"/>
            <a:endCxn id="9" idx="0"/>
          </p:cNvCxnSpPr>
          <p:nvPr/>
        </p:nvCxnSpPr>
        <p:spPr>
          <a:xfrm flipH="1">
            <a:off x="6126480" y="24314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9" idx="2"/>
            <a:endCxn id="10" idx="0"/>
          </p:cNvCxnSpPr>
          <p:nvPr/>
        </p:nvCxnSpPr>
        <p:spPr>
          <a:xfrm flipH="1">
            <a:off x="4358640" y="284626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004816" y="283895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9" idx="2"/>
            <a:endCxn id="11" idx="0"/>
          </p:cNvCxnSpPr>
          <p:nvPr/>
        </p:nvCxnSpPr>
        <p:spPr>
          <a:xfrm>
            <a:off x="6126480" y="284626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800088" y="283895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1" idx="2"/>
            <a:endCxn id="12" idx="0"/>
          </p:cNvCxnSpPr>
          <p:nvPr/>
        </p:nvCxnSpPr>
        <p:spPr>
          <a:xfrm flipH="1">
            <a:off x="6126480" y="3155094"/>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2" idx="2"/>
            <a:endCxn id="13" idx="0"/>
          </p:cNvCxnSpPr>
          <p:nvPr/>
        </p:nvCxnSpPr>
        <p:spPr>
          <a:xfrm flipH="1">
            <a:off x="4358640" y="346391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04816" y="3456602"/>
            <a:ext cx="457200" cy="274320"/>
          </a:xfrm>
          <a:prstGeom prst="rect">
            <a:avLst/>
          </a:prstGeom>
          <a:noFill/>
        </p:spPr>
        <p:txBody>
          <a:bodyPr wrap="square">
            <a:spAutoFit/>
          </a:bodyPr>
          <a:lstStyle/>
          <a:p>
            <a:r>
              <a:rPr sz="1200" b="1">
                <a:solidFill>
                  <a:srgbClr val="D97706"/>
                </a:solidFill>
                <a:latin typeface="Calibri"/>
              </a:rPr>
              <a:t>lesiones acrales</a:t>
            </a:r>
          </a:p>
        </p:txBody>
      </p:sp>
      <p:cxnSp>
        <p:nvCxnSpPr>
          <p:cNvPr id="36" name="Connector 35"/>
          <p:cNvCxnSpPr>
            <a:stCxn id="13" idx="2"/>
            <a:endCxn id="16" idx="0"/>
          </p:cNvCxnSpPr>
          <p:nvPr/>
        </p:nvCxnSpPr>
        <p:spPr>
          <a:xfrm flipH="1">
            <a:off x="4358640" y="3878712"/>
            <a:ext cx="0" cy="52452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2" idx="2"/>
            <a:endCxn id="14" idx="0"/>
          </p:cNvCxnSpPr>
          <p:nvPr/>
        </p:nvCxnSpPr>
        <p:spPr>
          <a:xfrm>
            <a:off x="6126480" y="3463918"/>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4" idx="2"/>
            <a:endCxn id="16" idx="0"/>
          </p:cNvCxnSpPr>
          <p:nvPr/>
        </p:nvCxnSpPr>
        <p:spPr>
          <a:xfrm flipH="1">
            <a:off x="4358640" y="3878712"/>
            <a:ext cx="3535679" cy="52452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6153911" y="401657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4" idx="2"/>
            <a:endCxn id="15" idx="0"/>
          </p:cNvCxnSpPr>
          <p:nvPr/>
        </p:nvCxnSpPr>
        <p:spPr>
          <a:xfrm flipH="1">
            <a:off x="6126480" y="3878712"/>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772655" y="3871397"/>
            <a:ext cx="457200" cy="274320"/>
          </a:xfrm>
          <a:prstGeom prst="rect">
            <a:avLst/>
          </a:prstGeom>
          <a:noFill/>
        </p:spPr>
        <p:txBody>
          <a:bodyPr wrap="square">
            <a:spAutoFit/>
          </a:bodyPr>
          <a:lstStyle/>
          <a:p>
            <a:r>
              <a:rPr sz="1200" b="1">
                <a:solidFill>
                  <a:srgbClr val="D97706"/>
                </a:solidFill>
                <a:latin typeface="Calibri"/>
              </a:rPr>
              <a:t>no</a:t>
            </a:r>
          </a:p>
        </p:txBody>
      </p:sp>
      <p:cxnSp>
        <p:nvCxnSpPr>
          <p:cNvPr id="42" name="Connector 41"/>
          <p:cNvCxnSpPr>
            <a:stCxn id="15" idx="2"/>
            <a:endCxn id="16" idx="0"/>
          </p:cNvCxnSpPr>
          <p:nvPr/>
        </p:nvCxnSpPr>
        <p:spPr>
          <a:xfrm flipH="1">
            <a:off x="4358640" y="42935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5004816" y="428619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4" name="Connector 43"/>
          <p:cNvCxnSpPr>
            <a:stCxn id="15" idx="2"/>
            <a:endCxn id="17" idx="0"/>
          </p:cNvCxnSpPr>
          <p:nvPr/>
        </p:nvCxnSpPr>
        <p:spPr>
          <a:xfrm>
            <a:off x="6126480" y="429350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800088" y="4286192"/>
            <a:ext cx="457200" cy="274320"/>
          </a:xfrm>
          <a:prstGeom prst="rect">
            <a:avLst/>
          </a:prstGeom>
          <a:noFill/>
        </p:spPr>
        <p:txBody>
          <a:bodyPr wrap="square">
            <a:spAutoFit/>
          </a:bodyPr>
          <a:lstStyle/>
          <a:p>
            <a:r>
              <a:rPr sz="1200" b="1">
                <a:solidFill>
                  <a:srgbClr val="D97706"/>
                </a:solidFill>
                <a:latin typeface="Calibri"/>
              </a:rPr>
              <a:t>no</a:t>
            </a:r>
          </a:p>
        </p:txBody>
      </p:sp>
      <p:cxnSp>
        <p:nvCxnSpPr>
          <p:cNvPr id="46" name="Connector 45"/>
          <p:cNvCxnSpPr>
            <a:stCxn id="16" idx="2"/>
            <a:endCxn id="18" idx="0"/>
          </p:cNvCxnSpPr>
          <p:nvPr/>
        </p:nvCxnSpPr>
        <p:spPr>
          <a:xfrm>
            <a:off x="4358640" y="460233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8" idx="2"/>
            <a:endCxn id="19" idx="0"/>
          </p:cNvCxnSpPr>
          <p:nvPr/>
        </p:nvCxnSpPr>
        <p:spPr>
          <a:xfrm flipH="1">
            <a:off x="6126480" y="491115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8" name="Connector 47"/>
          <p:cNvCxnSpPr>
            <a:stCxn id="19" idx="2"/>
            <a:endCxn id="20" idx="0"/>
          </p:cNvCxnSpPr>
          <p:nvPr/>
        </p:nvCxnSpPr>
        <p:spPr>
          <a:xfrm flipH="1">
            <a:off x="6126480" y="521998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Connector 48"/>
          <p:cNvCxnSpPr>
            <a:stCxn id="20" idx="2"/>
            <a:endCxn id="22" idx="0"/>
          </p:cNvCxnSpPr>
          <p:nvPr/>
        </p:nvCxnSpPr>
        <p:spPr>
          <a:xfrm>
            <a:off x="6126480" y="563477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6800088" y="562745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1" name="Connector 50"/>
          <p:cNvCxnSpPr>
            <a:stCxn id="20" idx="2"/>
            <a:endCxn id="21" idx="0"/>
          </p:cNvCxnSpPr>
          <p:nvPr/>
        </p:nvCxnSpPr>
        <p:spPr>
          <a:xfrm flipH="1">
            <a:off x="4358640" y="563477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5004816" y="5627459"/>
            <a:ext cx="457200" cy="274320"/>
          </a:xfrm>
          <a:prstGeom prst="rect">
            <a:avLst/>
          </a:prstGeom>
          <a:noFill/>
        </p:spPr>
        <p:txBody>
          <a:bodyPr wrap="square">
            <a:spAutoFit/>
          </a:bodyPr>
          <a:lstStyle/>
          <a:p>
            <a:r>
              <a:rPr sz="1200" b="1">
                <a:solidFill>
                  <a:srgbClr val="D97706"/>
                </a:solidFill>
                <a:latin typeface="Calibri"/>
              </a:rPr>
              <a:t>no</a:t>
            </a:r>
          </a:p>
        </p:txBody>
      </p:sp>
      <p:sp>
        <p:nvSpPr>
          <p:cNvPr id="53" name="TextBox 5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antibiótico, drenaje (aspiración, artroscopia o artrotomía) y tiempos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[r8] Ramirez-Acosta K et al. J Orthop. 2025. doi:10.1016/j.jor.2025.06.003</a:t>
            </a:r>
          </a:p>
          <a:p>
            <a:r>
              <a:rPr sz="800">
                <a:solidFill>
                  <a:srgbClr val="5A6469"/>
                </a:solidFill>
                <a:latin typeface="Calibri"/>
              </a:rPr>
              <a:t>[r9] Gjika E et al. Ann Rheum Dis. 2019. doi:10.1136/annrheumdis-2019-215116</a:t>
            </a:r>
          </a:p>
          <a:p>
            <a:r>
              <a:rPr sz="800">
                <a:solidFill>
                  <a:srgbClr val="5A6469"/>
                </a:solidFill>
                <a:latin typeface="Calibri"/>
              </a:rPr>
              <a:t>[r10] Stahl JP et al. Infect Dis Now. 2023. doi:10.1016/j.idnow.2023.104694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Casi todo lo que sigue sale de guías y de cohortes retrospectivas.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Rodilla: razones de riesgo y de momios en las comparaciones de drenaje (1 = sin diferencia)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McKenna DP et al. J Exp Orthop. 2024. doi:10.1002/jeo2.12041</a:t>
            </a:r>
          </a:p>
          <a:p>
            <a:r>
              <a:rPr sz="1000">
                <a:solidFill>
                  <a:srgbClr val="5A6469"/>
                </a:solidFill>
                <a:latin typeface="Calibri"/>
              </a:rPr>
              <a:t>[r8] Ramirez-Acosta K et al. J Orthop. 2025. doi:10.1016/j.jor.2025.06.003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Cadera: eventos tras artroscopia o artrotomía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Khazi ZM et al. Arthroscopy. 2020. doi:10.1016/j.arthro.2019.10.008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aspirar bien, lavar por artroscopia y cuándo abrir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[r8] Ramirez-Acosta K et al. J Orthop. 2025. doi:10.1016/j.jor.2025.06.003</a:t>
            </a:r>
          </a:p>
          <a:p>
            <a:r>
              <a:rPr sz="800">
                <a:solidFill>
                  <a:srgbClr val="5A6469"/>
                </a:solidFill>
                <a:latin typeface="Calibri"/>
              </a:rPr>
              <a:t>[r28] Peres LR et al. Knee Surg Sports Traumatol Arthrosc. 2016. doi:10.1007/s00167-015-3918-8</a:t>
            </a:r>
          </a:p>
          <a:p>
            <a:r>
              <a:rPr sz="800">
                <a:solidFill>
                  <a:srgbClr val="5A6469"/>
                </a:solidFill>
                <a:latin typeface="Calibri"/>
              </a:rPr>
              <a:t>[r37] Aïm F et al. Orthop Traumatol Surg Res. 2015. doi:10.1016/j.otsr.2014.11.010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apoyo de estudio para entender el porqué de cada paso; no sustituye al tutor, al protocolo del servicio ni a la práctica supervisada.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aspirar bien, lavar por artroscopia y cuándo abrir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Dar antibiótico antes de la muestra [r1].</a:t>
            </a:r>
          </a:p>
          <a:p>
            <a:pPr marL="347472" indent="-347472">
              <a:spcAft>
                <a:spcPts val="1400"/>
              </a:spcAft>
              <a:buChar char="•"/>
            </a:pPr>
            <a:r>
              <a:rPr sz="2400">
                <a:solidFill>
                  <a:srgbClr val="263238"/>
                </a:solidFill>
                <a:latin typeface="Calibri"/>
              </a:rPr>
              <a:t>Puncionar por una celulitis o un absceso [r1].</a:t>
            </a:r>
          </a:p>
          <a:p>
            <a:pPr marL="347472" indent="-347472">
              <a:spcAft>
                <a:spcPts val="1400"/>
              </a:spcAft>
              <a:buChar char="•"/>
            </a:pPr>
            <a:r>
              <a:rPr sz="2400">
                <a:solidFill>
                  <a:srgbClr val="263238"/>
                </a:solidFill>
                <a:latin typeface="Calibri"/>
              </a:rPr>
              <a:t>Enviar una sola jeringa sin repartir el líquido: se pierde la prioridad cultivo, recuento, cristales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Cuando hay prótesis: definición, DAIR y recambio en 1 o 2 tiempos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[r26] Gerritsen M et al. Bone Jt Open. 2021. doi:10.1302/2633-1462.210.BJO-2021-0090.R1</a:t>
            </a:r>
          </a:p>
          <a:p>
            <a:r>
              <a:rPr sz="800">
                <a:solidFill>
                  <a:srgbClr val="5A6469"/>
                </a:solidFill>
                <a:latin typeface="Calibri"/>
              </a:rPr>
              <a:t>[r48] McNally M et al. Bone Joint J. 2021. doi:10.1302/0301-620X.103B1.BJJ-2020-1381.R1</a:t>
            </a:r>
          </a:p>
          <a:p>
            <a:r>
              <a:rPr sz="800">
                <a:solidFill>
                  <a:srgbClr val="5A6469"/>
                </a:solidFill>
                <a:latin typeface="Calibri"/>
              </a:rPr>
              <a:t>[r55] Parvizi J et al. J Arthroplasty. 2018. doi:10.1016/j.arth.2018.02.078</a:t>
            </a:r>
          </a:p>
          <a:p>
            <a:r>
              <a:rPr sz="800">
                <a:solidFill>
                  <a:srgbClr val="5A6469"/>
                </a:solidFill>
                <a:latin typeface="Calibri"/>
              </a:rPr>
              <a:t>[r56] Abbaszadeh A et al. J Arthroplasty. 2026. doi:10.1016/j.arth.2025.05.121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prótesis cambia las reglas: otra definición diagnóstica, otro germen y otras opciones quirúrgicas.</a:t>
            </a:r>
          </a:p>
          <a:p>
            <a:pPr marL="347472" indent="-347472">
              <a:spcAft>
                <a:spcPts val="1400"/>
              </a:spcAft>
              <a:buChar char="•"/>
            </a:pPr>
            <a:r>
              <a:rPr sz="2400">
                <a:solidFill>
                  <a:srgbClr val="263238"/>
                </a:solidFill>
                <a:latin typeface="Calibri"/>
              </a:rPr>
              <a:t>Este bloque resume lo esencial; el capítulo de infección periprotésica de la biblioteca lo desarrolla.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DAIR: éxito y fracaso según el contexto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Gerritsen M et al. Bone Jt Open. 2021. doi:10.1302/2633-1462.210.BJO-2021-0090.R1</a:t>
            </a:r>
          </a:p>
          <a:p>
            <a:r>
              <a:rPr sz="1000">
                <a:solidFill>
                  <a:srgbClr val="5A6469"/>
                </a:solidFill>
                <a:latin typeface="Calibri"/>
              </a:rPr>
              <a:t>[r56] Abbaszadeh A et al. J Arthroplasty. 2026. doi:10.1016/j.arth.2025.05.121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Fracaso del DAIR según el puntaje KLIC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[r57] Tornero E et al. Clin Microbiol Infect. 2015. doi:10.1016/j.cmi.2015.04.012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y secuelas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Lauper N et al. J Infect. 2018. doi:10.1016/j.jinf.2018.02.015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204 episodios con cultivo positivo, 83 pacientes (41 %) tuvieron secuelas: 15 recaídas, 30 artrosis secundarias, 9 operaciones de Girdlestone, 9 artrodesis y 8 amputaciones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Secuelas en 204 episodios con cultivo positivo (número de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Lauper N et al. J Infect. 2018. doi:10.1016/j.jinf.2018.02.015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Eventos articulares tras lavado artroscópico de rodilla (Inglaterra)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Abram SGF et al. Lancet Infect Dis. 2020. doi:10.1016/S1473-3099(19)30419-0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mortalidad y qué lo predice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Ravn C et al. J Bone Jt Infect. 2023. doi:10.5194/jbji-8-29-2023</a:t>
            </a:r>
          </a:p>
          <a:p>
            <a:r>
              <a:rPr sz="800">
                <a:solidFill>
                  <a:srgbClr val="5A6469"/>
                </a:solidFill>
                <a:latin typeface="Calibri"/>
              </a:rPr>
              <a:t>[r11] Huang YC et al. Rheumatology (Oxford). 2020. doi:10.1093/rheumatology/keaa162</a:t>
            </a:r>
          </a:p>
          <a:p>
            <a:r>
              <a:rPr sz="800">
                <a:solidFill>
                  <a:srgbClr val="5A6469"/>
                </a:solidFill>
                <a:latin typeface="Calibri"/>
              </a:rPr>
              <a:t>[r12] Abram SGF et al. Lancet Infect Dis. 2020. doi:10.1016/S1473-3099(19)30419-0</a:t>
            </a:r>
          </a:p>
          <a:p>
            <a:r>
              <a:rPr sz="800">
                <a:solidFill>
                  <a:srgbClr val="5A6469"/>
                </a:solidFill>
                <a:latin typeface="Calibri"/>
              </a:rPr>
              <a:t>[r19] Gupta MN et al. Rheumatology (Oxford). 2001. doi:10.1093/rheumatology/40.1.24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cifras dependen de la cohorte.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mortalidad y qué lo predice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Kim J et al. Antibiotics (Basel). 2023. doi:10.3390/antibiotics12111628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Corea del Sur, el MRSA, el índice de Charlson y la PCR elevada predijeron fracaso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Mortalidad en distintas cohortes de artritis séptica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[r34] Kennedy N et al. J Rheumatol. 2015. doi:10.3899/jrheum.150434</a:t>
            </a:r>
          </a:p>
          <a:p>
            <a:r>
              <a:rPr sz="800">
                <a:solidFill>
                  <a:srgbClr val="5A6469"/>
                </a:solidFill>
                <a:latin typeface="Calibri"/>
              </a:rPr>
              <a:t>[r11] Huang YC et al. Rheumatology (Oxford). 2020. doi:10.1093/rheumatology/keaa162</a:t>
            </a:r>
          </a:p>
          <a:p>
            <a:r>
              <a:rPr sz="800">
                <a:solidFill>
                  <a:srgbClr val="5A6469"/>
                </a:solidFill>
                <a:latin typeface="Calibri"/>
              </a:rPr>
              <a:t>[r19] Gupta MN et al. Rheumatology (Oxford). 2001. doi:10.1093/rheumatology/40.1.24</a:t>
            </a:r>
          </a:p>
          <a:p>
            <a:r>
              <a:rPr sz="800">
                <a:solidFill>
                  <a:srgbClr val="5A6469"/>
                </a:solidFill>
                <a:latin typeface="Calibri"/>
              </a:rPr>
              <a:t>[r12] Abram SGF et al. Lancet Infect Dis. 2020. doi:10.1016/S1473-3099(19)30419-0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movimiento precoz y vigilancia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guía europea sugiere iniciar la movilización en cuanto la infección esté controlada, los drenajes retirados y las heridas cerradas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movimiento precoz y vigilancia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Peres LR et al. Knee Surg Sports Traumatol Arthrosc. 2016. doi:10.1007/s00167-015-3918-8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ensayo de rodilla, el regreso a las actividades diarias fue más rápido tras artroscopia que tras artrotomía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movimiento precoz y vigilancia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hay mala evolución, la imagen puede mostrar daño de tejidos vecinos, abscesos periarticulares u osteomielitis [r1].</a:t>
            </a:r>
          </a:p>
          <a:p>
            <a:pPr marL="347472" indent="-347472">
              <a:spcAft>
                <a:spcPts val="1400"/>
              </a:spcAft>
              <a:buChar char="•"/>
            </a:pPr>
            <a:r>
              <a:rPr sz="2400">
                <a:solidFill>
                  <a:srgbClr val="263238"/>
                </a:solidFill>
                <a:latin typeface="Calibri"/>
              </a:rPr>
              <a:t>No hay un protocolo de rehabilitación específico con estudio abierto para la artritis séptica: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vigentes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SANJO (EBJIS, 2023): guía europea de artritis séptica de articulación nativa, con 25 dilemas y GRADE; es la columna de este capítulo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vigentes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Arumalla N et al. Rheumatol Adv Pract. 2025. doi:10.1093/rap/rkaf058</a:t>
            </a:r>
          </a:p>
          <a:p>
            <a:r>
              <a:rPr sz="1000">
                <a:solidFill>
                  <a:srgbClr val="5A6469"/>
                </a:solidFill>
                <a:latin typeface="Calibri"/>
              </a:rPr>
              <a:t>[r15] Workowski KA et al. MMWR Recomm Rep. 2021. doi:10.15585/mmwr.rr7004a1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Guía de la British Society for Rheumatology: la anterior es de 2006 y se está actualizando [r64].</a:t>
            </a:r>
          </a:p>
          <a:p>
            <a:pPr marL="347472" indent="-347472">
              <a:spcAft>
                <a:spcPts val="1400"/>
              </a:spcAft>
              <a:buChar char="•"/>
            </a:pPr>
            <a:r>
              <a:rPr sz="2400">
                <a:solidFill>
                  <a:srgbClr val="263238"/>
                </a:solidFill>
                <a:latin typeface="Calibri"/>
              </a:rPr>
              <a:t>Infecciones de transmisión sexual, CDC 2021: manejo de la infección gonocócica diseminada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Aspirar antes de tratar: el líquido da el diagnóstico, el cultivo y el antibiograma; el antibiótico espera a la muestra salvo sepsis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72</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[r17] Couderc M et al. Joint Bone Spine. 2020. doi:10.1016/j.jbspin.2020.07.012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Pide al menos 2 series de hemocultivos si hay fiebre o sospecha de bacteriemia, antes del antibiótico [r1]; el ecocardiograma queda para S. aureus, estreptococos orales, Streptococcus gallolyticus, Enterococcus faecalis o sospecha de endocarditis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72</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[r5] Papanicolas LE et al. J Rheumatol. 2012. doi:10.3899/jrheum.110368</a:t>
            </a:r>
          </a:p>
          <a:p>
            <a:r>
              <a:rPr sz="1000">
                <a:solidFill>
                  <a:srgbClr val="5A6469"/>
                </a:solidFill>
                <a:latin typeface="Calibri"/>
              </a:rPr>
              <a:t>[r7] Holzmeister A et al. Am J Emerg Med. 2021. doi:10.1016/j.ajem.2020.11.048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clínica no decide: el líquido y el cultivo sí [r1].</a:t>
            </a:r>
          </a:p>
          <a:p>
            <a:pPr marL="347472" indent="-347472">
              <a:spcAft>
                <a:spcPts val="1400"/>
              </a:spcAft>
              <a:buChar char="•"/>
            </a:pPr>
            <a:r>
              <a:rPr sz="2400">
                <a:solidFill>
                  <a:srgbClr val="263238"/>
                </a:solidFill>
                <a:latin typeface="Calibri"/>
              </a:rPr>
              <a:t>Aspira antes del antibiótico, y no dejes de pensar en infección si hay cristales [r1][r5].</a:t>
            </a:r>
          </a:p>
          <a:p>
            <a:pPr marL="347472" indent="-347472">
              <a:spcAft>
                <a:spcPts val="1400"/>
              </a:spcAft>
              <a:buChar char="•"/>
            </a:pPr>
            <a:r>
              <a:rPr sz="2400">
                <a:solidFill>
                  <a:srgbClr val="263238"/>
                </a:solidFill>
                <a:latin typeface="Calibri"/>
              </a:rPr>
              <a:t>En el adulto no hay regla tipo Kocher validada para la rodilla antes de aspirar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72</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artritis séptica · articulación nativa · monoartritis aguda · artrocentesis · líquido sinovial · leucocitos sinoviales · porcentaje de PMN · cristales · tinción de Gram · hemocultivos · Staphylococcus aureus · MRSA · gonococo…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72</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a:p>
            <a:r>
              <a:rPr sz="1000">
                <a:solidFill>
                  <a:srgbClr val="5A6469"/>
                </a:solidFill>
                <a:latin typeface="Calibri"/>
              </a:rPr>
              <a:t>[r6] Kocher MS et al. J Bone Joint Surg Am. 1999. doi:10.2106/00004623-199912000-00002</a:t>
            </a:r>
          </a:p>
          <a:p>
            <a:r>
              <a:rPr sz="1000">
                <a:solidFill>
                  <a:srgbClr val="5A6469"/>
                </a:solidFill>
                <a:latin typeface="Calibri"/>
              </a:rPr>
              <a:t>[r7] Holzmeister A et al. Am J Emerg Med. 2021. doi:10.1016/j.ajem.2020.11.048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Aspira primero, trata después: el líquido da diagnóstico, cultivo y antibiograma [r1].</a:t>
            </a:r>
          </a:p>
          <a:p>
            <a:pPr marL="347472" indent="-347472">
              <a:spcAft>
                <a:spcPts val="1400"/>
              </a:spcAft>
              <a:buChar char="•"/>
            </a:pPr>
            <a:r>
              <a:rPr sz="2400">
                <a:solidFill>
                  <a:srgbClr val="263238"/>
                </a:solidFill>
                <a:latin typeface="Calibri"/>
              </a:rPr>
              <a:t>Cristales no descartan infección; un recuento bajo tampoco [r1].</a:t>
            </a:r>
          </a:p>
          <a:p>
            <a:pPr marL="347472" indent="-347472">
              <a:spcAft>
                <a:spcPts val="1400"/>
              </a:spcAft>
              <a:buChar char="•"/>
            </a:pPr>
            <a:r>
              <a:rPr sz="2400">
                <a:solidFill>
                  <a:srgbClr val="263238"/>
                </a:solidFill>
                <a:latin typeface="Calibri"/>
              </a:rPr>
              <a:t>Kocher es de niños: en la rodilla adulta no hay regla previa a la aspiración [r6][r7].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mujer de 68 años con artritis reumatoide y la rodilla derecha caliente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 sin datos de pacientes reales.</a:t>
            </a:r>
          </a:p>
          <a:p>
            <a:pPr marL="347472" indent="-347472">
              <a:spcAft>
                <a:spcPts val="1400"/>
              </a:spcAft>
              <a:buChar char="•"/>
            </a:pPr>
            <a:r>
              <a:rPr sz="2800">
                <a:solidFill>
                  <a:srgbClr val="263238"/>
                </a:solidFill>
                <a:latin typeface="Calibri"/>
              </a:rPr>
              <a:t>Mujer de 68 años con artritis reumatoide tratada con un anti-TNF desde hace 4 meses y diabetes tipo 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72</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haces antes de indicar el antibiótico?</a:t>
            </a:r>
          </a:p>
          <a:p>
            <a:pPr marL="347472" indent="-347472">
              <a:spcAft>
                <a:spcPts val="1400"/>
              </a:spcAft>
              <a:buChar char="•"/>
            </a:pPr>
            <a:r>
              <a:rPr sz="2400">
                <a:solidFill>
                  <a:srgbClr val="263238"/>
                </a:solidFill>
                <a:latin typeface="Calibri"/>
              </a:rPr>
              <a:t>2. El volumen que sale es poco: ¿en qué orden pides los análisis?</a:t>
            </a:r>
          </a:p>
          <a:p>
            <a:pPr marL="347472" indent="-347472">
              <a:spcAft>
                <a:spcPts val="1400"/>
              </a:spcAft>
              <a:buChar char="•"/>
            </a:pPr>
            <a:r>
              <a:rPr sz="2400">
                <a:solidFill>
                  <a:srgbClr val="263238"/>
                </a:solidFill>
                <a:latin typeface="Calibri"/>
              </a:rPr>
              <a:t>3. El líquido tiene 38 000 células/µL, 85 % de PMN y cristales de urato. ¿Descartas infección?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Ravn C et al. J Bone Jt Infect. 2023. doi:10.5194/jbji-8-29-2023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aspirar con técnica aséptica y sin antibiótico previo, tomar hemocultivos por la fiebre y recién después iniciar el antibiótico, porque no hay sepsis [r1].</a:t>
            </a:r>
          </a:p>
          <a:p>
            <a:pPr marL="347472" indent="-347472">
              <a:spcAft>
                <a:spcPts val="1400"/>
              </a:spcAft>
              <a:buChar char="•"/>
            </a:pPr>
            <a:r>
              <a:rPr sz="2400">
                <a:solidFill>
                  <a:srgbClr val="263238"/>
                </a:solidFill>
                <a:latin typeface="Calibri"/>
              </a:rPr>
              <a:t>Con poco volumen, el orden es cultivo y Gram, recuento con porcentaje de PMN y cristales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72</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Ravn C, Neyt J, Benito N, Abreu MA, Achermann Y, Bozhkova S, et al. Guideline for management of septic arthritis in native joints (SANJO). J Bone Jt Infect. 2023;8(1):29-37. doi:10.5194/jbji-8-29-2023 https://doi.org/10.5194/jbji-8-29-2023</a:t>
            </a:r>
          </a:p>
          <a:p>
            <a:pPr>
              <a:spcAft>
                <a:spcPts val="800"/>
              </a:spcAft>
            </a:pPr>
            <a:r>
              <a:rPr sz="1200">
                <a:solidFill>
                  <a:srgbClr val="263238"/>
                </a:solidFill>
                <a:latin typeface="Calibri"/>
              </a:rPr>
              <a:t>[r2] Carpenter CR, Schuur JD, Everett WW, Pines JM. Evidence-based diagnostics: adult septic arthritis. Acad Emerg Med. 2011;18(8):781-96. doi:10.1111/j.1553-2712.2011.01121.x https://doi.org/10.1111/j.1553-2712.2011.01121.x</a:t>
            </a:r>
          </a:p>
          <a:p>
            <a:pPr>
              <a:spcAft>
                <a:spcPts val="800"/>
              </a:spcAft>
            </a:pPr>
            <a:r>
              <a:rPr sz="1200">
                <a:solidFill>
                  <a:srgbClr val="263238"/>
                </a:solidFill>
                <a:latin typeface="Calibri"/>
              </a:rPr>
              <a:t>[r3] Margaretten ME, Kohlwes J, Moore D, Bent S. Does this adult patient have septic arthritis? JAMA. 2007;297(13):1478-88. doi:10.1001/jama.297.13.1478 https://doi.org/10.1001/jama.297.13.1478</a:t>
            </a:r>
          </a:p>
          <a:p>
            <a:pPr>
              <a:spcAft>
                <a:spcPts val="800"/>
              </a:spcAft>
            </a:pPr>
            <a:r>
              <a:rPr sz="1200">
                <a:solidFill>
                  <a:srgbClr val="263238"/>
                </a:solidFill>
                <a:latin typeface="Calibri"/>
              </a:rPr>
              <a:t>[r4] Li SF, Henderson J, Dickman E, Darzynkiewicz R. Laboratory tests in adults with monoarticular arthritis: can they rule out a septic joint? Acad Emerg Med. 2004;11(3):276-80. doi:10.1111/j.1553-2712.2004.tb02209.x https://doi.org/10.1111/j.1553-2712.2004.tb02209.x</a:t>
            </a:r>
          </a:p>
          <a:p>
            <a:pPr>
              <a:spcAft>
                <a:spcPts val="800"/>
              </a:spcAft>
            </a:pPr>
            <a:r>
              <a:rPr sz="1200">
                <a:solidFill>
                  <a:srgbClr val="263238"/>
                </a:solidFill>
                <a:latin typeface="Calibri"/>
              </a:rPr>
              <a:t>[r5] Papanicolas LE, Hakendorf P, Gordon DL. Concomitant septic arthritis in crystal monoarthritis. J Rheumatol. 2012;39(1):157-60. doi:10.3899/jrheum.110368 https://doi.org/10.3899/jrheum.110368</a:t>
            </a:r>
          </a:p>
          <a:p>
            <a:pPr>
              <a:spcAft>
                <a:spcPts val="800"/>
              </a:spcAft>
            </a:pPr>
            <a:r>
              <a:rPr sz="1200">
                <a:solidFill>
                  <a:srgbClr val="263238"/>
                </a:solidFill>
                <a:latin typeface="Calibri"/>
              </a:rPr>
              <a:t>[r6] Kocher MS, Zurakowski D, Kasser JR. Differentiating between septic arthritis and transient synovitis of the hip in children: an evidence-based clinical prediction algorithm. J Bone Joint Surg Am. 1999;81(12):1662-70. doi:10.2106/00004623-199912000-00002 https://doi.org/10.2106/00004623-199912000-00002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Holzmeister A, Frazzetta J, Yuan FFN, Cherones A, Summers H, Cohen J, et al. Evaluation for septic arthritis of the native adult knee is aided by multivariable assessment. Am J Emerg Med. 2021;46:614-618. doi:10.1016/j.ajem.2020.11.048 https://doi.org/10.1016/j.ajem.2020.11.048</a:t>
            </a:r>
          </a:p>
          <a:p>
            <a:pPr>
              <a:spcAft>
                <a:spcPts val="800"/>
              </a:spcAft>
            </a:pPr>
            <a:r>
              <a:rPr sz="1200">
                <a:solidFill>
                  <a:srgbClr val="263238"/>
                </a:solidFill>
                <a:latin typeface="Calibri"/>
              </a:rPr>
              <a:t>[r8] Ramirez-Acosta K, Sánchez-Enríquez S, Madrigal-Rodriguez M, Herrera-Fuentes LF, Martínez-Ayala P, De Arcos-Jiménez JC, et al. Comparative effectiveness of repeated joint aspiration, arthroscopic lavage, and open arthrotomy in adult native knee septic arthritis: A systematic review and network meta-analysis. J Orthop. 2025;70:183-195. doi:10.1016/j.jor.2025.06.003 https://doi.org/10.1016/j.jor.2025.06.003</a:t>
            </a:r>
          </a:p>
          <a:p>
            <a:pPr>
              <a:spcAft>
                <a:spcPts val="800"/>
              </a:spcAft>
            </a:pPr>
            <a:r>
              <a:rPr sz="1200">
                <a:solidFill>
                  <a:srgbClr val="263238"/>
                </a:solidFill>
                <a:latin typeface="Calibri"/>
              </a:rPr>
              <a:t>[r9] Gjika E, Beaulieu JY, Vakalopoulos K, Gauthier M, Bouvet C, Gonzalez A, et al. Two weeks versus four weeks of antibiotic therapy after surgical drainage for native joint bacterial arthritis: a prospective, randomised, non-inferiority trial. Ann Rheum Dis. 2019;78(8):1114-1121. doi:10.1136/annrheumdis-2019-215116 https://doi.org/10.1136/annrheumdis-2019-215116</a:t>
            </a:r>
          </a:p>
          <a:p>
            <a:pPr>
              <a:spcAft>
                <a:spcPts val="800"/>
              </a:spcAft>
            </a:pPr>
            <a:r>
              <a:rPr sz="1200">
                <a:solidFill>
                  <a:srgbClr val="263238"/>
                </a:solidFill>
                <a:latin typeface="Calibri"/>
              </a:rPr>
              <a:t>[r10] Stahl JP, Canouï E, Pavese P, Bleibtreu A, Dubée V, Ferry T, et al. SPILF update on bacterial arthritis in adults and children. Infect Dis Now. 2023;53(4):104694. doi:10.1016/j.idnow.2023.104694 https://doi.org/10.1016/j.idnow.2023.104694</a:t>
            </a:r>
          </a:p>
          <a:p>
            <a:pPr>
              <a:spcAft>
                <a:spcPts val="800"/>
              </a:spcAft>
            </a:pPr>
            <a:r>
              <a:rPr sz="1200">
                <a:solidFill>
                  <a:srgbClr val="263238"/>
                </a:solidFill>
                <a:latin typeface="Calibri"/>
              </a:rPr>
              <a:t>[r11] Huang YC, Ho CH, Lin YJ, Chen HJ, Liu SY, Wang CL, et al. Site-specific mortality in native joint septic arthritis: a national population study. Rheumatology (Oxford). 2020;59(12):3826-3833. doi:10.1093/rheumatology/keaa162 https://doi.org/10.1093/rheumatology/keaa162</a:t>
            </a:r>
          </a:p>
          <a:p>
            <a:pPr>
              <a:spcAft>
                <a:spcPts val="800"/>
              </a:spcAft>
            </a:pPr>
            <a:r>
              <a:rPr sz="1200">
                <a:solidFill>
                  <a:srgbClr val="263238"/>
                </a:solidFill>
                <a:latin typeface="Calibri"/>
              </a:rPr>
              <a:t>[r12] Abram SGF, Alvand A, Judge A, Beard DJ, Price AJ. Mortality and adverse joint outcomes following septic arthritis of the native knee: a longitudinal cohort study of patients receiving arthroscopic washout. Lancet Infect Dis. 2020;20(3):341-349. doi:10.1016/S1473-3099(19)30419-0 https://doi.org/10.1016/S1473-3099(19)30419-0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72</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Al-Tawil K, Quiney F, Pirkis L, Birkett N, Rooney A. Gram stain microscopy in septic arthritis. Acta Orthop Belg. 2021;87(3):553-556. https://pubmed.ncbi.nlm.nih.gov/34808732/</a:t>
            </a:r>
          </a:p>
          <a:p>
            <a:pPr>
              <a:spcAft>
                <a:spcPts val="800"/>
              </a:spcAft>
            </a:pPr>
            <a:r>
              <a:rPr sz="1200">
                <a:solidFill>
                  <a:srgbClr val="263238"/>
                </a:solidFill>
                <a:latin typeface="Calibri"/>
              </a:rPr>
              <a:t>[r14] Clerc O, Prod'hom G, Greub G, Zanetti G, Senn L. Adult native septic arthritis: a review of 10 years of experience and lessons for empirical antibiotic therapy. J Antimicrob Chemother. 2011;66(5):1168-73. doi:10.1093/jac/dkr047 https://doi.org/10.1093/jac/dkr047</a:t>
            </a:r>
          </a:p>
          <a:p>
            <a:pPr>
              <a:spcAft>
                <a:spcPts val="800"/>
              </a:spcAft>
            </a:pPr>
            <a:r>
              <a:rPr sz="1200">
                <a:solidFill>
                  <a:srgbClr val="263238"/>
                </a:solidFill>
                <a:latin typeface="Calibri"/>
              </a:rPr>
              <a:t>[r15] Workowski KA, Bachmann LH, Chan PA, Johnston CM, Muzny CA, Park I, et al. Sexually Transmitted Infections Treatment Guidelines, 2021. MMWR Recomm Rep. 2021;70(4):1-187. doi:10.15585/mmwr.rr7004a1 https://doi.org/10.15585/mmwr.rr7004a1</a:t>
            </a:r>
          </a:p>
          <a:p>
            <a:pPr>
              <a:spcAft>
                <a:spcPts val="800"/>
              </a:spcAft>
            </a:pPr>
            <a:r>
              <a:rPr sz="1200">
                <a:solidFill>
                  <a:srgbClr val="263238"/>
                </a:solidFill>
                <a:latin typeface="Calibri"/>
              </a:rPr>
              <a:t>[r16] Ross JJ, Shamsuddin H. Sternoclavicular septic arthritis: review of 180 cases. Medicine (Baltimore). 2004;83(3):139-148. doi:10.1097/01.md.0000126761.83417.29 https://doi.org/10.1097/01.md.0000126761.83417.29</a:t>
            </a:r>
          </a:p>
          <a:p>
            <a:pPr>
              <a:spcAft>
                <a:spcPts val="800"/>
              </a:spcAft>
            </a:pPr>
            <a:r>
              <a:rPr sz="1200">
                <a:solidFill>
                  <a:srgbClr val="263238"/>
                </a:solidFill>
                <a:latin typeface="Calibri"/>
              </a:rPr>
              <a:t>[r17] Couderc M, Bart G, Coiffier G, Godot S, Seror R, Ziza JM, et al. 2020 French recommendations on the management of septic arthritis in an adult native joint. Joint Bone Spine. 2020;87(6):538-547. doi:10.1016/j.jbspin.2020.07.012 https://doi.org/10.1016/j.jbspin.2020.07.012</a:t>
            </a:r>
          </a:p>
          <a:p>
            <a:pPr>
              <a:spcAft>
                <a:spcPts val="800"/>
              </a:spcAft>
            </a:pPr>
            <a:r>
              <a:rPr sz="1200">
                <a:solidFill>
                  <a:srgbClr val="263238"/>
                </a:solidFill>
                <a:latin typeface="Calibri"/>
              </a:rPr>
              <a:t>[r18] Kaandorp CJ, Dinant HJ, van de Laar MA, Moens HJ, Prins AP, Dijkmans BA. Incidence and sources of native and prosthetic joint infection: a community based prospective survey. Ann Rheum Dis. 1997;56(8):470-5. doi:10.1136/ard.56.8.470 https://doi.org/10.1136/ard.56.8.470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Gupta MN, Sturrock RD, Field M. A prospective 2-year study of 75 patients with adult-onset septic arthritis. Rheumatology (Oxford). 2001;40(1):24-30. doi:10.1093/rheumatology/40.1.24 https://doi.org/10.1093/rheumatology/40.1.24</a:t>
            </a:r>
          </a:p>
          <a:p>
            <a:pPr>
              <a:spcAft>
                <a:spcPts val="800"/>
              </a:spcAft>
            </a:pPr>
            <a:r>
              <a:rPr sz="1200">
                <a:solidFill>
                  <a:srgbClr val="263238"/>
                </a:solidFill>
                <a:latin typeface="Calibri"/>
              </a:rPr>
              <a:t>[r20] Massey PA, Feibel B, Thomson H, Watkins A, Chauvin B, Barton RS. Synovial fluid leukocyte cell count before versus after administration of antibiotics in patients with septic arthritis of a native joint. J Orthop Sci. 2020;25(5):907-910. doi:10.1016/j.jos.2019.11.011 https://doi.org/10.1016/j.jos.2019.11.011</a:t>
            </a:r>
          </a:p>
          <a:p>
            <a:pPr>
              <a:spcAft>
                <a:spcPts val="800"/>
              </a:spcAft>
            </a:pPr>
            <a:r>
              <a:rPr sz="1200">
                <a:solidFill>
                  <a:srgbClr val="263238"/>
                </a:solidFill>
                <a:latin typeface="Calibri"/>
              </a:rPr>
              <a:t>[r21] Gupta MN, Sturrock RD, Field M. Prospective comparative study of patients with culture proven and high suspicion of adult onset septic arthritis. Ann Rheum Dis. 2003;62(4):327-31. doi:10.1136/ard.62.4.327 https://doi.org/10.1136/ard.62.4.327</a:t>
            </a:r>
          </a:p>
          <a:p>
            <a:pPr>
              <a:spcAft>
                <a:spcPts val="800"/>
              </a:spcAft>
            </a:pPr>
            <a:r>
              <a:rPr sz="1200">
                <a:solidFill>
                  <a:srgbClr val="263238"/>
                </a:solidFill>
                <a:latin typeface="Calibri"/>
              </a:rPr>
              <a:t>[r22] Sigmund IK, Holinka J, Sevelda F, Staats K, Heisinger S, Kubista B, et al. Performance of automated multiplex polymerase chain reaction (mPCR) using synovial fluid in the diagnosis of native joint septic arthritis in adults. Bone Joint J. 2019;101-B(3):288-296. doi:10.1302/0301-620X.101B3.BJJ-2018-0868.R1 https://doi.org/10.1302/0301-620X.101B3.BJJ-2018-0868.R1</a:t>
            </a:r>
          </a:p>
          <a:p>
            <a:pPr>
              <a:spcAft>
                <a:spcPts val="800"/>
              </a:spcAft>
            </a:pPr>
            <a:r>
              <a:rPr sz="1200">
                <a:solidFill>
                  <a:srgbClr val="263238"/>
                </a:solidFill>
                <a:latin typeface="Calibri"/>
              </a:rPr>
              <a:t>[r23] Karchevsky M, Schweitzer ME, Morrison WB, Parellada JA. MRI findings of septic arthritis and associated osteomyelitis in adults. AJR Am J Roentgenol. 2004;182(1):119-22. doi:10.2214/ajr.182.1.1820119 https://doi.org/10.2214/ajr.182.1.1820119</a:t>
            </a:r>
          </a:p>
          <a:p>
            <a:pPr>
              <a:spcAft>
                <a:spcPts val="800"/>
              </a:spcAft>
            </a:pPr>
            <a:r>
              <a:rPr sz="1200">
                <a:solidFill>
                  <a:srgbClr val="263238"/>
                </a:solidFill>
                <a:latin typeface="Calibri"/>
              </a:rPr>
              <a:t>[r24] Knapper T, Murphy RJ, Rocos B, Fagg J, Murray N, Whitehouse MR. Utility of bedside leucocyte esterase testing to rule out septic arthritis. Emerg Med J. 2021;38(9):707-710. doi:10.1136/emermed-2020-209842 https://doi.org/10.1136/emermed-2020-209842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72</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Kim J, Park SY, Sohn KM, Kim B, Joo EJ. Methicillin Resistance Increased the Risk of Treatment Failure in Native Joint Septic Arthritis Caused by Staphylococcus aureus. Antibiotics (Basel). 2023;12(11):1628. doi:10.3390/antibiotics12111628 https://doi.org/10.3390/antibiotics12111628</a:t>
            </a:r>
          </a:p>
          <a:p>
            <a:pPr>
              <a:spcAft>
                <a:spcPts val="800"/>
              </a:spcAft>
            </a:pPr>
            <a:r>
              <a:rPr sz="1200">
                <a:solidFill>
                  <a:srgbClr val="263238"/>
                </a:solidFill>
                <a:latin typeface="Calibri"/>
              </a:rPr>
              <a:t>[r26] Gerritsen M, Khawar A, Scheper H, van der Wal R, Schoones J, de Boer M, et al. Modular component exchange and outcome of DAIR for hip and knee periprosthetic joint infection : a systematic review and meta-regression analysis. Bone Jt Open. 2021;2(10):806-812. doi:10.1302/2633-1462.210.BJO-2021-0090.R1 https://doi.org/10.1302/2633-1462.210.BJO-2021-0090.R1</a:t>
            </a:r>
          </a:p>
          <a:p>
            <a:pPr>
              <a:spcAft>
                <a:spcPts val="800"/>
              </a:spcAft>
            </a:pPr>
            <a:r>
              <a:rPr sz="1200">
                <a:solidFill>
                  <a:srgbClr val="263238"/>
                </a:solidFill>
                <a:latin typeface="Calibri"/>
              </a:rPr>
              <a:t>[r27] Mathews CJ, Kingsley G, Field M, Jones A, Weston VC, Phillips M, et al. Management of septic arthritis: a systematic review. Ann Rheum Dis. 2007;66(4):440-5. doi:10.1136/ard.2006.058909 https://doi.org/10.1136/ard.2006.058909</a:t>
            </a:r>
          </a:p>
          <a:p>
            <a:pPr>
              <a:spcAft>
                <a:spcPts val="800"/>
              </a:spcAft>
            </a:pPr>
            <a:r>
              <a:rPr sz="1200">
                <a:solidFill>
                  <a:srgbClr val="263238"/>
                </a:solidFill>
                <a:latin typeface="Calibri"/>
              </a:rPr>
              <a:t>[r28] Peres LR, Marchitto RO, Pereira GS, Yoshino FS, de Castro Fernandes M, Matsumoto MH. Arthrotomy versus arthroscopy in the treatment of septic arthritis of the knee in adults: a randomized clinical trial. Knee Surg Sports Traumatol Arthrosc. 2016;24(10):3155-3162. doi:10.1007/s00167-015-3918-8 https://doi.org/10.1007/s00167-015-3918-8</a:t>
            </a:r>
          </a:p>
          <a:p>
            <a:pPr>
              <a:spcAft>
                <a:spcPts val="800"/>
              </a:spcAft>
            </a:pPr>
            <a:r>
              <a:rPr sz="1200">
                <a:solidFill>
                  <a:srgbClr val="263238"/>
                </a:solidFill>
                <a:latin typeface="Calibri"/>
              </a:rPr>
              <a:t>[r29] McKenna DP, Miller P, McAleese T, Cleary M. Arthroscopy or arthrotomy for native knee septic arthritis: A systematic review. J Exp Orthop. 2024;11(3):e12041. doi:10.1002/jeo2.12041 https://doi.org/10.1002/jeo2.12041</a:t>
            </a:r>
          </a:p>
          <a:p>
            <a:pPr>
              <a:spcAft>
                <a:spcPts val="800"/>
              </a:spcAft>
            </a:pPr>
            <a:r>
              <a:rPr sz="1200">
                <a:solidFill>
                  <a:srgbClr val="263238"/>
                </a:solidFill>
                <a:latin typeface="Calibri"/>
              </a:rPr>
              <a:t>[r30] Lauper N, Davat M, Gjika E, Müller C, Belaieff W, Pittet D, et al. Native septic arthritis is not an immediate surgical emergency. J Infect. 2018;77(1):47-53. doi:10.1016/j.jinf.2018.02.015 https://doi.org/10.1016/j.jinf.2018.02.015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72</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Kodumuri P, Geutjens G, Kerr HL. Time delay between diagnosis and arthroscopic lavage in septic arthritis. Does it matter? Int Orthop. 2012;36(8):1727-31. doi:10.1007/s00264-012-1546-1 https://doi.org/10.1007/s00264-012-1546-1</a:t>
            </a:r>
          </a:p>
          <a:p>
            <a:pPr>
              <a:spcAft>
                <a:spcPts val="800"/>
              </a:spcAft>
            </a:pPr>
            <a:r>
              <a:rPr sz="1200">
                <a:solidFill>
                  <a:srgbClr val="263238"/>
                </a:solidFill>
                <a:latin typeface="Calibri"/>
              </a:rPr>
              <a:t>[r32] Li HK, Rombach I, Zambellas R, Walker AS, McNally MA, Atkins BL, et al. Oral versus Intravenous Antibiotics for Bone and Joint Infection. N Engl J Med. 2019;380(5):425-436. doi:10.1056/NEJMoa1710926 https://doi.org/10.1056/NEJMoa1710926</a:t>
            </a:r>
          </a:p>
          <a:p>
            <a:pPr>
              <a:spcAft>
                <a:spcPts val="800"/>
              </a:spcAft>
            </a:pPr>
            <a:r>
              <a:rPr sz="1200">
                <a:solidFill>
                  <a:srgbClr val="263238"/>
                </a:solidFill>
                <a:latin typeface="Calibri"/>
              </a:rPr>
              <a:t>[r33] Rutherford AI, Subesinghe S, Bharucha T, Ibrahim F, Kleymann A, Galloway JB. A population study of the reported incidence of native joint septic arthritis in the United Kingdom between 1998 and 2013. Rheumatology (Oxford). 2016;55(12):2176-2180. doi:10.1093/rheumatology/kew323 https://doi.org/10.1093/rheumatology/kew323</a:t>
            </a:r>
          </a:p>
          <a:p>
            <a:pPr>
              <a:spcAft>
                <a:spcPts val="800"/>
              </a:spcAft>
            </a:pPr>
            <a:r>
              <a:rPr sz="1200">
                <a:solidFill>
                  <a:srgbClr val="263238"/>
                </a:solidFill>
                <a:latin typeface="Calibri"/>
              </a:rPr>
              <a:t>[r34] Kennedy N, Chambers ST, Nolan I, Gallagher K, Werno A, Browne M, et al. Native Joint Septic Arthritis: Epidemiology, Clinical Features, and Microbiological Causes in a New Zealand Population. J Rheumatol. 2015;42(12):2392-7. doi:10.3899/jrheum.150434 https://doi.org/10.3899/jrheum.150434</a:t>
            </a:r>
          </a:p>
          <a:p>
            <a:pPr>
              <a:spcAft>
                <a:spcPts val="800"/>
              </a:spcAft>
            </a:pPr>
            <a:r>
              <a:rPr sz="1200">
                <a:solidFill>
                  <a:srgbClr val="263238"/>
                </a:solidFill>
                <a:latin typeface="Calibri"/>
              </a:rPr>
              <a:t>[r35] Galloway JB, Hyrich KL, Mercer LK, Dixon WG, Ustianowski AP, Helbert M, et al. Risk of septic arthritis in patients with rheumatoid arthritis and the effect of anti-TNF therapy: results from the British Society for Rheumatology Biologics Register. Ann Rheum Dis. 2011;70(10):1810-4. doi:10.1136/ard.2011.152769 https://doi.org/10.1136/ard.2011.152769</a:t>
            </a:r>
          </a:p>
          <a:p>
            <a:pPr>
              <a:spcAft>
                <a:spcPts val="800"/>
              </a:spcAft>
            </a:pPr>
            <a:r>
              <a:rPr sz="1200">
                <a:solidFill>
                  <a:srgbClr val="263238"/>
                </a:solidFill>
                <a:latin typeface="Calibri"/>
              </a:rPr>
              <a:t>[r36] Linden GS, Lipson SE, Desai V, Krivicich LM, Puzzitiello RN, Gabriel D, et al. Injection drug use is associated with repeat irrigation and debridement in native joint septic arthritis. J Orthop. 2025;64:18-22. doi:10.1016/j.jor.2024.11.006 https://doi.org/10.1016/j.jor.2024.11.006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72</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Aïm F, Delambre J, Bauer T, Hardy P. Efficacy of arthroscopic treatment for resolving infection in septic arthritis of native joints. Orthop Traumatol Surg Res. 2015;101(1):61-4. doi:10.1016/j.otsr.2014.11.010 https://doi.org/10.1016/j.otsr.2014.11.010</a:t>
            </a:r>
          </a:p>
          <a:p>
            <a:pPr>
              <a:spcAft>
                <a:spcPts val="800"/>
              </a:spcAft>
            </a:pPr>
            <a:r>
              <a:rPr sz="1200">
                <a:solidFill>
                  <a:srgbClr val="263238"/>
                </a:solidFill>
                <a:latin typeface="Calibri"/>
              </a:rPr>
              <a:t>[r38] Smith RL, Schurman DJ, Kajiyama G, Mell M, Gilkerson E. The effect of antibiotics on the destruction of cartilage in experimental infectious arthritis. J Bone Joint Surg Am. 1987;69(7):1063-8. https://pubmed.ncbi.nlm.nih.gov/3654698/</a:t>
            </a:r>
          </a:p>
          <a:p>
            <a:pPr>
              <a:spcAft>
                <a:spcPts val="800"/>
              </a:spcAft>
            </a:pPr>
            <a:r>
              <a:rPr sz="1200">
                <a:solidFill>
                  <a:srgbClr val="263238"/>
                </a:solidFill>
                <a:latin typeface="Calibri"/>
              </a:rPr>
              <a:t>[r39] Hu Z, Engdahl C, Pullerits R, Mohammad M, Jin T. Bacterial and host interactions in Staphylococcus aureus-induced septic arthritis-understanding pathogenesis and exploring therapeutic strategies. Front Microbiol. 2025;16:1687243. doi:10.3389/fmicb.2025.1687243 https://doi.org/10.3389/fmicb.2025.1687243</a:t>
            </a:r>
          </a:p>
          <a:p>
            <a:pPr>
              <a:spcAft>
                <a:spcPts val="800"/>
              </a:spcAft>
            </a:pPr>
            <a:r>
              <a:rPr sz="1200">
                <a:solidFill>
                  <a:srgbClr val="263238"/>
                </a:solidFill>
                <a:latin typeface="Calibri"/>
              </a:rPr>
              <a:t>[r40] Mathews CJ, Weston VC, Jones A, Field M, Coakley G. Bacterial septic arthritis in adults. Lancet. 2010;375(9717):846-55. doi:10.1016/S0140-6736(09)61595-6 https://doi.org/10.1016/S0140-6736(09)61595-6</a:t>
            </a:r>
          </a:p>
          <a:p>
            <a:pPr>
              <a:spcAft>
                <a:spcPts val="800"/>
              </a:spcAft>
            </a:pPr>
            <a:r>
              <a:rPr sz="1200">
                <a:solidFill>
                  <a:srgbClr val="263238"/>
                </a:solidFill>
                <a:latin typeface="Calibri"/>
              </a:rPr>
              <a:t>[r41] Kaandorp CJ, Krijnen P, Moens HJ, Habbema JD, van Schaardenburg D. The outcome of bacterial arthritis: a prospective community-based study. Arthritis Rheum. 1997;40(5):884-92. doi:10.1002/art.1780400516 https://doi.org/10.1002/art.1780400516</a:t>
            </a:r>
          </a:p>
          <a:p>
            <a:pPr>
              <a:spcAft>
                <a:spcPts val="800"/>
              </a:spcAft>
            </a:pPr>
            <a:r>
              <a:rPr sz="1200">
                <a:solidFill>
                  <a:srgbClr val="263238"/>
                </a:solidFill>
                <a:latin typeface="Calibri"/>
              </a:rPr>
              <a:t>[r42] Cimatti P, Ciaffi J, Dallari B, Amicucci F, Trisolino G, Storni E, et al. Ten-Year Experience with Native Joint Septic Arthritis: A Retrospective Cohort Study from a Tertiary Center. J Clin Med. 2025;14(18):6403. doi:10.3390/jcm14186403 https://doi.org/10.3390/jcm14186403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72</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Uçkay I, Tovmirzaeva L, Garbino J, Rohner P, Tahintzi P, Suvà D, et al. Short parenteral antibiotic treatment for adult septic arthritis after successful drainage. Int J Infect Dis. 2013;17(3):e199-205. doi:10.1016/j.ijid.2011.12.019 https://doi.org/10.1016/j.ijid.2011.12.019</a:t>
            </a:r>
          </a:p>
          <a:p>
            <a:pPr>
              <a:spcAft>
                <a:spcPts val="800"/>
              </a:spcAft>
            </a:pPr>
            <a:r>
              <a:rPr sz="1200">
                <a:solidFill>
                  <a:srgbClr val="263238"/>
                </a:solidFill>
                <a:latin typeface="Calibri"/>
              </a:rPr>
              <a:t>[r44] Hariharan P, Kabrhel C. Sensitivity of erythrocyte sedimentation rate and C-reactive protein for the exclusion of septic arthritis in emergency department patients. J Emerg Med. 2011;40(4):428-31. doi:10.1016/j.jemermed.2010.05.029 https://doi.org/10.1016/j.jemermed.2010.05.029</a:t>
            </a:r>
          </a:p>
          <a:p>
            <a:pPr>
              <a:spcAft>
                <a:spcPts val="800"/>
              </a:spcAft>
            </a:pPr>
            <a:r>
              <a:rPr sz="1200">
                <a:solidFill>
                  <a:srgbClr val="263238"/>
                </a:solidFill>
                <a:latin typeface="Calibri"/>
              </a:rPr>
              <a:t>[r45] Fox-Lewis S, Douglass M, Roberts S. Performance and potential utility of the BioFire Joint Infection Panel with synovial fluid and joint tissue specimens. J Clin Microbiol. 2025;63(10):e0059425. doi:10.1128/jcm.00594-25 https://doi.org/10.1128/jcm.00594-25</a:t>
            </a:r>
          </a:p>
          <a:p>
            <a:pPr>
              <a:spcAft>
                <a:spcPts val="800"/>
              </a:spcAft>
            </a:pPr>
            <a:r>
              <a:rPr sz="1200">
                <a:solidFill>
                  <a:srgbClr val="263238"/>
                </a:solidFill>
                <a:latin typeface="Calibri"/>
              </a:rPr>
              <a:t>[r46] Pesante BD, Salimi M, Miller WL, Young HL, Jenkins TC, Parry JA. The Effect of Crystal Arthropathy on the Diagnostic Criteria of Native Septic Arthritis. J Am Acad Orthop Surg. 2024;32(12):570-575. doi:10.5435/JAAOS-D-23-00857 https://doi.org/10.5435/JAAOS-D-23-00857</a:t>
            </a:r>
          </a:p>
          <a:p>
            <a:pPr>
              <a:spcAft>
                <a:spcPts val="800"/>
              </a:spcAft>
            </a:pPr>
            <a:r>
              <a:rPr sz="1200">
                <a:solidFill>
                  <a:srgbClr val="263238"/>
                </a:solidFill>
                <a:latin typeface="Calibri"/>
              </a:rPr>
              <a:t>[r47] Swisher J, Sitton Z, Burbank K, Nelson C. Acute Monoarthritis: Diagnosis in Adults. Am Fam Physician. 2025;111(6):497-506. https://pubmed.ncbi.nlm.nih.gov/40531148/</a:t>
            </a:r>
          </a:p>
          <a:p>
            <a:pPr>
              <a:spcAft>
                <a:spcPts val="800"/>
              </a:spcAft>
            </a:pPr>
            <a:r>
              <a:rPr sz="1200">
                <a:solidFill>
                  <a:srgbClr val="263238"/>
                </a:solidFill>
                <a:latin typeface="Calibri"/>
              </a:rPr>
              <a:t>[r48] McNally M, Sousa R, Wouthuyzen-Bakker M, Chen AF, Soriano A, Vogely HC, et al. The EBJIS definition of periprosthetic joint infection. Bone Joint J. 2021;103-B(1):18-25. doi:10.1302/0301-620X.103B1.BJJ-2020-1381.R1 https://doi.org/10.1302/0301-620X.103B1.BJJ-2020-1381.R1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Manadan AM, Block JA. Daily needle aspiration versus surgical lavage for the treatment of bacterial septic arthritis in adults. Am J Ther. 2004;11(5):412-5. doi:10.1097/01.mph.0000087296.80768.1e https://doi.org/10.1097/01.mph.0000087296.80768.1e</a:t>
            </a:r>
          </a:p>
          <a:p>
            <a:pPr>
              <a:spcAft>
                <a:spcPts val="800"/>
              </a:spcAft>
            </a:pPr>
            <a:r>
              <a:rPr sz="1200">
                <a:solidFill>
                  <a:srgbClr val="263238"/>
                </a:solidFill>
                <a:latin typeface="Calibri"/>
              </a:rPr>
              <a:t>[r50] Harada K, McConnell I, DeRycke EC, Holleck JL, Gupta S. Native Joint Septic Arthritis: Comparison of Outcomes with Medical and Surgical Management. South Med J. 2019;112(4):238-243. doi:10.14423/SMJ.0000000000000958 https://doi.org/10.14423/SMJ.0000000000000958</a:t>
            </a:r>
          </a:p>
          <a:p>
            <a:pPr>
              <a:spcAft>
                <a:spcPts val="800"/>
              </a:spcAft>
            </a:pPr>
            <a:r>
              <a:rPr sz="1200">
                <a:solidFill>
                  <a:srgbClr val="263238"/>
                </a:solidFill>
                <a:latin typeface="Calibri"/>
              </a:rPr>
              <a:t>[r51] Goh RSJ, Chong B, Phua SKA, Ho SWL. Arthroscopic Treatment Shows Noninferior Outcomes to Open Treatment for Native Glenohumeral Septic Arthritis: A Systematic Review. Arthroscopy. 2026;42(8):1434-1449. doi:10.1002/arj.70173 https://doi.org/10.1002/arj.70173</a:t>
            </a:r>
          </a:p>
          <a:p>
            <a:pPr>
              <a:spcAft>
                <a:spcPts val="800"/>
              </a:spcAft>
            </a:pPr>
            <a:r>
              <a:rPr sz="1200">
                <a:solidFill>
                  <a:srgbClr val="263238"/>
                </a:solidFill>
                <a:latin typeface="Calibri"/>
              </a:rPr>
              <a:t>[r52] D'Angelo F, Monestier L, Zagra L. Active septic arthritis of the hip in adults: what's new in the treatment? A systematic review. EFORT Open Rev. 2021;6(3):164-172. doi:10.1302/2058-5241.6.200082 https://doi.org/10.1302/2058-5241.6.200082</a:t>
            </a:r>
          </a:p>
          <a:p>
            <a:pPr>
              <a:spcAft>
                <a:spcPts val="800"/>
              </a:spcAft>
            </a:pPr>
            <a:r>
              <a:rPr sz="1200">
                <a:solidFill>
                  <a:srgbClr val="263238"/>
                </a:solidFill>
                <a:latin typeface="Calibri"/>
              </a:rPr>
              <a:t>[r53] Khazi ZM, Cates WT, An Q, Duchman KR, Wolf BR, Westermann RW. Arthroscopy Versus Open Arthrotomy for Treatment of Native Hip Septic Arthritis: An Analysis of 30-Day Complications. Arthroscopy. 2020;36(4):1048-1052. doi:10.1016/j.arthro.2019.10.008 https://doi.org/10.1016/j.arthro.2019.10.008</a:t>
            </a:r>
          </a:p>
          <a:p>
            <a:pPr>
              <a:spcAft>
                <a:spcPts val="800"/>
              </a:spcAft>
            </a:pPr>
            <a:r>
              <a:rPr sz="1200">
                <a:solidFill>
                  <a:srgbClr val="263238"/>
                </a:solidFill>
                <a:latin typeface="Calibri"/>
              </a:rPr>
              <a:t>[r54] Cheong T, Selvakumar SV, Goh RKJ, Moo IH. Outcomes of total hip replacement in adults with septic arthritis of the native hip joint: A systematic review. Arthroplasty. 2025;7(1):8. doi:10.1186/s42836-024-00292-w https://doi.org/10.1186/s42836-024-00292-w</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72</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Parvizi J, Tan TL, Goswami K, Higuera C, Della Valle C, Chen AF, et al. The 2018 Definition of Periprosthetic Hip and Knee Infection: An Evidence-Based and Validated Criteria. J Arthroplasty. 2018;33(5):1309-1314.e2. doi:10.1016/j.arth.2018.02.078 https://doi.org/10.1016/j.arth.2018.02.078</a:t>
            </a:r>
          </a:p>
          <a:p>
            <a:pPr>
              <a:spcAft>
                <a:spcPts val="800"/>
              </a:spcAft>
            </a:pPr>
            <a:r>
              <a:rPr sz="1200">
                <a:solidFill>
                  <a:srgbClr val="263238"/>
                </a:solidFill>
                <a:latin typeface="Calibri"/>
              </a:rPr>
              <a:t>[r56] Abbaszadeh A, Yilmaz MK, Izadi N, Hoveidaei AH, Taheriazam A, Abedi AA, et al. Efficacy of Debridement, Antibiotics, and Implant Retention in Total Hip and Knee Arthroplasty: A Systematic Review and Meta-Analysis. J Arthroplasty. 2026;41(1):19-38. doi:10.1016/j.arth.2025.05.121 https://doi.org/10.1016/j.arth.2025.05.121</a:t>
            </a:r>
          </a:p>
          <a:p>
            <a:pPr>
              <a:spcAft>
                <a:spcPts val="800"/>
              </a:spcAft>
            </a:pPr>
            <a:r>
              <a:rPr sz="1200">
                <a:solidFill>
                  <a:srgbClr val="263238"/>
                </a:solidFill>
                <a:latin typeface="Calibri"/>
              </a:rPr>
              <a:t>[r57] Tornero E, Morata L, Martínez-Pastor JC, Bori G, Climent C, García-Velez DM, et al. KLIC-score for predicting early failure in prosthetic joint infections treated with debridement, implant retention and antibiotics. Clin Microbiol Infect. 2015;21(8):786.e9-786.e17. doi:10.1016/j.cmi.2015.04.012 https://doi.org/10.1016/j.cmi.2015.04.012</a:t>
            </a:r>
          </a:p>
          <a:p>
            <a:pPr>
              <a:spcAft>
                <a:spcPts val="800"/>
              </a:spcAft>
            </a:pPr>
            <a:r>
              <a:rPr sz="1200">
                <a:solidFill>
                  <a:srgbClr val="263238"/>
                </a:solidFill>
                <a:latin typeface="Calibri"/>
              </a:rPr>
              <a:t>[r58] Zimmerli W, Widmer AF, Blatter M, Frei R, Ochsner PE. Role of rifampin for treatment of orthopedic implant-related staphylococcal infections: a randomized controlled trial. Foreign-Body Infection (FBI) Study Group. JAMA. 1998;279(19):1537-41. doi:10.1001/jama.279.19.1537 https://doi.org/10.1001/jama.279.19.1537</a:t>
            </a:r>
          </a:p>
          <a:p>
            <a:pPr>
              <a:spcAft>
                <a:spcPts val="800"/>
              </a:spcAft>
            </a:pPr>
            <a:r>
              <a:rPr sz="1200">
                <a:solidFill>
                  <a:srgbClr val="263238"/>
                </a:solidFill>
                <a:latin typeface="Calibri"/>
              </a:rPr>
              <a:t>[r59] Bernard L, Arvieux C, Brunschweiler B, Touchais S, Ansart S, Bru JP, et al. Antibiotic Therapy for 6 or 12 Weeks for Prosthetic Joint Infection. N Engl J Med. 2021;384(21):1991-2001. doi:10.1056/NEJMoa2020198 https://doi.org/10.1056/NEJMoa2020198</a:t>
            </a:r>
          </a:p>
          <a:p>
            <a:pPr>
              <a:spcAft>
                <a:spcPts val="800"/>
              </a:spcAft>
            </a:pPr>
            <a:r>
              <a:rPr sz="1200">
                <a:solidFill>
                  <a:srgbClr val="263238"/>
                </a:solidFill>
                <a:latin typeface="Calibri"/>
              </a:rPr>
              <a:t>[r60] Kunutsor SK, Whitehouse MR, Blom AW, Board T, Kay P, Wroblewski BM, et al. One- and two-stage surgical revision of peri-prosthetic joint infection of the hip: a pooled individual participant data analysis of 44 cohort studies. Eur J Epidemiol. 2018;33(10):933-946. doi:10.1007/s10654-018-0377-9 https://doi.org/10.1007/s10654-018-0377-9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72</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Fehring TK, Otero JE, Fehring KA, Curtin BM, Springer BD, Della Valle CJ, et al. One-Stage Versus Two-Stage Exchange Arthroplasty for Periprosthetic Joint Infection: A Prospective Randomized Trial. J Bone Joint Surg Am. 2026;108(14):1070-1082. doi:10.2106/JBJS.25.00713 https://doi.org/10.2106/JBJS.25.00713</a:t>
            </a:r>
          </a:p>
          <a:p>
            <a:pPr>
              <a:spcAft>
                <a:spcPts val="800"/>
              </a:spcAft>
            </a:pPr>
            <a:r>
              <a:rPr sz="1200">
                <a:solidFill>
                  <a:srgbClr val="263238"/>
                </a:solidFill>
                <a:latin typeface="Calibri"/>
              </a:rPr>
              <a:t>[r62] Zmistowski B, Karam JA, Durinka JB, Casper DS, Parvizi J. Periprosthetic joint infection increases the risk of one-year mortality. J Bone Joint Surg Am. 2013;95(24):2177-84. doi:10.2106/JBJS.L.00789 https://doi.org/10.2106/JBJS.L.00789</a:t>
            </a:r>
          </a:p>
          <a:p>
            <a:pPr>
              <a:spcAft>
                <a:spcPts val="800"/>
              </a:spcAft>
            </a:pPr>
            <a:r>
              <a:rPr sz="1200">
                <a:solidFill>
                  <a:srgbClr val="263238"/>
                </a:solidFill>
                <a:latin typeface="Calibri"/>
              </a:rPr>
              <a:t>[r63] Benito N, Martínez-Pastor JC, Lora-Tamayo J, Ariza J, Baeza J, Belzunegui-Otano J, et al. Executive summary: Guidelines for the diagnosis and treatment of septic arthritis in adults and children, developed by the GEIO (SEIMC), SEIP and SECOT. Enferm Infecc Microbiol Clin (Engl Ed). 2024;42(4):208-214. doi:10.1016/j.eimce.2023.07.007 https://doi.org/10.1016/j.eimce.2023.07.007</a:t>
            </a:r>
          </a:p>
          <a:p>
            <a:pPr>
              <a:spcAft>
                <a:spcPts val="800"/>
              </a:spcAft>
            </a:pPr>
            <a:r>
              <a:rPr sz="1200">
                <a:solidFill>
                  <a:srgbClr val="263238"/>
                </a:solidFill>
                <a:latin typeface="Calibri"/>
              </a:rPr>
              <a:t>[r64] Arumalla N, Allen VB, Shah K, Russell MD, Syrimi Z, Galloway JB, et al. Management of septic arthritis in adults with a hot swollen joint: British Society for Rheumatology guideline scope. Rheumatol Adv Pract. 2025;9(3):rkaf058. doi:10.1093/rap/rkaf058 https://doi.org/10.1093/rap/rkaf058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Artritis séptica del adulto: aspirar primero, drenar con criterio y cubrir el germen, con la evidencia abierta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