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c:v>
                </c:pt>
              </c:strCache>
            </c:strRef>
          </c:tx>
          <c:spPr>
            <a:solidFill>
              <a:srgbClr val="0F5F6B"/>
            </a:solidFill>
          </c:spPr>
          <c:cat>
            <c:strRef>
              <c:f>Sheet1!$A$2:$A$5</c:f>
              <c:strCache>
                <c:ptCount val="4"/>
                <c:pt idx="0">
                  <c:v>Norte de Francia, niños</c:v>
                </c:pt>
                <c:pt idx="1">
                  <c:v>Taiwán 2012</c:v>
                </c:pt>
                <c:pt idx="2">
                  <c:v>Taiwán 1998</c:v>
                </c:pt>
                <c:pt idx="3">
                  <c:v>Amsterdam, todas las edades</c:v>
                </c:pt>
              </c:strCache>
            </c:strRef>
          </c:cat>
          <c:val>
            <c:numRef>
              <c:f>Sheet1!$B$2:$B$5</c:f>
              <c:numCache>
                <c:formatCode>General</c:formatCode>
                <c:ptCount val="4"/>
                <c:pt idx="0">
                  <c:v>3.7</c:v>
                </c:pt>
                <c:pt idx="1">
                  <c:v>13.3</c:v>
                </c:pt>
                <c:pt idx="2">
                  <c:v>9.8</c:v>
                </c:pt>
                <c:pt idx="3">
                  <c:v>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&lt;3 m · grupo B</c:v>
                </c:pt>
                <c:pt idx="1">
                  <c:v>3-&lt;12 m · neumococo</c:v>
                </c:pt>
                <c:pt idx="2">
                  <c:v>12-&lt;24 m · Kingella</c:v>
                </c:pt>
              </c:strCache>
            </c:strRef>
          </c:cat>
          <c:val>
            <c:numRef>
              <c:f>Sheet1!$B$2:$B$4</c:f>
              <c:numCache>
                <c:formatCode>General</c:formatCode>
                <c:ptCount val="3"/>
                <c:pt idx="0">
                  <c:v>45.5</c:v>
                </c:pt>
                <c:pt idx="1">
                  <c:v>38.5</c:v>
                </c:pt>
                <c:pt idx="2">
                  <c:v>30.3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Kocher 1999 · 4 predictores</c:v>
                </c:pt>
                <c:pt idx="1">
                  <c:v>Luhmann 2004 · 4 predictores</c:v>
                </c:pt>
                <c:pt idx="2">
                  <c:v>Sultan 2010 · 5 predictores</c:v>
                </c:pt>
                <c:pt idx="3">
                  <c:v>Olandres 2023 · 4 predictores</c:v>
                </c:pt>
                <c:pt idx="4">
                  <c:v>Rogie 2026 · 3 o 4 criterios</c:v>
                </c:pt>
              </c:strCache>
            </c:strRef>
          </c:cat>
          <c:val>
            <c:numRef>
              <c:f>Sheet1!$B$2:$B$6</c:f>
              <c:numCache>
                <c:formatCode>General</c:formatCode>
                <c:ptCount val="5"/>
                <c:pt idx="0">
                  <c:v>99.6</c:v>
                </c:pt>
                <c:pt idx="1">
                  <c:v>59</c:v>
                </c:pt>
                <c:pt idx="2">
                  <c:v>59.9</c:v>
                </c:pt>
                <c:pt idx="3">
                  <c:v>59.16</c:v>
                </c:pt>
                <c:pt idx="4">
                  <c:v>66.7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1999 · 1 criterio</c:v>
                </c:pt>
                <c:pt idx="1">
                  <c:v>1999 · 2 criterios</c:v>
                </c:pt>
                <c:pt idx="2">
                  <c:v>1999 · 3 criterios</c:v>
                </c:pt>
                <c:pt idx="3">
                  <c:v>1999 · 4 criterios</c:v>
                </c:pt>
                <c:pt idx="4">
                  <c:v>2026 · 0 criterios</c:v>
                </c:pt>
                <c:pt idx="5">
                  <c:v>2026 · 2 criterios</c:v>
                </c:pt>
                <c:pt idx="6">
                  <c:v>2026 · 3 o 4 criterios</c:v>
                </c:pt>
              </c:strCache>
            </c:strRef>
          </c:cat>
          <c:val>
            <c:numRef>
              <c:f>Sheet1!$B$2:$B$8</c:f>
              <c:numCache>
                <c:formatCode>General</c:formatCode>
                <c:ptCount val="7"/>
                <c:pt idx="0">
                  <c:v>3.0</c:v>
                </c:pt>
                <c:pt idx="1">
                  <c:v>40.0</c:v>
                </c:pt>
                <c:pt idx="2">
                  <c:v>93.1</c:v>
                </c:pt>
                <c:pt idx="3">
                  <c:v>99.6</c:v>
                </c:pt>
                <c:pt idx="4">
                  <c:v>9.5</c:v>
                </c:pt>
                <c:pt idx="5">
                  <c:v>65</c:v>
                </c:pt>
                <c:pt idx="6">
                  <c:v>66.7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Dolor articular</c:v>
                </c:pt>
                <c:pt idx="1">
                  <c:v>Tumefacción articular</c:v>
                </c:pt>
                <c:pt idx="2">
                  <c:v>Fiebre</c:v>
                </c:pt>
                <c:pt idx="3">
                  <c:v>Sudores</c:v>
                </c:pt>
                <c:pt idx="4">
                  <c:v>Escalofríos</c:v>
                </c:pt>
              </c:strCache>
            </c:strRef>
          </c:cat>
          <c:val>
            <c:numRef>
              <c:f>Sheet1!$B$2:$B$6</c:f>
              <c:numCache>
                <c:formatCode>General</c:formatCode>
                <c:ptCount val="5"/>
                <c:pt idx="0">
                  <c:v>85</c:v>
                </c:pt>
                <c:pt idx="1">
                  <c:v>78</c:v>
                </c:pt>
                <c:pt idx="2">
                  <c:v>57</c:v>
                </c:pt>
                <c:pt idx="3">
                  <c:v>27</c:v>
                </c:pt>
                <c:pt idx="4">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Sheet1!$A$2:$A$7</c:f>
              <c:strCache>
                <c:ptCount val="6"/>
                <c:pt idx="0">
                  <c:v>RM · realce sinovial</c:v>
                </c:pt>
                <c:pt idx="1">
                  <c:v>RM · partes blandas</c:v>
                </c:pt>
                <c:pt idx="2">
                  <c:v>RM · cabeza femoral</c:v>
                </c:pt>
                <c:pt idx="3">
                  <c:v>RM · médula ósea</c:v>
                </c:pt>
                <c:pt idx="4">
                  <c:v>Ecografía de cadera: derrame (POCUS)</c:v>
                </c:pt>
                <c:pt idx="5">
                  <c:v>Regla de 5 variables para infección adyacente (3 o más; referencia RM)</c:v>
                </c:pt>
              </c:strCache>
            </c:strRef>
          </c:cat>
          <c:val>
            <c:numRef>
              <c:f>Sheet1!$B$2:$B$7</c:f>
              <c:numCache>
                <c:formatCode>General</c:formatCode>
                <c:ptCount val="6"/>
                <c:pt idx="0">
                  <c:v>94.2</c:v>
                </c:pt>
                <c:pt idx="1">
                  <c:v>75</c:v>
                </c:pt>
                <c:pt idx="2">
                  <c:v>41.5</c:v>
                </c:pt>
                <c:pt idx="3">
                  <c:v>70</c:v>
                </c:pt>
                <c:pt idx="4">
                  <c:v>89.8</c:v>
                </c:pt>
                <c:pt idx="5">
                  <c:v>86</c:v>
                </c:pt>
              </c:numCache>
            </c:numRef>
          </c:val>
        </c:ser>
        <c:ser>
          <c:idx val="1"/>
          <c:order val="1"/>
          <c:tx>
            <c:strRef>
              <c:f>Sheet1!$C$1</c:f>
              <c:strCache>
                <c:ptCount val="1"/>
                <c:pt idx="0">
                  <c:v>Especificidad</c:v>
                </c:pt>
              </c:strCache>
            </c:strRef>
          </c:tx>
          <c:spPr>
            <a:solidFill>
              <a:srgbClr val="D97706"/>
            </a:solidFill>
          </c:spPr>
          <c:cat>
            <c:strRef>
              <c:f>Sheet1!$A$2:$A$7</c:f>
              <c:strCache>
                <c:ptCount val="6"/>
                <c:pt idx="0">
                  <c:v>RM · realce sinovial</c:v>
                </c:pt>
                <c:pt idx="1">
                  <c:v>RM · partes blandas</c:v>
                </c:pt>
                <c:pt idx="2">
                  <c:v>RM · cabeza femoral</c:v>
                </c:pt>
                <c:pt idx="3">
                  <c:v>RM · médula ósea</c:v>
                </c:pt>
                <c:pt idx="4">
                  <c:v>Ecografía de cadera: derrame (POCUS)</c:v>
                </c:pt>
                <c:pt idx="5">
                  <c:v>Regla de 5 variables para infección adyacente (3 o más; referencia RM)</c:v>
                </c:pt>
              </c:strCache>
            </c:strRef>
          </c:cat>
          <c:val>
            <c:numRef>
              <c:f>Sheet1!$C$2:$C$7</c:f>
              <c:numCache>
                <c:formatCode>General</c:formatCode>
                <c:ptCount val="6"/>
                <c:pt idx="0">
                  <c:v>60.6</c:v>
                </c:pt>
                <c:pt idx="1">
                  <c:v>69.9</c:v>
                </c:pt>
                <c:pt idx="2">
                  <c:v>87.3</c:v>
                </c:pt>
                <c:pt idx="3">
                  <c:v>99.9</c:v>
                </c:pt>
                <c:pt idx="4">
                  <c:v>91.3</c:v>
                </c:pt>
                <c:pt idx="5">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Artrocentesis</c:v>
                </c:pt>
                <c:pt idx="1">
                  <c:v>Artroscopia</c:v>
                </c:pt>
                <c:pt idx="2">
                  <c:v>Artrotomía</c:v>
                </c:pt>
              </c:strCache>
            </c:strRef>
          </c:cat>
          <c:val>
            <c:numRef>
              <c:f>Sheet1!$B$2:$B$4</c:f>
              <c:numCache>
                <c:formatCode>General</c:formatCode>
                <c:ptCount val="3"/>
                <c:pt idx="0">
                  <c:v>15</c:v>
                </c:pt>
                <c:pt idx="1">
                  <c:v>14</c:v>
                </c:pt>
                <c:pt idx="2">
                  <c:v>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Artrocentesis</c:v>
                </c:pt>
                <c:pt idx="1">
                  <c:v>Artroscopia</c:v>
                </c:pt>
                <c:pt idx="2">
                  <c:v>Artrotomía</c:v>
                </c:pt>
              </c:strCache>
            </c:strRef>
          </c:cat>
          <c:val>
            <c:numRef>
              <c:f>Sheet1!$B$2:$B$4</c:f>
              <c:numCache>
                <c:formatCode>General</c:formatCode>
                <c:ptCount val="3"/>
                <c:pt idx="0">
                  <c:v>35</c:v>
                </c:pt>
                <c:pt idx="1">
                  <c:v>4</c:v>
                </c:pt>
                <c:pt idx="2">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caderas</c:v>
                </c:pt>
              </c:strCache>
            </c:strRef>
          </c:tx>
          <c:spPr>
            <a:solidFill>
              <a:srgbClr val="0F5F6B"/>
            </a:solidFill>
          </c:spPr>
          <c:cat>
            <c:strRef>
              <c:f>Sheet1!$A$2:$A$3</c:f>
              <c:strCache>
                <c:ptCount val="2"/>
                <c:pt idx="0">
                  <c:v>Evolución favorable</c:v>
                </c:pt>
                <c:pt idx="1">
                  <c:v>Necesitaron artrotomía</c:v>
                </c:pt>
              </c:strCache>
            </c:strRef>
          </c:cat>
          <c:val>
            <c:numRef>
              <c:f>Sheet1!$B$2:$B$3</c:f>
              <c:numCache>
                <c:formatCode>General</c:formatCode>
                <c:ptCount val="2"/>
                <c:pt idx="0">
                  <c:v>38</c:v>
                </c:pt>
                <c:pt idx="1">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caderas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Sheet1!$A$2:$A$9</c:f>
              <c:strCache>
                <c:ptCount val="8"/>
                <c:pt idx="0">
                  <c:v>Complicaciones · primaria</c:v>
                </c:pt>
                <c:pt idx="1">
                  <c:v>Complicaciones · con osteomielitis</c:v>
                </c:pt>
                <c:pt idx="2">
                  <c:v>Cuidados intensivos · primaria</c:v>
                </c:pt>
                <c:pt idx="3">
                  <c:v>Cuidados intensivos · con osteomielitis</c:v>
                </c:pt>
                <c:pt idx="4">
                  <c:v>Reingreso · primaria</c:v>
                </c:pt>
                <c:pt idx="5">
                  <c:v>Reingreso · con osteomielitis</c:v>
                </c:pt>
                <c:pt idx="6">
                  <c:v>Bacteriemia · primaria</c:v>
                </c:pt>
                <c:pt idx="7">
                  <c:v>Bacteriemia · con osteomielitis</c:v>
                </c:pt>
              </c:strCache>
            </c:strRef>
          </c:cat>
          <c:val>
            <c:numRef>
              <c:f>Sheet1!$B$2:$B$9</c:f>
              <c:numCache>
                <c:formatCode>General</c:formatCode>
                <c:ptCount val="8"/>
                <c:pt idx="0">
                  <c:v>0.7</c:v>
                </c:pt>
                <c:pt idx="1">
                  <c:v>38.1</c:v>
                </c:pt>
                <c:pt idx="2">
                  <c:v>1.5</c:v>
                </c:pt>
                <c:pt idx="3">
                  <c:v>21.0</c:v>
                </c:pt>
                <c:pt idx="4">
                  <c:v>5.2</c:v>
                </c:pt>
                <c:pt idx="5">
                  <c:v>17.1</c:v>
                </c:pt>
                <c:pt idx="6">
                  <c:v>20.2</c:v>
                </c:pt>
                <c:pt idx="7">
                  <c:v>69.5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30 días</c:v>
                </c:pt>
                <c:pt idx="1">
                  <c:v>90 días</c:v>
                </c:pt>
                <c:pt idx="2">
                  <c:v>1 año</c:v>
                </c:pt>
              </c:strCache>
            </c:strRef>
          </c:cat>
          <c:val>
            <c:numRef>
              <c:f>Sheet1!$B$2:$B$4</c:f>
              <c:numCache>
                <c:formatCode>General</c:formatCode>
                <c:ptCount val="3"/>
                <c:pt idx="0">
                  <c:v>4.3</c:v>
                </c:pt>
                <c:pt idx="1">
                  <c:v>8.6</c:v>
                </c:pt>
                <c:pt idx="2">
                  <c:v>16.4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Artrodesis</c:v>
                </c:pt>
                <c:pt idx="1">
                  <c:v>Amputación</c:v>
                </c:pt>
                <c:pt idx="2">
                  <c:v>Artroplastia</c:v>
                </c:pt>
              </c:strCache>
            </c:strRef>
          </c:cat>
          <c:val>
            <c:numRef>
              <c:f>Sheet1!$B$2:$B$4</c:f>
              <c:numCache>
                <c:formatCode>General</c:formatCode>
                <c:ptCount val="3"/>
                <c:pt idx="0">
                  <c:v>0.13</c:v>
                </c:pt>
                <c:pt idx="1">
                  <c:v>0.4</c:v>
                </c:pt>
                <c:pt idx="2">
                  <c:v>1.33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Artritis séptica de articulación nativa.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Etiología y mecanismo de la infección; Anatomía que importa; Variantes: edad, articulación y huésped; Clasificaciones: qué se usa y para qué sirve; Diagnóstico: el líquido manda; Examen físico: qué sirve y qué no; Imágenes: qué pedir y cuándo; Algoritmo: de la articulación caliente al plan; Tratamiento: drenar, cubrir y acortar; Técnica: aspiración, lavado y artrotomía; Complicaciones; Pronóstico; Rehabilitación y seguimiento. Estructura sugerida por el autor para diez minutos: Lámina 1 (0:00-0:45) · Caso didáctico inventado (preescolar que rechaza apoyar, sin fiebre franca, PCR discreta, derrame en la ecografía) y la pregunta: ¿aspira o espera? [r17]. Lámina 2 (0:45-1:45) · Qué es y por qué es urgencia: alta morbilidad y mortalidad [r18]; en la cadera del niño la presión intracapsular ocluye los vasos de la epífisis [r13]. Lámina 3 (1:45-3:00) · Epidemiología y germen por edad: tabla de Auckland y mensaje de Kingella [r6][r11]. Incidencia en adultos 5,7 por 100 000 [r7]. Lámina 4 (3:00-4:30) · El líquido manda: prioridad de análisis, razones de verosimilitud del recuento [r22], cristales que no descartan [r9]. Lámina 5 (4:30-5:45) · Kocher: de 99,6 % a 59 % en otro hospital [r2][r3] y 56,6 % de sensibilidad en preescolares [r10]; el mensaje de 2026 [r16]. Lámina 6 (5:45-6:30) · Imágenes: la ecografía de cadera detecta derrame (89,8 % de sensibilidad) [r41]; la resonancia busca la osteomielitis contigua [r1] y ayuda a separar artritis séptica de sinovitis transitoria [r42]. Lámina 7 (6:30-8:00) · Drenaje: guía europea [r1]; cadera pediátrica 15 %, 14 % y 3 % de segundo drenaje [r47]; rodilla del adulto [r45]; hombro [r32]. Lámina 8 (8:00-8:45) · Antibiótico y duración: ensayo de 10 frente a 30 días en niños [r5]; 2 frente a 4 semanas en adultos [r33]. Lámina 9 (8:45-9:30) · Pronóstico: complicaciones 0,7 % frente a 38,1 % según osteomielitis contigua [r8]; mortalidad al año 16,4 % en Taiwán [r21]. Lámina 10 (9:30-10:00) · Cierre: aspirar primero, drenar, cubrir por edad y riesgo, buscar el hueso y no tranquilizarse con un puntaje bajo [r1].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Una articulación nativa caliente, dolorosa e inmóvil es infección hasta que el líquido sinovial demuestre lo contrario, y ningún dato clínico ni de laboratorio aislado confirma ni excluye el diagnóstico (fuente: Ravn C y colaboradores, 2023). El primer acto es aspirar: cultivo, recuento de leucocitos con porcentaje de polimorfonucleares y cristales; el antibiótico espera al muestreo salvo que haya sepsis (fuente: Ravn C y colaboradores, 2023). En el niño con cadera irritable, los criterios de Kocher dieron 99,6 % de probabilidad con los 4 predictores en la cohorte original (fuente: Kocher MS y colaboradores, 1999), pero 59 % en otro hospital (fuente: Luhmann SJ y colaboradores, 2004) y 59,9 % con los 5 predictores en otro más (fuente: Sultan J y colaboradores, 2010): orientan, no deciden. El drenaje es parte del tratamiento: lavado artroscópico en el adulto, sobre todo en articulación grande (fuente: Ravn C y colaboradores, 2023); en el niño, tras aspirar e irrigar con aguja se puede ser más conservador, y la cirugía se plantea con más de 5 días de síntomas, germen difícil o falta de respuesta (fuente: Ravn C y colaboradores, 2023); en un ensayo finlandés solo 12 % necesitó algo más que la aspiración percutánea (fuente: Peltola H y colaboradores, 2009). El germen depende de la edad: estreptococo del grupo B bajo los 3 meses, neumococo entre los 3 y 12 meses y Kingella kingae entre los 12 y 24 meses en una serie de Auckland (fuente: van den Boom M y colaboradores, 2022); en una cohorte comunitaria de Amsterdam, S. aureus causó 44 % de los cultivos positivos (fuente: Kaandorp CJ y colaboradores, 1997). En el niño, la osteomielitis contigua separa dos enfermedades: la tasa de complicaciones fue 38,1 % con ella y 0,7 % sin ella (fuente: Hamilton EC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artritis séptica de una articulación nativa es la infección del espacio articular en una articulación sin prótesis ni material de osteosíntesis. Este tema se centra en la infección bacteriana. Piense en tuberculosis si la artritis evoluciona en semanas o meses, y más aún si el paciente vive o vivió en zona endémica o ya tuvo tuberculosis (fuente: Ravn C y colaboradores, 2023). Se maneja como urgencia médica porque tiene alta morbilidad y mortalidad (fuente: Mathews CJ y colaboradores, 2010). Por eso el líquido se aspira apenas se sospecha (fuente: Ravn C y colaboradores, 2023). Por qué se destruye la articulación El pus y las toxinas bacterianas dañan el cartílago. Por eso el drenaje tiene un triple efecto: baja la presión dentro de la articulación, se lleva las toxinas y disminuye la carga de bacterias (fuente: Ravn C y colaboradores, 2023). En la cadera del niño, el derrame sube la presión dentro de la cápsula y puede ocluir los vasos retinaculares que nutren la epífisis (fuente: Gutiérrez Carbonell 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Según la literatura que cita Nihalani, la destrucción de la cadera puede empezar desde las 8 horas de la inoculación (fuente: Nihalani S y colaboradores, 2024). Lo que debe quedar claro desde el inicio La confirmación es microbiológica y sale del líquido sinovial o de una biopsia sinovial (fuente: Ravn C y colaboradores, 2023). Ni la historia ni el examen alcanzan para confirmar o descartar la enfermedad, y ningún análisis de sangre es suficientemente sensible ni específico (fuente: Ravn C y colaboradores, 2023). El adjetivo «nativa» separa esta entidad de la infección periprotésica y de la infección posquirúrgica con material, que tienen otra lógica de manejo (opinión experta; no se cubren en este tema). En el niño hay dos enfermedades con el mismo nombre: la artritis séptica primaria y la que acompaña a una osteomielitis contigua; la segunda tiene un pronóstico muy distinto (fuente: Hamilton EC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«Definición operativa que usan los estudios: qué se exigió para llamarla artritis séptica» tiene 3 columnas: Estudio, Cómo definieron el caso, Observación. Fila 1: Estudio, Kocher y cols. (cohorte original); Cómo definieron el caso, Séptica verdadera, presunta o sinovitis transitoria, según recuento celular del líquido, cultivos de líquido y sangre y curso clínico (fuente: Kocher MS y colaboradores, 1999); Observación, Estudio retrospectivo en un hospital terciario, 1979 a 1996 (fuente: Kocher MS y colaboradores, 1999). Fila 2: Estudio, Caird y cols.; Cómo definieron el caso, Confirmada, presunta o sinovitis transitoria según Gram, cultivo y recuento celular del aspirado (fuente: Caird MS y colaboradores, 2006); Observación, Prospectivo, solo niños con sospecha suficiente como para aspirar la cadera (fuente: Caird MS y colaboradores, 2006). Fila 3: Estudio, Hunter y cols. (adultos); Cómo definieron el caso, Artritis séptica aguda que necesitó al menos un desbridamiento quirúrgico (fuente: Hunter JG y colaboradores, 2015); Observación, 128 adultos, 132 articulaciones nativas (fuente: Hunter JG y colaboradores, 2015). (fuente: Kocher MS y colaboradores, 1999) (fuente: Caird MS y colaboradores, 2006) (fuente: Hunter JG y colaboradores, 2015).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La incidencia depende del país, de la edad y de cómo se define el caso. Para Ecuador no se halló una incidencia verificable en las fuentes abiertas consultadas (sin dato verificable); las cifras siguientes son de otros países y sirven como orden de magnitud. Adultos En el distrito de Amsterdam, la incidencia de artritis bacteriana fue 5,7 por 100 000 habitantes por año (fuente: Kaandorp CJ y colaboradores, 1997). En Taiwán, la incidencia hospitalaria subió de 9,8 a 13,3 por 100 000 entre 1998 y 2012 (fuente: Huang YC y colaboradores, 2020). La rodilla fue la localización más común (50,1 %), seguida de la cadera (14,4 %) y el hombro (5,5 %) (fuente: Huang YC y colaboradores, 2020). En Amsterdam, 84 % de los adultos tenía una enfermedad de base y 59 % un trastorno articular (fuente: Kaandorp CJ y colaboradores, 1997). En la revisión sistemática de Margaretten, los 2 estudios que analizaron factores de riesgo hallaron que la probabilidad sube de forma significativa con la edad, la diabetes, la artritis reumatoide, la cirugía articular, la prótesis de cadera o rodilla, la infección de piel y el VIH (fuente: Margaretten ME y colaboradores, 2007). Entre quienes llegan a urgencias con una sola articulación dolorosa y aguda, la prevalencia de artritis séptica no gonocócica fue cercana a 27 % (fuente: Carpenter CR y colaboradores, 2011). Niños En el norte de Francia, la incidencia de artritis séptica fue 3,7 por 100 000 menores de 16 años (fuente: Mitha A y colaboradores, 2015). Una revisión de conceptos actuales cita para Europa entre 2 y 7 casos por 100 000 niños (fuente: Sanpera I y colaboradores, 2025); una revisión sistemática de la cadera cita entre 1 y 10 casos por 100 000 personas (fuente: Nannini A y colaboradores, 2023). La cadera es la articulación más afectada en los niños (fuente: Nannini A y colaboradores, 2023). Esa misma revisión cita como factores de riesgo la inmunidad comprometida, el trauma previo, el sexo masculino y tener menos de 3 años (fuente: Nannini A y colaboradores, 2023). El miembro superior es menos frecuente: en una búsqueda en más de 18 instituciones (68 niños), el codo (53 %) y el hombro (41 %) fueron las articulaciones más afectadas (fuente: Sanpera I y colaboradores, 2025). Lo que falta Hay pocas publicaciones de calidad en países en desarrollo (fuente: Hunter S y colaboradores, 2022), y la literatura de tratamiento se apoya en series retrospectivas con seguimiento corto (fuente: Sanpera I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anual de artritis séptica (casos por 100 000)» muestra lo siguiente. Amsterdam, todas las edades: 5.7 por 100 000 (fuente: Kaandorp CJ y colaboradores, 1997). Taiwán 1998: 9.8 por 100 000 (fuente: Huang YC y colaboradores, 2020). Taiwán 2012: 13.3 por 100 000 (fuente: Huang YC y colaboradores, 2020). Norte de Francia, niños: 3.7 por 100 000 (fuente: Mitha 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«Incidencia de artritis séptica según estudio» tiene 3 columnas: Población, Incidencia, Fuente. Fila 1: Población, Adultos y niños, Amsterdam 1990-1993; Incidencia, 5,7 por 100 000 por año (fuente: Kaandorp CJ y colaboradores, 1997); Fuente, Cohorte comunitaria prospectiva. Fila 2: Población, Hospitalizados, Taiwán, 2012; Incidencia, 13,3 por 100 000 (fuente: Huang YC y colaboradores, 2020); Fuente, Base nacional de seguros. Fila 3: Población, Niños menores de 16 años, norte de Francia; Incidencia, 3,7 por 100 000 (fuente: Mitha A y colaboradores, 2015); Fuente, Estudio prospectivo poblacional. Fila 4: Población, Niños, Europa (cifra citada en una revisión); Incidencia, 2 a 7 por 100 000 (fuente: Sanpera I y colaboradores, 2025); Fuente, Revisión. (fuente: Kaandorp CJ y colaboradores, 1997) (fuente: Huang YC y colaboradores, 2020) (fuente: Mitha A y colaboradores, 2015) (fuente: Sanpera I y colaboradores, 2025). Con esto cerramos epidemiología. Sigamos con etiología y mecanismo de la infección.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etiología y mecanismo de la infección. Cómo llega el germen En el niño predomina la siembra hematógena; la inoculación directa por trauma abierto es rara (fuente: Nannini A y colaboradores, 2023). En el estudio comunitario de Amsterdam (niños y adultos), la cirugía articular fue el origen de 33 % de las infecciones directas y los defectos de la piel, el origen de 67 % de las hematógenas (fuente: Kaandorp CJ y colaboradores, 1997). La osteomielitis vecina puede abrirse a la articulación; por eso en el niño se busca activamente la infección contigua (fuente: Hamilton EC y colaboradores, 2021). Qué germen esperar La regla útil es: edad, contexto y epidemiología local. El tratamiento empírico se elige con ellos, no con una lista fija (fuente: Ravn C y colaboradores, 2023). En la cohorte de adultos de Hunter, S. aureus fue el aislado más común (45 % de las articulaciones) (fuente: Hunter JG y colaboradores, 2015). En 3 décadas de un hospital francés, los estafilococos fueron 64 % a 67 %, los estreptococos 14 % a 21 % y los bacilos gramnegativos 7 % a 14 % de los casos documentados, sin cambios significativos en el tiempo (fuente: Dubost JJ y colaboradores, 2014). En niños menores de 5 años de Houston, S. aureus fue el germen más identificado (31,4 %) y 25,5 % de esos S. aureus eran MRSA; siguió K. kingae con 22,8 % (fuente: Hooper M y colaboradores, 2025). En la serie de Auckland, bajo los 3 meses dominó el estreptococo del grupo B (45,5 % de 11 casos), entre los 3 y 12 meses el neumococo (38,5 % de 13 casos) y entre los 12 y 24 meses K. kingae (30,3 % de 33 casos) (fuente: van den Boom M y colaboradores, 2022). En la infección osteoarticular infantil, el patrón cambia por región: Salmonella sigue al frente en regiones de África, mientras que en Occidente lidera el S. aureus sensible a meticilina, con aumento reciente de K. kingae y del MRSA (fuente: Hunter S y colaboradores, 2022). En un hospital pediátrico de Uruguay (aislados 2003 a 2006), 73 % de los S. aureus de infecciones invasivas, sobre todo óseas y articulares, eran MRSA adquiridos en la comunidad (fuente: Pardo L y colaboradores, 2013). Kingella kingae, el germen que se escapa K. kingae es la principal causa de infección esquelética entre los 6 y 48 meses (fuente: Yagupsky P, 2017). En una revisión sistemática, fue el germen en 47,6 % de las infecciones de menores de 48 meses (fuente: Wong M y colaboradores, 2020). Se porta en la orofaringe: la prevalencia llega a 10 % a 12 % hacia los 24 meses y luego baja (fuente: Sanpera I y colaboradores, 2025). La presentación suele ser leve: en una revisión, la temperatura mediana al ingreso fue 37,9 °C (fuente: Wong M y colaboradores, 2020). El cultivo corriente la pierde; inocular el líquido en frascos de hemocultivo lo mejora, y la PCR acorta la detección de 3 a 4 días a menos de 24 horas (fuente: Yagupsky P, 2017). Otros contextos Gonococo: pensar en él ante tenosinovitis, poliartralgia asimétrica o artritis de pocas articulaciones, con lesiones cutáneas acrales petequiales o pustulosas; se toman muestras de todos los sitios urogenitales y extragenitales expuestos (fuente: Workowski KA y colaboradores, 2021). Tuberculosis: evolución de semanas a meses, zona endémica o antecedente de tuberculosis (fuente: Ravn C y colaboradores, 2023). Cultivo negativo: alrededor de 50 % de las infecciones pediátricas queda sin germen identificado (fuente: Sanpera I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«Peso del germen líder en cada grupo de edad (Auckland)» muestra lo siguiente. &lt;3 m · grupo B: 45.5 por ciento (fuente: van den Boom M y colaboradores, 2022). 3-&lt;12 m · neumococo: 38.5 por ciento (fuente: van den Boom M y colaboradores, 2022). 12-&lt;24 m · Kingella: 30.3 por ciento (fuente: van den Boom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«Germen más frecuente según la edad del niño (serie de Auckland)» tiene 3 columnas: Edad, Germen más frecuente, Proporción. Fila 1: Edad, Menor de 3 meses; Germen más frecuente, Estreptococo del grupo B (S. agalactiae); Proporción, 45,5 % de 11 casos (fuente: van den Boom M y colaboradores, 2022). Fila 2: Edad, 3 a menos de 12 meses; Germen más frecuente, Streptococcus pneumoniae; Proporción, 38,5 % de 13 casos (fuente: van den Boom M y colaboradores, 2022). Fila 3: Edad, 12 a menos de 24 meses; Germen más frecuente, Kingella kingae; Proporción, 30,3 % de 33 casos (fuente: van den Boom M y colaboradores, 2022). (fuente: van den Boom M y colaboradores, 2022). Con esto cerramos etiología y mecanismo de la infección. Sigamos con anatomía que importa.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importa. La cadera del niño: por qué es la más frágil La cabeza femoral depende sobre todo de la arteria circunfleja femoral medial, que pasa por su cara posteromedial, entre el pectíneo y el tendón del iliopsoas (fuente: Nihalani S y colaboradores, 2024). Con la cápsula a tensión, los vasos retinaculares se colapsan; la epífisis femoral proximal queda isquémica y puede necrosarse (fuente: Gutiérrez Carbonell P y colaboradores, 2021). En 13 caderas pediátricas con artritis séptica, la presión intracapsular media fue 50,5 mmHg y superó 30 mmHg en 61,5 % de los niños (fuente: Gutiérrez Carbonell 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Cápsula, fondo de saco y metáfisis (opinión experta) La cápsula contiene el pus y la presión; abrirla o puncionarla es lo que descomprime. En articulaciones donde la metáfisis es intracapsular (por ejemplo la cadera), la osteomielitis puede abrirse a la articulación, y al revés. Esta relación explica por qué en el niño hay que buscar la infección contigua (fuente: Hamilton EC y colaboradores, 2021) (fuente: Sanpera I y colaboradores, 2025). Rutas de acceso: qué estructura está en riesgo Cada vía tiene su estructura en riesgo; se detallan en el bloque de técnica.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Medial a la cadera: la circunfleja femoral medial queda distal al sitio ideal de la capsulotomía; el abordaje medial evita el nervio cutáneo femoral lateral (fuente: Nihalani S y colaboradores, 2024). Anterior a la cadera: en ese estudio se llamó anterior a todo acceso que pasa entre el paquete neurovascular femoral (por dentro) y el tensor de la fascia lata (por fuera) (fuente: Nihalani S y colaboradores, 2024). Con esto cerramos anatomía que importa. Sigamos con variantes: edad, articulación y huésped.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edad, articulación y huésped. La misma enfermedad cambia de cara según quién y dónde. Esta tabla sirve para no aplicar la regla del niño al adulto ni la del adulto al lactante.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de la artritis séptica nativa» tiene 3 columnas: Variante, Qué la distingue, Conducta propia. Fila 1: Variante, Neonato y lactante pequeño; Qué la distingue, Estreptococo del grupo B lidera bajo los 3 meses (fuente: van den Boom M y colaboradores, 2022); presentación vaga y marcadores a veces normales (fuente: Sanpera I y colaboradores, 2025); Conducta propia, Cubrir también Enterobacterales; en neonatos la guía admite considerar la artrotomía (fuente: Ravn C y colaboradores, 2023). Fila 2: Variante, Preescolar; Qué la distingue, Kingella es el germen líder entre los 6 y 48 meses (fuente: Yagupsky P, 2017); clínica leve con reactantes normales o casi normales (fuente: Yagupsky P y colaboradores, 2014); Conducta propia, Frascos de hemocultivo y PCR (fuente: Yagupsky P, 2017); Kocher no sirve para descartar (fuente: Hagedoorn NN y colaboradores, 2023). Fila 3: Variante, Niño mayor con osteomielitis contigua; Qué la distingue, Más S. aureus (77,1 % frente a 32,1 %) y más bacteriemia (69,5 % frente a 20,2 %) (fuente: Hamilton EC y colaboradores, 2021); Conducta propia, RM para ver el hueso; más complicaciones (38,1 % frente a 0,7 %) (fuente: Hamilton EC y colaboradores, 2021). Fila 4: Variante, Adulto con enfermedad articular o de base; Qué la distingue, Enfermedad inflamatoria previa y articulación grande predicen fracaso del primer desbridamiento (fuente: Hunter JG y colaboradores, 2015); Conducta propia, Vigilar de cerca; segundo desbridamiento si no mejora (fuente: Ravn C y colaboradores, 2023). Fila 5: Variante, Adulto con artritis gonocócica; Qué la distingue, Lesiones cutáneas, tenosinovitis y poliartralgia (fuente: Workowski KA y colaboradores, 2021); Conducta propia, Ceftriaxona 1 g IM o IV cada 24 horas y tomar muestras de todos los sitios expuestos (fuente: Workowski KA y colaboradores, 2021). Fila 6: Variante, Hombro del adulto; Qué la distingue, En una serie, 90 % de bacteriemia en la artritis séptica de hombro (fuente: Papanicolas LE y colaboradores, 2012); Conducta propia, La artroscopia tuvo más reoperación por reinfección que la artrotomía (OR 2,61), con estudios de baja calidad (fuente: Abdelmalek A y colaboradores, 2023). Fila 7: Variante, Mano y muñeca; Qué la distingue, Fueron 99 de 154 casos de un ensayo de duración de antibiótico (fuente: Gjika E y colaboradores, 2019); Conducta propia, Ciclos de 2 semanas no inferiores a 4 semanas en esa serie (fuente: Gjika E y colaboradores, 2019). Fila 8: Variante, Cadera del adulto; Qué la distingue, S. aureus sensible a meticilina es el más común (fuente: Balato G y colaboradores, 2021); Conducta propia, Desbridamiento/lavado artroscópico con erradicación de 89 % a 100 % en las series (fuente: Balato G y colaboradores, 2021). Fila 9: Variante, Sospecha de tuberculosis; Qué la distingue, Curso subagudo o crónico en zona endémica (fuente: Ravn C y colaboradores, 2023); Conducta propia, Tratamiento médico en casos precoces; esquema de al menos 6 meses (fuente: Ravn C y colaboradores, 2023). (fuente: van den Boom M y colaboradores, 2022) (fuente: Sanpera I y colaboradores, 2025) (fuente: Ravn C y colaboradores, 2023) (fuente: Yagupsky P, 2017) (fuente: Yagupsky P y colaboradores, 2014) (fuente: Hagedoorn NN y colaboradores, 2023) (fuente: Hamilton EC y colaboradores, 2021) (fuente: Hunter JG y colaboradores, 2015) (fuente: Workowski KA y colaboradores, 2021) (fuente: Papanicolas LE y colaboradores, 2012) (fuente: Abdelmalek A y colaboradores, 2023) (fuente: Gjika E y colaboradores, 2019) (fuente: Balato G y colaboradores, 2021). La tabla completa tiene más filas: están en el documento Word. Con esto cerramos variantes: edad, articulación y huésped. Sigamos con clasificaciones: qué se usa y para qué sirve.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qué se usa y para qué sirve. No hay una clasificación única de uso universal. Estas son las tres que se usan en la práctica y en los estudios, y lo que aportan a la decisión. 1. Estadios de Gächter (aspecto de la articulación al ver con el artroscopio o abrir) Estadio I: líquido turbio y sinovial inflamada; puede haber petequias. Estadio II: inflamación sinovial intensa, con pus y coágulos de fibrina. Estadio III: la sinovial se engruesa, aparecen adherencias y la cavidad se tabica en bolsas. Estadio IV: pannus y sinovitis que prolifera e invade, con erosiones subcondrales y cambios ya visibles en la radiografía (fuente: Ravn C y colaboradores, 2023). Para qué sirve: con evidencia limitada, la guía europea ve el desbridamiento artroscópico como primera opción adecuada en I y II (probablemente también en III), y admite considerar el abierto desde el III y con más razón en el IV (fuente: Ravn C y colaboradores, 2023). Ojo: falta validar clínicamente la clasificación para decidir el manejo (fuente: Ravn C y colaboradores, 2023). 2. Primaria o con osteomielitis contigua (niño) En un estudio con 134 niños con artritis séptica primaria y 105 con osteomielitis contigua, la tasa de complicaciones fue 0,7 % frente a 38,1 % (fuente: Hamilton EC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qué sirve: según los autores, distinguirlas ayuda a decidir la resonancia, la duración del antibiótico y el tiempo de seguimiento (fuente: Hamilton EC y colaboradores, 2021). 3. Secuelas de la artritis séptica de cadera del niño (Forlin y Milani) Grado 1: cadera reducida, con cabeza femoral conservada (1A) o ausente (1B). Grado 2: cadera luxada, con cabeza conservada (2A) o ausente (2B) (fuente: Forlin E y colaboradores, 2008). Para qué sirve: planificar la reconstrucción y dar pronóstico; los autores la propusieron como más simple y reproducible que la de Choi, con la limitación de que es una serie de 41 caderas y los autores piden un seguimiento más largo (fuente: Forlin E y colaboradores, 2008). Categorías diagnósticas en los estudios de predicción Los estudios de Kocher y Caird distinguen artritis séptica verdadera (germen aislado), presunta (por recuento celular y curso) y sinovitis transitoria (fuente: Kocher MS y colaboradores, 1999) (fuente: Caird MS y colaboradores, 2006). Además, una regla de predicción suele rendir menos en una población nueva, porque se ajustó a los datos donde nació (fuente: Kocher MS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tres clasificaciones y su uso» tiene 3 columnas: Clasificación, Qué mide, Decisión que orienta. Fila 1: Clasificación, Gächter (I a IV); Qué mide, Aspecto intraarticular; Decisión que orienta, Artroscopia o desbridamiento abierto (fuente: Ravn C y colaboradores, 2023). Fila 2: Clasificación, Primaria vs con osteomielitis contigua; Qué mide, Extensión de la infección al hueso; Decisión que orienta, RM, duración del antibiótico, seguimiento (fuente: Hamilton EC y colaboradores, 2021). Fila 3: Clasificación, Forlin y Milani (1A a 2B); Qué mide, Secuelas radiográficas de la cadera; Decisión que orienta, Reconstrucción y pronóstico (fuente: Forlin E y colaboradores, 2008). (fuente: Ravn C y colaboradores, 2023) (fuente: Hamilton EC y colaboradores, 2021) (fuente: Forlin E y colaboradores, 2008). Con esto cerramos clasificaciones: qué se usa y para qué sirve. Sigamos con diagnóstico: el líquido manda.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el líquido manda. Principio rector Ningún parámetro clínico confirma ni excluye la enfermedad, y ninguna prueba de sangre tiene sensibilidad y especificidad suficientes; se recomienda aspirar el líquido sinovial tan pronto como se sospeche (fuente: Ravn C y colaboradores, 2023). En la fase aguda, ni los leucocitos ni la VSG ni la PCR séricos ayudan a decidir (fuente: Carpenter CR y colaboradores, 2011). La PCR sí sirve en el tiempo: su cinética apoya el diagnóstico y el control de la respuesta (fuente: Ravn C y colaboradores, 2023). Qué pedirle al líquido (en este orden de prioridad si el volumen no alcanza) Identificación bacteriana (cultivo; PCR si hubo antibióticos o se sospechan gérmenes difíciles). Recuento de leucocitos con porcentaje de polimorfonucleares. Cristales (fuente: Ravn C y colaboradores, 2023). Mandar al menos 1 mL en tubo estéril para cultivo y, si sobra, inocular el resto en frascos de hemocultivo (fuente: Ravn C y colaboradores, 2023). Pedir también al menos 2 series de hemocultivos en el febril (fuente: Ravn C y colaboradores, 2023). Cómo leer el recuento celular Un recuento mayor de 50 000 por µL sugiere infección pero no basta; uno menor de 25 000 por µL baja la probabilidad pero no excluye (fuente: Ravn C y colaboradores, 2023). En la revisión sistemática de Margaretten, las razones de verosimilitud fueron 0,32 para menos de 25 000 por µL, 2,9 para 25 000 o más, 7,7 para más de 50 000 y 28,0 para más de 100 000 por µL (fuente: Margaretten ME y colaboradores, 2007). Un porcentaje de polimorfonucleares de al menos 90 % dio una razón de verosimilitud de 3,4; menos de 90 % dio 0,34 (fuente: Margaretten ME y colaboradores, 2007). Con un recuento mayor de 50 × 10⁹/L (lo mismo que 50 000 por µL), la sensibilidad fue 56 % y la especificidad 90 %: el corte ayuda a confirmar, no a descartar (fuente: Carpenter CR y colaboradores, 2011). Los recuentos extremos pueden aumentar la probabilidad, pero no reducirla (fuente: Carpenter CR y colaboradores, 2011). En inmunosuprimidos, esos puntos de corte pueden no aplicarse (fuente: Ravn C y colaboradores, 2023). Cristales: no descartan infección Hallar cristales no cierra el diagnóstico: en una serie de 1612 aspirados sinoviales, 5 % de las articulaciones con cristales también estaba infectada (fuente: Papanicolas LE y colaboradores, 2012). La guía europea coincide: aunque la gota y la seudogota también elevan el recuento, encontrar cristales no basta para descartar la infección (fuente: Ravn C y colaboradores, 2023). Gram, cultivo y PCR El Gram se pide aunque detecte poco: su valor está en que, cuando es positivo, casi no se equivoca, confirma pronto la infección y orienta el antibiótico (fuente: Ravn C y colaboradores, 2023). En 302 niños operados por sospecha de artritis séptica, el Gram tuvo sensibilidad 0,40 y especificidad 0,97; para gramnegativos la sensibilidad cayó a 0,13 (fuente: Bram JT y colaboradores, 2018). El cultivo se incuba entre 5 y 7 días; si la sospecha es alta y es negativo, puede prolongarse hasta 10 a 14 días (fuente: Ravn C y colaboradores, 2023). En quien ya recibió antibiótico, o ante gérmenes difíciles de cultivar, se recomienda la PCR en el líquido (fuente: Ravn C y colaboradores, 2023). Para Kingella: frascos de hemocultivo y PCR; la PCR acorta la detección de 3 a 4 días a menos de 24 horas (fuente: Yagupsky P, 2017). Pruebas rápidas de cabecera y marcadores nuevos Tiras de esterasa leucocitaria o glucosa: pueden dar información útil en la cama del enfermo (fuente: Ravn C y colaboradores, 2023). En el metaanálisis de la articulación caliente, la esterasa leucocitaria tuvo sensibilidad agrupada 0,94 y especificidad 0,74 (fuente: Dey M y colaboradores, 2023). D-lactato sinovial: sensibilidad 92,3 % y especificidad 85,4 % en 231 adultos, superior al recuento leucocitario con corte de 20 000 por µL (81,1 % y 80,8 %) (fuente: Karbysheva S y colaboradores, 2025). Es un dato nuevo que aún no sustituye al cultivo. Reglas de predicción en el niño con cadera irritable Los criterios de Kocher usan 4 variables: fiebre, no apoyar la pierna, VSG de 40 mm/h o más y leucocitos mayores de 12 000 por mm³ (fuente: Kocher MS y colaboradores, 1999). En la cohorte original, la probabilidad de artritis séptica fue menos de 0,2 % con 0 predictores, 3,0 % con 1, 40,0 % con 2, 93,1 % con 3 y 99,6 % con 4 (fuente: Kocher MS y colaboradores, 1999). La validación prospectiva mantuvo los mismos 4 predictores, con un área bajo la curva de 0,86 frente a 0,96 de la cohorte original (fuente: Kocher MS y colaboradores, 2004). El problema apareció al sacarlas de su hospital de origen: Luhmann: con los 4 predictores, la probabilidad fue 59 % y no 99,6 % (fuente: Luhmann SJ y colaboradores, 2004). Sultan y Hughes: con los 5 predictores (a los 4 de Kocher se sumó después la PCR de 20 mg/L o más), la probabilidad fue 59,9 % (fuente: Sultan J y colaboradores, 2010). Olandres: con los 4 predictores, 59,16 % (fuente: Olandres RA y colaboradores, 2023). Hagedoorn: en niños en edad preescolar con artritis séptica de cadera confirmada, con los cortes de 3 o más criterios de Kocher y 4 o más del Kocher modificado, la sensibilidad fue 56,6 % para ambos (fuente: Hagedoorn NN y colaboradores, 2023). No cambió mucho con el germen: 62,1 % con S. aureus y 60,0 % con K. kingae (fuente: Hagedoorn NN y colaboradores, 2023). Yagupsky: en artritis de cadera por K. kingae, solo 3 de 28 niños cumplían los 4 predictores, y en 71 % de ellos el puntaje implicaba una probabilidad de 40 % o menos (fuente: Yagupsky P y colaboradores, 2014). Rogie (2026): cohorte prospectiva de 102 niños; al comparar solo artritis séptica con sinovitis transitoria (sin los casos de osteomielitis), la probabilidad subió de 9,5 % con 0 criterios a 65 % con 2 y se estancó en 66,7 % con 3 o 4 (fuente: Rogie GA y colaboradores, 2026). Entre los niños con 2 criterios, la artritis séptica y la osteomielitis sumaron 39,4 % de los diagnósticos cada una (fuente: Rogie GA y colaboradores, 2026). Cómo usarlas bien Úselas como una señal de alarma y para decidir imagen avanzada, no como regla de descarte. Los autores de 2026 proponen leer el puntaje como motivo para pedir resonancia, no como una regla que manda al quirófano (fuente: Rogie GA y colaboradores, 2026). Un puntaje bajo baja la probabilidad, pero un niño con sospecha clínica fuerte se aspira igual (opinión experta). En la rodilla del niño, no poder apoyar junto con una PCR elevada tuvo un valor predictivo positivo de 89,7 % para infección, según un estudio que cita Sanpera (fuente: Sanpera I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de artritis séptica cuando están presentes los predictores de Kocher/Caird, según el estudio» muestra lo siguiente. Kocher 1999 · 4 predictores: 99.6 por ciento (fuente: Kocher MS y colaboradores, 1999). Luhmann 2004 · 4 predictores: 59 por ciento (fuente: Luhmann SJ y colaboradores, 2004). Sultan 2010 · 5 predictores: 59.9 por ciento (fuente: Sultan J y colaboradores, 2010). Olandres 2023 · 4 predictores: 59.2 por ciento (fuente: Olandres RA y colaboradores, 2023). Rogie 2026 · 3 o 4 criterios: 66.7 por ciento (fuente: Rogie GA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según el número de criterios cumplidos (Kocher 1999; Rogie 2026, solo artritis séptica frente a sinovitis transitoria)» muestra lo siguiente. 1999 · 1 criterio: 3 por ciento (fuente: Kocher MS y colaboradores, 1999). 1999 · 2 criterios: 40 por ciento (fuente: Kocher MS y colaboradores, 1999). 1999 · 3 criterios: 93.1 por ciento (fuente: Kocher MS y colaboradores, 1999). 1999 · 4 criterios: 99.6 por ciento (fuente: Kocher MS y colaboradores, 1999). 2026 · 0 criterios: 9.5 por ciento (fuente: Rogie GA y colaboradores, 2026). 2026 · 2 criterios: 65 por ciento (fuente: Rogie GA y colaboradores, 2026). 2026 · 3 o 4 criterios: 66.7 por ciento (fuente: Rogie GA y colaboradores, 2026). En el documento Word de este tema encontrarás además: Razón de verosimilitud según el recuento de leucocitos sinoviales y el porcentaje de PMN en el adulto; Sensibilidad y especificidad de pruebas del líquido sinovial y de reglas combinadas; Cómo se comportaron los criterios de Kocher/Caird fuera de su hospital de origen; Qué aporta cada análisis del líquido sinovial. Con esto cerramos diagnóstico: el líquido manda. Sigamos con examen físico: qué sirve y qué no.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sirve y qué no. Lo que dice la evidencia La sospecha nace de cualquier articulación que duele o está inflamada: roja, caliente, hinchada, con derrame o con drenaje de pus; la fiebre puede faltar (fuente: Ravn C y colaboradores, 2023). En la revisión sistemática de Margaretten, el dolor articular tuvo sensibilidad 85 %, la historia de tumefacción 78 % y la fiebre 57 %; los sudores 27 % y los escalofríos 19 % (fuente: Margaretten ME y colaboradores, 2007). En la revisión de Carpenter, la historia, el examen y los análisis de sangre casi no movieron la probabilidad; las excepciones fueron la cirugía articular (RV positiva 6,9) y la infección de piel sobre una prótesis (RV positiva 15,0) (fuente: Carpenter CR y colaboradores, 2011). Por eso el examen se usa para decidir la urgencia, no para descartar (fuente: Ravn C y colaboradores, 2023). En el niño La fiebre (temperatura oral mayor de 38,5 °C) fue el mejor predictor en la serie prospectiva de Caird, seguido de PCR, VSG, no apoyar y leucocitos (fuente: Caird MS y colaboradores, 2006). No apoyar la pierna es parte de los 4 predictores de Kocher (fuente: Kocher MS y colaboradores, 1999), pero la presentación puede ser mínima: en la artritis por Kingella los reactantes de fase aguda pueden estar normales o casi normales (fuente: Yagupsky P y colaboradores, 2014), y la temperatura mediana al ingreso fue 37,9 °C (fuente: Wong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rodilla del niño, no poder apoyar con una PCR elevada dio un valor predictivo positivo de 89,7 % en un estudio citado por Sanpera (fuente: Sanpera I y colaboradores, 2025). Qué buscar además (práctica habitual / opinión experta) Actitud antálgica y rechazo del movimiento pasivo: en la cadera, posición de confort en flexión, abducción y rotación externa; el dolor con la movilización pasiva suele ser el hallazgo que más orienta. Una puerta de entrada: herida, piel, foco ORL, catéter, punciones, drogas inyectadas. Signos de sepsis: se identifican con la clínica para decidir un tratamiento rápido y quirúrgico (fuente: Ravn C y colaboradores, 2023). En la persona sexualmente activa, lesiones cutáneas, tenosinovitis y poliartralgia sugieren infección gonocócica diseminada (fuente: Workowski KA y colaboradores, 2021). Límite honesto No existe una maniobra de examen físico con sensibilidad y especificidad validadas para artritis séptica (sin dato verificable); por eso el gráfico muestra la sensibilidad de los síntomas y no una maniobra.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los síntomas en la artritis séptica del adulto (Margaretten)» muestra lo siguiente. Dolor articular: 85 por ciento (fuente: Margaretten ME y colaboradores, 2007). Tumefacción articular: 78 por ciento (fuente: Margaretten ME y colaboradores, 2007). Fiebre: 57 por ciento (fuente: Margaretten ME y colaboradores, 2007). Sudores: 27 por ciento (fuente: Margaretten ME y colaboradores, 2007). Escalofríos: 19 por ciento (fuente: Margaretten ME y colaboradores, 2007). Con esto cerramos examen físico: qué sirve y qué no. Sigamos con imágenes: qué pedir y cuándo.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cuándo. Papel de cada estudio en el adulto y en general Radiografía simple: queda como línea de base para seguir la evolución y muestra lo que ya había (fractura, osteomielitis, artrosis, implantes) (fuente: Ravn C y colaboradores, 2023). Derrame y abscesos vecinos: se buscan con ecografía, TC o RM (fuente: Ravn C y colaboradores, 2023). Articulación profunda o difícil de puncionar: la aguja se guía con ecografía, fluoroscopia o TC (fuente: Ravn C y colaboradores, 2023). RM: no siempre se consigue, pero hace falta en algunas articulaciones, como la sacroilíaca, y para ver si hay osteomielitis adyacente (fuente: Ravn C y colaboradores, 2023). Ecografía de cadera en el niño La ecografía a pie de cama hecha por urgenciólogos pediatras tuvo sensibilidad 89,8 % y especificidad 91,3 % para derrame de cadera, en 95 niños (fuente: Katz-Dana H y colaboradores, 2024). Un derrame de 7 mm o más junto con PCR de 20 mg/L o más tuvo especificidad 97 % y sensibilidad 71 % para artritis séptica (fuente: Olandres RA y colaboradores, 2023). Trampa: en una serie, la tasa de falsos negativos de la ecografía de cadera fue 5 %, y los autores piden cautela con una ecografía negativa si los síntomas llevan menos de 24 horas o la enfermedad es bilateral (fuente: Gordon JE y colaboradores, 2002). Resonancia magnética en el niño El consenso de la sociedad británica de ortopedia infantil citado por Sanpera propone la RM como segunda línea y la ecografía solo si no se consigue RM pronto (fuente: Sanpera I y colaboradores, 2025). En un metaanálisis de RM en cadera, los cambios de médula ósea fueron los más específicos para artritis séptica y el realce sinovial el más sensible (fuente: Adam M y colaboradores, 2022). Las cifras se ven en el gráfico. A quién pedir RM antes de operar: en 57 niños con artritis séptica confirmada y RM como referencia, una regla de 5 variables (edad, días de síntomas, PCR, plaquetas y neutrófilos) predijo la infección adyacente con sensibilidad 86 % y especificidad 85 % al exigir 3 variables o más (fuente: Welling BD y colaboradores, 2018). En otra serie citada por Sanpera, de los niños con derrame en la ecografía y 2 o más criterios de Kocher, solo cerca de 35 % tenía artritis séptica de cadera al sumar la RM (fuente: Sanpera I y colaboradores, 2025): la RM puede ahorrar cirugías innecesarias, pero no debe retrasar el drenaje cuando la sospecha es fuerte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imágenes y regla para pedir RM en el niño» muestra lo siguiente. RM · realce sinovial: sensibilidad 94.2 por ciento y especificidad 60.6 por ciento (fuente: Adam M y colaboradores, 2022). RM · partes blandas: sensibilidad 75 por ciento y especificidad 69.9 por ciento (fuente: Adam M y colaboradores, 2022). RM · cabeza femoral: sensibilidad 41.5 por ciento y especificidad 87.3 por ciento (fuente: Adam M y colaboradores, 2022). RM · médula ósea: sensibilidad 70 por ciento y especificidad 99.9 por ciento (fuente: Adam M y colaboradores, 2022). Ecografía de cadera: derrame (POCUS): sensibilidad 89.8 por ciento y especificidad 91.3 por ciento (fuente: Katz-Dana H y colaboradores, 2024). Regla de 5 variables para infección adyacente (3 o más; referencia RM): sensibilidad 86 por ciento y especificidad 85 por ciento (fuente: Welling BD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estudio pedir según la pregunta» tiene 3 columnas: Pregunta clínica, Estudio, Comentario. Fila 1: Pregunta clínica, ¿Hay derrame?; Estudio, Ecografía; Comentario, 89,8 % de sensibilidad en manos entrenadas; puede ser falsa negativa en menos de 24 horas (fuente: Katz-Dana H y colaboradores, 2024) (fuente: Gordon JE y colaboradores, 2002). Fila 2: Pregunta clínica, ¿Hay hueso o absceso vecino?; Estudio, RM; ecografía o TC para abscesos; Comentario, La RM muestra la osteomielitis adyacente; ecografía, TC o RM, los abscesos (fuente: Ravn C y colaboradores, 2023). Fila 3: Pregunta clínica, ¿Dónde puncionar si es profunda?; Estudio, Ecografía, fluoroscopia o TC; Comentario, Para documentar posición de la aguja (fuente: Ravn C y colaboradores, 2023). Fila 4: Pregunta clínica, ¿Había enfermedad previa?; Estudio, Radiografía; Comentario, Además sirve de referencia (fuente: Ravn C y colaboradores, 2023). (fuente: Katz-Dana H y colaboradores, 2024) (fuente: Gordon JE y colaboradores, 2002) (fuente: Ravn C y colaboradores, 2023). Con esto cerramos imágenes: qué pedir y cuándo. Sigamos con algoritmo: de la articulación caliente al plan.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articulación caliente al plan. Este algoritmo une lo que dicen la guía europea de adultos y niños (fuente: Ravn C y colaboradores, 2023), los estudios de cadera irritable y la regla de resonancia (fuente: Rogie GA y colaboradores, 2026). El encadenamiento de los pasos es una síntesis propia (opinión experta). Es una ayuda de estudio y no reemplaza el protocolo del hospital ni al tutor.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«Articulación nativa dolorosa, caliente o con derrame» se lee de arriba hacia abajo. Se parte de: Articulación dolorosa, caliente o con derrame, con o sin fiebre (fuente: Ravn C y colaboradores, 2023). Se decide: ¿Signos de sepsis o shock? Si la respuesta es sí, hemocultivos y antibiótico de inmediato según el protocolo de sepsis; aspirar en cuanto sea posible (fuente: Ravn C y colaboradores, 2023). Si la respuesta es no, radiografía de la articulación; ecografía si se sospecha derrame (fuente: Ravn C y colaboradores, 2023). Se hace: Hemocultivos y antibiótico de inmediato según el protocolo de sepsis; aspirar en cuanto sea posible (fuente: Ravn C y colaboradores, 2023). Se hace: Radiografía de la articulación; ecografía si se sospecha derrame (fuente: Ravn C y colaboradores, 2023). Se decide: ¿Niño con cadera irritable? Si la respuesta es sí, fiebre, no apoyar, vsg, leucocitos y pcr de 20 mg/l o más orientan, no descartan (fuente: Caird MS y colaboradores, 2006) (fuente: Hagedoorn NN y colaboradores, 2023). Si la respuesta es no (adulto u otra articulación), aspirar la articulación cuanto antes (guía por imagen si es profunda): cultivo en tubo y frascos, leucocitos con pmn, cristales, gram (fuente: Ravn C y colaboradores, 2023). Se hace: Fiebre, no apoyar, VSG, leucocitos y PCR de 20 mg/L o más orientan, no descartan (fuente: Caird MS y colaboradores, 2006) (fuente: Hagedoorn NN y colaboradores, 2023). Se decide: ¿Dos criterios o más, o derrame con PCR alta? (fuente: Rogie GA y colaboradores, 2026) (fuente: Olandres RA y colaboradores, 2023)? Si la respuesta es sí, rm si está disponible: busca osteomielitis contigua y abscesos, sin retrasar el drenaje (fuente: Rogie GA y colaboradores, 2026) (fuente: Welling BD y colaboradores, 2018). Si la respuesta es no, pero la sospecha clínica persiste, aspirar la articulación cuanto antes (guía por imagen si es profunda): cultivo en tubo y frascos, leucocitos con pmn, cristales, gram (fuente: Ravn C y colaboradores, 2023). Si la respuesta es no y sospecha baja con mejoría, otro diagnóstico probable (sinovitis transitoria, reactiva, cristales) con seguimiento estrecho (fuente: Ravn C y colaboradores, 2023). Se hace: RM si está disponible: busca osteomielitis contigua y abscesos, sin retrasar el drenaje (fuente: Rogie GA y colaboradores, 2026) (fuente: Welling BD y colaboradores, 2018). Se hace: Aspirar la articulación cuanto antes (guía por imagen si es profunda): cultivo en tubo y frascos, leucocitos con PMN, cristales, Gram (fuente: Ravn C y colaboradores, 2023). Se decide: ¿Pus, Gram positivo, cultivo positivo o recuento mayor de 50 000 por µL (sugestivo, no diagnóstico por sí solo)? (fuente: Ravn C y colaboradores, 2023)? Si la respuesta es sí, tratar como artritis séptica: lavado quirúrgico más antibiótico elegido por edad y riesgo (fuente: Ravn C y colaboradores, 2023). Si la respuesta es no, líquido dudoso: no descarta con recuento bajo ni con cristales; esperar el cultivo y vigilar (fuente: Ravn C y colaboradores, 2023) (fuente: Papanicolas LE y colaboradores, 2012). Se hace: Tratar como artritis séptica: lavado quirúrgico más antibiótico elegido por edad y riesgo (fuente: Ravn C y colaboradores, 2023). Se hace: Líquido dudoso: no descarta con recuento bajo ni con cristales; esperar el cultivo y vigilar (fuente: Ravn C y colaboradores, 2023) (fuente: Papanicolas LE y colaboradores, 2012). Si la respuesta es cultivo negativo y buena evolución, otro diagnóstico probable (sinovitis transitoria, reactiva, cristales) con seguimiento estrecho (fuente: Ravn C y colaboradores, 2023). Si la respuesta es cultivo positivo o empeora, tratar como artritis séptica: lavado quirúrgico más antibiótico elegido por edad y riesgo (fuente: Ravn C y colaboradores, 2023). Se decide: ¿Baja la PCR y mejora el cuadro? (fuente: Ravn C y colaboradores, 2023)? Si la respuesta es sí, paso a vía oral y control: niño no complicado, 2 a 3 semanas totales; adulto, 2 a 4 semanas orales (fuente: Ravn C y colaboradores, 2023). Si la respuesta es no, fracaso: reaspirar o reoperar y repetir imagen para absceso u osteomielitis (fuente: Ravn C y colaboradores, 2023). Termina en: Paso a vía oral y control: niño no complicado, 2 a 3 semanas totales; adulto, 2 a 4 semanas orales (fuente: Ravn C y colaboradores, 2023). Termina en: Fracaso: reaspirar o reoperar y repetir imagen para absceso u osteomielitis (fuente: Ravn C y colaboradores, 2023). Termina en: Otro diagnóstico probable (sinovitis transitoria, reactiva, cristales) con seguimiento estrecho (fuente: Ravn C y colaboradores, 2023). Con esto cerramos algoritmo: de la articulación caliente al plan. Sigamos con tratamiento: drenar, cubrir y acortar.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drenar, cubrir y acortar. La idea central El tratamiento tiene dos mitades que se necesitan: sacar el pus y las toxinas (descomprimir y bajar la carga bacteriana) y dar el antibiótico correcto (fuente: Ravn C y colaboradores, 2023). Aunque la aspiración seriada parece tener un lugar, la guía europea se inclina por el desbridamiento quirúrgico, sobre todo en las articulaciones grandes (fuente: Ravn C y colaboradores, 2023). 1. Antibiótico: cuándo y cuál El antibiótico empírico se inicia después de aspirar el líquido y tomar hemocultivos, salvo sepsis o shock, donde se da de inmediato (fuente: Ravn C y colaboradores, 2023). Puede suspenderse si aparece un diagnóstico alternativo razonable (fuente: Ravn C y colaboradores, 2023). Adulto sin factores de resistencia y con Gram negativo o desconocido: una penicilina semisintética (cloxacilina, cefazolina) más ceftriaxona, o amoxicilina-clavulánico solo (fuente: Ravn C y colaboradores, 2023). Si hay factores de riesgo de MRSA o de gramnegativos multirresistentes (incluida Pseudomonas), la elección cambia con el Gram y la epidemiología local (fuente: Ravn C y colaboradores, 2023). Niño: la base es cubrir S. aureus (cefalosporina de primera generación, penicilina antiestafilocócica o clindamicina) (fuente: Ravn C y colaboradores, 2023). Se agrega Kingella bajo los 5 años y Enterobacterales en el neonato, y en el no vacunado se considera H. influenzae y neumococo (fuente: Ravn C y colaboradores, 2023). El MRSA se cubre donde su prevalencia comunitaria pasa de 10 % a 15 % (fuente: Ravn C y colaboradores, 2023). Todos los aislados de K. kingae de la serie de Auckland fueron sensibles a amoxicilina (fuente: van den Boom M y colaboradores, 2022). Dato regional útil: en un hospital pediátrico de Uruguay, 73 % de los S. aureus de infecciones invasivas, sobre todo osteoarticulares, eran MRSA comunitario (fuente: Pardo L y colaboradores, 2013). La cobertura de MRSA en Ecuador debe decidirse con el antibiograma local (sin dato verificable propio). Gonococo: ceftriaxona 1 g IM o IV cada 24 horas; si no se descartó clamidia, doxiciclina 100 mg dos veces al día durante 7 días; pasar a vía oral guiada por el antibiograma 24 a 48 horas después de mejoría clara, con curso total mayor de 7 días (fuente: Workowski KA y colaboradores, 2021). Las dosis exactas por peso no se verificaron en las fuentes abiertas de este tema (sin dato verificable): usar el protocolo del hospital. 2. Drenaje: cuándo operar y cómo En el adulto En articulaciones grandes, la guía prefiere el lavado artroscópico, con sinovectomía si el estadio lo pide; la cirugía abierta queda para adherencias sinoviales o daño de cartílago o hueso (fuente: Ravn C y colaboradores, 2023). No todos se curan con un solo lavado: en la serie de Hunter, 38 % necesitó al menos 2 desbridamientos (fuente: Hunter JG y colaboradores, 2015). Predictores de fracaso del primer desbridamiento: enfermedad inflamatoria previa (OR 7,3), articulación grande (OR 7,0), recuento nucleado sinovial mayor de 85 x 10⁹/L (OR 4,7), S. aureus (OR 4,6) y diabetes (OR 2,6) (fuente: Hunter JG y colaboradores, 2015). Tiempo: sin sepsis, la cirugía puede posponerse hasta 24 horas si ya se aspiró e irrigó con aguja, se inició antibiótico y hay cirujano con experiencia (consenso de la EBJIS) (fuente: Ravn C y colaboradores, 2023); hay alguna evidencia de que esperar más de 24 a 48 horas aumenta la necesidad de repetir el desbridamiento (fuente: Ravn C y colaboradores, 2023). En 268 adultos, cada 2 días más de espera hasta la cirugía (un rango intercuartílico) se asoció con más fracaso del tratamiento (HR 1,5), y la asociación se mantuvo al ajustar por edad y comorbilidad (fuente: Matsuo T y colaboradores, 2025). La asociación con la mortalidad a 1 año (HR 1,7) dejó de ser significativa tras ese ajuste (fuente: Matsuo T y colaboradores, 2025). Rodilla: una revisión sistemática de 11 estudios (2343 rodillas con artroscopia y 1595 con artrotomía) halló reoperación de 0 % a 50 % con artroscopia y de 6 % a 71 % con artrotomía; concluye que la artroscopia es una alternativa segura y eficaz (fuente: Puzzitiello RN y colaboradores, 2024). En un ensayo aleatorizado de rodilla, la eficacia fue igual, el dolor fue mayor con artrotomía a los 7 y 14 días y el retorno a las actividades fue 4,3 días con artroscopia frente a 7,1 con artrotomía (fuente: Peres LR y colaboradores, 2016). Hombro: el metaanálisis halló más reoperación por reinfección tras artroscopia que tras artrotomía (OR 2,61), pero con estudios retrospectivos de heterogeneidad marcada (fuente: Abdelmalek A y colaboradores, 2023). Cadera del adulto: las series informan erradicación de 89 % a 100 % con desbridamiento y lavado artroscópico (fuente: Balato G y colaboradores, 2021). En el niño Una vez hechas la aspiración y la irrigación, la guía europea sugiere ser más conservador con el quirófano: la cirugía se plantea si los síntomas llevan más de 5 días, si el germen es difícil (por ejemplo MRSA) o si no hay mejoría pese a 2 o 3 aspiraciones (fuente: Ravn C y colaboradores, 2023). En el ensayo de Peltola, solo 12 % de los niños necesitó una cirugía mayor que la aspiración percutánea (fuente: Peltola H y colaboradores, 2009). Cadera: en una revisión sistemática de 19 estudios y 406 caderas, el drenaje adicional fue necesario en 15 % tras artrocentesis, 14 % tras artroscopia y 3 % tras artrotomía; la artrotomía se asoció a peores resultados clínicos y más secuelas radiológicas, pero los estudios fueron de baja calidad y no hubo metaanálisis (fuente: Donders CM y colaboradores, 2022). Hay que tomar esos números con cautela: en las series que cita Sanpera, artrocentesis y artroscopia incluyeron niños con síntomas cortos, mientras que la artrotomía incluyó también a los que llegaron tarde (fuente: Sanpera I y colaboradores, 2025). La aspiración-lavado con aguja funcionó en 38 de 43 caderas; 5 necesitaron artrotomía, y las que fallaron tenían retraso diagnóstico de al menos 6 días (fuente: Journeau P y colaboradores, 2011). Artroscopia en niños de 10 años o menos con presentación precoz: 15 caderas sin reintervenciones ni osteonecrosis (fuente: Duman S y colaboradores, 2020). Rodilla pediátrica: el drenaje repetido fue necesario en 35 % tras artrocentesis, 4 % tras artroscopia y 17 % tras artrotomía (fuente: Sanpera I y colaboradores, 2025). Neonatos: puede considerarse artrotomía (fuente: Ravn C y colaboradores, 2023). La guía pediátrica de la PIDS y la IDSA se elaboró con metodología GRADE (fuente: Woods CR y colaboradores, 2024). Su texto completo no pudo abrirse para este tema (el editor bloquea el acceso automático), de modo que sus cifras no se usan aquí. 3. Duración y paso a vía oral Niños En el ensayo finlandés de Peltola, niños de 3 meses a 15 años con artritis séptica y cultivo positivo recibieron clindamicina o una cefalosporina de primera generación, con los primeros 2 a 4 días por vía IV, y se sortearon a 10 o 30 días de tratamiento (fuente: Peltola H y colaboradores, 2009). Todos se recuperaron sin secuelas (fuente: Peltola H y colaboradores, 2009). Los autores concluyen que menos de 2 semanas de antibiótico en dosis altas y una sola aspiración bastan en la mayoría, siempre que la respuesta clínica sea buena y la PCR se normalice pronto (fuente: Peltola H y colaboradores, 2009). La guía europea: IV como mínimo 2 a 4 días y 2 a 3 semanas en total para el caso no complicado (fuente: Ravn C y colaboradores, 2023). Un metaanálisis de 2026 (13 estudios, 2240 niños con infecciones osteoarticulares no complicadas) halló menos complicaciones con ciclos cortos (RR 0,50), y RR 0,20 en los estudios con duración total menor de 25 días (fuente: Berikopoulou MM y colaboradores, 2026). Los autores esperan que motive más ensayos aleatorizados (fuente: Berikopoulou MM y colaboradores, 2026): sugiere, no prueba. Adultos En adultos no existe un ensayo clínico que defina cuánto debe durar el antibiótico ni qué parte debe ser IV; por opinión experta, la guía sugiere 1 a 2 semanas IV, paso a vía oral cuando la clínica, los leucocitos y la PCR mejoran, y 2 a 4 semanas orales (fuente: Ravn C y colaboradores, 2023). El ensayo de Gjika comparó 2 con 4 semanas después del lavado en 154 casos (99 de mano y muñeca): la curación fue 99 % con 2 semanas y 97 % con 4, sin diferencia en eventos adversos (fuente: Gjika E y colaboradores, 2019). El ensayo OVIVA (infección ósea o articular en adultos) halló que el antibiótico oral no fue inferior al IV en las primeras 6 semanas: fracaso a 1 año 13,2 % frente a 14,6 %, con más complicaciones de catéter con IV (9,4 % frente a 1,0 %) (fuente: Li HK y colaboradores, 2019). No es específico de artritis séptica nativa. 4. Corticoides en el niño La revisión Cochrane reunió 2 ensayos con 149 niños de 3 meses a 18 años que compararon placebo con dexametasona IV (0,15 a 0,2 mg/kg por dosis, cada 6 a 8 horas) durante 4 días (fuente: Delgado-Noguera MF y colaboradores, 2018). Hubo más niños sin dolor (RR 1,33; NNTB 13) y con función normal (RR 1,32) a los 12 meses, y 2,77 días menos de antibiótico IV (fuente: Delgado-Noguera MF y colaboradores, 2018). La calidad de la evidencia es baja y no permite conclusiones firmes (fuente: Delgado-Noguera MF y colaboradores, 2018): no es tratamiento de rutina.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«Cadera pediátrica: caderas que necesitaron otro drenaje según la técnica inicial» muestra lo siguiente. Artrocentesis: 15 por ciento (fuente: Donders CM y colaboradores, 2022). Artroscopia: 14 por ciento (fuente: Donders CM y colaboradores, 2022). Artrotomía: 3 por ciento (fuente: Donders CM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«Rodilla pediátrica: necesidad de drenaje repetido según la técnica inicial» muestra lo siguiente. Artrocentesis: 35 por ciento (fuente: Sanpera I y colaboradores, 2025). Artroscopia: 4 por ciento (fuente: Sanpera I y colaboradores, 2025). Artrotomía: 17 por ciento (fuente: Sanpera I y colaboradores, 2025). En el documento Word de este tema encontrarás además: Predictores de fracaso del primer desbridamiento en el adulto (OR); Tasa de curación según duración del antibiótico tras el lavado (ensayo de Gjika); Antibiótico empírico según la situación; Drenaje según articulación y edad: lo que mostró la evidencia. Con esto cerramos tratamiento: drenar, cubrir y acortar. Sigamos con técnica: aspiración, lavado y artrotomía.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aspiración, lavado y artrotomía. Este bloque es apoyo de estudio. No sustituye al tutor, al manual del equipo ni al protocolo del hospital. Lo que no tiene estudio que lo respalde se rotula «práctica habitual / opinión experta» y no lleva cifra. A. Artrocentesis diagnóstica (cualquier articulación) Por qué: es la prueba que decide, y debe hacerse antes del antibiótico si el paciente está estable (fuente: Ravn C y colaboradores, 2023). Posición y preparación (práctica habitual / opinión experta): paciente cómodo, articulación en la posición de mayor capacidad; revisar coagulación y anticoagulantes según el riesgo; consentimiento. Pasos y reglas con respaldo: Elegir el trayecto: jamás a través de un absceso subcutáneo y, si se puede, tampoco a través de piel con celulitis (fuente: Ravn C y colaboradores, 2023). Desinfectar la piel y esperar a que esté completamente seca antes de pinchar (fuente: Ravn C y colaboradores, 2023). Usar guía por imagen (ecografía, fluoroscopia o TC) en articulaciones profundas o si la aguja no entra bien (fuente: Ravn C y colaboradores, 2023). Si no sale líquido, lo más probable es que la aguja esté fuera de la cápsula: confirmar su posición con imagen (fuente: Ravn C y colaboradores, 2023). Inyectar suero para obtener muestra no mejora el cultivo y la guía no lo recomienda (fuente: Ravn C y colaboradores, 2023). Repartir la muestra: al menos 1 mL a tubo estéril para cultivo; si sobra, frascos de hemocultivo; recuento de leucocitos con PMN y cristales (fuente: Ravn C y colaboradores, 2023). En el lactante y el preescolar, inocular en frascos de hemocultivo y enviar PCR para Kingella (fuente: Yagupsky P, 2017). Errores del residente: aspirar tarde, dar antibiótico antes, atravesar celulitis, mandar todo en una sola jeringa a un solo tubo, olvidar los frascos de hemocultivo en el preescolar, no marcar el lado. B. Lavado quirúrgico de la cadera del niño Por qué abrir o puncionar: para descomprimir la cápsula y salvar la epífisis; los autores de una serie de 13 caderas recomiendan drenar en las primeras 24 horas (fuente: Gutiérrez Carbonell P y colaboradores, 2021). Anestesia y posición (práctica habitual / opinión experta): anestesia general; decúbito supino; control radioscópico si se aspira con aguja. Elegir la vía: en una cohorte de 164 pacientes pediátricos con cadera séptica no hubo diferencia significativa de osteonecrosis entre el abordaje anterior y el medial (fuente: Nihalani S y colaboradores, 2024). Abordaje anterior. En el estudio de Nihalani incluye todo acceso que pase entre el paquete neurovascular femoral y el tensor de la fascia lata (anterior estándar y anterolateral) (fuente: Nihalani 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Fue la vía tradicional, tanto por costumbre del cirujano como por el temor a dañar la irrigación de la cabeza femoral (fuente: Nihalani S y colaboradores, 2024). Su punto débil es el nervio cutáneo femoral lateral, que la vía medial evita (fuente: Nihalani S y colaboradores, 2024). Abordaje medial (así se hizo la mayoría de los casos mediales de la serie de Nihalani). Piel: incisión transversa siguiendo el pliegue de la ingle, a la altura del aductor largo (fuente: Nihalani S y colaboradores, 2024). Intervalo: separar con disección roma el aductor largo del pectíneo; en profundidad, se avanza entre el pectíneo y el aductor corto (fuente: Nihalani S y colaboradores, 2024). Referencia de seguridad: si el intervalo no se reconoce, buscar la rama anterior del nervio obturador, que descansa sobre el aductor corto (fuente: Nihalani S y colaboradores, 2024). El peligro: la circunfleja femoral medial suele verse recorriendo la cápsula de anterior a posterior. La cápsula se abre proximal a ella, después de despejarla con un disector romo (fuente: Nihalani S y colaboradores, 2024). Antes de lavar, tomar líquido y sinovial para cultivo (fuente: Ravn C y colaboradores, 2023); luego, capsulotomía y lavado de la articulación con un angiocatéter fino (fuente: Nihalani S y colaboradores, 2024). Volumen de lavado y número de litros: sin dato verificable en las fuentes abiertas de este tema. Ventajas del medial: cicatriz estética y se evita el nervio cutáneo femoral lateral (fuente: Nihalani S y colaboradores, 2024). Después del lavado: en cadera tratada con artrocentesis sin dejar drenaje, la necesidad de otra artrocentesis llegó a 71 % (fuente: Sanpera I y colaboradores, 2025). En cadera, la decisión de dejar o no drenaje es práctica habitual y debe seguir el protocolo del servicio. C. Artroscopia de cadera en el niño En una serie de niños de 10 años o menos con presentación precoz, se usó un abordaje con 2 portales: anterolateral y medial subaductor (fuente: Duman S y colaboradores, 2020). Se excluyó la presentación tardía (5 días o más de síntomas) y la osteomielitis concomitante (fuente: Duman S y colaboradores, 2020). Resultados: 15 caderas sin reintervención ni osteonecrosis (fuente: Duman S y colaboradores, 2020). Es evidencia de serie de casos: solo para cirujanos con experiencia en artroscopia pediátrica. D. Rodilla y hombro del adulto Rodilla: la artroscopia es una alternativa segura y eficaz (fuente: Puzzitiello RN y colaboradores, 2024). Hombro: la artroscopia tuvo más reoperación por reinfección que la artrotomía (fuente: Abdelmalek A y colaboradores, 2023). Siempre: si se opera, enviar biopsia sinovial a cultivo (fuente: Ravn C y colaboradores, 2023) y anotar el estadio de Gächter si se ve la articulación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«Aspiración-lavado con aguja de la cadera del niño: resultado en 43 caderas» muestra lo siguiente. Evolución favorable: 38 caderas (fuente: Journeau P y colaboradores, 2011). Necesitaron artrotomía: 5 caderas (fuente: Journeau P y colaboradores, 2011). Con esto cerramos técnica: aspiración, lavado y artrotomía.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Del tratamiento fallido o tardío En el adulto, 38 % necesitó más de un desbridamiento (fuente: Hunter JG y colaboradores, 2015). En 268 adultos, el retraso de la cirugía se asoció con fracaso del tratamiento (HR 1,5), también tras ajustar por edad y comorbilidad; la asociación con la mortalidad al año (HR 1,7) no resistió ese ajuste (fuente: Matsuo T y colaboradores, 2025). En la cadera del niño, las complicaciones descritas son osteonecrosis de la cabeza femoral, osteomielitis, condrólisis, luxación, dismetría, sepsis sistémica y artrosis posterior (fuente: Nannini A y colaboradores, 2023). Qué tan frecuente es la osteonecrosis de cadera pediátrica: dos fuentes que discrepan Una revisión sistemática cita una incidencia de osteonecrosis de la cabeza femoral de 20 % a 28 % en la literatura (fuente: Nannini A y colaboradores, 2023). En una serie de niños y adolescentes tratados con lavado abierto, el resumen informa osteonecrosis en 13 de 164 pacientes (7,9 %) y el texto completo, en 13 de 147 caderas (8,8 %) (fuente: Nihalani S y colaboradores, 2024). Son poblaciones y épocas distintas y estas fuentes no permiten reconciliarlas; por eso se dan ambas. Cuando hay osteomielitis contigua (niño) La tasa de complicaciones fue 38,1 % frente a 0,7 % de la artritis séptica primaria (fuente: Hamilton EC y colaboradores, 2021). Estancia en cuidados intensivos: 21,0 % frente a 1,5 %; reingreso: 17,1 % frente a 5,2 %; bacteriemia: 69,5 % frente a 20,2 % (fuente: Hamilton EC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los autores, lo que deja secuelas a largo plazo en estos niños sería sobre todo la osteomielitis vecina, no la artritis en sí (fuente: Hamilton EC y colaboradores, 2021). Según el germen En menores de 5 años de Houston, MRSA y S. pneumoniae se asociaron con las mayores tasas de secuelas ortopédicas (fuente: Hooper M y colaboradores, 2025). La infección por K. kingae suele evolucionar bien con tratamiento antibiótico, sin secuelas ortopédicas graves en la mayoría (fuente: Wong M y colaboradores, 2020). Del adulto: lo que queda después Tras lavado artroscópico de rodilla séptica (12 132 pacientes en Inglaterra; 11 393 con al menos 1 año de seguimiento), a 1 año hubo artrodesis en 0,13 %, amputación en 0,40 % y artroplastia en 1,33 % (fuente: Abram SGF y colaboradores, 2020). En los 10 195 con artritis séptica como diagnóstico principal de ingreso, la mortalidad a 90 días fue 7,05 %, y llegó a 22,69 % en los mayores de 79 años (fuente: Abram SGF y colaboradores, 2020). En Taiwán, los predictores de mortalidad fueron infección de cadera o de hombro, de varios sitios, sexo masculino, edad de 65 años o más y comorbilidades (fuente: Huang YC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«Niños con artritis séptica: primaria frente a con osteomielitis contigua (Hamilton)» muestra lo siguiente. Complicaciones · primaria: 0.7 por ciento (fuente: Hamilton EC y colaboradores, 2021). Complicaciones · con osteomielitis: 38.1 por ciento (fuente: Hamilton EC y colaboradores, 2021). Cuidados intensivos · primaria: 1.5 por ciento (fuente: Hamilton EC y colaboradores, 2021). Cuidados intensivos · con osteomielitis: 21 por ciento (fuente: Hamilton EC y colaboradores, 2021). Reingreso · primaria: 5.2 por ciento (fuente: Hamilton EC y colaboradores, 2021). Reingreso · con osteomielitis: 17.1 por ciento (fuente: Hamilton EC y colaboradores, 2021). Bacteriemia · primaria: 20.2 por ciento (fuente: Hamilton EC y colaboradores, 2021). Bacteriemia · con osteomielitis: 69.5 por ciento (fuente: Hamilton EC y colaboradores, 2021).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Adulto En un estudio comunitario prospectivo de 154 pacientes (121 adultos y 33 niños; 29 % de las articulaciones infectadas tenía material sintético), la evolución fue mala en 21 % de los pacientes (muerte por la artritis o deterioro funcional grave) y la evolución articular fue mala en 33 % de los sobrevivientes (fuente: Kaandorp CJ y colaboradores, 1997). Peor pronóstico con mayor edad, enfermedad articular previa y articulación con material sintético; en ese estudio, ni el retraso del tratamiento ni la comorbilidad se asociaron con mala evolución (fuente: Kaandorp CJ y colaboradores, 1997). En Taiwán, la mortalidad fue 4,3 % a 30 días, 8,6 % a 90 días y 16,4 % al año; el mayor aporte de riesgo fue tener 65 años o más (fuente: Huang YC y colaboradores, 2020). A 15 años de un lavado artroscópico de rodilla séptica, 8,76 % recibió una artroplastia, con un riesgo anual unas 6 veces mayor que el de la población general (fuente: Abram SGF y colaboradores, 2020). Niño La artritis séptica primaria tiene un pronóstico mucho mejor que la que se acompaña de osteomielitis contigua (complicaciones 0,7 % frente a 38,1 %) (fuente: Hamilton EC y colaboradores, 2021). En las secuelas de cadera de la serie de Forlin, el inicio neonatal produjo secuelas más graves; los grados 1 tuvieron buen pronóstico (fuente: Forlin E y colaboradores, 2008). Ninguno de esos niños recibió tratamiento agudo adecuado: 20 caderas no se trataron y 21 tuvieron drenaje tardío (al menos 5 días desde el inicio) (fuente: Forlin E y colaboradores, 2008). A partir de una serie de 13 caderas, se propone drenar la cadera del niño dentro de las primeras 24 horas para acortar el tiempo de alta presión intracapsular (fuente: Gutiérrez Carbonell P y colaboradores, 2021). Lo que decide el pronóstico (resumen) El germen (MRSA y neumococo con más secuelas (fuente: Hooper M y colaboradores, 2025); Kingella suele evolucionar bien (fuente: Wong M y colaboradores, 2020)), la osteomielitis contigua en el niño (fuente: Hamilton EC y colaboradores, 2021) y, en el adulto, la edad, la enfermedad articular previa y el material sintético (fuente: Kaandorp CJ y colaboradores, 1997). El retraso del drenaje se asoció con fracaso en adultos (fuente: Matsuo T y colaboradores, 2025) y con fallo de la aspiración-lavado en la cadera del niño (fuente: Journeau P y colaboradores, 2011), aunque en la cohorte comunitaria holandesa no se asoció con mala evolución (fuente: Kaandorp CJ y colaboradores, 1997): el dato no es unánime.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tras artritis séptica nativa (Taiwán, 31 491 pacientes)» muestra lo siguiente. 30 días: 4.3 por ciento (fuente: Huang YC y colaboradores, 2020). 90 días: 8.6 por ciento (fuente: Huang YC y colaboradores, 2020). 1 año: 16.4 por ciento (fuente: Huang YC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«Rodilla séptica tras lavado artroscópico: eventos a 1 año (Inglaterra)» muestra lo siguiente. Artrodesis: 0.1 por ciento (fuente: Abram SGF y colaboradores, 2020). Amputación: 0.4 por ciento (fuente: Abram SGF y colaboradores, 2020). Artroplastia: 1.3 por ciento (fuente: Abram SGF y colaboradores, 2020). Con esto cerramos pronóstico.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Se moviliza apenas la infección está controlada, ya sin drenajes y con la herida cerrada; ningún protocolo de movilización ha demostrado ser mejor que otro (fuente: Ravn C y colaboradores, 2023). En rodilla, el retorno a las actividades cotidianas fue en promedio 4,3 días tras artroscopia y 7,1 días tras artrotomía en un ensayo aleatorizado (fuente: Peres LR y colaboradores, 2016). Seguir la PCR en el tiempo y sospechar fracaso si la articulación sigue doliendo o inflamada, si sale pus por la herida, si la PCR y los leucocitos no descienden, o si al reaspirar el líquido mantiene un recuento alto o cultivo positivo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no mejora, repetir la aspiración o reoperar y repetir imagen para buscar absceso u osteomielitis (fuente: Ravn C y colaboradores, 2023). Qué evaluar al final: erradicación, función articular residual y mortalidad a 30 días (fuente: Ravn C y colaboradores, 2023). En el niño, la duración del seguimiento depende de si hubo osteomielitis contigua: la resonancia, la duración del antibiótico y la longitud del control ambulatorio deben decidirse con eso en mente (fuente: Hamilton EC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los estudios de tratamiento pediátrico el desenlace se evaluó a los 12 meses (fuente: Peltola H y colaboradores, 2009) (fuente: Delgado-Noguera MF y colaboradores, 2018).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Aspirar antes de tratar: cultivo, leucocitos con polimorfonucleares y cristales, por ese orden de prioridad si el volumen no alcanza (fuente: Ravn C y colaboradores, 2023). Ninguna prueba aislada excluye: ni la PCR normal, ni un recuento bajo, ni la presencia de cristales, ni un puntaje de Kocher bajo (fuente: Ravn C y colaboradores, 2023) (fuente: Papanicolas LE y colaboradores, 2012) (fuente: Hagedoorn NN y colaboradores, 2023). Drenar y cubrir: lavado de la articulación más antibiótico elegido por edad, riesgo y epidemiología local, ajustado luego al cultivo (fuente: Ravn C y colaboradores, 2023). Pensar el germen por edad y contexto: Kingella en el preescolar, estreptococo del grupo B en el lactante pequeño, gonococo en la persona sexualmente activa (fuente: van den Boom M y colaboradores, 2022) (fuente: Yagupsky P, 2017) (fuente: Workowski KA y colaboradores, 2021). Buscar la osteomielitis contigua en el niño y vigilar la cadera: ahí se juega la osteonecrosis (fuente: Hamilton EC y colaboradores, 2021) (fuente: Gutiérrez Carbonell 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Hemocultivos antes del antibiótico: al menos 2 series en el paciente febril (fuente: Ravn C y colaboradores, 2023). Los cristales no descartan infección: en una serie, 5 % de las articulaciones con cristales tenía infección concomitante (fuente: Papanicolas LE y colaboradores, 2012). En el lactante y el preescolar, inocular el líquido en frascos de hemocultivo y pedir PCR para Kingella: el cultivo corriente la pierde (fuente: Yagupsky P, 2017). Una ecografía sin derrame no excluye la infección: en una serie, 5 % fueron falsos negativos, y los autores piden cautela si los síntomas llevan menos de 24 horas (fuente: Gordon JE y colaboradores, 2002). En la cadera del niño, los autores de una serie de 13 caderas recomiendan drenar en las primeras 24 horas para acortar el tiempo con presión intracapsular alta (fuente: Gutiérrez Carbonell P y colaboradores, 2021). Seguir la PCR como cinética (¿baja o no?) para decidir el paso a vía oral y detectar fracaso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Sin líquido no hay diagnóstico: aspirar antes de tratar (fuente: Ravn C y colaboradores, 2023). Kocher orienta, no excluye: 56,6 % de sensibilidad en preescolares (fuente: Hagedoorn NN y colaboradores, 2023). En el niño, buscar siempre la osteomielitis contigua: 38,1 % de complicaciones frente a 0,7 % (fuente: Hamilton EC y colaboradores, 2021). El drenaje es parte del tratamiento, y la cadera del niño se drena en las primeras 24 horas (fuente: Gutiérrez Carbonell P y colaboradores, 2021). Los cristales no descartan infección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artritis séptica · articulación nativa · artrocentesis · líquido sinovial · recuento de leucocitos sinoviales · criterios de Kocher · criterios de Caird · sinovitis transitoria · cadera irritable · Kingella kingae · Staphylococcus aureus · MRSA · estreptococo del grupo B · infección gonocócica diseminada · lavado artroscópico · artrotomía · clasificación de Gächter · osteonecrosis de la cabeza femoral · osteomielitis contigua · SANJO · PCR de Kingella · esterasa leucocitaria · cristales y artritis séptica.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Aspire primero, trate después; sin líquido no hay diagnóstico (fuente: Ravn C y colaboradores, 2023). Kocher orienta, no excluye: 56,6 % de sensibilidad en preescolares (fuente: Hagedoorn NN y colaboradores, 2023). Cristales en el líquido no descartan infección (fuente: Ravn C y colaboradores, 2023). Bajo los 3 meses, estreptococo del grupo B; entre los 12 y 24 meses, Kingella (fuente: van den Boom M y colaboradores, 2022). Un solo lavado resolvió 62 % de los adultos; el resto necesitó otro (fuente: Hunter JG y colaboradores, 2015). Con osteomielitis contigua, 38,1 % de complicaciones; sin ella, 0,7 % (fuente: Hamilton EC y colaboradores, 2021). Cadera del niño: drenaje en las primeras 24 horas, según una serie pequeña (fuente: Gutiérrez Carbonell 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Una niña preescolar sana llega a urgencias porque desde hace poco rechaza apoyar la pierna derecha. No tiene fiebre franca y su estado general es bueno. La cadera derecha está dolorosa y mantiene una posición antálgica. Los exámenes muestran leucocitos normales y una PCR discretamente elevada. La ecografía muestra derrame en la cadera derecha.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¿Cuántos criterios de Kocher cumple y qué hace con ese resultado?. ¿Qué hace antes de dar antibiótico?. ¿Qué germen sospecha y cómo se lo busca?. ¿Cuándo y cómo drena?.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Cumple pocos criterios de Kocher, pero eso no descarta la infección: en la artritis de cadera por Kingella, solo 3 de 28 niños tuvieron los 4 predictores y en 71 % el puntaje implicaba una probabilidad de 40 % o menos (fuente: Yagupsky P y colaboradores, 2014), y la sensibilidad global de Kocher fue 56,6 % en preescolares con artritis confirmada (fuente: Hagedoorn NN y colaboradores, 2023). Con derrame y sospecha clínica, se aspira la cadera antes del antibiótico, con guía de imagen si hace falta (fuente: Ravn C y colaboradores, 2023). El germen más probable en esta edad es Kingella, y se busca con frascos de hemocultivo y PCR (fuente: Yagupsky P, 2017); se cubre S. aureus y Kingella en el esquema empírico (fuente: Ravn C y colaboradores, 2023). Los autores de una serie de 13 caderas recomiendan drenar en las primeras 24 horas (fuente: Gutiérrez Carbonell P y colaboradores, 2021); en el niño, la aspiración con lavado y el seguimiento de la PCR pueden bastar si hay buena respuesta, y se reserva la cirugía mayor para quien no mejora (fuente: Ravn C y colaboradores, 2023) (fuente: Peltola H y colaboradores, 2009). Un puntaje bajo no tranquiliza: con derrame y sospecha clínica, la cadera del niño se aspira.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Artritis séptica nativa: aspirar, drenar y no fiarse de un puntaje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infecciones · infecciones-oseas-articulares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Etiología y mecanismo de la infección</a:t>
            </a:r>
          </a:p>
          <a:p>
            <a:pPr marL="347472" indent="-347472">
              <a:spcAft>
                <a:spcPts val="1400"/>
              </a:spcAft>
              <a:buChar char="•"/>
            </a:pPr>
            <a:r>
              <a:rPr sz="2200">
                <a:solidFill>
                  <a:srgbClr val="263238"/>
                </a:solidFill>
                <a:latin typeface="Calibri"/>
              </a:rPr>
              <a:t>4. Anatomía que importa</a:t>
            </a:r>
          </a:p>
          <a:p>
            <a:pPr marL="347472" indent="-347472">
              <a:spcAft>
                <a:spcPts val="1400"/>
              </a:spcAft>
              <a:buChar char="•"/>
            </a:pPr>
            <a:r>
              <a:rPr sz="2200">
                <a:solidFill>
                  <a:srgbClr val="263238"/>
                </a:solidFill>
                <a:latin typeface="Calibri"/>
              </a:rPr>
              <a:t>5. Variantes: edad, articulación y huésped</a:t>
            </a:r>
          </a:p>
          <a:p>
            <a:pPr marL="347472" indent="-347472">
              <a:spcAft>
                <a:spcPts val="1400"/>
              </a:spcAft>
              <a:buChar char="•"/>
            </a:pPr>
            <a:r>
              <a:rPr sz="2200">
                <a:solidFill>
                  <a:srgbClr val="263238"/>
                </a:solidFill>
                <a:latin typeface="Calibri"/>
              </a:rPr>
              <a:t>6. Clasificaciones: qué se usa y para qué sirve</a:t>
            </a:r>
          </a:p>
          <a:p>
            <a:pPr marL="347472" indent="-347472">
              <a:spcAft>
                <a:spcPts val="1400"/>
              </a:spcAft>
              <a:buChar char="•"/>
            </a:pPr>
            <a:r>
              <a:rPr sz="2200">
                <a:solidFill>
                  <a:srgbClr val="263238"/>
                </a:solidFill>
                <a:latin typeface="Calibri"/>
              </a:rPr>
              <a:t>7. Diagnóstico: el líquido manda</a:t>
            </a:r>
          </a:p>
          <a:p>
            <a:pPr marL="347472" indent="-347472">
              <a:spcAft>
                <a:spcPts val="1400"/>
              </a:spcAft>
              <a:buChar char="•"/>
            </a:pPr>
            <a:r>
              <a:rPr sz="2200">
                <a:solidFill>
                  <a:srgbClr val="263238"/>
                </a:solidFill>
                <a:latin typeface="Calibri"/>
              </a:rPr>
              <a:t>8. Examen físico: qué sirve y qué no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pedir y cuándo</a:t>
            </a:r>
          </a:p>
          <a:p>
            <a:pPr marL="347472" indent="-347472">
              <a:spcAft>
                <a:spcPts val="1400"/>
              </a:spcAft>
              <a:buChar char="•"/>
            </a:pPr>
            <a:r>
              <a:rPr sz="2200">
                <a:solidFill>
                  <a:srgbClr val="263238"/>
                </a:solidFill>
                <a:latin typeface="Calibri"/>
              </a:rPr>
              <a:t>10. Algoritmo: de la articulación caliente al plan</a:t>
            </a:r>
          </a:p>
          <a:p>
            <a:pPr marL="347472" indent="-347472">
              <a:spcAft>
                <a:spcPts val="1400"/>
              </a:spcAft>
              <a:buChar char="•"/>
            </a:pPr>
            <a:r>
              <a:rPr sz="2200">
                <a:solidFill>
                  <a:srgbClr val="263238"/>
                </a:solidFill>
                <a:latin typeface="Calibri"/>
              </a:rPr>
              <a:t>11. Tratamiento: drenar, cubrir y acortar</a:t>
            </a:r>
          </a:p>
          <a:p>
            <a:pPr marL="347472" indent="-347472">
              <a:spcAft>
                <a:spcPts val="1400"/>
              </a:spcAft>
              <a:buChar char="•"/>
            </a:pPr>
            <a:r>
              <a:rPr sz="2200">
                <a:solidFill>
                  <a:srgbClr val="263238"/>
                </a:solidFill>
                <a:latin typeface="Calibri"/>
              </a:rPr>
              <a:t>12. Técnica: aspiración, lavado y artrotomía</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articulación nativa caliente, dolorosa e inmóvil es infección hasta que el líquido sinovial demuestre lo contrario, y ningún dato clínico ni de laboratorio aislado confirma ni excluye el diagnóstico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[r2] Kocher MS et al. J Bone Joint Surg Am. 1999. doi:10.2106/00004623-199912000-00002</a:t>
            </a:r>
          </a:p>
          <a:p>
            <a:r>
              <a:rPr sz="800">
                <a:solidFill>
                  <a:srgbClr val="5A6469"/>
                </a:solidFill>
                <a:latin typeface="Calibri"/>
              </a:rPr>
              <a:t>[r8] Hamilton EC et al. J Bone Joint Surg Am. 2021. doi:10.2106/JBJS.20.01685</a:t>
            </a:r>
          </a:p>
          <a:p>
            <a:r>
              <a:rPr sz="800">
                <a:solidFill>
                  <a:srgbClr val="5A6469"/>
                </a:solidFill>
                <a:latin typeface="Calibri"/>
              </a:rPr>
              <a:t>[r13] Gutiérrez Carbonell P et al. J Pediatr Orthop B. 2021. doi:10.1097/BPB.0000000000000727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artritis séptica de una articulación nativa es la infección del espacio articular en una articulación sin prótesis ni material de osteosíntesis.</a:t>
            </a:r>
          </a:p>
          <a:p>
            <a:pPr marL="347472" indent="-347472">
              <a:spcAft>
                <a:spcPts val="1400"/>
              </a:spcAft>
              <a:buChar char="•"/>
            </a:pPr>
            <a:r>
              <a:rPr sz="2400">
                <a:solidFill>
                  <a:srgbClr val="263238"/>
                </a:solidFill>
                <a:latin typeface="Calibri"/>
              </a:rPr>
              <a:t>Este tema se centra en la infección bacteriana.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Nihalani S et al. 2024. doi:10.1177/18632521241262167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Según la literatura que cita Nihalani, la destrucción de la cadera puede empezar desde las 8 horas de la inoculación [r19].</a:t>
            </a:r>
          </a:p>
          <a:p>
            <a:pPr marL="347472" indent="-347472">
              <a:spcAft>
                <a:spcPts val="1400"/>
              </a:spcAft>
              <a:buChar char="•"/>
            </a:pPr>
            <a:r>
              <a:rPr sz="2400">
                <a:solidFill>
                  <a:srgbClr val="263238"/>
                </a:solidFill>
                <a:latin typeface="Calibri"/>
              </a:rPr>
              <a:t>Lo que debe quedar claro desde el inicio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operativa que usan los estudios: qué se exigió para llamarla artritis séptica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Kocher MS et al. J Bone Joint Surg Am. 1999. doi:10.2106/00004623-199912000-00002</a:t>
            </a:r>
          </a:p>
          <a:p>
            <a:r>
              <a:rPr sz="1000">
                <a:solidFill>
                  <a:srgbClr val="5A6469"/>
                </a:solidFill>
                <a:latin typeface="Calibri"/>
              </a:rPr>
              <a:t>[r20] Caird MS et al. A prospective study. 2006. doi:10.2106/JBJS.E.00216</a:t>
            </a:r>
          </a:p>
          <a:p>
            <a:r>
              <a:rPr sz="1000">
                <a:solidFill>
                  <a:srgbClr val="5A6469"/>
                </a:solidFill>
                <a:latin typeface="Calibri"/>
              </a:rPr>
              <a:t>[r15] Hunter JG et al. J Bone Joint Surg Am. 2015. doi:10.2106/JBJS.N.00593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Cómo definieron el caso</a:t>
                      </a:r>
                    </a:p>
                  </a:txBody>
                  <a:tcPr>
                    <a:solidFill>
                      <a:srgbClr val="0F5F6B"/>
                    </a:solidFill>
                  </a:tcPr>
                </a:tc>
                <a:tc>
                  <a:txBody>
                    <a:bodyPr/>
                    <a:lstStyle/>
                    <a:p>
                      <a:r>
                        <a:rPr sz="1600" b="1">
                          <a:solidFill>
                            <a:srgbClr val="FFFFFF"/>
                          </a:solidFill>
                          <a:latin typeface="Calibri"/>
                        </a:rPr>
                        <a:t>Observación</a:t>
                      </a:r>
                    </a:p>
                  </a:txBody>
                  <a:tcPr>
                    <a:solidFill>
                      <a:srgbClr val="0F5F6B"/>
                    </a:solidFill>
                  </a:tcPr>
                </a:tc>
              </a:tr>
              <a:tr h="457200">
                <a:tc>
                  <a:txBody>
                    <a:bodyPr/>
                    <a:lstStyle/>
                    <a:p>
                      <a:r>
                        <a:rPr sz="1600">
                          <a:solidFill>
                            <a:srgbClr val="263238"/>
                          </a:solidFill>
                          <a:latin typeface="Calibri"/>
                        </a:rPr>
                        <a:t>Kocher y cols. (cohorte original)</a:t>
                      </a:r>
                    </a:p>
                  </a:txBody>
                  <a:tcPr>
                    <a:solidFill>
                      <a:srgbClr val="EEF3F4"/>
                    </a:solidFill>
                  </a:tcPr>
                </a:tc>
                <a:tc>
                  <a:txBody>
                    <a:bodyPr/>
                    <a:lstStyle/>
                    <a:p>
                      <a:r>
                        <a:rPr sz="1600">
                          <a:solidFill>
                            <a:srgbClr val="263238"/>
                          </a:solidFill>
                          <a:latin typeface="Calibri"/>
                        </a:rPr>
                        <a:t>Séptica verdadera, presunta o sinovitis transitoria, según recuento celular del líquido, cultivos de líquido y sangre y curso clínico [r2]</a:t>
                      </a:r>
                    </a:p>
                  </a:txBody>
                  <a:tcPr>
                    <a:solidFill>
                      <a:srgbClr val="EEF3F4"/>
                    </a:solidFill>
                  </a:tcPr>
                </a:tc>
                <a:tc>
                  <a:txBody>
                    <a:bodyPr/>
                    <a:lstStyle/>
                    <a:p>
                      <a:r>
                        <a:rPr sz="1600">
                          <a:solidFill>
                            <a:srgbClr val="263238"/>
                          </a:solidFill>
                          <a:latin typeface="Calibri"/>
                        </a:rPr>
                        <a:t>Estudio retrospectivo en un hospital terciario, 1979 a 1996 [r2]</a:t>
                      </a:r>
                    </a:p>
                  </a:txBody>
                  <a:tcPr>
                    <a:solidFill>
                      <a:srgbClr val="EEF3F4"/>
                    </a:solidFill>
                  </a:tcPr>
                </a:tc>
              </a:tr>
              <a:tr h="457200">
                <a:tc>
                  <a:txBody>
                    <a:bodyPr/>
                    <a:lstStyle/>
                    <a:p>
                      <a:r>
                        <a:rPr sz="1600">
                          <a:solidFill>
                            <a:srgbClr val="263238"/>
                          </a:solidFill>
                          <a:latin typeface="Calibri"/>
                        </a:rPr>
                        <a:t>Caird y cols.</a:t>
                      </a:r>
                    </a:p>
                  </a:txBody>
                  <a:tcPr>
                    <a:solidFill>
                      <a:srgbClr val="FFFFFF"/>
                    </a:solidFill>
                  </a:tcPr>
                </a:tc>
                <a:tc>
                  <a:txBody>
                    <a:bodyPr/>
                    <a:lstStyle/>
                    <a:p>
                      <a:r>
                        <a:rPr sz="1600">
                          <a:solidFill>
                            <a:srgbClr val="263238"/>
                          </a:solidFill>
                          <a:latin typeface="Calibri"/>
                        </a:rPr>
                        <a:t>Confirmada, presunta o sinovitis transitoria según Gram, cultivo y recuento celular del aspirado [r20]</a:t>
                      </a:r>
                    </a:p>
                  </a:txBody>
                  <a:tcPr>
                    <a:solidFill>
                      <a:srgbClr val="FFFFFF"/>
                    </a:solidFill>
                  </a:tcPr>
                </a:tc>
                <a:tc>
                  <a:txBody>
                    <a:bodyPr/>
                    <a:lstStyle/>
                    <a:p>
                      <a:r>
                        <a:rPr sz="1600">
                          <a:solidFill>
                            <a:srgbClr val="263238"/>
                          </a:solidFill>
                          <a:latin typeface="Calibri"/>
                        </a:rPr>
                        <a:t>Prospectivo, solo niños con sospecha suficiente como para aspirar la cadera [r20]</a:t>
                      </a:r>
                    </a:p>
                  </a:txBody>
                  <a:tcPr>
                    <a:solidFill>
                      <a:srgbClr val="FFFFFF"/>
                    </a:solidFill>
                  </a:tcPr>
                </a:tc>
              </a:tr>
              <a:tr h="457200">
                <a:tc>
                  <a:txBody>
                    <a:bodyPr/>
                    <a:lstStyle/>
                    <a:p>
                      <a:r>
                        <a:rPr sz="1600">
                          <a:solidFill>
                            <a:srgbClr val="263238"/>
                          </a:solidFill>
                          <a:latin typeface="Calibri"/>
                        </a:rPr>
                        <a:t>Hunter y cols. (adultos)</a:t>
                      </a:r>
                    </a:p>
                  </a:txBody>
                  <a:tcPr>
                    <a:solidFill>
                      <a:srgbClr val="EEF3F4"/>
                    </a:solidFill>
                  </a:tcPr>
                </a:tc>
                <a:tc>
                  <a:txBody>
                    <a:bodyPr/>
                    <a:lstStyle/>
                    <a:p>
                      <a:r>
                        <a:rPr sz="1600">
                          <a:solidFill>
                            <a:srgbClr val="263238"/>
                          </a:solidFill>
                          <a:latin typeface="Calibri"/>
                        </a:rPr>
                        <a:t>Artritis séptica aguda que necesitó al menos un desbridamiento quirúrgico [r15]</a:t>
                      </a:r>
                    </a:p>
                  </a:txBody>
                  <a:tcPr>
                    <a:solidFill>
                      <a:srgbClr val="EEF3F4"/>
                    </a:solidFill>
                  </a:tcPr>
                </a:tc>
                <a:tc>
                  <a:txBody>
                    <a:bodyPr/>
                    <a:lstStyle/>
                    <a:p>
                      <a:r>
                        <a:rPr sz="1600">
                          <a:solidFill>
                            <a:srgbClr val="263238"/>
                          </a:solidFill>
                          <a:latin typeface="Calibri"/>
                        </a:rPr>
                        <a:t>128 adultos, 132 articulaciones nativas [r15]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Kaandorp CJ et al. Ann Rheum Dis. 1997. doi:10.1136/ard.56.8.470</a:t>
            </a:r>
          </a:p>
          <a:p>
            <a:r>
              <a:rPr sz="800">
                <a:solidFill>
                  <a:srgbClr val="5A6469"/>
                </a:solidFill>
                <a:latin typeface="Calibri"/>
              </a:rPr>
              <a:t>[r21] Huang YC et al. Rheumatology (Oxford). 2020. doi:10.1093/rheumatology/keaa162</a:t>
            </a:r>
          </a:p>
          <a:p>
            <a:r>
              <a:rPr sz="800">
                <a:solidFill>
                  <a:srgbClr val="5A6469"/>
                </a:solidFill>
                <a:latin typeface="Calibri"/>
              </a:rPr>
              <a:t>[r22] Margaretten ME et al. 2007. doi:10.1001/jama.297.13.1478</a:t>
            </a:r>
          </a:p>
          <a:p>
            <a:r>
              <a:rPr sz="800">
                <a:solidFill>
                  <a:srgbClr val="5A6469"/>
                </a:solidFill>
                <a:latin typeface="Calibri"/>
              </a:rPr>
              <a:t>[r23] Carpenter CR et al. Acad Emerg Med. 2011. doi:10.1111/j.1553-2712.2011.01121.x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incidencia depende del país, de la edad y de cómo se define el caso.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anual de artritis séptica (casos por 100 000)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Kaandorp CJ et al. Ann Rheum Dis. 1997. doi:10.1136/ard.56.8.470</a:t>
            </a:r>
          </a:p>
          <a:p>
            <a:r>
              <a:rPr sz="1000">
                <a:solidFill>
                  <a:srgbClr val="5A6469"/>
                </a:solidFill>
                <a:latin typeface="Calibri"/>
              </a:rPr>
              <a:t>[r21] Huang YC et al. Rheumatology (Oxford). 2020. doi:10.1093/rheumatology/keaa162</a:t>
            </a:r>
          </a:p>
          <a:p>
            <a:r>
              <a:rPr sz="1000">
                <a:solidFill>
                  <a:srgbClr val="5A6469"/>
                </a:solidFill>
                <a:latin typeface="Calibri"/>
              </a:rPr>
              <a:t>[r24] Mitha A et al. Arch Dis Child. 2015. doi:10.1136/archdischild-2013-305860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artritis séptica según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Kaandorp CJ et al. Ann Rheum Dis. 1997. doi:10.1136/ard.56.8.470</a:t>
            </a:r>
          </a:p>
          <a:p>
            <a:r>
              <a:rPr sz="800">
                <a:solidFill>
                  <a:srgbClr val="5A6469"/>
                </a:solidFill>
                <a:latin typeface="Calibri"/>
              </a:rPr>
              <a:t>[r21] Huang YC et al. Rheumatology (Oxford). 2020. doi:10.1093/rheumatology/keaa162</a:t>
            </a:r>
          </a:p>
          <a:p>
            <a:r>
              <a:rPr sz="800">
                <a:solidFill>
                  <a:srgbClr val="5A6469"/>
                </a:solidFill>
                <a:latin typeface="Calibri"/>
              </a:rPr>
              <a:t>[r24] Mitha A et al. Arch Dis Child. 2015. doi:10.1136/archdischild-2013-305860</a:t>
            </a:r>
          </a:p>
          <a:p>
            <a:r>
              <a:rPr sz="800">
                <a:solidFill>
                  <a:srgbClr val="5A6469"/>
                </a:solidFill>
                <a:latin typeface="Calibri"/>
              </a:rPr>
              <a:t>[r25] Sanpera I et al. J Child Orthop. 2025. doi:10.1177/18632521241311302</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Incidencia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Adultos y niños, Amsterdam 1990-1993</a:t>
                      </a:r>
                    </a:p>
                  </a:txBody>
                  <a:tcPr>
                    <a:solidFill>
                      <a:srgbClr val="EEF3F4"/>
                    </a:solidFill>
                  </a:tcPr>
                </a:tc>
                <a:tc>
                  <a:txBody>
                    <a:bodyPr/>
                    <a:lstStyle/>
                    <a:p>
                      <a:r>
                        <a:rPr sz="1600">
                          <a:solidFill>
                            <a:srgbClr val="263238"/>
                          </a:solidFill>
                          <a:latin typeface="Calibri"/>
                        </a:rPr>
                        <a:t>5,7 por 100 000 por año [r7]</a:t>
                      </a:r>
                    </a:p>
                  </a:txBody>
                  <a:tcPr>
                    <a:solidFill>
                      <a:srgbClr val="EEF3F4"/>
                    </a:solidFill>
                  </a:tcPr>
                </a:tc>
                <a:tc>
                  <a:txBody>
                    <a:bodyPr/>
                    <a:lstStyle/>
                    <a:p>
                      <a:r>
                        <a:rPr sz="1600">
                          <a:solidFill>
                            <a:srgbClr val="263238"/>
                          </a:solidFill>
                          <a:latin typeface="Calibri"/>
                        </a:rPr>
                        <a:t>Cohorte comunitaria prospectiva</a:t>
                      </a:r>
                    </a:p>
                  </a:txBody>
                  <a:tcPr>
                    <a:solidFill>
                      <a:srgbClr val="EEF3F4"/>
                    </a:solidFill>
                  </a:tcPr>
                </a:tc>
              </a:tr>
              <a:tr h="457200">
                <a:tc>
                  <a:txBody>
                    <a:bodyPr/>
                    <a:lstStyle/>
                    <a:p>
                      <a:r>
                        <a:rPr sz="1600">
                          <a:solidFill>
                            <a:srgbClr val="263238"/>
                          </a:solidFill>
                          <a:latin typeface="Calibri"/>
                        </a:rPr>
                        <a:t>Hospitalizados, Taiwán, 2012</a:t>
                      </a:r>
                    </a:p>
                  </a:txBody>
                  <a:tcPr>
                    <a:solidFill>
                      <a:srgbClr val="FFFFFF"/>
                    </a:solidFill>
                  </a:tcPr>
                </a:tc>
                <a:tc>
                  <a:txBody>
                    <a:bodyPr/>
                    <a:lstStyle/>
                    <a:p>
                      <a:r>
                        <a:rPr sz="1600">
                          <a:solidFill>
                            <a:srgbClr val="263238"/>
                          </a:solidFill>
                          <a:latin typeface="Calibri"/>
                        </a:rPr>
                        <a:t>13,3 por 100 000 [r21]</a:t>
                      </a:r>
                    </a:p>
                  </a:txBody>
                  <a:tcPr>
                    <a:solidFill>
                      <a:srgbClr val="FFFFFF"/>
                    </a:solidFill>
                  </a:tcPr>
                </a:tc>
                <a:tc>
                  <a:txBody>
                    <a:bodyPr/>
                    <a:lstStyle/>
                    <a:p>
                      <a:r>
                        <a:rPr sz="1600">
                          <a:solidFill>
                            <a:srgbClr val="263238"/>
                          </a:solidFill>
                          <a:latin typeface="Calibri"/>
                        </a:rPr>
                        <a:t>Base nacional de seguros</a:t>
                      </a:r>
                    </a:p>
                  </a:txBody>
                  <a:tcPr>
                    <a:solidFill>
                      <a:srgbClr val="FFFFFF"/>
                    </a:solidFill>
                  </a:tcPr>
                </a:tc>
              </a:tr>
              <a:tr h="457200">
                <a:tc>
                  <a:txBody>
                    <a:bodyPr/>
                    <a:lstStyle/>
                    <a:p>
                      <a:r>
                        <a:rPr sz="1600">
                          <a:solidFill>
                            <a:srgbClr val="263238"/>
                          </a:solidFill>
                          <a:latin typeface="Calibri"/>
                        </a:rPr>
                        <a:t>Niños menores de 16 años, norte de Francia</a:t>
                      </a:r>
                    </a:p>
                  </a:txBody>
                  <a:tcPr>
                    <a:solidFill>
                      <a:srgbClr val="EEF3F4"/>
                    </a:solidFill>
                  </a:tcPr>
                </a:tc>
                <a:tc>
                  <a:txBody>
                    <a:bodyPr/>
                    <a:lstStyle/>
                    <a:p>
                      <a:r>
                        <a:rPr sz="1600">
                          <a:solidFill>
                            <a:srgbClr val="263238"/>
                          </a:solidFill>
                          <a:latin typeface="Calibri"/>
                        </a:rPr>
                        <a:t>3,7 por 100 000 [r24]</a:t>
                      </a:r>
                    </a:p>
                  </a:txBody>
                  <a:tcPr>
                    <a:solidFill>
                      <a:srgbClr val="EEF3F4"/>
                    </a:solidFill>
                  </a:tcPr>
                </a:tc>
                <a:tc>
                  <a:txBody>
                    <a:bodyPr/>
                    <a:lstStyle/>
                    <a:p>
                      <a:r>
                        <a:rPr sz="1600">
                          <a:solidFill>
                            <a:srgbClr val="263238"/>
                          </a:solidFill>
                          <a:latin typeface="Calibri"/>
                        </a:rPr>
                        <a:t>Estudio prospectivo poblacional</a:t>
                      </a:r>
                    </a:p>
                  </a:txBody>
                  <a:tcPr>
                    <a:solidFill>
                      <a:srgbClr val="EEF3F4"/>
                    </a:solidFill>
                  </a:tcPr>
                </a:tc>
              </a:tr>
              <a:tr h="457200">
                <a:tc>
                  <a:txBody>
                    <a:bodyPr/>
                    <a:lstStyle/>
                    <a:p>
                      <a:r>
                        <a:rPr sz="1600">
                          <a:solidFill>
                            <a:srgbClr val="263238"/>
                          </a:solidFill>
                          <a:latin typeface="Calibri"/>
                        </a:rPr>
                        <a:t>Niños, Europa (cifra citada en una revisión)</a:t>
                      </a:r>
                    </a:p>
                  </a:txBody>
                  <a:tcPr>
                    <a:solidFill>
                      <a:srgbClr val="FFFFFF"/>
                    </a:solidFill>
                  </a:tcPr>
                </a:tc>
                <a:tc>
                  <a:txBody>
                    <a:bodyPr/>
                    <a:lstStyle/>
                    <a:p>
                      <a:r>
                        <a:rPr sz="1600">
                          <a:solidFill>
                            <a:srgbClr val="263238"/>
                          </a:solidFill>
                          <a:latin typeface="Calibri"/>
                        </a:rPr>
                        <a:t>2 a 7 por 100 000 [r25]</a:t>
                      </a:r>
                    </a:p>
                  </a:txBody>
                  <a:tcPr>
                    <a:solidFill>
                      <a:srgbClr val="FFFFFF"/>
                    </a:solidFill>
                  </a:tcPr>
                </a:tc>
                <a:tc>
                  <a:txBody>
                    <a:bodyPr/>
                    <a:lstStyle/>
                    <a:p>
                      <a:r>
                        <a:rPr sz="1600">
                          <a:solidFill>
                            <a:srgbClr val="263238"/>
                          </a:solidFill>
                          <a:latin typeface="Calibri"/>
                        </a:rPr>
                        <a:t>Revisión</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Etiología y mecanismo de la infección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Nannini A et al. Front Pediatr. 2023. doi:10.3389/fped.2023.1311862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llega el germen</a:t>
            </a:r>
          </a:p>
          <a:p>
            <a:pPr marL="347472" indent="-347472">
              <a:spcAft>
                <a:spcPts val="1400"/>
              </a:spcAft>
              <a:buChar char="•"/>
            </a:pPr>
            <a:r>
              <a:rPr sz="2800">
                <a:solidFill>
                  <a:srgbClr val="263238"/>
                </a:solidFill>
                <a:latin typeface="Calibri"/>
              </a:rPr>
              <a:t>En el niño predomina la siembra hematógena; la inoculación directa por trauma abierto es rara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Peso del germen líder en cada grupo de edad (Auckland)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 den Boom M et al. J Paediatr Child Health. 2022. doi:10.1111/jpc.15716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Germen más frecuente según la edad del niño (serie de Auckland)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 den Boom M et al. J Paediatr Child Health. 2022. doi:10.1111/jpc.15716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Edad</a:t>
                      </a:r>
                    </a:p>
                  </a:txBody>
                  <a:tcPr>
                    <a:solidFill>
                      <a:srgbClr val="0F5F6B"/>
                    </a:solidFill>
                  </a:tcPr>
                </a:tc>
                <a:tc>
                  <a:txBody>
                    <a:bodyPr/>
                    <a:lstStyle/>
                    <a:p>
                      <a:r>
                        <a:rPr sz="1600" b="1">
                          <a:solidFill>
                            <a:srgbClr val="FFFFFF"/>
                          </a:solidFill>
                          <a:latin typeface="Calibri"/>
                        </a:rPr>
                        <a:t>Germen más frecuente</a:t>
                      </a:r>
                    </a:p>
                  </a:txBody>
                  <a:tcPr>
                    <a:solidFill>
                      <a:srgbClr val="0F5F6B"/>
                    </a:solidFill>
                  </a:tcPr>
                </a:tc>
                <a:tc>
                  <a:txBody>
                    <a:bodyPr/>
                    <a:lstStyle/>
                    <a:p>
                      <a:r>
                        <a:rPr sz="1600" b="1">
                          <a:solidFill>
                            <a:srgbClr val="FFFFFF"/>
                          </a:solidFill>
                          <a:latin typeface="Calibri"/>
                        </a:rPr>
                        <a:t>Proporción</a:t>
                      </a:r>
                    </a:p>
                  </a:txBody>
                  <a:tcPr>
                    <a:solidFill>
                      <a:srgbClr val="0F5F6B"/>
                    </a:solidFill>
                  </a:tcPr>
                </a:tc>
              </a:tr>
              <a:tr h="457200">
                <a:tc>
                  <a:txBody>
                    <a:bodyPr/>
                    <a:lstStyle/>
                    <a:p>
                      <a:r>
                        <a:rPr sz="1600">
                          <a:solidFill>
                            <a:srgbClr val="263238"/>
                          </a:solidFill>
                          <a:latin typeface="Calibri"/>
                        </a:rPr>
                        <a:t>Menor de 3 meses</a:t>
                      </a:r>
                    </a:p>
                  </a:txBody>
                  <a:tcPr>
                    <a:solidFill>
                      <a:srgbClr val="EEF3F4"/>
                    </a:solidFill>
                  </a:tcPr>
                </a:tc>
                <a:tc>
                  <a:txBody>
                    <a:bodyPr/>
                    <a:lstStyle/>
                    <a:p>
                      <a:r>
                        <a:rPr sz="1600">
                          <a:solidFill>
                            <a:srgbClr val="263238"/>
                          </a:solidFill>
                          <a:latin typeface="Calibri"/>
                        </a:rPr>
                        <a:t>Estreptococo del grupo B (S. agalactiae)</a:t>
                      </a:r>
                    </a:p>
                  </a:txBody>
                  <a:tcPr>
                    <a:solidFill>
                      <a:srgbClr val="EEF3F4"/>
                    </a:solidFill>
                  </a:tcPr>
                </a:tc>
                <a:tc>
                  <a:txBody>
                    <a:bodyPr/>
                    <a:lstStyle/>
                    <a:p>
                      <a:r>
                        <a:rPr sz="1600">
                          <a:solidFill>
                            <a:srgbClr val="263238"/>
                          </a:solidFill>
                          <a:latin typeface="Calibri"/>
                        </a:rPr>
                        <a:t>45,5 % de 11 casos [r6]</a:t>
                      </a:r>
                    </a:p>
                  </a:txBody>
                  <a:tcPr>
                    <a:solidFill>
                      <a:srgbClr val="EEF3F4"/>
                    </a:solidFill>
                  </a:tcPr>
                </a:tc>
              </a:tr>
              <a:tr h="457200">
                <a:tc>
                  <a:txBody>
                    <a:bodyPr/>
                    <a:lstStyle/>
                    <a:p>
                      <a:r>
                        <a:rPr sz="1600">
                          <a:solidFill>
                            <a:srgbClr val="263238"/>
                          </a:solidFill>
                          <a:latin typeface="Calibri"/>
                        </a:rPr>
                        <a:t>3 a menos de 12 meses</a:t>
                      </a:r>
                    </a:p>
                  </a:txBody>
                  <a:tcPr>
                    <a:solidFill>
                      <a:srgbClr val="FFFFFF"/>
                    </a:solidFill>
                  </a:tcPr>
                </a:tc>
                <a:tc>
                  <a:txBody>
                    <a:bodyPr/>
                    <a:lstStyle/>
                    <a:p>
                      <a:r>
                        <a:rPr sz="1600">
                          <a:solidFill>
                            <a:srgbClr val="263238"/>
                          </a:solidFill>
                          <a:latin typeface="Calibri"/>
                        </a:rPr>
                        <a:t>Streptococcus pneumoniae</a:t>
                      </a:r>
                    </a:p>
                  </a:txBody>
                  <a:tcPr>
                    <a:solidFill>
                      <a:srgbClr val="FFFFFF"/>
                    </a:solidFill>
                  </a:tcPr>
                </a:tc>
                <a:tc>
                  <a:txBody>
                    <a:bodyPr/>
                    <a:lstStyle/>
                    <a:p>
                      <a:r>
                        <a:rPr sz="1600">
                          <a:solidFill>
                            <a:srgbClr val="263238"/>
                          </a:solidFill>
                          <a:latin typeface="Calibri"/>
                        </a:rPr>
                        <a:t>38,5 % de 13 casos [r6]</a:t>
                      </a:r>
                    </a:p>
                  </a:txBody>
                  <a:tcPr>
                    <a:solidFill>
                      <a:srgbClr val="FFFFFF"/>
                    </a:solidFill>
                  </a:tcPr>
                </a:tc>
              </a:tr>
              <a:tr h="457200">
                <a:tc>
                  <a:txBody>
                    <a:bodyPr/>
                    <a:lstStyle/>
                    <a:p>
                      <a:r>
                        <a:rPr sz="1600">
                          <a:solidFill>
                            <a:srgbClr val="263238"/>
                          </a:solidFill>
                          <a:latin typeface="Calibri"/>
                        </a:rPr>
                        <a:t>12 a menos de 24 meses</a:t>
                      </a:r>
                    </a:p>
                  </a:txBody>
                  <a:tcPr>
                    <a:solidFill>
                      <a:srgbClr val="EEF3F4"/>
                    </a:solidFill>
                  </a:tcPr>
                </a:tc>
                <a:tc>
                  <a:txBody>
                    <a:bodyPr/>
                    <a:lstStyle/>
                    <a:p>
                      <a:r>
                        <a:rPr sz="1600">
                          <a:solidFill>
                            <a:srgbClr val="263238"/>
                          </a:solidFill>
                          <a:latin typeface="Calibri"/>
                        </a:rPr>
                        <a:t>Kingella kingae</a:t>
                      </a:r>
                    </a:p>
                  </a:txBody>
                  <a:tcPr>
                    <a:solidFill>
                      <a:srgbClr val="EEF3F4"/>
                    </a:solidFill>
                  </a:tcPr>
                </a:tc>
                <a:tc>
                  <a:txBody>
                    <a:bodyPr/>
                    <a:lstStyle/>
                    <a:p>
                      <a:r>
                        <a:rPr sz="1600">
                          <a:solidFill>
                            <a:srgbClr val="263238"/>
                          </a:solidFill>
                          <a:latin typeface="Calibri"/>
                        </a:rPr>
                        <a:t>30,3 % de 33 casos [r6]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Hamilton EC et al. J Bone Joint Surg Am. 2021. doi:10.2106/JBJS.20.01685</a:t>
            </a:r>
          </a:p>
          <a:p>
            <a:r>
              <a:rPr sz="800">
                <a:solidFill>
                  <a:srgbClr val="5A6469"/>
                </a:solidFill>
                <a:latin typeface="Calibri"/>
              </a:rPr>
              <a:t>[r13] Gutiérrez Carbonell P et al. J Pediatr Orthop B. 2021. doi:10.1097/BPB.0000000000000727</a:t>
            </a:r>
          </a:p>
          <a:p>
            <a:r>
              <a:rPr sz="800">
                <a:solidFill>
                  <a:srgbClr val="5A6469"/>
                </a:solidFill>
                <a:latin typeface="Calibri"/>
              </a:rPr>
              <a:t>[r19] Nihalani S et al. 2024. doi:10.1177/18632521241262167</a:t>
            </a:r>
          </a:p>
          <a:p>
            <a:r>
              <a:rPr sz="800">
                <a:solidFill>
                  <a:srgbClr val="5A6469"/>
                </a:solidFill>
                <a:latin typeface="Calibri"/>
              </a:rPr>
              <a:t>[r25] Sanpera I et al. J Child Orthop. 2025. doi:10.1177/18632521241311302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cadera del niño: por qué es la más frágil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Hamilton EC et al. J Bone Joint Surg Am. 2021. doi:10.2106/JBJS.20.01685</a:t>
            </a:r>
          </a:p>
          <a:p>
            <a:r>
              <a:rPr sz="800">
                <a:solidFill>
                  <a:srgbClr val="5A6469"/>
                </a:solidFill>
                <a:latin typeface="Calibri"/>
              </a:rPr>
              <a:t>[r13] Gutiérrez Carbonell P et al. J Pediatr Orthop B. 2021. doi:10.1097/BPB.0000000000000727</a:t>
            </a:r>
          </a:p>
          <a:p>
            <a:r>
              <a:rPr sz="800">
                <a:solidFill>
                  <a:srgbClr val="5A6469"/>
                </a:solidFill>
                <a:latin typeface="Calibri"/>
              </a:rPr>
              <a:t>[r19] Nihalani S et al. 2024. doi:10.1177/18632521241262167</a:t>
            </a:r>
          </a:p>
          <a:p>
            <a:r>
              <a:rPr sz="800">
                <a:solidFill>
                  <a:srgbClr val="5A6469"/>
                </a:solidFill>
                <a:latin typeface="Calibri"/>
              </a:rPr>
              <a:t>[r25] Sanpera I et al. J Child Orthop. 2025. doi:10.1177/18632521241311302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Cápsula, fondo de saco y metáfisis (opinión experta)</a:t>
            </a:r>
          </a:p>
          <a:p>
            <a:pPr marL="347472" indent="-347472">
              <a:spcAft>
                <a:spcPts val="1400"/>
              </a:spcAft>
              <a:buChar char="•"/>
            </a:pPr>
            <a:r>
              <a:rPr sz="2400">
                <a:solidFill>
                  <a:srgbClr val="263238"/>
                </a:solidFill>
                <a:latin typeface="Calibri"/>
              </a:rPr>
              <a:t>La cápsula contiene el pus y la presión; abrirla o puncionarla es lo que descomprime.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Nihalani S et al. 2024. doi:10.1177/18632521241262167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Medial a la cadera: la circunfleja femoral medial queda distal al sitio ideal de la capsulotomía; el abordaje medial evita el nervio cutáneo femoral lateral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edad, articulación y huésped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[r6] van den Boom M et al. J Paediatr Child Health. 2022. doi:10.1111/jpc.15716</a:t>
            </a:r>
          </a:p>
          <a:p>
            <a:r>
              <a:rPr sz="800">
                <a:solidFill>
                  <a:srgbClr val="5A6469"/>
                </a:solidFill>
                <a:latin typeface="Calibri"/>
              </a:rPr>
              <a:t>[r8] Hamilton EC et al. J Bone Joint Surg Am. 2021. doi:10.2106/JBJS.20.01685</a:t>
            </a:r>
          </a:p>
          <a:p>
            <a:r>
              <a:rPr sz="800">
                <a:solidFill>
                  <a:srgbClr val="5A6469"/>
                </a:solidFill>
                <a:latin typeface="Calibri"/>
              </a:rPr>
              <a:t>[r9] Papanicolas LE et al. J Rheumatol. 2012. doi:10.3899/jrheum.110368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misma enfermedad cambia de cara según quién y dónde.</a:t>
            </a:r>
          </a:p>
          <a:p>
            <a:pPr marL="347472" indent="-347472">
              <a:spcAft>
                <a:spcPts val="1400"/>
              </a:spcAft>
              <a:buChar char="•"/>
            </a:pPr>
            <a:r>
              <a:rPr sz="2400">
                <a:solidFill>
                  <a:srgbClr val="263238"/>
                </a:solidFill>
                <a:latin typeface="Calibri"/>
              </a:rPr>
              <a:t>Esta tabla sirve para no aplicar la regla del niño al adulto ni la del adulto al lactante.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de la artritis séptica nativa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van den Boom M et al. J Paediatr Child Health. 2022. doi:10.1111/jpc.15716</a:t>
            </a:r>
          </a:p>
          <a:p>
            <a:r>
              <a:rPr sz="800">
                <a:solidFill>
                  <a:srgbClr val="5A6469"/>
                </a:solidFill>
                <a:latin typeface="Calibri"/>
              </a:rPr>
              <a:t>[r25] Sanpera I et al. J Child Orthop. 2025. doi:10.1177/18632521241311302</a:t>
            </a:r>
          </a:p>
          <a:p>
            <a:r>
              <a:rPr sz="800">
                <a:solidFill>
                  <a:srgbClr val="5A6469"/>
                </a:solidFill>
                <a:latin typeface="Calibri"/>
              </a:rPr>
              <a:t>[r1] Ravn C et al. J Bone Jt Infect. 2023. doi:10.5194/jbji-8-29-2023</a:t>
            </a:r>
          </a:p>
          <a:p>
            <a:r>
              <a:rPr sz="800">
                <a:solidFill>
                  <a:srgbClr val="5A6469"/>
                </a:solidFill>
                <a:latin typeface="Calibri"/>
              </a:rPr>
              <a:t>[r11] Yagupsky P. Expert Rev Anti Infect Ther. 2017. PMID 28918656</a:t>
            </a:r>
          </a:p>
          <a:p>
            <a:r>
              <a:rPr sz="800">
                <a:solidFill>
                  <a:srgbClr val="5A6469"/>
                </a:solidFill>
                <a:latin typeface="Calibri"/>
              </a:rPr>
              <a:t>[r17] Yagupsky P et al. J Pediatr. 2014. doi:10.1016/j.jpeds.2014.07.060</a:t>
            </a:r>
          </a:p>
          <a:p>
            <a:r>
              <a:rPr sz="800">
                <a:solidFill>
                  <a:srgbClr val="5A6469"/>
                </a:solidFill>
                <a:latin typeface="Calibri"/>
              </a:rPr>
              <a:t>(+8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Qué la distingue</a:t>
                      </a:r>
                    </a:p>
                  </a:txBody>
                  <a:tcPr>
                    <a:solidFill>
                      <a:srgbClr val="0F5F6B"/>
                    </a:solidFill>
                  </a:tcPr>
                </a:tc>
                <a:tc>
                  <a:txBody>
                    <a:bodyPr/>
                    <a:lstStyle/>
                    <a:p>
                      <a:r>
                        <a:rPr sz="1600" b="1">
                          <a:solidFill>
                            <a:srgbClr val="FFFFFF"/>
                          </a:solidFill>
                          <a:latin typeface="Calibri"/>
                        </a:rPr>
                        <a:t>Conducta propia</a:t>
                      </a:r>
                    </a:p>
                  </a:txBody>
                  <a:tcPr>
                    <a:solidFill>
                      <a:srgbClr val="0F5F6B"/>
                    </a:solidFill>
                  </a:tcPr>
                </a:tc>
              </a:tr>
              <a:tr h="457200">
                <a:tc>
                  <a:txBody>
                    <a:bodyPr/>
                    <a:lstStyle/>
                    <a:p>
                      <a:r>
                        <a:rPr sz="1600">
                          <a:solidFill>
                            <a:srgbClr val="263238"/>
                          </a:solidFill>
                          <a:latin typeface="Calibri"/>
                        </a:rPr>
                        <a:t>Neonato y lactante pequeño</a:t>
                      </a:r>
                    </a:p>
                  </a:txBody>
                  <a:tcPr>
                    <a:solidFill>
                      <a:srgbClr val="EEF3F4"/>
                    </a:solidFill>
                  </a:tcPr>
                </a:tc>
                <a:tc>
                  <a:txBody>
                    <a:bodyPr/>
                    <a:lstStyle/>
                    <a:p>
                      <a:r>
                        <a:rPr sz="1600">
                          <a:solidFill>
                            <a:srgbClr val="263238"/>
                          </a:solidFill>
                          <a:latin typeface="Calibri"/>
                        </a:rPr>
                        <a:t>Estreptococo del grupo B lidera bajo los 3 meses [r6]; presentación vaga y marcadores a veces normales [r25]</a:t>
                      </a:r>
                    </a:p>
                  </a:txBody>
                  <a:tcPr>
                    <a:solidFill>
                      <a:srgbClr val="EEF3F4"/>
                    </a:solidFill>
                  </a:tcPr>
                </a:tc>
                <a:tc>
                  <a:txBody>
                    <a:bodyPr/>
                    <a:lstStyle/>
                    <a:p>
                      <a:r>
                        <a:rPr sz="1600">
                          <a:solidFill>
                            <a:srgbClr val="263238"/>
                          </a:solidFill>
                          <a:latin typeface="Calibri"/>
                        </a:rPr>
                        <a:t>Cubrir también Enterobacterales; en neonatos la guía admite considerar la artrotomía [r1]</a:t>
                      </a:r>
                    </a:p>
                  </a:txBody>
                  <a:tcPr>
                    <a:solidFill>
                      <a:srgbClr val="EEF3F4"/>
                    </a:solidFill>
                  </a:tcPr>
                </a:tc>
              </a:tr>
              <a:tr h="457200">
                <a:tc>
                  <a:txBody>
                    <a:bodyPr/>
                    <a:lstStyle/>
                    <a:p>
                      <a:r>
                        <a:rPr sz="1600">
                          <a:solidFill>
                            <a:srgbClr val="263238"/>
                          </a:solidFill>
                          <a:latin typeface="Calibri"/>
                        </a:rPr>
                        <a:t>Preescolar</a:t>
                      </a:r>
                    </a:p>
                  </a:txBody>
                  <a:tcPr>
                    <a:solidFill>
                      <a:srgbClr val="FFFFFF"/>
                    </a:solidFill>
                  </a:tcPr>
                </a:tc>
                <a:tc>
                  <a:txBody>
                    <a:bodyPr/>
                    <a:lstStyle/>
                    <a:p>
                      <a:r>
                        <a:rPr sz="1600">
                          <a:solidFill>
                            <a:srgbClr val="263238"/>
                          </a:solidFill>
                          <a:latin typeface="Calibri"/>
                        </a:rPr>
                        <a:t>Kingella es el germen líder entre los 6 y 48 meses [r11]; clínica leve con reactantes normales o casi normales [r17]</a:t>
                      </a:r>
                    </a:p>
                  </a:txBody>
                  <a:tcPr>
                    <a:solidFill>
                      <a:srgbClr val="FFFFFF"/>
                    </a:solidFill>
                  </a:tcPr>
                </a:tc>
                <a:tc>
                  <a:txBody>
                    <a:bodyPr/>
                    <a:lstStyle/>
                    <a:p>
                      <a:r>
                        <a:rPr sz="1600">
                          <a:solidFill>
                            <a:srgbClr val="263238"/>
                          </a:solidFill>
                          <a:latin typeface="Calibri"/>
                        </a:rPr>
                        <a:t>Frascos de hemocultivo y PCR [r11]; Kocher no sirve para descartar [r10]</a:t>
                      </a:r>
                    </a:p>
                  </a:txBody>
                  <a:tcPr>
                    <a:solidFill>
                      <a:srgbClr val="FFFFFF"/>
                    </a:solidFill>
                  </a:tcPr>
                </a:tc>
              </a:tr>
              <a:tr h="457200">
                <a:tc>
                  <a:txBody>
                    <a:bodyPr/>
                    <a:lstStyle/>
                    <a:p>
                      <a:r>
                        <a:rPr sz="1600">
                          <a:solidFill>
                            <a:srgbClr val="263238"/>
                          </a:solidFill>
                          <a:latin typeface="Calibri"/>
                        </a:rPr>
                        <a:t>Niño mayor con osteomielitis contigua</a:t>
                      </a:r>
                    </a:p>
                  </a:txBody>
                  <a:tcPr>
                    <a:solidFill>
                      <a:srgbClr val="EEF3F4"/>
                    </a:solidFill>
                  </a:tcPr>
                </a:tc>
                <a:tc>
                  <a:txBody>
                    <a:bodyPr/>
                    <a:lstStyle/>
                    <a:p>
                      <a:r>
                        <a:rPr sz="1600">
                          <a:solidFill>
                            <a:srgbClr val="263238"/>
                          </a:solidFill>
                          <a:latin typeface="Calibri"/>
                        </a:rPr>
                        <a:t>Más S. aureus (77,1 % frente a 32,1 %) y más bacteriemia (69,5 % frente a 20,2 %) [r8]</a:t>
                      </a:r>
                    </a:p>
                  </a:txBody>
                  <a:tcPr>
                    <a:solidFill>
                      <a:srgbClr val="EEF3F4"/>
                    </a:solidFill>
                  </a:tcPr>
                </a:tc>
                <a:tc>
                  <a:txBody>
                    <a:bodyPr/>
                    <a:lstStyle/>
                    <a:p>
                      <a:r>
                        <a:rPr sz="1600">
                          <a:solidFill>
                            <a:srgbClr val="263238"/>
                          </a:solidFill>
                          <a:latin typeface="Calibri"/>
                        </a:rPr>
                        <a:t>RM para ver el hueso; más complicaciones (38,1 % frente a 0,7 %) [r8]</a:t>
                      </a:r>
                    </a:p>
                  </a:txBody>
                  <a:tcPr>
                    <a:solidFill>
                      <a:srgbClr val="EEF3F4"/>
                    </a:solidFill>
                  </a:tcPr>
                </a:tc>
              </a:tr>
              <a:tr h="457200">
                <a:tc>
                  <a:txBody>
                    <a:bodyPr/>
                    <a:lstStyle/>
                    <a:p>
                      <a:r>
                        <a:rPr sz="1600">
                          <a:solidFill>
                            <a:srgbClr val="263238"/>
                          </a:solidFill>
                          <a:latin typeface="Calibri"/>
                        </a:rPr>
                        <a:t>Adulto con enfermedad articular o de base</a:t>
                      </a:r>
                    </a:p>
                  </a:txBody>
                  <a:tcPr>
                    <a:solidFill>
                      <a:srgbClr val="FFFFFF"/>
                    </a:solidFill>
                  </a:tcPr>
                </a:tc>
                <a:tc>
                  <a:txBody>
                    <a:bodyPr/>
                    <a:lstStyle/>
                    <a:p>
                      <a:r>
                        <a:rPr sz="1600">
                          <a:solidFill>
                            <a:srgbClr val="263238"/>
                          </a:solidFill>
                          <a:latin typeface="Calibri"/>
                        </a:rPr>
                        <a:t>Enfermedad inflamatoria previa y articulación grande predicen fracaso del primer desbridamiento [r15]</a:t>
                      </a:r>
                    </a:p>
                  </a:txBody>
                  <a:tcPr>
                    <a:solidFill>
                      <a:srgbClr val="FFFFFF"/>
                    </a:solidFill>
                  </a:tcPr>
                </a:tc>
                <a:tc>
                  <a:txBody>
                    <a:bodyPr/>
                    <a:lstStyle/>
                    <a:p>
                      <a:r>
                        <a:rPr sz="1600">
                          <a:solidFill>
                            <a:srgbClr val="263238"/>
                          </a:solidFill>
                          <a:latin typeface="Calibri"/>
                        </a:rPr>
                        <a:t>Vigilar de cerca; segundo desbridamiento si no mejora [r1]</a:t>
                      </a:r>
                    </a:p>
                  </a:txBody>
                  <a:tcPr>
                    <a:solidFill>
                      <a:srgbClr val="FFFFFF"/>
                    </a:solidFill>
                  </a:tcPr>
                </a:tc>
              </a:tr>
              <a:tr h="457200">
                <a:tc>
                  <a:txBody>
                    <a:bodyPr/>
                    <a:lstStyle/>
                    <a:p>
                      <a:r>
                        <a:rPr sz="1600">
                          <a:solidFill>
                            <a:srgbClr val="263238"/>
                          </a:solidFill>
                          <a:latin typeface="Calibri"/>
                        </a:rPr>
                        <a:t>Adulto con artritis gonocócica</a:t>
                      </a:r>
                    </a:p>
                  </a:txBody>
                  <a:tcPr>
                    <a:solidFill>
                      <a:srgbClr val="EEF3F4"/>
                    </a:solidFill>
                  </a:tcPr>
                </a:tc>
                <a:tc>
                  <a:txBody>
                    <a:bodyPr/>
                    <a:lstStyle/>
                    <a:p>
                      <a:r>
                        <a:rPr sz="1600">
                          <a:solidFill>
                            <a:srgbClr val="263238"/>
                          </a:solidFill>
                          <a:latin typeface="Calibri"/>
                        </a:rPr>
                        <a:t>Lesiones cutáneas, tenosinovitis y poliartralgia [r12]</a:t>
                      </a:r>
                    </a:p>
                  </a:txBody>
                  <a:tcPr>
                    <a:solidFill>
                      <a:srgbClr val="EEF3F4"/>
                    </a:solidFill>
                  </a:tcPr>
                </a:tc>
                <a:tc>
                  <a:txBody>
                    <a:bodyPr/>
                    <a:lstStyle/>
                    <a:p>
                      <a:r>
                        <a:rPr sz="1600">
                          <a:solidFill>
                            <a:srgbClr val="263238"/>
                          </a:solidFill>
                          <a:latin typeface="Calibri"/>
                        </a:rPr>
                        <a:t>Ceftriaxona 1 g IM o IV cada 24 horas y tomar muestras de todos los sitios expuestos [r12]</a:t>
                      </a:r>
                    </a:p>
                  </a:txBody>
                  <a:tcPr>
                    <a:solidFill>
                      <a:srgbClr val="EEF3F4"/>
                    </a:solidFill>
                  </a:tcPr>
                </a:tc>
              </a:tr>
              <a:tr h="457200">
                <a:tc>
                  <a:txBody>
                    <a:bodyPr/>
                    <a:lstStyle/>
                    <a:p>
                      <a:r>
                        <a:rPr sz="1600">
                          <a:solidFill>
                            <a:srgbClr val="263238"/>
                          </a:solidFill>
                          <a:latin typeface="Calibri"/>
                        </a:rPr>
                        <a:t>Hombro del adulto</a:t>
                      </a:r>
                    </a:p>
                  </a:txBody>
                  <a:tcPr>
                    <a:solidFill>
                      <a:srgbClr val="FFFFFF"/>
                    </a:solidFill>
                  </a:tcPr>
                </a:tc>
                <a:tc>
                  <a:txBody>
                    <a:bodyPr/>
                    <a:lstStyle/>
                    <a:p>
                      <a:r>
                        <a:rPr sz="1600">
                          <a:solidFill>
                            <a:srgbClr val="263238"/>
                          </a:solidFill>
                          <a:latin typeface="Calibri"/>
                        </a:rPr>
                        <a:t>En una serie, 90 % de bacteriemia en la artritis séptica de hombro [r9]</a:t>
                      </a:r>
                    </a:p>
                  </a:txBody>
                  <a:tcPr>
                    <a:solidFill>
                      <a:srgbClr val="FFFFFF"/>
                    </a:solidFill>
                  </a:tcPr>
                </a:tc>
                <a:tc>
                  <a:txBody>
                    <a:bodyPr/>
                    <a:lstStyle/>
                    <a:p>
                      <a:r>
                        <a:rPr sz="1600">
                          <a:solidFill>
                            <a:srgbClr val="263238"/>
                          </a:solidFill>
                          <a:latin typeface="Calibri"/>
                        </a:rPr>
                        <a:t>La artroscopia tuvo más reoperación por reinfección que la artrotomía (OR 2,61), con estudios de baja calidad [r32]</a:t>
                      </a:r>
                    </a:p>
                  </a:txBody>
                  <a:tcPr>
                    <a:solidFill>
                      <a:srgbClr val="FFFFFF"/>
                    </a:solidFill>
                  </a:tcPr>
                </a:tc>
              </a:tr>
              <a:tr h="457200">
                <a:tc>
                  <a:txBody>
                    <a:bodyPr/>
                    <a:lstStyle/>
                    <a:p>
                      <a:r>
                        <a:rPr sz="1600">
                          <a:solidFill>
                            <a:srgbClr val="263238"/>
                          </a:solidFill>
                          <a:latin typeface="Calibri"/>
                        </a:rPr>
                        <a:t>Mano y muñeca</a:t>
                      </a:r>
                    </a:p>
                  </a:txBody>
                  <a:tcPr>
                    <a:solidFill>
                      <a:srgbClr val="EEF3F4"/>
                    </a:solidFill>
                  </a:tcPr>
                </a:tc>
                <a:tc>
                  <a:txBody>
                    <a:bodyPr/>
                    <a:lstStyle/>
                    <a:p>
                      <a:r>
                        <a:rPr sz="1600">
                          <a:solidFill>
                            <a:srgbClr val="263238"/>
                          </a:solidFill>
                          <a:latin typeface="Calibri"/>
                        </a:rPr>
                        <a:t>Fueron 99 de 154 casos de un ensayo de duración de antibiótico [r33]</a:t>
                      </a:r>
                    </a:p>
                  </a:txBody>
                  <a:tcPr>
                    <a:solidFill>
                      <a:srgbClr val="EEF3F4"/>
                    </a:solidFill>
                  </a:tcPr>
                </a:tc>
                <a:tc>
                  <a:txBody>
                    <a:bodyPr/>
                    <a:lstStyle/>
                    <a:p>
                      <a:r>
                        <a:rPr sz="1600">
                          <a:solidFill>
                            <a:srgbClr val="263238"/>
                          </a:solidFill>
                          <a:latin typeface="Calibri"/>
                        </a:rPr>
                        <a:t>Ciclos de 2 semanas no inferiores a 4 semanas en esa serie [r33]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qué se usa y para qué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[r2] Kocher MS et al. J Bone Joint Surg Am. 1999. doi:10.2106/00004623-199912000-00002</a:t>
            </a:r>
          </a:p>
          <a:p>
            <a:r>
              <a:rPr sz="800">
                <a:solidFill>
                  <a:srgbClr val="5A6469"/>
                </a:solidFill>
                <a:latin typeface="Calibri"/>
              </a:rPr>
              <a:t>[r8] Hamilton EC et al. J Bone Joint Surg Am. 2021. doi:10.2106/JBJS.20.01685</a:t>
            </a:r>
          </a:p>
          <a:p>
            <a:r>
              <a:rPr sz="800">
                <a:solidFill>
                  <a:srgbClr val="5A6469"/>
                </a:solidFill>
                <a:latin typeface="Calibri"/>
              </a:rPr>
              <a:t>[r20] Caird MS et al. A prospective study. 2006. doi:10.2106/JBJS.E.00216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clasificación única de uso universal.</a:t>
            </a:r>
          </a:p>
          <a:p>
            <a:pPr marL="347472" indent="-347472">
              <a:spcAft>
                <a:spcPts val="1400"/>
              </a:spcAft>
              <a:buChar char="•"/>
            </a:pPr>
            <a:r>
              <a:rPr sz="2400">
                <a:solidFill>
                  <a:srgbClr val="263238"/>
                </a:solidFill>
                <a:latin typeface="Calibri"/>
              </a:rPr>
              <a:t>Estas son las tres que se usan en la práctica y en los estudios, y lo que aportan a la decisión.</a:t>
            </a:r>
          </a:p>
          <a:p>
            <a:pPr marL="347472" indent="-347472">
              <a:spcAft>
                <a:spcPts val="1400"/>
              </a:spcAft>
              <a:buChar char="•"/>
            </a:pPr>
            <a:r>
              <a:rPr sz="2400">
                <a:solidFill>
                  <a:srgbClr val="263238"/>
                </a:solidFill>
                <a:latin typeface="Calibri"/>
              </a:rPr>
              <a:t>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qué se usa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Hamilton EC et al. J Bone Joint Surg Am. 2021. doi:10.2106/JBJS.20.01685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qué sirve: según los autores, distinguirlas ayuda a decidir la resonancia, la duración del antibiótico y el tiempo de seguimiento [r8].</a:t>
            </a:r>
          </a:p>
          <a:p>
            <a:pPr marL="347472" indent="-347472">
              <a:spcAft>
                <a:spcPts val="1400"/>
              </a:spcAft>
              <a:buChar char="•"/>
            </a:pPr>
            <a:r>
              <a:rPr sz="2400">
                <a:solidFill>
                  <a:srgbClr val="263238"/>
                </a:solidFill>
                <a:latin typeface="Calibri"/>
              </a:rPr>
              <a:t>3.</a:t>
            </a:r>
          </a:p>
          <a:p>
            <a:pPr marL="347472" indent="-347472">
              <a:spcAft>
                <a:spcPts val="1400"/>
              </a:spcAft>
              <a:buChar char="•"/>
            </a:pPr>
            <a:r>
              <a:rPr sz="2400">
                <a:solidFill>
                  <a:srgbClr val="263238"/>
                </a:solidFill>
                <a:latin typeface="Calibri"/>
              </a:rPr>
              <a:t>Secuelas de la artritis séptica de cadera del niño (Forlin y Milani)</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tres clasificaciones y su uso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[r8] Hamilton EC et al. J Bone Joint Surg Am. 2021. doi:10.2106/JBJS.20.01685</a:t>
            </a:r>
          </a:p>
          <a:p>
            <a:r>
              <a:rPr sz="1000">
                <a:solidFill>
                  <a:srgbClr val="5A6469"/>
                </a:solidFill>
                <a:latin typeface="Calibri"/>
              </a:rPr>
              <a:t>[r35] Forlin E et al. J Pediatr Orthop. 2008. doi:10.1097/BPO.0b013e31817bb079</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Clasificación</a:t>
                      </a:r>
                    </a:p>
                  </a:txBody>
                  <a:tcPr>
                    <a:solidFill>
                      <a:srgbClr val="0F5F6B"/>
                    </a:solidFill>
                  </a:tcPr>
                </a:tc>
                <a:tc>
                  <a:txBody>
                    <a:bodyPr/>
                    <a:lstStyle/>
                    <a:p>
                      <a:r>
                        <a:rPr sz="1600" b="1">
                          <a:solidFill>
                            <a:srgbClr val="FFFFFF"/>
                          </a:solidFill>
                          <a:latin typeface="Calibri"/>
                        </a:rPr>
                        <a:t>Qué mide</a:t>
                      </a:r>
                    </a:p>
                  </a:txBody>
                  <a:tcPr>
                    <a:solidFill>
                      <a:srgbClr val="0F5F6B"/>
                    </a:solidFill>
                  </a:tcPr>
                </a:tc>
                <a:tc>
                  <a:txBody>
                    <a:bodyPr/>
                    <a:lstStyle/>
                    <a:p>
                      <a:r>
                        <a:rPr sz="1600" b="1">
                          <a:solidFill>
                            <a:srgbClr val="FFFFFF"/>
                          </a:solidFill>
                          <a:latin typeface="Calibri"/>
                        </a:rPr>
                        <a:t>Decisión que orienta</a:t>
                      </a:r>
                    </a:p>
                  </a:txBody>
                  <a:tcPr>
                    <a:solidFill>
                      <a:srgbClr val="0F5F6B"/>
                    </a:solidFill>
                  </a:tcPr>
                </a:tc>
              </a:tr>
              <a:tr h="457200">
                <a:tc>
                  <a:txBody>
                    <a:bodyPr/>
                    <a:lstStyle/>
                    <a:p>
                      <a:r>
                        <a:rPr sz="1600">
                          <a:solidFill>
                            <a:srgbClr val="263238"/>
                          </a:solidFill>
                          <a:latin typeface="Calibri"/>
                        </a:rPr>
                        <a:t>Gächter (I a IV)</a:t>
                      </a:r>
                    </a:p>
                  </a:txBody>
                  <a:tcPr>
                    <a:solidFill>
                      <a:srgbClr val="EEF3F4"/>
                    </a:solidFill>
                  </a:tcPr>
                </a:tc>
                <a:tc>
                  <a:txBody>
                    <a:bodyPr/>
                    <a:lstStyle/>
                    <a:p>
                      <a:r>
                        <a:rPr sz="1600">
                          <a:solidFill>
                            <a:srgbClr val="263238"/>
                          </a:solidFill>
                          <a:latin typeface="Calibri"/>
                        </a:rPr>
                        <a:t>Aspecto intraarticular</a:t>
                      </a:r>
                    </a:p>
                  </a:txBody>
                  <a:tcPr>
                    <a:solidFill>
                      <a:srgbClr val="EEF3F4"/>
                    </a:solidFill>
                  </a:tcPr>
                </a:tc>
                <a:tc>
                  <a:txBody>
                    <a:bodyPr/>
                    <a:lstStyle/>
                    <a:p>
                      <a:r>
                        <a:rPr sz="1600">
                          <a:solidFill>
                            <a:srgbClr val="263238"/>
                          </a:solidFill>
                          <a:latin typeface="Calibri"/>
                        </a:rPr>
                        <a:t>Artroscopia o desbridamiento abierto [r1]</a:t>
                      </a:r>
                    </a:p>
                  </a:txBody>
                  <a:tcPr>
                    <a:solidFill>
                      <a:srgbClr val="EEF3F4"/>
                    </a:solidFill>
                  </a:tcPr>
                </a:tc>
              </a:tr>
              <a:tr h="457200">
                <a:tc>
                  <a:txBody>
                    <a:bodyPr/>
                    <a:lstStyle/>
                    <a:p>
                      <a:r>
                        <a:rPr sz="1600">
                          <a:solidFill>
                            <a:srgbClr val="263238"/>
                          </a:solidFill>
                          <a:latin typeface="Calibri"/>
                        </a:rPr>
                        <a:t>Primaria vs con osteomielitis contigua</a:t>
                      </a:r>
                    </a:p>
                  </a:txBody>
                  <a:tcPr>
                    <a:solidFill>
                      <a:srgbClr val="FFFFFF"/>
                    </a:solidFill>
                  </a:tcPr>
                </a:tc>
                <a:tc>
                  <a:txBody>
                    <a:bodyPr/>
                    <a:lstStyle/>
                    <a:p>
                      <a:r>
                        <a:rPr sz="1600">
                          <a:solidFill>
                            <a:srgbClr val="263238"/>
                          </a:solidFill>
                          <a:latin typeface="Calibri"/>
                        </a:rPr>
                        <a:t>Extensión de la infección al hueso</a:t>
                      </a:r>
                    </a:p>
                  </a:txBody>
                  <a:tcPr>
                    <a:solidFill>
                      <a:srgbClr val="FFFFFF"/>
                    </a:solidFill>
                  </a:tcPr>
                </a:tc>
                <a:tc>
                  <a:txBody>
                    <a:bodyPr/>
                    <a:lstStyle/>
                    <a:p>
                      <a:r>
                        <a:rPr sz="1600">
                          <a:solidFill>
                            <a:srgbClr val="263238"/>
                          </a:solidFill>
                          <a:latin typeface="Calibri"/>
                        </a:rPr>
                        <a:t>RM, duración del antibiótico, seguimiento [r8]</a:t>
                      </a:r>
                    </a:p>
                  </a:txBody>
                  <a:tcPr>
                    <a:solidFill>
                      <a:srgbClr val="FFFFFF"/>
                    </a:solidFill>
                  </a:tcPr>
                </a:tc>
              </a:tr>
              <a:tr h="457200">
                <a:tc>
                  <a:txBody>
                    <a:bodyPr/>
                    <a:lstStyle/>
                    <a:p>
                      <a:r>
                        <a:rPr sz="1600">
                          <a:solidFill>
                            <a:srgbClr val="263238"/>
                          </a:solidFill>
                          <a:latin typeface="Calibri"/>
                        </a:rPr>
                        <a:t>Forlin y Milani (1A a 2B)</a:t>
                      </a:r>
                    </a:p>
                  </a:txBody>
                  <a:tcPr>
                    <a:solidFill>
                      <a:srgbClr val="EEF3F4"/>
                    </a:solidFill>
                  </a:tcPr>
                </a:tc>
                <a:tc>
                  <a:txBody>
                    <a:bodyPr/>
                    <a:lstStyle/>
                    <a:p>
                      <a:r>
                        <a:rPr sz="1600">
                          <a:solidFill>
                            <a:srgbClr val="263238"/>
                          </a:solidFill>
                          <a:latin typeface="Calibri"/>
                        </a:rPr>
                        <a:t>Secuelas radiográficas de la cadera</a:t>
                      </a:r>
                    </a:p>
                  </a:txBody>
                  <a:tcPr>
                    <a:solidFill>
                      <a:srgbClr val="EEF3F4"/>
                    </a:solidFill>
                  </a:tcPr>
                </a:tc>
                <a:tc>
                  <a:txBody>
                    <a:bodyPr/>
                    <a:lstStyle/>
                    <a:p>
                      <a:r>
                        <a:rPr sz="1600">
                          <a:solidFill>
                            <a:srgbClr val="263238"/>
                          </a:solidFill>
                          <a:latin typeface="Calibri"/>
                        </a:rPr>
                        <a:t>Reconstrucción y pronóstico [r35]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el líquido manda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Principio rector</a:t>
            </a:r>
          </a:p>
          <a:p>
            <a:pPr marL="347472" indent="-347472">
              <a:spcAft>
                <a:spcPts val="1400"/>
              </a:spcAft>
              <a:buChar char="•"/>
            </a:pPr>
            <a:r>
              <a:rPr sz="2400">
                <a:solidFill>
                  <a:srgbClr val="263238"/>
                </a:solidFill>
                <a:latin typeface="Calibri"/>
              </a:rPr>
              <a:t>Ningún parámetro clínico confirma ni excluye la enfermedad, y ninguna prueba de sangre tiene sensibilidad y especificidad suficientes; se recomienda aspirar el líquido sinovial tan pronto como se sospeche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Probabilidad de artritis séptica cuando están presentes los predictores de Kocher/Caird,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Kocher MS et al. J Bone Joint Surg Am. 1999. doi:10.2106/00004623-199912000-00002</a:t>
            </a:r>
          </a:p>
          <a:p>
            <a:r>
              <a:rPr sz="800">
                <a:solidFill>
                  <a:srgbClr val="5A6469"/>
                </a:solidFill>
                <a:latin typeface="Calibri"/>
              </a:rPr>
              <a:t>[r3] Luhmann SJ et al. J Bone Joint Surg Am. 2004. doi:10.2106/00004623-200405000-00011</a:t>
            </a:r>
          </a:p>
          <a:p>
            <a:r>
              <a:rPr sz="800">
                <a:solidFill>
                  <a:srgbClr val="5A6469"/>
                </a:solidFill>
                <a:latin typeface="Calibri"/>
              </a:rPr>
              <a:t>[r4] Sultan J et al. J Bone Joint Surg Br. 2010. doi:10.1302/0301-620X.92B9.24286</a:t>
            </a:r>
          </a:p>
          <a:p>
            <a:r>
              <a:rPr sz="800">
                <a:solidFill>
                  <a:srgbClr val="5A6469"/>
                </a:solidFill>
                <a:latin typeface="Calibri"/>
              </a:rPr>
              <a:t>[r40] Olandres RA et al. Arch Orthop Trauma Surg. 2023. doi:10.1007/s00402-023-05005-7</a:t>
            </a:r>
          </a:p>
          <a:p>
            <a:r>
              <a:rPr sz="800">
                <a:solidFill>
                  <a:srgbClr val="5A6469"/>
                </a:solidFill>
                <a:latin typeface="Calibri"/>
              </a:rPr>
              <a:t>[r16] Rogie GA et al. J Pediatr Orthop. 2026. doi:10.1097/BPO.0000000000003481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Probabilidad según el número de criterios cumplidos (Kocher 1999; Rogie 2026, solo artritis séptica frente a sinovitis transitoria)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Kocher MS et al. J Bone Joint Surg Am. 1999. doi:10.2106/00004623-199912000-00002</a:t>
            </a:r>
          </a:p>
          <a:p>
            <a:r>
              <a:rPr sz="1000">
                <a:solidFill>
                  <a:srgbClr val="5A6469"/>
                </a:solidFill>
                <a:latin typeface="Calibri"/>
              </a:rPr>
              <a:t>[r16] Rogie GA et al. J Pediatr Orthop. 2026. doi:10.1097/BPO.0000000000003481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sirve y qué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dice la evidencia</a:t>
            </a:r>
          </a:p>
          <a:p>
            <a:pPr marL="347472" indent="-347472">
              <a:spcAft>
                <a:spcPts val="1400"/>
              </a:spcAft>
              <a:buChar char="•"/>
            </a:pPr>
            <a:r>
              <a:rPr sz="2400">
                <a:solidFill>
                  <a:srgbClr val="263238"/>
                </a:solidFill>
                <a:latin typeface="Calibri"/>
              </a:rPr>
              <a:t>La sospecha nace de cualquier articulación que duele o está inflamada: roja, caliente, hinchada, con derrame o con drenaje de pus; la fiebre puede faltar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sirve y qué 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Sanpera I et al. J Child Orthop. 2025. doi:10.1177/18632521241311302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rodilla del niño, no poder apoyar con una PCR elevada dio un valor predictivo positivo de 89,7 % en un estudio citado por Sanpera [r25].</a:t>
            </a:r>
          </a:p>
          <a:p>
            <a:pPr marL="347472" indent="-347472">
              <a:spcAft>
                <a:spcPts val="1400"/>
              </a:spcAft>
              <a:buChar char="•"/>
            </a:pPr>
            <a:r>
              <a:rPr sz="2400">
                <a:solidFill>
                  <a:srgbClr val="263238"/>
                </a:solidFill>
                <a:latin typeface="Calibri"/>
              </a:rPr>
              <a:t>Qué buscar además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los síntomas en la artritis séptica del adulto (Margaretten)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Margaretten ME et al. 2007. doi:10.1001/jama.297.13.1478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Papel de cada estudio en el adulto y en general</a:t>
            </a:r>
          </a:p>
          <a:p>
            <a:pPr marL="347472" indent="-347472">
              <a:spcAft>
                <a:spcPts val="1400"/>
              </a:spcAft>
              <a:buChar char="•"/>
            </a:pPr>
            <a:r>
              <a:rPr sz="2400">
                <a:solidFill>
                  <a:srgbClr val="263238"/>
                </a:solidFill>
                <a:latin typeface="Calibri"/>
              </a:rPr>
              <a:t>Radiografía simple: queda como línea de base para seguir la evolución y muestra lo que ya había (fractura, osteomielitis, artrosis, implantes)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imágenes y regla para pedir RM en el niño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Adam M et al. Eur J Radiol Open. 2022. doi:10.1016/j.ejro.2022.100439</a:t>
            </a:r>
          </a:p>
          <a:p>
            <a:r>
              <a:rPr sz="1000">
                <a:solidFill>
                  <a:srgbClr val="5A6469"/>
                </a:solidFill>
                <a:latin typeface="Calibri"/>
              </a:rPr>
              <a:t>[r41] Katz-Dana H et al. CJEM. 2024. doi:10.1007/s43678-024-00788-z</a:t>
            </a:r>
          </a:p>
          <a:p>
            <a:r>
              <a:rPr sz="1000">
                <a:solidFill>
                  <a:srgbClr val="5A6469"/>
                </a:solidFill>
                <a:latin typeface="Calibri"/>
              </a:rPr>
              <a:t>[r43] Welling BD et al. Clin Orthop Relat Res. 2018. doi:10.1007/s11999.0000000000000019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estudio pedir según la pregunta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Katz-Dana H et al. CJEM. 2024. doi:10.1007/s43678-024-00788-z</a:t>
            </a:r>
          </a:p>
          <a:p>
            <a:r>
              <a:rPr sz="1000">
                <a:solidFill>
                  <a:srgbClr val="5A6469"/>
                </a:solidFill>
                <a:latin typeface="Calibri"/>
              </a:rPr>
              <a:t>[r14] Gordon JE et al. J Pediatr Orthop. 2002. doi:10.1097/01241398-200205000-00008</a:t>
            </a:r>
          </a:p>
          <a:p>
            <a:r>
              <a:rPr sz="1000">
                <a:solidFill>
                  <a:srgbClr val="5A6469"/>
                </a:solidFill>
                <a:latin typeface="Calibri"/>
              </a:rPr>
              <a:t>[r1] Ravn C et al. J Bone Jt Infect. 2023. doi:10.5194/jbji-8-29-2023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Pregunta clínica</a:t>
                      </a:r>
                    </a:p>
                  </a:txBody>
                  <a:tcPr>
                    <a:solidFill>
                      <a:srgbClr val="0F5F6B"/>
                    </a:solidFill>
                  </a:tcPr>
                </a:tc>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Comentario</a:t>
                      </a:r>
                    </a:p>
                  </a:txBody>
                  <a:tcPr>
                    <a:solidFill>
                      <a:srgbClr val="0F5F6B"/>
                    </a:solidFill>
                  </a:tcPr>
                </a:tc>
              </a:tr>
              <a:tr h="457200">
                <a:tc>
                  <a:txBody>
                    <a:bodyPr/>
                    <a:lstStyle/>
                    <a:p>
                      <a:r>
                        <a:rPr sz="1600">
                          <a:solidFill>
                            <a:srgbClr val="263238"/>
                          </a:solidFill>
                          <a:latin typeface="Calibri"/>
                        </a:rPr>
                        <a:t>¿Hay derrame?</a:t>
                      </a:r>
                    </a:p>
                  </a:txBody>
                  <a:tcPr>
                    <a:solidFill>
                      <a:srgbClr val="EEF3F4"/>
                    </a:solidFill>
                  </a:tcPr>
                </a:tc>
                <a:tc>
                  <a:txBody>
                    <a:bodyPr/>
                    <a:lstStyle/>
                    <a:p>
                      <a:r>
                        <a:rPr sz="1600">
                          <a:solidFill>
                            <a:srgbClr val="263238"/>
                          </a:solidFill>
                          <a:latin typeface="Calibri"/>
                        </a:rPr>
                        <a:t>Ecografía</a:t>
                      </a:r>
                    </a:p>
                  </a:txBody>
                  <a:tcPr>
                    <a:solidFill>
                      <a:srgbClr val="EEF3F4"/>
                    </a:solidFill>
                  </a:tcPr>
                </a:tc>
                <a:tc>
                  <a:txBody>
                    <a:bodyPr/>
                    <a:lstStyle/>
                    <a:p>
                      <a:r>
                        <a:rPr sz="1600">
                          <a:solidFill>
                            <a:srgbClr val="263238"/>
                          </a:solidFill>
                          <a:latin typeface="Calibri"/>
                        </a:rPr>
                        <a:t>89,8 % de sensibilidad en manos entrenadas; puede ser falsa negativa en menos de 24 horas [r41][r14]</a:t>
                      </a:r>
                    </a:p>
                  </a:txBody>
                  <a:tcPr>
                    <a:solidFill>
                      <a:srgbClr val="EEF3F4"/>
                    </a:solidFill>
                  </a:tcPr>
                </a:tc>
              </a:tr>
              <a:tr h="457200">
                <a:tc>
                  <a:txBody>
                    <a:bodyPr/>
                    <a:lstStyle/>
                    <a:p>
                      <a:r>
                        <a:rPr sz="1600">
                          <a:solidFill>
                            <a:srgbClr val="263238"/>
                          </a:solidFill>
                          <a:latin typeface="Calibri"/>
                        </a:rPr>
                        <a:t>¿Hay hueso o absceso vecino?</a:t>
                      </a:r>
                    </a:p>
                  </a:txBody>
                  <a:tcPr>
                    <a:solidFill>
                      <a:srgbClr val="FFFFFF"/>
                    </a:solidFill>
                  </a:tcPr>
                </a:tc>
                <a:tc>
                  <a:txBody>
                    <a:bodyPr/>
                    <a:lstStyle/>
                    <a:p>
                      <a:r>
                        <a:rPr sz="1600">
                          <a:solidFill>
                            <a:srgbClr val="263238"/>
                          </a:solidFill>
                          <a:latin typeface="Calibri"/>
                        </a:rPr>
                        <a:t>RM; ecografía o TC para abscesos</a:t>
                      </a:r>
                    </a:p>
                  </a:txBody>
                  <a:tcPr>
                    <a:solidFill>
                      <a:srgbClr val="FFFFFF"/>
                    </a:solidFill>
                  </a:tcPr>
                </a:tc>
                <a:tc>
                  <a:txBody>
                    <a:bodyPr/>
                    <a:lstStyle/>
                    <a:p>
                      <a:r>
                        <a:rPr sz="1600">
                          <a:solidFill>
                            <a:srgbClr val="263238"/>
                          </a:solidFill>
                          <a:latin typeface="Calibri"/>
                        </a:rPr>
                        <a:t>La RM muestra la osteomielitis adyacente; ecografía, TC o RM, los abscesos [r1]</a:t>
                      </a:r>
                    </a:p>
                  </a:txBody>
                  <a:tcPr>
                    <a:solidFill>
                      <a:srgbClr val="FFFFFF"/>
                    </a:solidFill>
                  </a:tcPr>
                </a:tc>
              </a:tr>
              <a:tr h="457200">
                <a:tc>
                  <a:txBody>
                    <a:bodyPr/>
                    <a:lstStyle/>
                    <a:p>
                      <a:r>
                        <a:rPr sz="1600">
                          <a:solidFill>
                            <a:srgbClr val="263238"/>
                          </a:solidFill>
                          <a:latin typeface="Calibri"/>
                        </a:rPr>
                        <a:t>¿Dónde puncionar si es profunda?</a:t>
                      </a:r>
                    </a:p>
                  </a:txBody>
                  <a:tcPr>
                    <a:solidFill>
                      <a:srgbClr val="EEF3F4"/>
                    </a:solidFill>
                  </a:tcPr>
                </a:tc>
                <a:tc>
                  <a:txBody>
                    <a:bodyPr/>
                    <a:lstStyle/>
                    <a:p>
                      <a:r>
                        <a:rPr sz="1600">
                          <a:solidFill>
                            <a:srgbClr val="263238"/>
                          </a:solidFill>
                          <a:latin typeface="Calibri"/>
                        </a:rPr>
                        <a:t>Ecografía, fluoroscopia o TC</a:t>
                      </a:r>
                    </a:p>
                  </a:txBody>
                  <a:tcPr>
                    <a:solidFill>
                      <a:srgbClr val="EEF3F4"/>
                    </a:solidFill>
                  </a:tcPr>
                </a:tc>
                <a:tc>
                  <a:txBody>
                    <a:bodyPr/>
                    <a:lstStyle/>
                    <a:p>
                      <a:r>
                        <a:rPr sz="1600">
                          <a:solidFill>
                            <a:srgbClr val="263238"/>
                          </a:solidFill>
                          <a:latin typeface="Calibri"/>
                        </a:rPr>
                        <a:t>Para documentar posición de la aguja [r1]</a:t>
                      </a:r>
                    </a:p>
                  </a:txBody>
                  <a:tcPr>
                    <a:solidFill>
                      <a:srgbClr val="EEF3F4"/>
                    </a:solidFill>
                  </a:tcPr>
                </a:tc>
              </a:tr>
              <a:tr h="457200">
                <a:tc>
                  <a:txBody>
                    <a:bodyPr/>
                    <a:lstStyle/>
                    <a:p>
                      <a:r>
                        <a:rPr sz="1600">
                          <a:solidFill>
                            <a:srgbClr val="263238"/>
                          </a:solidFill>
                          <a:latin typeface="Calibri"/>
                        </a:rPr>
                        <a:t>¿Había enfermedad previa?</a:t>
                      </a:r>
                    </a:p>
                  </a:txBody>
                  <a:tcPr>
                    <a:solidFill>
                      <a:srgbClr val="FFFFFF"/>
                    </a:solidFill>
                  </a:tcPr>
                </a:tc>
                <a:tc>
                  <a:txBody>
                    <a:bodyPr/>
                    <a:lstStyle/>
                    <a:p>
                      <a:r>
                        <a:rPr sz="1600">
                          <a:solidFill>
                            <a:srgbClr val="263238"/>
                          </a:solidFill>
                          <a:latin typeface="Calibri"/>
                        </a:rPr>
                        <a:t>Radiografía</a:t>
                      </a:r>
                    </a:p>
                  </a:txBody>
                  <a:tcPr>
                    <a:solidFill>
                      <a:srgbClr val="FFFFFF"/>
                    </a:solidFill>
                  </a:tcPr>
                </a:tc>
                <a:tc>
                  <a:txBody>
                    <a:bodyPr/>
                    <a:lstStyle/>
                    <a:p>
                      <a:r>
                        <a:rPr sz="1600">
                          <a:solidFill>
                            <a:srgbClr val="263238"/>
                          </a:solidFill>
                          <a:latin typeface="Calibri"/>
                        </a:rPr>
                        <a:t>Además sirve de referencia [r1]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articulación caliente al plan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[r16] Rogie GA et al. J Pediatr Orthop. 2026. doi:10.1097/BPO.0000000000003481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une lo que dicen la guía europea de adultos y niños [r1], los estudios de cadera irritable y la regla de resonancia [r16].</a:t>
            </a:r>
          </a:p>
          <a:p>
            <a:pPr marL="347472" indent="-347472">
              <a:spcAft>
                <a:spcPts val="1400"/>
              </a:spcAft>
              <a:buChar char="•"/>
            </a:pPr>
            <a:r>
              <a:rPr sz="2400">
                <a:solidFill>
                  <a:srgbClr val="263238"/>
                </a:solidFill>
                <a:latin typeface="Calibri"/>
              </a:rPr>
              <a:t>El encadenamiento de los pasos es una síntesis propia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Articulación nativa dolorosa, caliente o con derrame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[r20] Caird MS et al. A prospective study. 2006. doi:10.2106/JBJS.E.00216</a:t>
            </a:r>
          </a:p>
          <a:p>
            <a:r>
              <a:rPr sz="800">
                <a:solidFill>
                  <a:srgbClr val="5A6469"/>
                </a:solidFill>
                <a:latin typeface="Calibri"/>
              </a:rPr>
              <a:t>[r10] Hagedoorn NN et al. J Pediatr Orthop. 2023. doi:10.1097/BPO.0000000000002441</a:t>
            </a:r>
          </a:p>
          <a:p>
            <a:r>
              <a:rPr sz="800">
                <a:solidFill>
                  <a:srgbClr val="5A6469"/>
                </a:solidFill>
                <a:latin typeface="Calibri"/>
              </a:rPr>
              <a:t>[r16] Rogie GA et al. J Pediatr Orthop. 2026. doi:10.1097/BPO.0000000000003481</a:t>
            </a:r>
          </a:p>
          <a:p>
            <a:r>
              <a:rPr sz="800">
                <a:solidFill>
                  <a:srgbClr val="5A6469"/>
                </a:solidFill>
                <a:latin typeface="Calibri"/>
              </a:rPr>
              <a:t>[r40] Olandres RA et al. Arch Orthop Trauma Surg. 2023. doi:10.1007/s00402-023-05005-7</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19909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Articulación dolorosa, caliente o con derrame, con o sin fiebre [r1]</a:t>
            </a:r>
          </a:p>
        </p:txBody>
      </p:sp>
      <p:sp>
        <p:nvSpPr>
          <p:cNvPr id="7" name="Decision 6"/>
          <p:cNvSpPr/>
          <p:nvPr/>
        </p:nvSpPr>
        <p:spPr>
          <a:xfrm>
            <a:off x="4572000" y="1817584"/>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¿Signos de sepsis o shock?</a:t>
            </a:r>
          </a:p>
        </p:txBody>
      </p:sp>
      <p:sp>
        <p:nvSpPr>
          <p:cNvPr id="8" name="Rectangle 7"/>
          <p:cNvSpPr/>
          <p:nvPr/>
        </p:nvSpPr>
        <p:spPr>
          <a:xfrm>
            <a:off x="2987040" y="22323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Hemocultivos y antibiótico de inmediato según el protocolo de sepsis; aspirar en cuanto sea posible [r1]</a:t>
            </a:r>
          </a:p>
        </p:txBody>
      </p:sp>
      <p:sp>
        <p:nvSpPr>
          <p:cNvPr id="9" name="Rectangle 8"/>
          <p:cNvSpPr/>
          <p:nvPr/>
        </p:nvSpPr>
        <p:spPr>
          <a:xfrm>
            <a:off x="6522720" y="22323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de la articulación; ecografía si se sospecha derrame [r1]</a:t>
            </a:r>
          </a:p>
        </p:txBody>
      </p:sp>
      <p:sp>
        <p:nvSpPr>
          <p:cNvPr id="10" name="Decision 9"/>
          <p:cNvSpPr/>
          <p:nvPr/>
        </p:nvSpPr>
        <p:spPr>
          <a:xfrm>
            <a:off x="4572000" y="2541203"/>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¿Niño con cadera irritable?</a:t>
            </a:r>
          </a:p>
        </p:txBody>
      </p:sp>
      <p:sp>
        <p:nvSpPr>
          <p:cNvPr id="11" name="Rectangle 10"/>
          <p:cNvSpPr/>
          <p:nvPr/>
        </p:nvSpPr>
        <p:spPr>
          <a:xfrm>
            <a:off x="4754880" y="2955998"/>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Fiebre, no apoyar, VSG, leucocitos y PCR de 20 mg/L o más orientan, no descartan [r20][r10]</a:t>
            </a:r>
          </a:p>
        </p:txBody>
      </p:sp>
      <p:sp>
        <p:nvSpPr>
          <p:cNvPr id="12" name="Decision 11"/>
          <p:cNvSpPr/>
          <p:nvPr/>
        </p:nvSpPr>
        <p:spPr>
          <a:xfrm>
            <a:off x="4572000" y="3264822"/>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¿Dos criterios o más, o derrame con PCR alta? [r16][r40]</a:t>
            </a:r>
          </a:p>
        </p:txBody>
      </p:sp>
      <p:sp>
        <p:nvSpPr>
          <p:cNvPr id="13" name="Rectangle 12"/>
          <p:cNvSpPr/>
          <p:nvPr/>
        </p:nvSpPr>
        <p:spPr>
          <a:xfrm>
            <a:off x="4754880" y="3679617"/>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RM si está disponible: busca osteomielitis contigua y abscesos, sin retrasar el drenaje [r16][r43]</a:t>
            </a:r>
          </a:p>
        </p:txBody>
      </p:sp>
      <p:sp>
        <p:nvSpPr>
          <p:cNvPr id="14" name="Rectangle 13"/>
          <p:cNvSpPr/>
          <p:nvPr/>
        </p:nvSpPr>
        <p:spPr>
          <a:xfrm>
            <a:off x="4754880" y="3988441"/>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Aspirar la articulación cuanto antes (guía por imagen si es profunda): cultivo en tubo y frascos, leucocitos con PMN, cristales, Gram [r1]</a:t>
            </a:r>
          </a:p>
        </p:txBody>
      </p:sp>
      <p:sp>
        <p:nvSpPr>
          <p:cNvPr id="15" name="Decision 14"/>
          <p:cNvSpPr/>
          <p:nvPr/>
        </p:nvSpPr>
        <p:spPr>
          <a:xfrm>
            <a:off x="4572000" y="4297265"/>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¿Pus, Gram positivo, cultivo positivo o recuento mayor de 50 000 por µL (sugestivo, no diagnóstico por sí solo)? [r1]</a:t>
            </a:r>
          </a:p>
        </p:txBody>
      </p:sp>
      <p:sp>
        <p:nvSpPr>
          <p:cNvPr id="16" name="Rectangle 15"/>
          <p:cNvSpPr/>
          <p:nvPr/>
        </p:nvSpPr>
        <p:spPr>
          <a:xfrm>
            <a:off x="4754880" y="4712060"/>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Líquido dudoso: no descarta con recuento bajo ni con cristales; esperar el cultivo y vigilar [r1][r9]</a:t>
            </a:r>
          </a:p>
        </p:txBody>
      </p:sp>
      <p:sp>
        <p:nvSpPr>
          <p:cNvPr id="17" name="Rectangle 16"/>
          <p:cNvSpPr/>
          <p:nvPr/>
        </p:nvSpPr>
        <p:spPr>
          <a:xfrm>
            <a:off x="2987040" y="5020884"/>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como artritis séptica: lavado quirúrgico más antibiótico elegido por edad y riesgo [r1]</a:t>
            </a:r>
          </a:p>
        </p:txBody>
      </p:sp>
      <p:sp>
        <p:nvSpPr>
          <p:cNvPr id="18" name="Rounded Rectangle 17"/>
          <p:cNvSpPr/>
          <p:nvPr/>
        </p:nvSpPr>
        <p:spPr>
          <a:xfrm>
            <a:off x="6522720" y="5020884"/>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Otro diagnóstico probable (sinovitis transitoria, reactiva, cristales) con seguimiento estrecho [r1]</a:t>
            </a:r>
          </a:p>
        </p:txBody>
      </p:sp>
      <p:sp>
        <p:nvSpPr>
          <p:cNvPr id="19" name="Decision 18"/>
          <p:cNvSpPr/>
          <p:nvPr/>
        </p:nvSpPr>
        <p:spPr>
          <a:xfrm>
            <a:off x="4572000" y="5329708"/>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¿Baja la PCR y mejora el cuadro? [r1]</a:t>
            </a:r>
          </a:p>
        </p:txBody>
      </p:sp>
      <p:sp>
        <p:nvSpPr>
          <p:cNvPr id="20" name="Rounded Rectangle 19"/>
          <p:cNvSpPr/>
          <p:nvPr/>
        </p:nvSpPr>
        <p:spPr>
          <a:xfrm>
            <a:off x="298704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Paso a vía oral y control: niño no complicado, 2 a 3 semanas totales; adulto, 2 a 4 semanas orales [r1]</a:t>
            </a:r>
          </a:p>
        </p:txBody>
      </p:sp>
      <p:sp>
        <p:nvSpPr>
          <p:cNvPr id="21" name="Rounded Rectangle 20"/>
          <p:cNvSpPr/>
          <p:nvPr/>
        </p:nvSpPr>
        <p:spPr>
          <a:xfrm>
            <a:off x="652272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Fracaso: reaspirar o reoperar y repetir imagen para absceso u osteomielitis [r1]</a:t>
            </a:r>
          </a:p>
        </p:txBody>
      </p:sp>
      <p:cxnSp>
        <p:nvCxnSpPr>
          <p:cNvPr id="22" name="Connector 21"/>
          <p:cNvCxnSpPr>
            <a:stCxn id="6" idx="2"/>
            <a:endCxn id="7" idx="0"/>
          </p:cNvCxnSpPr>
          <p:nvPr/>
        </p:nvCxnSpPr>
        <p:spPr>
          <a:xfrm flipH="1">
            <a:off x="6126480" y="17078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4358640" y="21226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004816" y="21153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7" idx="2"/>
            <a:endCxn id="9" idx="0"/>
          </p:cNvCxnSpPr>
          <p:nvPr/>
        </p:nvCxnSpPr>
        <p:spPr>
          <a:xfrm>
            <a:off x="6126480" y="21226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800088" y="211533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8" idx="2"/>
            <a:endCxn id="14" idx="0"/>
          </p:cNvCxnSpPr>
          <p:nvPr/>
        </p:nvCxnSpPr>
        <p:spPr>
          <a:xfrm>
            <a:off x="4358640" y="2431475"/>
            <a:ext cx="1767840" cy="155696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9" idx="2"/>
            <a:endCxn id="10" idx="0"/>
          </p:cNvCxnSpPr>
          <p:nvPr/>
        </p:nvCxnSpPr>
        <p:spPr>
          <a:xfrm flipH="1">
            <a:off x="6126480" y="243147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0" idx="2"/>
            <a:endCxn id="11" idx="0"/>
          </p:cNvCxnSpPr>
          <p:nvPr/>
        </p:nvCxnSpPr>
        <p:spPr>
          <a:xfrm flipH="1">
            <a:off x="6126480" y="284626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28389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4" idx="0"/>
          </p:cNvCxnSpPr>
          <p:nvPr/>
        </p:nvCxnSpPr>
        <p:spPr>
          <a:xfrm flipH="1">
            <a:off x="6126480" y="2846269"/>
            <a:ext cx="0" cy="11421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81344" y="3200309"/>
            <a:ext cx="457200" cy="274320"/>
          </a:xfrm>
          <a:prstGeom prst="rect">
            <a:avLst/>
          </a:prstGeom>
          <a:noFill/>
        </p:spPr>
        <p:txBody>
          <a:bodyPr wrap="square">
            <a:spAutoFit/>
          </a:bodyPr>
          <a:lstStyle/>
          <a:p>
            <a:r>
              <a:rPr sz="1200" b="1">
                <a:solidFill>
                  <a:srgbClr val="D97706"/>
                </a:solidFill>
                <a:latin typeface="Calibri"/>
              </a:rPr>
              <a:t>no (adulto u otra articulación)</a:t>
            </a:r>
          </a:p>
        </p:txBody>
      </p:sp>
      <p:cxnSp>
        <p:nvCxnSpPr>
          <p:cNvPr id="33" name="Connector 32"/>
          <p:cNvCxnSpPr>
            <a:stCxn id="11" idx="2"/>
            <a:endCxn id="12" idx="0"/>
          </p:cNvCxnSpPr>
          <p:nvPr/>
        </p:nvCxnSpPr>
        <p:spPr>
          <a:xfrm flipH="1">
            <a:off x="6126480" y="315509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2" idx="2"/>
            <a:endCxn id="13" idx="0"/>
          </p:cNvCxnSpPr>
          <p:nvPr/>
        </p:nvCxnSpPr>
        <p:spPr>
          <a:xfrm flipH="1">
            <a:off x="6126480" y="356988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35625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3" idx="2"/>
            <a:endCxn id="14" idx="0"/>
          </p:cNvCxnSpPr>
          <p:nvPr/>
        </p:nvCxnSpPr>
        <p:spPr>
          <a:xfrm flipH="1">
            <a:off x="6126480" y="38787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2" idx="2"/>
            <a:endCxn id="14" idx="0"/>
          </p:cNvCxnSpPr>
          <p:nvPr/>
        </p:nvCxnSpPr>
        <p:spPr>
          <a:xfrm flipH="1">
            <a:off x="6126480" y="3569888"/>
            <a:ext cx="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81344" y="3670661"/>
            <a:ext cx="457200" cy="274320"/>
          </a:xfrm>
          <a:prstGeom prst="rect">
            <a:avLst/>
          </a:prstGeom>
          <a:noFill/>
        </p:spPr>
        <p:txBody>
          <a:bodyPr wrap="square">
            <a:spAutoFit/>
          </a:bodyPr>
          <a:lstStyle/>
          <a:p>
            <a:r>
              <a:rPr sz="1200" b="1">
                <a:solidFill>
                  <a:srgbClr val="D97706"/>
                </a:solidFill>
                <a:latin typeface="Calibri"/>
              </a:rPr>
              <a:t>no, pero la sospecha clínica persiste</a:t>
            </a:r>
          </a:p>
        </p:txBody>
      </p:sp>
      <p:cxnSp>
        <p:nvCxnSpPr>
          <p:cNvPr id="39" name="Connector 38"/>
          <p:cNvCxnSpPr>
            <a:stCxn id="12" idx="2"/>
            <a:endCxn id="18" idx="0"/>
          </p:cNvCxnSpPr>
          <p:nvPr/>
        </p:nvCxnSpPr>
        <p:spPr>
          <a:xfrm>
            <a:off x="6126480" y="3569888"/>
            <a:ext cx="1767840" cy="145099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800088" y="4032016"/>
            <a:ext cx="457200" cy="274320"/>
          </a:xfrm>
          <a:prstGeom prst="rect">
            <a:avLst/>
          </a:prstGeom>
          <a:noFill/>
        </p:spPr>
        <p:txBody>
          <a:bodyPr wrap="square">
            <a:spAutoFit/>
          </a:bodyPr>
          <a:lstStyle/>
          <a:p>
            <a:r>
              <a:rPr sz="1200" b="1">
                <a:solidFill>
                  <a:srgbClr val="D97706"/>
                </a:solidFill>
                <a:latin typeface="Calibri"/>
              </a:rPr>
              <a:t>no y sospecha baja con mejoría</a:t>
            </a:r>
          </a:p>
        </p:txBody>
      </p:sp>
      <p:cxnSp>
        <p:nvCxnSpPr>
          <p:cNvPr id="41" name="Connector 40"/>
          <p:cNvCxnSpPr>
            <a:stCxn id="14" idx="2"/>
            <a:endCxn id="15" idx="0"/>
          </p:cNvCxnSpPr>
          <p:nvPr/>
        </p:nvCxnSpPr>
        <p:spPr>
          <a:xfrm flipH="1">
            <a:off x="6126480" y="41875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5" idx="2"/>
            <a:endCxn id="17" idx="0"/>
          </p:cNvCxnSpPr>
          <p:nvPr/>
        </p:nvCxnSpPr>
        <p:spPr>
          <a:xfrm flipH="1">
            <a:off x="4358640" y="4602331"/>
            <a:ext cx="176784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004816" y="470310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5" idx="2"/>
            <a:endCxn id="16" idx="0"/>
          </p:cNvCxnSpPr>
          <p:nvPr/>
        </p:nvCxnSpPr>
        <p:spPr>
          <a:xfrm flipH="1">
            <a:off x="6126480" y="460233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81344" y="459501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6" name="Connector 45"/>
          <p:cNvCxnSpPr>
            <a:stCxn id="17" idx="2"/>
            <a:endCxn id="19" idx="0"/>
          </p:cNvCxnSpPr>
          <p:nvPr/>
        </p:nvCxnSpPr>
        <p:spPr>
          <a:xfrm>
            <a:off x="4358640" y="521998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6" idx="2"/>
            <a:endCxn id="18" idx="0"/>
          </p:cNvCxnSpPr>
          <p:nvPr/>
        </p:nvCxnSpPr>
        <p:spPr>
          <a:xfrm>
            <a:off x="6126480" y="491115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800088" y="4903840"/>
            <a:ext cx="457200" cy="274320"/>
          </a:xfrm>
          <a:prstGeom prst="rect">
            <a:avLst/>
          </a:prstGeom>
          <a:noFill/>
        </p:spPr>
        <p:txBody>
          <a:bodyPr wrap="square">
            <a:spAutoFit/>
          </a:bodyPr>
          <a:lstStyle/>
          <a:p>
            <a:r>
              <a:rPr sz="1200" b="1">
                <a:solidFill>
                  <a:srgbClr val="D97706"/>
                </a:solidFill>
                <a:latin typeface="Calibri"/>
              </a:rPr>
              <a:t>cultivo negativo y buena evolución</a:t>
            </a:r>
          </a:p>
        </p:txBody>
      </p:sp>
      <p:cxnSp>
        <p:nvCxnSpPr>
          <p:cNvPr id="49" name="Connector 48"/>
          <p:cNvCxnSpPr>
            <a:stCxn id="16" idx="2"/>
            <a:endCxn id="17" idx="0"/>
          </p:cNvCxnSpPr>
          <p:nvPr/>
        </p:nvCxnSpPr>
        <p:spPr>
          <a:xfrm flipH="1">
            <a:off x="4358640" y="491115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004816" y="4903840"/>
            <a:ext cx="457200" cy="274320"/>
          </a:xfrm>
          <a:prstGeom prst="rect">
            <a:avLst/>
          </a:prstGeom>
          <a:noFill/>
        </p:spPr>
        <p:txBody>
          <a:bodyPr wrap="square">
            <a:spAutoFit/>
          </a:bodyPr>
          <a:lstStyle/>
          <a:p>
            <a:r>
              <a:rPr sz="1200" b="1">
                <a:solidFill>
                  <a:srgbClr val="D97706"/>
                </a:solidFill>
                <a:latin typeface="Calibri"/>
              </a:rPr>
              <a:t>cultivo positivo o empeora</a:t>
            </a:r>
          </a:p>
        </p:txBody>
      </p:sp>
      <p:cxnSp>
        <p:nvCxnSpPr>
          <p:cNvPr id="51" name="Connector 50"/>
          <p:cNvCxnSpPr>
            <a:stCxn id="19" idx="2"/>
            <a:endCxn id="20" idx="0"/>
          </p:cNvCxnSpPr>
          <p:nvPr/>
        </p:nvCxnSpPr>
        <p:spPr>
          <a:xfrm flipH="1">
            <a:off x="4358640" y="563477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5004816" y="562745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3" name="Connector 52"/>
          <p:cNvCxnSpPr>
            <a:stCxn id="19" idx="2"/>
            <a:endCxn id="21" idx="0"/>
          </p:cNvCxnSpPr>
          <p:nvPr/>
        </p:nvCxnSpPr>
        <p:spPr>
          <a:xfrm>
            <a:off x="6126480" y="563477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6800088" y="5627459"/>
            <a:ext cx="457200" cy="274320"/>
          </a:xfrm>
          <a:prstGeom prst="rect">
            <a:avLst/>
          </a:prstGeom>
          <a:noFill/>
        </p:spPr>
        <p:txBody>
          <a:bodyPr wrap="square">
            <a:spAutoFit/>
          </a:bodyPr>
          <a:lstStyle/>
          <a:p>
            <a:r>
              <a:rPr sz="1200" b="1">
                <a:solidFill>
                  <a:srgbClr val="D97706"/>
                </a:solidFill>
                <a:latin typeface="Calibri"/>
              </a:rPr>
              <a:t>no</a:t>
            </a:r>
          </a:p>
        </p:txBody>
      </p:sp>
      <p:sp>
        <p:nvSpPr>
          <p:cNvPr id="55" name="TextBox 54"/>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drenar, cubrir y acortar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idea central</a:t>
            </a:r>
          </a:p>
          <a:p>
            <a:pPr marL="347472" indent="-347472">
              <a:spcAft>
                <a:spcPts val="1400"/>
              </a:spcAft>
              <a:buChar char="•"/>
            </a:pPr>
            <a:r>
              <a:rPr sz="2400">
                <a:solidFill>
                  <a:srgbClr val="263238"/>
                </a:solidFill>
                <a:latin typeface="Calibri"/>
              </a:rPr>
              <a:t>El tratamiento tiene dos mitades que se necesitan: sacar el pus y las toxinas (descomprimir y bajar la carga bacteriana) y dar el antibiótico correcto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Cadera pediátrica: caderas que necesitaron otro drenaje según la técnica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Donders CM et al. Hip Int. 2022. doi:10.1177/1120700021989666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Rodilla pediátrica: necesidad de drenaje repetido según la técnica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Sanpera I et al. J Child Orthop. 2025. doi:10.1177/18632521241311302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aspiración, lavado y artrotomía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[r11] Yagupsky P. Expert Rev Anti Infect Ther. 2017. PMID 28918656</a:t>
            </a:r>
          </a:p>
          <a:p>
            <a:r>
              <a:rPr sz="800">
                <a:solidFill>
                  <a:srgbClr val="5A6469"/>
                </a:solidFill>
                <a:latin typeface="Calibri"/>
              </a:rPr>
              <a:t>[r13] Gutiérrez Carbonell P et al. J Pediatr Orthop B. 2021. doi:10.1097/BPB.0000000000000727</a:t>
            </a:r>
          </a:p>
          <a:p>
            <a:r>
              <a:rPr sz="800">
                <a:solidFill>
                  <a:srgbClr val="5A6469"/>
                </a:solidFill>
                <a:latin typeface="Calibri"/>
              </a:rPr>
              <a:t>[r19] Nihalani S et al. 2024. doi:10.1177/18632521241262167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bloque es apoyo de estudio.</a:t>
            </a:r>
          </a:p>
          <a:p>
            <a:pPr marL="347472" indent="-347472">
              <a:spcAft>
                <a:spcPts val="1400"/>
              </a:spcAft>
              <a:buChar char="•"/>
            </a:pPr>
            <a:r>
              <a:rPr sz="2800">
                <a:solidFill>
                  <a:srgbClr val="263238"/>
                </a:solidFill>
                <a:latin typeface="Calibri"/>
              </a:rPr>
              <a:t>No sustituye al tutor, al manual del equipo ni al protocolo del hospital.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aspiración, lavado y artrotomía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Nihalani S et al. 2024. doi:10.1177/18632521241262167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Fue la vía tradicional, tanto por costumbre del cirujano como por el temor a dañar la irrigación de la cabeza femoral [r19].</a:t>
            </a:r>
          </a:p>
          <a:p>
            <a:pPr marL="347472" indent="-347472">
              <a:spcAft>
                <a:spcPts val="1400"/>
              </a:spcAft>
              <a:buChar char="•"/>
            </a:pPr>
            <a:r>
              <a:rPr sz="2400">
                <a:solidFill>
                  <a:srgbClr val="263238"/>
                </a:solidFill>
                <a:latin typeface="Calibri"/>
              </a:rPr>
              <a:t>Su punto débil es el nervio cutáneo femoral lateral, que la vía medial evita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Aspiración-lavado con aguja de la cadera del niño: resultado en 43 caderas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Journeau P et al. Orthop Traumatol Surg Res. 2011. doi:10.1016/j.otsr.2011.01.009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Hunter JG et al. J Bone Joint Surg Am. 2015. doi:10.2106/JBJS.N.00593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Del tratamiento fallido o tardío</a:t>
            </a:r>
          </a:p>
          <a:p>
            <a:pPr marL="347472" indent="-347472">
              <a:spcAft>
                <a:spcPts val="1400"/>
              </a:spcAft>
              <a:buChar char="•"/>
            </a:pPr>
            <a:r>
              <a:rPr sz="2800">
                <a:solidFill>
                  <a:srgbClr val="263238"/>
                </a:solidFill>
                <a:latin typeface="Calibri"/>
              </a:rPr>
              <a:t>En el adulto, 38 % necesitó más de un desbridamiento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Hamilton EC et al. J Bone Joint Surg Am. 2021. doi:10.2106/JBJS.20.01685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los autores, lo que deja secuelas a largo plazo en estos niños sería sobre todo la osteomielitis vecina, no la artritis en sí [r8].</a:t>
            </a:r>
          </a:p>
          <a:p>
            <a:pPr marL="347472" indent="-347472">
              <a:spcAft>
                <a:spcPts val="1400"/>
              </a:spcAft>
              <a:buChar char="•"/>
            </a:pPr>
            <a:r>
              <a:rPr sz="2400">
                <a:solidFill>
                  <a:srgbClr val="263238"/>
                </a:solidFill>
                <a:latin typeface="Calibri"/>
              </a:rPr>
              <a:t>Según el germen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Niños con artritis séptica: primaria frente a con osteomielitis contigua (Hamilton)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Hamilton EC et al. J Bone Joint Surg Am. 2021. doi:10.2106/JBJS.20.01685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Hamilton EC et al. J Bone Joint Surg Am. 2021. doi:10.2106/JBJS.20.01685</a:t>
            </a:r>
          </a:p>
          <a:p>
            <a:r>
              <a:rPr sz="800">
                <a:solidFill>
                  <a:srgbClr val="5A6469"/>
                </a:solidFill>
                <a:latin typeface="Calibri"/>
              </a:rPr>
              <a:t>[r13] Gutiérrez Carbonell P et al. J Pediatr Orthop B. 2021. doi:10.1097/BPB.0000000000000727</a:t>
            </a:r>
          </a:p>
          <a:p>
            <a:r>
              <a:rPr sz="800">
                <a:solidFill>
                  <a:srgbClr val="5A6469"/>
                </a:solidFill>
                <a:latin typeface="Calibri"/>
              </a:rPr>
              <a:t>[r21] Huang YC et al. Rheumatology (Oxford). 2020. doi:10.1093/rheumatology/keaa162</a:t>
            </a:r>
          </a:p>
          <a:p>
            <a:r>
              <a:rPr sz="800">
                <a:solidFill>
                  <a:srgbClr val="5A6469"/>
                </a:solidFill>
                <a:latin typeface="Calibri"/>
              </a:rPr>
              <a:t>[r29] Hooper M et al. Pediatr Infect Dis J. 2025. doi:10.1097/INF.0000000000004794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Adulto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64</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tras artritis séptica nativa (Taiwán, 31 491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Huang YC et al. Rheumatology (Oxford). 2020. doi:10.1093/rheumatology/keaa162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64</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Rodilla séptica tras lavado artroscópico: eventos a 1 año (Inglaterra)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Abram SGF et al. Lancet Infect Dis. 2020. doi:10.1016/S1473-3099(19)30419-0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64</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moviliza apenas la infección está controlada, ya sin drenajes y con la herida cerrada; ningún protocolo de movilización ha demostrado ser mejor que otro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no mejora, repetir la aspiración o reoperar y repetir imagen para buscar absceso u osteomielitis [r1].</a:t>
            </a:r>
          </a:p>
          <a:p>
            <a:pPr marL="347472" indent="-347472">
              <a:spcAft>
                <a:spcPts val="1400"/>
              </a:spcAft>
              <a:buChar char="•"/>
            </a:pPr>
            <a:r>
              <a:rPr sz="2400">
                <a:solidFill>
                  <a:srgbClr val="263238"/>
                </a:solidFill>
                <a:latin typeface="Calibri"/>
              </a:rPr>
              <a:t>Qué evaluar al final: erradicación, función articular residual y mortalidad a 30 días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Peltola H et al. Clin Infect Dis. 2009. doi:10.1086/597582</a:t>
            </a:r>
          </a:p>
          <a:p>
            <a:r>
              <a:rPr sz="1000">
                <a:solidFill>
                  <a:srgbClr val="5A6469"/>
                </a:solidFill>
                <a:latin typeface="Calibri"/>
              </a:rPr>
              <a:t>[r53] Delgado-Noguera MF et al. Cochrane Database Syst Rev. 2018. doi:10.1002/14651858.CD012125.pub2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los estudios de tratamiento pediátrico el desenlace se evaluó a los 12 meses [r5][r53].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64</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Aspirar antes de tratar: cultivo, leucocitos con polimorfonucleares y cristales, por ese orden de prioridad si el volumen no alcanza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[r9] Papanicolas LE et al. J Rheumatol. 2012. doi:10.3899/jrheum.110368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Hemocultivos antes del antibiótico: al menos 2 series en el paciente febril [r1].</a:t>
            </a:r>
          </a:p>
          <a:p>
            <a:pPr marL="347472" indent="-347472">
              <a:spcAft>
                <a:spcPts val="1400"/>
              </a:spcAft>
              <a:buChar char="•"/>
            </a:pPr>
            <a:r>
              <a:rPr sz="2400">
                <a:solidFill>
                  <a:srgbClr val="263238"/>
                </a:solidFill>
                <a:latin typeface="Calibri"/>
              </a:rPr>
              <a:t>Los cristales no descartan infección: en una serie, 5 % de las articulaciones con cristales tenía infección concomitante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64</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[r10] Hagedoorn NN et al. J Pediatr Orthop. 2023. doi:10.1097/BPO.0000000000002441</a:t>
            </a:r>
          </a:p>
          <a:p>
            <a:r>
              <a:rPr sz="1000">
                <a:solidFill>
                  <a:srgbClr val="5A6469"/>
                </a:solidFill>
                <a:latin typeface="Calibri"/>
              </a:rPr>
              <a:t>[r8] Hamilton EC et al. J Bone Joint Surg Am. 2021. doi:10.2106/JBJS.20.01685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Sin líquido no hay diagnóstico: aspirar antes de tratar [r1].</a:t>
            </a:r>
          </a:p>
          <a:p>
            <a:pPr marL="347472" indent="-347472">
              <a:spcAft>
                <a:spcPts val="1400"/>
              </a:spcAft>
              <a:buChar char="•"/>
            </a:pPr>
            <a:r>
              <a:rPr sz="2400">
                <a:solidFill>
                  <a:srgbClr val="263238"/>
                </a:solidFill>
                <a:latin typeface="Calibri"/>
              </a:rPr>
              <a:t>Kocher orienta, no excluye: 56,6 % de sensibilidad en preescolares [r10].</a:t>
            </a:r>
          </a:p>
          <a:p>
            <a:pPr marL="347472" indent="-347472">
              <a:spcAft>
                <a:spcPts val="1400"/>
              </a:spcAft>
              <a:buChar char="•"/>
            </a:pPr>
            <a:r>
              <a:rPr sz="2400">
                <a:solidFill>
                  <a:srgbClr val="263238"/>
                </a:solidFill>
                <a:latin typeface="Calibri"/>
              </a:rPr>
              <a:t>En el niño, buscar siempre la osteomielitis contigua: 38,1 % de complicaciones frente a 0,7 %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artritis séptica · articulación nativa · artrocentesis · líquido sinovial · recuento de leucocitos sinoviales · criterios de Kocher · criterios de Caird · sinovitis transitoria · cadera irritable · Kingella kingae · Staphylococcus aureus…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[r10] Hagedoorn NN et al. J Pediatr Orthop. 2023. doi:10.1097/BPO.0000000000002441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Aspire primero, trate después; sin líquido no hay diagnóstico [r1].</a:t>
            </a:r>
          </a:p>
          <a:p>
            <a:pPr marL="347472" indent="-347472">
              <a:spcAft>
                <a:spcPts val="1400"/>
              </a:spcAft>
              <a:buChar char="•"/>
            </a:pPr>
            <a:r>
              <a:rPr sz="2400">
                <a:solidFill>
                  <a:srgbClr val="263238"/>
                </a:solidFill>
                <a:latin typeface="Calibri"/>
              </a:rPr>
              <a:t>Kocher orienta, no excluye: 56,6 % de sensibilidad en preescolares [r10].</a:t>
            </a:r>
          </a:p>
          <a:p>
            <a:pPr marL="347472" indent="-347472">
              <a:spcAft>
                <a:spcPts val="1400"/>
              </a:spcAft>
              <a:buChar char="•"/>
            </a:pPr>
            <a:r>
              <a:rPr sz="2400">
                <a:solidFill>
                  <a:srgbClr val="263238"/>
                </a:solidFill>
                <a:latin typeface="Calibri"/>
              </a:rPr>
              <a:t>Cristales en el líquido no descartan infección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64</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 La niña que cojea sin fiebre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a:t>
            </a:r>
          </a:p>
          <a:p>
            <a:pPr marL="347472" indent="-347472">
              <a:spcAft>
                <a:spcPts val="1400"/>
              </a:spcAft>
              <a:buChar char="•"/>
            </a:pPr>
            <a:r>
              <a:rPr sz="2400">
                <a:solidFill>
                  <a:srgbClr val="263238"/>
                </a:solidFill>
                <a:latin typeface="Calibri"/>
              </a:rPr>
              <a:t>Una niña preescolar sana llega a urgencias porque desde hace poco rechaza apoyar la pierna derecha.</a:t>
            </a:r>
          </a:p>
          <a:p>
            <a:pPr marL="347472" indent="-347472">
              <a:spcAft>
                <a:spcPts val="1400"/>
              </a:spcAft>
              <a:buChar char="•"/>
            </a:pPr>
            <a:r>
              <a:rPr sz="2400">
                <a:solidFill>
                  <a:srgbClr val="263238"/>
                </a:solidFill>
                <a:latin typeface="Calibri"/>
              </a:rPr>
              <a:t>No tiene fiebre franca y su estado general es bueno.</a:t>
            </a:r>
          </a:p>
          <a:p>
            <a:pPr marL="347472" indent="-347472">
              <a:spcAft>
                <a:spcPts val="1400"/>
              </a:spcAft>
              <a:buChar char="•"/>
            </a:pPr>
            <a:r>
              <a:rPr sz="2400">
                <a:solidFill>
                  <a:srgbClr val="263238"/>
                </a:solidFill>
                <a:latin typeface="Calibri"/>
              </a:rPr>
              <a:t>La cadera derecha está dolorosa y mantiene una posición antálgica.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¿Cuántos criterios de Kocher cumple y qué hace con ese resultado?</a:t>
            </a:r>
          </a:p>
          <a:p>
            <a:pPr marL="347472" indent="-347472">
              <a:spcAft>
                <a:spcPts val="1400"/>
              </a:spcAft>
              <a:buChar char="•"/>
            </a:pPr>
            <a:r>
              <a:rPr sz="2400">
                <a:solidFill>
                  <a:srgbClr val="263238"/>
                </a:solidFill>
                <a:latin typeface="Calibri"/>
              </a:rPr>
              <a:t>2. ¿Qué hace antes de dar antibiótico?</a:t>
            </a:r>
          </a:p>
          <a:p>
            <a:pPr marL="347472" indent="-347472">
              <a:spcAft>
                <a:spcPts val="1400"/>
              </a:spcAft>
              <a:buChar char="•"/>
            </a:pPr>
            <a:r>
              <a:rPr sz="2400">
                <a:solidFill>
                  <a:srgbClr val="263238"/>
                </a:solidFill>
                <a:latin typeface="Calibri"/>
              </a:rPr>
              <a:t>3. ¿Qué germen sospecha y cómo se lo busca?</a:t>
            </a:r>
          </a:p>
          <a:p>
            <a:pPr marL="347472" indent="-347472">
              <a:spcAft>
                <a:spcPts val="1400"/>
              </a:spcAft>
              <a:buChar char="•"/>
            </a:pPr>
            <a:r>
              <a:rPr sz="2400">
                <a:solidFill>
                  <a:srgbClr val="263238"/>
                </a:solidFill>
                <a:latin typeface="Calibri"/>
              </a:rPr>
              <a:t>4. ¿Cuándo y cómo drena?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64</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Yagupsky P et al. J Pediatr. 2014. doi:10.1016/j.jpeds.2014.07.060</a:t>
            </a:r>
          </a:p>
          <a:p>
            <a:r>
              <a:rPr sz="1000">
                <a:solidFill>
                  <a:srgbClr val="5A6469"/>
                </a:solidFill>
                <a:latin typeface="Calibri"/>
              </a:rPr>
              <a:t>[r10] Hagedoorn NN et al. J Pediatr Orthop. 2023. doi:10.1097/BPO.0000000000002441</a:t>
            </a:r>
          </a:p>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Cumple pocos criterios de Kocher, pero eso no descarta la infección: en la artritis de cadera por Kingella… [r17] [r10]</a:t>
            </a:r>
          </a:p>
          <a:p>
            <a:pPr marL="347472" indent="-347472">
              <a:spcAft>
                <a:spcPts val="1400"/>
              </a:spcAft>
              <a:buChar char="•"/>
            </a:pPr>
            <a:r>
              <a:rPr sz="2400">
                <a:solidFill>
                  <a:srgbClr val="263238"/>
                </a:solidFill>
                <a:latin typeface="Calibri"/>
              </a:rPr>
              <a:t>Con derrame y sospecha clínica, se aspira la cadera antes del antibiótico, con guía de imagen si hace falta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Ravn C, Neyt J, Benito N, Abreu MA, Achermann Y, Bozhkova S, et al. Guideline for management of septic arthritis in native joints (SANJO). J Bone Jt Infect. 2023;8(1):29-37. https://doi.org/10.5194/jbji-8-29-2023</a:t>
            </a:r>
          </a:p>
          <a:p>
            <a:pPr>
              <a:spcAft>
                <a:spcPts val="800"/>
              </a:spcAft>
            </a:pPr>
            <a:r>
              <a:rPr sz="1200">
                <a:solidFill>
                  <a:srgbClr val="263238"/>
                </a:solidFill>
                <a:latin typeface="Calibri"/>
              </a:rPr>
              <a:t>[r2] Kocher MS, Zurakowski D, Kasser JR. Differentiating between septic arthritis and transient synovitis of the hip in children: an evidence-based clinical prediction algorithm. J Bone Joint Surg Am. 1999;81(12):1662-70. https://doi.org/10.2106/00004623-199912000-00002</a:t>
            </a:r>
          </a:p>
          <a:p>
            <a:pPr>
              <a:spcAft>
                <a:spcPts val="800"/>
              </a:spcAft>
            </a:pPr>
            <a:r>
              <a:rPr sz="1200">
                <a:solidFill>
                  <a:srgbClr val="263238"/>
                </a:solidFill>
                <a:latin typeface="Calibri"/>
              </a:rPr>
              <a:t>[r3] Luhmann SJ, Jones A, Schootman M, Gordon JE, Schoenecker PL, Luhmann JD. Differentiation between septic arthritis and transient synovitis of the hip in children with clinical prediction algorithms. J Bone Joint Surg Am. 2004;86(5):956-62. https://doi.org/10.2106/00004623-200405000-00011</a:t>
            </a:r>
          </a:p>
          <a:p>
            <a:pPr>
              <a:spcAft>
                <a:spcPts val="800"/>
              </a:spcAft>
            </a:pPr>
            <a:r>
              <a:rPr sz="1200">
                <a:solidFill>
                  <a:srgbClr val="263238"/>
                </a:solidFill>
                <a:latin typeface="Calibri"/>
              </a:rPr>
              <a:t>[r4] Sultan J, Hughes PJ. Septic arthritis or transient synovitis of the hip in children: the value of clinical prediction algorithms. J Bone Joint Surg Br. 2010;92(9):1289-93. https://doi.org/10.1302/0301-620X.92B9.24286</a:t>
            </a:r>
          </a:p>
          <a:p>
            <a:pPr>
              <a:spcAft>
                <a:spcPts val="800"/>
              </a:spcAft>
            </a:pPr>
            <a:r>
              <a:rPr sz="1200">
                <a:solidFill>
                  <a:srgbClr val="263238"/>
                </a:solidFill>
                <a:latin typeface="Calibri"/>
              </a:rPr>
              <a:t>[r5] Peltola H, Pääkkönen M, Kallio P, Kallio MJ, Osteomyelitis-Septic Arthritis (OM-SA) Study Group. Prospective, randomized trial of 10 days versus 30 days of antimicrobial treatment, including a short-term course of parenteral therapy, for childhood septic arthritis. Clin Infect Dis. 2009;48(9):1201-10. https://doi.org/10.1086/597582</a:t>
            </a:r>
          </a:p>
          <a:p>
            <a:pPr>
              <a:spcAft>
                <a:spcPts val="800"/>
              </a:spcAft>
            </a:pPr>
            <a:r>
              <a:rPr sz="1200">
                <a:solidFill>
                  <a:srgbClr val="263238"/>
                </a:solidFill>
                <a:latin typeface="Calibri"/>
              </a:rPr>
              <a:t>[r6] van den Boom M, Lennon DR, Crawford H, Freeman J, Castle J, Mistry R, et al. Microbiology of septic arthritis in young Auckland children. J Paediatr Child Health. 2022;58(2):326-331. https://doi.org/10.1111/jpc.15716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Kaandorp CJ, Dinant HJ, van de Laar MA, Moens HJ, Prins AP, Dijkmans BA. Incidence and sources of native and prosthetic joint infection: a community based prospective survey. Ann Rheum Dis. 1997;56(8):470-5. https://doi.org/10.1136/ard.56.8.470</a:t>
            </a:r>
          </a:p>
          <a:p>
            <a:pPr>
              <a:spcAft>
                <a:spcPts val="800"/>
              </a:spcAft>
            </a:pPr>
            <a:r>
              <a:rPr sz="1200">
                <a:solidFill>
                  <a:srgbClr val="263238"/>
                </a:solidFill>
                <a:latin typeface="Calibri"/>
              </a:rPr>
              <a:t>[r8] Hamilton EC, Villani MC, Klosterman MM, Jo C, Liu J, Copley LAB. Children with Primary Septic Arthritis Have a Markedly Lower Risk of Adverse Outcomes Than Those with Contiguous Osteomyelitis. J Bone Joint Surg Am. 2021;103(13):1229-1237. https://doi.org/10.2106/JBJS.20.01685</a:t>
            </a:r>
          </a:p>
          <a:p>
            <a:pPr>
              <a:spcAft>
                <a:spcPts val="800"/>
              </a:spcAft>
            </a:pPr>
            <a:r>
              <a:rPr sz="1200">
                <a:solidFill>
                  <a:srgbClr val="263238"/>
                </a:solidFill>
                <a:latin typeface="Calibri"/>
              </a:rPr>
              <a:t>[r9] Papanicolas LE, Hakendorf P, Gordon DL. Concomitant septic arthritis in crystal monoarthritis. J Rheumatol. 2012;39(1):157-60. https://doi.org/10.3899/jrheum.110368</a:t>
            </a:r>
          </a:p>
          <a:p>
            <a:pPr>
              <a:spcAft>
                <a:spcPts val="800"/>
              </a:spcAft>
            </a:pPr>
            <a:r>
              <a:rPr sz="1200">
                <a:solidFill>
                  <a:srgbClr val="263238"/>
                </a:solidFill>
                <a:latin typeface="Calibri"/>
              </a:rPr>
              <a:t>[r10] Hagedoorn NN, Olijve L, Kang L, Walls T, Davis J. Comparison of Clinical Prediction Rules in Pre-school Aged Children With Septic Hip Arthritis Due to Different Pathogens. J Pediatr Orthop. 2023;43(8):e608-e613. https://doi.org/10.1097/BPO.0000000000002441</a:t>
            </a:r>
          </a:p>
          <a:p>
            <a:pPr>
              <a:spcAft>
                <a:spcPts val="800"/>
              </a:spcAft>
            </a:pPr>
            <a:r>
              <a:rPr sz="1200">
                <a:solidFill>
                  <a:srgbClr val="263238"/>
                </a:solidFill>
                <a:latin typeface="Calibri"/>
              </a:rPr>
              <a:t>[r11] Yagupsky P. Diagnosing Kingella kingae infections in infants and young children. Expert Rev Anti Infect Ther. 2017;15(10):925-934. doi:10.1080/14787210.2017.1381557 https://pubmed.ncbi.nlm.nih.gov/28918656/</a:t>
            </a:r>
          </a:p>
          <a:p>
            <a:pPr>
              <a:spcAft>
                <a:spcPts val="800"/>
              </a:spcAft>
            </a:pPr>
            <a:r>
              <a:rPr sz="1200">
                <a:solidFill>
                  <a:srgbClr val="263238"/>
                </a:solidFill>
                <a:latin typeface="Calibri"/>
              </a:rPr>
              <a:t>[r12] Workowski KA, Bachmann LH, Chan PA, Johnston CM, Muzny CA, Park I, et al. Sexually Transmitted Infections Treatment Guidelines, 2021. MMWR Recomm Rep. 2021;70(4):1-187. https://doi.org/10.15585/mmwr.rr7004a1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Gutiérrez Carbonell P, Ruiz Piñana E, Valiente Valero JM. Intracapsular pressure in children with septic arthritis of the hip. J Pediatr Orthop B. 2021;30(1):80-84. https://doi.org/10.1097/BPB.0000000000000727</a:t>
            </a:r>
          </a:p>
          <a:p>
            <a:pPr>
              <a:spcAft>
                <a:spcPts val="800"/>
              </a:spcAft>
            </a:pPr>
            <a:r>
              <a:rPr sz="1200">
                <a:solidFill>
                  <a:srgbClr val="263238"/>
                </a:solidFill>
                <a:latin typeface="Calibri"/>
              </a:rPr>
              <a:t>[r14] Gordon JE, Huang M, Dobbs M, Luhmann SJ, Szymanski DA, Schoenecker PL. Causes of false-negative ultrasound scans in the diagnosis of septic arthritis of the hip in children. J Pediatr Orthop. 2002;22(3):312-6. https://doi.org/10.1097/01241398-200205000-00008</a:t>
            </a:r>
          </a:p>
          <a:p>
            <a:pPr>
              <a:spcAft>
                <a:spcPts val="800"/>
              </a:spcAft>
            </a:pPr>
            <a:r>
              <a:rPr sz="1200">
                <a:solidFill>
                  <a:srgbClr val="263238"/>
                </a:solidFill>
                <a:latin typeface="Calibri"/>
              </a:rPr>
              <a:t>[r15] Hunter JG, Gross JM, Dahl JD, Amsdell SL, Gorczyca JT. Risk factors for failure of a single surgical debridement in adults with acute septic arthritis. J Bone Joint Surg Am. 2015;97(7):558-64. https://doi.org/10.2106/JBJS.N.00593</a:t>
            </a:r>
          </a:p>
          <a:p>
            <a:pPr>
              <a:spcAft>
                <a:spcPts val="800"/>
              </a:spcAft>
            </a:pPr>
            <a:r>
              <a:rPr sz="1200">
                <a:solidFill>
                  <a:srgbClr val="263238"/>
                </a:solidFill>
                <a:latin typeface="Calibri"/>
              </a:rPr>
              <a:t>[r16] Rogie GA, Barksdale EM, Braithwaite HC, Mo M, Clever D, Enata N, et al. Reassessing the Kocher Criteria: A Prospective Evaluation of Diagnostic Performance in Pediatric Musculoskeletal Infection. J Pediatr Orthop. 2026 Sep 28. Epub ahead of print. https://doi.org/10.1097/BPO.0000000000003481</a:t>
            </a:r>
          </a:p>
          <a:p>
            <a:pPr>
              <a:spcAft>
                <a:spcPts val="800"/>
              </a:spcAft>
            </a:pPr>
            <a:r>
              <a:rPr sz="1200">
                <a:solidFill>
                  <a:srgbClr val="263238"/>
                </a:solidFill>
                <a:latin typeface="Calibri"/>
              </a:rPr>
              <a:t>[r17] Yagupsky P, Dubnov-Raz G, Gené A, Ephros M, Israeli-Spanish Kingella kingae Research Group. Differentiating Kingella kingae septic arthritis of the hip from transient synovitis in young children. J Pediatr. 2014;165(5):985-9.e1. https://doi.org/10.1016/j.jpeds.2014.07.060</a:t>
            </a:r>
          </a:p>
          <a:p>
            <a:pPr>
              <a:spcAft>
                <a:spcPts val="800"/>
              </a:spcAft>
            </a:pPr>
            <a:r>
              <a:rPr sz="1200">
                <a:solidFill>
                  <a:srgbClr val="263238"/>
                </a:solidFill>
                <a:latin typeface="Calibri"/>
              </a:rPr>
              <a:t>[r18] Mathews CJ, Weston VC, Jones A, Field M, Coakley G. Bacterial septic arthritis in adults. Lancet. 2010;375(9717):846-55. https://doi.org/10.1016/S0140-6736(09)61595-6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Nihalani S, Cruz F, Hawkins JK, Griswold BG, Mabry SE, McGwin G, et al. Is choice of approach associated with risk of avascular necrosis in pediatric septic hip? J Child Orthop. 2024;18(4):399-403. https://doi.org/10.1177/18632521241262167</a:t>
            </a:r>
          </a:p>
          <a:p>
            <a:pPr>
              <a:spcAft>
                <a:spcPts val="800"/>
              </a:spcAft>
            </a:pPr>
            <a:r>
              <a:rPr sz="1200">
                <a:solidFill>
                  <a:srgbClr val="263238"/>
                </a:solidFill>
                <a:latin typeface="Calibri"/>
              </a:rPr>
              <a:t>[r20] Caird MS, Flynn JM, Leung YL, Millman JE, D'Italia JG, Dormans JP. Factors distinguishing septic arthritis from transient synovitis of the hip in children. A prospective study. J Bone Joint Surg Am. 2006;88(6):1251-7. https://doi.org/10.2106/JBJS.E.00216</a:t>
            </a:r>
          </a:p>
          <a:p>
            <a:pPr>
              <a:spcAft>
                <a:spcPts val="800"/>
              </a:spcAft>
            </a:pPr>
            <a:r>
              <a:rPr sz="1200">
                <a:solidFill>
                  <a:srgbClr val="263238"/>
                </a:solidFill>
                <a:latin typeface="Calibri"/>
              </a:rPr>
              <a:t>[r21] Huang YC, Ho CH, Lin YJ, Chen HJ, Liu SY, Wang CL, et al. Site-specific mortality in native joint septic arthritis: a national population study. Rheumatology (Oxford). 2020;59(12):3826-3833. https://doi.org/10.1093/rheumatology/keaa162</a:t>
            </a:r>
          </a:p>
          <a:p>
            <a:pPr>
              <a:spcAft>
                <a:spcPts val="800"/>
              </a:spcAft>
            </a:pPr>
            <a:r>
              <a:rPr sz="1200">
                <a:solidFill>
                  <a:srgbClr val="263238"/>
                </a:solidFill>
                <a:latin typeface="Calibri"/>
              </a:rPr>
              <a:t>[r22] Margaretten ME, Kohlwes J, Moore D, Bent S. Does this adult patient have septic arthritis? JAMA. 2007;297(13):1478-88. https://doi.org/10.1001/jama.297.13.1478</a:t>
            </a:r>
          </a:p>
          <a:p>
            <a:pPr>
              <a:spcAft>
                <a:spcPts val="800"/>
              </a:spcAft>
            </a:pPr>
            <a:r>
              <a:rPr sz="1200">
                <a:solidFill>
                  <a:srgbClr val="263238"/>
                </a:solidFill>
                <a:latin typeface="Calibri"/>
              </a:rPr>
              <a:t>[r23] Carpenter CR, Schuur JD, Everett WW, Pines JM. Evidence-based diagnostics: adult septic arthritis. Acad Emerg Med. 2011;18(8):781-96. https://doi.org/10.1111/j.1553-2712.2011.01121.x</a:t>
            </a:r>
          </a:p>
          <a:p>
            <a:pPr>
              <a:spcAft>
                <a:spcPts val="800"/>
              </a:spcAft>
            </a:pPr>
            <a:r>
              <a:rPr sz="1200">
                <a:solidFill>
                  <a:srgbClr val="263238"/>
                </a:solidFill>
                <a:latin typeface="Calibri"/>
              </a:rPr>
              <a:t>[r24] Mitha A, Boutry N, Nectoux E, Petyt C, Lagrée M, Happiette L, et al. Community-acquired bone and joint infections in children: a 1-year prospective epidemiological study. Arch Dis Child. 2015;100(2):126-9. https://doi.org/10.1136/archdischild-2013-305860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64</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Sanpera I, Salom M, Alves C, Eastwood D. Diagnosis and management of septic arthritis: A current concepts review. J Child Orthop. 2025;19(1):14-19. https://doi.org/10.1177/18632521241311302</a:t>
            </a:r>
          </a:p>
          <a:p>
            <a:pPr>
              <a:spcAft>
                <a:spcPts val="800"/>
              </a:spcAft>
            </a:pPr>
            <a:r>
              <a:rPr sz="1200">
                <a:solidFill>
                  <a:srgbClr val="263238"/>
                </a:solidFill>
                <a:latin typeface="Calibri"/>
              </a:rPr>
              <a:t>[r26] Nannini A, Giorgino R, Bianco Prevot L, Bobba A, Curci D, Cecchinato R, et al. Septic arthritis in the pediatric hip joint: a systematic review of diagnosis, management, and outcomes. Front Pediatr. 2023;11:1311862. https://doi.org/10.3389/fped.2023.1311862</a:t>
            </a:r>
          </a:p>
          <a:p>
            <a:pPr>
              <a:spcAft>
                <a:spcPts val="800"/>
              </a:spcAft>
            </a:pPr>
            <a:r>
              <a:rPr sz="1200">
                <a:solidFill>
                  <a:srgbClr val="263238"/>
                </a:solidFill>
                <a:latin typeface="Calibri"/>
              </a:rPr>
              <a:t>[r27] Hunter S, Chan H, Baker JF. Global epidemiology of childhood bone and joint infection: a systematic review. Infection. 2022;50(2):329-341. https://doi.org/10.1007/s15010-021-01741-3</a:t>
            </a:r>
          </a:p>
          <a:p>
            <a:pPr>
              <a:spcAft>
                <a:spcPts val="800"/>
              </a:spcAft>
            </a:pPr>
            <a:r>
              <a:rPr sz="1200">
                <a:solidFill>
                  <a:srgbClr val="263238"/>
                </a:solidFill>
                <a:latin typeface="Calibri"/>
              </a:rPr>
              <a:t>[r28] Dubost JJ, Couderc M, Tatar Z, Tournadre A, Lopez J, Mathieu S, et al. Three-decade trends in the distribution of organisms causing septic arthritis in native joints: single-center study of 374 cases. Joint Bone Spine. 2014;81(5):438-40. https://doi.org/10.1016/j.jbspin.2014.05.001</a:t>
            </a:r>
          </a:p>
          <a:p>
            <a:pPr>
              <a:spcAft>
                <a:spcPts val="800"/>
              </a:spcAft>
            </a:pPr>
            <a:r>
              <a:rPr sz="1200">
                <a:solidFill>
                  <a:srgbClr val="263238"/>
                </a:solidFill>
                <a:latin typeface="Calibri"/>
              </a:rPr>
              <a:t>[r29] Hooper M, Morones M, Rosenfeld S, Vallejo JG, Kaplan SL, McNeil JC. The Microbiology and Clinical Presentation of Acute Bacterial Arthritis in Houston Area Children &lt;5 Years Old in the Era of Molecular Diagnostics. Pediatr Infect Dis J. 2025;44(8):735-741. https://doi.org/10.1097/INF.0000000000004794</a:t>
            </a:r>
          </a:p>
          <a:p>
            <a:pPr>
              <a:spcAft>
                <a:spcPts val="800"/>
              </a:spcAft>
            </a:pPr>
            <a:r>
              <a:rPr sz="1200">
                <a:solidFill>
                  <a:srgbClr val="263238"/>
                </a:solidFill>
                <a:latin typeface="Calibri"/>
              </a:rPr>
              <a:t>[r30] Pardo L, Vola M, Macedo-Viñas M, Machado V, Cuello D, Mollerach M, et al. Community-associated methicillin-resistant Staphylococcus aureus in children treated in Uruguay. J Infect Dev Ctries. 2013;7(1):10-6. https://doi.org/10.3855/jidc.2261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Wong M, Williams N, Cooper C. Systematic Review of Kingella kingae Musculoskeletal Infection in Children: Epidemiology, Impact and Management Strategies. Pediatric Health Med Ther. 2020;11:73-84. https://doi.org/10.2147/PHMT.S217475</a:t>
            </a:r>
          </a:p>
          <a:p>
            <a:pPr>
              <a:spcAft>
                <a:spcPts val="800"/>
              </a:spcAft>
            </a:pPr>
            <a:r>
              <a:rPr sz="1200">
                <a:solidFill>
                  <a:srgbClr val="263238"/>
                </a:solidFill>
                <a:latin typeface="Calibri"/>
              </a:rPr>
              <a:t>[r32] Abdelmalek A, Haines S, Tadros BJ, Evans JT, Judge A. Re-operation rates of arthroscopic management versus arthrotomy in treatment of septic arthritis of native shoulder joint in adults. A systematic review and meta-analysis. Eur J Orthop Surg Traumatol. 2023;33(7):2717-2727. https://doi.org/10.1007/s00590-023-03495-0</a:t>
            </a:r>
          </a:p>
          <a:p>
            <a:pPr>
              <a:spcAft>
                <a:spcPts val="800"/>
              </a:spcAft>
            </a:pPr>
            <a:r>
              <a:rPr sz="1200">
                <a:solidFill>
                  <a:srgbClr val="263238"/>
                </a:solidFill>
                <a:latin typeface="Calibri"/>
              </a:rPr>
              <a:t>[r33] Gjika E, Beaulieu JY, Vakalopoulos K, Gauthier M, Bouvet C, Gonzalez A, et al. Two weeks versus four weeks of antibiotic therapy after surgical drainage for native joint bacterial arthritis: a prospective, randomised, non-inferiority trial. Ann Rheum Dis. 2019;78(8):1114-1121. https://doi.org/10.1136/annrheumdis-2019-215116</a:t>
            </a:r>
          </a:p>
          <a:p>
            <a:pPr>
              <a:spcAft>
                <a:spcPts val="800"/>
              </a:spcAft>
            </a:pPr>
            <a:r>
              <a:rPr sz="1200">
                <a:solidFill>
                  <a:srgbClr val="263238"/>
                </a:solidFill>
                <a:latin typeface="Calibri"/>
              </a:rPr>
              <a:t>[r34] Balato G, de Matteo V, Ascione T, de Giovanni R, Marano E, Rizzo M, et al. Management of septic arthritis of the hip joint in adults. A systematic review of the literature. BMC Musculoskelet Disord. 2021;22(Suppl 2):1006. https://doi.org/10.1186/s12891-021-04843-z</a:t>
            </a:r>
          </a:p>
          <a:p>
            <a:pPr>
              <a:spcAft>
                <a:spcPts val="800"/>
              </a:spcAft>
            </a:pPr>
            <a:r>
              <a:rPr sz="1200">
                <a:solidFill>
                  <a:srgbClr val="263238"/>
                </a:solidFill>
                <a:latin typeface="Calibri"/>
              </a:rPr>
              <a:t>[r35] Forlin E, Milani C. Sequelae of septic arthritis of the hip in children: a new classification and a review of 41 hips. J Pediatr Orthop. 2008;28(5):524-8. https://doi.org/10.1097/BPO.0b013e31817bb079</a:t>
            </a:r>
          </a:p>
          <a:p>
            <a:pPr>
              <a:spcAft>
                <a:spcPts val="800"/>
              </a:spcAft>
            </a:pPr>
            <a:r>
              <a:rPr sz="1200">
                <a:solidFill>
                  <a:srgbClr val="263238"/>
                </a:solidFill>
                <a:latin typeface="Calibri"/>
              </a:rPr>
              <a:t>[r36] Bram JT, Baldwin KD, Blumberg TJ. Gram Stain is Not Clinically Relevant in Treatment of Pediatric Septic Arthritis. J Pediatr Orthop. 2018;38(9):e536-e540. https://doi.org/10.1097/BPO.0000000000001226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Dey M, Al-Attar M, Peruffo L, Coope A, Zhao SS, Duffield S, et al. Assessment and diagnosis of the acute hot joint: a systematic review and meta-analysis. Rheumatology (Oxford). 2023;62(5):1740-1756. https://doi.org/10.1093/rheumatology/keac606</a:t>
            </a:r>
          </a:p>
          <a:p>
            <a:pPr>
              <a:spcAft>
                <a:spcPts val="800"/>
              </a:spcAft>
            </a:pPr>
            <a:r>
              <a:rPr sz="1200">
                <a:solidFill>
                  <a:srgbClr val="263238"/>
                </a:solidFill>
                <a:latin typeface="Calibri"/>
              </a:rPr>
              <a:t>[r38] Karbysheva S, Morovic P, Bellova P, Berger MS, Stiehler M, Meller S, et al. Synovial fluid D-lactate - a pathogen-specific biomarker for septic arthritis: a prospective multicenter study. Clin Chem Lab Med. 2025;63(2):440-447. https://doi.org/10.1515/cclm-2024-0556</a:t>
            </a:r>
          </a:p>
          <a:p>
            <a:pPr>
              <a:spcAft>
                <a:spcPts val="800"/>
              </a:spcAft>
            </a:pPr>
            <a:r>
              <a:rPr sz="1200">
                <a:solidFill>
                  <a:srgbClr val="263238"/>
                </a:solidFill>
                <a:latin typeface="Calibri"/>
              </a:rPr>
              <a:t>[r39] Kocher MS, Mandiga R, Zurakowski D, Barnewolt C, Kasser JR. Validation of a clinical prediction rule for the differentiation between septic arthritis and transient synovitis of the hip in children. J Bone Joint Surg Am. 2004;86(8):1629-35. https://doi.org/10.2106/00004623-200408000-00005</a:t>
            </a:r>
          </a:p>
          <a:p>
            <a:pPr>
              <a:spcAft>
                <a:spcPts val="800"/>
              </a:spcAft>
            </a:pPr>
            <a:r>
              <a:rPr sz="1200">
                <a:solidFill>
                  <a:srgbClr val="263238"/>
                </a:solidFill>
                <a:latin typeface="Calibri"/>
              </a:rPr>
              <a:t>[r40] Olandres RA, Seng DWR, Seneviratna A, Hamouda ESM, Foong BCM, Wong KPL, et al. C-reactive protein of ≥ 20 mg/L and ultrasound finding of an effusion ≥ 7 mm has a high specificity and sensitivity in diagnosing paediatric hip septic arthritis. Arch Orthop Trauma Surg. 2023;143(12):7027-7033. https://doi.org/10.1007/s00402-023-05005-7</a:t>
            </a:r>
          </a:p>
          <a:p>
            <a:pPr>
              <a:spcAft>
                <a:spcPts val="800"/>
              </a:spcAft>
            </a:pPr>
            <a:r>
              <a:rPr sz="1200">
                <a:solidFill>
                  <a:srgbClr val="263238"/>
                </a:solidFill>
                <a:latin typeface="Calibri"/>
              </a:rPr>
              <a:t>[r41] Katz-Dana H, Stackievicz R, Dana E, Friedman N, Lackner G, Rosenbloom E, et al. Diagnostic accuracy of point-of-care ultrasound (PoCUS) for the diagnosis of hip effusion in the pediatric emergency department. CJEM. 2024;26(12):875-882. https://doi.org/10.1007/s43678-024-00788-z</a:t>
            </a:r>
          </a:p>
          <a:p>
            <a:pPr>
              <a:spcAft>
                <a:spcPts val="800"/>
              </a:spcAft>
            </a:pPr>
            <a:r>
              <a:rPr sz="1200">
                <a:solidFill>
                  <a:srgbClr val="263238"/>
                </a:solidFill>
                <a:latin typeface="Calibri"/>
              </a:rPr>
              <a:t>[r42] Adam M, Ibrahim B, Khidir R, Elmahdi E, Ahmed S, Ahmed A. Usefulness of MRI findings in differentiating between septic arthritis and transient synovitis of hip joint in children: A systematic review and meta-analysis. Eur J Radiol Open. 2022;9:100439. https://doi.org/10.1016/j.ejro.2022.100439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Welling BD, Haruno LS, Rosenfeld SB. Validating an Algorithm to Predict Adjacent Musculoskeletal Infections in Pediatric Patients With Septic Arthritis. Clin Orthop Relat Res. 2018;476(1):153-159. https://doi.org/10.1007/s11999.0000000000000019</a:t>
            </a:r>
          </a:p>
          <a:p>
            <a:pPr>
              <a:spcAft>
                <a:spcPts val="800"/>
              </a:spcAft>
            </a:pPr>
            <a:r>
              <a:rPr sz="1200">
                <a:solidFill>
                  <a:srgbClr val="263238"/>
                </a:solidFill>
                <a:latin typeface="Calibri"/>
              </a:rPr>
              <a:t>[r44] Matsuo T, Khodadadi RB, Lahr BD, Abu Saleh OM, Damronglerd P, McHugh JW, et al. Consequences of Delaying Surgical Intervention in Patients With Native Joint Septic Arthritis. Open Forum Infect Dis. 2025;12(11):ofaf662. https://doi.org/10.1093/ofid/ofaf662</a:t>
            </a:r>
          </a:p>
          <a:p>
            <a:pPr>
              <a:spcAft>
                <a:spcPts val="800"/>
              </a:spcAft>
            </a:pPr>
            <a:r>
              <a:rPr sz="1200">
                <a:solidFill>
                  <a:srgbClr val="263238"/>
                </a:solidFill>
                <a:latin typeface="Calibri"/>
              </a:rPr>
              <a:t>[r45] Puzzitiello RN, Agarwalla A, Masood R, Bragg J, Hanna J, Pagani NR, et al. Arthroscopic Treatment Is a Safe and Effective Alternative to Open Treatment for Acute Septic Arthritis of the Native Knee: A Systematic Review. Arthroscopy. 2024;40(3):972-980. https://doi.org/10.1016/j.arthro.2023.05.038</a:t>
            </a:r>
          </a:p>
          <a:p>
            <a:pPr>
              <a:spcAft>
                <a:spcPts val="800"/>
              </a:spcAft>
            </a:pPr>
            <a:r>
              <a:rPr sz="1200">
                <a:solidFill>
                  <a:srgbClr val="263238"/>
                </a:solidFill>
                <a:latin typeface="Calibri"/>
              </a:rPr>
              <a:t>[r46] Peres LR, Marchitto RO, Pereira GS, Yoshino FS, de Castro Fernandes M, Matsumoto MH. Arthrotomy versus arthroscopy in the treatment of septic arthritis of the knee in adults: a randomized clinical trial. Knee Surg Sports Traumatol Arthrosc. 2016;24(10):3155-3162. https://doi.org/10.1007/s00167-015-3918-8</a:t>
            </a:r>
          </a:p>
          <a:p>
            <a:pPr>
              <a:spcAft>
                <a:spcPts val="800"/>
              </a:spcAft>
            </a:pPr>
            <a:r>
              <a:rPr sz="1200">
                <a:solidFill>
                  <a:srgbClr val="263238"/>
                </a:solidFill>
                <a:latin typeface="Calibri"/>
              </a:rPr>
              <a:t>[r47] Donders CM, Spaans AJ, Bessems JHJM, van Bergen CJA. A systematic review of the optimal drainage technique for septic hip arthritis in children. Hip Int. 2022;32(5):685-693. https://doi.org/10.1177/1120700021989666</a:t>
            </a:r>
          </a:p>
          <a:p>
            <a:pPr>
              <a:spcAft>
                <a:spcPts val="800"/>
              </a:spcAft>
            </a:pPr>
            <a:r>
              <a:rPr sz="1200">
                <a:solidFill>
                  <a:srgbClr val="263238"/>
                </a:solidFill>
                <a:latin typeface="Calibri"/>
              </a:rPr>
              <a:t>[r48] Journeau P, Wein F, Popkov D, Philippe R, Haumont T, Lascombes P. Hip septic arthritis in children: assessment of treatment using needle aspiration/irrigation. Orthop Traumatol Surg Res. 2011;97(3):308-13. https://doi.org/10.1016/j.otsr.2011.01.009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Duman S, Camurcu Y, Ucpunar H, Çöbden A, Karahan N, Sofu H. Arthroscopic Treatment of Acute Septic Arthritis of the Hip Joint in Pediatric Patients Aged 10 Years or Younger. Arthroscopy. 2020;36(2):464-472. https://doi.org/10.1016/j.arthro.2019.08.031</a:t>
            </a:r>
          </a:p>
          <a:p>
            <a:pPr>
              <a:spcAft>
                <a:spcPts val="800"/>
              </a:spcAft>
            </a:pPr>
            <a:r>
              <a:rPr sz="1200">
                <a:solidFill>
                  <a:srgbClr val="263238"/>
                </a:solidFill>
                <a:latin typeface="Calibri"/>
              </a:rPr>
              <a:t>[r50] Woods CR, Bradley JS, Chatterjee A, Kronman MP, Arnold SR, Robinson J, et al. Clinical Practice Guideline by the Pediatric Infectious Diseases Society (PIDS) and the Infectious Diseases Society of America (IDSA): 2023 Guideline on Diagnosis and Management of Acute Bacterial Arthritis in Pediatrics. J Pediatric Infect Dis Soc. 2024;13(1):1-59. https://doi.org/10.1093/jpids/piad089</a:t>
            </a:r>
          </a:p>
          <a:p>
            <a:pPr>
              <a:spcAft>
                <a:spcPts val="800"/>
              </a:spcAft>
            </a:pPr>
            <a:r>
              <a:rPr sz="1200">
                <a:solidFill>
                  <a:srgbClr val="263238"/>
                </a:solidFill>
                <a:latin typeface="Calibri"/>
              </a:rPr>
              <a:t>[r51] Berikopoulou MM, Konstantopoulou A, Dimopoulou K, Tsoliakos I, Psallida P, Dimopoulou D. Short- versus long-course of antimicrobial treatment in pediatric population with acute osteoarticular infections: a systematic review and meta-analysis. Eur J Pediatr. 2026;185(8):561. https://doi.org/10.1007/s00431-026-07242-5</a:t>
            </a:r>
          </a:p>
          <a:p>
            <a:pPr>
              <a:spcAft>
                <a:spcPts val="800"/>
              </a:spcAft>
            </a:pPr>
            <a:r>
              <a:rPr sz="1200">
                <a:solidFill>
                  <a:srgbClr val="263238"/>
                </a:solidFill>
                <a:latin typeface="Calibri"/>
              </a:rPr>
              <a:t>[r52] Li HK, Rombach I, Zambellas R, Walker AS, McNally MA, Atkins BL, et al. Oral versus Intravenous Antibiotics for Bone and Joint Infection. N Engl J Med. 2019;380(5):425-436. https://doi.org/10.1056/NEJMoa1710926</a:t>
            </a:r>
          </a:p>
          <a:p>
            <a:pPr>
              <a:spcAft>
                <a:spcPts val="800"/>
              </a:spcAft>
            </a:pPr>
            <a:r>
              <a:rPr sz="1200">
                <a:solidFill>
                  <a:srgbClr val="263238"/>
                </a:solidFill>
                <a:latin typeface="Calibri"/>
              </a:rPr>
              <a:t>[r53] Delgado-Noguera MF, Forero Delgadillo JM, Franco AA, Vazquez JC, Calvache JA. Corticosteroids for septic arthritis in children. Cochrane Database Syst Rev. 2018;11(11):CD012125. https://doi.org/10.1002/14651858.CD012125.pub2</a:t>
            </a:r>
          </a:p>
          <a:p>
            <a:pPr>
              <a:spcAft>
                <a:spcPts val="800"/>
              </a:spcAft>
            </a:pPr>
            <a:r>
              <a:rPr sz="1200">
                <a:solidFill>
                  <a:srgbClr val="263238"/>
                </a:solidFill>
                <a:latin typeface="Calibri"/>
              </a:rPr>
              <a:t>[r54] Abram SGF, Alvand A, Judge A, Beard DJ, Price AJ. Mortality and adverse joint outcomes following septic arthritis of the native knee: a longitudinal cohort study of patients receiving arthroscopic washout. Lancet Infect Dis. 2020;20(3):341-349. https://doi.org/10.1016/S1473-3099(19)30419-0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Kaandorp CJ, Krijnen P, Moens HJ, Habbema JD, van Schaardenburg D. The outcome of bacterial arthritis: a prospective community-based study. Arthritis Rheum. 1997;40(5):884-92. https://doi.org/10.1002/art.1780400516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Artritis séptica nativa: aspirar, drenar y no fiarse de un puntaje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