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12 a menos de 24 meses: K. kingae</c:v>
                </c:pt>
                <c:pt idx="1">
                  <c:v>3 a menos de 12 meses: S. pneumoniae</c:v>
                </c:pt>
                <c:pt idx="2">
                  <c:v>Menores de 3 meses: S. aureus</c:v>
                </c:pt>
                <c:pt idx="3">
                  <c:v>Menores de 3 meses: estreptococo del grupo B</c:v>
                </c:pt>
              </c:strCache>
            </c:strRef>
          </c:cat>
          <c:val>
            <c:numRef>
              <c:f>Sheet1!$B$2:$B$5</c:f>
              <c:numCache>
                <c:formatCode>General</c:formatCode>
                <c:ptCount val="4"/>
                <c:pt idx="0">
                  <c:v>30.3</c:v>
                </c:pt>
                <c:pt idx="1">
                  <c:v>38.5</c:v>
                </c:pt>
                <c:pt idx="2">
                  <c:v>36.4</c:v>
                </c:pt>
                <c:pt idx="3">
                  <c:v>45.5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mmHg</c:v>
                </c:pt>
              </c:strCache>
            </c:strRef>
          </c:tx>
          <c:spPr>
            <a:solidFill>
              <a:srgbClr val="0F5F6B"/>
            </a:solidFill>
          </c:spPr>
          <c:cat>
            <c:strRef>
              <c:f>Sheet1!$A$2:$A$4</c:f>
              <c:strCache>
                <c:ptCount val="3"/>
                <c:pt idx="0">
                  <c:v>Presión intracapsular media</c:v>
                </c:pt>
                <c:pt idx="1">
                  <c:v>Presión arterial diastólica media</c:v>
                </c:pt>
                <c:pt idx="2">
                  <c:v>Presión arterial sistólica media</c:v>
                </c:pt>
              </c:strCache>
            </c:strRef>
          </c:cat>
          <c:val>
            <c:numRef>
              <c:f>Sheet1!$B$2:$B$4</c:f>
              <c:numCache>
                <c:formatCode>General</c:formatCode>
                <c:ptCount val="3"/>
                <c:pt idx="0">
                  <c:v>50.5</c:v>
                </c:pt>
                <c:pt idx="1">
                  <c:v>44.3</c:v>
                </c:pt>
                <c:pt idx="2">
                  <c:v>107.5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mmHg</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Houston, hasta 5 años: S. pneumoniae</c:v>
                </c:pt>
                <c:pt idx="1">
                  <c:v>Houston, hasta 5 años: K. kingae</c:v>
                </c:pt>
                <c:pt idx="2">
                  <c:v>Houston, hasta 5 años: S. aureus (de ellos SARM 25,5 %)</c:v>
                </c:pt>
                <c:pt idx="3">
                  <c:v>Suiza, mayores de 4 años: S. aureus</c:v>
                </c:pt>
                <c:pt idx="4">
                  <c:v>Suiza, 6 a 48 meses: K. kingae</c:v>
                </c:pt>
                <c:pt idx="5">
                  <c:v>Suiza, todas las edades: S. aureus</c:v>
                </c:pt>
                <c:pt idx="6">
                  <c:v>Suiza, todas las edades: K. kingae</c:v>
                </c:pt>
              </c:strCache>
            </c:strRef>
          </c:cat>
          <c:val>
            <c:numRef>
              <c:f>Sheet1!$B$2:$B$8</c:f>
              <c:numCache>
                <c:formatCode>General</c:formatCode>
                <c:ptCount val="7"/>
                <c:pt idx="0">
                  <c:v>5.6</c:v>
                </c:pt>
                <c:pt idx="1">
                  <c:v>22.8</c:v>
                </c:pt>
                <c:pt idx="2">
                  <c:v>31.4</c:v>
                </c:pt>
                <c:pt idx="3">
                  <c:v>78.2</c:v>
                </c:pt>
                <c:pt idx="4">
                  <c:v>87.7</c:v>
                </c:pt>
                <c:pt idx="5">
                  <c:v>35.5</c:v>
                </c:pt>
                <c:pt idx="6">
                  <c:v>47.8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Olandres 2023: 4 predictores</c:v>
                </c:pt>
                <c:pt idx="1">
                  <c:v>Sultan 2010: 5 predictores</c:v>
                </c:pt>
                <c:pt idx="2">
                  <c:v>Luhmann 2004: 4 predictores (otro hospital)</c:v>
                </c:pt>
                <c:pt idx="3">
                  <c:v>Caird 2006: 5 predictores</c:v>
                </c:pt>
                <c:pt idx="4">
                  <c:v>Kocher 1999: 4 predictores (hospital de origen)</c:v>
                </c:pt>
              </c:strCache>
            </c:strRef>
          </c:cat>
          <c:val>
            <c:numRef>
              <c:f>Sheet1!$B$2:$B$6</c:f>
              <c:numCache>
                <c:formatCode>General</c:formatCode>
                <c:ptCount val="5"/>
                <c:pt idx="0">
                  <c:v>59.16</c:v>
                </c:pt>
                <c:pt idx="1">
                  <c:v>59.9</c:v>
                </c:pt>
                <c:pt idx="2">
                  <c:v>59</c:v>
                </c:pt>
                <c:pt idx="3">
                  <c:v>98</c:v>
                </c:pt>
                <c:pt idx="4">
                  <c:v>99.6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0 criterios</c:v>
                </c:pt>
                <c:pt idx="1">
                  <c:v>2 criterios</c:v>
                </c:pt>
                <c:pt idx="2">
                  <c:v>3 o 4 criterios</c:v>
                </c:pt>
              </c:strCache>
            </c:strRef>
          </c:cat>
          <c:val>
            <c:numRef>
              <c:f>Sheet1!$B$2:$B$4</c:f>
              <c:numCache>
                <c:formatCode>General</c:formatCode>
                <c:ptCount val="3"/>
                <c:pt idx="0">
                  <c:v>9.5</c:v>
                </c:pt>
                <c:pt idx="1">
                  <c:v>65</c:v>
                </c:pt>
                <c:pt idx="2">
                  <c:v>66.7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c:v>
                </c:pt>
              </c:strCache>
            </c:strRef>
          </c:tx>
          <c:spPr>
            <a:solidFill>
              <a:srgbClr val="0F5F6B"/>
            </a:solidFill>
          </c:spPr>
          <c:cat>
            <c:strRef>
              <c:f>Sheet1!$A$2:$A$6</c:f>
              <c:strCache>
                <c:ptCount val="5"/>
                <c:pt idx="0">
                  <c:v>Leucocitos séricos</c:v>
                </c:pt>
                <c:pt idx="1">
                  <c:v>VSG</c:v>
                </c:pt>
                <c:pt idx="2">
                  <c:v>No apoyar</c:v>
                </c:pt>
                <c:pt idx="3">
                  <c:v>Fiebre referida</c:v>
                </c:pt>
                <c:pt idx="4">
                  <c:v>PCR (no significativa; IC 0,59 a 85,70)</c:v>
                </c:pt>
              </c:strCache>
            </c:strRef>
          </c:cat>
          <c:val>
            <c:numRef>
              <c:f>Sheet1!$B$2:$B$6</c:f>
              <c:numCache>
                <c:formatCode>General</c:formatCode>
                <c:ptCount val="5"/>
                <c:pt idx="0">
                  <c:v>2.73</c:v>
                </c:pt>
                <c:pt idx="1">
                  <c:v>3.98</c:v>
                </c:pt>
                <c:pt idx="2">
                  <c:v>5.23</c:v>
                </c:pt>
                <c:pt idx="3">
                  <c:v>6.04</c:v>
                </c:pt>
                <c:pt idx="4">
                  <c:v>7.12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Todos los gérmenes</c:v>
                </c:pt>
                <c:pt idx="1">
                  <c:v>K. kingae (12 de 20)</c:v>
                </c:pt>
                <c:pt idx="2">
                  <c:v>S. aureus (18 de 29)</c:v>
                </c:pt>
              </c:strCache>
            </c:strRef>
          </c:cat>
          <c:val>
            <c:numRef>
              <c:f>Sheet1!$B$2:$B$4</c:f>
              <c:numCache>
                <c:formatCode>General</c:formatCode>
                <c:ptCount val="3"/>
                <c:pt idx="0">
                  <c:v>56.6</c:v>
                </c:pt>
                <c:pt idx="1">
                  <c:v>60.0</c:v>
                </c:pt>
                <c:pt idx="2">
                  <c:v>62.1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Sheet1!$A$2:$A$10</c:f>
              <c:strCache>
                <c:ptCount val="9"/>
                <c:pt idx="0">
                  <c:v>Ecografía a pie de cama, derrame (95 niños)</c:v>
                </c:pt>
                <c:pt idx="1">
                  <c:v>Ecografía, 3 médicos de alto volumen (derrame)</c:v>
                </c:pt>
                <c:pt idx="2">
                  <c:v>Ecografía, otros 15 médicos (derrame)</c:v>
                </c:pt>
                <c:pt idx="3">
                  <c:v>RM: cambios de médula ósea (SA frente a sinovitis)</c:v>
                </c:pt>
                <c:pt idx="4">
                  <c:v>RM: cambios de la cabeza femoral</c:v>
                </c:pt>
                <c:pt idx="5">
                  <c:v>RM: realce sinovial</c:v>
                </c:pt>
                <c:pt idx="6">
                  <c:v>Algoritmo de infección adyacente, validación</c:v>
                </c:pt>
                <c:pt idx="7">
                  <c:v>Mismo algoritmo en otro centro (cadera)</c:v>
                </c:pt>
                <c:pt idx="8">
                  <c:v>PCR mayor de 47,04 mg/L para osteomielitis femoral</c:v>
                </c:pt>
              </c:strCache>
            </c:strRef>
          </c:cat>
          <c:val>
            <c:numRef>
              <c:f>Sheet1!$B$2:$B$10</c:f>
              <c:numCache>
                <c:formatCode>General</c:formatCode>
                <c:ptCount val="9"/>
                <c:pt idx="0">
                  <c:v>89.8</c:v>
                </c:pt>
                <c:pt idx="1">
                  <c:v>98.1</c:v>
                </c:pt>
                <c:pt idx="2">
                  <c:v>83.3</c:v>
                </c:pt>
                <c:pt idx="3">
                  <c:v>70</c:v>
                </c:pt>
                <c:pt idx="4">
                  <c:v>41.5</c:v>
                </c:pt>
                <c:pt idx="5">
                  <c:v>94.2</c:v>
                </c:pt>
                <c:pt idx="6">
                  <c:v>86</c:v>
                </c:pt>
                <c:pt idx="7">
                  <c:v>86</c:v>
                </c:pt>
                <c:pt idx="8">
                  <c:v>80</c:v>
                </c:pt>
              </c:numCache>
            </c:numRef>
          </c:val>
        </c:ser>
        <c:ser>
          <c:idx val="1"/>
          <c:order val="1"/>
          <c:tx>
            <c:strRef>
              <c:f>Sheet1!$C$1</c:f>
              <c:strCache>
                <c:ptCount val="1"/>
                <c:pt idx="0">
                  <c:v>Especificidad</c:v>
                </c:pt>
              </c:strCache>
            </c:strRef>
          </c:tx>
          <c:spPr>
            <a:solidFill>
              <a:srgbClr val="D97706"/>
            </a:solidFill>
          </c:spPr>
          <c:cat>
            <c:strRef>
              <c:f>Sheet1!$A$2:$A$10</c:f>
              <c:strCache>
                <c:ptCount val="9"/>
                <c:pt idx="0">
                  <c:v>Ecografía a pie de cama, derrame (95 niños)</c:v>
                </c:pt>
                <c:pt idx="1">
                  <c:v>Ecografía, 3 médicos de alto volumen (derrame)</c:v>
                </c:pt>
                <c:pt idx="2">
                  <c:v>Ecografía, otros 15 médicos (derrame)</c:v>
                </c:pt>
                <c:pt idx="3">
                  <c:v>RM: cambios de médula ósea (SA frente a sinovitis)</c:v>
                </c:pt>
                <c:pt idx="4">
                  <c:v>RM: cambios de la cabeza femoral</c:v>
                </c:pt>
                <c:pt idx="5">
                  <c:v>RM: realce sinovial</c:v>
                </c:pt>
                <c:pt idx="6">
                  <c:v>Algoritmo de infección adyacente, validación</c:v>
                </c:pt>
                <c:pt idx="7">
                  <c:v>Mismo algoritmo en otro centro (cadera)</c:v>
                </c:pt>
                <c:pt idx="8">
                  <c:v>PCR mayor de 47,04 mg/L para osteomielitis femoral</c:v>
                </c:pt>
              </c:strCache>
            </c:strRef>
          </c:cat>
          <c:val>
            <c:numRef>
              <c:f>Sheet1!$C$2:$C$10</c:f>
              <c:numCache>
                <c:formatCode>General</c:formatCode>
                <c:ptCount val="9"/>
                <c:pt idx="0">
                  <c:v>91.3</c:v>
                </c:pt>
                <c:pt idx="1">
                  <c:v>97.8</c:v>
                </c:pt>
                <c:pt idx="2">
                  <c:v>97.4</c:v>
                </c:pt>
                <c:pt idx="3">
                  <c:v>99.9</c:v>
                </c:pt>
                <c:pt idx="4">
                  <c:v>87.3</c:v>
                </c:pt>
                <c:pt idx="5">
                  <c:v>60.6</c:v>
                </c:pt>
                <c:pt idx="6">
                  <c:v>85</c:v>
                </c:pt>
                <c:pt idx="7">
                  <c:v>54</c:v>
                </c:pt>
                <c:pt idx="8">
                  <c:v>67.9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Artrocentesis</c:v>
                </c:pt>
                <c:pt idx="1">
                  <c:v>Artroscopia</c:v>
                </c:pt>
                <c:pt idx="2">
                  <c:v>Artrotomía</c:v>
                </c:pt>
              </c:strCache>
            </c:strRef>
          </c:cat>
          <c:val>
            <c:numRef>
              <c:f>Sheet1!$B$2:$B$4</c:f>
              <c:numCache>
                <c:formatCode>General</c:formatCode>
                <c:ptCount val="3"/>
                <c:pt idx="0">
                  <c:v>15</c:v>
                </c:pt>
                <c:pt idx="1">
                  <c:v>14</c:v>
                </c:pt>
                <c:pt idx="2">
                  <c:v>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RR</c:v>
                </c:pt>
              </c:strCache>
            </c:strRef>
          </c:tx>
          <c:spPr>
            <a:solidFill>
              <a:srgbClr val="0F5F6B"/>
            </a:solidFill>
          </c:spPr>
          <c:cat>
            <c:strRef>
              <c:f>Sheet1!$A$2:$A$4</c:f>
              <c:strCache>
                <c:ptCount val="3"/>
                <c:pt idx="0">
                  <c:v>Paso temprano a vía oral, 24 estudios</c:v>
                </c:pt>
                <c:pt idx="1">
                  <c:v>Esquema corto, duración total menor de 25 días</c:v>
                </c:pt>
                <c:pt idx="2">
                  <c:v>Esquema corto, 13 estudios</c:v>
                </c:pt>
              </c:strCache>
            </c:strRef>
          </c:cat>
          <c:val>
            <c:numRef>
              <c:f>Sheet1!$B$2:$B$4</c:f>
              <c:numCache>
                <c:formatCode>General</c:formatCode>
                <c:ptCount val="3"/>
                <c:pt idx="0">
                  <c:v>0.82</c:v>
                </c:pt>
                <c:pt idx="1">
                  <c:v>0.2</c:v>
                </c:pt>
                <c:pt idx="2">
                  <c:v>0.5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horas</c:v>
                </c:pt>
              </c:strCache>
            </c:strRef>
          </c:tx>
          <c:spPr>
            <a:solidFill>
              <a:srgbClr val="0F5F6B"/>
            </a:solidFill>
          </c:spPr>
          <c:cat>
            <c:strRef>
              <c:f>Sheet1!$A$2:$A$4</c:f>
              <c:strCache>
                <c:ptCount val="3"/>
                <c:pt idx="0">
                  <c:v>Pie de cama (urgencias)</c:v>
                </c:pt>
                <c:pt idx="1">
                  <c:v>Radiología intervencionista</c:v>
                </c:pt>
                <c:pt idx="2">
                  <c:v>Quirófano</c:v>
                </c:pt>
              </c:strCache>
            </c:strRef>
          </c:cat>
          <c:val>
            <c:numRef>
              <c:f>Sheet1!$B$2:$B$4</c:f>
              <c:numCache>
                <c:formatCode>General</c:formatCode>
                <c:ptCount val="3"/>
                <c:pt idx="0">
                  <c:v>7.4</c:v>
                </c:pt>
                <c:pt idx="1">
                  <c:v>5.3</c:v>
                </c:pt>
                <c:pt idx="2">
                  <c:v>15.7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horas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Caderas con complicaciones en un hospital sudafricano</c:v>
                </c:pt>
                <c:pt idx="1">
                  <c:v>Complicaciones y secuelas de infección osteoarticular en menores de 3 meses</c:v>
                </c:pt>
                <c:pt idx="2">
                  <c:v>Secuelas clínicas con cirugía tardía, 46 niños</c:v>
                </c:pt>
                <c:pt idx="3">
                  <c:v>Secuelas objetivas a 7 años de seguimiento, 68 examinados</c:v>
                </c:pt>
                <c:pt idx="4">
                  <c:v>Necrosis avascular radiográfica, 71 caderas</c:v>
                </c:pt>
                <c:pt idx="5">
                  <c:v>Necrosis avascular, 164 niños, acceso anterior o medial</c:v>
                </c:pt>
              </c:strCache>
            </c:strRef>
          </c:cat>
          <c:val>
            <c:numRef>
              <c:f>Sheet1!$B$2:$B$7</c:f>
              <c:numCache>
                <c:formatCode>General</c:formatCode>
                <c:ptCount val="6"/>
                <c:pt idx="0">
                  <c:v>66</c:v>
                </c:pt>
                <c:pt idx="1">
                  <c:v>17.4</c:v>
                </c:pt>
                <c:pt idx="2">
                  <c:v>28.26</c:v>
                </c:pt>
                <c:pt idx="3">
                  <c:v>12</c:v>
                </c:pt>
                <c:pt idx="4">
                  <c:v>28</c:v>
                </c:pt>
                <c:pt idx="5">
                  <c:v>7.9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caderas</c:v>
                </c:pt>
              </c:strCache>
            </c:strRef>
          </c:tx>
          <c:spPr>
            <a:solidFill>
              <a:srgbClr val="0F5F6B"/>
            </a:solidFill>
          </c:spPr>
          <c:cat>
            <c:strRef>
              <c:f>Sheet1!$A$2:$A$5</c:f>
              <c:strCache>
                <c:ptCount val="4"/>
                <c:pt idx="0">
                  <c:v>Tipo I (de 5)</c:v>
                </c:pt>
                <c:pt idx="1">
                  <c:v>Tipo II (de 11)</c:v>
                </c:pt>
                <c:pt idx="2">
                  <c:v>Tipo III (de 4)</c:v>
                </c:pt>
                <c:pt idx="3">
                  <c:v>Tipo IV (de 13)</c:v>
                </c:pt>
              </c:strCache>
            </c:strRef>
          </c:cat>
          <c:val>
            <c:numRef>
              <c:f>Sheet1!$B$2:$B$5</c:f>
              <c:numCache>
                <c:formatCode>General</c:formatCode>
                <c:ptCount val="4"/>
                <c:pt idx="0">
                  <c:v>5</c:v>
                </c:pt>
                <c:pt idx="1">
                  <c:v>7</c:v>
                </c:pt>
                <c:pt idx="2">
                  <c:v>3</c:v>
                </c:pt>
                <c:pt idx="3">
                  <c:v>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caderas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años</c:v>
                </c:pt>
              </c:strCache>
            </c:strRef>
          </c:tx>
          <c:spPr>
            <a:solidFill>
              <a:srgbClr val="0F5F6B"/>
            </a:solidFill>
          </c:spPr>
          <c:cat>
            <c:strRef>
              <c:f>Sheet1!$A$2:$A$3</c:f>
              <c:strCache>
                <c:ptCount val="2"/>
                <c:pt idx="0">
                  <c:v>Con necrosis avascular</c:v>
                </c:pt>
                <c:pt idx="1">
                  <c:v>Sin necrosis avascular</c:v>
                </c:pt>
              </c:strCache>
            </c:strRef>
          </c:cat>
          <c:val>
            <c:numRef>
              <c:f>Sheet1!$B$2:$B$3</c:f>
              <c:numCache>
                <c:formatCode>General</c:formatCode>
                <c:ptCount val="2"/>
                <c:pt idx="0">
                  <c:v>10.0</c:v>
                </c:pt>
                <c:pt idx="1">
                  <c:v>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años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Artritis séptica en el niño: reconocer la cadera séptica, aspirar y drenar a tiempo, y vigilar la osteomielitis vecina.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alcance y qué tan firme es la evidencia; Epidemiología: cuánta artritis séptica hay y a quién le toca; Mecanismo: cómo llega el germen y cómo se daña la articulación; Anatomía que explica la clínica y guía el abordaje; Variantes por edad y por articulación; Microbiología: qué germen, a qué edad y cómo encontrarlo; Clasificaciones: del cuadro agudo a la secuela; Diagnóstico: cadera dolorosa aguda, Kocher y sus límites, y el diferencial; Examen físico y datos clínicos: qué aportan y cuánto; Imágenes: radiografía, ecografía y resonancia; Algoritmo de urgencia: cadera dolorosa aguda del niño; Tratamiento: aspirar, drenar, cubrir el germen y acortar con criterio; Técnica: aspiración guiada por ecografía y lavado quirúrgico de la cadera; Complicaciones: necrosis avascular, dismetría, luxación y rigidez; Pronóstico: el retraso del drenaje decide; Rehabilitación y seguimiento; Guías y documentos de referencia. Estructura sugerida por el autor para diez minutos: Lámina 1 (0:30): Título, objetivo y aviso: material educativo; no sustituye al juicio clínico, a las guías institucionales ni a la supervisión del tutor. Lámina 2 (1:00): El problema clínico: la cadera dolorosa aguda del niño y el diferencial con la sinovitis transitoria, la causa más común de cadera dolorosa [r47]. Por qué es urgencia: la presión intracapsular puede comprometer el riego de la cabeza femoral [r2]. Lámina 3 (1:00): Epidemiología y edad: incidencia de 3,7 por 100 000 en Francia [r36] y 83,8 % de los casos de menores de 5 años antes de los 24 meses en Auckland [r6]. Lámina 4 (1:30): Kocher y Caird: los 4 predictores y 99,6 % [r3]; Caird agrega PCR y llega a 98 % [r50]; en otros hospitales 59 % y 56,6 % de sensibilidad [r4][r5]. Mensaje: sirven para estratificar, no para descartar. Lámina 5 (1:00): Microbiología por edad: estreptococo del grupo B y S. aureus en el lactante pequeño [r6]; K. kingae entre 6 y 48 meses [r7]; S. aureus después [r8]. PCR y frasco de hemocultivo. Lámina 6 (1:00): Imágenes y líquido: ecografía a pie de cama y sus falsos negativos [r57][r19]; RM para osteomielitis adyacente [r41]; Gram con sensibilidad 0,40 [r20]. Lámina 7 (1:00): Algoritmo de urgencia: de la sospecha a aspirar, de aspirar a drenar y de drenar a buscar el foco óseo [r28][r2]. Lámina 8 (1:30): Tratamiento: drenaje y antibiótico; ensayo finlandés de 130 niños [r10]; metaanálisis de esquemas cortos y paso a vía oral [r30][r31]; ensayo danés [r29]; corticoides con baja certeza [r32]. Lámina 9 (1:00): Técnicas de drenaje: aspiración, artroscopia y artrotomía; 15 %, 14 % y 3 % de drenaje adicional, con estudios de baja calidad [r11]. Lámina 10 (0:30): Complicaciones y pronóstico: necrosis avascular en 7,9 % de 164 niños [r27]; cada día de demora aumentó 12 % las odds de secuela [r12]; clasificaciones de Choi y de Forlin [r46][r22]. Cierre, preguntas y bibliografía.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Un niño con cadera o rodilla dolorosa, fiebre y que no apoya es una artritis séptica hasta demostrar lo contrario: la cadera es la articulación donde más duele equivocarse, porque la presión dentro de la cápsula puede comprometer el riego de la cabeza femoral (fuente: Vijayan V y colaboradores, 2026) (fuente: Gutiérrez Carbonell P y colaboradores, 2021). Los criterios de Kocher y de Caird ayudan a pensar, no a decidir: con los 4 predictores de Kocher la probabilidad fue 99,6 % en el estudio original (fuente: Kocher MS y colaboradores, 1999), pero solo 59 % en otro hospital (fuente: Luhmann SJ y colaboradores, 2004), y menos de 60 % de las caderas sépticas confirmadas alcanzó el corte (fuente: Hagedoorn NN y colaboradores, 2023). El germen depende de la edad: estreptococo del grupo B y S. aureus en el lactante pequeño (fuente: van den Boom M y colaboradores, 2022), Kingella kingae entre los 6 y los 48 meses (fuente: Yagupsky P, 2017) (fuente: Juchler C y colaboradores, 2018) y S. aureus en el escolar (fuente: Juchler C y colaboradores, 2018). K. kingae da un cuadro leve y a menudo se pierde si no se usa PCR o frasco de hemocultivo (fuente: Yagupsky P y colaboradores, 2014) (fuente: Yagupsky P, 2017). El tratamiento es aspirar, drenar y dar antibiótico: el drenaje de la cadera se recomienda dentro de las primeras 24 horas (fuente: Gutiérrez Carbonell P y colaboradores, 2021); un ensayo finlandés con 130 niños comparó 10 y 30 días de antibiótico y concluyó que menos de 2 semanas bastan en la mayoría si la respuesta es buena y la PCR se normaliza pronto (fuente: Peltola H y colaboradores, 2009). Los estudios que comparan las técnicas de drenaje de la cadera son de baja calidad y no permitieron metaanálisis (fuente: Donders CM y colaboradores, 2022). El retraso se paga con secuelas: en una serie de 46 niños, cada día de demora hasta la cirugía aumentó 12 % las odds (razón de momios) de secuela clínica (fuente: Moein SA y colaboradores, 2024); y en una serie artroscópica, 10 de 41 niños (24,39 %) tenían una osteomielitis concomitante (fuente: Danilov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alcance y qué tan firme es la evidencia. La artritis séptica del niño es la infección bacteriana del espacio articular. Es una urgencia ortopédica por una razón mecánica: en una cápsula cerrada el pus y la inflamación elevan la presión, el cartílago se erosiona y, en la cadera, la cabeza femoral puede quedarse sin sangre (fuente: Vijayan V y colaboradores, 2026). La actualización basada en las normas BOAST describe un cuadro típico: dolor, tumefacción, fiebre e incapacidad para apoyar, con la cadera y la rodilla como articulaciones más afectadas (fuente: Sebastiao A y colaboradores, 2024). Sí: el niño sano, de recién nacido a adolescente, con infección hematógena de una articulación nativa. La cadera lleva el peso del capítulo porque allí el error cuesta más; se señala dónde cambia la conducta en rodilla y otras articulaciones. Aparte: la artritis séptica del adulto, la osteomielitis aguda hematógena, la infección periprotésica y los patógenos del traumatólogo tienen su propio capítulo en la biblioteca. Hermano: la cadera dolorosa aguda con la sinovitis transitoria como gran diferencial se trata aquí en el bloque de diagnóstico; el capítulo específico de la cadera dolorosa del niño queda pendiente.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biblioteca clasifica cada afirmación por su respaldo. Estos son los puntos donde la certeza es mayor y menor: Mayor: la duración corta del antibiótico y el paso temprano a vía oral tienen ensayos aleatorizados (fuente: Peltola H y colaboradores, 2009) (fuente: Nielsen AB y colaboradores, 2024) y metaanálisis recientes (fuente: Berikopoulou MM y colaboradores, 2026) (fuente: Konstantopoulou A y colaboradores, 2026), aunque los estudios que reúnen difieren en método y en duración del tratamiento (fuente: Konstantopoulou A y colaboradores, 2026). Baja, con ensayos: los corticoides tienen 2 ensayos con 149 niños y la certeza es baja (fuente: Delgado-Noguera MF y colaboradores, 2018). Baja, sin ensayos: la técnica de drenaje de la cadera se compara solo con estudios de calidad baja, sin metaanálisis posible (fuente: Donders CM y colaboradores, 2022); las reglas de predicción tienen rendimiento inconsistente entre centros (fuente: Rogie GA y colaboradores, 2026) (fuente: Luhmann SJ y colaboradores, 2004). Guías: la guía de la PIDS y la IDSA (2023) usa GRADE (fuente: Woods CR y colaboradores, 2024); el Reino Unido tiene normas BOAST (fuente: Sykes MC y colaboradores, 2023); el grupo pediátrico francés publicó propuestas de antibiótico en 2023 (fuente: Lorrot M y colaboradores, 2023). De la guía PIDS/IDSA este capítulo solo pudo abrir el resumen, así que no cita sus recomendaciones puntuales. Lo que es práctica habitual y no tiene estudio se rotula práctica habitual / opinión experta y no lleva cifra.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respalda cada decisión grande» tiene 3 columnas: Decisión, Mejor evidencia encontrada, Certeza. Fila 1: Decisión, Predecir artritis séptica con reglas clínicas; Mejor evidencia encontrada, Cohortes con resultados discordantes; la más reciente prospectiva no reprodujo el rendimiento histórico (fuente: Rogie GA y colaboradores, 2026); Certeza, Baja a moderada. Fila 2: Decisión, Acortar el antibiótico; Mejor evidencia encontrada, Ensayo aleatorizado de 130 casos (fuente: Peltola H y colaboradores, 2009) y metaanálisis de 13 estudios con 2240 pacientes (fuente: Berikopoulou MM y colaboradores, 2026); una revisión sistemática califica de moderada la evidencia para acortar (fuente: Hunter S y colaboradores, 2023); Certeza, Moderada. Fila 3: Decisión, Empezar por vía oral en cuadros no complicados; Mejor evidencia encontrada, Ensayo danés con 248 niños aleatorizados (fuente: Nielsen AB y colaboradores, 2024); Certeza, Moderada, solo casos no graves. Fila 4: Decisión, Dexametasona adyuvante; Mejor evidencia encontrada, 2 ensayos, 149 niños, evidencia de baja calidad (fuente: Delgado-Noguera MF y colaboradores, 2018); Certeza, Baja. Fila 5: Decisión, Aspiración, artroscopia o artrotomía en la cadera; Mejor evidencia encontrada, Revisión sistemática de 19 estudios con 406 caderas, sin metaanálisis (fuente: Donders CM y colaboradores, 2022); Certeza, Baja. (fuente: Rogie GA y colaboradores, 2026) (fuente: Peltola H y colaboradores, 2009) (fuente: Berikopoulou MM y colaboradores, 2026) (fuente: Nielsen AB y colaboradores, 2024) (fuente: Delgado-Noguera MF y colaboradores, 2018) (fuente: Donders CM y colaboradores, 2022) (fuente: Hunter S y colaboradores, 2023). Con esto cerramos definición, alcance y qué tan firme es la evidencia. Sigamos con epidemiología: cuánta artritis séptica hay y a quién le toca.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cuánta artritis séptica hay y a quién le toca. La cifra depende de dónde se mida. En una región del norte de Francia con estudio poblacional prospectivo, la incidencia corregida de infección osteoarticular fue 7,1 por 100 000 menores de 16 años, y la artritis séptica explicó 30 de 58 casos (52 %) con 3,7 por 100 000 (fuente: Mitha A y colaboradores, 2015). Solo se identificó germen en 26 % de ese registro (fuente: Mitha A y colaboradores, 2015), un recordatorio de que, en algunos registros, identificar el germen no es lo habitual. La revisión sistemática más amplia reunió 44 artículos publicados entre 1980 y 2020; la bacteriología salió de 39 publicaciones con 10 957 casos (fuente: Hunter S y colaboradores, 2022). El germen cambia con el mapa: Salmonella domina en regiones de África, mientras que en Occidente manda el S. aureus sensible a meticilina, con K. kingae y el S. aureus resistente en aumento reciente (fuente: Hunter S y colaboradores, 2022). El riesgo no se reparte por igual: sube en poblaciones aborigen, maorí, del Pacífico, indígena de Fiyi y beduina (fuente: Hunter S y colaboradores, 2022). La enfermedad se concentra en el niño pequeño: en Auckland, 57 de 68 artritis sépticas de menores de 5 años (83,8 %) ocurrieron antes de los 24 meses (fuente: van den Boom M y colaboradores, 2022). La edad también cambia el germen, como se ve en el gráfico y en el bloque de microbiología. Donde el S. aureus resistente es endémico la mezcla de gérmenes cambia rápido. En un hospital de Memphis, entre 2000 y 2004, la fracción de infecciones osteoarticulares por SARM subió de 4 % a 40 % mientras la fracción por S. aureus sensible se mantuvo entre 10 % y 13 % (fuente: Arnold SR y colaboradores, 2006). La epidemiología local manda sobre cualquier tabla de un libro.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«Germen principal por grupo de edad en artritis séptica de menores de 5 años (Auckland; % de los casos del grupo)» muestra lo siguiente. Menores de 3 meses: estreptococo del grupo B: 45.5 por ciento (fuente: van den Boom M y colaboradores, 2022). Menores de 3 meses: S. aureus: 36.4 por ciento (fuente: van den Boom M y colaboradores, 2022). 3 a menos de 12 meses: S. pneumoniae: 38.5 por ciento (fuente: van den Boom M y colaboradores, 2022). 12 a menos de 24 meses: K. kingae: 30.3 por ciento (fuente: van den Boom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«Dónde se midió y qué salió» tiene 3 columnas: Estudio, Población, Hallazgo clave. Fila 1: Estudio, Norte de Francia, población general; Población, Menores de 16 años, prospectivo; Hallazgo clave, Artritis séptica 3,7 por 100 000; infección osteoarticular total 7,1 por 100 000 (fuente: Mitha A y colaboradores, 2015). Fila 2: Estudio, Revisión sistemática mundial; Población, 44 artículos, 1980 a 2020; Hallazgo clave, S. aureus sensible dominante en Occidente; aumento de K. kingae y de SARM (fuente: Hunter S y colaboradores, 2022). Fila 3: Estudio, Auckland; Población, Menores de 5 años, 68 casos; Hallazgo clave, 83,8 % antes de los 24 meses (fuente: van den Boom M y colaboradores, 2022). Fila 4: Estudio, Memphis; Población, Infección osteoarticular aguda, 2000 a 2004; Hallazgo clave, SARM de 4 % a 40 % (fuente: Arnold SR y colaboradores, 2006). (fuente: Mitha A y colaboradores, 2015) (fuente: Hunter S y colaboradores, 2022) (fuente: van den Boom M y colaboradores, 2022) (fuente: Arnold SR y colaboradores, 2006). Con esto cerramos epidemiología: cuánta artritis séptica hay y a quién le toca. Sigamos con mecanismo: cómo llega el germen y cómo se daña la articulación.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cómo llega el germen y cómo se daña la articulación. La vía de entrada habitual es la sangre, y el grueso de las infecciones osteoarticulares pediátricas ocurre antes de los 5 años (fuente: Lorrot M y colaboradores, 2023). En el recién nacido, además, un foco en la metáfisis puede extenderse a la epífisis contigua y a la articulación (fuente: Dessì A y colaboradores, 2008). La inoculación directa por punción o herida existe, pero es poco frecuente en el niño sano (práctica habitual / opinión experta). Dentro de una cápsula cerrada, el pus y el líquido aumentan la presión. Cuando el líquido no tiene por dónde salir, la presión dentro de la cápsula de la cadera estrangula los vasos retinaculares que nutren la epífisis; el riesgo es una cabeza necrótica y un crecimiento alterado (fuente: Gutiérrez Carbonell P y colaboradores, 2021). En 13 caderas sépticas se midió una presión media de 50,5 mmHg; superó 30 mmHg en 8 niños (61,5 %) (fuente: Gutiérrez Carbonell P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presión diastólica media de ese grupo fue 44,3 mmHg (fuente: Gutiérrez Carbonell P y colaboradores, 2021), de modo que, en promedio, la presión del espacio articular superó a la diastólica. Los autores concluyen que el drenaje debe hacerse con urgencia, dentro de las primeras 24 horas (fuente: Gutiérrez Carbonell P y colaboradores, 2021). El daño tiene otra vía: los vasos de la epífisis pueden trombosarse por la infección, y la presión hidrostática dentro de la articulación contribuye a la necrosis (fuente: Vidigal Júnior EC y colaboradores, 1997). Ninguna de las dos cosas se corrige con antibiótico solo. Las bacterias y las citocinas del huésped degradan el cartílago (práctica habitual / opinión experta, base fisiopatológica clásica). Por eso el tiempo cuenta: el cartílago perdido no vuelve. El esquema resume la secuencia y dónde actúa cada medida.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«Presión dentro de la cápsula frente a la presión arterial en 13 caderas sépticas (promedios, mmHg)» muestra lo siguiente. Presión intracapsular media: 50.5 mmHg (fuente: Gutiérrez Carbonell P y colaboradores, 2021). Presión arterial diastólica media: 44.3 mmHg (fuente: Gutiérrez Carbonell P y colaboradores, 2021). Presión arterial sistólica media: 107.5 mmHg (fuente: Gutiérrez Carbonell P y colaboradores, 2021). Con esto cerramos mecanismo: cómo llega el germen y cómo se daña la articulación. Sigamos con anatomía que explica la clínica y guía el abordaje.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explica la clínica y guía el abordaje. Estas ideas son anatomía de base y se rotulan como práctica habitual / opinión experta; las láminas son de adulto y sirven para ubicar estructuras, no para medir. La cápsula envuelve la cabeza y casi todo el cuello. Una osteomielitis de la metáfisis del cuello femoral puede abrirse a la articulación, y por eso una cadera séptica puede esconder un foco óseo vecino (práctica habitual / opinión experta). La revisión narrativa de 2025 lo expresa como un espectro de infección de cadera con artritis, osteomielitis del fémur proximal y de la pelvis y piomiositis pericapsular, con cuadros que se superponen (fuente: Gupta P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riego de la cabeza es frágil. En el niño depende de vasos retinaculares que la presión intracapsular puede ocluir (fuente: Gutiérrez Carbonell P y colaboradores, 2021). Ese es el motivo por el cual se discute qué acceso quirúrgico respeta mejor la arteria circunfleja femoral medial (fuente: Nihalani S y colaboradores, 2024). La cabeza del lactante es cartilaginosa. La radiografía no la ve y la ecografía es la herramienta natural para el derrame (práctica habitual / opinión experta). El receso anterior es el lugar de la punción. Se busca el derrame en la cara anterior del cuello, evitando el paquete femoral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Acceso | Estructura en riesgo | Cómo se evita | |---|---|---| | Punción anterior | Arteria y vena femorales; nervio femoral | Ecografía y marca del pulso (práctica habitual / opinión experta) | | Anterior (Smith-Petersen o su variante) | Nervio cutáneo femoral lateral | Intervalo entre sartorio y tensor de la fascia lata (práctica habitual / opinión experta) | | Medial | Rama circunfleja femoral medial y rama anterior del nervio obturador | Disección entre aductores con planos identificados (práctica habitual / opinión experta) | Con esto cerramos anatomía que explica la clínica y guía el abordaje. Sigamos con variantes por edad y por articulación.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por edad y por articulación. El niño no es un adulto pequeño, y entre el recién nacido y el escolar cambian la presentación, el germen y el pronóstico. La tabla resume lo que dicen las series. En la rodilla la lógica de las reglas cambia. En 155 niños evaluados por cadera o rodilla irritable, 62,5 % de las caderas y 74,6 % de las rodillas con artrocentesis resultaron sépticas; la PCR fue el predictor más fuerte en la cadera y negarse a apoyar en la rodilla, y en la rodilla la combinación de no apoyar más PCR elevada tuvo valor predictivo positivo de 89,7 % (fuente: Bisht RU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«Pistas por edad» tiene 3 columnas: Grupo, Qué cambia, Gérmenes que dominan en las series. Fila 1: Grupo, Recién nacido y menor de 3 meses; Qué cambia, Signos poco claros; más complicaciones y secuelas (fuente: Dessì A y colaboradores, 2008) (fuente: Branco J y colaboradores, 2022); Gérmenes que dominan en las series, S. aureus 57,1 % y estreptococo del grupo B 23,8 %, con 25 % de gérmenes multirresistentes (fuente: Branco J y colaboradores, 2022); gramnegativos descritos (fuente: Dessì A y colaboradores, 2008). Fila 2: Grupo, 3 a menos de 12 meses; Qué cambia, Sin patrón clínico propio en las fuentes abiertas; Gérmenes que dominan en las series, S. pneumoniae fue el más común en Auckland (38,5 % de 13 casos) (fuente: van den Boom M y colaboradores, 2022). Fila 3: Grupo, 6 a 48 meses; Qué cambia, K. kingae: evolución más benigna; fiebre y reactantes bajos (fuente: Basmaci R y colaboradores, 2011) (fuente: Yagupsky P y colaboradores, 2014); Gérmenes que dominan en las series, K. kingae 87,7 % de las infecciones confirmadas en este rango en Suiza (fuente: Juchler C y colaboradores, 2018). Fila 4: Grupo, Mayor de 4 años; Qué cambia, Cuadro clásico; la osteomielitis concomitante fue más común entre los 4 y los 14 años (fuente: Danilov C y colaboradores, 2023); Gérmenes que dominan en las series, S. aureus 78,2 % de las confirmadas en mayores de 4 años en Suiza (fuente: Juchler C y colaboradores, 2018). (fuente: Dessì A y colaboradores, 2008) (fuente: Branco J y colaboradores, 2022) (fuente: van den Boom M y colaboradores, 2022) (fuente: Basmaci R y colaboradores, 2011) (fuente: Yagupsky P y colaboradores, 2014) (fuente: Juchler C y colaboradores, 2018) (fuente: Danilov C y colaboradores, 2023). Con esto cerramos variantes por edad y por articulación. Sigamos con microbiología: qué germen, a qué edad y cómo encontrarlo.</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microbiología: qué germen, a qué edad y cómo encontrarlo. Menor de 3 meses: S. aureus y estreptococo del grupo B; los gramnegativos también aparecen, y 25 % de los gérmenes fueron multirresistentes en una serie (fuente: Branco J y colaboradores, 2022) (fuente: Dessì A y colaboradores, 2008). 6 a 48 meses: K. kingae es la causa principal de infecciones del esqueleto en esa ventana y el cultivo tradicional suele no detectarla (fuente: Yagupsky P, 2017). En una serie suiza fue 47,8 % de las infecciones osteoarticulares confirmadas y 87,7 % entre los 6 y 48 meses (fuente: Juchler C y colaboradores, 2018); la revisión sistemática de K. kingae la halló en 47,6 % de 1070 pacientes menores de 48 meses (fuente: Wong M y colaboradores, 2020). Mayor de 4 años: S. aureus, 78,2 % de las infecciones confirmadas en esa edad en Suiza (fuente: Juchler C y colaboradores, 2018). K. kingae crece mal en los medios habituales y el propio líquido articular frena su desarrollo. Dos recursos lo compensan: sembrar el exudado directo en un frasco de hemocultivo y usar PCR, que acorta la espera de 3-4 días a menos de 24 horas (fuente: Yagupsky P, 2017). En Houston, entre 2015 y 2022, el uso de diagnóstico molecular llegó a un máximo de 85,7 % de los casos y la mayoría de K. kingae y de S. pneumoniae solo se identificó por PCR (fuente: Hooper M y colaboradores, 2025). En Auckland todos los aislados de K. kingae fueron sensibles a amoxicilina (fuente: van den Boom M y colaboradores, 2022). La proporción de casos con germen identificado varía mucho entre registros: 26 % en el estudio poblacional francés (fuente: Mitha A y colaboradores, 2015), 63,6 % con métodos moleculares en Suiza (fuente: Juchler C y colaboradores, 2018) y 76,5 % en Houston con alto uso de PCR (fuente: Hooper M y colaboradores, 2025). Aun con PCR, muchas infecciones osteoarticulares siguen sin germen identificado (fuente: Juchler C y colaboradores, 2018). Eso no autoriza a no tratar: un cultivo negativo con clínica, laboratorio e imagen que encajan con infección se trata como infección, y con la misma firmeza, según una revisión de 2025 (fuente: Gupta P y colaboradores, 2025). En Houston, 25,5 % de los S. aureus fueron SARM, y el SARM y el S. pneumoniae se asociaron con las mayores tasas de secuelas ortopédicas (fuente: Hooper M y colaboradores, 2025). Donde el SARM es endémico, el esquema empírico debe contemplarlo (práctica habitual / opinión experta; ver el capítulo de patógenos).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«Quién causa la infección osteoarticular pediátrica según 2 series (% de los casos con germen identificado o de la serie)» muestra lo siguiente. Suiza, todas las edades: K. kingae: 47.8 por ciento (fuente: Juchler C y colaboradores, 2018). Suiza, todas las edades: S. aureus: 35.5 por ciento (fuente: Juchler C y colaboradores, 2018). Suiza, 6 a 48 meses: K. kingae: 87.7 por ciento (fuente: Juchler C y colaboradores, 2018). Suiza, mayores de 4 años: S. aureus: 78.2 por ciento (fuente: Juchler C y colaboradores, 2018). Houston, hasta 5 años: S. aureus (de ellos SARM 25,5 %): 31.4 por ciento (fuente: Hooper M y colaboradores, 2025). Houston, hasta 5 años: K. kingae: 22.8 por ciento (fuente: Hooper M y colaboradores, 2025). Houston, hasta 5 años: S. pneumoniae: 5.6 por ciento (fuente: Hooper 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«Gérmenes principales» tiene 4 columnas: Germen, Contexto, Cifra de las series, Pista. Fila 1: Germen, S. aureus sensible a meticilina; Contexto, Todas las edades; el más común en Occidente (fuente: Hunter S y colaboradores, 2022); Cifra de las series, 78,2 % en mayores de 4 años (Suiza) (fuente: Juchler C y colaboradores, 2018); Pista, Cobertura obligatoria en el esquema empírico (fuente: Lorrot M y colaboradores, 2023). Fila 2: Germen, S. aureus resistente a meticilina; Contexto, Entornos endémicos; Cifra de las series, 25,5 % de los S. aureus en Houston (fuente: Hooper M y colaboradores, 2025); de 4 % a 40 % en Memphis (fuente: Arnold SR y colaboradores, 2006); Pista, Más secuelas ortopédicas (fuente: Hooper M y colaboradores, 2025). Fila 3: Germen, Kingella kingae; Contexto, 6 a 48 meses; Cifra de las series, 47,6 % de infecciones en menores de 48 meses (fuente: Wong M y colaboradores, 2020); Pista, Cuadro leve, reactantes casi normales; PCR o frasco de hemocultivo (fuente: Yagupsky P y colaboradores, 2014) (fuente: Yagupsky P, 2017). Fila 4: Germen, Estreptococo del grupo B; Contexto, Recién nacido y menor de 3 meses; Cifra de las series, 45,5 % de 11 casos en menores de 3 meses (Auckland) (fuente: van den Boom M y colaboradores, 2022); Pista, Valorar sepsis neonatal acompañante (práctica habitual / opinión experta). Fila 5: Germen, Streptococcus pneumoniae; Contexto, Lactante; Cifra de las series, 38,5 % de 13 casos de 3 a menos de 12 meses (Auckland) (fuente: van den Boom M y colaboradores, 2022); 5,6 % en Houston (fuente: Hooper M y colaboradores, 2025); Pista, Mayor tasa de secuelas ortopédicas (fuente: Hooper M y colaboradores, 2025). Fila 6: Germen, Gramnegativos; Contexto, Recién nacido; Cifra de las series, Descritos entre los agentes frecuentes (fuente: Dessì A y colaboradores, 2008); Pista, Gram con sensibilidad 0,13 para gramnegativos: se pierden (fuente: Bram JT y colaboradores, 2018). Fila 7: Germen, Salmonella; Contexto, Regiones de África; Cifra de las series, Dominante allí (fuente: Hunter S y colaboradores, 2022); Pista, Contexto geográfico. (fuente: Hunter S y colaboradores, 2022) (fuente: Juchler C y colaboradores, 2018) (fuente: Lorrot M y colaboradores, 2023) (fuente: Hooper M y colaboradores, 2025) (fuente: Arnold SR y colaboradores, 2006) (fuente: Wong M y colaboradores, 2020) (fuente: Yagupsky P y colaboradores, 2014) (fuente: Yagupsky P, 2017) (fuente: van den Boom M y colaboradores, 2022) (fuente: Dessì A y colaboradores, 2008) (fuente: Bram JT y colaboradores, 2018). Con esto cerramos microbiología: qué germen, a qué edad y cómo encontrarlo. Sigamos con clasificaciones: del cuadro agudo a la secuela.</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clasificaciones: del cuadro agudo a la secuela. No existe una clasificación aceptada del cuadro agudo como la de Gächter del adulto. Lo que se usa en el niño son 3 lenguajes distintos, y conviene no mezclarlos. En los trabajos de Kocher, "artritis séptica verdadera", "presunta" y "sinovitis transitoria" se definieron con el recuento del líquido sinovial, los cultivos del líquido y la sangre, y la evolución clínica (fuente: Kocher MS y colaboradores, 1999). En los estudios con PCR, la definición suele ser la detección del germen por cultivo o PCR (fuente: Kramer M y colaboradores, 2026). Esas definiciones cambian el denominador y por eso las reglas rinden distinto entre estudios. Conviene pensar la cadera infectada como un territorio con varios focos posibles (la articulación, el fémur proximal, la pelvis y los músculos que rodean la cápsula); uno puede invadir al vecino, y la fiebre, el apoyo y los reactantes orientan hacia infección pero no dicen dónde está ni cuánto se extendió (fuente: Gupta P y colaboradores, 2025). Para la decisión importa saber si hay foco óseo o de partes blandas, porque cambia el drenaje y la RM. 2 clasificaciones radiográficas ordenan el resultado a largo plazo y guían la reconstrucción. Choi (1990) agrupa en 4 tipos 34 caderas de lactantes menores de 1 año (fuente: Choi IH y colaboradores, 1990). Forlin y Milani (2008) simplificaron el esquema en 2 grados con subgrupos según la cabeza esté presente o ausente y la cadera reducida o luxada (fuente: Forlin E y colaboradores, 2008). Su ventaja fue mayor concordancia entre observadores: 25 de 41 caderas frente a 7 de 41 con Choi (fuente: Forlin E y colaboradores, 2008). Ojo con la tabla de Choi: en el resumen original el tipo III suma 5 caderas, pero el resultado funcional se informa sobre 4; se transcribe tal cual (fuente: Choi IH y colaboradores, 1990). Para qué sirven en la decisión: no cambian el tratamiento agudo, pero orientan el pronóstico y el plan quirúrgico tardío (osteotomías, acortamiento del miembro contralateral, reconstrucción del trocánter), y permiten hablar con la familia con un lenguaje común (fuente: Choi IH y colaboradores, 1990) (fuente: Forlin E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«Clasificación de Choi: secuelas de la artritis séptica de cadera en lactantes» tiene 4 columnas: Tipo, Lesión, Caderas, Resultado funcional satisfactorio. Fila 1: Tipo, I; Lesión, Isquemia transitoria de la epífisis, con o sin coxa magna leve; no necesita reconstrucción; Caderas, 5; Resultado funcional satisfactorio, 5 de 5 (fuente: Choi IH y colaboradores, 1990). Fila 2: Tipo, II; Lesión, Deformidad de epífisis, fisis y metáfisis; requiere operar para evitar subluxación; Caderas, 11; Resultado funcional satisfactorio, 7 de 11 (fuente: Choi IH y colaboradores, 1990). Fila 3: Tipo, III; Lesión, Mala alineación del cuello femoral o pseudoartrosis; requiere osteotomía o injerto; Caderas, 5; Resultado funcional satisfactorio, 3 de 4 (fuente: Choi IH y colaboradores, 1990). Fila 4: Tipo, IV; Lesión, Destrucción de cabeza y cuello, con acortamiento grave y articulación incompetente; Caderas, 13; Resultado funcional satisfactorio, 4 de 13 (fuente: Choi IH y colaboradores, 1990). (fuente: Choi IH y colaboradores, 1990).</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«Clasificación de Forlin y Milani» tiene 3 columnas: Grado, Descripción, Caderas en la serie. Fila 1: Grado, 1A; Descripción, Cadera reducida, cabeza femoral preservada; Caderas en la serie, 10 (fuente: Forlin E y colaboradores, 2008). Fila 2: Grado, 1B; Descripción, Cadera reducida, cabeza femoral ausente; Caderas en la serie, 11 (fuente: Forlin E y colaboradores, 2008). Fila 3: Grado, 2A; Descripción, Cadera luxada, cabeza femoral preservada; Caderas en la serie, 3 (fuente: Forlin E y colaboradores, 2008). Fila 4: Grado, 2B; Descripción, Cadera luxada, cabeza femoral ausente; Caderas en la serie, 17 (fuente: Forlin E y colaboradores, 2008). (fuente: Forlin E y colaboradores, 2008). Con esto cerramos clasificaciones: del cuadro agudo a la secuela. Sigamos con diagnóstico: cadera dolorosa aguda, kocher y sus límites, y el diferencial.</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cadera dolorosa aguda, kocher y sus límites, y el diferencial. El gran diferencial de la cadera dolorosa aguda del niño es la sinovitis transitoria, que es la causa más común de cadera dolorosa (fuente: QingSong T y colaboradores, 2024). Ninguna prueba aislada las separa, y los algoritmos complementan el juicio clínico sin reemplazarlo (fuente: Cook PC, 2014). Hasta la punción tiene límites: una revisión sistemática que analizó 154 artículos sobre artritis séptica pediátrica no encontró ningún examen aislado, aspiración incluida, que baste para confirmar la infección (fuente: Kang SN y colaboradores, 2009). Se construyó en un hospital pediátrico terciario con una cohorte retrospectiva de 1979 a 1996. Hubo 4 predictores independientes: fiebre referida, no apoyar, VSG de al menos 40 mm/h y leucocitos mayores de 12 000 por mm3 (fuente: Kocher MS y colaboradores, 1999). La probabilidad de artritis séptica creció de menos de 0,2 % con 0 predictores a 3,0 % con 1, 40,0 % con 2, 93,1 % con 3 y 99,6 % con los 4 (fuente: Kocher MS y colaboradores, 1999). La validación prospectiva de los mismos autores (51 artritis y 103 sinovitis) dio un área bajo la curva de 0,86 frente a 0,96 en la población original, y los autores recuerdan que una regla suele rendir menos en pacientes distintos de aquellos con los que se construyó (fuente: Kocher MS y colaboradores, 2004). Caird trabajó solo con niños a quienes se les aspiró la cadera por sospecha alta. Allí la mejor señal fue la fiebre (más de 38,5 grados) y la PCR por encima de 20 mg/L (2,0 mg/dL) resultó un predictor independiente (fuente: Caird MS y colaboradores, 2006). Con 5 predictores la probabilidad fue 98 %, con 4 fue 93 % y con 3 fue 83 % (fuente: Caird MS y colaboradores, 2006). Las validaciones externas fueron mucho menos generosas, y el cuadro es consistente: la regla casi no rinde donde la prevalencia de artritis séptica es baja o donde K. kingae es frecuente. Luhmann: con los 4 predictores la probabilidad real fue 59 %, frente a 99,6 % en el estudio original; concluyeron que la regla no parece válida en otras instituciones (fuente: Luhmann SJ y colaboradores, 2004). Sultan y Hughes: con los 5 predictores la probabilidad fue solo 59,9 %; los autores lo atribuyen a la baja prevalencia, que llena de falsos positivos incluso a una prueba muy específica (fuente: Sultan J y colaboradores, 2010). Olandres: sensibilidad de Kocher y Caird 0 % con especificidad 98,9 %; con los 4 predictores, 59,16 % (fuente: Olandres RA y colaboradores, 2023). Hagedoorn: sensibilidad 56,6 % (IC 95 % 47,6 a 65,3) en caderas sépticas confirmadas, sin diferencia entre S. aureus y K. kingae (fuente: Hagedoorn NN y colaboradores, 2023). K. kingae: de 28 niños con las 4 variables, solo 3 tenían los 4 predictores y 20 (71 %) tenían probabilidad de 40 % o menos (fuente: Yagupsky P y colaboradores, 2014). Rogie (2026, prospectivo, 102 niños): la probabilidad subió de 9,5 % con 0 criterios a 65 % con 2 y se estancó en 66,7 % con 3 o 4; el puntaje no distinguió artritis séptica de osteomielitis (fuente: Rogie GA y colaboradores, 2026). Los 2 grandes resúmenes coinciden en la lectura. Para una revisión de 2024, ambos criterios nacieron antes de que K. kingae se reconociera bien, lo que explicaría falsos negativos en varios centros, y su validación quedó incompleta pese a usarse en muchos lugares (fuente: Valisena S y colaboradores, 2024). Otra revisión, de 6 estudios, deja la artrocentesis como la referencia diagnóstica que Kocher no reemplaza (fuente: Hanna J y colaboradores, 2024). Un metaanálisis de 11 estudios con 1810 casos confirmó el peso de la fiebre referida (OR 6,04), de no apoyar (OR 5,23), de la VSG (OR 3,98) y de los leucocitos (OR 2,73), pero la PCR no fue significativa (OR 7,12; IC 95 % 0,59 a 85,70) (fuente: QingSong T y colaboradores, 2024). La rodilla tiene su propia lógica: allí negarse a apoyar fue el predictor más fuerte (fuente: Bisht RU y colaboradores, 2022). Úsalas para estratificar el riesgo y decidir con qué urgencia aspirar, no para descartar (fuente: Hagedoorn NN y colaboradores, 2023) (fuente: Rogie GA y colaboradores, 2026). No las apliques como diagnóstico en el niño menor de 3 años, edad en la que la artritis por K. kingae y la sinovitis transitoria se parecen demasiado (fuente: Yagupsky P y colaboradores, 2014). En el subgrupo de cadera del estudio de Rogie no hubo artritis séptica ni osteomielitis con 0 criterios, pero con una muestra pequeña (fuente: Rogie GA y colaboradores, 2026). PCR y ecografía: PCR de al menos 20 mg/L más derrame de al menos 7 mm dio especificidad 97 % y sensibilidad 71 % en 101 niños (estudio retrospectivo) (fuente: Olandres RA y colaboradores, 2023). PCR y recuento sinovial: en una serie retrospectiva de 80 casos, la curva ROC dio cortes óptimos de PCR 69 mg/L y de leucocitos sinoviales 65 000 por µL; el árbol de decisión que usó PCR mayor de 69 mg/L, o PCR menor con leucocitos sinoviales mayores de 110 000 por µL, tuvo sensibilidad 85 % y especificidad 90 % (fuente: Kramer M y colaboradores, 2026). Es un estudio de un solo centro, donde se definió la artritis por detección del germen; hay que tomarlo como hipótesis. Adyacente a la artritis: algoritmos para predecir osteomielitis o abscesos vecinos (ver imágenes) (fuente: Welling BD y colaboradores, 2018). La tabla resume lo que hay que tener en mente. Solo lo que tiene cita tiene dato; el resto es práctica habitual / opinión experta. El Gram del líquido tiene sensibilidad 0,40 y especificidad 0,97 en una cohorte de 302 niños, y para gramnegativos la sensibilidad bajó a 0,13 (2 de 16) (fuente: Bram JT y colaboradores, 2018). Es decir: si ves bacterias, casi seguro hay infección; si no las ves, no sirve de nada. En una revisión sistemática de articulaciones calientes agudas, la esterasa leucocitaria sinovial tuvo sensibilidad agrupada 0,94 (IC 0,70 a 0,99) y especificidad 0,74 (IC 0,67 a 0,81), pero esa revisión no era solo pediátrica y concluye que ninguna prueba aislada excluye infección (fuente: Dey 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«Probabilidad de artritis séptica cuando están presentes todos los predictores, según el estudio (%)» muestra lo siguiente. Kocher 1999: 4 predictores (hospital de origen): 99.6 por ciento (fuente: Kocher MS y colaboradores, 1999). Caird 2006: 5 predictores: 98 por ciento (fuente: Caird MS y colaboradores, 2006). Luhmann 2004: 4 predictores (otro hospital): 59 por ciento (fuente: Luhmann SJ y colaboradores, 2004). Sultan 2010: 5 predictores: 59.9 por ciento (fuente: Sultan J y colaboradores, 2010). Olandres 2023: 4 predictores: 59.2 por ciento (fuente: Olandres RA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«Rogie 2026: probabilidad de artritis séptica (frente a sinovitis transitoria) según criterios de Kocher presentes (%)» muestra lo siguiente. 0 criterios: 9.5 por ciento (fuente: Rogie GA y colaboradores, 2026). 2 criterios: 65 por ciento (fuente: Rogie GA y colaboradores, 2026). 3 o 4 criterios: 66.7 por ciento (fuente: Rogie GA y colaboradores, 2026). En el documento Word de este tema encontrarás además: Pruebas del líquido sinovial: sensibilidad y especificidad (%); Kocher y sus validaciones; Diagnóstico diferencial de la cadera dolorosa aguda del niño. Con esto cerramos diagnóstico: cadera dolorosa aguda, kocher y sus límites, y el diferencial. Sigamos con examen físico y datos clínicos: qué aportan y cuánto.</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y datos clínicos: qué aportan y cuánto. La presentación típica incluye fiebre, dolor de cadera, cojera o negativa a apoyar (fuente: Vijayan V y colaboradores, 2026); en la actualización basada en BOAST se suma la tumefacción (fuente: Sebastiao A y colaboradores, 2024). Muchos niños llegan afebriles, sobre todo los pequeños con K. kingae: la temperatura mediana al ingreso en los casos por K. kingae fue 37,9 grados (fuente: Wong M y colaboradores, 2020). Observa la postura: la cadera séptica suele estar flexionada, abducida y en rotación externa porque esa posición da más volumen a la cápsula. En el lactante, busca pseudoparálisis, llanto al cambiar el pañal y rechazo al movimiento pasivo. La rotación interna pasiva suele ser el movimiento que más duele y el que más se limita. Examina siempre la columna, el abdomen y las otras articulaciones, la piel y el cordón en el recién nacido, y compara con el lado sano. No olvides la rodilla referida: el dolor de cadera puede presentarse en el muslo o la rodilla. El metaanálisis de 11 estudios con 1810 casos ordenó el peso de cada variable: fiebre referida OR 6,04, no apoyar OR 5,23, VSG OR 3,98 y leucocitos OR 2,73 (fuente: QingSong T y colaboradores, 2024). En el estudio prospectivo de Rogie, la PCR y la VSG fueron mucho más altas en la artritis séptica y la osteomielitis que en la sinovitis transitoria, mientras que los leucocitos discriminaron peor (fuente: Rogie GA y colaboradores, 2026). Esa asimetría coincide con lo que Kocher ya había visto en 1999: la VSG, los leucocitos, el apoyo, la fiebre, la temperatura y el derrame en la radiografía diferían entre grupos (fuente: Kocher MS y colaboradores, 1999). Ninguna regla excluye: la sensibilidad de Kocher en caderas sépticas confirmadas fue 62,1 % con S. aureus y 60,0 % con K. kingae (fuente: Hagedoorn NN y colaboradores, 2023). En la serie de Olandres, Kocher y Caird tuvieron sensibilidad 0 % con especificidad 98,9 %, mientras que PCR de al menos 20 mg/L más derrame de al menos 7 mm dio 71 % y 97 % (fuente: Olandres RA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«Razón de momios (OR) de cada variable para artritis séptica frente a sinovitis transitoria de cadera (metaanálisis)» muestra lo siguiente. PCR (no significativa; IC 0,59 a 85,70): 7.1 OR (fuente: QingSong T y colaboradores, 2024). Fiebre referida: 6 OR (fuente: QingSong T y colaboradores, 2024). No apoyar: 5.2 OR (fuente: QingSong T y colaboradores, 2024). VSG: 4 OR (fuente: QingSong T y colaboradores, 2024). Leucocitos séricos: 2.7 OR (fuente: QingSong T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de los criterios de Kocher en artritis séptica de cadera confirmada (%)» muestra lo siguiente. S. aureus (18 de 29): 62.1 por ciento (fuente: Hagedoorn NN y colaboradores, 2023). K. kingae (12 de 20): 60 por ciento (fuente: Hagedoorn NN y colaboradores, 2023). Todos los gérmenes: 56.6 por ciento (fuente: Hagedoorn NN y colaboradores, 2023). En el documento Word de este tema encontrarás además: Reglas clínicas: sensibilidad y especificidad en 101 niños (%). Con esto cerramos examen físico y datos clínicos: qué aportan y cuánto. Sigamos con imágenes: radiografía, ecografía y resonancia.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ecografía y resonancia. Sirve sobre todo para descartar otras causas de cadera dolorosa (Perthes, epifisiólisis, fracturas, tumores) (práctica habitual / opinión experta). El derrame en la radiografía fue una de las variables que diferenció la artritis séptica de la sinovitis transitoria en la cohorte original de Kocher (fuente: Kocher MS y colaboradores, 1999). Este capítulo no encontró una cifra abierta de sensibilidad de la radiografía simple para esta indicación, y por eso no la da. El Colegio Americano de Radiología tiene criterios de adecuación para el niño con cojera aguda de hasta 5 años: para elegir la primera imagen pesan 2 preguntas: si el dolor se puede ubicar en un sitio y cuánto se sospecha infección (fuente: Expert Panel on Pediatric Imaging: y colaboradores, 2018). Muestra el derrame y permite dirigir la aguja, pero no sirve para reconocer una osteomielitis (fuente: Jia H y colaboradores, 2025), y por sí sola tampoco dice si el derrame es séptico (práctica habitual / opinión experta). En 95 niños, la ecografía a pie de cama hecha por pediatras de urgencias tuvo sensibilidad 89,8 % y especificidad 91,3 % frente a la ecografía de radiología (fuente: Katz-Dana H y colaboradores, 2024). En un estudio multicéntrico de 161 niños y 322 caderas, la sensibilidad fue 98,1 % y la especificidad 97,8 % con 3 médicos de alto volumen, y bajó a 83,3 % y 97,4 % en los otros 15 (fuente: Jones RM y colaboradores, 2025); por cadera, 89,3 % y 99,2 % (fuente: Jones RM y colaboradores, 2025). La precisión depende de quién la hace. Una ecografía normal no descarta. En 132 niños con dolor de cadera, 4 sin derrame inicial terminaron siendo artritis séptica (falsos negativos 5 %); los 2 con examen técnicamente adecuado llevaban menos de 24 horas de síntomas (fuente: Gordon JE y colaboradores, 2002). Su recomendación: tomar con cautela una ecografía normal cuando los síntomas llevan menos de 24 horas o hay enfermedad bilateral (fuente: Gordon JE y colaboradores, 2002). Cuando hay que saber hasta dónde llega la infección, si existe más de un foco y cómo planificar el abordaje, la RM es la prueba de elección (fuente: Gupta P y colaboradores, 2025). El metaanálisis de RM para distinguir artritis séptica de sinovitis transitoria de cadera incluyó 6 estudios, 5 en el análisis cuantitativo (fuente: Adam M y colaboradores, 2022). Los cambios de la médula ósea tuvieron sensibilidad 70 % y especificidad 99,9 % (intervalos muy amplios, 26,8 a 93,7 y 28,7 a 100); los cambios de la cabeza femoral, 41,5 % y 87,3 %; y el realce sinovial, 94,2 % y 60,6 % (fuente: Adam M y colaboradores, 2022). Con intervalos tan anchos, la lectura prudente es que los cambios de la médula ósea orientan, no deciden. La osteomielitis adyacente es frecuente y cambia la cirugía. En una serie de 41 niños operados por artroscopia, 10 (24,39 %) tenían osteomielitis concomitante y 6 de esos 10 necesitaron cirugía secundaria; los autores proponen RM previa para el niño que camina, no apoya, tiene más de 4 días de síntomas y PCR mayor de 2 mg/dL (fuente: Danilov C y colaboradores, 2023). Se han propuesto algoritmos con 5 variables: edad mayor de 4 años, síntomas de más de 3 días, PCR mayor de 8,9 mg/L, plaquetas menores de 310 y neutrófilos mayores de 7,2; con 3 o más positivas, la sensibilidad fue 86 % y la especificidad 85 % al validarse en 57 niños con RM (fuente: Welling BD y colaboradores, 2018). En un centro del noreste de EE. UU. esos criterios dieron sensibilidad 86 % y especificidad 54 % y habrían pedido RM innecesaria en 50 % de su serie (fuente: Refakis CA y colaboradores, 2019). Y una PCR mayor de 47,04 mg/L se asoció a osteomielitis del fémur proximal (OR 8,444) con sensibilidad 80,0 % y especificidad 67,9 % (fuente: Jia H y colaboradores, 2025). La conclusión práctica: la RM no se pide a todos, pero tampoco se omite en el niño mayor con curso largo o PCR muy alta.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«Rendimiento de las imágenes y de los modelos para pedirlas (%)» muestra lo siguiente. Ecografía a pie de cama, derrame (95 niños): sensibilidad 89.8 por ciento y especificidad 91.3 por ciento (fuente: Katz-Dana H y colaboradores, 2024). Ecografía, 3 médicos de alto volumen (derrame): sensibilidad 98.1 por ciento y especificidad 97.8 por ciento (fuente: Jones RM y colaboradores, 2025). Ecografía, otros 15 médicos (derrame): sensibilidad 83.3 por ciento y especificidad 97.4 por ciento (fuente: Jones RM y colaboradores, 2025). RM: cambios de médula ósea (SA frente a sinovitis): sensibilidad 70 por ciento y especificidad 99.9 por ciento (fuente: Adam M y colaboradores, 2022). RM: cambios de la cabeza femoral: sensibilidad 41.5 por ciento y especificidad 87.3 por ciento (fuente: Adam M y colaboradores, 2022). RM: realce sinovial: sensibilidad 94.2 por ciento y especificidad 60.6 por ciento (fuente: Adam M y colaboradores, 2022). Algoritmo de infección adyacente, validación: sensibilidad 86 por ciento y especificidad 85 por ciento (fuente: Welling BD y colaboradores, 2018). Mismo algoritmo en otro centro (cadera): sensibilidad 86 por ciento y especificidad 54 por ciento (fuente: Refakis CA y colaboradores, 2019). PCR mayor de 47,04 mg/L para osteomielitis femoral: sensibilidad 80 por ciento y especificidad 67.9 por ciento (fuente: Jia H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imagen para qué» tiene 3 columnas: Imagen, Sirve para, Límite. Fila 1: Imagen, Radiografía simple; Sirve para, Descartar Perthes, epifisiólisis, fractura o tumor (práctica habitual / opinión experta); Límite, Poco sensible para derrame precoz; sin cifra abierta aquí. Fila 2: Imagen, Ecografía de cadera; Sirve para, Ver derrame y guiar la punción (fuente: Jia H y colaboradores, 2025); Límite, No identifica osteomielitis (fuente: Jia H y colaboradores, 2025); 5 % de falsos negativos, con cautela si los síntomas llevan menos de 24 horas (fuente: Gordon JE y colaboradores, 2002). Fila 3: Imagen, RM; Sirve para, Sitio y extensión, focos múltiples y planificación quirúrgica (fuente: Gupta P y colaboradores, 2025); Límite, Costo y tiempo; puede demorar la cirugía (práctica habitual / opinión experta). Fila 4: Imagen, Algoritmos para pedir RM; Sirve para, Estratificar quién tiene infección adyacente (fuente: Welling BD y colaboradores, 2018); Límite, Sensibilidad 86 % pero especificidad 54 % en otro centro (fuente: Refakis CA y colaboradores, 2019). (fuente: Jia H y colaboradores, 2025) (fuente: Gordon JE y colaboradores, 2002) (fuente: Gupta P y colaboradores, 2025) (fuente: Welling BD y colaboradores, 2018) (fuente: Refakis CA y colaboradores, 2019). Con esto cerramos imágenes: radiografía, ecografía y resonancia. Sigamos con algoritmo de urgencia: cadera dolorosa aguda del niño.</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urgencia: cadera dolorosa aguda del niño. El flujo resume cómo pasar de la cojera a la decisión. No sustituye al protocolo del hospital ni al tutor. Las flechas sin cita son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«Cadera dolorosa aguda del niño: de la sospecha al drenaje y al seguimiento» se lee de arriba hacia abajo. Se parte de: Niño con cadera dolorosa aguda, cojera o negativa a apoyar, con o sin fiebre (fuente: Vijayan V y colaboradores, 2026) (fuente: Sebastiao A y colaboradores, 2024). Se decide: ¿Signos de sepsis o inestabilidad? Si la respuesta es sí, reanimar, hemocultivos y antibiótico sin demora; avisar a ortopedia y pediatría (práctica habitual / opinión experta). Si la respuesta es no, examen, pcr, vsg y leucocitos; kocher y caird solo para orientar, nunca para descartar (fuente: Hagedoorn NN y colaboradores, 2023) (fuente: Rogie GA y colaboradores, 2026). Se hace: Reanimar, hemocultivos y antibiótico sin demora; avisar a ortopedia y pediatría (práctica habitual / opinión experta). Se hace: Examen, PCR, VSG y leucocitos; Kocher y Caird solo para orientar, nunca para descartar (fuente: Hagedoorn NN y colaboradores, 2023) (fuente: Rogie GA y colaboradores, 2026). Se hace: Ecografía de cadera, a pie de cama si hay entrenamiento (fuente: Jones RM y colaboradores, 2025) (fuente: Katz-Dana H y colaboradores, 2024). Se decide: ¿Hay derrame? Si la respuesta es sí, aspirar con técnica aséptica y guía ecográfica; frasco de hemocultivo, gram, recuento, cultivo y pcr para k. kingae en el niño pequeño (fuente: Skaggs KF y colaboradores, 2025) (fuente: van den Boom M y colaboradores, 2022) (fuente: Yagupsky P, 2017). Si la respuesta es no, ¿pocas horas de síntomas, enfermedad bilateral o sospecha clínica alta?. Se decide: ¿Pocas horas de síntomas, enfermedad bilateral o sospecha clínica alta? Si la respuesta es sí, repetir la ecografía o aspirar igual: una ecografía normal temprana puede ser falsa negativa (fuente: Gordon JE y colaboradores, 2002). Si la respuesta es no, sospecha baja: control cercano y reevaluación si empeora (práctica habitual / opinión experta). Se hace: Repetir la ecografía o aspirar igual: una ecografía normal temprana puede ser falsa negativa (fuente: Gordon JE y colaboradores, 2002). Termina en: Sospecha baja: control cercano y reevaluación si empeora (práctica habitual / opinión experta). Se hace: Aspirar con técnica aséptica y guía ecográfica; frasco de hemocultivo, Gram, recuento, cultivo y PCR para K. kingae en el niño pequeño (fuente: Skaggs KF y colaboradores, 2025) (fuente: van den Boom M y colaboradores, 2022) (fuente: Yagupsky P, 2017). Se decide: ¿Pus, bacterias en el Gram, recuento alto o PCR muy alta con clínica compatible? Un Gram negativo no descarta (fuente: Bram JT y colaboradores, 2018)? Si la respuesta es sí, drenaje quirúrgico urgente, idealmente dentro de las primeras 24 horas, y antibiótico dirigido tras la muestra (fuente: Gutiérrez Carbonell P y colaboradores, 2021) (fuente: Lorrot M y colaboradores, 2023). Si la respuesta es no, líquido poco compatible: seguimiento estrecho y esperar el cultivo y la pcr (práctica habitual / opinión experta). Termina en: Líquido poco compatible: seguimiento estrecho y esperar el cultivo y la PCR (práctica habitual / opinión experta). Se hace: Drenaje quirúrgico urgente, idealmente dentro de las primeras 24 horas, y antibiótico dirigido tras la muestra (fuente: Gutiérrez Carbonell P y colaboradores, 2021) (fuente: Lorrot M y colaboradores, 2023). Se decide: ¿Niño mayor, síntomas largos o PCR muy alta (sospecha de osteomielitis adyacente)? (fuente: Welling BD y colaboradores, 2018) (fuente: Danilov C y colaboradores, 2023)? Si la respuesta es sí, rm para definir foco óseo y abscesos antes o junto a la cirugía (fuente: Gupta P y colaboradores, 2025) (fuente: Danilov C y colaboradores, 2023). Si la respuesta es no, ¿mejoran fiebre, dolor y pcr tras el drenaje y el antibiótico?. Se hace: RM para definir foco óseo y abscesos antes o junto a la cirugía (fuente: Gupta P y colaboradores, 2025) (fuente: Danilov C y colaboradores, 2023). Se decide: ¿Mejoran fiebre, dolor y PCR tras el drenaje y el antibiótico? Si la respuesta es sí, pasar a vía oral cuando haya estabilidad y completar el mínimo de 14 días en artritis no complicada (fuente: Lorrot M y colaboradores, 2023). Si la respuesta es no, sin mejoría: reaspirar o reoperar, buscar osteomielitis adyacente, absceso o germen resistente, y reevaluar (fuente: Gupta P y colaboradores, 2025). Se hace: Pasar a vía oral cuando haya estabilidad y completar el mínimo de 14 días en artritis no complicada (fuente: Lorrot M y colaboradores, 2023). Termina en: Sin mejoría: reaspirar o reoperar, buscar osteomielitis adyacente, absceso o germen resistente, y reevaluar (fuente: Gupta P y colaboradores, 2025). Termina en: Seguimiento prolongado de la cadera con examen y radiografías seriadas (fuente: Sebastiao A y colaboradores, 2024) (fuente: Manz N y colaboradores, 2020). Con esto cerramos algoritmo de urgencia: cadera dolorosa aguda del niño. Sigamos con tratamiento: aspirar, drenar, cubrir el germen y acortar con criterio.</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aspirar, drenar, cubrir el germen y acortar con criterio. Dos cosas sostienen el tratamiento: sacar el pus a tiempo y dar el antibiótico correcto (fuente: Vijayan V y colaboradores, 2026). Se arranca con un esquema empírico y se ajusta después según cómo responde el niño, qué creció en el cultivo y qué resistencias circulan en la región (fuente: Swarup I y colaboradores, 2020). El tercer acto, que se olvida, es buscar el foco óseo vecino (ver imágenes). El grupo francés GPIP (2023) propone empezar con cefazolina intravenosa a 150 mg/kg/d, que cubre el S. aureus sensible a meticilina (fuente: Lorrot M y colaboradores, 2023). Sin germen identificado, el relevo oral es amoxicilina-clavulánico (80 mg/kg/d de amoxicilina) o cefalexina (150 mg/kg/d); con germen, se ajusta al antibiograma (fuente: Lorrot M y colaboradores, 2023). En lactantes y preescolares el esquema debe cubrir también K. kingae, aunque el cuadro sea leve (fuente: Basmaci R y colaboradores, 2011) (fuente: van den Boom M y colaboradores, 2022); todos los aislados de K. kingae en Auckland fueron sensibles a amoxicilina (fuente: van den Boom M y colaboradores, 2022). El ensayo de Peltola usó clindamicina o una cefalosporina de primera generación (fuente: Peltola H y colaboradores, 2009). Donde el SARM es frecuente, el esquema se amplía según el antibiograma local (práctica habitual / opinión experta). En el recién nacido y el menor de 3 meses el grupo B y los gramnegativos entran en el esquema, y la duración mínima es mayor (fuente: Branco J y colaboradores, 2022) (fuente: Lorrot M y colaboradores, 2023). El ensayo finlandés reclutó a 130 niños de 3 meses a 15 años, todos con cultivo positivo, y los repartió al azar a 10 o 30 días de clindamicina o de una cefalosporina de primera generación, con solo los 2-4 primeros días por vena; se suspendía el antibiótico cuando la respuesta clínica era buena y la PCR había bajado a 20 mg/L (fuente: Peltola H y colaboradores, 2009). Los pacientes del esquema corto fueron 63 y los del largo 67; las medianas fueron 10 y 30 días, y todos se recuperaron sin secuelas (fuente: Peltola H y colaboradores, 2009). Su conclusión práctica: en la mayoría de las artritis pediátricas con buena respuesta y PCR que se normaliza pronto, alcanzan menos de 2 semanas de un antibiótico bien absorbido, empezando por vena, y una única aspiración articular (fuente: Peltola H y colaboradores, 2009). Esa conclusión se ha reforzado, con cautela: Un metaanálisis de 13 estudios (2240 pacientes) halló menos complicaciones con el esquema corto (RR 0,50; IC 95 % 0,28 a 0,89); con una duración total menor de 25 días el RR fue 0,20 (fuente: Berikopoulou MM y colaboradores, 2026). Los autores lo limitan a casos no complicados con mejoría clínica y piden más ensayos (fuente: Berikopoulou MM y colaboradores, 2026). Otro metaanálisis de 24 estudios (7881 participantes) no encontró más complicaciones con el paso temprano a vía oral (RR 0,82; IC 95 % 0,62 a 1,08) y redujo la hospitalización en 1 a 6 días (fuente: Konstantopoulou A y colaboradores, 2026). El ensayo danés aleatorizó a 248 niños de 3 meses a 17 años con infección osteoarticular no complicada; a los 6 meses no hubo secuelas en 0 de 98 del grupo oral ni en 0 de 84 del grupo intravenoso (fuente: Nielsen AB y colaboradores, 2024). Se excluyó la infección grave (fuente: Nielsen AB y colaboradores, 2024). Una revisión sistemática de 34 estudios con 8337 casos encontró que la duración más corta probada de forma prospectiva fue 10 días y que los neonatos y los niños con comorbilidad se excluyeron de los estudios de mayor nivel (fuente: Hunter S y colaboradores, 2023). El GPIP propone una duración mínima total de 14 días para la artritis séptica, 3 semanas para la osteomielitis y 4-6 semanas en pelvis, espondilodiscitis, casos graves o con neonato, lactante menor de 3 meses o inmunodeprimido; en no complicados, 3 días intravenosos y luego vía oral (fuente: Lorrot M y colaboradores, 2023). Lectura práctica: acorta solo si el niño tiene más de 3 meses, no tiene enfermedad complicada, mejora rápido y la PCR baja (fuente: Hunter S y colaboradores, 2023) (fuente: Peltola H y colaboradores, 2009). El ensayo de Peltola incluyó solo niños con cultivo positivo; extender la regla a quienes tienen K. kingae detectada solo por PCR es una inferencia (práctica habitual / opinión experta). 2 ensayos aleatorizados con 149 niños probaron dexametasona intravenosa de 0,15 a 0,2 mg/kg/dosis cada 6 a 8 horas durante 4 días, frente a placebo (fuente: Delgado-Noguera MF y colaboradores, 2018). La revisión Cochrane halló más niños sin dolor a los 12 meses (RR 1,33; IC 95 % 1,03 a 1,72; NNTB 13), más con función normal (RR 1,32; IC 95 % 1,12 a 1,57) y 2,77 días menos de antibiótico intravenoso (IC 95 % -4,16 a -1,39), pero la evidencia es de baja calidad y no permite conclusiones firmes (fuente: Delgado-Noguera MF y colaboradores, 2018). El ensayo con 49 niños mostró menos días de antibiótico parenteral (9,91 frente a 12,60) y estancia más corta sin efectos adversos (fuente: Harel L y colaboradores, 2011). En una cohorte de 116 niños, la estancia fue 8,0 frente a 10,7 días, pero en 4 pacientes con dexametasona reaparecieron fiebre y dolor al terminar el esquema (fuente: Fogel I y colaboradores, 2015). No es práctica universal; si se usa, el esquema es el de los ensayos y siempre con el antibiótico y el drenaje (práctica habitual / opinión experta). Las 3 opciones tienen respaldo, y ninguna ganó en comparación directa de calidad alta: Aspiración o irrigación con aguja: en 43 caderas bajo anestesia general más antibiótico, 38 evolucionaron bien y 5 necesitaron artrotomía secundaria; el retraso de al menos 6 días y los valores de laboratorio muy alterados caracterizaron a los que fracasaron (fuente: Journeau P y colaboradores, 2011). En el ensayo finlandés solo 12 % necesitó más que una aspiración percutánea (fuente: Peltola H y colaboradores, 2009). Artroscopia: en 20 caderas (10 por grupo) la estancia fue 3,8 días con artroscopia y 6,4 con artrotomía; los resultados finales no difirieron de forma significativa, y para los autores es una opción razonable cuando el cuadro es temprano y sin complicaciones y el cirujano domina la artroscopia infantil (fuente: El-Sayed AM, 2008). Artrotomía: la revisión sistemática de 19 estudios y 406 caderas halló drenaje adicional en 15 % tras artrocentesis, 14 % tras artroscopia y 3 % tras artrotomía, con peores resultados clínicos y más secuelas radiológicas con la artrotomía; la calidad de los estudios fue baja (MINORS mediana 4) y no se pudo hacer metaanálisis (fuente: Donders CM y colaboradores, 2022). Otra revisión de 11 estudios y 391 pacientes concluyó que las tasas de éxito fueron comparables (fuente: Nannini A y colaboradores, 2023). La decisión depende de la articulación, del tiempo de evolución, de los recursos y de la experiencia del equipo (práctica habitual / opinión experta). El GPIP indica drenaje quirúrgico en la artritis séptica (fuente: Lorrot M y colaboradores, 2023). La guía por ecografía para la punción terapéutica en 67 niños fue factible y segura, sin diferencias significativas y con 3 fallos de punción que requirieron artrotomía (fuente: Michaud J y colaboradores, 2024). Si la RM muestra osteomielitis del fémur proximal o absceso, se drenan todos los focos purulentos (fuente: Gupta P y colaboradores, 2025). En la serie artroscópica, 6 de 10 niños con osteomielitis concomitante necesitaron cirugía secundaria (fuente: Danilov C y colaboradores, 2023). Por eso se busca el foco antes de dar por terminada la cirugía. En un estudio con 30 niños antes y 30 después de una guía clínica para artritis séptica pediátrica, la guía aumentó la medición de PCR inicial (93 % frente a 13 %) y de control (70 % frente a 7 %), adelantó el paso a vía oral (3,9 frente a 6,9 días) y acortó la estancia (4,8 frente a 8,3 días), sin cambios significativos en recurrencia, osteomielitis, osteonecrosis séptica ni limitación del movimiento (fuente: Kocher MS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«Caderas que necesitaron drenaje adicional, según la técnica inicial (%)» muestra lo siguiente. Artrocentesis: 15 por ciento (fuente: Donders CM y colaboradores, 2022). Artroscopia: 14 por ciento (fuente: Donders CM y colaboradores, 2022). Artrotomía: 3 por ciento (fuente: Donders CM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«Efecto de acortar el antibiótico: riesgo relativo de complicaciones (metaanálisis; menos de 1 favorece lo corto)» muestra lo siguiente. Esquema corto, 13 estudios: 0.5 RR (fuente: Berikopoulou MM y colaboradores, 2026). Esquema corto, duración total menor de 25 días: 0.2 RR (fuente: Berikopoulou MM y colaboradores, 2026). Paso temprano a vía oral, 24 estudios: 0.8 RR (fuente: Konstantopoulou A y colaboradores, 2026). En el documento Word de este tema encontrarás además: Días de estancia hospitalaria (promedios) en comparaciones de tratamiento; Antibiótico empírico por edad: qué cubrir; Opciones de drenaje de la cadera séptica. Con esto cerramos tratamiento: aspirar, drenar, cubrir el germen y acortar con criterio. Sigamos con técnica: aspiración guiada por ecografía y lavado quirúrgico de la cadera.</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aspiración guiada por ecografía y lavado quirúrgico de la cadera. Esto es apoyo de estudio para entender cada paso y sus peligros. No sustituye al tutor, al protocolo de tu servicio ni al manual del instrumental. Los pasos que no tienen estudio se rotulan práctica habitual / opinión experta y no llevan cifra. Aspirar en el servicio de urgencias, guiado por ecografía y por el residente de ortopedia, evitó el quirófano en 15 de 28 niños (54 %) y obtuvo líquido en una mediana de 7,4 horas, frente a 5,3 con radiología y 15,7 en quirófano (fuente: Skaggs KF y colaboradores, 2025). El beneficio buscado es adelantar el diagnóstico y el antibiótico, y evitar anestesia general (fuente: Skaggs KF y colaboradores, 2025). Aspirar sin ecografía y a ciegas en el niño pequeño con cabeza cartilaginosa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Dar antibiótico antes de tomar la muestra cuando no hay sepsis (práctica habitual / opinión experta; en sepsis no se espera). Enviar el líquido solo en tubo de cultivo y perder K. kingae: usar frasco de hemocultivo y PCR en el niño pequeño (fuente: Yagupsky P, 2017) (fuente: van den Boom M y colaboradores, 2022). Descansar con un Gram negativo: su sensibilidad fue 0,40 (fuente: Bram JT y colaboradores, 2018). Operar la cadera con un acceso que no se conoce, por el riesgo de lesión vascular o nerviosa (práctica habitual / opinión experta). No buscar foco óseo en el niño mayor con curso largo (fuente: Danilov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mediano hasta obtener líquido de cadera según el lugar de aspiración (horas)» muestra lo siguiente. Pie de cama (urgencias): 7.4 horas (fuente: Skaggs KF y colaboradores, 2025). Radiología intervencionista: 5.3 horas (fuente: Skaggs KF y colaboradores, 2025). Quirófano: 15.7 horas (fuente: Skaggs KF y colaboradores, 2025). Con esto cerramos técnica: aspiración guiada por ecografía y lavado quirúrgico de la cadera. Sigamos con complicaciones: necrosis avascular, dismetría, luxación y rigidez.</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necrosis avascular, dismetría, luxación y rigidez. La lista de secuelas tardías de la cadera séptica es larga: subluxación o luxación, rigidez que puede llegar a la anquilosis, trastornos del crecimiento, condrólisis y necrosis de la cabeza (fuente: Swarup I y colaboradores, 2020). El precio de un diagnóstico errado o tardío se paga en quirófano y en secuelas: varias cirugías, daño de la fisis proximal del fémur, condrólisis, reabsorción parcial o total de la cabeza y luxación, con discapacidad a largo plazo (fuente: Gupta P y colaboradores, 2025). En una serie de 71 caderas en 69 niños con artritis piógena, 20 caderas (28 %) tuvieron características radiográficas de necrosis avascular, clasificadas por edad: hasta 6 meses (ausencia o retraso del núcleo epifisario), de 7 meses a 5 años (desaparición del núcleo) y de 6 a 16 años (aumento de densidad con o sin colapso) (fuente: Vidigal Júnior EC y colaboradores, 1997). Los mayores tendieron a deformidades más graves (fuente: Vidigal Júnior EC y colaboradores, 1997). En otra serie de 164 niños operados en 18 años, 13 (7,9 %) tuvieron necrosis avascular; la edad media fue 10,0 años en quienes la tuvieron frente a 6,8 años en quienes no, sin diferencia entre el acceso anterior (9 de 101) y el medial (4 de 63) (fuente: Nihalani S y colaboradores, 2024). Las cifras difieren por el diseño, la edad y la época: no se pueden promediar. Las secuelas del lactante incluyen acortamiento grave del miembro en la cadera destruida (Choi tipo IV), que obliga a procedimientos como osteotomías, artroplastia trocantérica, artrodesis, epifisiodesis contralateral y alargamiento de la tibia (fuente: Choi IH y colaboradores, 1990). En la serie de Forlin, 37 caderas tuvieron movilidad satisfactoria (90,2 %) y 29 fueron estables (70,7 %), pero 17 de 41 tuvieron resultado final insatisfactorio (fuente: Forlin E y colaboradores, 2008). La coxa magna apareció en 3 de 13 caderas (23 %) con seguimiento de 6,3 años (fuente: Gutiérrez Carbonell P y colaboradores, 2021). La osteomielitis concomitante estuvo presente en 10 de 41 niños (24,39 %) y 6 de esos 10 necesitaron cirugía secundaria (fuente: Danilov C y colaboradores, 2023). En una serie de Memphis de infecciones osteoarticulares, 91 % de los pacientes con SARM requirió un procedimiento quirúrgico frente a 62 % con el sensible (fuente: Arnold SR y colaboradores, 2006). Los corticoides tuvieron recurrencia de síntomas en 4 pacientes en una cohorte (fuente: Fogel I y colaboradores, 2015); el ensayo con dexametasona no registró efectos adversos (fuente: Harel L y colaboradores, 2011). La cirugía en sí tiene los riesgos propios de la anestesia y de los accesos (ver técnica).</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complicaciones o secuelas en series distintas (%; no son comparables entre sí)» muestra lo siguiente. Necrosis avascular, 164 niños, acceso anterior o medial: 7.9 por ciento (fuente: Nihalani S y colaboradores, 2024). Necrosis avascular radiográfica, 71 caderas: 28 por ciento (fuente: Vidigal Júnior EC y colaboradores, 1997). Secuelas objetivas a 7 años de seguimiento, 68 examinados: 12 por ciento (fuente: Manz N y colaboradores, 2020). Secuelas clínicas con cirugía tardía, 46 niños: 28.3 por ciento (fuente: Moein SA y colaboradores, 2024). Complicaciones y secuelas de infección osteoarticular en menores de 3 meses: 17.4 por ciento (fuente: Branco J y colaboradores, 2022). Caderas con complicaciones en un hospital sudafricano: 66 por ciento (fuente: Nunn TR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qué son y cuánto se ven en las series» tiene 3 columnas: Complicación, Qué es, Frecuencia en las series. Fila 1: Complicación, Necrosis avascular de la cabeza femoral; Qué es, Isquemia por presión y trombosis séptica (fuente: Gutiérrez Carbonell P y colaboradores, 2021) (fuente: Vidigal Júnior EC y colaboradores, 1997); Frecuencia en las series, 7,9 % de 164 niños (fuente: Nihalani S y colaboradores, 2024); 28 % de 71 caderas (fuente: Vidigal Júnior EC y colaboradores, 1997). Fila 2: Complicación, Coxa magna; Qué es, Aumento de la cabeza tras isquemia; Frecuencia en las series, 3 de 13 caderas (23 %) (fuente: Gutiérrez Carbonell P y colaboradores, 2021). Fila 3: Complicación, Luxación o subluxación; Qué es, Cadera inestable (grados 2A y 2B de Forlin); Frecuencia en las series, 20 de 41 caderas con secuelas (fuente: Forlin E y colaboradores, 2008). Fila 4: Complicación, Destrucción de cabeza y cuello; Qué es, Choi tipo IV; Frecuencia en las series, 13 de 34 caderas de lactantes (fuente: Choi IH y colaboradores, 1990). Fila 5: Complicación, Dismetría; Qué es, Acortamiento por daño de la fisis; epifisiodesis contralateral; Frecuencia en las series, Descrita en la cadera destruida (fuente: Choi IH y colaboradores, 1990) (fuente: Gupta P y colaboradores, 2025). Fila 6: Complicación, Rigidez o anquilosis; Qué es, Pérdida de movilidad; Frecuencia en las series, Anquilosis progresiva listada entre las secuelas (fuente: Swarup I y colaboradores, 2020); movilidad satisfactoria en 90,2 % en una serie con secuelas (fuente: Forlin E y colaboradores, 2008). Fila 7: Complicación, Osteomielitis concomitante con cirugía secundaria; Qué es, Foco óseo no drenado; Frecuencia en las series, 6 de 10 (fuente: Danilov C y colaboradores, 2023). (fuente: Gutiérrez Carbonell P y colaboradores, 2021) (fuente: Vidigal Júnior EC y colaboradores, 1997) (fuente: Nihalani S y colaboradores, 2024) (fuente: Forlin E y colaboradores, 2008) (fuente: Choi IH y colaboradores, 1990) (fuente: Gupta P y colaboradores, 2025) (fuente: Swarup I y colaboradores, 2020) (fuente: Danilov C y colaboradores, 2023). Con esto cerramos complicaciones: necrosis avascular, dismetría, luxación y rigidez. Sigamos con pronóstico: el retraso del drenaje decide.</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el retraso del drenaje decide. En 46 niños de un hospital iraní con presentación tardía (12,67 días hasta el ingreso y 5,33 días del ingreso a la cirugía en promedio), 28,26 % desarrolló secuelas clínicas, y cada día de demora hasta la cirugía aumentó 12 % las odds de secuela clínica (OR ajustado 1,12; IC 95 % 1,03 a 1,22) y se asoció con deformidad radiológica (OR ajustado 1,36; IC 95 % 1,14 a 1,64) (fuente: Moein SA y colaboradores, 2024). En un hospital sudafricano, todos los tratados con artrotomía y antibiótico adecuado dentro de 5 días del inicio de los síntomas tuvieron recuperación sin complicaciones, y en conjunto 13 caderas (34 %) se recuperaron por completo y 25 (66 %) tuvieron complicaciones (fuente: Nunn TR y colaboradores, 2007). En la serie de secuelas de Forlin, ninguno recibió tratamiento adecuado en la fase aguda: 20 caderas no se trataron y 21 tuvieron drenaje tardío, de al menos 5 días (fuente: Forlin E y colaboradores, 2008). Los autores de la presión intracapsular recomiendan drenar dentro de las primeras 24 horas (fuente: Gutiérrez Carbonell P y colaboradores, 2021). Edad al inicio: la artritis séptica del recién nacido produjo secuelas más graves (fuente: Forlin E y colaboradores, 2008); en las infecciones osteoarticulares de menores de 3 meses la frecuencia de complicaciones y secuelas fue 17,4 % frente a 3,2 % en los mayores (fuente: Branco J y colaboradores, 2022). Los mayores de 6 años tendieron a deformidades más graves cuando hubo necrosis avascular (fuente: Vidigal Júnior EC y colaboradores, 1997). Germen: el SARM y S. pneumoniae se asociaron con mayor tasa de secuelas ortopédicas (fuente: Hooper M y colaboradores, 2025). K. kingae suele evolucionar mejor: estancia más corta y menos eventos adversos que con S. aureus (fuente: Basmaci R y colaboradores, 2011) y buen resultado sin secuelas ortopédicas graves en la mayoría (fuente: Wong M y colaboradores, 2020). Seguimiento largo: en 77 participantes con mediana de seguimiento de 7,1 años, las molestias persistentes fueron leves en 21 (28 %), solo 3 (5 %) necesitaron atención continua y 8 (12 %) tuvieron secuelas objetivas (fuente: Manz N y colaboradores, 2020). La peor evolución se asoció a ser niña, a la mayor edad, al compromiso articular, a haber requerido cirugía, a la fiebre persistente y a la PCR elevada (fuente: Manz N y colaboradores, 2020). Un servicio con guía clínica no cambió de forma significativa los resultados, aunque sí el proceso (fuente: Kocher MS y colaboradores, 2003). La ganancia está en hacerlo rápido y bien, no solo en tenerlo escrito.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«Choi: caderas con resultado funcional satisfactorio (número de caderas; entre paréntesis el total del tipo)» muestra lo siguiente. Tipo I (de 5): 5 caderas (fuente: Choi IH y colaboradores, 1990). Tipo II (de 11): 7 caderas (fuente: Choi IH y colaboradores, 1990). Tipo III (de 4): 3 caderas (fuente: Choi IH y colaboradores, 1990). Tipo IV (de 13): 4 caderas (fuente: Choi IH y colaboradores, 1990).</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«Edad media al operar la cadera séptica: con y sin necrosis avascular (años)» muestra lo siguiente. Con necrosis avascular: 10 años (fuente: Nihalani S y colaboradores, 2024). Sin necrosis avascular: 6.8 años (fuente: Nihalani S y colaboradores, 2024). Con esto cerramos pronóstico: el retraso del drenaje decide. Sigamos con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seguimiento. La rehabilitación tiene poco respaldo cuantitativo y depende de cada caso; lo siguiente es práctica habitual / opinión experta, salvo lo que lleva cita. Después del drenaje: movilización suave de la articulación apenas el dolor lo permita; carga progresiva según el criterio del cirujano (práctica habitual / opinión experta). Control de la respuesta: fiebre, dolor y PCR guiaron el paso a vía oral y la suspensión del antibiótico en el ensayo finlandés (fuente: Peltola H y colaboradores, 2009). Seguimiento largo: la actualización basada en BOAST insiste en que el seguimiento largo es esencial para detectar complicaciones (fuente: Sebastiao A y colaboradores, 2024), y el estudio de seguimiento a 7,1 años lo aconseja para quienes tuvieron factores de riesgo al inicio (fuente: Manz N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vigilar: marcha, rango de movimiento, longitud de los miembros y radiografías seriadas de la cadera hasta la madurez esquelética (práctica habitual / opinión experta). Derivar a ortopedia infantil de reconstrucción ante cadera luxada, cabeza ausente o dismetría (fuente: Choi IH y colaboradores, 1990) (fuente: Forlin E y colaboradores, 2008). Con esto cerramos rehabilitación y seguimiento. Sigamos con guías y documentos de referencia.</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documentos de referencia. Este capítulo cita las guías que pudo abrir. Se enlazan como lectura recomendada al final. BOAST (Reino Unido): norma británica que fija qué debe pasar cuando llega un niño con infección musculoesquelética aguda: el diagnóstico a tiempo, la atención en la fase aguda y lo que el servicio necesita tener organizado (fuente: Sykes MC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PIDS e IDSA (2023): para la artritis bacteriana aguda del niño, un panel de varias especialidades revisó la evidencia por tema y graduó la certeza y la fuerza de cada recomendación con GRADE (fuente: Woods CR y colaboradores, 2024). Solo se abrió el resumen. GPIP (Francia, 2023): propuestas de antibiótico: cefazolina en dosis altas, 3 días intravenosos si es no complicada y mínimo de 14 días en artritis séptica (fuente: Lorrot 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ACR: criterios de adecuación de imágenes para el niño con cojera aguda de hasta 5 años (fuente: Expert Panel on Pediatric Imaging: y colaboradores, 2018). Faltan: las guías de ESPID y de BSAC no se pudieron abrir en esta versión del capítulo; no se citan. Con esto cerramos guías y documentos de referencia.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Es una urgencia: cojera o no apoyar con fiebre exige descartar artritis séptica el mismo día; el riesgo es la cabeza femoral (fuente: Vijayan V y colaboradores, 2026) (fuente: Gutiérrez Carbonell P y colaboradores, 2021). Ninguna regla ni examen aislado descarta: Kocher y Caird rindieron muy distinto según el hospital, y ni siquiera la aspiración articular es por sí sola concluyente (fuente: Luhmann SJ y colaboradores, 2004) (fuente: Hagedoorn NN y colaboradores, 2023) (fuente: Kang SN y colaboradores, 2009). Aspirar con ecografía, cultivar bien (frasco de hemocultivo y PCR en el niño pequeño) y drenar la cadera dentro de las primeras 24 horas (fuente: van den Boom M y colaboradores, 2022) (fuente: Yagupsky P, 2017) (fuente: Gutiérrez Carbonell P y colaboradores, 2021). Cubrir S. aureus siempre y K. kingae en el menor de 4 años; acortar el antibiótico solo si la respuesta es buena y la PCR baja (fuente: Basmaci R y colaboradores, 2011) (fuente: Peltola H y colaboradores, 2009) (fuente: Lorrot M y colaboradores, 2023). Buscar la osteomielitis vecina cuando el niño es mayor, lleva varios días de síntomas o la PCR es muy alta; la RM se pide antes de operar (fuente: Welling BD y colaboradores, 2018) (fuente: Danilov C y colaboradores, 2023) (fuente: Jia H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Toma hemocultivo antes del antibiótico siempre que sea posible (práctica habitual / opinión experta) e inocula el líquido sinovial en un frasco de hemocultivo (fuente: van den Boom M y colaboradores, 2022) (fuente: Yagupsky P, 2017). Una ecografía sin derrame no descarta cuando los síntomas llevan menos de 24 horas o la enfermedad es bilateral: hubo 5 % de falsos negativos (fuente: Gordon JE y colaboradores, 2002). Un Gram negativo no descarta: su sensibilidad fue 0,40 y para gramnegativos 0,13 (fuente: Bram JT y colaboradores, 2018). En el recién nacido los signos son poco claros y las secuelas más graves; pide ayuda al pediatra y al infectólogo desde el inicio (fuente: Dessì A y colaboradores, 2008) (fuente: Forlin E y colaboradores, 2008). El seguimiento no termina con el alta: se aconseja control largo en quienes tuvieron factores de riesgo al inicio (fuente: Manz N y colaboradores, 2020) (fuente: Sebastiao 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Cadera dolorosa aguda con fiebre y sin apoyo: aspira el mismo día (fuente: Vijayan V y colaboradores, 2026) (fuente: Gutiérrez Carbonell P y colaboradores, 2021). Kocher y Caird orientan, no descartan: rendimiento muy variable entre hospitales (fuente: Luhmann SJ y colaboradores, 2004) (fuente: Hagedoorn NN y colaboradores, 2023) (fuente: Rogie GA y colaboradores, 2026). Entre 6 y 48 meses piensa en K. kingae y usa PCR o frasco de hemocultivo (fuente: Yagupsky P, 2017) (fuente: van den Boom M y colaboradores, 2022). Drena la cadera séptica con urgencia y busca el foco óseo en el niño mayor con curso largo (fuente: Gutiérrez Carbonell P y colaboradores, 2021) (fuente: Danilov C y colaboradores, 2023). Acorta el antibiótico solo con respuesta rápida y PCR en descenso (fuente: Peltola H y colaboradores, 2009) (fuente: Hunter S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artritis séptica pediátrica · cadera dolorosa aguda · sinovitis transitoria · criterios de Kocher · criterios de Caird · Kingella kingae · Staphylococcus aureus · SARM · estreptococo del grupo B · artrocentesis de cadera · ecografía de cadera · líquido sinovial · osteomielitis adyacente · artrotomía de cadera · artroscopia de cadera · necrosis avascular · clasificación de Choi · clasificación de Forlin · antibiótico oral · dexametasona · presión intracapsular · infección osteoarticular · PCR de Kingella · RM de cadera · BOAST.</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Fiebre, no apoyar y PCR alta: aspira antes de tranquilizarte (fuente: Vijayan V y colaboradores, 2026). Kocher fue 99,6 % en su hospital y 59 % en otro (fuente: Kocher MS y colaboradores, 1999) (fuente: Luhmann SJ y colaboradores, 2004). Menos de 60 % de las caderas sépticas confirmadas cumple el corte de Kocher (fuente: Hagedoorn NN y colaboradores, 2023). Entre 6 y 48 meses piensa en Kingella; después, en S. aureus (fuente: Yagupsky P, 2017) (fuente: Juchler C y colaboradores, 2018). Un Gram negativo no descarta infección (fuente: Bram JT y colaboradores, 2018). Ecografía sin derrame y síntomas de menos de 24 horas: no descarta (fuente: Gordon JE y colaboradores, 2002). Cadera séptica: drenaje urgente, dentro de las primeras 24 horas (fuente: Gutiérrez Carbonell P y colaboradores, 2021). Cada día de demora hasta la cirugía aumentó 12 % las odds de secuela clínica (fuente: Moein SA y colaboradores, 2024). Niño mayor, síntomas largos y PCR alta: pide RM antes de cirugía (fuente: Danilov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pacientes reales. Niño de 14 meses, previamente sano, con 2 días de rechazo a apoyar la pierna derecha y llanto al cambiar el pañal; la madre refiere fiebre. Hace 3 días tuvo un cuadro catarral leve. En urgencias: temperatura 37,8 grados, irritable, cadera derecha en ligera flexión y rotación externa, dolor a la rotación pasiva. Leucocitos 11 000 por mm3, VSG 28 mm/h, PCR 22 mg/L. Radiografía de pelvis sin hallazgos óseos. Ecografía con derrame en la cadera derecha.</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¿Cuántos criterios de Kocher cumple y qué hacemos con ese número?. ¿Qué germen es más probable a esta edad y cómo lo buscamos?. ¿Dónde y cuándo aspiramos, y qué muestras mandamos?. Si el líquido es turbio, ¿qué procede y en qué plazo?. ¿Qué esquema de antibiótico empírico y qué duración mínima propone la bibliografía abierta?.</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Cumple 2 de los 4 criterios de Kocher (no apoya y fiebre referida, según la historia), pero eso no descarta ni confirma: en 28 niños pequeños con K. kingae casi nadie cumplió los 4 (fuente: Yagupsky P y colaboradores, 2014) y la regla perdió rendimiento fuera de su hospital de origen (fuente: Luhmann SJ y colaboradores, 2004). A los 14 meses K. kingae es muy probable (fuente: Yagupsky P, 2017) (fuente: Juchler C y colaboradores, 2018). Aspiramos hoy, con ecografía, a pie de cama si el servicio lo permite, que obtuvo líquido en 7,4 horas frente a 15,7 en quirófano (fuente: Skaggs KF y colaboradores, 2025); inoculamos parte en un frasco de hemocultivo y pedimos Gram, recuento, cultivo y PCR (fuente: van den Boom M y colaboradores, 2022) (fuente: Yagupsky P, 2017). Si el líquido es turbio, drenaje con urgencia, idealmente dentro de las primeras 24 horas (fuente: Gutiérrez Carbonell P y colaboradores, 2021). El esquema de las propuestas francesas es cefazolina intravenosa en dosis altas, con relevo oral y mínimo de 14 días en artritis no complicada (fuente: Lorrot M y colaboradores, 2023); todos los aislados de K. kingae de Auckland fueron sensibles a amoxicilina (fuente: van den Boom M y colaboradores, 2022). Se vigila la respuesta con fiebre, dolor y PCR (fuente: Peltola H y colaboradores, 2009). En el niño pequeño, un cuadro leve no es un cuadro benigno: la cadera se aspira antes de tranquilizar (fuente: Yagupsky P y colaboradores, 2014) (fuente: Gutiérrez Carbonell P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chart" Target="../charts/char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chart" Target="../charts/char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Artritis séptica en el niño: cadera dolorosa aguda, Kocher y sus límites, drenaje a tiempo y secuelas</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infecciones · infecciones-oseas-articulares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2026-11-04.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alcance y qué tan firme es la evidencia</a:t>
            </a:r>
          </a:p>
          <a:p>
            <a:pPr marL="347472" indent="-347472">
              <a:spcAft>
                <a:spcPts val="1400"/>
              </a:spcAft>
              <a:buChar char="•"/>
            </a:pPr>
            <a:r>
              <a:rPr sz="2200">
                <a:solidFill>
                  <a:srgbClr val="263238"/>
                </a:solidFill>
                <a:latin typeface="Calibri"/>
              </a:rPr>
              <a:t>2. Epidemiología: cuánta artritis séptica hay y a quién le toca</a:t>
            </a:r>
          </a:p>
          <a:p>
            <a:pPr marL="347472" indent="-347472">
              <a:spcAft>
                <a:spcPts val="1400"/>
              </a:spcAft>
              <a:buChar char="•"/>
            </a:pPr>
            <a:r>
              <a:rPr sz="2200">
                <a:solidFill>
                  <a:srgbClr val="263238"/>
                </a:solidFill>
                <a:latin typeface="Calibri"/>
              </a:rPr>
              <a:t>3. Mecanismo: cómo llega el germen y cómo se daña la articulación</a:t>
            </a:r>
          </a:p>
          <a:p>
            <a:pPr marL="347472" indent="-347472">
              <a:spcAft>
                <a:spcPts val="1400"/>
              </a:spcAft>
              <a:buChar char="•"/>
            </a:pPr>
            <a:r>
              <a:rPr sz="2200">
                <a:solidFill>
                  <a:srgbClr val="263238"/>
                </a:solidFill>
                <a:latin typeface="Calibri"/>
              </a:rPr>
              <a:t>4. Anatomía que explica la clínica y guía el abordaje</a:t>
            </a:r>
          </a:p>
          <a:p>
            <a:pPr marL="347472" indent="-347472">
              <a:spcAft>
                <a:spcPts val="1400"/>
              </a:spcAft>
              <a:buChar char="•"/>
            </a:pPr>
            <a:r>
              <a:rPr sz="2200">
                <a:solidFill>
                  <a:srgbClr val="263238"/>
                </a:solidFill>
                <a:latin typeface="Calibri"/>
              </a:rPr>
              <a:t>5. Variantes por edad y por articulación</a:t>
            </a:r>
          </a:p>
          <a:p>
            <a:pPr marL="347472" indent="-347472">
              <a:spcAft>
                <a:spcPts val="1400"/>
              </a:spcAft>
              <a:buChar char="•"/>
            </a:pPr>
            <a:r>
              <a:rPr sz="2200">
                <a:solidFill>
                  <a:srgbClr val="263238"/>
                </a:solidFill>
                <a:latin typeface="Calibri"/>
              </a:rPr>
              <a:t>6. Microbiología: qué germen, a qué edad y cómo encontrarlo</a:t>
            </a:r>
          </a:p>
          <a:p>
            <a:pPr marL="347472" indent="-347472">
              <a:spcAft>
                <a:spcPts val="1400"/>
              </a:spcAft>
              <a:buChar char="•"/>
            </a:pPr>
            <a:r>
              <a:rPr sz="2200">
                <a:solidFill>
                  <a:srgbClr val="263238"/>
                </a:solidFill>
                <a:latin typeface="Calibri"/>
              </a:rPr>
              <a:t>7. Clasificaciones: del cuadro agudo a la secuela</a:t>
            </a:r>
          </a:p>
          <a:p>
            <a:pPr marL="347472" indent="-347472">
              <a:spcAft>
                <a:spcPts val="1400"/>
              </a:spcAft>
              <a:buChar char="•"/>
            </a:pPr>
            <a:r>
              <a:rPr sz="2200">
                <a:solidFill>
                  <a:srgbClr val="263238"/>
                </a:solidFill>
                <a:latin typeface="Calibri"/>
              </a:rPr>
              <a:t>8. Diagnóstico: cadera dolorosa aguda, Kocher y sus límites, y el diferencial</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y datos clínicos: qué aportan y cuánto</a:t>
            </a:r>
          </a:p>
          <a:p>
            <a:pPr marL="347472" indent="-347472">
              <a:spcAft>
                <a:spcPts val="1400"/>
              </a:spcAft>
              <a:buChar char="•"/>
            </a:pPr>
            <a:r>
              <a:rPr sz="2200">
                <a:solidFill>
                  <a:srgbClr val="263238"/>
                </a:solidFill>
                <a:latin typeface="Calibri"/>
              </a:rPr>
              <a:t>10. Imágenes: radiografía, ecografía y resonancia</a:t>
            </a:r>
          </a:p>
          <a:p>
            <a:pPr marL="347472" indent="-347472">
              <a:spcAft>
                <a:spcPts val="1400"/>
              </a:spcAft>
              <a:buChar char="•"/>
            </a:pPr>
            <a:r>
              <a:rPr sz="2200">
                <a:solidFill>
                  <a:srgbClr val="263238"/>
                </a:solidFill>
                <a:latin typeface="Calibri"/>
              </a:rPr>
              <a:t>11. Algoritmo de urgencia: cadera dolorosa aguda del niño</a:t>
            </a:r>
          </a:p>
          <a:p>
            <a:pPr marL="347472" indent="-347472">
              <a:spcAft>
                <a:spcPts val="1400"/>
              </a:spcAft>
              <a:buChar char="•"/>
            </a:pPr>
            <a:r>
              <a:rPr sz="2200">
                <a:solidFill>
                  <a:srgbClr val="263238"/>
                </a:solidFill>
                <a:latin typeface="Calibri"/>
              </a:rPr>
              <a:t>12. Tratamiento: aspirar, drenar, cubrir el germen y acortar con criterio</a:t>
            </a:r>
          </a:p>
          <a:p>
            <a:pPr marL="347472" indent="-347472">
              <a:spcAft>
                <a:spcPts val="1400"/>
              </a:spcAft>
              <a:buChar char="•"/>
            </a:pPr>
            <a:r>
              <a:rPr sz="2200">
                <a:solidFill>
                  <a:srgbClr val="263238"/>
                </a:solidFill>
                <a:latin typeface="Calibri"/>
              </a:rPr>
              <a:t>13. Técnica: aspiración guiada por ecografía y lavado quirúrgico de la cadera</a:t>
            </a:r>
          </a:p>
          <a:p>
            <a:pPr marL="347472" indent="-347472">
              <a:spcAft>
                <a:spcPts val="1400"/>
              </a:spcAft>
              <a:buChar char="•"/>
            </a:pPr>
            <a:r>
              <a:rPr sz="2200">
                <a:solidFill>
                  <a:srgbClr val="263238"/>
                </a:solidFill>
                <a:latin typeface="Calibri"/>
              </a:rPr>
              <a:t>14. Complicaciones: necrosis avascular, dismetría, luxación y rigidez</a:t>
            </a:r>
          </a:p>
          <a:p>
            <a:pPr marL="347472" indent="-347472">
              <a:spcAft>
                <a:spcPts val="1400"/>
              </a:spcAft>
              <a:buChar char="•"/>
            </a:pPr>
            <a:r>
              <a:rPr sz="2200">
                <a:solidFill>
                  <a:srgbClr val="263238"/>
                </a:solidFill>
                <a:latin typeface="Calibri"/>
              </a:rPr>
              <a:t>15. Pronóstico: el retraso del drenaje decide</a:t>
            </a:r>
          </a:p>
          <a:p>
            <a:pPr marL="347472" indent="-347472">
              <a:spcAft>
                <a:spcPts val="1400"/>
              </a:spcAft>
              <a:buChar char="•"/>
            </a:pPr>
            <a:r>
              <a:rPr sz="2200">
                <a:solidFill>
                  <a:srgbClr val="263238"/>
                </a:solidFill>
                <a:latin typeface="Calibri"/>
              </a:rPr>
              <a:t>16. Rehabilitación y seguimiento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Vijayan V et al. En: StatPearls [Internet]. 2026. PMID 29083615</a:t>
            </a:r>
          </a:p>
          <a:p>
            <a:r>
              <a:rPr sz="1000">
                <a:solidFill>
                  <a:srgbClr val="5A6469"/>
                </a:solidFill>
                <a:latin typeface="Calibri"/>
              </a:rPr>
              <a:t>[r2] Gutiérrez Carbonell P et al. J Pediatr Orthop B. 2021. doi:10.1097/BPB.0000000000000727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niño con cadera o rodilla dolorosa, fiebre y que no apoya es una artritis séptica hasta demostrar lo contrario: la cadera es la articulación donde más duele equivocarse…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alcance y qué tan firme es la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Vijayan V et al. En: StatPearls [Internet]. 2026. PMID 29083615</a:t>
            </a:r>
          </a:p>
          <a:p>
            <a:r>
              <a:rPr sz="800">
                <a:solidFill>
                  <a:srgbClr val="5A6469"/>
                </a:solidFill>
                <a:latin typeface="Calibri"/>
              </a:rPr>
              <a:t>[r4] Luhmann SJ et al. J Bone Joint Surg Am. 2004. doi:10.2106/00004623-200405000-00011</a:t>
            </a:r>
          </a:p>
          <a:p>
            <a:r>
              <a:rPr sz="800">
                <a:solidFill>
                  <a:srgbClr val="5A6469"/>
                </a:solidFill>
                <a:latin typeface="Calibri"/>
              </a:rPr>
              <a:t>[r10] Peltola H et al. Clin Infect Dis. 2009. doi:10.1086/597582</a:t>
            </a:r>
          </a:p>
          <a:p>
            <a:r>
              <a:rPr sz="800">
                <a:solidFill>
                  <a:srgbClr val="5A6469"/>
                </a:solidFill>
                <a:latin typeface="Calibri"/>
              </a:rPr>
              <a:t>[r11] Donders CM et al. Hip Int. 2022. doi:10.1177/1120700021989666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artritis séptica del niño es la infección bacteriana del espacio articular.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alcance y qué tan firme es la evidencia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Vijayan V et al. En: StatPearls [Internet]. 2026. PMID 29083615</a:t>
            </a:r>
          </a:p>
          <a:p>
            <a:r>
              <a:rPr sz="800">
                <a:solidFill>
                  <a:srgbClr val="5A6469"/>
                </a:solidFill>
                <a:latin typeface="Calibri"/>
              </a:rPr>
              <a:t>[r4] Luhmann SJ et al. J Bone Joint Surg Am. 2004. doi:10.2106/00004623-200405000-00011</a:t>
            </a:r>
          </a:p>
          <a:p>
            <a:r>
              <a:rPr sz="800">
                <a:solidFill>
                  <a:srgbClr val="5A6469"/>
                </a:solidFill>
                <a:latin typeface="Calibri"/>
              </a:rPr>
              <a:t>[r10] Peltola H et al. Clin Infect Dis. 2009. doi:10.1086/597582</a:t>
            </a:r>
          </a:p>
          <a:p>
            <a:r>
              <a:rPr sz="800">
                <a:solidFill>
                  <a:srgbClr val="5A6469"/>
                </a:solidFill>
                <a:latin typeface="Calibri"/>
              </a:rPr>
              <a:t>[r11] Donders CM et al. Hip Int. 2022. doi:10.1177/1120700021989666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biblioteca clasifica cada afirmación por su respaldo.</a:t>
            </a:r>
          </a:p>
          <a:p>
            <a:pPr marL="347472" indent="-347472">
              <a:spcAft>
                <a:spcPts val="1400"/>
              </a:spcAft>
              <a:buChar char="•"/>
            </a:pPr>
            <a:r>
              <a:rPr sz="2800">
                <a:solidFill>
                  <a:srgbClr val="263238"/>
                </a:solidFill>
                <a:latin typeface="Calibri"/>
              </a:rPr>
              <a:t>Estos son los puntos donde la certeza es mayor y menor: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respalda cada decisión grande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Rogie GA et al. J Pediatr Orthop. 2026. doi:10.1097/BPO.0000000000003481</a:t>
            </a:r>
          </a:p>
          <a:p>
            <a:r>
              <a:rPr sz="800">
                <a:solidFill>
                  <a:srgbClr val="5A6469"/>
                </a:solidFill>
                <a:latin typeface="Calibri"/>
              </a:rPr>
              <a:t>[r10] Peltola H et al. Clin Infect Dis. 2009. doi:10.1086/597582</a:t>
            </a:r>
          </a:p>
          <a:p>
            <a:r>
              <a:rPr sz="800">
                <a:solidFill>
                  <a:srgbClr val="5A6469"/>
                </a:solidFill>
                <a:latin typeface="Calibri"/>
              </a:rPr>
              <a:t>[r30] Berikopoulou MM et al. Eur J Pediatr. 2026. doi:10.1007/s00431-026-07242-5</a:t>
            </a:r>
          </a:p>
          <a:p>
            <a:r>
              <a:rPr sz="800">
                <a:solidFill>
                  <a:srgbClr val="5A6469"/>
                </a:solidFill>
                <a:latin typeface="Calibri"/>
              </a:rPr>
              <a:t>[r29] Nielsen AB et al. Lancet Child Adolesc Health. 2024. doi:10.1016/S2352-4642(24)00133-0</a:t>
            </a:r>
          </a:p>
          <a:p>
            <a:r>
              <a:rPr sz="800">
                <a:solidFill>
                  <a:srgbClr val="5A6469"/>
                </a:solidFill>
                <a:latin typeface="Calibri"/>
              </a:rPr>
              <a:t>[r32] Delgado-Noguera MF et al. Cochrane Database Syst Rev. 2018. doi:10.1002/14651858.CD012125.pub2</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Decisión</a:t>
                      </a:r>
                    </a:p>
                  </a:txBody>
                  <a:tcPr>
                    <a:solidFill>
                      <a:srgbClr val="0F5F6B"/>
                    </a:solidFill>
                  </a:tcPr>
                </a:tc>
                <a:tc>
                  <a:txBody>
                    <a:bodyPr/>
                    <a:lstStyle/>
                    <a:p>
                      <a:r>
                        <a:rPr sz="1600" b="1">
                          <a:solidFill>
                            <a:srgbClr val="FFFFFF"/>
                          </a:solidFill>
                          <a:latin typeface="Calibri"/>
                        </a:rPr>
                        <a:t>Mejor evidencia encontrada</a:t>
                      </a:r>
                    </a:p>
                  </a:txBody>
                  <a:tcPr>
                    <a:solidFill>
                      <a:srgbClr val="0F5F6B"/>
                    </a:solidFill>
                  </a:tcPr>
                </a:tc>
                <a:tc>
                  <a:txBody>
                    <a:bodyPr/>
                    <a:lstStyle/>
                    <a:p>
                      <a:r>
                        <a:rPr sz="1600" b="1">
                          <a:solidFill>
                            <a:srgbClr val="FFFFFF"/>
                          </a:solidFill>
                          <a:latin typeface="Calibri"/>
                        </a:rPr>
                        <a:t>Certeza</a:t>
                      </a:r>
                    </a:p>
                  </a:txBody>
                  <a:tcPr>
                    <a:solidFill>
                      <a:srgbClr val="0F5F6B"/>
                    </a:solidFill>
                  </a:tcPr>
                </a:tc>
              </a:tr>
              <a:tr h="457200">
                <a:tc>
                  <a:txBody>
                    <a:bodyPr/>
                    <a:lstStyle/>
                    <a:p>
                      <a:r>
                        <a:rPr sz="1600">
                          <a:solidFill>
                            <a:srgbClr val="263238"/>
                          </a:solidFill>
                          <a:latin typeface="Calibri"/>
                        </a:rPr>
                        <a:t>Predecir artritis séptica con reglas clínicas</a:t>
                      </a:r>
                    </a:p>
                  </a:txBody>
                  <a:tcPr>
                    <a:solidFill>
                      <a:srgbClr val="EEF3F4"/>
                    </a:solidFill>
                  </a:tcPr>
                </a:tc>
                <a:tc>
                  <a:txBody>
                    <a:bodyPr/>
                    <a:lstStyle/>
                    <a:p>
                      <a:r>
                        <a:rPr sz="1600">
                          <a:solidFill>
                            <a:srgbClr val="263238"/>
                          </a:solidFill>
                          <a:latin typeface="Calibri"/>
                        </a:rPr>
                        <a:t>Cohortes con resultados discordantes; la más reciente prospectiva no reprodujo el rendimiento histórico [r33]</a:t>
                      </a:r>
                    </a:p>
                  </a:txBody>
                  <a:tcPr>
                    <a:solidFill>
                      <a:srgbClr val="EEF3F4"/>
                    </a:solidFill>
                  </a:tcPr>
                </a:tc>
                <a:tc>
                  <a:txBody>
                    <a:bodyPr/>
                    <a:lstStyle/>
                    <a:p>
                      <a:r>
                        <a:rPr sz="1600">
                          <a:solidFill>
                            <a:srgbClr val="263238"/>
                          </a:solidFill>
                          <a:latin typeface="Calibri"/>
                        </a:rPr>
                        <a:t>Baja a moderada</a:t>
                      </a:r>
                    </a:p>
                  </a:txBody>
                  <a:tcPr>
                    <a:solidFill>
                      <a:srgbClr val="EEF3F4"/>
                    </a:solidFill>
                  </a:tcPr>
                </a:tc>
              </a:tr>
              <a:tr h="457200">
                <a:tc>
                  <a:txBody>
                    <a:bodyPr/>
                    <a:lstStyle/>
                    <a:p>
                      <a:r>
                        <a:rPr sz="1600">
                          <a:solidFill>
                            <a:srgbClr val="263238"/>
                          </a:solidFill>
                          <a:latin typeface="Calibri"/>
                        </a:rPr>
                        <a:t>Acortar el antibiótico</a:t>
                      </a:r>
                    </a:p>
                  </a:txBody>
                  <a:tcPr>
                    <a:solidFill>
                      <a:srgbClr val="FFFFFF"/>
                    </a:solidFill>
                  </a:tcPr>
                </a:tc>
                <a:tc>
                  <a:txBody>
                    <a:bodyPr/>
                    <a:lstStyle/>
                    <a:p>
                      <a:r>
                        <a:rPr sz="1600">
                          <a:solidFill>
                            <a:srgbClr val="263238"/>
                          </a:solidFill>
                          <a:latin typeface="Calibri"/>
                        </a:rPr>
                        <a:t>Ensayo aleatorizado de 130 casos [r10] y metaanálisis de 13 estudios con 2240 pacientes [r30]; una revisión sistemática califica de moderada la evidencia para acortar [r60]</a:t>
                      </a:r>
                    </a:p>
                  </a:txBody>
                  <a:tcPr>
                    <a:solidFill>
                      <a:srgbClr val="FFFFFF"/>
                    </a:solidFill>
                  </a:tcPr>
                </a:tc>
                <a:tc>
                  <a:txBody>
                    <a:bodyPr/>
                    <a:lstStyle/>
                    <a:p>
                      <a:r>
                        <a:rPr sz="1600">
                          <a:solidFill>
                            <a:srgbClr val="263238"/>
                          </a:solidFill>
                          <a:latin typeface="Calibri"/>
                        </a:rPr>
                        <a:t>Moderada</a:t>
                      </a:r>
                    </a:p>
                  </a:txBody>
                  <a:tcPr>
                    <a:solidFill>
                      <a:srgbClr val="FFFFFF"/>
                    </a:solidFill>
                  </a:tcPr>
                </a:tc>
              </a:tr>
              <a:tr h="457200">
                <a:tc>
                  <a:txBody>
                    <a:bodyPr/>
                    <a:lstStyle/>
                    <a:p>
                      <a:r>
                        <a:rPr sz="1600">
                          <a:solidFill>
                            <a:srgbClr val="263238"/>
                          </a:solidFill>
                          <a:latin typeface="Calibri"/>
                        </a:rPr>
                        <a:t>Empezar por vía oral en cuadros no complicados</a:t>
                      </a:r>
                    </a:p>
                  </a:txBody>
                  <a:tcPr>
                    <a:solidFill>
                      <a:srgbClr val="EEF3F4"/>
                    </a:solidFill>
                  </a:tcPr>
                </a:tc>
                <a:tc>
                  <a:txBody>
                    <a:bodyPr/>
                    <a:lstStyle/>
                    <a:p>
                      <a:r>
                        <a:rPr sz="1600">
                          <a:solidFill>
                            <a:srgbClr val="263238"/>
                          </a:solidFill>
                          <a:latin typeface="Calibri"/>
                        </a:rPr>
                        <a:t>Ensayo danés con 248 niños aleatorizados [r29]</a:t>
                      </a:r>
                    </a:p>
                  </a:txBody>
                  <a:tcPr>
                    <a:solidFill>
                      <a:srgbClr val="EEF3F4"/>
                    </a:solidFill>
                  </a:tcPr>
                </a:tc>
                <a:tc>
                  <a:txBody>
                    <a:bodyPr/>
                    <a:lstStyle/>
                    <a:p>
                      <a:r>
                        <a:rPr sz="1600">
                          <a:solidFill>
                            <a:srgbClr val="263238"/>
                          </a:solidFill>
                          <a:latin typeface="Calibri"/>
                        </a:rPr>
                        <a:t>Moderada, solo casos no graves</a:t>
                      </a:r>
                    </a:p>
                  </a:txBody>
                  <a:tcPr>
                    <a:solidFill>
                      <a:srgbClr val="EEF3F4"/>
                    </a:solidFill>
                  </a:tcPr>
                </a:tc>
              </a:tr>
              <a:tr h="457200">
                <a:tc>
                  <a:txBody>
                    <a:bodyPr/>
                    <a:lstStyle/>
                    <a:p>
                      <a:r>
                        <a:rPr sz="1600">
                          <a:solidFill>
                            <a:srgbClr val="263238"/>
                          </a:solidFill>
                          <a:latin typeface="Calibri"/>
                        </a:rPr>
                        <a:t>Dexametasona adyuvante</a:t>
                      </a:r>
                    </a:p>
                  </a:txBody>
                  <a:tcPr>
                    <a:solidFill>
                      <a:srgbClr val="FFFFFF"/>
                    </a:solidFill>
                  </a:tcPr>
                </a:tc>
                <a:tc>
                  <a:txBody>
                    <a:bodyPr/>
                    <a:lstStyle/>
                    <a:p>
                      <a:r>
                        <a:rPr sz="1600">
                          <a:solidFill>
                            <a:srgbClr val="263238"/>
                          </a:solidFill>
                          <a:latin typeface="Calibri"/>
                        </a:rPr>
                        <a:t>2 ensayos, 149 niños, evidencia de baja calidad [r32]</a:t>
                      </a:r>
                    </a:p>
                  </a:txBody>
                  <a:tcPr>
                    <a:solidFill>
                      <a:srgbClr val="FFFFFF"/>
                    </a:solidFill>
                  </a:tcPr>
                </a:tc>
                <a:tc>
                  <a:txBody>
                    <a:bodyPr/>
                    <a:lstStyle/>
                    <a:p>
                      <a:r>
                        <a:rPr sz="1600">
                          <a:solidFill>
                            <a:srgbClr val="263238"/>
                          </a:solidFill>
                          <a:latin typeface="Calibri"/>
                        </a:rPr>
                        <a:t>Baja</a:t>
                      </a:r>
                    </a:p>
                  </a:txBody>
                  <a:tcPr>
                    <a:solidFill>
                      <a:srgbClr val="FFFFFF"/>
                    </a:solidFill>
                  </a:tcPr>
                </a:tc>
              </a:tr>
              <a:tr h="457200">
                <a:tc>
                  <a:txBody>
                    <a:bodyPr/>
                    <a:lstStyle/>
                    <a:p>
                      <a:r>
                        <a:rPr sz="1600">
                          <a:solidFill>
                            <a:srgbClr val="263238"/>
                          </a:solidFill>
                          <a:latin typeface="Calibri"/>
                        </a:rPr>
                        <a:t>Aspiración, artroscopia o artrotomía en la cadera</a:t>
                      </a:r>
                    </a:p>
                  </a:txBody>
                  <a:tcPr>
                    <a:solidFill>
                      <a:srgbClr val="EEF3F4"/>
                    </a:solidFill>
                  </a:tcPr>
                </a:tc>
                <a:tc>
                  <a:txBody>
                    <a:bodyPr/>
                    <a:lstStyle/>
                    <a:p>
                      <a:r>
                        <a:rPr sz="1600">
                          <a:solidFill>
                            <a:srgbClr val="263238"/>
                          </a:solidFill>
                          <a:latin typeface="Calibri"/>
                        </a:rPr>
                        <a:t>Revisión sistemática de 19 estudios con 406 caderas, sin metaanálisis [r11]</a:t>
                      </a:r>
                    </a:p>
                  </a:txBody>
                  <a:tcPr>
                    <a:solidFill>
                      <a:srgbClr val="EEF3F4"/>
                    </a:solidFill>
                  </a:tcPr>
                </a:tc>
                <a:tc>
                  <a:txBody>
                    <a:bodyPr/>
                    <a:lstStyle/>
                    <a:p>
                      <a:r>
                        <a:rPr sz="1600">
                          <a:solidFill>
                            <a:srgbClr val="263238"/>
                          </a:solidFill>
                          <a:latin typeface="Calibri"/>
                        </a:rPr>
                        <a:t>Baja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cuánta artritis séptica hay y a quién le toca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van den Boom M et al. J Paediatr Child Health. 2022. doi:10.1111/jpc.15716</a:t>
            </a:r>
          </a:p>
          <a:p>
            <a:r>
              <a:rPr sz="800">
                <a:solidFill>
                  <a:srgbClr val="5A6469"/>
                </a:solidFill>
                <a:latin typeface="Calibri"/>
              </a:rPr>
              <a:t>[r36] Mitha A et al. Arch Dis Child. 2015. doi:10.1136/archdischild-2013-305860</a:t>
            </a:r>
          </a:p>
          <a:p>
            <a:r>
              <a:rPr sz="800">
                <a:solidFill>
                  <a:srgbClr val="5A6469"/>
                </a:solidFill>
                <a:latin typeface="Calibri"/>
              </a:rPr>
              <a:t>[r37] Hunter S et al. Infection. 2022. doi:10.1007/s15010-021-01741-3</a:t>
            </a:r>
          </a:p>
          <a:p>
            <a:r>
              <a:rPr sz="800">
                <a:solidFill>
                  <a:srgbClr val="5A6469"/>
                </a:solidFill>
                <a:latin typeface="Calibri"/>
              </a:rPr>
              <a:t>[r38] Arnold SR et al. J Pediatr Orthop. 2006. doi:10.1097/01.bpo.0000242431.91489.b4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cifra depende de dónde se mida.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Germen principal por grupo de edad en artritis séptica de menores de 5 años (Auckland; % de los casos del grupo)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van den Boom M et al. J Paediatr Child Health. 2022. doi:10.1111/jpc.15716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Dónde se midió y qué salió</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[r36] Mitha A et al. Arch Dis Child. 2015. doi:10.1136/archdischild-2013-305860</a:t>
            </a:r>
          </a:p>
          <a:p>
            <a:r>
              <a:rPr sz="800">
                <a:solidFill>
                  <a:srgbClr val="5A6469"/>
                </a:solidFill>
                <a:latin typeface="Calibri"/>
              </a:rPr>
              <a:t>[r37] Hunter S et al. Infection. 2022. doi:10.1007/s15010-021-01741-3</a:t>
            </a:r>
          </a:p>
          <a:p>
            <a:r>
              <a:rPr sz="800">
                <a:solidFill>
                  <a:srgbClr val="5A6469"/>
                </a:solidFill>
                <a:latin typeface="Calibri"/>
              </a:rPr>
              <a:t>[r6] van den Boom M et al. J Paediatr Child Health. 2022. doi:10.1111/jpc.15716</a:t>
            </a:r>
          </a:p>
          <a:p>
            <a:r>
              <a:rPr sz="800">
                <a:solidFill>
                  <a:srgbClr val="5A6469"/>
                </a:solidFill>
                <a:latin typeface="Calibri"/>
              </a:rPr>
              <a:t>[r38] Arnold SR et al. J Pediatr Orthop. 2006. doi:10.1097/01.bpo.0000242431.91489.b4</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Población</a:t>
                      </a:r>
                    </a:p>
                  </a:txBody>
                  <a:tcPr>
                    <a:solidFill>
                      <a:srgbClr val="0F5F6B"/>
                    </a:solidFill>
                  </a:tcPr>
                </a:tc>
                <a:tc>
                  <a:txBody>
                    <a:bodyPr/>
                    <a:lstStyle/>
                    <a:p>
                      <a:r>
                        <a:rPr sz="1600" b="1">
                          <a:solidFill>
                            <a:srgbClr val="FFFFFF"/>
                          </a:solidFill>
                          <a:latin typeface="Calibri"/>
                        </a:rPr>
                        <a:t>Hallazgo clave</a:t>
                      </a:r>
                    </a:p>
                  </a:txBody>
                  <a:tcPr>
                    <a:solidFill>
                      <a:srgbClr val="0F5F6B"/>
                    </a:solidFill>
                  </a:tcPr>
                </a:tc>
              </a:tr>
              <a:tr h="457200">
                <a:tc>
                  <a:txBody>
                    <a:bodyPr/>
                    <a:lstStyle/>
                    <a:p>
                      <a:r>
                        <a:rPr sz="1600">
                          <a:solidFill>
                            <a:srgbClr val="263238"/>
                          </a:solidFill>
                          <a:latin typeface="Calibri"/>
                        </a:rPr>
                        <a:t>Norte de Francia, población general</a:t>
                      </a:r>
                    </a:p>
                  </a:txBody>
                  <a:tcPr>
                    <a:solidFill>
                      <a:srgbClr val="EEF3F4"/>
                    </a:solidFill>
                  </a:tcPr>
                </a:tc>
                <a:tc>
                  <a:txBody>
                    <a:bodyPr/>
                    <a:lstStyle/>
                    <a:p>
                      <a:r>
                        <a:rPr sz="1600">
                          <a:solidFill>
                            <a:srgbClr val="263238"/>
                          </a:solidFill>
                          <a:latin typeface="Calibri"/>
                        </a:rPr>
                        <a:t>Menores de 16 años, prospectivo</a:t>
                      </a:r>
                    </a:p>
                  </a:txBody>
                  <a:tcPr>
                    <a:solidFill>
                      <a:srgbClr val="EEF3F4"/>
                    </a:solidFill>
                  </a:tcPr>
                </a:tc>
                <a:tc>
                  <a:txBody>
                    <a:bodyPr/>
                    <a:lstStyle/>
                    <a:p>
                      <a:r>
                        <a:rPr sz="1600">
                          <a:solidFill>
                            <a:srgbClr val="263238"/>
                          </a:solidFill>
                          <a:latin typeface="Calibri"/>
                        </a:rPr>
                        <a:t>Artritis séptica 3,7 por 100 000; infección osteoarticular total 7,1 por 100 000 [r36]</a:t>
                      </a:r>
                    </a:p>
                  </a:txBody>
                  <a:tcPr>
                    <a:solidFill>
                      <a:srgbClr val="EEF3F4"/>
                    </a:solidFill>
                  </a:tcPr>
                </a:tc>
              </a:tr>
              <a:tr h="457200">
                <a:tc>
                  <a:txBody>
                    <a:bodyPr/>
                    <a:lstStyle/>
                    <a:p>
                      <a:r>
                        <a:rPr sz="1600">
                          <a:solidFill>
                            <a:srgbClr val="263238"/>
                          </a:solidFill>
                          <a:latin typeface="Calibri"/>
                        </a:rPr>
                        <a:t>Revisión sistemática mundial</a:t>
                      </a:r>
                    </a:p>
                  </a:txBody>
                  <a:tcPr>
                    <a:solidFill>
                      <a:srgbClr val="FFFFFF"/>
                    </a:solidFill>
                  </a:tcPr>
                </a:tc>
                <a:tc>
                  <a:txBody>
                    <a:bodyPr/>
                    <a:lstStyle/>
                    <a:p>
                      <a:r>
                        <a:rPr sz="1600">
                          <a:solidFill>
                            <a:srgbClr val="263238"/>
                          </a:solidFill>
                          <a:latin typeface="Calibri"/>
                        </a:rPr>
                        <a:t>44 artículos, 1980 a 2020</a:t>
                      </a:r>
                    </a:p>
                  </a:txBody>
                  <a:tcPr>
                    <a:solidFill>
                      <a:srgbClr val="FFFFFF"/>
                    </a:solidFill>
                  </a:tcPr>
                </a:tc>
                <a:tc>
                  <a:txBody>
                    <a:bodyPr/>
                    <a:lstStyle/>
                    <a:p>
                      <a:r>
                        <a:rPr sz="1600">
                          <a:solidFill>
                            <a:srgbClr val="263238"/>
                          </a:solidFill>
                          <a:latin typeface="Calibri"/>
                        </a:rPr>
                        <a:t>S. aureus sensible dominante en Occidente; aumento de K. kingae y de SARM [r37]</a:t>
                      </a:r>
                    </a:p>
                  </a:txBody>
                  <a:tcPr>
                    <a:solidFill>
                      <a:srgbClr val="FFFFFF"/>
                    </a:solidFill>
                  </a:tcPr>
                </a:tc>
              </a:tr>
              <a:tr h="457200">
                <a:tc>
                  <a:txBody>
                    <a:bodyPr/>
                    <a:lstStyle/>
                    <a:p>
                      <a:r>
                        <a:rPr sz="1600">
                          <a:solidFill>
                            <a:srgbClr val="263238"/>
                          </a:solidFill>
                          <a:latin typeface="Calibri"/>
                        </a:rPr>
                        <a:t>Auckland</a:t>
                      </a:r>
                    </a:p>
                  </a:txBody>
                  <a:tcPr>
                    <a:solidFill>
                      <a:srgbClr val="EEF3F4"/>
                    </a:solidFill>
                  </a:tcPr>
                </a:tc>
                <a:tc>
                  <a:txBody>
                    <a:bodyPr/>
                    <a:lstStyle/>
                    <a:p>
                      <a:r>
                        <a:rPr sz="1600">
                          <a:solidFill>
                            <a:srgbClr val="263238"/>
                          </a:solidFill>
                          <a:latin typeface="Calibri"/>
                        </a:rPr>
                        <a:t>Menores de 5 años, 68 casos</a:t>
                      </a:r>
                    </a:p>
                  </a:txBody>
                  <a:tcPr>
                    <a:solidFill>
                      <a:srgbClr val="EEF3F4"/>
                    </a:solidFill>
                  </a:tcPr>
                </a:tc>
                <a:tc>
                  <a:txBody>
                    <a:bodyPr/>
                    <a:lstStyle/>
                    <a:p>
                      <a:r>
                        <a:rPr sz="1600">
                          <a:solidFill>
                            <a:srgbClr val="263238"/>
                          </a:solidFill>
                          <a:latin typeface="Calibri"/>
                        </a:rPr>
                        <a:t>83,8 % antes de los 24 meses [r6]</a:t>
                      </a:r>
                    </a:p>
                  </a:txBody>
                  <a:tcPr>
                    <a:solidFill>
                      <a:srgbClr val="EEF3F4"/>
                    </a:solidFill>
                  </a:tcPr>
                </a:tc>
              </a:tr>
              <a:tr h="457200">
                <a:tc>
                  <a:txBody>
                    <a:bodyPr/>
                    <a:lstStyle/>
                    <a:p>
                      <a:r>
                        <a:rPr sz="1600">
                          <a:solidFill>
                            <a:srgbClr val="263238"/>
                          </a:solidFill>
                          <a:latin typeface="Calibri"/>
                        </a:rPr>
                        <a:t>Memphis</a:t>
                      </a:r>
                    </a:p>
                  </a:txBody>
                  <a:tcPr>
                    <a:solidFill>
                      <a:srgbClr val="FFFFFF"/>
                    </a:solidFill>
                  </a:tcPr>
                </a:tc>
                <a:tc>
                  <a:txBody>
                    <a:bodyPr/>
                    <a:lstStyle/>
                    <a:p>
                      <a:r>
                        <a:rPr sz="1600">
                          <a:solidFill>
                            <a:srgbClr val="263238"/>
                          </a:solidFill>
                          <a:latin typeface="Calibri"/>
                        </a:rPr>
                        <a:t>Infección osteoarticular aguda, 2000 a 2004</a:t>
                      </a:r>
                    </a:p>
                  </a:txBody>
                  <a:tcPr>
                    <a:solidFill>
                      <a:srgbClr val="FFFFFF"/>
                    </a:solidFill>
                  </a:tcPr>
                </a:tc>
                <a:tc>
                  <a:txBody>
                    <a:bodyPr/>
                    <a:lstStyle/>
                    <a:p>
                      <a:r>
                        <a:rPr sz="1600">
                          <a:solidFill>
                            <a:srgbClr val="263238"/>
                          </a:solidFill>
                          <a:latin typeface="Calibri"/>
                        </a:rPr>
                        <a:t>SARM de 4 % a 40 % [r38]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llega el germen y cómo se daña la articulación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Lorrot M et al. Infect Dis Now. 2023. doi:10.1016/j.idnow.2023.104789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vía de entrada habitual es la sangre, y el grueso de las infecciones osteoarticulares pediátricas ocurre antes de los 5 años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llega el germen y cómo se daña la articulación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Gutiérrez Carbonell P et al. J Pediatr Orthop B. 2021. doi:10.1097/BPB.0000000000000727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presión diastólica media de ese grupo fue 44,3 mmHg [r2], de modo que, en promedio, la presión del espacio articular superó a la diastólica.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Presión dentro de la cápsula frente a la presión arterial en 13 caderas sépticas (promedios, mmHg)</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Gutiérrez Carbonell P et al. J Pediatr Orthop B. 2021. doi:10.1097/BPB.0000000000000727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explica la clínica y guía el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Gutiérrez Carbonell P et al. J Pediatr Orthop B. 2021. doi:10.1097/BPB.0000000000000727</a:t>
            </a:r>
          </a:p>
          <a:p>
            <a:r>
              <a:rPr sz="1000">
                <a:solidFill>
                  <a:srgbClr val="5A6469"/>
                </a:solidFill>
                <a:latin typeface="Calibri"/>
              </a:rPr>
              <a:t>[r27] Nihalani S et al. J Child Orthop. 2024. doi:10.1177/18632521241262167</a:t>
            </a:r>
          </a:p>
          <a:p>
            <a:r>
              <a:rPr sz="1000">
                <a:solidFill>
                  <a:srgbClr val="5A6469"/>
                </a:solidFill>
                <a:latin typeface="Calibri"/>
              </a:rPr>
              <a:t>[r41] Gupta P et al. J Clin Orthop Trauma. 2025. doi:10.1016/j.jcot.2025.103221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Estas ideas son anatomía de base y se rotulan como práctica habitual / opinión experta; las láminas son de adulto y sirven para ubicar estructuras, no para medir.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que explica la clínica y guía el abordaje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Gutiérrez Carbonell P et al. J Pediatr Orthop B. 2021. doi:10.1097/BPB.0000000000000727</a:t>
            </a:r>
          </a:p>
          <a:p>
            <a:r>
              <a:rPr sz="1000">
                <a:solidFill>
                  <a:srgbClr val="5A6469"/>
                </a:solidFill>
                <a:latin typeface="Calibri"/>
              </a:rPr>
              <a:t>[r27] Nihalani S et al. J Child Orthop. 2024. doi:10.1177/18632521241262167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riego de la cabeza es frágil. En el niño depende de vasos retinaculares que la presión intracapsular puede ocluir. Ese es el motivo por el cual se discute qué… [r2] [r27]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que explica la clínica y guía el abordaje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Gutiérrez Carbonell P et al. J Pediatr Orthop B. 2021. doi:10.1097/BPB.0000000000000727</a:t>
            </a:r>
          </a:p>
          <a:p>
            <a:r>
              <a:rPr sz="1000">
                <a:solidFill>
                  <a:srgbClr val="5A6469"/>
                </a:solidFill>
                <a:latin typeface="Calibri"/>
              </a:rPr>
              <a:t>[r27] Nihalani S et al. J Child Orthop. 2024. doi:10.1177/18632521241262167</a:t>
            </a:r>
          </a:p>
          <a:p>
            <a:r>
              <a:rPr sz="1000">
                <a:solidFill>
                  <a:srgbClr val="5A6469"/>
                </a:solidFill>
                <a:latin typeface="Calibri"/>
              </a:rPr>
              <a:t>[r41] Gupta P et al. J Clin Orthop Trauma. 2025. doi:10.1016/j.jcot.2025.103221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 Acceso | Estructura en riesgo | Cómo se evita | |---|---|---| | Punción anterior | Arteria y vena femorales…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por edad y por articulación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van den Boom M et al. J Paediatr Child Health. 2022. doi:10.1111/jpc.15716</a:t>
            </a:r>
          </a:p>
          <a:p>
            <a:r>
              <a:rPr sz="800">
                <a:solidFill>
                  <a:srgbClr val="5A6469"/>
                </a:solidFill>
                <a:latin typeface="Calibri"/>
              </a:rPr>
              <a:t>[r8] Juchler C et al. J Pediatr. 2018. doi:10.1016/j.jpeds.2017.11.025</a:t>
            </a:r>
          </a:p>
          <a:p>
            <a:r>
              <a:rPr sz="800">
                <a:solidFill>
                  <a:srgbClr val="5A6469"/>
                </a:solidFill>
                <a:latin typeface="Calibri"/>
              </a:rPr>
              <a:t>[r9] Yagupsky P et al. J Pediatr. 2014. doi:10.1016/j.jpeds.2014.07.060</a:t>
            </a:r>
          </a:p>
          <a:p>
            <a:r>
              <a:rPr sz="800">
                <a:solidFill>
                  <a:srgbClr val="5A6469"/>
                </a:solidFill>
                <a:latin typeface="Calibri"/>
              </a:rPr>
              <a:t>[r13] Danilov C et al. A series of 41 cases treated by hip arthroscopy. 2023. doi:10.1007/s00402-022-04371-y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niño no es un adulto pequeño, y entre el recién nacido y el escolar cambian la presentación, el germen y el pronóstico.</a:t>
            </a:r>
          </a:p>
          <a:p>
            <a:pPr marL="347472" indent="-347472">
              <a:spcAft>
                <a:spcPts val="1400"/>
              </a:spcAft>
              <a:buChar char="•"/>
            </a:pPr>
            <a:r>
              <a:rPr sz="2400">
                <a:solidFill>
                  <a:srgbClr val="263238"/>
                </a:solidFill>
                <a:latin typeface="Calibri"/>
              </a:rPr>
              <a:t>La tabla resume lo que dicen las series.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71</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Pistas por edad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[r21] Dessì A et al. J Chemother. 2008. doi:10.1179/joc.2008.20.5.542</a:t>
            </a:r>
          </a:p>
          <a:p>
            <a:r>
              <a:rPr sz="800">
                <a:solidFill>
                  <a:srgbClr val="5A6469"/>
                </a:solidFill>
                <a:latin typeface="Calibri"/>
              </a:rPr>
              <a:t>[r43] Branco J et al. Pediatr Int. 2022. doi:10.1111/ped.15212</a:t>
            </a:r>
          </a:p>
          <a:p>
            <a:r>
              <a:rPr sz="800">
                <a:solidFill>
                  <a:srgbClr val="5A6469"/>
                </a:solidFill>
                <a:latin typeface="Calibri"/>
              </a:rPr>
              <a:t>[r6] van den Boom M et al. J Paediatr Child Health. 2022. doi:10.1111/jpc.15716</a:t>
            </a:r>
          </a:p>
          <a:p>
            <a:r>
              <a:rPr sz="800">
                <a:solidFill>
                  <a:srgbClr val="5A6469"/>
                </a:solidFill>
                <a:latin typeface="Calibri"/>
              </a:rPr>
              <a:t>[r15] Basmaci R et al. Pediatr Infect Dis J. 2011. doi:10.1097/INF.0b013e31821fe0f7</a:t>
            </a:r>
          </a:p>
          <a:p>
            <a:r>
              <a:rPr sz="800">
                <a:solidFill>
                  <a:srgbClr val="5A6469"/>
                </a:solidFill>
                <a:latin typeface="Calibri"/>
              </a:rPr>
              <a:t>[r9] Yagupsky P et al. J Pediatr. 2014. doi:10.1016/j.jpeds.2014.07.060</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Grupo</a:t>
                      </a:r>
                    </a:p>
                  </a:txBody>
                  <a:tcPr>
                    <a:solidFill>
                      <a:srgbClr val="0F5F6B"/>
                    </a:solidFill>
                  </a:tcPr>
                </a:tc>
                <a:tc>
                  <a:txBody>
                    <a:bodyPr/>
                    <a:lstStyle/>
                    <a:p>
                      <a:r>
                        <a:rPr sz="1600" b="1">
                          <a:solidFill>
                            <a:srgbClr val="FFFFFF"/>
                          </a:solidFill>
                          <a:latin typeface="Calibri"/>
                        </a:rPr>
                        <a:t>Qué cambia</a:t>
                      </a:r>
                    </a:p>
                  </a:txBody>
                  <a:tcPr>
                    <a:solidFill>
                      <a:srgbClr val="0F5F6B"/>
                    </a:solidFill>
                  </a:tcPr>
                </a:tc>
                <a:tc>
                  <a:txBody>
                    <a:bodyPr/>
                    <a:lstStyle/>
                    <a:p>
                      <a:r>
                        <a:rPr sz="1600" b="1">
                          <a:solidFill>
                            <a:srgbClr val="FFFFFF"/>
                          </a:solidFill>
                          <a:latin typeface="Calibri"/>
                        </a:rPr>
                        <a:t>Gérmenes que dominan en las series</a:t>
                      </a:r>
                    </a:p>
                  </a:txBody>
                  <a:tcPr>
                    <a:solidFill>
                      <a:srgbClr val="0F5F6B"/>
                    </a:solidFill>
                  </a:tcPr>
                </a:tc>
              </a:tr>
              <a:tr h="457200">
                <a:tc>
                  <a:txBody>
                    <a:bodyPr/>
                    <a:lstStyle/>
                    <a:p>
                      <a:r>
                        <a:rPr sz="1600">
                          <a:solidFill>
                            <a:srgbClr val="263238"/>
                          </a:solidFill>
                          <a:latin typeface="Calibri"/>
                        </a:rPr>
                        <a:t>Recién nacido y menor de 3 meses</a:t>
                      </a:r>
                    </a:p>
                  </a:txBody>
                  <a:tcPr>
                    <a:solidFill>
                      <a:srgbClr val="EEF3F4"/>
                    </a:solidFill>
                  </a:tcPr>
                </a:tc>
                <a:tc>
                  <a:txBody>
                    <a:bodyPr/>
                    <a:lstStyle/>
                    <a:p>
                      <a:r>
                        <a:rPr sz="1600">
                          <a:solidFill>
                            <a:srgbClr val="263238"/>
                          </a:solidFill>
                          <a:latin typeface="Calibri"/>
                        </a:rPr>
                        <a:t>Signos poco claros; más complicaciones y secuelas [r21][r43]</a:t>
                      </a:r>
                    </a:p>
                  </a:txBody>
                  <a:tcPr>
                    <a:solidFill>
                      <a:srgbClr val="EEF3F4"/>
                    </a:solidFill>
                  </a:tcPr>
                </a:tc>
                <a:tc>
                  <a:txBody>
                    <a:bodyPr/>
                    <a:lstStyle/>
                    <a:p>
                      <a:r>
                        <a:rPr sz="1600">
                          <a:solidFill>
                            <a:srgbClr val="263238"/>
                          </a:solidFill>
                          <a:latin typeface="Calibri"/>
                        </a:rPr>
                        <a:t>S. aureus 57,1 % y estreptococo del grupo B 23,8 %, con 25 % de gérmenes multirresistentes [r43]; gramnegativos descritos [r21]</a:t>
                      </a:r>
                    </a:p>
                  </a:txBody>
                  <a:tcPr>
                    <a:solidFill>
                      <a:srgbClr val="EEF3F4"/>
                    </a:solidFill>
                  </a:tcPr>
                </a:tc>
              </a:tr>
              <a:tr h="457200">
                <a:tc>
                  <a:txBody>
                    <a:bodyPr/>
                    <a:lstStyle/>
                    <a:p>
                      <a:r>
                        <a:rPr sz="1600">
                          <a:solidFill>
                            <a:srgbClr val="263238"/>
                          </a:solidFill>
                          <a:latin typeface="Calibri"/>
                        </a:rPr>
                        <a:t>3 a menos de 12 meses</a:t>
                      </a:r>
                    </a:p>
                  </a:txBody>
                  <a:tcPr>
                    <a:solidFill>
                      <a:srgbClr val="FFFFFF"/>
                    </a:solidFill>
                  </a:tcPr>
                </a:tc>
                <a:tc>
                  <a:txBody>
                    <a:bodyPr/>
                    <a:lstStyle/>
                    <a:p>
                      <a:r>
                        <a:rPr sz="1600">
                          <a:solidFill>
                            <a:srgbClr val="263238"/>
                          </a:solidFill>
                          <a:latin typeface="Calibri"/>
                        </a:rPr>
                        <a:t>Sin patrón clínico propio en las fuentes abiertas</a:t>
                      </a:r>
                    </a:p>
                  </a:txBody>
                  <a:tcPr>
                    <a:solidFill>
                      <a:srgbClr val="FFFFFF"/>
                    </a:solidFill>
                  </a:tcPr>
                </a:tc>
                <a:tc>
                  <a:txBody>
                    <a:bodyPr/>
                    <a:lstStyle/>
                    <a:p>
                      <a:r>
                        <a:rPr sz="1600">
                          <a:solidFill>
                            <a:srgbClr val="263238"/>
                          </a:solidFill>
                          <a:latin typeface="Calibri"/>
                        </a:rPr>
                        <a:t>S. pneumoniae fue el más común en Auckland (38,5 % de 13 casos) [r6]</a:t>
                      </a:r>
                    </a:p>
                  </a:txBody>
                  <a:tcPr>
                    <a:solidFill>
                      <a:srgbClr val="FFFFFF"/>
                    </a:solidFill>
                  </a:tcPr>
                </a:tc>
              </a:tr>
              <a:tr h="457200">
                <a:tc>
                  <a:txBody>
                    <a:bodyPr/>
                    <a:lstStyle/>
                    <a:p>
                      <a:r>
                        <a:rPr sz="1600">
                          <a:solidFill>
                            <a:srgbClr val="263238"/>
                          </a:solidFill>
                          <a:latin typeface="Calibri"/>
                        </a:rPr>
                        <a:t>6 a 48 meses</a:t>
                      </a:r>
                    </a:p>
                  </a:txBody>
                  <a:tcPr>
                    <a:solidFill>
                      <a:srgbClr val="EEF3F4"/>
                    </a:solidFill>
                  </a:tcPr>
                </a:tc>
                <a:tc>
                  <a:txBody>
                    <a:bodyPr/>
                    <a:lstStyle/>
                    <a:p>
                      <a:r>
                        <a:rPr sz="1600">
                          <a:solidFill>
                            <a:srgbClr val="263238"/>
                          </a:solidFill>
                          <a:latin typeface="Calibri"/>
                        </a:rPr>
                        <a:t>K. kingae: evolución más benigna; fiebre y reactantes bajos [r15][r9]</a:t>
                      </a:r>
                    </a:p>
                  </a:txBody>
                  <a:tcPr>
                    <a:solidFill>
                      <a:srgbClr val="EEF3F4"/>
                    </a:solidFill>
                  </a:tcPr>
                </a:tc>
                <a:tc>
                  <a:txBody>
                    <a:bodyPr/>
                    <a:lstStyle/>
                    <a:p>
                      <a:r>
                        <a:rPr sz="1600">
                          <a:solidFill>
                            <a:srgbClr val="263238"/>
                          </a:solidFill>
                          <a:latin typeface="Calibri"/>
                        </a:rPr>
                        <a:t>K. kingae 87,7 % de las infecciones confirmadas en este rango en Suiza [r8]</a:t>
                      </a:r>
                    </a:p>
                  </a:txBody>
                  <a:tcPr>
                    <a:solidFill>
                      <a:srgbClr val="EEF3F4"/>
                    </a:solidFill>
                  </a:tcPr>
                </a:tc>
              </a:tr>
              <a:tr h="457200">
                <a:tc>
                  <a:txBody>
                    <a:bodyPr/>
                    <a:lstStyle/>
                    <a:p>
                      <a:r>
                        <a:rPr sz="1600">
                          <a:solidFill>
                            <a:srgbClr val="263238"/>
                          </a:solidFill>
                          <a:latin typeface="Calibri"/>
                        </a:rPr>
                        <a:t>Mayor de 4 años</a:t>
                      </a:r>
                    </a:p>
                  </a:txBody>
                  <a:tcPr>
                    <a:solidFill>
                      <a:srgbClr val="FFFFFF"/>
                    </a:solidFill>
                  </a:tcPr>
                </a:tc>
                <a:tc>
                  <a:txBody>
                    <a:bodyPr/>
                    <a:lstStyle/>
                    <a:p>
                      <a:r>
                        <a:rPr sz="1600">
                          <a:solidFill>
                            <a:srgbClr val="263238"/>
                          </a:solidFill>
                          <a:latin typeface="Calibri"/>
                        </a:rPr>
                        <a:t>Cuadro clásico; la osteomielitis concomitante fue más común entre los 4 y los 14 años [r13]</a:t>
                      </a:r>
                    </a:p>
                  </a:txBody>
                  <a:tcPr>
                    <a:solidFill>
                      <a:srgbClr val="FFFFFF"/>
                    </a:solidFill>
                  </a:tcPr>
                </a:tc>
                <a:tc>
                  <a:txBody>
                    <a:bodyPr/>
                    <a:lstStyle/>
                    <a:p>
                      <a:r>
                        <a:rPr sz="1600">
                          <a:solidFill>
                            <a:srgbClr val="263238"/>
                          </a:solidFill>
                          <a:latin typeface="Calibri"/>
                        </a:rPr>
                        <a:t>S. aureus 78,2 % de las confirmadas en mayores de 4 años en Suiza [r8]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Microbiología: qué germen, a qué edad y cómo encontrarlo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Branco J et al. Pediatr Int. 2022. doi:10.1111/ped.15212</a:t>
            </a:r>
          </a:p>
          <a:p>
            <a:r>
              <a:rPr sz="1000">
                <a:solidFill>
                  <a:srgbClr val="5A6469"/>
                </a:solidFill>
                <a:latin typeface="Calibri"/>
              </a:rPr>
              <a:t>[r21] Dessì A et al. J Chemother. 2008. doi:10.1179/joc.2008.20.5.542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Menor de 3 meses: S. aureus y estreptococo del grupo B; los gramnegativos también aparecen, y 25 % de los gérmenes fueron multirresistentes en una serie [r43][r21].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71</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Quién causa la infección osteoarticular pediátrica según 2 series (% de los casos con germen identificado o de la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Juchler C et al. J Pediatr. 2018. doi:10.1016/j.jpeds.2017.11.025</a:t>
            </a:r>
          </a:p>
          <a:p>
            <a:r>
              <a:rPr sz="1000">
                <a:solidFill>
                  <a:srgbClr val="5A6469"/>
                </a:solidFill>
                <a:latin typeface="Calibri"/>
              </a:rPr>
              <a:t>[r44] Hooper M et al. Pediatr Infect Dis J. 2025. doi:10.1097/INF.0000000000004794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71</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Gérmenes principales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[r37] Hunter S et al. Infection. 2022. doi:10.1007/s15010-021-01741-3</a:t>
            </a:r>
          </a:p>
          <a:p>
            <a:r>
              <a:rPr sz="800">
                <a:solidFill>
                  <a:srgbClr val="5A6469"/>
                </a:solidFill>
                <a:latin typeface="Calibri"/>
              </a:rPr>
              <a:t>[r8] Juchler C et al. J Pediatr. 2018. doi:10.1016/j.jpeds.2017.11.025</a:t>
            </a:r>
          </a:p>
          <a:p>
            <a:r>
              <a:rPr sz="800">
                <a:solidFill>
                  <a:srgbClr val="5A6469"/>
                </a:solidFill>
                <a:latin typeface="Calibri"/>
              </a:rPr>
              <a:t>[r16] Lorrot M et al. Infect Dis Now. 2023. doi:10.1016/j.idnow.2023.104789</a:t>
            </a:r>
          </a:p>
          <a:p>
            <a:r>
              <a:rPr sz="800">
                <a:solidFill>
                  <a:srgbClr val="5A6469"/>
                </a:solidFill>
                <a:latin typeface="Calibri"/>
              </a:rPr>
              <a:t>[r44] Hooper M et al. Pediatr Infect Dis J. 2025. doi:10.1097/INF.0000000000004794</a:t>
            </a:r>
          </a:p>
          <a:p>
            <a:r>
              <a:rPr sz="800">
                <a:solidFill>
                  <a:srgbClr val="5A6469"/>
                </a:solidFill>
                <a:latin typeface="Calibri"/>
              </a:rPr>
              <a:t>[r38] Arnold SR et al. J Pediatr Orthop. 2006. doi:10.1097/01.bpo.0000242431.91489.b4</a:t>
            </a:r>
          </a:p>
          <a:p>
            <a:r>
              <a:rPr sz="800">
                <a:solidFill>
                  <a:srgbClr val="5A6469"/>
                </a:solidFill>
                <a:latin typeface="Calibri"/>
              </a:rPr>
              <a:t>(+6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Germen</a:t>
                      </a:r>
                    </a:p>
                  </a:txBody>
                  <a:tcPr>
                    <a:solidFill>
                      <a:srgbClr val="0F5F6B"/>
                    </a:solidFill>
                  </a:tcPr>
                </a:tc>
                <a:tc>
                  <a:txBody>
                    <a:bodyPr/>
                    <a:lstStyle/>
                    <a:p>
                      <a:r>
                        <a:rPr sz="1400" b="1">
                          <a:solidFill>
                            <a:srgbClr val="FFFFFF"/>
                          </a:solidFill>
                          <a:latin typeface="Calibri"/>
                        </a:rPr>
                        <a:t>Contexto</a:t>
                      </a:r>
                    </a:p>
                  </a:txBody>
                  <a:tcPr>
                    <a:solidFill>
                      <a:srgbClr val="0F5F6B"/>
                    </a:solidFill>
                  </a:tcPr>
                </a:tc>
                <a:tc>
                  <a:txBody>
                    <a:bodyPr/>
                    <a:lstStyle/>
                    <a:p>
                      <a:r>
                        <a:rPr sz="1400" b="1">
                          <a:solidFill>
                            <a:srgbClr val="FFFFFF"/>
                          </a:solidFill>
                          <a:latin typeface="Calibri"/>
                        </a:rPr>
                        <a:t>Cifra de las series</a:t>
                      </a:r>
                    </a:p>
                  </a:txBody>
                  <a:tcPr>
                    <a:solidFill>
                      <a:srgbClr val="0F5F6B"/>
                    </a:solidFill>
                  </a:tcPr>
                </a:tc>
                <a:tc>
                  <a:txBody>
                    <a:bodyPr/>
                    <a:lstStyle/>
                    <a:p>
                      <a:r>
                        <a:rPr sz="1400" b="1">
                          <a:solidFill>
                            <a:srgbClr val="FFFFFF"/>
                          </a:solidFill>
                          <a:latin typeface="Calibri"/>
                        </a:rPr>
                        <a:t>Pista</a:t>
                      </a:r>
                    </a:p>
                  </a:txBody>
                  <a:tcPr>
                    <a:solidFill>
                      <a:srgbClr val="0F5F6B"/>
                    </a:solidFill>
                  </a:tcPr>
                </a:tc>
              </a:tr>
              <a:tr h="457200">
                <a:tc>
                  <a:txBody>
                    <a:bodyPr/>
                    <a:lstStyle/>
                    <a:p>
                      <a:r>
                        <a:rPr sz="1400">
                          <a:solidFill>
                            <a:srgbClr val="263238"/>
                          </a:solidFill>
                          <a:latin typeface="Calibri"/>
                        </a:rPr>
                        <a:t>S. aureus sensible a meticilina</a:t>
                      </a:r>
                    </a:p>
                  </a:txBody>
                  <a:tcPr>
                    <a:solidFill>
                      <a:srgbClr val="EEF3F4"/>
                    </a:solidFill>
                  </a:tcPr>
                </a:tc>
                <a:tc>
                  <a:txBody>
                    <a:bodyPr/>
                    <a:lstStyle/>
                    <a:p>
                      <a:r>
                        <a:rPr sz="1400">
                          <a:solidFill>
                            <a:srgbClr val="263238"/>
                          </a:solidFill>
                          <a:latin typeface="Calibri"/>
                        </a:rPr>
                        <a:t>Todas las edades; el más común en Occidente [r37]</a:t>
                      </a:r>
                    </a:p>
                  </a:txBody>
                  <a:tcPr>
                    <a:solidFill>
                      <a:srgbClr val="EEF3F4"/>
                    </a:solidFill>
                  </a:tcPr>
                </a:tc>
                <a:tc>
                  <a:txBody>
                    <a:bodyPr/>
                    <a:lstStyle/>
                    <a:p>
                      <a:r>
                        <a:rPr sz="1400">
                          <a:solidFill>
                            <a:srgbClr val="263238"/>
                          </a:solidFill>
                          <a:latin typeface="Calibri"/>
                        </a:rPr>
                        <a:t>78,2 % en mayores de 4 años (Suiza) [r8]</a:t>
                      </a:r>
                    </a:p>
                  </a:txBody>
                  <a:tcPr>
                    <a:solidFill>
                      <a:srgbClr val="EEF3F4"/>
                    </a:solidFill>
                  </a:tcPr>
                </a:tc>
                <a:tc>
                  <a:txBody>
                    <a:bodyPr/>
                    <a:lstStyle/>
                    <a:p>
                      <a:r>
                        <a:rPr sz="1400">
                          <a:solidFill>
                            <a:srgbClr val="263238"/>
                          </a:solidFill>
                          <a:latin typeface="Calibri"/>
                        </a:rPr>
                        <a:t>Cobertura obligatoria en el esquema empírico [r16]</a:t>
                      </a:r>
                    </a:p>
                  </a:txBody>
                  <a:tcPr>
                    <a:solidFill>
                      <a:srgbClr val="EEF3F4"/>
                    </a:solidFill>
                  </a:tcPr>
                </a:tc>
              </a:tr>
              <a:tr h="457200">
                <a:tc>
                  <a:txBody>
                    <a:bodyPr/>
                    <a:lstStyle/>
                    <a:p>
                      <a:r>
                        <a:rPr sz="1400">
                          <a:solidFill>
                            <a:srgbClr val="263238"/>
                          </a:solidFill>
                          <a:latin typeface="Calibri"/>
                        </a:rPr>
                        <a:t>S. aureus resistente a meticilina</a:t>
                      </a:r>
                    </a:p>
                  </a:txBody>
                  <a:tcPr>
                    <a:solidFill>
                      <a:srgbClr val="FFFFFF"/>
                    </a:solidFill>
                  </a:tcPr>
                </a:tc>
                <a:tc>
                  <a:txBody>
                    <a:bodyPr/>
                    <a:lstStyle/>
                    <a:p>
                      <a:r>
                        <a:rPr sz="1400">
                          <a:solidFill>
                            <a:srgbClr val="263238"/>
                          </a:solidFill>
                          <a:latin typeface="Calibri"/>
                        </a:rPr>
                        <a:t>Entornos endémicos</a:t>
                      </a:r>
                    </a:p>
                  </a:txBody>
                  <a:tcPr>
                    <a:solidFill>
                      <a:srgbClr val="FFFFFF"/>
                    </a:solidFill>
                  </a:tcPr>
                </a:tc>
                <a:tc>
                  <a:txBody>
                    <a:bodyPr/>
                    <a:lstStyle/>
                    <a:p>
                      <a:r>
                        <a:rPr sz="1400">
                          <a:solidFill>
                            <a:srgbClr val="263238"/>
                          </a:solidFill>
                          <a:latin typeface="Calibri"/>
                        </a:rPr>
                        <a:t>25,5 % de los S. aureus en Houston [r44]; de 4 % a 40 % en Memphis [r38]</a:t>
                      </a:r>
                    </a:p>
                  </a:txBody>
                  <a:tcPr>
                    <a:solidFill>
                      <a:srgbClr val="FFFFFF"/>
                    </a:solidFill>
                  </a:tcPr>
                </a:tc>
                <a:tc>
                  <a:txBody>
                    <a:bodyPr/>
                    <a:lstStyle/>
                    <a:p>
                      <a:r>
                        <a:rPr sz="1400">
                          <a:solidFill>
                            <a:srgbClr val="263238"/>
                          </a:solidFill>
                          <a:latin typeface="Calibri"/>
                        </a:rPr>
                        <a:t>Más secuelas ortopédicas [r44]</a:t>
                      </a:r>
                    </a:p>
                  </a:txBody>
                  <a:tcPr>
                    <a:solidFill>
                      <a:srgbClr val="FFFFFF"/>
                    </a:solidFill>
                  </a:tcPr>
                </a:tc>
              </a:tr>
              <a:tr h="457200">
                <a:tc>
                  <a:txBody>
                    <a:bodyPr/>
                    <a:lstStyle/>
                    <a:p>
                      <a:r>
                        <a:rPr sz="1400">
                          <a:solidFill>
                            <a:srgbClr val="263238"/>
                          </a:solidFill>
                          <a:latin typeface="Calibri"/>
                        </a:rPr>
                        <a:t>Kingella kingae</a:t>
                      </a:r>
                    </a:p>
                  </a:txBody>
                  <a:tcPr>
                    <a:solidFill>
                      <a:srgbClr val="EEF3F4"/>
                    </a:solidFill>
                  </a:tcPr>
                </a:tc>
                <a:tc>
                  <a:txBody>
                    <a:bodyPr/>
                    <a:lstStyle/>
                    <a:p>
                      <a:r>
                        <a:rPr sz="1400">
                          <a:solidFill>
                            <a:srgbClr val="263238"/>
                          </a:solidFill>
                          <a:latin typeface="Calibri"/>
                        </a:rPr>
                        <a:t>6 a 48 meses</a:t>
                      </a:r>
                    </a:p>
                  </a:txBody>
                  <a:tcPr>
                    <a:solidFill>
                      <a:srgbClr val="EEF3F4"/>
                    </a:solidFill>
                  </a:tcPr>
                </a:tc>
                <a:tc>
                  <a:txBody>
                    <a:bodyPr/>
                    <a:lstStyle/>
                    <a:p>
                      <a:r>
                        <a:rPr sz="1400">
                          <a:solidFill>
                            <a:srgbClr val="263238"/>
                          </a:solidFill>
                          <a:latin typeface="Calibri"/>
                        </a:rPr>
                        <a:t>47,6 % de infecciones en menores de 48 meses [r25]</a:t>
                      </a:r>
                    </a:p>
                  </a:txBody>
                  <a:tcPr>
                    <a:solidFill>
                      <a:srgbClr val="EEF3F4"/>
                    </a:solidFill>
                  </a:tcPr>
                </a:tc>
                <a:tc>
                  <a:txBody>
                    <a:bodyPr/>
                    <a:lstStyle/>
                    <a:p>
                      <a:r>
                        <a:rPr sz="1400">
                          <a:solidFill>
                            <a:srgbClr val="263238"/>
                          </a:solidFill>
                          <a:latin typeface="Calibri"/>
                        </a:rPr>
                        <a:t>Cuadro leve, reactantes casi normales; PCR o frasco de hemocultivo [r9][r7]</a:t>
                      </a:r>
                    </a:p>
                  </a:txBody>
                  <a:tcPr>
                    <a:solidFill>
                      <a:srgbClr val="EEF3F4"/>
                    </a:solidFill>
                  </a:tcPr>
                </a:tc>
              </a:tr>
              <a:tr h="457200">
                <a:tc>
                  <a:txBody>
                    <a:bodyPr/>
                    <a:lstStyle/>
                    <a:p>
                      <a:r>
                        <a:rPr sz="1400">
                          <a:solidFill>
                            <a:srgbClr val="263238"/>
                          </a:solidFill>
                          <a:latin typeface="Calibri"/>
                        </a:rPr>
                        <a:t>Estreptococo del grupo B</a:t>
                      </a:r>
                    </a:p>
                  </a:txBody>
                  <a:tcPr>
                    <a:solidFill>
                      <a:srgbClr val="FFFFFF"/>
                    </a:solidFill>
                  </a:tcPr>
                </a:tc>
                <a:tc>
                  <a:txBody>
                    <a:bodyPr/>
                    <a:lstStyle/>
                    <a:p>
                      <a:r>
                        <a:rPr sz="1400">
                          <a:solidFill>
                            <a:srgbClr val="263238"/>
                          </a:solidFill>
                          <a:latin typeface="Calibri"/>
                        </a:rPr>
                        <a:t>Recién nacido y menor de 3 meses</a:t>
                      </a:r>
                    </a:p>
                  </a:txBody>
                  <a:tcPr>
                    <a:solidFill>
                      <a:srgbClr val="FFFFFF"/>
                    </a:solidFill>
                  </a:tcPr>
                </a:tc>
                <a:tc>
                  <a:txBody>
                    <a:bodyPr/>
                    <a:lstStyle/>
                    <a:p>
                      <a:r>
                        <a:rPr sz="1400">
                          <a:solidFill>
                            <a:srgbClr val="263238"/>
                          </a:solidFill>
                          <a:latin typeface="Calibri"/>
                        </a:rPr>
                        <a:t>45,5 % de 11 casos en menores de 3 meses (Auckland) [r6]</a:t>
                      </a:r>
                    </a:p>
                  </a:txBody>
                  <a:tcPr>
                    <a:solidFill>
                      <a:srgbClr val="FFFFFF"/>
                    </a:solidFill>
                  </a:tcPr>
                </a:tc>
                <a:tc>
                  <a:txBody>
                    <a:bodyPr/>
                    <a:lstStyle/>
                    <a:p>
                      <a:r>
                        <a:rPr sz="1400">
                          <a:solidFill>
                            <a:srgbClr val="263238"/>
                          </a:solidFill>
                          <a:latin typeface="Calibri"/>
                        </a:rPr>
                        <a:t>Valorar sepsis neonatal acompañante (práctica habitual / opinión experta)</a:t>
                      </a:r>
                    </a:p>
                  </a:txBody>
                  <a:tcPr>
                    <a:solidFill>
                      <a:srgbClr val="FFFFFF"/>
                    </a:solidFill>
                  </a:tcPr>
                </a:tc>
              </a:tr>
              <a:tr h="457200">
                <a:tc>
                  <a:txBody>
                    <a:bodyPr/>
                    <a:lstStyle/>
                    <a:p>
                      <a:r>
                        <a:rPr sz="1400">
                          <a:solidFill>
                            <a:srgbClr val="263238"/>
                          </a:solidFill>
                          <a:latin typeface="Calibri"/>
                        </a:rPr>
                        <a:t>Streptococcus pneumoniae</a:t>
                      </a:r>
                    </a:p>
                  </a:txBody>
                  <a:tcPr>
                    <a:solidFill>
                      <a:srgbClr val="EEF3F4"/>
                    </a:solidFill>
                  </a:tcPr>
                </a:tc>
                <a:tc>
                  <a:txBody>
                    <a:bodyPr/>
                    <a:lstStyle/>
                    <a:p>
                      <a:r>
                        <a:rPr sz="1400">
                          <a:solidFill>
                            <a:srgbClr val="263238"/>
                          </a:solidFill>
                          <a:latin typeface="Calibri"/>
                        </a:rPr>
                        <a:t>Lactante</a:t>
                      </a:r>
                    </a:p>
                  </a:txBody>
                  <a:tcPr>
                    <a:solidFill>
                      <a:srgbClr val="EEF3F4"/>
                    </a:solidFill>
                  </a:tcPr>
                </a:tc>
                <a:tc>
                  <a:txBody>
                    <a:bodyPr/>
                    <a:lstStyle/>
                    <a:p>
                      <a:r>
                        <a:rPr sz="1400">
                          <a:solidFill>
                            <a:srgbClr val="263238"/>
                          </a:solidFill>
                          <a:latin typeface="Calibri"/>
                        </a:rPr>
                        <a:t>38,5 % de 13 casos de 3 a menos de 12 meses (Auckland) [r6]; 5,6 % en Houston [r44]</a:t>
                      </a:r>
                    </a:p>
                  </a:txBody>
                  <a:tcPr>
                    <a:solidFill>
                      <a:srgbClr val="EEF3F4"/>
                    </a:solidFill>
                  </a:tcPr>
                </a:tc>
                <a:tc>
                  <a:txBody>
                    <a:bodyPr/>
                    <a:lstStyle/>
                    <a:p>
                      <a:r>
                        <a:rPr sz="1400">
                          <a:solidFill>
                            <a:srgbClr val="263238"/>
                          </a:solidFill>
                          <a:latin typeface="Calibri"/>
                        </a:rPr>
                        <a:t>Mayor tasa de secuelas ortopédicas [r44]</a:t>
                      </a:r>
                    </a:p>
                  </a:txBody>
                  <a:tcPr>
                    <a:solidFill>
                      <a:srgbClr val="EEF3F4"/>
                    </a:solidFill>
                  </a:tcPr>
                </a:tc>
              </a:tr>
              <a:tr h="457200">
                <a:tc>
                  <a:txBody>
                    <a:bodyPr/>
                    <a:lstStyle/>
                    <a:p>
                      <a:r>
                        <a:rPr sz="1400">
                          <a:solidFill>
                            <a:srgbClr val="263238"/>
                          </a:solidFill>
                          <a:latin typeface="Calibri"/>
                        </a:rPr>
                        <a:t>Gramnegativos</a:t>
                      </a:r>
                    </a:p>
                  </a:txBody>
                  <a:tcPr>
                    <a:solidFill>
                      <a:srgbClr val="FFFFFF"/>
                    </a:solidFill>
                  </a:tcPr>
                </a:tc>
                <a:tc>
                  <a:txBody>
                    <a:bodyPr/>
                    <a:lstStyle/>
                    <a:p>
                      <a:r>
                        <a:rPr sz="1400">
                          <a:solidFill>
                            <a:srgbClr val="263238"/>
                          </a:solidFill>
                          <a:latin typeface="Calibri"/>
                        </a:rPr>
                        <a:t>Recién nacido</a:t>
                      </a:r>
                    </a:p>
                  </a:txBody>
                  <a:tcPr>
                    <a:solidFill>
                      <a:srgbClr val="FFFFFF"/>
                    </a:solidFill>
                  </a:tcPr>
                </a:tc>
                <a:tc>
                  <a:txBody>
                    <a:bodyPr/>
                    <a:lstStyle/>
                    <a:p>
                      <a:r>
                        <a:rPr sz="1400">
                          <a:solidFill>
                            <a:srgbClr val="263238"/>
                          </a:solidFill>
                          <a:latin typeface="Calibri"/>
                        </a:rPr>
                        <a:t>Descritos entre los agentes frecuentes [r21]</a:t>
                      </a:r>
                    </a:p>
                  </a:txBody>
                  <a:tcPr>
                    <a:solidFill>
                      <a:srgbClr val="FFFFFF"/>
                    </a:solidFill>
                  </a:tcPr>
                </a:tc>
                <a:tc>
                  <a:txBody>
                    <a:bodyPr/>
                    <a:lstStyle/>
                    <a:p>
                      <a:r>
                        <a:rPr sz="1400">
                          <a:solidFill>
                            <a:srgbClr val="263238"/>
                          </a:solidFill>
                          <a:latin typeface="Calibri"/>
                        </a:rPr>
                        <a:t>Gram con sensibilidad 0,13 para gramnegativos: se pierden [r20]</a:t>
                      </a:r>
                    </a:p>
                  </a:txBody>
                  <a:tcPr>
                    <a:solidFill>
                      <a:srgbClr val="FFFFFF"/>
                    </a:solidFill>
                  </a:tcPr>
                </a:tc>
              </a:tr>
              <a:tr h="457200">
                <a:tc>
                  <a:txBody>
                    <a:bodyPr/>
                    <a:lstStyle/>
                    <a:p>
                      <a:r>
                        <a:rPr sz="1400">
                          <a:solidFill>
                            <a:srgbClr val="263238"/>
                          </a:solidFill>
                          <a:latin typeface="Calibri"/>
                        </a:rPr>
                        <a:t>Salmonella</a:t>
                      </a:r>
                    </a:p>
                  </a:txBody>
                  <a:tcPr>
                    <a:solidFill>
                      <a:srgbClr val="EEF3F4"/>
                    </a:solidFill>
                  </a:tcPr>
                </a:tc>
                <a:tc>
                  <a:txBody>
                    <a:bodyPr/>
                    <a:lstStyle/>
                    <a:p>
                      <a:r>
                        <a:rPr sz="1400">
                          <a:solidFill>
                            <a:srgbClr val="263238"/>
                          </a:solidFill>
                          <a:latin typeface="Calibri"/>
                        </a:rPr>
                        <a:t>Regiones de África</a:t>
                      </a:r>
                    </a:p>
                  </a:txBody>
                  <a:tcPr>
                    <a:solidFill>
                      <a:srgbClr val="EEF3F4"/>
                    </a:solidFill>
                  </a:tcPr>
                </a:tc>
                <a:tc>
                  <a:txBody>
                    <a:bodyPr/>
                    <a:lstStyle/>
                    <a:p>
                      <a:r>
                        <a:rPr sz="1400">
                          <a:solidFill>
                            <a:srgbClr val="263238"/>
                          </a:solidFill>
                          <a:latin typeface="Calibri"/>
                        </a:rPr>
                        <a:t>Dominante allí [r37]</a:t>
                      </a:r>
                    </a:p>
                  </a:txBody>
                  <a:tcPr>
                    <a:solidFill>
                      <a:srgbClr val="EEF3F4"/>
                    </a:solidFill>
                  </a:tcPr>
                </a:tc>
                <a:tc>
                  <a:txBody>
                    <a:bodyPr/>
                    <a:lstStyle/>
                    <a:p>
                      <a:r>
                        <a:rPr sz="1400">
                          <a:solidFill>
                            <a:srgbClr val="263238"/>
                          </a:solidFill>
                          <a:latin typeface="Calibri"/>
                        </a:rPr>
                        <a:t>Contexto geográfico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71</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del cuadro agudo a la secuela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Kocher MS et al. J Bone Joint Surg Am. 1999. doi:10.2106/00004623-199912000-00002</a:t>
            </a:r>
          </a:p>
          <a:p>
            <a:r>
              <a:rPr sz="800">
                <a:solidFill>
                  <a:srgbClr val="5A6469"/>
                </a:solidFill>
                <a:latin typeface="Calibri"/>
              </a:rPr>
              <a:t>[r22] Forlin E et al. J Pediatr Orthop. 2008. doi:10.1097/BPO.0b013e31817bb079</a:t>
            </a:r>
          </a:p>
          <a:p>
            <a:r>
              <a:rPr sz="800">
                <a:solidFill>
                  <a:srgbClr val="5A6469"/>
                </a:solidFill>
                <a:latin typeface="Calibri"/>
              </a:rPr>
              <a:t>[r41] Gupta P et al. J Clin Orthop Trauma. 2025. doi:10.1016/j.jcot.2025.103221</a:t>
            </a:r>
          </a:p>
          <a:p>
            <a:r>
              <a:rPr sz="800">
                <a:solidFill>
                  <a:srgbClr val="5A6469"/>
                </a:solidFill>
                <a:latin typeface="Calibri"/>
              </a:rPr>
              <a:t>[r45] Kramer M et al. BMC Musculoskelet Disord. 2026. doi:10.1186/s12891-026-09484-8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existe una clasificación aceptada del cuadro agudo como la de Gächter del adulto.</a:t>
            </a:r>
          </a:p>
          <a:p>
            <a:pPr marL="347472" indent="-347472">
              <a:spcAft>
                <a:spcPts val="1400"/>
              </a:spcAft>
              <a:buChar char="•"/>
            </a:pPr>
            <a:r>
              <a:rPr sz="2400">
                <a:solidFill>
                  <a:srgbClr val="263238"/>
                </a:solidFill>
                <a:latin typeface="Calibri"/>
              </a:rPr>
              <a:t>Lo que se usa en el niño son 3 lenguajes distintos, y conviene no mezclarlos.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de Choi: secuelas de la artritis séptica de cadera en lactantes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Choi IH et al. J Bone Joint Surg Am. 1990. PMID 2398085</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Tipo</a:t>
                      </a:r>
                    </a:p>
                  </a:txBody>
                  <a:tcPr>
                    <a:solidFill>
                      <a:srgbClr val="0F5F6B"/>
                    </a:solidFill>
                  </a:tcPr>
                </a:tc>
                <a:tc>
                  <a:txBody>
                    <a:bodyPr/>
                    <a:lstStyle/>
                    <a:p>
                      <a:r>
                        <a:rPr sz="1400" b="1">
                          <a:solidFill>
                            <a:srgbClr val="FFFFFF"/>
                          </a:solidFill>
                          <a:latin typeface="Calibri"/>
                        </a:rPr>
                        <a:t>Lesión</a:t>
                      </a:r>
                    </a:p>
                  </a:txBody>
                  <a:tcPr>
                    <a:solidFill>
                      <a:srgbClr val="0F5F6B"/>
                    </a:solidFill>
                  </a:tcPr>
                </a:tc>
                <a:tc>
                  <a:txBody>
                    <a:bodyPr/>
                    <a:lstStyle/>
                    <a:p>
                      <a:r>
                        <a:rPr sz="1400" b="1">
                          <a:solidFill>
                            <a:srgbClr val="FFFFFF"/>
                          </a:solidFill>
                          <a:latin typeface="Calibri"/>
                        </a:rPr>
                        <a:t>Caderas</a:t>
                      </a:r>
                    </a:p>
                  </a:txBody>
                  <a:tcPr>
                    <a:solidFill>
                      <a:srgbClr val="0F5F6B"/>
                    </a:solidFill>
                  </a:tcPr>
                </a:tc>
                <a:tc>
                  <a:txBody>
                    <a:bodyPr/>
                    <a:lstStyle/>
                    <a:p>
                      <a:r>
                        <a:rPr sz="1400" b="1">
                          <a:solidFill>
                            <a:srgbClr val="FFFFFF"/>
                          </a:solidFill>
                          <a:latin typeface="Calibri"/>
                        </a:rPr>
                        <a:t>Resultado funcional satisfactorio</a:t>
                      </a:r>
                    </a:p>
                  </a:txBody>
                  <a:tcPr>
                    <a:solidFill>
                      <a:srgbClr val="0F5F6B"/>
                    </a:solidFill>
                  </a:tcPr>
                </a:tc>
              </a:tr>
              <a:tr h="457200">
                <a:tc>
                  <a:txBody>
                    <a:bodyPr/>
                    <a:lstStyle/>
                    <a:p>
                      <a:r>
                        <a:rPr sz="1400">
                          <a:solidFill>
                            <a:srgbClr val="263238"/>
                          </a:solidFill>
                          <a:latin typeface="Calibri"/>
                        </a:rPr>
                        <a:t>I</a:t>
                      </a:r>
                    </a:p>
                  </a:txBody>
                  <a:tcPr>
                    <a:solidFill>
                      <a:srgbClr val="EEF3F4"/>
                    </a:solidFill>
                  </a:tcPr>
                </a:tc>
                <a:tc>
                  <a:txBody>
                    <a:bodyPr/>
                    <a:lstStyle/>
                    <a:p>
                      <a:r>
                        <a:rPr sz="1400">
                          <a:solidFill>
                            <a:srgbClr val="263238"/>
                          </a:solidFill>
                          <a:latin typeface="Calibri"/>
                        </a:rPr>
                        <a:t>Isquemia transitoria de la epífisis, con o sin coxa magna leve; no necesita reconstrucción</a:t>
                      </a:r>
                    </a:p>
                  </a:txBody>
                  <a:tcPr>
                    <a:solidFill>
                      <a:srgbClr val="EEF3F4"/>
                    </a:solidFill>
                  </a:tcPr>
                </a:tc>
                <a:tc>
                  <a:txBody>
                    <a:bodyPr/>
                    <a:lstStyle/>
                    <a:p>
                      <a:r>
                        <a:rPr sz="1400">
                          <a:solidFill>
                            <a:srgbClr val="263238"/>
                          </a:solidFill>
                          <a:latin typeface="Calibri"/>
                        </a:rPr>
                        <a:t>5</a:t>
                      </a:r>
                    </a:p>
                  </a:txBody>
                  <a:tcPr>
                    <a:solidFill>
                      <a:srgbClr val="EEF3F4"/>
                    </a:solidFill>
                  </a:tcPr>
                </a:tc>
                <a:tc>
                  <a:txBody>
                    <a:bodyPr/>
                    <a:lstStyle/>
                    <a:p>
                      <a:r>
                        <a:rPr sz="1400">
                          <a:solidFill>
                            <a:srgbClr val="263238"/>
                          </a:solidFill>
                          <a:latin typeface="Calibri"/>
                        </a:rPr>
                        <a:t>5 de 5 [r46]</a:t>
                      </a:r>
                    </a:p>
                  </a:txBody>
                  <a:tcPr>
                    <a:solidFill>
                      <a:srgbClr val="EEF3F4"/>
                    </a:solidFill>
                  </a:tcPr>
                </a:tc>
              </a:tr>
              <a:tr h="457200">
                <a:tc>
                  <a:txBody>
                    <a:bodyPr/>
                    <a:lstStyle/>
                    <a:p>
                      <a:r>
                        <a:rPr sz="1400">
                          <a:solidFill>
                            <a:srgbClr val="263238"/>
                          </a:solidFill>
                          <a:latin typeface="Calibri"/>
                        </a:rPr>
                        <a:t>II</a:t>
                      </a:r>
                    </a:p>
                  </a:txBody>
                  <a:tcPr>
                    <a:solidFill>
                      <a:srgbClr val="FFFFFF"/>
                    </a:solidFill>
                  </a:tcPr>
                </a:tc>
                <a:tc>
                  <a:txBody>
                    <a:bodyPr/>
                    <a:lstStyle/>
                    <a:p>
                      <a:r>
                        <a:rPr sz="1400">
                          <a:solidFill>
                            <a:srgbClr val="263238"/>
                          </a:solidFill>
                          <a:latin typeface="Calibri"/>
                        </a:rPr>
                        <a:t>Deformidad de epífisis, fisis y metáfisis; requiere operar para evitar subluxación</a:t>
                      </a:r>
                    </a:p>
                  </a:txBody>
                  <a:tcPr>
                    <a:solidFill>
                      <a:srgbClr val="FFFFFF"/>
                    </a:solidFill>
                  </a:tcPr>
                </a:tc>
                <a:tc>
                  <a:txBody>
                    <a:bodyPr/>
                    <a:lstStyle/>
                    <a:p>
                      <a:r>
                        <a:rPr sz="1400">
                          <a:solidFill>
                            <a:srgbClr val="263238"/>
                          </a:solidFill>
                          <a:latin typeface="Calibri"/>
                        </a:rPr>
                        <a:t>11</a:t>
                      </a:r>
                    </a:p>
                  </a:txBody>
                  <a:tcPr>
                    <a:solidFill>
                      <a:srgbClr val="FFFFFF"/>
                    </a:solidFill>
                  </a:tcPr>
                </a:tc>
                <a:tc>
                  <a:txBody>
                    <a:bodyPr/>
                    <a:lstStyle/>
                    <a:p>
                      <a:r>
                        <a:rPr sz="1400">
                          <a:solidFill>
                            <a:srgbClr val="263238"/>
                          </a:solidFill>
                          <a:latin typeface="Calibri"/>
                        </a:rPr>
                        <a:t>7 de 11 [r46]</a:t>
                      </a:r>
                    </a:p>
                  </a:txBody>
                  <a:tcPr>
                    <a:solidFill>
                      <a:srgbClr val="FFFFFF"/>
                    </a:solidFill>
                  </a:tcPr>
                </a:tc>
              </a:tr>
              <a:tr h="457200">
                <a:tc>
                  <a:txBody>
                    <a:bodyPr/>
                    <a:lstStyle/>
                    <a:p>
                      <a:r>
                        <a:rPr sz="1400">
                          <a:solidFill>
                            <a:srgbClr val="263238"/>
                          </a:solidFill>
                          <a:latin typeface="Calibri"/>
                        </a:rPr>
                        <a:t>III</a:t>
                      </a:r>
                    </a:p>
                  </a:txBody>
                  <a:tcPr>
                    <a:solidFill>
                      <a:srgbClr val="EEF3F4"/>
                    </a:solidFill>
                  </a:tcPr>
                </a:tc>
                <a:tc>
                  <a:txBody>
                    <a:bodyPr/>
                    <a:lstStyle/>
                    <a:p>
                      <a:r>
                        <a:rPr sz="1400">
                          <a:solidFill>
                            <a:srgbClr val="263238"/>
                          </a:solidFill>
                          <a:latin typeface="Calibri"/>
                        </a:rPr>
                        <a:t>Mala alineación del cuello femoral o pseudoartrosis; requiere osteotomía o injerto</a:t>
                      </a:r>
                    </a:p>
                  </a:txBody>
                  <a:tcPr>
                    <a:solidFill>
                      <a:srgbClr val="EEF3F4"/>
                    </a:solidFill>
                  </a:tcPr>
                </a:tc>
                <a:tc>
                  <a:txBody>
                    <a:bodyPr/>
                    <a:lstStyle/>
                    <a:p>
                      <a:r>
                        <a:rPr sz="1400">
                          <a:solidFill>
                            <a:srgbClr val="263238"/>
                          </a:solidFill>
                          <a:latin typeface="Calibri"/>
                        </a:rPr>
                        <a:t>5</a:t>
                      </a:r>
                    </a:p>
                  </a:txBody>
                  <a:tcPr>
                    <a:solidFill>
                      <a:srgbClr val="EEF3F4"/>
                    </a:solidFill>
                  </a:tcPr>
                </a:tc>
                <a:tc>
                  <a:txBody>
                    <a:bodyPr/>
                    <a:lstStyle/>
                    <a:p>
                      <a:r>
                        <a:rPr sz="1400">
                          <a:solidFill>
                            <a:srgbClr val="263238"/>
                          </a:solidFill>
                          <a:latin typeface="Calibri"/>
                        </a:rPr>
                        <a:t>3 de 4 [r46]</a:t>
                      </a:r>
                    </a:p>
                  </a:txBody>
                  <a:tcPr>
                    <a:solidFill>
                      <a:srgbClr val="EEF3F4"/>
                    </a:solidFill>
                  </a:tcPr>
                </a:tc>
              </a:tr>
              <a:tr h="457200">
                <a:tc>
                  <a:txBody>
                    <a:bodyPr/>
                    <a:lstStyle/>
                    <a:p>
                      <a:r>
                        <a:rPr sz="1400">
                          <a:solidFill>
                            <a:srgbClr val="263238"/>
                          </a:solidFill>
                          <a:latin typeface="Calibri"/>
                        </a:rPr>
                        <a:t>IV</a:t>
                      </a:r>
                    </a:p>
                  </a:txBody>
                  <a:tcPr>
                    <a:solidFill>
                      <a:srgbClr val="FFFFFF"/>
                    </a:solidFill>
                  </a:tcPr>
                </a:tc>
                <a:tc>
                  <a:txBody>
                    <a:bodyPr/>
                    <a:lstStyle/>
                    <a:p>
                      <a:r>
                        <a:rPr sz="1400">
                          <a:solidFill>
                            <a:srgbClr val="263238"/>
                          </a:solidFill>
                          <a:latin typeface="Calibri"/>
                        </a:rPr>
                        <a:t>Destrucción de cabeza y cuello, con acortamiento grave y articulación incompetente</a:t>
                      </a:r>
                    </a:p>
                  </a:txBody>
                  <a:tcPr>
                    <a:solidFill>
                      <a:srgbClr val="FFFFFF"/>
                    </a:solidFill>
                  </a:tcPr>
                </a:tc>
                <a:tc>
                  <a:txBody>
                    <a:bodyPr/>
                    <a:lstStyle/>
                    <a:p>
                      <a:r>
                        <a:rPr sz="1400">
                          <a:solidFill>
                            <a:srgbClr val="263238"/>
                          </a:solidFill>
                          <a:latin typeface="Calibri"/>
                        </a:rPr>
                        <a:t>13</a:t>
                      </a:r>
                    </a:p>
                  </a:txBody>
                  <a:tcPr>
                    <a:solidFill>
                      <a:srgbClr val="FFFFFF"/>
                    </a:solidFill>
                  </a:tcPr>
                </a:tc>
                <a:tc>
                  <a:txBody>
                    <a:bodyPr/>
                    <a:lstStyle/>
                    <a:p>
                      <a:r>
                        <a:rPr sz="1400">
                          <a:solidFill>
                            <a:srgbClr val="263238"/>
                          </a:solidFill>
                          <a:latin typeface="Calibri"/>
                        </a:rPr>
                        <a:t>4 de 13 [r46]</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de Forlin y Milani</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Forlin E et al. J Pediatr Orthop. 2008. doi:10.1097/BPO.0b013e31817bb079</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Grado</a:t>
                      </a:r>
                    </a:p>
                  </a:txBody>
                  <a:tcPr>
                    <a:solidFill>
                      <a:srgbClr val="0F5F6B"/>
                    </a:solidFill>
                  </a:tcPr>
                </a:tc>
                <a:tc>
                  <a:txBody>
                    <a:bodyPr/>
                    <a:lstStyle/>
                    <a:p>
                      <a:r>
                        <a:rPr sz="1600" b="1">
                          <a:solidFill>
                            <a:srgbClr val="FFFFFF"/>
                          </a:solidFill>
                          <a:latin typeface="Calibri"/>
                        </a:rPr>
                        <a:t>Descripción</a:t>
                      </a:r>
                    </a:p>
                  </a:txBody>
                  <a:tcPr>
                    <a:solidFill>
                      <a:srgbClr val="0F5F6B"/>
                    </a:solidFill>
                  </a:tcPr>
                </a:tc>
                <a:tc>
                  <a:txBody>
                    <a:bodyPr/>
                    <a:lstStyle/>
                    <a:p>
                      <a:r>
                        <a:rPr sz="1600" b="1">
                          <a:solidFill>
                            <a:srgbClr val="FFFFFF"/>
                          </a:solidFill>
                          <a:latin typeface="Calibri"/>
                        </a:rPr>
                        <a:t>Caderas en la serie</a:t>
                      </a:r>
                    </a:p>
                  </a:txBody>
                  <a:tcPr>
                    <a:solidFill>
                      <a:srgbClr val="0F5F6B"/>
                    </a:solidFill>
                  </a:tcPr>
                </a:tc>
              </a:tr>
              <a:tr h="457200">
                <a:tc>
                  <a:txBody>
                    <a:bodyPr/>
                    <a:lstStyle/>
                    <a:p>
                      <a:r>
                        <a:rPr sz="1600">
                          <a:solidFill>
                            <a:srgbClr val="263238"/>
                          </a:solidFill>
                          <a:latin typeface="Calibri"/>
                        </a:rPr>
                        <a:t>1A</a:t>
                      </a:r>
                    </a:p>
                  </a:txBody>
                  <a:tcPr>
                    <a:solidFill>
                      <a:srgbClr val="EEF3F4"/>
                    </a:solidFill>
                  </a:tcPr>
                </a:tc>
                <a:tc>
                  <a:txBody>
                    <a:bodyPr/>
                    <a:lstStyle/>
                    <a:p>
                      <a:r>
                        <a:rPr sz="1600">
                          <a:solidFill>
                            <a:srgbClr val="263238"/>
                          </a:solidFill>
                          <a:latin typeface="Calibri"/>
                        </a:rPr>
                        <a:t>Cadera reducida, cabeza femoral preservada</a:t>
                      </a:r>
                    </a:p>
                  </a:txBody>
                  <a:tcPr>
                    <a:solidFill>
                      <a:srgbClr val="EEF3F4"/>
                    </a:solidFill>
                  </a:tcPr>
                </a:tc>
                <a:tc>
                  <a:txBody>
                    <a:bodyPr/>
                    <a:lstStyle/>
                    <a:p>
                      <a:r>
                        <a:rPr sz="1600">
                          <a:solidFill>
                            <a:srgbClr val="263238"/>
                          </a:solidFill>
                          <a:latin typeface="Calibri"/>
                        </a:rPr>
                        <a:t>10 [r22]</a:t>
                      </a:r>
                    </a:p>
                  </a:txBody>
                  <a:tcPr>
                    <a:solidFill>
                      <a:srgbClr val="EEF3F4"/>
                    </a:solidFill>
                  </a:tcPr>
                </a:tc>
              </a:tr>
              <a:tr h="457200">
                <a:tc>
                  <a:txBody>
                    <a:bodyPr/>
                    <a:lstStyle/>
                    <a:p>
                      <a:r>
                        <a:rPr sz="1600">
                          <a:solidFill>
                            <a:srgbClr val="263238"/>
                          </a:solidFill>
                          <a:latin typeface="Calibri"/>
                        </a:rPr>
                        <a:t>1B</a:t>
                      </a:r>
                    </a:p>
                  </a:txBody>
                  <a:tcPr>
                    <a:solidFill>
                      <a:srgbClr val="FFFFFF"/>
                    </a:solidFill>
                  </a:tcPr>
                </a:tc>
                <a:tc>
                  <a:txBody>
                    <a:bodyPr/>
                    <a:lstStyle/>
                    <a:p>
                      <a:r>
                        <a:rPr sz="1600">
                          <a:solidFill>
                            <a:srgbClr val="263238"/>
                          </a:solidFill>
                          <a:latin typeface="Calibri"/>
                        </a:rPr>
                        <a:t>Cadera reducida, cabeza femoral ausente</a:t>
                      </a:r>
                    </a:p>
                  </a:txBody>
                  <a:tcPr>
                    <a:solidFill>
                      <a:srgbClr val="FFFFFF"/>
                    </a:solidFill>
                  </a:tcPr>
                </a:tc>
                <a:tc>
                  <a:txBody>
                    <a:bodyPr/>
                    <a:lstStyle/>
                    <a:p>
                      <a:r>
                        <a:rPr sz="1600">
                          <a:solidFill>
                            <a:srgbClr val="263238"/>
                          </a:solidFill>
                          <a:latin typeface="Calibri"/>
                        </a:rPr>
                        <a:t>11 [r22]</a:t>
                      </a:r>
                    </a:p>
                  </a:txBody>
                  <a:tcPr>
                    <a:solidFill>
                      <a:srgbClr val="FFFFFF"/>
                    </a:solidFill>
                  </a:tcPr>
                </a:tc>
              </a:tr>
              <a:tr h="457200">
                <a:tc>
                  <a:txBody>
                    <a:bodyPr/>
                    <a:lstStyle/>
                    <a:p>
                      <a:r>
                        <a:rPr sz="1600">
                          <a:solidFill>
                            <a:srgbClr val="263238"/>
                          </a:solidFill>
                          <a:latin typeface="Calibri"/>
                        </a:rPr>
                        <a:t>2A</a:t>
                      </a:r>
                    </a:p>
                  </a:txBody>
                  <a:tcPr>
                    <a:solidFill>
                      <a:srgbClr val="EEF3F4"/>
                    </a:solidFill>
                  </a:tcPr>
                </a:tc>
                <a:tc>
                  <a:txBody>
                    <a:bodyPr/>
                    <a:lstStyle/>
                    <a:p>
                      <a:r>
                        <a:rPr sz="1600">
                          <a:solidFill>
                            <a:srgbClr val="263238"/>
                          </a:solidFill>
                          <a:latin typeface="Calibri"/>
                        </a:rPr>
                        <a:t>Cadera luxada, cabeza femoral preservada</a:t>
                      </a:r>
                    </a:p>
                  </a:txBody>
                  <a:tcPr>
                    <a:solidFill>
                      <a:srgbClr val="EEF3F4"/>
                    </a:solidFill>
                  </a:tcPr>
                </a:tc>
                <a:tc>
                  <a:txBody>
                    <a:bodyPr/>
                    <a:lstStyle/>
                    <a:p>
                      <a:r>
                        <a:rPr sz="1600">
                          <a:solidFill>
                            <a:srgbClr val="263238"/>
                          </a:solidFill>
                          <a:latin typeface="Calibri"/>
                        </a:rPr>
                        <a:t>3 [r22]</a:t>
                      </a:r>
                    </a:p>
                  </a:txBody>
                  <a:tcPr>
                    <a:solidFill>
                      <a:srgbClr val="EEF3F4"/>
                    </a:solidFill>
                  </a:tcPr>
                </a:tc>
              </a:tr>
              <a:tr h="457200">
                <a:tc>
                  <a:txBody>
                    <a:bodyPr/>
                    <a:lstStyle/>
                    <a:p>
                      <a:r>
                        <a:rPr sz="1600">
                          <a:solidFill>
                            <a:srgbClr val="263238"/>
                          </a:solidFill>
                          <a:latin typeface="Calibri"/>
                        </a:rPr>
                        <a:t>2B</a:t>
                      </a:r>
                    </a:p>
                  </a:txBody>
                  <a:tcPr>
                    <a:solidFill>
                      <a:srgbClr val="FFFFFF"/>
                    </a:solidFill>
                  </a:tcPr>
                </a:tc>
                <a:tc>
                  <a:txBody>
                    <a:bodyPr/>
                    <a:lstStyle/>
                    <a:p>
                      <a:r>
                        <a:rPr sz="1600">
                          <a:solidFill>
                            <a:srgbClr val="263238"/>
                          </a:solidFill>
                          <a:latin typeface="Calibri"/>
                        </a:rPr>
                        <a:t>Cadera luxada, cabeza femoral ausente</a:t>
                      </a:r>
                    </a:p>
                  </a:txBody>
                  <a:tcPr>
                    <a:solidFill>
                      <a:srgbClr val="FFFFFF"/>
                    </a:solidFill>
                  </a:tcPr>
                </a:tc>
                <a:tc>
                  <a:txBody>
                    <a:bodyPr/>
                    <a:lstStyle/>
                    <a:p>
                      <a:r>
                        <a:rPr sz="1600">
                          <a:solidFill>
                            <a:srgbClr val="263238"/>
                          </a:solidFill>
                          <a:latin typeface="Calibri"/>
                        </a:rPr>
                        <a:t>17 [r22]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71</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cadera dolorosa aguda, Kocher y sus límites, y el diferencial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QingSong T et al. BMC Infect Dis. 2024. doi:10.1186/s12879-024-10341-z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gran diferencial de la cadera dolorosa aguda del niño es la sinovitis transitoria, que es la causa más común de cadera dolorosa [r47].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71</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Probabilidad de artritis séptica cuando están presentes todos los predictores, según el estudio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Kocher MS et al. J Bone Joint Surg Am. 1999. doi:10.2106/00004623-199912000-00002</a:t>
            </a:r>
          </a:p>
          <a:p>
            <a:r>
              <a:rPr sz="800">
                <a:solidFill>
                  <a:srgbClr val="5A6469"/>
                </a:solidFill>
                <a:latin typeface="Calibri"/>
              </a:rPr>
              <a:t>[r50] Caird MS et al. A prospective study. 2006. doi:10.2106/JBJS.E.00216</a:t>
            </a:r>
          </a:p>
          <a:p>
            <a:r>
              <a:rPr sz="800">
                <a:solidFill>
                  <a:srgbClr val="5A6469"/>
                </a:solidFill>
                <a:latin typeface="Calibri"/>
              </a:rPr>
              <a:t>[r4] Luhmann SJ et al. J Bone Joint Surg Am. 2004. doi:10.2106/00004623-200405000-00011</a:t>
            </a:r>
          </a:p>
          <a:p>
            <a:r>
              <a:rPr sz="800">
                <a:solidFill>
                  <a:srgbClr val="5A6469"/>
                </a:solidFill>
                <a:latin typeface="Calibri"/>
              </a:rPr>
              <a:t>[r51] Sultan J et al. J Bone Joint Surg Br. 2010. doi:10.1302/0301-620X.92B9.24286</a:t>
            </a:r>
          </a:p>
          <a:p>
            <a:r>
              <a:rPr sz="800">
                <a:solidFill>
                  <a:srgbClr val="5A6469"/>
                </a:solidFill>
                <a:latin typeface="Calibri"/>
              </a:rPr>
              <a:t>[r52] Olandres RA et al. Arch Orthop Trauma Surg. 2023. doi:10.1007/s00402-023-05005-7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71</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Rogie 2026: probabilidad de artritis séptica (frente a sinovitis transitoria) según criterios de Kocher presentes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Rogie GA et al. J Pediatr Orthop. 2026. doi:10.1097/BPO.0000000000003481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71</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y datos clínicos: qué aportan y cuánto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Vijayan V et al. En: StatPearls [Internet]. 2026. PMID 29083615</a:t>
            </a:r>
          </a:p>
          <a:p>
            <a:r>
              <a:rPr sz="1000">
                <a:solidFill>
                  <a:srgbClr val="5A6469"/>
                </a:solidFill>
                <a:latin typeface="Calibri"/>
              </a:rPr>
              <a:t>[r24] Sebastiao A et al. Cureus. 2024. doi:10.7759/cureus.62179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presentación típica incluye fiebre, dolor de cadera, cojera o negativa a apoyar [r1]; en la actualización basada en BOAST se suma la tumefacción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71</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Razón de momios (OR) de cada variable para artritis séptica frente a sinovitis transitoria de cadera (metaanálisis)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QingSong T et al. BMC Infect Dis. 2024. doi:10.1186/s12879-024-10341-z</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71</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de los criterios de Kocher en artritis séptica de cadera confirmada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Hagedoorn NN et al. J Pediatr Orthop. 2023. doi:10.1097/BPO.0000000000002441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71</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radiografía, ecografía y resonancia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Kocher MS et al. J Bone Joint Surg Am. 1999. doi:10.2106/00004623-199912000-00002</a:t>
            </a:r>
          </a:p>
          <a:p>
            <a:r>
              <a:rPr sz="800">
                <a:solidFill>
                  <a:srgbClr val="5A6469"/>
                </a:solidFill>
                <a:latin typeface="Calibri"/>
              </a:rPr>
              <a:t>[r13] Danilov C et al. A series of 41 cases treated by hip arthroscopy. 2023. doi:10.1007/s00402-022-04371-y</a:t>
            </a:r>
          </a:p>
          <a:p>
            <a:r>
              <a:rPr sz="800">
                <a:solidFill>
                  <a:srgbClr val="5A6469"/>
                </a:solidFill>
                <a:latin typeface="Calibri"/>
              </a:rPr>
              <a:t>[r17] Welling BD et al. Clin Orthop Relat Res. 2018. doi:10.1007/s11999.0000000000000019</a:t>
            </a:r>
          </a:p>
          <a:p>
            <a:r>
              <a:rPr sz="800">
                <a:solidFill>
                  <a:srgbClr val="5A6469"/>
                </a:solidFill>
                <a:latin typeface="Calibri"/>
              </a:rPr>
              <a:t>[r18] Jia H et al. J Orthop Surg Res. 2025. doi:10.1186/s13018-025-06096-1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Sirve sobre todo para descartar otras causas de cadera dolorosa (Perthes, epifisiólisis, fracturas, tumores)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71</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Rendimiento de las imágenes y de los modelos para pedirlas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[r57] Katz-Dana H et al. CJEM. 2024. doi:10.1007/s43678-024-00788-z</a:t>
            </a:r>
          </a:p>
          <a:p>
            <a:r>
              <a:rPr sz="800">
                <a:solidFill>
                  <a:srgbClr val="5A6469"/>
                </a:solidFill>
                <a:latin typeface="Calibri"/>
              </a:rPr>
              <a:t>[r26] Jones RM et al. Ann Emerg Med. 2025. doi:10.1016/j.annemergmed.2025.04.033</a:t>
            </a:r>
          </a:p>
          <a:p>
            <a:r>
              <a:rPr sz="800">
                <a:solidFill>
                  <a:srgbClr val="5A6469"/>
                </a:solidFill>
                <a:latin typeface="Calibri"/>
              </a:rPr>
              <a:t>[r58] Adam M et al. Eur J Radiol Open. 2022. doi:10.1016/j.ejro.2022.100439</a:t>
            </a:r>
          </a:p>
          <a:p>
            <a:r>
              <a:rPr sz="800">
                <a:solidFill>
                  <a:srgbClr val="5A6469"/>
                </a:solidFill>
                <a:latin typeface="Calibri"/>
              </a:rPr>
              <a:t>[r17] Welling BD et al. Clin Orthop Relat Res. 2018. doi:10.1007/s11999.0000000000000019</a:t>
            </a:r>
          </a:p>
          <a:p>
            <a:r>
              <a:rPr sz="800">
                <a:solidFill>
                  <a:srgbClr val="5A6469"/>
                </a:solidFill>
                <a:latin typeface="Calibri"/>
              </a:rPr>
              <a:t>[r59] Refakis CA et al. J Pediatr Orthop. 2019. doi:10.1097/BPO.0000000000000934</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imagen para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Jia H et al. J Orthop Surg Res. 2025. doi:10.1186/s13018-025-06096-1</a:t>
            </a:r>
          </a:p>
          <a:p>
            <a:r>
              <a:rPr sz="800">
                <a:solidFill>
                  <a:srgbClr val="5A6469"/>
                </a:solidFill>
                <a:latin typeface="Calibri"/>
              </a:rPr>
              <a:t>[r19] Gordon JE et al. J Pediatr Orthop. 2002. PMID 11961445</a:t>
            </a:r>
          </a:p>
          <a:p>
            <a:r>
              <a:rPr sz="800">
                <a:solidFill>
                  <a:srgbClr val="5A6469"/>
                </a:solidFill>
                <a:latin typeface="Calibri"/>
              </a:rPr>
              <a:t>[r41] Gupta P et al. J Clin Orthop Trauma. 2025. doi:10.1016/j.jcot.2025.103221</a:t>
            </a:r>
          </a:p>
          <a:p>
            <a:r>
              <a:rPr sz="800">
                <a:solidFill>
                  <a:srgbClr val="5A6469"/>
                </a:solidFill>
                <a:latin typeface="Calibri"/>
              </a:rPr>
              <a:t>[r17] Welling BD et al. Clin Orthop Relat Res. 2018. doi:10.1007/s11999.0000000000000019</a:t>
            </a:r>
          </a:p>
          <a:p>
            <a:r>
              <a:rPr sz="800">
                <a:solidFill>
                  <a:srgbClr val="5A6469"/>
                </a:solidFill>
                <a:latin typeface="Calibri"/>
              </a:rPr>
              <a:t>[r59] Refakis CA et al. J Pediatr Orthop. 2019. doi:10.1097/BPO.0000000000000934</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Imagen</a:t>
                      </a:r>
                    </a:p>
                  </a:txBody>
                  <a:tcPr>
                    <a:solidFill>
                      <a:srgbClr val="0F5F6B"/>
                    </a:solidFill>
                  </a:tcPr>
                </a:tc>
                <a:tc>
                  <a:txBody>
                    <a:bodyPr/>
                    <a:lstStyle/>
                    <a:p>
                      <a:r>
                        <a:rPr sz="1600" b="1">
                          <a:solidFill>
                            <a:srgbClr val="FFFFFF"/>
                          </a:solidFill>
                          <a:latin typeface="Calibri"/>
                        </a:rPr>
                        <a:t>Sirve para</a:t>
                      </a:r>
                    </a:p>
                  </a:txBody>
                  <a:tcPr>
                    <a:solidFill>
                      <a:srgbClr val="0F5F6B"/>
                    </a:solidFill>
                  </a:tcPr>
                </a:tc>
                <a:tc>
                  <a:txBody>
                    <a:bodyPr/>
                    <a:lstStyle/>
                    <a:p>
                      <a:r>
                        <a:rPr sz="1600" b="1">
                          <a:solidFill>
                            <a:srgbClr val="FFFFFF"/>
                          </a:solidFill>
                          <a:latin typeface="Calibri"/>
                        </a:rPr>
                        <a:t>Límite</a:t>
                      </a:r>
                    </a:p>
                  </a:txBody>
                  <a:tcPr>
                    <a:solidFill>
                      <a:srgbClr val="0F5F6B"/>
                    </a:solidFill>
                  </a:tcPr>
                </a:tc>
              </a:tr>
              <a:tr h="457200">
                <a:tc>
                  <a:txBody>
                    <a:bodyPr/>
                    <a:lstStyle/>
                    <a:p>
                      <a:r>
                        <a:rPr sz="1600">
                          <a:solidFill>
                            <a:srgbClr val="263238"/>
                          </a:solidFill>
                          <a:latin typeface="Calibri"/>
                        </a:rPr>
                        <a:t>Radiografía simple</a:t>
                      </a:r>
                    </a:p>
                  </a:txBody>
                  <a:tcPr>
                    <a:solidFill>
                      <a:srgbClr val="EEF3F4"/>
                    </a:solidFill>
                  </a:tcPr>
                </a:tc>
                <a:tc>
                  <a:txBody>
                    <a:bodyPr/>
                    <a:lstStyle/>
                    <a:p>
                      <a:r>
                        <a:rPr sz="1600">
                          <a:solidFill>
                            <a:srgbClr val="263238"/>
                          </a:solidFill>
                          <a:latin typeface="Calibri"/>
                        </a:rPr>
                        <a:t>Descartar Perthes, epifisiólisis, fractura o tumor (práctica habitual / opinión experta)</a:t>
                      </a:r>
                    </a:p>
                  </a:txBody>
                  <a:tcPr>
                    <a:solidFill>
                      <a:srgbClr val="EEF3F4"/>
                    </a:solidFill>
                  </a:tcPr>
                </a:tc>
                <a:tc>
                  <a:txBody>
                    <a:bodyPr/>
                    <a:lstStyle/>
                    <a:p>
                      <a:r>
                        <a:rPr sz="1600">
                          <a:solidFill>
                            <a:srgbClr val="263238"/>
                          </a:solidFill>
                          <a:latin typeface="Calibri"/>
                        </a:rPr>
                        <a:t>Poco sensible para derrame precoz; sin cifra abierta aquí</a:t>
                      </a:r>
                    </a:p>
                  </a:txBody>
                  <a:tcPr>
                    <a:solidFill>
                      <a:srgbClr val="EEF3F4"/>
                    </a:solidFill>
                  </a:tcPr>
                </a:tc>
              </a:tr>
              <a:tr h="457200">
                <a:tc>
                  <a:txBody>
                    <a:bodyPr/>
                    <a:lstStyle/>
                    <a:p>
                      <a:r>
                        <a:rPr sz="1600">
                          <a:solidFill>
                            <a:srgbClr val="263238"/>
                          </a:solidFill>
                          <a:latin typeface="Calibri"/>
                        </a:rPr>
                        <a:t>Ecografía de cadera</a:t>
                      </a:r>
                    </a:p>
                  </a:txBody>
                  <a:tcPr>
                    <a:solidFill>
                      <a:srgbClr val="FFFFFF"/>
                    </a:solidFill>
                  </a:tcPr>
                </a:tc>
                <a:tc>
                  <a:txBody>
                    <a:bodyPr/>
                    <a:lstStyle/>
                    <a:p>
                      <a:r>
                        <a:rPr sz="1600">
                          <a:solidFill>
                            <a:srgbClr val="263238"/>
                          </a:solidFill>
                          <a:latin typeface="Calibri"/>
                        </a:rPr>
                        <a:t>Ver derrame y guiar la punción [r18]</a:t>
                      </a:r>
                    </a:p>
                  </a:txBody>
                  <a:tcPr>
                    <a:solidFill>
                      <a:srgbClr val="FFFFFF"/>
                    </a:solidFill>
                  </a:tcPr>
                </a:tc>
                <a:tc>
                  <a:txBody>
                    <a:bodyPr/>
                    <a:lstStyle/>
                    <a:p>
                      <a:r>
                        <a:rPr sz="1600">
                          <a:solidFill>
                            <a:srgbClr val="263238"/>
                          </a:solidFill>
                          <a:latin typeface="Calibri"/>
                        </a:rPr>
                        <a:t>No identifica osteomielitis [r18]; 5 % de falsos negativos, con cautela si los síntomas llevan menos de 24 horas [r19]</a:t>
                      </a:r>
                    </a:p>
                  </a:txBody>
                  <a:tcPr>
                    <a:solidFill>
                      <a:srgbClr val="FFFFFF"/>
                    </a:solidFill>
                  </a:tcPr>
                </a:tc>
              </a:tr>
              <a:tr h="457200">
                <a:tc>
                  <a:txBody>
                    <a:bodyPr/>
                    <a:lstStyle/>
                    <a:p>
                      <a:r>
                        <a:rPr sz="1600">
                          <a:solidFill>
                            <a:srgbClr val="263238"/>
                          </a:solidFill>
                          <a:latin typeface="Calibri"/>
                        </a:rPr>
                        <a:t>RM</a:t>
                      </a:r>
                    </a:p>
                  </a:txBody>
                  <a:tcPr>
                    <a:solidFill>
                      <a:srgbClr val="EEF3F4"/>
                    </a:solidFill>
                  </a:tcPr>
                </a:tc>
                <a:tc>
                  <a:txBody>
                    <a:bodyPr/>
                    <a:lstStyle/>
                    <a:p>
                      <a:r>
                        <a:rPr sz="1600">
                          <a:solidFill>
                            <a:srgbClr val="263238"/>
                          </a:solidFill>
                          <a:latin typeface="Calibri"/>
                        </a:rPr>
                        <a:t>Sitio y extensión, focos múltiples y planificación quirúrgica [r41]</a:t>
                      </a:r>
                    </a:p>
                  </a:txBody>
                  <a:tcPr>
                    <a:solidFill>
                      <a:srgbClr val="EEF3F4"/>
                    </a:solidFill>
                  </a:tcPr>
                </a:tc>
                <a:tc>
                  <a:txBody>
                    <a:bodyPr/>
                    <a:lstStyle/>
                    <a:p>
                      <a:r>
                        <a:rPr sz="1600">
                          <a:solidFill>
                            <a:srgbClr val="263238"/>
                          </a:solidFill>
                          <a:latin typeface="Calibri"/>
                        </a:rPr>
                        <a:t>Costo y tiempo; puede demorar la cirugía (práctica habitual / opinión experta)</a:t>
                      </a:r>
                    </a:p>
                  </a:txBody>
                  <a:tcPr>
                    <a:solidFill>
                      <a:srgbClr val="EEF3F4"/>
                    </a:solidFill>
                  </a:tcPr>
                </a:tc>
              </a:tr>
              <a:tr h="457200">
                <a:tc>
                  <a:txBody>
                    <a:bodyPr/>
                    <a:lstStyle/>
                    <a:p>
                      <a:r>
                        <a:rPr sz="1600">
                          <a:solidFill>
                            <a:srgbClr val="263238"/>
                          </a:solidFill>
                          <a:latin typeface="Calibri"/>
                        </a:rPr>
                        <a:t>Algoritmos para pedir RM</a:t>
                      </a:r>
                    </a:p>
                  </a:txBody>
                  <a:tcPr>
                    <a:solidFill>
                      <a:srgbClr val="FFFFFF"/>
                    </a:solidFill>
                  </a:tcPr>
                </a:tc>
                <a:tc>
                  <a:txBody>
                    <a:bodyPr/>
                    <a:lstStyle/>
                    <a:p>
                      <a:r>
                        <a:rPr sz="1600">
                          <a:solidFill>
                            <a:srgbClr val="263238"/>
                          </a:solidFill>
                          <a:latin typeface="Calibri"/>
                        </a:rPr>
                        <a:t>Estratificar quién tiene infección adyacente [r17]</a:t>
                      </a:r>
                    </a:p>
                  </a:txBody>
                  <a:tcPr>
                    <a:solidFill>
                      <a:srgbClr val="FFFFFF"/>
                    </a:solidFill>
                  </a:tcPr>
                </a:tc>
                <a:tc>
                  <a:txBody>
                    <a:bodyPr/>
                    <a:lstStyle/>
                    <a:p>
                      <a:r>
                        <a:rPr sz="1600">
                          <a:solidFill>
                            <a:srgbClr val="263238"/>
                          </a:solidFill>
                          <a:latin typeface="Calibri"/>
                        </a:rPr>
                        <a:t>Sensibilidad 86 % pero especificidad 54 % en otro centro [r59]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urgencia: cadera dolorosa aguda del niño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Vijayan V et al. En: StatPearls [Internet]. 2026. PMID 29083615</a:t>
            </a:r>
          </a:p>
          <a:p>
            <a:r>
              <a:rPr sz="800">
                <a:solidFill>
                  <a:srgbClr val="5A6469"/>
                </a:solidFill>
                <a:latin typeface="Calibri"/>
              </a:rPr>
              <a:t>[r2] Gutiérrez Carbonell P et al. J Pediatr Orthop B. 2021. doi:10.1097/BPB.0000000000000727</a:t>
            </a:r>
          </a:p>
          <a:p>
            <a:r>
              <a:rPr sz="800">
                <a:solidFill>
                  <a:srgbClr val="5A6469"/>
                </a:solidFill>
                <a:latin typeface="Calibri"/>
              </a:rPr>
              <a:t>[r5] Hagedoorn NN et al. J Pediatr Orthop. 2023. doi:10.1097/BPO.0000000000002441</a:t>
            </a:r>
          </a:p>
          <a:p>
            <a:r>
              <a:rPr sz="800">
                <a:solidFill>
                  <a:srgbClr val="5A6469"/>
                </a:solidFill>
                <a:latin typeface="Calibri"/>
              </a:rPr>
              <a:t>[r6] van den Boom M et al. J Paediatr Child Health. 2022. doi:10.1111/jpc.15716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flujo resume cómo pasar de la cojera a la decisión.</a:t>
            </a:r>
          </a:p>
          <a:p>
            <a:pPr marL="347472" indent="-347472">
              <a:spcAft>
                <a:spcPts val="1400"/>
              </a:spcAft>
              <a:buChar char="•"/>
            </a:pPr>
            <a:r>
              <a:rPr sz="2400">
                <a:solidFill>
                  <a:srgbClr val="263238"/>
                </a:solidFill>
                <a:latin typeface="Calibri"/>
              </a:rPr>
              <a:t>No sustituye al protocolo del hospital ni al tutor.</a:t>
            </a:r>
          </a:p>
          <a:p>
            <a:pPr marL="347472" indent="-347472">
              <a:spcAft>
                <a:spcPts val="1400"/>
              </a:spcAft>
              <a:buChar char="•"/>
            </a:pPr>
            <a:r>
              <a:rPr sz="2400">
                <a:solidFill>
                  <a:srgbClr val="263238"/>
                </a:solidFill>
                <a:latin typeface="Calibri"/>
              </a:rPr>
              <a:t>Las flechas sin cita son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71</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Cadera dolorosa aguda del niño: de la sospecha al drenaje y al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Vijayan V et al. En: StatPearls [Internet]. 2026. PMID 29083615</a:t>
            </a:r>
          </a:p>
          <a:p>
            <a:r>
              <a:rPr sz="800">
                <a:solidFill>
                  <a:srgbClr val="5A6469"/>
                </a:solidFill>
                <a:latin typeface="Calibri"/>
              </a:rPr>
              <a:t>[r24] Sebastiao A et al. Cureus. 2024. doi:10.7759/cureus.62179</a:t>
            </a:r>
          </a:p>
          <a:p>
            <a:r>
              <a:rPr sz="800">
                <a:solidFill>
                  <a:srgbClr val="5A6469"/>
                </a:solidFill>
                <a:latin typeface="Calibri"/>
              </a:rPr>
              <a:t>[r5] Hagedoorn NN et al. J Pediatr Orthop. 2023. doi:10.1097/BPO.0000000000002441</a:t>
            </a:r>
          </a:p>
          <a:p>
            <a:r>
              <a:rPr sz="800">
                <a:solidFill>
                  <a:srgbClr val="5A6469"/>
                </a:solidFill>
                <a:latin typeface="Calibri"/>
              </a:rPr>
              <a:t>[r33] Rogie GA et al. J Pediatr Orthop. 2026. doi:10.1097/BPO.0000000000003481</a:t>
            </a:r>
          </a:p>
          <a:p>
            <a:r>
              <a:rPr sz="800">
                <a:solidFill>
                  <a:srgbClr val="5A6469"/>
                </a:solidFill>
                <a:latin typeface="Calibri"/>
              </a:rPr>
              <a:t>[r26] Jones RM et al. Ann Emerg Med. 2025. doi:10.1016/j.annemergmed.2025.04.033</a:t>
            </a:r>
          </a:p>
          <a:p>
            <a:r>
              <a:rPr sz="800">
                <a:solidFill>
                  <a:srgbClr val="5A6469"/>
                </a:solidFill>
                <a:latin typeface="Calibri"/>
              </a:rPr>
              <a:t>(+12 referencias más en las láminas finales)</a:t>
            </a:r>
          </a:p>
        </p:txBody>
      </p:sp>
      <p:sp>
        <p:nvSpPr>
          <p:cNvPr id="6" name="Rounded Rectangle 5"/>
          <p:cNvSpPr/>
          <p:nvPr/>
        </p:nvSpPr>
        <p:spPr>
          <a:xfrm>
            <a:off x="4754880" y="1508760"/>
            <a:ext cx="2743200" cy="145305"/>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Niño con cadera dolorosa aguda, cojera o negativa a apoyar, con o sin fiebre [r1][r24]</a:t>
            </a:r>
          </a:p>
        </p:txBody>
      </p:sp>
      <p:sp>
        <p:nvSpPr>
          <p:cNvPr id="7" name="Decision 6"/>
          <p:cNvSpPr/>
          <p:nvPr/>
        </p:nvSpPr>
        <p:spPr>
          <a:xfrm>
            <a:off x="4572000" y="1763793"/>
            <a:ext cx="3108960" cy="22264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¿Signos de sepsis o inestabilidad?</a:t>
            </a:r>
          </a:p>
        </p:txBody>
      </p:sp>
      <p:sp>
        <p:nvSpPr>
          <p:cNvPr id="8" name="Rectangle 7"/>
          <p:cNvSpPr/>
          <p:nvPr/>
        </p:nvSpPr>
        <p:spPr>
          <a:xfrm>
            <a:off x="4754880" y="2096165"/>
            <a:ext cx="2743200" cy="14530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Reanimar, hemocultivos y antibiótico sin demora; avisar a ortopedia y pediatría (práctica habitual / opinión experta)</a:t>
            </a:r>
          </a:p>
        </p:txBody>
      </p:sp>
      <p:sp>
        <p:nvSpPr>
          <p:cNvPr id="9" name="Rectangle 8"/>
          <p:cNvSpPr/>
          <p:nvPr/>
        </p:nvSpPr>
        <p:spPr>
          <a:xfrm>
            <a:off x="4754880" y="2351199"/>
            <a:ext cx="2743200" cy="14530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Examen, PCR, VSG y leucocitos; Kocher y Caird solo para orientar, nunca para descartar [r5][r33]</a:t>
            </a:r>
          </a:p>
        </p:txBody>
      </p:sp>
      <p:sp>
        <p:nvSpPr>
          <p:cNvPr id="10" name="Rectangle 9"/>
          <p:cNvSpPr/>
          <p:nvPr/>
        </p:nvSpPr>
        <p:spPr>
          <a:xfrm>
            <a:off x="4754880" y="2606232"/>
            <a:ext cx="2743200" cy="14530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Ecografía de cadera, a pie de cama si hay entrenamiento [r26][r57]</a:t>
            </a:r>
          </a:p>
        </p:txBody>
      </p:sp>
      <p:sp>
        <p:nvSpPr>
          <p:cNvPr id="11" name="Decision 10"/>
          <p:cNvSpPr/>
          <p:nvPr/>
        </p:nvSpPr>
        <p:spPr>
          <a:xfrm>
            <a:off x="4572000" y="2861265"/>
            <a:ext cx="3108960" cy="22264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derrame?</a:t>
            </a:r>
          </a:p>
        </p:txBody>
      </p:sp>
      <p:sp>
        <p:nvSpPr>
          <p:cNvPr id="12" name="Decision 11"/>
          <p:cNvSpPr/>
          <p:nvPr/>
        </p:nvSpPr>
        <p:spPr>
          <a:xfrm>
            <a:off x="4572000" y="3193638"/>
            <a:ext cx="3108960" cy="22264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¿Pocas horas de síntomas, enfermedad bilateral o sospecha clínica alta?</a:t>
            </a:r>
          </a:p>
        </p:txBody>
      </p:sp>
      <p:sp>
        <p:nvSpPr>
          <p:cNvPr id="13" name="Rectangle 12"/>
          <p:cNvSpPr/>
          <p:nvPr/>
        </p:nvSpPr>
        <p:spPr>
          <a:xfrm>
            <a:off x="2987040" y="3526010"/>
            <a:ext cx="2743200" cy="14530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Repetir la ecografía o aspirar igual: una ecografía normal temprana puede ser falsa negativa [r19]</a:t>
            </a:r>
          </a:p>
        </p:txBody>
      </p:sp>
      <p:sp>
        <p:nvSpPr>
          <p:cNvPr id="14" name="Rounded Rectangle 13"/>
          <p:cNvSpPr/>
          <p:nvPr/>
        </p:nvSpPr>
        <p:spPr>
          <a:xfrm>
            <a:off x="6522720" y="3526010"/>
            <a:ext cx="2743200" cy="14530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Sospecha baja: control cercano y reevaluación si empeora (práctica habitual / opinión experta)</a:t>
            </a:r>
          </a:p>
        </p:txBody>
      </p:sp>
      <p:sp>
        <p:nvSpPr>
          <p:cNvPr id="15" name="Rectangle 14"/>
          <p:cNvSpPr/>
          <p:nvPr/>
        </p:nvSpPr>
        <p:spPr>
          <a:xfrm>
            <a:off x="4754880" y="3781044"/>
            <a:ext cx="2743200" cy="14530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Aspirar con técnica aséptica y guía ecográfica; frasco de hemocultivo, Gram, recuento, cultivo y PCR para K. kingae en el niño pequeño [r28][r6][r7]</a:t>
            </a:r>
          </a:p>
        </p:txBody>
      </p:sp>
      <p:sp>
        <p:nvSpPr>
          <p:cNvPr id="16" name="Decision 15"/>
          <p:cNvSpPr/>
          <p:nvPr/>
        </p:nvSpPr>
        <p:spPr>
          <a:xfrm>
            <a:off x="4572000" y="4036077"/>
            <a:ext cx="3108960" cy="22264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¿Pus, bacterias en el Gram, recuento alto o PCR muy alta con clínica compatible? Un Gram negativo no descarta [r20]</a:t>
            </a:r>
          </a:p>
        </p:txBody>
      </p:sp>
      <p:sp>
        <p:nvSpPr>
          <p:cNvPr id="17" name="Rounded Rectangle 16"/>
          <p:cNvSpPr/>
          <p:nvPr/>
        </p:nvSpPr>
        <p:spPr>
          <a:xfrm>
            <a:off x="2987040" y="4368449"/>
            <a:ext cx="2743200" cy="14530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Líquido poco compatible: seguimiento estrecho y esperar el cultivo y la PCR (práctica habitual / opinión experta)</a:t>
            </a:r>
          </a:p>
        </p:txBody>
      </p:sp>
      <p:sp>
        <p:nvSpPr>
          <p:cNvPr id="18" name="Rectangle 17"/>
          <p:cNvSpPr/>
          <p:nvPr/>
        </p:nvSpPr>
        <p:spPr>
          <a:xfrm>
            <a:off x="6522720" y="4368449"/>
            <a:ext cx="2743200" cy="14530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Drenaje quirúrgico urgente, idealmente dentro de las primeras 24 horas, y antibiótico dirigido tras la muestra [r2][r16]</a:t>
            </a:r>
          </a:p>
        </p:txBody>
      </p:sp>
      <p:sp>
        <p:nvSpPr>
          <p:cNvPr id="19" name="Decision 18"/>
          <p:cNvSpPr/>
          <p:nvPr/>
        </p:nvSpPr>
        <p:spPr>
          <a:xfrm>
            <a:off x="4572000" y="4623483"/>
            <a:ext cx="3108960" cy="22264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¿Niño mayor, síntomas largos o PCR muy alta (sospecha de osteomielitis adyacente)? [r17][r13]</a:t>
            </a:r>
          </a:p>
        </p:txBody>
      </p:sp>
      <p:sp>
        <p:nvSpPr>
          <p:cNvPr id="20" name="Rectangle 19"/>
          <p:cNvSpPr/>
          <p:nvPr/>
        </p:nvSpPr>
        <p:spPr>
          <a:xfrm>
            <a:off x="4754880" y="4955855"/>
            <a:ext cx="2743200" cy="14530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RM para definir foco óseo y abscesos antes o junto a la cirugía [r41][r13]</a:t>
            </a:r>
          </a:p>
        </p:txBody>
      </p:sp>
      <p:sp>
        <p:nvSpPr>
          <p:cNvPr id="21" name="Decision 20"/>
          <p:cNvSpPr/>
          <p:nvPr/>
        </p:nvSpPr>
        <p:spPr>
          <a:xfrm>
            <a:off x="4572000" y="5210888"/>
            <a:ext cx="3108960" cy="22264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¿Mejoran fiebre, dolor y PCR tras el drenaje y el antibiótico?</a:t>
            </a:r>
          </a:p>
        </p:txBody>
      </p:sp>
      <p:sp>
        <p:nvSpPr>
          <p:cNvPr id="22" name="Rectangle 21"/>
          <p:cNvSpPr/>
          <p:nvPr/>
        </p:nvSpPr>
        <p:spPr>
          <a:xfrm>
            <a:off x="2987040" y="5543261"/>
            <a:ext cx="2743200" cy="14530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Pasar a vía oral cuando haya estabilidad y completar el mínimo de 14 días en artritis no complicada [r16]</a:t>
            </a:r>
          </a:p>
        </p:txBody>
      </p:sp>
      <p:sp>
        <p:nvSpPr>
          <p:cNvPr id="23" name="Rounded Rectangle 22"/>
          <p:cNvSpPr/>
          <p:nvPr/>
        </p:nvSpPr>
        <p:spPr>
          <a:xfrm>
            <a:off x="6522720" y="5543261"/>
            <a:ext cx="2743200" cy="14530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Sin mejoría: reaspirar o reoperar, buscar osteomielitis adyacente, absceso o germen resistente, y reevaluar [r41]</a:t>
            </a:r>
          </a:p>
        </p:txBody>
      </p:sp>
      <p:sp>
        <p:nvSpPr>
          <p:cNvPr id="24" name="Rounded Rectangle 23"/>
          <p:cNvSpPr/>
          <p:nvPr/>
        </p:nvSpPr>
        <p:spPr>
          <a:xfrm>
            <a:off x="4754880" y="5798294"/>
            <a:ext cx="2743200" cy="14530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Seguimiento prolongado de la cadera con examen y radiografías seriadas [r24][r23]</a:t>
            </a:r>
          </a:p>
        </p:txBody>
      </p:sp>
      <p:cxnSp>
        <p:nvCxnSpPr>
          <p:cNvPr id="25" name="Connector 24"/>
          <p:cNvCxnSpPr>
            <a:stCxn id="6" idx="2"/>
            <a:endCxn id="7" idx="0"/>
          </p:cNvCxnSpPr>
          <p:nvPr/>
        </p:nvCxnSpPr>
        <p:spPr>
          <a:xfrm flipH="1">
            <a:off x="6126480" y="165406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7" idx="2"/>
            <a:endCxn id="8" idx="0"/>
          </p:cNvCxnSpPr>
          <p:nvPr/>
        </p:nvCxnSpPr>
        <p:spPr>
          <a:xfrm flipH="1">
            <a:off x="6126480" y="198643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81344" y="197912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7" idx="2"/>
            <a:endCxn id="9" idx="0"/>
          </p:cNvCxnSpPr>
          <p:nvPr/>
        </p:nvCxnSpPr>
        <p:spPr>
          <a:xfrm flipH="1">
            <a:off x="6126480" y="1986437"/>
            <a:ext cx="0" cy="36476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181344" y="2068383"/>
            <a:ext cx="457200" cy="274320"/>
          </a:xfrm>
          <a:prstGeom prst="rect">
            <a:avLst/>
          </a:prstGeom>
          <a:noFill/>
        </p:spPr>
        <p:txBody>
          <a:bodyPr wrap="square">
            <a:spAutoFit/>
          </a:bodyPr>
          <a:lstStyle/>
          <a:p>
            <a:r>
              <a:rPr sz="1200" b="1">
                <a:solidFill>
                  <a:srgbClr val="D97706"/>
                </a:solidFill>
                <a:latin typeface="Calibri"/>
              </a:rPr>
              <a:t>no</a:t>
            </a:r>
          </a:p>
        </p:txBody>
      </p:sp>
      <p:cxnSp>
        <p:nvCxnSpPr>
          <p:cNvPr id="30" name="Connector 29"/>
          <p:cNvCxnSpPr>
            <a:stCxn id="8" idx="2"/>
            <a:endCxn id="9" idx="0"/>
          </p:cNvCxnSpPr>
          <p:nvPr/>
        </p:nvCxnSpPr>
        <p:spPr>
          <a:xfrm flipH="1">
            <a:off x="6126480" y="224147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9" idx="2"/>
            <a:endCxn id="10" idx="0"/>
          </p:cNvCxnSpPr>
          <p:nvPr/>
        </p:nvCxnSpPr>
        <p:spPr>
          <a:xfrm flipH="1">
            <a:off x="6126480" y="249650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0" idx="2"/>
            <a:endCxn id="11" idx="0"/>
          </p:cNvCxnSpPr>
          <p:nvPr/>
        </p:nvCxnSpPr>
        <p:spPr>
          <a:xfrm flipH="1">
            <a:off x="6126480" y="275153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1" idx="2"/>
            <a:endCxn id="15" idx="0"/>
          </p:cNvCxnSpPr>
          <p:nvPr/>
        </p:nvCxnSpPr>
        <p:spPr>
          <a:xfrm flipH="1">
            <a:off x="6126480" y="3083909"/>
            <a:ext cx="0" cy="69713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181344" y="328218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1" idx="2"/>
            <a:endCxn id="12" idx="0"/>
          </p:cNvCxnSpPr>
          <p:nvPr/>
        </p:nvCxnSpPr>
        <p:spPr>
          <a:xfrm flipH="1">
            <a:off x="6126480" y="308390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181344" y="3076594"/>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2" idx="2"/>
            <a:endCxn id="13" idx="0"/>
          </p:cNvCxnSpPr>
          <p:nvPr/>
        </p:nvCxnSpPr>
        <p:spPr>
          <a:xfrm flipH="1">
            <a:off x="4358640" y="341628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5004816" y="340896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9" name="Connector 38"/>
          <p:cNvCxnSpPr>
            <a:stCxn id="12" idx="2"/>
            <a:endCxn id="14" idx="0"/>
          </p:cNvCxnSpPr>
          <p:nvPr/>
        </p:nvCxnSpPr>
        <p:spPr>
          <a:xfrm>
            <a:off x="6126480" y="341628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800088" y="3408966"/>
            <a:ext cx="457200" cy="274320"/>
          </a:xfrm>
          <a:prstGeom prst="rect">
            <a:avLst/>
          </a:prstGeom>
          <a:noFill/>
        </p:spPr>
        <p:txBody>
          <a:bodyPr wrap="square">
            <a:spAutoFit/>
          </a:bodyPr>
          <a:lstStyle/>
          <a:p>
            <a:r>
              <a:rPr sz="1200" b="1">
                <a:solidFill>
                  <a:srgbClr val="D97706"/>
                </a:solidFill>
                <a:latin typeface="Calibri"/>
              </a:rPr>
              <a:t>no</a:t>
            </a:r>
          </a:p>
        </p:txBody>
      </p:sp>
      <p:cxnSp>
        <p:nvCxnSpPr>
          <p:cNvPr id="41" name="Connector 40"/>
          <p:cNvCxnSpPr>
            <a:stCxn id="13" idx="2"/>
            <a:endCxn id="15" idx="0"/>
          </p:cNvCxnSpPr>
          <p:nvPr/>
        </p:nvCxnSpPr>
        <p:spPr>
          <a:xfrm>
            <a:off x="4358640" y="367131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5" idx="2"/>
            <a:endCxn id="16" idx="0"/>
          </p:cNvCxnSpPr>
          <p:nvPr/>
        </p:nvCxnSpPr>
        <p:spPr>
          <a:xfrm flipH="1">
            <a:off x="6126480" y="392634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6" idx="2"/>
            <a:endCxn id="18" idx="0"/>
          </p:cNvCxnSpPr>
          <p:nvPr/>
        </p:nvCxnSpPr>
        <p:spPr>
          <a:xfrm>
            <a:off x="6126480" y="425872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800088" y="425140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5" name="Connector 44"/>
          <p:cNvCxnSpPr>
            <a:stCxn id="16" idx="2"/>
            <a:endCxn id="17" idx="0"/>
          </p:cNvCxnSpPr>
          <p:nvPr/>
        </p:nvCxnSpPr>
        <p:spPr>
          <a:xfrm flipH="1">
            <a:off x="4358640" y="425872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5004816" y="4251405"/>
            <a:ext cx="457200" cy="274320"/>
          </a:xfrm>
          <a:prstGeom prst="rect">
            <a:avLst/>
          </a:prstGeom>
          <a:noFill/>
        </p:spPr>
        <p:txBody>
          <a:bodyPr wrap="square">
            <a:spAutoFit/>
          </a:bodyPr>
          <a:lstStyle/>
          <a:p>
            <a:r>
              <a:rPr sz="1200" b="1">
                <a:solidFill>
                  <a:srgbClr val="D97706"/>
                </a:solidFill>
                <a:latin typeface="Calibri"/>
              </a:rPr>
              <a:t>no</a:t>
            </a:r>
          </a:p>
        </p:txBody>
      </p:sp>
      <p:cxnSp>
        <p:nvCxnSpPr>
          <p:cNvPr id="47" name="Connector 46"/>
          <p:cNvCxnSpPr>
            <a:stCxn id="18" idx="2"/>
            <a:endCxn id="19" idx="0"/>
          </p:cNvCxnSpPr>
          <p:nvPr/>
        </p:nvCxnSpPr>
        <p:spPr>
          <a:xfrm flipH="1">
            <a:off x="6126480" y="451375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8" name="Connector 47"/>
          <p:cNvCxnSpPr>
            <a:stCxn id="19" idx="2"/>
            <a:endCxn id="20" idx="0"/>
          </p:cNvCxnSpPr>
          <p:nvPr/>
        </p:nvCxnSpPr>
        <p:spPr>
          <a:xfrm flipH="1">
            <a:off x="6126480" y="484612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6181344" y="483881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0" name="Connector 49"/>
          <p:cNvCxnSpPr>
            <a:stCxn id="19" idx="2"/>
            <a:endCxn id="21" idx="0"/>
          </p:cNvCxnSpPr>
          <p:nvPr/>
        </p:nvCxnSpPr>
        <p:spPr>
          <a:xfrm flipH="1">
            <a:off x="6126480" y="4846127"/>
            <a:ext cx="0" cy="36476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6181344" y="4928073"/>
            <a:ext cx="457200" cy="274320"/>
          </a:xfrm>
          <a:prstGeom prst="rect">
            <a:avLst/>
          </a:prstGeom>
          <a:noFill/>
        </p:spPr>
        <p:txBody>
          <a:bodyPr wrap="square">
            <a:spAutoFit/>
          </a:bodyPr>
          <a:lstStyle/>
          <a:p>
            <a:r>
              <a:rPr sz="1200" b="1">
                <a:solidFill>
                  <a:srgbClr val="D97706"/>
                </a:solidFill>
                <a:latin typeface="Calibri"/>
              </a:rPr>
              <a:t>no</a:t>
            </a:r>
          </a:p>
        </p:txBody>
      </p:sp>
      <p:cxnSp>
        <p:nvCxnSpPr>
          <p:cNvPr id="52" name="Connector 51"/>
          <p:cNvCxnSpPr>
            <a:stCxn id="20" idx="2"/>
            <a:endCxn id="21" idx="0"/>
          </p:cNvCxnSpPr>
          <p:nvPr/>
        </p:nvCxnSpPr>
        <p:spPr>
          <a:xfrm flipH="1">
            <a:off x="6126480" y="510116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3" name="Connector 52"/>
          <p:cNvCxnSpPr>
            <a:stCxn id="21" idx="2"/>
            <a:endCxn id="22" idx="0"/>
          </p:cNvCxnSpPr>
          <p:nvPr/>
        </p:nvCxnSpPr>
        <p:spPr>
          <a:xfrm flipH="1">
            <a:off x="4358640" y="5433532"/>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5004816" y="542621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5" name="Connector 54"/>
          <p:cNvCxnSpPr>
            <a:stCxn id="21" idx="2"/>
            <a:endCxn id="23" idx="0"/>
          </p:cNvCxnSpPr>
          <p:nvPr/>
        </p:nvCxnSpPr>
        <p:spPr>
          <a:xfrm>
            <a:off x="6126480" y="5433532"/>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6800088" y="5426217"/>
            <a:ext cx="457200" cy="274320"/>
          </a:xfrm>
          <a:prstGeom prst="rect">
            <a:avLst/>
          </a:prstGeom>
          <a:noFill/>
        </p:spPr>
        <p:txBody>
          <a:bodyPr wrap="square">
            <a:spAutoFit/>
          </a:bodyPr>
          <a:lstStyle/>
          <a:p>
            <a:r>
              <a:rPr sz="1200" b="1">
                <a:solidFill>
                  <a:srgbClr val="D97706"/>
                </a:solidFill>
                <a:latin typeface="Calibri"/>
              </a:rPr>
              <a:t>no</a:t>
            </a:r>
          </a:p>
        </p:txBody>
      </p:sp>
      <p:cxnSp>
        <p:nvCxnSpPr>
          <p:cNvPr id="57" name="Connector 56"/>
          <p:cNvCxnSpPr>
            <a:stCxn id="22" idx="2"/>
            <a:endCxn id="24" idx="0"/>
          </p:cNvCxnSpPr>
          <p:nvPr/>
        </p:nvCxnSpPr>
        <p:spPr>
          <a:xfrm>
            <a:off x="4358640" y="568856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71</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aspirar, drenar, cubrir el germen y acortar con criterio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Vijayan V et al. En: StatPearls [Internet]. 2026. PMID 29083615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Dos cosas sostienen el tratamiento: sacar el pus a tiempo y dar el antibiótico correcto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71</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Caderas que necesitaron drenaje adicional, según la técnica inicial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Donders CM et al. Hip Int. 2022. doi:10.1177/1120700021989666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71</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Efecto de acortar el antibiótico: riesgo relativo de complicaciones (metaanálisis; menos de 1 favorece lo corto)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Berikopoulou MM et al. Eur J Pediatr. 2026. doi:10.1007/s00431-026-07242-5</a:t>
            </a:r>
          </a:p>
          <a:p>
            <a:r>
              <a:rPr sz="1000">
                <a:solidFill>
                  <a:srgbClr val="5A6469"/>
                </a:solidFill>
                <a:latin typeface="Calibri"/>
              </a:rPr>
              <a:t>[r31] Konstantopoulou A et al. Eur J Pediatr. 2026. doi:10.1007/s00431-026-06889-4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71</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aspiración guiada por ecografía y lavado quirúrgico de la cadera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van den Boom M et al. J Paediatr Child Health. 2022. doi:10.1111/jpc.15716</a:t>
            </a:r>
          </a:p>
          <a:p>
            <a:r>
              <a:rPr sz="800">
                <a:solidFill>
                  <a:srgbClr val="5A6469"/>
                </a:solidFill>
                <a:latin typeface="Calibri"/>
              </a:rPr>
              <a:t>[r7] Yagupsky P. Expert Rev Anti Infect Ther. 2017. PMID 28918656</a:t>
            </a:r>
          </a:p>
          <a:p>
            <a:r>
              <a:rPr sz="800">
                <a:solidFill>
                  <a:srgbClr val="5A6469"/>
                </a:solidFill>
                <a:latin typeface="Calibri"/>
              </a:rPr>
              <a:t>[r10] Peltola H et al. Clin Infect Dis. 2009. doi:10.1086/597582</a:t>
            </a:r>
          </a:p>
          <a:p>
            <a:r>
              <a:rPr sz="800">
                <a:solidFill>
                  <a:srgbClr val="5A6469"/>
                </a:solidFill>
                <a:latin typeface="Calibri"/>
              </a:rPr>
              <a:t>[r13] Danilov C et al. A series of 41 cases treated by hip arthroscopy. 2023. doi:10.1007/s00402-022-04371-y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Esto es apoyo de estudio para entender cada paso y sus peligros.</a:t>
            </a:r>
          </a:p>
          <a:p>
            <a:pPr marL="347472" indent="-347472">
              <a:spcAft>
                <a:spcPts val="1400"/>
              </a:spcAft>
              <a:buChar char="•"/>
            </a:pPr>
            <a:r>
              <a:rPr sz="2400">
                <a:solidFill>
                  <a:srgbClr val="263238"/>
                </a:solidFill>
                <a:latin typeface="Calibri"/>
              </a:rPr>
              <a:t>No sustituye al tutor, al protocolo de tu servicio ni al manual del instrumental.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71</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aspiración guiada por ecografía y lavado quirúrgico de la cadera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van den Boom M et al. J Paediatr Child Health. 2022. doi:10.1111/jpc.15716</a:t>
            </a:r>
          </a:p>
          <a:p>
            <a:r>
              <a:rPr sz="800">
                <a:solidFill>
                  <a:srgbClr val="5A6469"/>
                </a:solidFill>
                <a:latin typeface="Calibri"/>
              </a:rPr>
              <a:t>[r7] Yagupsky P. Expert Rev Anti Infect Ther. 2017. PMID 28918656</a:t>
            </a:r>
          </a:p>
          <a:p>
            <a:r>
              <a:rPr sz="800">
                <a:solidFill>
                  <a:srgbClr val="5A6469"/>
                </a:solidFill>
                <a:latin typeface="Calibri"/>
              </a:rPr>
              <a:t>[r10] Peltola H et al. Clin Infect Dis. 2009. doi:10.1086/597582</a:t>
            </a:r>
          </a:p>
          <a:p>
            <a:r>
              <a:rPr sz="800">
                <a:solidFill>
                  <a:srgbClr val="5A6469"/>
                </a:solidFill>
                <a:latin typeface="Calibri"/>
              </a:rPr>
              <a:t>[r13] Danilov C et al. A series of 41 cases treated by hip arthroscopy. 2023. doi:10.1007/s00402-022-04371-y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Dar antibiótico antes de tomar la muestra cuando no hay sepsis (práctica habitual / opinión experta; en sepsis no se espera).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71</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mediano hasta obtener líquido de cadera según el lugar de aspiración (horas)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Skaggs KF et al. J Pediatr Orthop. 2025. doi:10.1097/BPO.0000000000002996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71</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necrosis avascular, dismetría, luxación y rigidez</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Swarup I et al. JBJS Rev. 2020. doi:10.2106/JBJS.RVW.19.00103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lista de secuelas tardías de la cadera séptica es larga: subluxación o luxación, rigidez que puede llegar a la anquilosis, trastornos del crecimiento, condrólisis y necrosis de la cabeza [r40].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71</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complicaciones o secuelas en series distintas (%; no son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[r27] Nihalani S et al. J Child Orthop. 2024. doi:10.1177/18632521241262167</a:t>
            </a:r>
          </a:p>
          <a:p>
            <a:r>
              <a:rPr sz="800">
                <a:solidFill>
                  <a:srgbClr val="5A6469"/>
                </a:solidFill>
                <a:latin typeface="Calibri"/>
              </a:rPr>
              <a:t>[r39] Vidigal Júnior EC et al. Int Orthop. 1997. doi:10.1007/s002640050192</a:t>
            </a:r>
          </a:p>
          <a:p>
            <a:r>
              <a:rPr sz="800">
                <a:solidFill>
                  <a:srgbClr val="5A6469"/>
                </a:solidFill>
                <a:latin typeface="Calibri"/>
              </a:rPr>
              <a:t>[r23] Manz N et al. Front Pediatr. 2020. doi:10.3389/fped.2020.587740</a:t>
            </a:r>
          </a:p>
          <a:p>
            <a:r>
              <a:rPr sz="800">
                <a:solidFill>
                  <a:srgbClr val="5A6469"/>
                </a:solidFill>
                <a:latin typeface="Calibri"/>
              </a:rPr>
              <a:t>[r12] Moein SA et al. J Orthop. 2024. doi:10.1016/j.jor.2024.03.019</a:t>
            </a:r>
          </a:p>
          <a:p>
            <a:r>
              <a:rPr sz="800">
                <a:solidFill>
                  <a:srgbClr val="5A6469"/>
                </a:solidFill>
                <a:latin typeface="Calibri"/>
              </a:rPr>
              <a:t>[r43] Branco J et al. Pediatr Int. 2022. doi:10.1111/ped.15212</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71</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qué son y cuánto se ven en las series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Gutiérrez Carbonell P et al. J Pediatr Orthop B. 2021. doi:10.1097/BPB.0000000000000727</a:t>
            </a:r>
          </a:p>
          <a:p>
            <a:r>
              <a:rPr sz="800">
                <a:solidFill>
                  <a:srgbClr val="5A6469"/>
                </a:solidFill>
                <a:latin typeface="Calibri"/>
              </a:rPr>
              <a:t>[r39] Vidigal Júnior EC et al. Int Orthop. 1997. doi:10.1007/s002640050192</a:t>
            </a:r>
          </a:p>
          <a:p>
            <a:r>
              <a:rPr sz="800">
                <a:solidFill>
                  <a:srgbClr val="5A6469"/>
                </a:solidFill>
                <a:latin typeface="Calibri"/>
              </a:rPr>
              <a:t>[r27] Nihalani S et al. J Child Orthop. 2024. doi:10.1177/18632521241262167</a:t>
            </a:r>
          </a:p>
          <a:p>
            <a:r>
              <a:rPr sz="800">
                <a:solidFill>
                  <a:srgbClr val="5A6469"/>
                </a:solidFill>
                <a:latin typeface="Calibri"/>
              </a:rPr>
              <a:t>[r22] Forlin E et al. J Pediatr Orthop. 2008. doi:10.1097/BPO.0b013e31817bb079</a:t>
            </a:r>
          </a:p>
          <a:p>
            <a:r>
              <a:rPr sz="800">
                <a:solidFill>
                  <a:srgbClr val="5A6469"/>
                </a:solidFill>
                <a:latin typeface="Calibri"/>
              </a:rPr>
              <a:t>[r46] Choi IH et al. J Bone Joint Surg Am. 1990. PMID 2398085</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Complicación</a:t>
                      </a:r>
                    </a:p>
                  </a:txBody>
                  <a:tcPr>
                    <a:solidFill>
                      <a:srgbClr val="0F5F6B"/>
                    </a:solidFill>
                  </a:tcPr>
                </a:tc>
                <a:tc>
                  <a:txBody>
                    <a:bodyPr/>
                    <a:lstStyle/>
                    <a:p>
                      <a:r>
                        <a:rPr sz="1600" b="1">
                          <a:solidFill>
                            <a:srgbClr val="FFFFFF"/>
                          </a:solidFill>
                          <a:latin typeface="Calibri"/>
                        </a:rPr>
                        <a:t>Qué es</a:t>
                      </a:r>
                    </a:p>
                  </a:txBody>
                  <a:tcPr>
                    <a:solidFill>
                      <a:srgbClr val="0F5F6B"/>
                    </a:solidFill>
                  </a:tcPr>
                </a:tc>
                <a:tc>
                  <a:txBody>
                    <a:bodyPr/>
                    <a:lstStyle/>
                    <a:p>
                      <a:r>
                        <a:rPr sz="1600" b="1">
                          <a:solidFill>
                            <a:srgbClr val="FFFFFF"/>
                          </a:solidFill>
                          <a:latin typeface="Calibri"/>
                        </a:rPr>
                        <a:t>Frecuencia en las series</a:t>
                      </a:r>
                    </a:p>
                  </a:txBody>
                  <a:tcPr>
                    <a:solidFill>
                      <a:srgbClr val="0F5F6B"/>
                    </a:solidFill>
                  </a:tcPr>
                </a:tc>
              </a:tr>
              <a:tr h="457200">
                <a:tc>
                  <a:txBody>
                    <a:bodyPr/>
                    <a:lstStyle/>
                    <a:p>
                      <a:r>
                        <a:rPr sz="1600">
                          <a:solidFill>
                            <a:srgbClr val="263238"/>
                          </a:solidFill>
                          <a:latin typeface="Calibri"/>
                        </a:rPr>
                        <a:t>Necrosis avascular de la cabeza femoral</a:t>
                      </a:r>
                    </a:p>
                  </a:txBody>
                  <a:tcPr>
                    <a:solidFill>
                      <a:srgbClr val="EEF3F4"/>
                    </a:solidFill>
                  </a:tcPr>
                </a:tc>
                <a:tc>
                  <a:txBody>
                    <a:bodyPr/>
                    <a:lstStyle/>
                    <a:p>
                      <a:r>
                        <a:rPr sz="1600">
                          <a:solidFill>
                            <a:srgbClr val="263238"/>
                          </a:solidFill>
                          <a:latin typeface="Calibri"/>
                        </a:rPr>
                        <a:t>Isquemia por presión y trombosis séptica [r2][r39]</a:t>
                      </a:r>
                    </a:p>
                  </a:txBody>
                  <a:tcPr>
                    <a:solidFill>
                      <a:srgbClr val="EEF3F4"/>
                    </a:solidFill>
                  </a:tcPr>
                </a:tc>
                <a:tc>
                  <a:txBody>
                    <a:bodyPr/>
                    <a:lstStyle/>
                    <a:p>
                      <a:r>
                        <a:rPr sz="1600">
                          <a:solidFill>
                            <a:srgbClr val="263238"/>
                          </a:solidFill>
                          <a:latin typeface="Calibri"/>
                        </a:rPr>
                        <a:t>7,9 % de 164 niños [r27]; 28 % de 71 caderas [r39]</a:t>
                      </a:r>
                    </a:p>
                  </a:txBody>
                  <a:tcPr>
                    <a:solidFill>
                      <a:srgbClr val="EEF3F4"/>
                    </a:solidFill>
                  </a:tcPr>
                </a:tc>
              </a:tr>
              <a:tr h="457200">
                <a:tc>
                  <a:txBody>
                    <a:bodyPr/>
                    <a:lstStyle/>
                    <a:p>
                      <a:r>
                        <a:rPr sz="1600">
                          <a:solidFill>
                            <a:srgbClr val="263238"/>
                          </a:solidFill>
                          <a:latin typeface="Calibri"/>
                        </a:rPr>
                        <a:t>Coxa magna</a:t>
                      </a:r>
                    </a:p>
                  </a:txBody>
                  <a:tcPr>
                    <a:solidFill>
                      <a:srgbClr val="FFFFFF"/>
                    </a:solidFill>
                  </a:tcPr>
                </a:tc>
                <a:tc>
                  <a:txBody>
                    <a:bodyPr/>
                    <a:lstStyle/>
                    <a:p>
                      <a:r>
                        <a:rPr sz="1600">
                          <a:solidFill>
                            <a:srgbClr val="263238"/>
                          </a:solidFill>
                          <a:latin typeface="Calibri"/>
                        </a:rPr>
                        <a:t>Aumento de la cabeza tras isquemia</a:t>
                      </a:r>
                    </a:p>
                  </a:txBody>
                  <a:tcPr>
                    <a:solidFill>
                      <a:srgbClr val="FFFFFF"/>
                    </a:solidFill>
                  </a:tcPr>
                </a:tc>
                <a:tc>
                  <a:txBody>
                    <a:bodyPr/>
                    <a:lstStyle/>
                    <a:p>
                      <a:r>
                        <a:rPr sz="1600">
                          <a:solidFill>
                            <a:srgbClr val="263238"/>
                          </a:solidFill>
                          <a:latin typeface="Calibri"/>
                        </a:rPr>
                        <a:t>3 de 13 caderas (23 %) [r2]</a:t>
                      </a:r>
                    </a:p>
                  </a:txBody>
                  <a:tcPr>
                    <a:solidFill>
                      <a:srgbClr val="FFFFFF"/>
                    </a:solidFill>
                  </a:tcPr>
                </a:tc>
              </a:tr>
              <a:tr h="457200">
                <a:tc>
                  <a:txBody>
                    <a:bodyPr/>
                    <a:lstStyle/>
                    <a:p>
                      <a:r>
                        <a:rPr sz="1600">
                          <a:solidFill>
                            <a:srgbClr val="263238"/>
                          </a:solidFill>
                          <a:latin typeface="Calibri"/>
                        </a:rPr>
                        <a:t>Luxación o subluxación</a:t>
                      </a:r>
                    </a:p>
                  </a:txBody>
                  <a:tcPr>
                    <a:solidFill>
                      <a:srgbClr val="EEF3F4"/>
                    </a:solidFill>
                  </a:tcPr>
                </a:tc>
                <a:tc>
                  <a:txBody>
                    <a:bodyPr/>
                    <a:lstStyle/>
                    <a:p>
                      <a:r>
                        <a:rPr sz="1600">
                          <a:solidFill>
                            <a:srgbClr val="263238"/>
                          </a:solidFill>
                          <a:latin typeface="Calibri"/>
                        </a:rPr>
                        <a:t>Cadera inestable (grados 2A y 2B de Forlin)</a:t>
                      </a:r>
                    </a:p>
                  </a:txBody>
                  <a:tcPr>
                    <a:solidFill>
                      <a:srgbClr val="EEF3F4"/>
                    </a:solidFill>
                  </a:tcPr>
                </a:tc>
                <a:tc>
                  <a:txBody>
                    <a:bodyPr/>
                    <a:lstStyle/>
                    <a:p>
                      <a:r>
                        <a:rPr sz="1600">
                          <a:solidFill>
                            <a:srgbClr val="263238"/>
                          </a:solidFill>
                          <a:latin typeface="Calibri"/>
                        </a:rPr>
                        <a:t>20 de 41 caderas con secuelas [r22]</a:t>
                      </a:r>
                    </a:p>
                  </a:txBody>
                  <a:tcPr>
                    <a:solidFill>
                      <a:srgbClr val="EEF3F4"/>
                    </a:solidFill>
                  </a:tcPr>
                </a:tc>
              </a:tr>
              <a:tr h="457200">
                <a:tc>
                  <a:txBody>
                    <a:bodyPr/>
                    <a:lstStyle/>
                    <a:p>
                      <a:r>
                        <a:rPr sz="1600">
                          <a:solidFill>
                            <a:srgbClr val="263238"/>
                          </a:solidFill>
                          <a:latin typeface="Calibri"/>
                        </a:rPr>
                        <a:t>Destrucción de cabeza y cuello</a:t>
                      </a:r>
                    </a:p>
                  </a:txBody>
                  <a:tcPr>
                    <a:solidFill>
                      <a:srgbClr val="FFFFFF"/>
                    </a:solidFill>
                  </a:tcPr>
                </a:tc>
                <a:tc>
                  <a:txBody>
                    <a:bodyPr/>
                    <a:lstStyle/>
                    <a:p>
                      <a:r>
                        <a:rPr sz="1600">
                          <a:solidFill>
                            <a:srgbClr val="263238"/>
                          </a:solidFill>
                          <a:latin typeface="Calibri"/>
                        </a:rPr>
                        <a:t>Choi tipo IV</a:t>
                      </a:r>
                    </a:p>
                  </a:txBody>
                  <a:tcPr>
                    <a:solidFill>
                      <a:srgbClr val="FFFFFF"/>
                    </a:solidFill>
                  </a:tcPr>
                </a:tc>
                <a:tc>
                  <a:txBody>
                    <a:bodyPr/>
                    <a:lstStyle/>
                    <a:p>
                      <a:r>
                        <a:rPr sz="1600">
                          <a:solidFill>
                            <a:srgbClr val="263238"/>
                          </a:solidFill>
                          <a:latin typeface="Calibri"/>
                        </a:rPr>
                        <a:t>13 de 34 caderas de lactantes [r46]</a:t>
                      </a:r>
                    </a:p>
                  </a:txBody>
                  <a:tcPr>
                    <a:solidFill>
                      <a:srgbClr val="FFFFFF"/>
                    </a:solidFill>
                  </a:tcPr>
                </a:tc>
              </a:tr>
              <a:tr h="457200">
                <a:tc>
                  <a:txBody>
                    <a:bodyPr/>
                    <a:lstStyle/>
                    <a:p>
                      <a:r>
                        <a:rPr sz="1600">
                          <a:solidFill>
                            <a:srgbClr val="263238"/>
                          </a:solidFill>
                          <a:latin typeface="Calibri"/>
                        </a:rPr>
                        <a:t>Dismetría</a:t>
                      </a:r>
                    </a:p>
                  </a:txBody>
                  <a:tcPr>
                    <a:solidFill>
                      <a:srgbClr val="EEF3F4"/>
                    </a:solidFill>
                  </a:tcPr>
                </a:tc>
                <a:tc>
                  <a:txBody>
                    <a:bodyPr/>
                    <a:lstStyle/>
                    <a:p>
                      <a:r>
                        <a:rPr sz="1600">
                          <a:solidFill>
                            <a:srgbClr val="263238"/>
                          </a:solidFill>
                          <a:latin typeface="Calibri"/>
                        </a:rPr>
                        <a:t>Acortamiento por daño de la fisis; epifisiodesis contralateral</a:t>
                      </a:r>
                    </a:p>
                  </a:txBody>
                  <a:tcPr>
                    <a:solidFill>
                      <a:srgbClr val="EEF3F4"/>
                    </a:solidFill>
                  </a:tcPr>
                </a:tc>
                <a:tc>
                  <a:txBody>
                    <a:bodyPr/>
                    <a:lstStyle/>
                    <a:p>
                      <a:r>
                        <a:rPr sz="1600">
                          <a:solidFill>
                            <a:srgbClr val="263238"/>
                          </a:solidFill>
                          <a:latin typeface="Calibri"/>
                        </a:rPr>
                        <a:t>Descrita en la cadera destruida [r46][r41]</a:t>
                      </a:r>
                    </a:p>
                  </a:txBody>
                  <a:tcPr>
                    <a:solidFill>
                      <a:srgbClr val="EEF3F4"/>
                    </a:solidFill>
                  </a:tcPr>
                </a:tc>
              </a:tr>
              <a:tr h="457200">
                <a:tc>
                  <a:txBody>
                    <a:bodyPr/>
                    <a:lstStyle/>
                    <a:p>
                      <a:r>
                        <a:rPr sz="1600">
                          <a:solidFill>
                            <a:srgbClr val="263238"/>
                          </a:solidFill>
                          <a:latin typeface="Calibri"/>
                        </a:rPr>
                        <a:t>Rigidez o anquilosis</a:t>
                      </a:r>
                    </a:p>
                  </a:txBody>
                  <a:tcPr>
                    <a:solidFill>
                      <a:srgbClr val="FFFFFF"/>
                    </a:solidFill>
                  </a:tcPr>
                </a:tc>
                <a:tc>
                  <a:txBody>
                    <a:bodyPr/>
                    <a:lstStyle/>
                    <a:p>
                      <a:r>
                        <a:rPr sz="1600">
                          <a:solidFill>
                            <a:srgbClr val="263238"/>
                          </a:solidFill>
                          <a:latin typeface="Calibri"/>
                        </a:rPr>
                        <a:t>Pérdida de movilidad</a:t>
                      </a:r>
                    </a:p>
                  </a:txBody>
                  <a:tcPr>
                    <a:solidFill>
                      <a:srgbClr val="FFFFFF"/>
                    </a:solidFill>
                  </a:tcPr>
                </a:tc>
                <a:tc>
                  <a:txBody>
                    <a:bodyPr/>
                    <a:lstStyle/>
                    <a:p>
                      <a:r>
                        <a:rPr sz="1600">
                          <a:solidFill>
                            <a:srgbClr val="263238"/>
                          </a:solidFill>
                          <a:latin typeface="Calibri"/>
                        </a:rPr>
                        <a:t>Anquilosis progresiva listada entre las secuelas [r40]; movilidad satisfactoria en 90,2 % en una serie con secuelas [r22]</a:t>
                      </a:r>
                    </a:p>
                  </a:txBody>
                  <a:tcPr>
                    <a:solidFill>
                      <a:srgbClr val="FFFFFF"/>
                    </a:solidFill>
                  </a:tcPr>
                </a:tc>
              </a:tr>
              <a:tr h="457200">
                <a:tc>
                  <a:txBody>
                    <a:bodyPr/>
                    <a:lstStyle/>
                    <a:p>
                      <a:r>
                        <a:rPr sz="1600">
                          <a:solidFill>
                            <a:srgbClr val="263238"/>
                          </a:solidFill>
                          <a:latin typeface="Calibri"/>
                        </a:rPr>
                        <a:t>Osteomielitis concomitante con cirugía secundaria</a:t>
                      </a:r>
                    </a:p>
                  </a:txBody>
                  <a:tcPr>
                    <a:solidFill>
                      <a:srgbClr val="EEF3F4"/>
                    </a:solidFill>
                  </a:tcPr>
                </a:tc>
                <a:tc>
                  <a:txBody>
                    <a:bodyPr/>
                    <a:lstStyle/>
                    <a:p>
                      <a:r>
                        <a:rPr sz="1600">
                          <a:solidFill>
                            <a:srgbClr val="263238"/>
                          </a:solidFill>
                          <a:latin typeface="Calibri"/>
                        </a:rPr>
                        <a:t>Foco óseo no drenado</a:t>
                      </a:r>
                    </a:p>
                  </a:txBody>
                  <a:tcPr>
                    <a:solidFill>
                      <a:srgbClr val="EEF3F4"/>
                    </a:solidFill>
                  </a:tcPr>
                </a:tc>
                <a:tc>
                  <a:txBody>
                    <a:bodyPr/>
                    <a:lstStyle/>
                    <a:p>
                      <a:r>
                        <a:rPr sz="1600">
                          <a:solidFill>
                            <a:srgbClr val="263238"/>
                          </a:solidFill>
                          <a:latin typeface="Calibri"/>
                        </a:rPr>
                        <a:t>6 de 10 [r13]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71</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el retraso del drenaje decide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Moein SA et al. J Orthop. 2024. doi:10.1016/j.jor.2024.03.019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46 niños de un hospital iraní con presentación tardía (12,67 días hasta el ingreso y 5,33 días del ingreso a la cirugía en promedio)…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71</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Choi: caderas con resultado funcional satisfactorio (número de caderas; entre paréntesis el total del tipo)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Choi IH et al. J Bone Joint Surg Am. 1990. PMID 2398085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71</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Edad media al operar la cadera séptica: con y sin necrosis avascular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Nihalani S et al. J Child Orthop. 2024. doi:10.1177/18632521241262167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71</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Peltola H et al. Clin Infect Dis. 2009. doi:10.1086/597582</a:t>
            </a:r>
          </a:p>
          <a:p>
            <a:r>
              <a:rPr sz="800">
                <a:solidFill>
                  <a:srgbClr val="5A6469"/>
                </a:solidFill>
                <a:latin typeface="Calibri"/>
              </a:rPr>
              <a:t>[r22] Forlin E et al. J Pediatr Orthop. 2008. doi:10.1097/BPO.0b013e31817bb079</a:t>
            </a:r>
          </a:p>
          <a:p>
            <a:r>
              <a:rPr sz="800">
                <a:solidFill>
                  <a:srgbClr val="5A6469"/>
                </a:solidFill>
                <a:latin typeface="Calibri"/>
              </a:rPr>
              <a:t>[r23] Manz N et al. Front Pediatr. 2020. doi:10.3389/fped.2020.587740</a:t>
            </a:r>
          </a:p>
          <a:p>
            <a:r>
              <a:rPr sz="800">
                <a:solidFill>
                  <a:srgbClr val="5A6469"/>
                </a:solidFill>
                <a:latin typeface="Calibri"/>
              </a:rPr>
              <a:t>[r24] Sebastiao A et al. Cureus. 2024. doi:10.7759/cureus.62179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rehabilitación tiene poco respaldo cuantitativo y depende de cada caso; lo siguiente es práctica habitual / opinión experta, salvo lo que lleva cita.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71</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Choi IH et al. J Bone Joint Surg Am. 1990. PMID 2398085</a:t>
            </a:r>
          </a:p>
          <a:p>
            <a:r>
              <a:rPr sz="1000">
                <a:solidFill>
                  <a:srgbClr val="5A6469"/>
                </a:solidFill>
                <a:latin typeface="Calibri"/>
              </a:rPr>
              <a:t>[r22] Forlin E et al. J Pediatr Orthop. 2008. doi:10.1097/BPO.0b013e31817bb079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vigilar: marcha, rango de movimiento, longitud de los miembros y radiografías seriadas de la cadera hasta la madurez esquelética (práctica habitual / opinión experta). Derivar a ortopedia infantil de… [r46]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71</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documentos de referencia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Lorrot M et al. Infect Dis Now. 2023. doi:10.1016/j.idnow.2023.104789</a:t>
            </a:r>
          </a:p>
          <a:p>
            <a:r>
              <a:rPr sz="800">
                <a:solidFill>
                  <a:srgbClr val="5A6469"/>
                </a:solidFill>
                <a:latin typeface="Calibri"/>
              </a:rPr>
              <a:t>[r34] Woods CR et al. J Pediatric Infect Dis Soc. 2024. doi:10.1093/jpids/piad089</a:t>
            </a:r>
          </a:p>
          <a:p>
            <a:r>
              <a:rPr sz="800">
                <a:solidFill>
                  <a:srgbClr val="5A6469"/>
                </a:solidFill>
                <a:latin typeface="Calibri"/>
              </a:rPr>
              <a:t>[r35] Sykes MC et al. Br J Hosp Med (Lond). 2023. doi:10.12968/hmed.2022.0546</a:t>
            </a:r>
          </a:p>
          <a:p>
            <a:r>
              <a:rPr sz="800">
                <a:solidFill>
                  <a:srgbClr val="5A6469"/>
                </a:solidFill>
                <a:latin typeface="Calibri"/>
              </a:rPr>
              <a:t>[r56] Expert Panel on Pediatric Imaging: et al. J Am Coll Radiol. 2018. doi:10.1016/j.jacr.2018.09.030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capítulo cita las guías que pudo abrir.</a:t>
            </a:r>
          </a:p>
          <a:p>
            <a:pPr marL="347472" indent="-347472">
              <a:spcAft>
                <a:spcPts val="1400"/>
              </a:spcAft>
              <a:buChar char="•"/>
            </a:pPr>
            <a:r>
              <a:rPr sz="2800">
                <a:solidFill>
                  <a:srgbClr val="263238"/>
                </a:solidFill>
                <a:latin typeface="Calibri"/>
              </a:rPr>
              <a:t>Se enlazan como lectura recomendada al final.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71</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documentos de referencia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Woods CR et al. J Pediatric Infect Dis Soc. 2024. doi:10.1093/jpids/piad089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PIDS e IDSA (2023): para la artritis bacteriana aguda del niño…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71</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documentos de referencia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Expert Panel on Pediatric Imaging: et al. J Am Coll Radiol. 2018. doi:10.1016/j.jacr.2018.09.030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ACR: criterios de adecuación de imágenes para el niño con cojera aguda de hasta 5 años [r56].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71</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Vijayan V et al. En: StatPearls [Internet]. 2026. PMID 29083615</a:t>
            </a:r>
          </a:p>
          <a:p>
            <a:r>
              <a:rPr sz="1000">
                <a:solidFill>
                  <a:srgbClr val="5A6469"/>
                </a:solidFill>
                <a:latin typeface="Calibri"/>
              </a:rPr>
              <a:t>[r2] Gutiérrez Carbonell P et al. J Pediatr Orthop B. 2021. doi:10.1097/BPB.0000000000000727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Es una urgencia: cojera o no apoyar con fiebre exige descartar artritis séptica el mismo día; el riesgo es la cabeza femoral [r1][r2].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71</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van den Boom M et al. J Paediatr Child Health. 2022. doi:10.1111/jpc.15716</a:t>
            </a:r>
          </a:p>
          <a:p>
            <a:r>
              <a:rPr sz="1000">
                <a:solidFill>
                  <a:srgbClr val="5A6469"/>
                </a:solidFill>
                <a:latin typeface="Calibri"/>
              </a:rPr>
              <a:t>[r7] Yagupsky P. Expert Rev Anti Infect Ther. 2017. PMID 28918656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Toma hemocultivo antes del antibiótico siempre que sea posible (práctica habitual / opinión experta) e inocula el líquido sinovial en un frasco de hemocultivo [r6][r7].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71</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Vijayan V et al. En: StatPearls [Internet]. 2026. PMID 29083615</a:t>
            </a:r>
          </a:p>
          <a:p>
            <a:r>
              <a:rPr sz="800">
                <a:solidFill>
                  <a:srgbClr val="5A6469"/>
                </a:solidFill>
                <a:latin typeface="Calibri"/>
              </a:rPr>
              <a:t>[r2] Gutiérrez Carbonell P et al. J Pediatr Orthop B. 2021. doi:10.1097/BPB.0000000000000727</a:t>
            </a:r>
          </a:p>
          <a:p>
            <a:r>
              <a:rPr sz="800">
                <a:solidFill>
                  <a:srgbClr val="5A6469"/>
                </a:solidFill>
                <a:latin typeface="Calibri"/>
              </a:rPr>
              <a:t>[r4] Luhmann SJ et al. J Bone Joint Surg Am. 2004. doi:10.2106/00004623-200405000-00011</a:t>
            </a:r>
          </a:p>
          <a:p>
            <a:r>
              <a:rPr sz="800">
                <a:solidFill>
                  <a:srgbClr val="5A6469"/>
                </a:solidFill>
                <a:latin typeface="Calibri"/>
              </a:rPr>
              <a:t>[r5] Hagedoorn NN et al. J Pediatr Orthop. 2023. doi:10.1097/BPO.0000000000002441</a:t>
            </a:r>
          </a:p>
          <a:p>
            <a:r>
              <a:rPr sz="800">
                <a:solidFill>
                  <a:srgbClr val="5A6469"/>
                </a:solidFill>
                <a:latin typeface="Calibri"/>
              </a:rPr>
              <a:t>[r33] Rogie GA et al. J Pediatr Orthop. 2026. doi:10.1097/BPO.0000000000003481</a:t>
            </a:r>
          </a:p>
          <a:p>
            <a:r>
              <a:rPr sz="800">
                <a:solidFill>
                  <a:srgbClr val="5A6469"/>
                </a:solidFill>
                <a:latin typeface="Calibri"/>
              </a:rPr>
              <a:t>(+2 referencias más en las láminas finales)</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Cadera dolorosa aguda con fiebre y sin apoyo: aspira el mismo día [r1][r2].</a:t>
            </a:r>
          </a:p>
          <a:p>
            <a:pPr marL="347472" indent="-347472">
              <a:spcAft>
                <a:spcPts val="1400"/>
              </a:spcAft>
              <a:buChar char="•"/>
            </a:pPr>
            <a:r>
              <a:rPr sz="2400">
                <a:solidFill>
                  <a:srgbClr val="263238"/>
                </a:solidFill>
                <a:latin typeface="Calibri"/>
              </a:rPr>
              <a:t>Kocher y Caird orientan, no descartan: rendimiento muy variable entre hospitales [r4][r5][r33].</a:t>
            </a:r>
          </a:p>
          <a:p>
            <a:pPr marL="347472" indent="-347472">
              <a:spcAft>
                <a:spcPts val="1400"/>
              </a:spcAft>
              <a:buChar char="•"/>
            </a:pPr>
            <a:r>
              <a:rPr sz="2400">
                <a:solidFill>
                  <a:srgbClr val="263238"/>
                </a:solidFill>
                <a:latin typeface="Calibri"/>
              </a:rPr>
              <a:t>Entre 6 y 48 meses piensa en K. kingae y usa PCR o frasco de hemocultivo [r7][r6].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71</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artritis séptica pediátrica · cadera dolorosa aguda · sinovitis transitoria · criterios de Kocher · criterios de Caird · Kingella kingae · Staphylococcus aureus · SARM · estreptococo del grupo B · artrocentesis de cadera…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71</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Vijayan V et al. En: StatPearls [Internet]. 2026. PMID 29083615</a:t>
            </a:r>
          </a:p>
          <a:p>
            <a:r>
              <a:rPr sz="800">
                <a:solidFill>
                  <a:srgbClr val="5A6469"/>
                </a:solidFill>
                <a:latin typeface="Calibri"/>
              </a:rPr>
              <a:t>[r3] Kocher MS et al. J Bone Joint Surg Am. 1999. doi:10.2106/00004623-199912000-00002</a:t>
            </a:r>
          </a:p>
          <a:p>
            <a:r>
              <a:rPr sz="800">
                <a:solidFill>
                  <a:srgbClr val="5A6469"/>
                </a:solidFill>
                <a:latin typeface="Calibri"/>
              </a:rPr>
              <a:t>[r4] Luhmann SJ et al. J Bone Joint Surg Am. 2004. doi:10.2106/00004623-200405000-00011</a:t>
            </a:r>
          </a:p>
          <a:p>
            <a:r>
              <a:rPr sz="800">
                <a:solidFill>
                  <a:srgbClr val="5A6469"/>
                </a:solidFill>
                <a:latin typeface="Calibri"/>
              </a:rPr>
              <a:t>[r5] Hagedoorn NN et al. J Pediatr Orthop. 2023. doi:10.1097/BPO.0000000000002441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Fiebre, no apoyar y PCR alta: aspira antes de tranquilizarte [r1].</a:t>
            </a:r>
          </a:p>
          <a:p>
            <a:pPr marL="347472" indent="-347472">
              <a:spcAft>
                <a:spcPts val="1400"/>
              </a:spcAft>
              <a:buChar char="•"/>
            </a:pPr>
            <a:r>
              <a:rPr sz="2400">
                <a:solidFill>
                  <a:srgbClr val="263238"/>
                </a:solidFill>
                <a:latin typeface="Calibri"/>
              </a:rPr>
              <a:t>Kocher fue 99,6 % en su hospital y 59 % en otro [r3][r4].</a:t>
            </a:r>
          </a:p>
          <a:p>
            <a:pPr marL="347472" indent="-347472">
              <a:spcAft>
                <a:spcPts val="1400"/>
              </a:spcAft>
              <a:buChar char="•"/>
            </a:pPr>
            <a:r>
              <a:rPr sz="2400">
                <a:solidFill>
                  <a:srgbClr val="263238"/>
                </a:solidFill>
                <a:latin typeface="Calibri"/>
              </a:rPr>
              <a:t>Menos de 60 % de las caderas sépticas confirmadas cumple el corte de Kocher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71</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niño de 14 meses que dejó de apoyar la pierna derecha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datos de pacientes reales.</a:t>
            </a:r>
          </a:p>
          <a:p>
            <a:pPr marL="347472" indent="-347472">
              <a:spcAft>
                <a:spcPts val="1400"/>
              </a:spcAft>
              <a:buChar char="•"/>
            </a:pPr>
            <a:r>
              <a:rPr sz="2400">
                <a:solidFill>
                  <a:srgbClr val="263238"/>
                </a:solidFill>
                <a:latin typeface="Calibri"/>
              </a:rPr>
              <a:t>Niño de 14 meses, previamente sano, con 2 días de rechazo a apoyar la pierna derecha y llanto al cambiar el pañal; la madre refiere fiebre.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71</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¿Cuántos criterios de Kocher cumple y qué hacemos con ese número?</a:t>
            </a:r>
          </a:p>
          <a:p>
            <a:pPr marL="347472" indent="-347472">
              <a:spcAft>
                <a:spcPts val="1400"/>
              </a:spcAft>
              <a:buChar char="•"/>
            </a:pPr>
            <a:r>
              <a:rPr sz="2400">
                <a:solidFill>
                  <a:srgbClr val="263238"/>
                </a:solidFill>
                <a:latin typeface="Calibri"/>
              </a:rPr>
              <a:t>2. ¿Qué germen es más probable a esta edad y cómo lo buscamos?</a:t>
            </a:r>
          </a:p>
          <a:p>
            <a:pPr marL="347472" indent="-347472">
              <a:spcAft>
                <a:spcPts val="1400"/>
              </a:spcAft>
              <a:buChar char="•"/>
            </a:pPr>
            <a:r>
              <a:rPr sz="2400">
                <a:solidFill>
                  <a:srgbClr val="263238"/>
                </a:solidFill>
                <a:latin typeface="Calibri"/>
              </a:rPr>
              <a:t>3. ¿Dónde y cuándo aspiramos, y qué muestras mandamos?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71</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Yagupsky P et al. J Pediatr. 2014. doi:10.1016/j.jpeds.2014.07.060</a:t>
            </a:r>
          </a:p>
          <a:p>
            <a:r>
              <a:rPr sz="800">
                <a:solidFill>
                  <a:srgbClr val="5A6469"/>
                </a:solidFill>
                <a:latin typeface="Calibri"/>
              </a:rPr>
              <a:t>[r4] Luhmann SJ et al. J Bone Joint Surg Am. 2004. doi:10.2106/00004623-200405000-00011</a:t>
            </a:r>
          </a:p>
          <a:p>
            <a:r>
              <a:rPr sz="800">
                <a:solidFill>
                  <a:srgbClr val="5A6469"/>
                </a:solidFill>
                <a:latin typeface="Calibri"/>
              </a:rPr>
              <a:t>[r7] Yagupsky P. Expert Rev Anti Infect Ther. 2017. PMID 28918656</a:t>
            </a:r>
          </a:p>
          <a:p>
            <a:r>
              <a:rPr sz="800">
                <a:solidFill>
                  <a:srgbClr val="5A6469"/>
                </a:solidFill>
                <a:latin typeface="Calibri"/>
              </a:rPr>
              <a:t>[r8] Juchler C et al. J Pediatr. 2018. doi:10.1016/j.jpeds.2017.11.025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Cumple 2 de los 4 criterios de Kocher (no apoya y fiebre referida, según la historia), pero eso no descarta ni confirma… [r9] [r4]</a:t>
            </a:r>
          </a:p>
          <a:p>
            <a:pPr marL="347472" indent="-347472">
              <a:spcAft>
                <a:spcPts val="1400"/>
              </a:spcAft>
              <a:buChar char="•"/>
            </a:pPr>
            <a:r>
              <a:rPr sz="2400">
                <a:solidFill>
                  <a:srgbClr val="263238"/>
                </a:solidFill>
                <a:latin typeface="Calibri"/>
              </a:rPr>
              <a:t>A los 14 meses K. kingae es muy probable [r7][r8].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71</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Vijayan V, Mabrouk A. Septic Arthritis of the Pediatric Hip. En: StatPearls [Internet]. Treasure Island (FL): StatPearls Publishing; 2026. Disponible en: https://www.ncbi.nlm.nih.gov/books/NBK459284/ https://www.ncbi.nlm.nih.gov/books/NBK459284/</a:t>
            </a:r>
          </a:p>
          <a:p>
            <a:pPr>
              <a:spcAft>
                <a:spcPts val="800"/>
              </a:spcAft>
            </a:pPr>
            <a:r>
              <a:rPr sz="1200">
                <a:solidFill>
                  <a:srgbClr val="263238"/>
                </a:solidFill>
                <a:latin typeface="Calibri"/>
              </a:rPr>
              <a:t>[r2] Gutiérrez Carbonell P, Ruiz Piñana E, Valiente Valero JM. Intracapsular pressure in children with septic arthritis of the hip. J Pediatr Orthop B 2021;30(1):80-84. doi:10.1097/BPB.0000000000000727 https://doi.org/10.1097/BPB.0000000000000727</a:t>
            </a:r>
          </a:p>
          <a:p>
            <a:pPr>
              <a:spcAft>
                <a:spcPts val="800"/>
              </a:spcAft>
            </a:pPr>
            <a:r>
              <a:rPr sz="1200">
                <a:solidFill>
                  <a:srgbClr val="263238"/>
                </a:solidFill>
                <a:latin typeface="Calibri"/>
              </a:rPr>
              <a:t>[r3] Kocher MS, Zurakowski D, Kasser JR. Differentiating between septic arthritis and transient synovitis of the hip in children: an evidence-based clinical prediction algorithm. J Bone Joint Surg Am 1999;81(12):1662-70. doi:10.2106/00004623-199912000-00002 https://doi.org/10.2106/00004623-199912000-00002</a:t>
            </a:r>
          </a:p>
          <a:p>
            <a:pPr>
              <a:spcAft>
                <a:spcPts val="800"/>
              </a:spcAft>
            </a:pPr>
            <a:r>
              <a:rPr sz="1200">
                <a:solidFill>
                  <a:srgbClr val="263238"/>
                </a:solidFill>
                <a:latin typeface="Calibri"/>
              </a:rPr>
              <a:t>[r4] Luhmann SJ, Jones A, Schootman M, Gordon JE, Schoenecker PL, Luhmann JD. Differentiation between septic arthritis and transient synovitis of the hip in children with clinical prediction algorithms. J Bone Joint Surg Am 2004;86(5):956-62. doi:10.2106/00004623-200405000-00011 https://doi.org/10.2106/00004623-200405000-00011</a:t>
            </a:r>
          </a:p>
          <a:p>
            <a:pPr>
              <a:spcAft>
                <a:spcPts val="800"/>
              </a:spcAft>
            </a:pPr>
            <a:r>
              <a:rPr sz="1200">
                <a:solidFill>
                  <a:srgbClr val="263238"/>
                </a:solidFill>
                <a:latin typeface="Calibri"/>
              </a:rPr>
              <a:t>[r5] Hagedoorn NN, Olijve L, Kang L, Walls T, Davis J. Comparison of Clinical Prediction Rules in Pre-school Aged Children With Septic Hip Arthritis Due to Different Pathogens. J Pediatr Orthop 2023;43(8):e608-e613. doi:10.1097/BPO.0000000000002441 https://doi.org/10.1097/BPO.0000000000002441</a:t>
            </a:r>
          </a:p>
          <a:p>
            <a:pPr>
              <a:spcAft>
                <a:spcPts val="800"/>
              </a:spcAft>
            </a:pPr>
            <a:r>
              <a:rPr sz="1200">
                <a:solidFill>
                  <a:srgbClr val="263238"/>
                </a:solidFill>
                <a:latin typeface="Calibri"/>
              </a:rPr>
              <a:t>[r6] van den Boom M, Lennon DR, Crawford H, Freeman J, Castle J, Mistry R, et al. Microbiology of septic arthritis in young Auckland children. J Paediatr Child Health 2022;58(2):326-331. doi:10.1111/jpc.15716 https://doi.org/10.1111/jpc.15716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71</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Yagupsky P. Diagnosing Kingella kingae infections in infants and young children. Expert Rev Anti Infect Ther 2017;15(10):925-934. doi:10.1080/14787210.2017.1381557 https://pubmed.ncbi.nlm.nih.gov/28918656/</a:t>
            </a:r>
          </a:p>
          <a:p>
            <a:pPr>
              <a:spcAft>
                <a:spcPts val="800"/>
              </a:spcAft>
            </a:pPr>
            <a:r>
              <a:rPr sz="1200">
                <a:solidFill>
                  <a:srgbClr val="263238"/>
                </a:solidFill>
                <a:latin typeface="Calibri"/>
              </a:rPr>
              <a:t>[r8] Juchler C, Spyropoulou V, Wagner N, Merlini L, Dhouib A, Manzano S, et al. The Contemporary Bacteriologic Epidemiology of Osteoarticular Infections in Children in Switzerland. J Pediatr 2018;194:190-196.e1. doi:10.1016/j.jpeds.2017.11.025 https://doi.org/10.1016/j.jpeds.2017.11.025</a:t>
            </a:r>
          </a:p>
          <a:p>
            <a:pPr>
              <a:spcAft>
                <a:spcPts val="800"/>
              </a:spcAft>
            </a:pPr>
            <a:r>
              <a:rPr sz="1200">
                <a:solidFill>
                  <a:srgbClr val="263238"/>
                </a:solidFill>
                <a:latin typeface="Calibri"/>
              </a:rPr>
              <a:t>[r9] Yagupsky P, Dubnov-Raz G, Gené A, Ephros M, Israeli-Spanish Kingella kingae Research Group. Differentiating Kingella kingae septic arthritis of the hip from transient synovitis in young children. J Pediatr 2014;165(5):985-9.e1. doi:10.1016/j.jpeds.2014.07.060 https://doi.org/10.1016/j.jpeds.2014.07.060</a:t>
            </a:r>
          </a:p>
          <a:p>
            <a:pPr>
              <a:spcAft>
                <a:spcPts val="800"/>
              </a:spcAft>
            </a:pPr>
            <a:r>
              <a:rPr sz="1200">
                <a:solidFill>
                  <a:srgbClr val="263238"/>
                </a:solidFill>
                <a:latin typeface="Calibri"/>
              </a:rPr>
              <a:t>[r10] Peltola H, Pääkkönen M, Kallio P, Kallio MJ, Osteomyelitis-Septic Arthritis (OM-SA) Study Group. Prospective, randomized trial of 10 days versus 30 days of antimicrobial treatment, including a short-term course of parenteral therapy, for childhood septic arthritis. Clin Infect Dis 2009;48(9):1201-10. doi:10.1086/597582 https://doi.org/10.1086/597582</a:t>
            </a:r>
          </a:p>
          <a:p>
            <a:pPr>
              <a:spcAft>
                <a:spcPts val="800"/>
              </a:spcAft>
            </a:pPr>
            <a:r>
              <a:rPr sz="1200">
                <a:solidFill>
                  <a:srgbClr val="263238"/>
                </a:solidFill>
                <a:latin typeface="Calibri"/>
              </a:rPr>
              <a:t>[r11] Donders CM, Spaans AJ, Bessems JHJM, van Bergen CJA. A systematic review of the optimal drainage technique for septic hip arthritis in children. Hip Int 2022;32(5):685-693. doi:10.1177/1120700021989666 https://doi.org/10.1177/1120700021989666</a:t>
            </a:r>
          </a:p>
          <a:p>
            <a:pPr>
              <a:spcAft>
                <a:spcPts val="800"/>
              </a:spcAft>
            </a:pPr>
            <a:r>
              <a:rPr sz="1200">
                <a:solidFill>
                  <a:srgbClr val="263238"/>
                </a:solidFill>
                <a:latin typeface="Calibri"/>
              </a:rPr>
              <a:t>[r12] Moein SA, Fereidooni R, Gerami MH, Seifaei A, Zarifkar H, Kamalinia A. Impact of delayed presentation and surgical management on radiologic and clinical outcomes of pediatric septic hip. J Orthop 2024;54:76-80. doi:10.1016/j.jor.2024.03.019 https://doi.org/10.1016/j.jor.2024.03.019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71</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Danilov C, Fernandez FF, Wirth T, Eberhardt O. Relevant factors in the diagnosis of concomitant osteomyelitis in pediatric hip septic arthritis. A series of 41 cases treated by hip arthroscopy. Arch Orthop Trauma Surg 2023;143(4):1825-1832. doi:10.1007/s00402-022-04371-y https://doi.org/10.1007/s00402-022-04371-y</a:t>
            </a:r>
          </a:p>
          <a:p>
            <a:pPr>
              <a:spcAft>
                <a:spcPts val="800"/>
              </a:spcAft>
            </a:pPr>
            <a:r>
              <a:rPr sz="1200">
                <a:solidFill>
                  <a:srgbClr val="263238"/>
                </a:solidFill>
                <a:latin typeface="Calibri"/>
              </a:rPr>
              <a:t>[r14] Kang SN, Sanghera T, Mangwani J, Paterson JM, Ramachandran M. The management of septic arthritis in children: systematic review of the English language literature. J Bone Joint Surg Br 2009;91(9):1127-33. doi:10.1302/0301-620X.91B9.22530 https://doi.org/10.1302/0301-620X.91B9.22530</a:t>
            </a:r>
          </a:p>
          <a:p>
            <a:pPr>
              <a:spcAft>
                <a:spcPts val="800"/>
              </a:spcAft>
            </a:pPr>
            <a:r>
              <a:rPr sz="1200">
                <a:solidFill>
                  <a:srgbClr val="263238"/>
                </a:solidFill>
                <a:latin typeface="Calibri"/>
              </a:rPr>
              <a:t>[r15] Basmaci R, Lorrot M, Bidet P, Doit C, Vitoux C, Penneçot G, et al. Comparison of clinical and biologic features of Kingella kingae and Staphylococcus aureus arthritis at initial evaluation. Pediatr Infect Dis J 2011;30(10):902-4. doi:10.1097/INF.0b013e31821fe0f7 https://doi.org/10.1097/INF.0b013e31821fe0f7</a:t>
            </a:r>
          </a:p>
          <a:p>
            <a:pPr>
              <a:spcAft>
                <a:spcPts val="800"/>
              </a:spcAft>
            </a:pPr>
            <a:r>
              <a:rPr sz="1200">
                <a:solidFill>
                  <a:srgbClr val="263238"/>
                </a:solidFill>
                <a:latin typeface="Calibri"/>
              </a:rPr>
              <a:t>[r16] Lorrot M, Gillet Y, Basmaci R, Bréhin C, Dommergues MA, Favier M, et al. Antibiotic therapy for osteoarticular infections in 2023: Proposals from the Pediatric Infectious Pathology Group (GPIP). Infect Dis Now 2023;53(8S):104789. doi:10.1016/j.idnow.2023.104789 https://doi.org/10.1016/j.idnow.2023.104789</a:t>
            </a:r>
          </a:p>
          <a:p>
            <a:pPr>
              <a:spcAft>
                <a:spcPts val="800"/>
              </a:spcAft>
            </a:pPr>
            <a:r>
              <a:rPr sz="1200">
                <a:solidFill>
                  <a:srgbClr val="263238"/>
                </a:solidFill>
                <a:latin typeface="Calibri"/>
              </a:rPr>
              <a:t>[r17] Welling BD, Haruno LS, Rosenfeld SB. Validating an Algorithm to Predict Adjacent Musculoskeletal Infections in Pediatric Patients With Septic Arthritis. Clin Orthop Relat Res 2018;476(1):153-159. doi:10.1007/s11999.0000000000000019 https://doi.org/10.1007/s11999.0000000000000019</a:t>
            </a:r>
          </a:p>
          <a:p>
            <a:pPr>
              <a:spcAft>
                <a:spcPts val="800"/>
              </a:spcAft>
            </a:pPr>
            <a:r>
              <a:rPr sz="1200">
                <a:solidFill>
                  <a:srgbClr val="263238"/>
                </a:solidFill>
                <a:latin typeface="Calibri"/>
              </a:rPr>
              <a:t>[r18] Jia H, Liu T, Yu J, Lu M. C - reactive protein predicts proximal femur osteomyelitis in suppurative hip arthritis. J Orthop Surg Res 2025;20(1):664. doi:10.1186/s13018-025-06096-1 https://doi.org/10.1186/s13018-025-06096-1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71</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Gordon JE, Huang M, Dobbs M, Luhmann SJ, Szymanski DA, Schoenecker PL. Causes of false-negative ultrasound scans in the diagnosis of septic arthritis of the hip in children. J Pediatr Orthop 2002;22(3):312-6. https://pubmed.ncbi.nlm.nih.gov/11961445/</a:t>
            </a:r>
          </a:p>
          <a:p>
            <a:pPr>
              <a:spcAft>
                <a:spcPts val="800"/>
              </a:spcAft>
            </a:pPr>
            <a:r>
              <a:rPr sz="1200">
                <a:solidFill>
                  <a:srgbClr val="263238"/>
                </a:solidFill>
                <a:latin typeface="Calibri"/>
              </a:rPr>
              <a:t>[r20] Bram JT, Baldwin KD, Blumberg TJ. Gram Stain is Not Clinically Relevant in Treatment of Pediatric Septic Arthritis. J Pediatr Orthop 2018;38(9):e536-e540. doi:10.1097/BPO.0000000000001226 https://doi.org/10.1097/BPO.0000000000001226</a:t>
            </a:r>
          </a:p>
          <a:p>
            <a:pPr>
              <a:spcAft>
                <a:spcPts val="800"/>
              </a:spcAft>
            </a:pPr>
            <a:r>
              <a:rPr sz="1200">
                <a:solidFill>
                  <a:srgbClr val="263238"/>
                </a:solidFill>
                <a:latin typeface="Calibri"/>
              </a:rPr>
              <a:t>[r21] Dessì A, Crisafulli M, Accossu S, Setzu V, Fanos V. Osteo-articular infections in newborns: diagnosis and treatment. J Chemother 2008;20(5):542-50. doi:10.1179/joc.2008.20.5.542 https://doi.org/10.1179/joc.2008.20.5.542</a:t>
            </a:r>
          </a:p>
          <a:p>
            <a:pPr>
              <a:spcAft>
                <a:spcPts val="800"/>
              </a:spcAft>
            </a:pPr>
            <a:r>
              <a:rPr sz="1200">
                <a:solidFill>
                  <a:srgbClr val="263238"/>
                </a:solidFill>
                <a:latin typeface="Calibri"/>
              </a:rPr>
              <a:t>[r22] Forlin E, Milani C. Sequelae of septic arthritis of the hip in children: a new classification and a review of 41 hips. J Pediatr Orthop 2008;28(5):524-8. doi:10.1097/BPO.0b013e31817bb079 https://doi.org/10.1097/BPO.0b013e31817bb079</a:t>
            </a:r>
          </a:p>
          <a:p>
            <a:pPr>
              <a:spcAft>
                <a:spcPts val="800"/>
              </a:spcAft>
            </a:pPr>
            <a:r>
              <a:rPr sz="1200">
                <a:solidFill>
                  <a:srgbClr val="263238"/>
                </a:solidFill>
                <a:latin typeface="Calibri"/>
              </a:rPr>
              <a:t>[r23] Manz N, Krieg AH, Buettcher M, Ritz N, Heininger U. Long-Term Outcomes of Acute Osteoarticular Infections in Children. Front Pediatr 2020;8:587740. doi:10.3389/fped.2020.587740 https://doi.org/10.3389/fped.2020.587740</a:t>
            </a:r>
          </a:p>
          <a:p>
            <a:pPr>
              <a:spcAft>
                <a:spcPts val="800"/>
              </a:spcAft>
            </a:pPr>
            <a:r>
              <a:rPr sz="1200">
                <a:solidFill>
                  <a:srgbClr val="263238"/>
                </a:solidFill>
                <a:latin typeface="Calibri"/>
              </a:rPr>
              <a:t>[r24] Sebastiao A, Khawar H, Hawkins R. Investigation and Management of Lower Limb Septic Arthritis in Children: An Update Using the Latest British Orthopaedic Association Standard for Trauma (BOAST) Guidelines. Cureus 2024;16(6):e62179. doi:10.7759/cureus.62179 https://doi.org/10.7759/cureus.62179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71</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Wong M, Williams N, Cooper C. Systematic Review of Kingella kingae Musculoskeletal Infection in Children: Epidemiology, Impact and Management Strategies. Pediatric Health Med Ther 2020;11:73-84. doi:10.2147/PHMT.S217475 https://doi.org/10.2147/PHMT.S217475</a:t>
            </a:r>
          </a:p>
          <a:p>
            <a:pPr>
              <a:spcAft>
                <a:spcPts val="800"/>
              </a:spcAft>
            </a:pPr>
            <a:r>
              <a:rPr sz="1200">
                <a:solidFill>
                  <a:srgbClr val="263238"/>
                </a:solidFill>
                <a:latin typeface="Calibri"/>
              </a:rPr>
              <a:t>[r26] Jones RM, Malia L, Snelling PJ, Riera A, Mak W, Moote D, et al. Diagnostic Accuracy of Point-of-Care Ultrasound for Hip Effusion: A Multicenter Diagnostic Study. Ann Emerg Med 2025;86(6):566-575. doi:10.1016/j.annemergmed.2025.04.033 https://doi.org/10.1016/j.annemergmed.2025.04.033</a:t>
            </a:r>
          </a:p>
          <a:p>
            <a:pPr>
              <a:spcAft>
                <a:spcPts val="800"/>
              </a:spcAft>
            </a:pPr>
            <a:r>
              <a:rPr sz="1200">
                <a:solidFill>
                  <a:srgbClr val="263238"/>
                </a:solidFill>
                <a:latin typeface="Calibri"/>
              </a:rPr>
              <a:t>[r27] Nihalani S, Cruz F, Hawkins JK, Griswold BG, Mabry SE, McGwin G, et al. Is choice of approach associated with risk of avascular necrosis in pediatric septic hip?. J Child Orthop 2024;18(4):399-403. doi:10.1177/18632521241262167 https://doi.org/10.1177/18632521241262167</a:t>
            </a:r>
          </a:p>
          <a:p>
            <a:pPr>
              <a:spcAft>
                <a:spcPts val="800"/>
              </a:spcAft>
            </a:pPr>
            <a:r>
              <a:rPr sz="1200">
                <a:solidFill>
                  <a:srgbClr val="263238"/>
                </a:solidFill>
                <a:latin typeface="Calibri"/>
              </a:rPr>
              <a:t>[r28] Skaggs KF, Okoli O, Naz H, Pham NS, Vorhies JS, Tileston KR. Bedside Aspiration for Workup of the Pediatric Septic Hip: Avoid Trips to the OR and Expedited Time to Diagnosis. J Pediatr Orthop 2025;45(9):540-545. doi:10.1097/BPO.0000000000002996 https://doi.org/10.1097/BPO.0000000000002996</a:t>
            </a:r>
          </a:p>
          <a:p>
            <a:pPr>
              <a:spcAft>
                <a:spcPts val="800"/>
              </a:spcAft>
            </a:pPr>
            <a:r>
              <a:rPr sz="1200">
                <a:solidFill>
                  <a:srgbClr val="263238"/>
                </a:solidFill>
                <a:latin typeface="Calibri"/>
              </a:rPr>
              <a:t>[r29] Nielsen AB, Holm M, Lindhard MS, Glenthøj JP, Borch L, Hartling U, et al. Oral versus intravenous empirical antibiotics in children and adolescents with uncomplicated bone and joint infections: a nationwide, randomised, controlled, non-inferiority trial in Denmark. Lancet Child Adolesc Health 2024;8(9):625-635. doi:10.1016/S2352-4642(24)00133-0 https://doi.org/10.1016/S2352-4642(24)00133-0</a:t>
            </a:r>
          </a:p>
          <a:p>
            <a:pPr>
              <a:spcAft>
                <a:spcPts val="800"/>
              </a:spcAft>
            </a:pPr>
            <a:r>
              <a:rPr sz="1200">
                <a:solidFill>
                  <a:srgbClr val="263238"/>
                </a:solidFill>
                <a:latin typeface="Calibri"/>
              </a:rPr>
              <a:t>[r30] Berikopoulou MM, Konstantopoulou A, Dimopoulou K, Tsoliakos I, Psallida P, Dimopoulou D. Short- versus long-course of antimicrobial treatment in pediatric population with acute osteoarticular infections: a systematic review and meta-analysis. Eur J Pediatr 2026;185(8). doi:10.1007/s00431-026-07242-5 https://doi.org/10.1007/s00431-026-07242-5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71</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Konstantopoulou A, Berikopoulou MM, Tsoliakos I, Dimopoulou K, Dimopoulou D. Early oral versus prolonged intravenous antimicrobial treatment in children with bone and joint infections: a systematic review and meta-analysis. Eur J Pediatr 2026;185(4). doi:10.1007/s00431-026-06889-4 https://doi.org/10.1007/s00431-026-06889-4</a:t>
            </a:r>
          </a:p>
          <a:p>
            <a:pPr>
              <a:spcAft>
                <a:spcPts val="800"/>
              </a:spcAft>
            </a:pPr>
            <a:r>
              <a:rPr sz="1200">
                <a:solidFill>
                  <a:srgbClr val="263238"/>
                </a:solidFill>
                <a:latin typeface="Calibri"/>
              </a:rPr>
              <a:t>[r32] Delgado-Noguera MF, Forero Delgadillo JM, Franco AA, Vazquez JC, Calvache JA. Corticosteroids for septic arthritis in children. Cochrane Database Syst Rev 2018;11(11):CD012125. doi:10.1002/14651858.CD012125.pub2 https://doi.org/10.1002/14651858.CD012125.pub2</a:t>
            </a:r>
          </a:p>
          <a:p>
            <a:pPr>
              <a:spcAft>
                <a:spcPts val="800"/>
              </a:spcAft>
            </a:pPr>
            <a:r>
              <a:rPr sz="1200">
                <a:solidFill>
                  <a:srgbClr val="263238"/>
                </a:solidFill>
                <a:latin typeface="Calibri"/>
              </a:rPr>
              <a:t>[r33] Rogie GA, Barksdale EM, Braithwaite HC, Mo M, Clever D, Enata N, et al. Reassessing the Kocher Criteria: A Prospective Evaluation of Diagnostic Performance in Pediatric Musculoskeletal Infection. J Pediatr Orthop 2026. doi:10.1097/BPO.0000000000003481 https://doi.org/10.1097/BPO.0000000000003481</a:t>
            </a:r>
          </a:p>
          <a:p>
            <a:pPr>
              <a:spcAft>
                <a:spcPts val="800"/>
              </a:spcAft>
            </a:pPr>
            <a:r>
              <a:rPr sz="1200">
                <a:solidFill>
                  <a:srgbClr val="263238"/>
                </a:solidFill>
                <a:latin typeface="Calibri"/>
              </a:rPr>
              <a:t>[r34] Woods CR, Bradley JS, Chatterjee A, Kronman MP, Arnold SR, Robinson J, et al. Clinical Practice Guideline by the Pediatric Infectious Diseases Society (PIDS) and the Infectious Diseases Society of America (IDSA): 2023 Guideline on Diagnosis and Management of Acute Bacterial Arthritis in Pediatrics. J Pediatric Infect Dis Soc 2024;13(1):1-59. doi:10.1093/jpids/piad089 https://doi.org/10.1093/jpids/piad089</a:t>
            </a:r>
          </a:p>
          <a:p>
            <a:pPr>
              <a:spcAft>
                <a:spcPts val="800"/>
              </a:spcAft>
            </a:pPr>
            <a:r>
              <a:rPr sz="1200">
                <a:solidFill>
                  <a:srgbClr val="263238"/>
                </a:solidFill>
                <a:latin typeface="Calibri"/>
              </a:rPr>
              <a:t>[r35] Sykes MC, Ahluwalia AK, Hay D, Dalrymple J, Firth GB. Acute musculoskeletal infection in children: assessment and management. Br J Hosp Med (Lond) 2023;84(6):1-6. doi:10.12968/hmed.2022.0546 https://doi.org/10.12968/hmed.2022.0546</a:t>
            </a:r>
          </a:p>
          <a:p>
            <a:pPr>
              <a:spcAft>
                <a:spcPts val="800"/>
              </a:spcAft>
            </a:pPr>
            <a:r>
              <a:rPr sz="1200">
                <a:solidFill>
                  <a:srgbClr val="263238"/>
                </a:solidFill>
                <a:latin typeface="Calibri"/>
              </a:rPr>
              <a:t>[r36] Mitha A, Boutry N, Nectoux E, Petyt C, Lagrée M, Happiette L, et al. Community-acquired bone and joint infections in children: a 1-year prospective epidemiological study. Arch Dis Child 2015;100(2):126-9. doi:10.1136/archdischild-2013-305860 https://doi.org/10.1136/archdischild-2013-305860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71</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Hunter S, Chan H, Baker JF. Global epidemiology of childhood bone and joint infection: a systematic review. Infection 2022;50(2):329-341. doi:10.1007/s15010-021-01741-3 https://doi.org/10.1007/s15010-021-01741-3</a:t>
            </a:r>
          </a:p>
          <a:p>
            <a:pPr>
              <a:spcAft>
                <a:spcPts val="800"/>
              </a:spcAft>
            </a:pPr>
            <a:r>
              <a:rPr sz="1200">
                <a:solidFill>
                  <a:srgbClr val="263238"/>
                </a:solidFill>
                <a:latin typeface="Calibri"/>
              </a:rPr>
              <a:t>[r38] Arnold SR, Elias D, Buckingham SC, Thomas ED, Novais E, Arkader A, et al. Changing patterns of acute hematogenous osteomyelitis and septic arthritis: emergence of community-associated methicillin-resistant Staphylococcus aureus. J Pediatr Orthop 2006;26(6):703-8. doi:10.1097/01.bpo.0000242431.91489.b4 https://doi.org/10.1097/01.bpo.0000242431.91489.b4</a:t>
            </a:r>
          </a:p>
          <a:p>
            <a:pPr>
              <a:spcAft>
                <a:spcPts val="800"/>
              </a:spcAft>
            </a:pPr>
            <a:r>
              <a:rPr sz="1200">
                <a:solidFill>
                  <a:srgbClr val="263238"/>
                </a:solidFill>
                <a:latin typeface="Calibri"/>
              </a:rPr>
              <a:t>[r39] Vidigal Júnior EC, Vidigal EC, Fernandes JL. Avascular necrosis as a complication of septic arthritis of the hip in children. Int Orthop 1997;21(6):389-92. doi:10.1007/s002640050192 https://doi.org/10.1007/s002640050192</a:t>
            </a:r>
          </a:p>
          <a:p>
            <a:pPr>
              <a:spcAft>
                <a:spcPts val="800"/>
              </a:spcAft>
            </a:pPr>
            <a:r>
              <a:rPr sz="1200">
                <a:solidFill>
                  <a:srgbClr val="263238"/>
                </a:solidFill>
                <a:latin typeface="Calibri"/>
              </a:rPr>
              <a:t>[r40] Swarup I, LaValva S, Shah R, Sankar WN. Septic Arthritis of the Hip in Children: A Critical Analysis Review. JBJS Rev 2020;8(2):e0103. doi:10.2106/JBJS.RVW.19.00103 https://doi.org/10.2106/JBJS.RVW.19.00103</a:t>
            </a:r>
          </a:p>
          <a:p>
            <a:pPr>
              <a:spcAft>
                <a:spcPts val="800"/>
              </a:spcAft>
            </a:pPr>
            <a:r>
              <a:rPr sz="1200">
                <a:solidFill>
                  <a:srgbClr val="263238"/>
                </a:solidFill>
                <a:latin typeface="Calibri"/>
              </a:rPr>
              <a:t>[r41] Gupta P, Jindal R, Kumar D. Management of pediatric hip infections - A narrative review. J Clin Orthop Trauma 2025;71:103221. doi:10.1016/j.jcot.2025.103221 https://doi.org/10.1016/j.jcot.2025.103221</a:t>
            </a:r>
          </a:p>
          <a:p>
            <a:pPr>
              <a:spcAft>
                <a:spcPts val="800"/>
              </a:spcAft>
            </a:pPr>
            <a:r>
              <a:rPr sz="1200">
                <a:solidFill>
                  <a:srgbClr val="263238"/>
                </a:solidFill>
                <a:latin typeface="Calibri"/>
              </a:rPr>
              <a:t>[r42] Bisht RU, Burns JD, Smith CL, Kang P, Shrader MW, Belthur MV. The modified Kocher criteria for septic hip: Does it apply to the knee?. J Child Orthop 2022;16(3):233-237. doi:10.1177/18632521221106383 https://doi.org/10.1177/18632521221106383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71</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Branco J, Duarte M, Norte S, Arcangelo J, Alves P, Brito M, et al. Osteoarticular infections in infants under 3 months of age. Pediatr Int 2022;64(1):e15212. doi:10.1111/ped.15212 https://doi.org/10.1111/ped.15212</a:t>
            </a:r>
          </a:p>
          <a:p>
            <a:pPr>
              <a:spcAft>
                <a:spcPts val="800"/>
              </a:spcAft>
            </a:pPr>
            <a:r>
              <a:rPr sz="1200">
                <a:solidFill>
                  <a:srgbClr val="263238"/>
                </a:solidFill>
                <a:latin typeface="Calibri"/>
              </a:rPr>
              <a:t>[r44] Hooper M, Morones M, Rosenfeld S, Vallejo JG, Kaplan SL, McNeil JC. The Microbiology and Clinical Presentation of Acute Bacterial Arthritis in Houston Area Children &lt;5 Years Old in the Era of Molecular Diagnostics. Pediatr Infect Dis J 2025;44(8):735-741. doi:10.1097/INF.0000000000004794 https://doi.org/10.1097/INF.0000000000004794</a:t>
            </a:r>
          </a:p>
          <a:p>
            <a:pPr>
              <a:spcAft>
                <a:spcPts val="800"/>
              </a:spcAft>
            </a:pPr>
            <a:r>
              <a:rPr sz="1200">
                <a:solidFill>
                  <a:srgbClr val="263238"/>
                </a:solidFill>
                <a:latin typeface="Calibri"/>
              </a:rPr>
              <a:t>[r45] Kramer M, Strässle M, Keller N, Schmid S, Egidy C, Matissek C, et al. Decision-making after joint aspiration: C-reactive protein and synovial white blood cell count as laboratory indicators for surgical joint lavage in pediatric septic arthritis. BMC Musculoskelet Disord 2026;27(1):97. doi:10.1186/s12891-026-09484-8 https://doi.org/10.1186/s12891-026-09484-8</a:t>
            </a:r>
          </a:p>
          <a:p>
            <a:pPr>
              <a:spcAft>
                <a:spcPts val="800"/>
              </a:spcAft>
            </a:pPr>
            <a:r>
              <a:rPr sz="1200">
                <a:solidFill>
                  <a:srgbClr val="263238"/>
                </a:solidFill>
                <a:latin typeface="Calibri"/>
              </a:rPr>
              <a:t>[r46] Choi IH, Pizzutillo PD, Bowen JR, Dragann R, Malhis T. Sequelae and reconstruction after septic arthritis of the hip in infants. J Bone Joint Surg Am 1990;72(8):1150-65. https://pubmed.ncbi.nlm.nih.gov/2398085/</a:t>
            </a:r>
          </a:p>
          <a:p>
            <a:pPr>
              <a:spcAft>
                <a:spcPts val="800"/>
              </a:spcAft>
            </a:pPr>
            <a:r>
              <a:rPr sz="1200">
                <a:solidFill>
                  <a:srgbClr val="263238"/>
                </a:solidFill>
                <a:latin typeface="Calibri"/>
              </a:rPr>
              <a:t>[r47] QingSong T, XinLing M, Xiang R, Kang Z, Jie H. Clinical indicators for distinguishing septic arthritis from paediatric transient synovitis of the hip: a systematic review and meta-analysis. BMC Infect Dis 2024;24(1):1432. doi:10.1186/s12879-024-10341-z https://doi.org/10.1186/s12879-024-10341-z</a:t>
            </a:r>
          </a:p>
          <a:p>
            <a:pPr>
              <a:spcAft>
                <a:spcPts val="800"/>
              </a:spcAft>
            </a:pPr>
            <a:r>
              <a:rPr sz="1200">
                <a:solidFill>
                  <a:srgbClr val="263238"/>
                </a:solidFill>
                <a:latin typeface="Calibri"/>
              </a:rPr>
              <a:t>[r48] Cook PC. Transient synovitis, septic hip, and Legg-Calvé-Perthes disease: an approach to the correct diagnosis. Pediatr Clin North Am 2014;61(6):1109-18. doi:10.1016/j.pcl.2014.08.002 https://doi.org/10.1016/j.pcl.2014.08.002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71</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Kocher MS, Mandiga R, Zurakowski D, Barnewolt C, Kasser JR. Validation of a clinical prediction rule for the differentiation between septic arthritis and transient synovitis of the hip in children. J Bone Joint Surg Am 2004;86(8):1629-35. doi:10.2106/00004623-200408000-00005 https://doi.org/10.2106/00004623-200408000-00005</a:t>
            </a:r>
          </a:p>
          <a:p>
            <a:pPr>
              <a:spcAft>
                <a:spcPts val="800"/>
              </a:spcAft>
            </a:pPr>
            <a:r>
              <a:rPr sz="1200">
                <a:solidFill>
                  <a:srgbClr val="263238"/>
                </a:solidFill>
                <a:latin typeface="Calibri"/>
              </a:rPr>
              <a:t>[r50] Caird MS, Flynn JM, Leung YL, Millman JE, D'Italia JG, Dormans JP. Factors distinguishing septic arthritis from transient synovitis of the hip in children. A prospective study. J Bone Joint Surg Am 2006;88(6):1251-7. doi:10.2106/JBJS.E.00216 https://doi.org/10.2106/JBJS.E.00216</a:t>
            </a:r>
          </a:p>
          <a:p>
            <a:pPr>
              <a:spcAft>
                <a:spcPts val="800"/>
              </a:spcAft>
            </a:pPr>
            <a:r>
              <a:rPr sz="1200">
                <a:solidFill>
                  <a:srgbClr val="263238"/>
                </a:solidFill>
                <a:latin typeface="Calibri"/>
              </a:rPr>
              <a:t>[r51] Sultan J, Hughes PJ. Septic arthritis or transient synovitis of the hip in children: the value of clinical prediction algorithms. J Bone Joint Surg Br 2010;92(9):1289-93. doi:10.1302/0301-620X.92B9.24286 https://doi.org/10.1302/0301-620X.92B9.24286</a:t>
            </a:r>
          </a:p>
          <a:p>
            <a:pPr>
              <a:spcAft>
                <a:spcPts val="800"/>
              </a:spcAft>
            </a:pPr>
            <a:r>
              <a:rPr sz="1200">
                <a:solidFill>
                  <a:srgbClr val="263238"/>
                </a:solidFill>
                <a:latin typeface="Calibri"/>
              </a:rPr>
              <a:t>[r52] Olandres RA, Seng DWR, Seneviratna A, Hamouda ESM, Foong BCM, Wong KPL, et al. C-reactive protein of ≥ 20 mg/L and ultrasound finding of an effusion ≥ 7 mm has a high specificity and sensitivity in diagnosing paediatric hip septic arthritis. Arch Orthop Trauma Surg 2023;143(12):7027-7033. doi:10.1007/s00402-023-05005-7 https://doi.org/10.1007/s00402-023-05005-7</a:t>
            </a:r>
          </a:p>
          <a:p>
            <a:pPr>
              <a:spcAft>
                <a:spcPts val="800"/>
              </a:spcAft>
            </a:pPr>
            <a:r>
              <a:rPr sz="1200">
                <a:solidFill>
                  <a:srgbClr val="263238"/>
                </a:solidFill>
                <a:latin typeface="Calibri"/>
              </a:rPr>
              <a:t>[r53] Valisena S, De Marco G, Vazquez O, Cochard B, Steiger C, Dayer R, et al. The Kocher-Caird Criteria for Pediatric Septic Arthritis of the Hip: Time for a Change in the Kingella Era?. Microorganisms 2024;12(3). doi:10.3390/microorganisms12030550 https://doi.org/10.3390/microorganisms12030550</a:t>
            </a:r>
          </a:p>
          <a:p>
            <a:pPr>
              <a:spcAft>
                <a:spcPts val="800"/>
              </a:spcAft>
            </a:pPr>
            <a:r>
              <a:rPr sz="1200">
                <a:solidFill>
                  <a:srgbClr val="263238"/>
                </a:solidFill>
                <a:latin typeface="Calibri"/>
              </a:rPr>
              <a:t>[r54] Hanna J, Rashid R, Hanna M, Elkomos BE, Bahadoor V, Ebeidallah G. Paediatric Septic Arthritis of the Hip and the Efficacy of Kocher's Criteria: A Literature Review. Cureus 2024;16(8):e66184. doi:10.7759/cureus.66184 https://doi.org/10.7759/cureus.66184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71</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Dey M, Al-Attar M, Peruffo L, Coope A, Zhao SS, Duffield S, et al. Assessment and diagnosis of the acute hot joint: a systematic review and meta-analysis. Rheumatology (Oxford) 2023;62(5):1740-1756. doi:10.1093/rheumatology/keac606 https://doi.org/10.1093/rheumatology/keac606</a:t>
            </a:r>
          </a:p>
          <a:p>
            <a:pPr>
              <a:spcAft>
                <a:spcPts val="800"/>
              </a:spcAft>
            </a:pPr>
            <a:r>
              <a:rPr sz="1200">
                <a:solidFill>
                  <a:srgbClr val="263238"/>
                </a:solidFill>
                <a:latin typeface="Calibri"/>
              </a:rPr>
              <a:t>[r56] Expert Panel on Pediatric Imaging:, Safdar NM, Rigsby CK, Iyer RS, Alazraki AL, Anupindi SA, et al. ACR Appropriateness Criteria® Acutely Limping Child Up To Age 5. J Am Coll Radiol 2018;15(11S):S252-S262. doi:10.1016/j.jacr.2018.09.030 https://doi.org/10.1016/j.jacr.2018.09.030</a:t>
            </a:r>
          </a:p>
          <a:p>
            <a:pPr>
              <a:spcAft>
                <a:spcPts val="800"/>
              </a:spcAft>
            </a:pPr>
            <a:r>
              <a:rPr sz="1200">
                <a:solidFill>
                  <a:srgbClr val="263238"/>
                </a:solidFill>
                <a:latin typeface="Calibri"/>
              </a:rPr>
              <a:t>[r57] Katz-Dana H, Stackievicz R, Dana E, Friedman N, Lackner G, Rosenbloom E, et al. Diagnostic accuracy of point-of-care ultrasound (PoCUS) for the diagnosis of hip effusion in the pediatric emergency department. CJEM 2024;26(12):875-882. doi:10.1007/s43678-024-00788-z https://doi.org/10.1007/s43678-024-00788-z</a:t>
            </a:r>
          </a:p>
          <a:p>
            <a:pPr>
              <a:spcAft>
                <a:spcPts val="800"/>
              </a:spcAft>
            </a:pPr>
            <a:r>
              <a:rPr sz="1200">
                <a:solidFill>
                  <a:srgbClr val="263238"/>
                </a:solidFill>
                <a:latin typeface="Calibri"/>
              </a:rPr>
              <a:t>[r58] Adam M, Ibrahim B, Khidir R, Elmahdi E, Ahmed S, Ahmed A. Usefulness of MRI findings in differentiating between septic arthritis and transient synovitis of hip joint in children: A systematic review and meta-analysis. Eur J Radiol Open 2022;9:100439. doi:10.1016/j.ejro.2022.100439 https://doi.org/10.1016/j.ejro.2022.100439</a:t>
            </a:r>
          </a:p>
          <a:p>
            <a:pPr>
              <a:spcAft>
                <a:spcPts val="800"/>
              </a:spcAft>
            </a:pPr>
            <a:r>
              <a:rPr sz="1200">
                <a:solidFill>
                  <a:srgbClr val="263238"/>
                </a:solidFill>
                <a:latin typeface="Calibri"/>
              </a:rPr>
              <a:t>[r59] Refakis CA, Arkader A, Baldwin KD, Spiegel DA, Sankar WN. Predicting Periarticular Infection in Children With Septic Arthritis of the Hip: Regionally Derived Criteria May Not Apply to All Populations. J Pediatr Orthop 2019;39(5):268-274. doi:10.1097/BPO.0000000000000934 https://doi.org/10.1097/BPO.0000000000000934</a:t>
            </a:r>
          </a:p>
          <a:p>
            <a:pPr>
              <a:spcAft>
                <a:spcPts val="800"/>
              </a:spcAft>
            </a:pPr>
            <a:r>
              <a:rPr sz="1200">
                <a:solidFill>
                  <a:srgbClr val="263238"/>
                </a:solidFill>
                <a:latin typeface="Calibri"/>
              </a:rPr>
              <a:t>[r60] Hunter S, Chan H, Crawford H, Baker JF. Appropriate Antibiotic Duration in Pediatric Bone and Joint Infection: A Systematic Review. J Pediatr Soc North Am 2023;5(4):736. doi:10.55275/JPOSNA-2023-736 https://doi.org/10.55275/JPOSNA-2023-736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71</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Harel L, Prais D, Bar-On E, Livni G, Hoffer V, Uziel Y, et al. Dexamethasone therapy for septic arthritis in children: results of a randomized double-blind placebo-controlled study. J Pediatr Orthop 2011;31(2):211-5. doi:10.1097/BPO.0b013e3182092869 https://doi.org/10.1097/BPO.0b013e3182092869</a:t>
            </a:r>
          </a:p>
          <a:p>
            <a:pPr>
              <a:spcAft>
                <a:spcPts val="800"/>
              </a:spcAft>
            </a:pPr>
            <a:r>
              <a:rPr sz="1200">
                <a:solidFill>
                  <a:srgbClr val="263238"/>
                </a:solidFill>
                <a:latin typeface="Calibri"/>
              </a:rPr>
              <a:t>[r62] Fogel I, Amir J, Bar-On E, Harel L. Dexamethasone Therapy for Septic Arthritis in Children. Pediatrics 2015;136(4):e776-82. doi:10.1542/peds.2014-4025 https://doi.org/10.1542/peds.2014-4025</a:t>
            </a:r>
          </a:p>
          <a:p>
            <a:pPr>
              <a:spcAft>
                <a:spcPts val="800"/>
              </a:spcAft>
            </a:pPr>
            <a:r>
              <a:rPr sz="1200">
                <a:solidFill>
                  <a:srgbClr val="263238"/>
                </a:solidFill>
                <a:latin typeface="Calibri"/>
              </a:rPr>
              <a:t>[r63] Journeau P, Wein F, Popkov D, Philippe R, Haumont T, Lascombes P. Hip septic arthritis in children: assessment of treatment using needle aspiration/irrigation. Orthop Traumatol Surg Res 2011;97(3):308-13. doi:10.1016/j.otsr.2011.01.009 https://doi.org/10.1016/j.otsr.2011.01.009</a:t>
            </a:r>
          </a:p>
          <a:p>
            <a:pPr>
              <a:spcAft>
                <a:spcPts val="800"/>
              </a:spcAft>
            </a:pPr>
            <a:r>
              <a:rPr sz="1200">
                <a:solidFill>
                  <a:srgbClr val="263238"/>
                </a:solidFill>
                <a:latin typeface="Calibri"/>
              </a:rPr>
              <a:t>[r64] El-Sayed AM. Treatment of early septic arthritis of the hip in children: comparison of results of open arthrotomy versus arthroscopic drainage. J Child Orthop 2008;2(3):229-37. doi:10.1007/s11832-008-0094-0 https://doi.org/10.1007/s11832-008-0094-0</a:t>
            </a:r>
          </a:p>
          <a:p>
            <a:pPr>
              <a:spcAft>
                <a:spcPts val="800"/>
              </a:spcAft>
            </a:pPr>
            <a:r>
              <a:rPr sz="1200">
                <a:solidFill>
                  <a:srgbClr val="263238"/>
                </a:solidFill>
                <a:latin typeface="Calibri"/>
              </a:rPr>
              <a:t>[r65] Nannini A, Giorgino R, Bianco Prevot L, Bobba A, Curci D, Cecchinato R, et al. Septic arthritis in the pediatric hip joint: a systematic review of diagnosis, management, and outcomes. Front Pediatr 2023;11:1311862. doi:10.3389/fped.2023.1311862 https://doi.org/10.3389/fped.2023.1311862</a:t>
            </a:r>
          </a:p>
          <a:p>
            <a:pPr>
              <a:spcAft>
                <a:spcPts val="800"/>
              </a:spcAft>
            </a:pPr>
            <a:r>
              <a:rPr sz="1200">
                <a:solidFill>
                  <a:srgbClr val="263238"/>
                </a:solidFill>
                <a:latin typeface="Calibri"/>
              </a:rPr>
              <a:t>[r66] Michaud J, Dutron S, Pico J, Jeandel C, Joly-Monrigal P, Neagoe P, et al. The feasibility and safety of ultrasound-guided puncture for treatment of septic arthritis in children. Ital J Pediatr 2024;50(1):198. doi:10.1186/s13052-024-01746-2 https://doi.org/10.1186/s13052-024-01746-2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71</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Kocher MS, Mandiga R, Murphy JM, Goldmann D, Harper M, Sundel R, et al. A clinical practice guideline for treatment of septic arthritis in children: efficacy in improving process of care and effect on outcome of septic arthritis of the hip. J Bone Joint Surg Am 2003;85(6):994-9. https://pubmed.ncbi.nlm.nih.gov/12783993/</a:t>
            </a:r>
          </a:p>
          <a:p>
            <a:pPr>
              <a:spcAft>
                <a:spcPts val="800"/>
              </a:spcAft>
            </a:pPr>
            <a:r>
              <a:rPr sz="1200">
                <a:solidFill>
                  <a:srgbClr val="263238"/>
                </a:solidFill>
                <a:latin typeface="Calibri"/>
              </a:rPr>
              <a:t>[r68] Nunn TR, Cheung WY, Rollinson PD. A prospective study of pyogenic sepsis of the hip in childhood. J Bone Joint Surg Br 2007;89(1):100-6. doi:10.1302/0301-620X.89B1.17940 https://doi.org/10.1302/0301-620X.89B1.17940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Artritis séptica en el niño: cadera dolorosa aguda, Kocher y sus límites, drenaje a tiempo y secuelas</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