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Trauma abdominal grave</c:v>
                </c:pt>
                <c:pt idx="1">
                  <c:v>Trauma grave de extremidades</c:v>
                </c:pt>
                <c:pt idx="2">
                  <c:v>Trauma penetrante</c:v>
                </c:pt>
                <c:pt idx="3">
                  <c:v>Todos los pacientes que murieron</c:v>
                </c:pt>
              </c:strCache>
            </c:strRef>
          </c:cat>
          <c:val>
            <c:numRef>
              <c:f>Sheet1!$B$2:$B$5</c:f>
              <c:numCache>
                <c:formatCode>General</c:formatCode>
                <c:ptCount val="4"/>
                <c:pt idx="0">
                  <c:v>73</c:v>
                </c:pt>
                <c:pt idx="1">
                  <c:v>58</c:v>
                </c:pt>
                <c:pt idx="2">
                  <c:v>55</c:v>
                </c:pt>
                <c:pt idx="3">
                  <c:v>34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s</c:v>
                </c:pt>
              </c:strCache>
            </c:strRef>
          </c:tx>
          <c:spPr>
            <a:ln w="38100">
              <a:solidFill>
                <a:srgbClr val="0F5F6B"/>
              </a:solidFill>
            </a:ln>
          </c:spPr>
          <c:marker>
            <c:spPr>
              <a:solidFill>
                <a:srgbClr val="0F5F6B"/>
              </a:solidFill>
            </c:spPr>
          </c:marker>
          <c:cat>
            <c:strRef>
              <c:f>Sheet1!$A$2:$A$5</c:f>
              <c:strCache>
                <c:ptCount val="4"/>
                <c:pt idx="0">
                  <c:v>Clase I (déficit de base 2 o menos)</c:v>
                </c:pt>
                <c:pt idx="1">
                  <c:v>Clase II (más de 2 a 6)</c:v>
                </c:pt>
                <c:pt idx="2">
                  <c:v>Clase III (más de 6 a 10)</c:v>
                </c:pt>
                <c:pt idx="3">
                  <c:v>Clase IV (más de 10)</c:v>
                </c:pt>
              </c:strCache>
            </c:strRef>
          </c:cat>
          <c:val>
            <c:numRef>
              <c:f>Sheet1!$B$2:$B$5</c:f>
              <c:numCache>
                <c:formatCode>General</c:formatCode>
                <c:ptCount val="4"/>
                <c:pt idx="0">
                  <c:v>29.8</c:v>
                </c:pt>
                <c:pt idx="1">
                  <c:v>32.1</c:v>
                </c:pt>
                <c:pt idx="2">
                  <c:v>39.0</c:v>
                </c:pt>
                <c:pt idx="3">
                  <c:v>69.5</c:v>
                </c:pt>
              </c:numCache>
            </c:numRef>
          </c:val>
          <c:smooth val="0"/>
        </c:ser>
        <c:dLbls>
          <c:numFmt formatCode="General" sourceLinked="0"/>
          <c:txPr>
            <a:bodyPr/>
            <a:lstStyle/>
            <a:p>
              <a:pPr>
                <a:defRPr sz="1400" b="1"/>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crossAx val="2140495176"/>
        <c:crosses val="autoZero"/>
        <c:auto val="1"/>
        <c:lblAlgn val="ctr"/>
        <c:lblOffset val="100"/>
        <c:noMultiLvlLbl val="0"/>
      </c:catAx>
      <c:valAx>
        <c:axId val="2140495176"/>
        <c:scaling>
          <c:min val="0.0"/>
        </c:scaling>
        <c:delete val="0"/>
        <c:axPos val="l"/>
        <c:majorGridlines>
          <c:spPr>
            <a:ln>
              <a:solidFill>
                <a:srgbClr val="D6DBDE"/>
              </a:solidFill>
            </a:ln>
          </c:spPr>
        </c:majorGridlines>
        <c:title>
          <c:tx>
            <c:rich>
              <a:bodyPr/>
              <a:lstStyle/>
              <a:p>
                <a:r>
                  <a:rPr sz="1200"/>
                  <a:t>s</a:t>
                </a:r>
              </a:p>
            </c:rich>
          </c:tx>
          <c:layout/>
          <c:overlay val="0"/>
        </c:title>
        <c:majorTickMark val="out"/>
        <c:minorTickMark val="none"/>
        <c:tickLblPos val="nextTo"/>
        <c:crossAx val="2118791784"/>
        <c:crosses val="autoZero"/>
      </c:valAx>
    </c:plotArea>
    <c:plotVisOnly val="1"/>
    <c:dispBlanksAs val="gap"/>
    <c:showDLblsOverMax val="0"/>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mmHg</c:v>
                </c:pt>
              </c:strCache>
            </c:strRef>
          </c:tx>
          <c:spPr>
            <a:ln w="38100">
              <a:solidFill>
                <a:srgbClr val="0F5F6B"/>
              </a:solidFill>
            </a:ln>
          </c:spPr>
          <c:marker>
            <c:spPr>
              <a:solidFill>
                <a:srgbClr val="0F5F6B"/>
              </a:solidFill>
            </c:spPr>
          </c:marker>
          <c:cat>
            <c:strRef>
              <c:f>Sheet1!$A$2:$A$5</c:f>
              <c:strCache>
                <c:ptCount val="4"/>
                <c:pt idx="0">
                  <c:v>Clase I</c:v>
                </c:pt>
                <c:pt idx="1">
                  <c:v>Clase II</c:v>
                </c:pt>
                <c:pt idx="2">
                  <c:v>Clase III</c:v>
                </c:pt>
                <c:pt idx="3">
                  <c:v>Clase IV</c:v>
                </c:pt>
              </c:strCache>
            </c:strRef>
          </c:cat>
          <c:val>
            <c:numRef>
              <c:f>Sheet1!$B$2:$B$5</c:f>
              <c:numCache>
                <c:formatCode>General</c:formatCode>
                <c:ptCount val="4"/>
                <c:pt idx="0">
                  <c:v>132.6</c:v>
                </c:pt>
                <c:pt idx="1">
                  <c:v>124.6</c:v>
                </c:pt>
                <c:pt idx="2">
                  <c:v>112.7</c:v>
                </c:pt>
                <c:pt idx="3">
                  <c:v>94.8</c:v>
                </c:pt>
              </c:numCache>
            </c:numRef>
          </c:val>
          <c:smooth val="0"/>
        </c:ser>
        <c:dLbls>
          <c:numFmt formatCode="General" sourceLinked="0"/>
          <c:txPr>
            <a:bodyPr/>
            <a:lstStyle/>
            <a:p>
              <a:pPr>
                <a:defRPr sz="1400" b="1"/>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crossAx val="2140495176"/>
        <c:crosses val="autoZero"/>
        <c:auto val="1"/>
        <c:lblAlgn val="ctr"/>
        <c:lblOffset val="100"/>
        <c:noMultiLvlLbl val="0"/>
      </c:catAx>
      <c:valAx>
        <c:axId val="2140495176"/>
        <c:scaling>
          <c:min val="0.0"/>
        </c:scaling>
        <c:delete val="0"/>
        <c:axPos val="l"/>
        <c:majorGridlines>
          <c:spPr>
            <a:ln>
              <a:solidFill>
                <a:srgbClr val="D6DBDE"/>
              </a:solidFill>
            </a:ln>
          </c:spPr>
        </c:majorGridlines>
        <c:title>
          <c:tx>
            <c:rich>
              <a:bodyPr/>
              <a:lstStyle/>
              <a:p>
                <a:r>
                  <a:rPr sz="1200"/>
                  <a:t>mmHg</a:t>
                </a:r>
              </a:p>
            </c:rich>
          </c:tx>
          <c:layout/>
          <c:overlay val="0"/>
        </c:title>
        <c:majorTickMark val="out"/>
        <c:minorTickMark val="none"/>
        <c:tickLblPos val="nextTo"/>
        <c:crossAx val="2118791784"/>
        <c:crosses val="autoZero"/>
      </c:valAx>
    </c:plotArea>
    <c:plotVisOnly val="1"/>
    <c:dispBlanksAs val="gap"/>
    <c:showDLblsOverMax val="0"/>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Clase I</c:v>
                </c:pt>
                <c:pt idx="1">
                  <c:v>Clase II</c:v>
                </c:pt>
                <c:pt idx="2">
                  <c:v>Clase III</c:v>
                </c:pt>
                <c:pt idx="3">
                  <c:v>Clase IV</c:v>
                </c:pt>
              </c:strCache>
            </c:strRef>
          </c:cat>
          <c:val>
            <c:numRef>
              <c:f>Sheet1!$B$2:$B$5</c:f>
              <c:numCache>
                <c:formatCode>General</c:formatCode>
                <c:ptCount val="4"/>
                <c:pt idx="0">
                  <c:v>7.4</c:v>
                </c:pt>
                <c:pt idx="1">
                  <c:v>12.4</c:v>
                </c:pt>
                <c:pt idx="2">
                  <c:v>23.9</c:v>
                </c:pt>
                <c:pt idx="3">
                  <c:v>51.5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Sheet1!$A$2:$A$11</c:f>
              <c:strCache>
                <c:ptCount val="10"/>
                <c:pt idx="0">
                  <c:v>NEXUS (34 069 pacientes)</c:v>
                </c:pt>
                <c:pt idx="1">
                  <c:v>Regla canadiense, derivación</c:v>
                </c:pt>
                <c:pt idx="2">
                  <c:v>Regla canadiense, comparación</c:v>
                </c:pt>
                <c:pt idx="3">
                  <c:v>NEXUS, comparación</c:v>
                </c:pt>
                <c:pt idx="4">
                  <c:v>Tacto rectal, lesión medular (1401)</c:v>
                </c:pt>
                <c:pt idx="5">
                  <c:v>Tacto rectal, lesión medular (1032)</c:v>
                </c:pt>
                <c:pt idx="6">
                  <c:v>Tacto rectal, hallazgo global</c:v>
                </c:pt>
                <c:pt idx="7">
                  <c:v>Maniobra de estabilidad pélvica, fractura inestable</c:v>
                </c:pt>
                <c:pt idx="8">
                  <c:v>Deformidad pélvica, fractura inestable</c:v>
                </c:pt>
                <c:pt idx="9">
                  <c:v>Dolor pélvico con Glasgow mayor de 13, fractura inestable</c:v>
                </c:pt>
              </c:strCache>
            </c:strRef>
          </c:cat>
          <c:val>
            <c:numRef>
              <c:f>Sheet1!$B$2:$B$11</c:f>
              <c:numCache>
                <c:formatCode>General</c:formatCode>
                <c:ptCount val="10"/>
                <c:pt idx="0">
                  <c:v>99.0</c:v>
                </c:pt>
                <c:pt idx="1">
                  <c:v>100</c:v>
                </c:pt>
                <c:pt idx="2">
                  <c:v>99.4</c:v>
                </c:pt>
                <c:pt idx="3">
                  <c:v>90.7</c:v>
                </c:pt>
                <c:pt idx="4">
                  <c:v>37</c:v>
                </c:pt>
                <c:pt idx="5">
                  <c:v>50</c:v>
                </c:pt>
                <c:pt idx="6">
                  <c:v>22.9</c:v>
                </c:pt>
                <c:pt idx="7">
                  <c:v>26</c:v>
                </c:pt>
                <c:pt idx="8">
                  <c:v>55</c:v>
                </c:pt>
                <c:pt idx="9">
                  <c:v>100</c:v>
                </c:pt>
              </c:numCache>
            </c:numRef>
          </c:val>
        </c:ser>
        <c:ser>
          <c:idx val="1"/>
          <c:order val="1"/>
          <c:tx>
            <c:strRef>
              <c:f>Sheet1!$C$1</c:f>
              <c:strCache>
                <c:ptCount val="1"/>
                <c:pt idx="0">
                  <c:v>Especificidad</c:v>
                </c:pt>
              </c:strCache>
            </c:strRef>
          </c:tx>
          <c:spPr>
            <a:solidFill>
              <a:srgbClr val="D97706"/>
            </a:solidFill>
          </c:spPr>
          <c:cat>
            <c:strRef>
              <c:f>Sheet1!$A$2:$A$11</c:f>
              <c:strCache>
                <c:ptCount val="10"/>
                <c:pt idx="0">
                  <c:v>NEXUS (34 069 pacientes)</c:v>
                </c:pt>
                <c:pt idx="1">
                  <c:v>Regla canadiense, derivación</c:v>
                </c:pt>
                <c:pt idx="2">
                  <c:v>Regla canadiense, comparación</c:v>
                </c:pt>
                <c:pt idx="3">
                  <c:v>NEXUS, comparación</c:v>
                </c:pt>
                <c:pt idx="4">
                  <c:v>Tacto rectal, lesión medular (1401)</c:v>
                </c:pt>
                <c:pt idx="5">
                  <c:v>Tacto rectal, lesión medular (1032)</c:v>
                </c:pt>
                <c:pt idx="6">
                  <c:v>Tacto rectal, hallazgo global</c:v>
                </c:pt>
                <c:pt idx="7">
                  <c:v>Maniobra de estabilidad pélvica, fractura inestable</c:v>
                </c:pt>
                <c:pt idx="8">
                  <c:v>Deformidad pélvica, fractura inestable</c:v>
                </c:pt>
                <c:pt idx="9">
                  <c:v>Dolor pélvico con Glasgow mayor de 13, fractura inestable</c:v>
                </c:pt>
              </c:strCache>
            </c:strRef>
          </c:cat>
          <c:val>
            <c:numRef>
              <c:f>Sheet1!$C$2:$C$11</c:f>
              <c:numCache>
                <c:formatCode>General</c:formatCode>
                <c:ptCount val="10"/>
                <c:pt idx="0">
                  <c:v>12.9</c:v>
                </c:pt>
                <c:pt idx="1">
                  <c:v>42.5</c:v>
                </c:pt>
                <c:pt idx="2">
                  <c:v>45.1</c:v>
                </c:pt>
                <c:pt idx="3">
                  <c:v>36.8</c:v>
                </c:pt>
                <c:pt idx="4">
                  <c:v>96</c:v>
                </c:pt>
                <c:pt idx="5">
                  <c:v>93</c:v>
                </c:pt>
                <c:pt idx="6">
                  <c:v>94.7</c:v>
                </c:pt>
                <c:pt idx="7">
                  <c:v>99.9</c:v>
                </c:pt>
                <c:pt idx="8">
                  <c:v>97</c:v>
                </c:pt>
                <c:pt idx="9">
                  <c:v>93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Sheet1!$A$2:$A$7</c:f>
              <c:strCache>
                <c:ptCount val="6"/>
                <c:pt idx="0">
                  <c:v>eFAST: neumotórax</c:v>
                </c:pt>
                <c:pt idx="1">
                  <c:v>eFAST: derrame pericárdico</c:v>
                </c:pt>
                <c:pt idx="2">
                  <c:v>eFAST: líquido libre intraabdominal</c:v>
                </c:pt>
                <c:pt idx="3">
                  <c:v>Ultrasonido de tórax: neumotórax</c:v>
                </c:pt>
                <c:pt idx="4">
                  <c:v>Radiografía de tórax supina: neumotórax</c:v>
                </c:pt>
                <c:pt idx="5">
                  <c:v>Radiografía de pelvis frente a TC</c:v>
                </c:pt>
              </c:strCache>
            </c:strRef>
          </c:cat>
          <c:val>
            <c:numRef>
              <c:f>Sheet1!$B$2:$B$7</c:f>
              <c:numCache>
                <c:formatCode>General</c:formatCode>
                <c:ptCount val="6"/>
                <c:pt idx="0">
                  <c:v>69</c:v>
                </c:pt>
                <c:pt idx="1">
                  <c:v>91</c:v>
                </c:pt>
                <c:pt idx="2">
                  <c:v>74</c:v>
                </c:pt>
                <c:pt idx="3">
                  <c:v>91</c:v>
                </c:pt>
                <c:pt idx="4">
                  <c:v>47</c:v>
                </c:pt>
                <c:pt idx="5">
                  <c:v>68</c:v>
                </c:pt>
              </c:numCache>
            </c:numRef>
          </c:val>
        </c:ser>
        <c:ser>
          <c:idx val="1"/>
          <c:order val="1"/>
          <c:tx>
            <c:strRef>
              <c:f>Sheet1!$C$1</c:f>
              <c:strCache>
                <c:ptCount val="1"/>
                <c:pt idx="0">
                  <c:v>Especificidad</c:v>
                </c:pt>
              </c:strCache>
            </c:strRef>
          </c:tx>
          <c:spPr>
            <a:solidFill>
              <a:srgbClr val="D97706"/>
            </a:solidFill>
          </c:spPr>
          <c:cat>
            <c:strRef>
              <c:f>Sheet1!$A$2:$A$7</c:f>
              <c:strCache>
                <c:ptCount val="6"/>
                <c:pt idx="0">
                  <c:v>eFAST: neumotórax</c:v>
                </c:pt>
                <c:pt idx="1">
                  <c:v>eFAST: derrame pericárdico</c:v>
                </c:pt>
                <c:pt idx="2">
                  <c:v>eFAST: líquido libre intraabdominal</c:v>
                </c:pt>
                <c:pt idx="3">
                  <c:v>Ultrasonido de tórax: neumotórax</c:v>
                </c:pt>
                <c:pt idx="4">
                  <c:v>Radiografía de tórax supina: neumotórax</c:v>
                </c:pt>
                <c:pt idx="5">
                  <c:v>Radiografía de pelvis frente a TC</c:v>
                </c:pt>
              </c:strCache>
            </c:strRef>
          </c:cat>
          <c:val>
            <c:numRef>
              <c:f>Sheet1!$C$2:$C$7</c:f>
              <c:numCache>
                <c:formatCode>General</c:formatCode>
                <c:ptCount val="6"/>
                <c:pt idx="0">
                  <c:v>99</c:v>
                </c:pt>
                <c:pt idx="1">
                  <c:v>94</c:v>
                </c:pt>
                <c:pt idx="2">
                  <c:v>98</c:v>
                </c:pt>
                <c:pt idx="3">
                  <c:v>99</c:v>
                </c:pt>
                <c:pt idx="4">
                  <c:v>100</c:v>
                </c:pt>
                <c:pt idx="5">
                  <c:v>98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Todos: tomografía inmediata</c:v>
                </c:pt>
                <c:pt idx="1">
                  <c:v>Todos: estudio habitual</c:v>
                </c:pt>
                <c:pt idx="2">
                  <c:v>Politrauma: tomografía inmediata</c:v>
                </c:pt>
                <c:pt idx="3">
                  <c:v>Politrauma: estudio habitual</c:v>
                </c:pt>
                <c:pt idx="4">
                  <c:v>Traumatismo craneal: tomografía inmediata</c:v>
                </c:pt>
                <c:pt idx="5">
                  <c:v>Traumatismo craneal: estudio habitual</c:v>
                </c:pt>
              </c:strCache>
            </c:strRef>
          </c:cat>
          <c:val>
            <c:numRef>
              <c:f>Sheet1!$B$2:$B$7</c:f>
              <c:numCache>
                <c:formatCode>General</c:formatCode>
                <c:ptCount val="6"/>
                <c:pt idx="0">
                  <c:v>16</c:v>
                </c:pt>
                <c:pt idx="1">
                  <c:v>16</c:v>
                </c:pt>
                <c:pt idx="2">
                  <c:v>22</c:v>
                </c:pt>
                <c:pt idx="3">
                  <c:v>25</c:v>
                </c:pt>
                <c:pt idx="4">
                  <c:v>38</c:v>
                </c:pt>
                <c:pt idx="5">
                  <c:v>44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Hasta 1 h: ácido tranexámico</c:v>
                </c:pt>
                <c:pt idx="1">
                  <c:v>Hasta 1 h: placebo</c:v>
                </c:pt>
                <c:pt idx="2">
                  <c:v>De 1 a 3 h: ácido tranexámico</c:v>
                </c:pt>
                <c:pt idx="3">
                  <c:v>De 1 a 3 h: placebo</c:v>
                </c:pt>
                <c:pt idx="4">
                  <c:v>Después de 3 h: ácido tranexámico</c:v>
                </c:pt>
                <c:pt idx="5">
                  <c:v>Después de 3 h: placebo</c:v>
                </c:pt>
              </c:strCache>
            </c:strRef>
          </c:cat>
          <c:val>
            <c:numRef>
              <c:f>Sheet1!$B$2:$B$7</c:f>
              <c:numCache>
                <c:formatCode>General</c:formatCode>
                <c:ptCount val="6"/>
                <c:pt idx="0">
                  <c:v>5.3</c:v>
                </c:pt>
                <c:pt idx="1">
                  <c:v>7.7</c:v>
                </c:pt>
                <c:pt idx="2">
                  <c:v>4.8</c:v>
                </c:pt>
                <c:pt idx="3">
                  <c:v>6.1</c:v>
                </c:pt>
                <c:pt idx="4">
                  <c:v>4.4</c:v>
                </c:pt>
                <c:pt idx="5">
                  <c:v>3.1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Mortalidad a 24 h: 1:1:1</c:v>
                </c:pt>
                <c:pt idx="1">
                  <c:v>Mortalidad a 24 h: 1:1:2</c:v>
                </c:pt>
                <c:pt idx="2">
                  <c:v>Muerte por exanguinación: 1:1:1</c:v>
                </c:pt>
                <c:pt idx="3">
                  <c:v>Muerte por exanguinación: 1:1:2</c:v>
                </c:pt>
                <c:pt idx="4">
                  <c:v>Hemostasia lograda: 1:1:1</c:v>
                </c:pt>
                <c:pt idx="5">
                  <c:v>Hemostasia lograda: 1:1:2</c:v>
                </c:pt>
              </c:strCache>
            </c:strRef>
          </c:cat>
          <c:val>
            <c:numRef>
              <c:f>Sheet1!$B$2:$B$7</c:f>
              <c:numCache>
                <c:formatCode>General</c:formatCode>
                <c:ptCount val="6"/>
                <c:pt idx="0">
                  <c:v>12.7</c:v>
                </c:pt>
                <c:pt idx="1">
                  <c:v>17.0</c:v>
                </c:pt>
                <c:pt idx="2">
                  <c:v>9.2</c:v>
                </c:pt>
                <c:pt idx="3">
                  <c:v>14.6</c:v>
                </c:pt>
                <c:pt idx="4">
                  <c:v>86</c:v>
                </c:pt>
                <c:pt idx="5">
                  <c:v>78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Fémur en politrauma, fijación en 24 h (Nahm)</c:v>
                </c:pt>
                <c:pt idx="1">
                  <c:v>Fémur en politrauma, fijación diferida (Nahm)</c:v>
                </c:pt>
                <c:pt idx="2">
                  <c:v>Protocolo prospectivo, fijación en 36 h (Vallier)</c:v>
                </c:pt>
                <c:pt idx="3">
                  <c:v>Protocolo prospectivo, fijación diferida (Vallier)</c:v>
                </c:pt>
              </c:strCache>
            </c:strRef>
          </c:cat>
          <c:val>
            <c:numRef>
              <c:f>Sheet1!$B$2:$B$5</c:f>
              <c:numCache>
                <c:formatCode>General</c:formatCode>
                <c:ptCount val="4"/>
                <c:pt idx="0">
                  <c:v>18.9</c:v>
                </c:pt>
                <c:pt idx="1">
                  <c:v>42.9</c:v>
                </c:pt>
                <c:pt idx="2">
                  <c:v>16.3</c:v>
                </c:pt>
                <c:pt idx="3">
                  <c:v>33.3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Segundo espacio, línea medioclavicular</c:v>
                </c:pt>
                <c:pt idx="1">
                  <c:v>Línea axilar media</c:v>
                </c:pt>
                <c:pt idx="2">
                  <c:v>Línea axilar anterior</c:v>
                </c:pt>
              </c:strCache>
            </c:strRef>
          </c:cat>
          <c:val>
            <c:numRef>
              <c:f>Sheet1!$B$2:$B$4</c:f>
              <c:numCache>
                <c:formatCode>General</c:formatCode>
                <c:ptCount val="3"/>
                <c:pt idx="0">
                  <c:v>38</c:v>
                </c:pt>
                <c:pt idx="1">
                  <c:v>31</c:v>
                </c:pt>
                <c:pt idx="2">
                  <c:v>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Enderson: examen terciario prospectivo</c:v>
                </c:pt>
                <c:pt idx="1">
                  <c:v>Keijzers: omitidas por primaria y secundaria (tipo I)</c:v>
                </c:pt>
                <c:pt idx="2">
                  <c:v>Keijzers: omitidas también por la terciaria (tipo II)</c:v>
                </c:pt>
                <c:pt idx="3">
                  <c:v>Lawson: diagnóstico tardío con tomografía</c:v>
                </c:pt>
              </c:strCache>
            </c:strRef>
          </c:cat>
          <c:val>
            <c:numRef>
              <c:f>Sheet1!$B$2:$B$5</c:f>
              <c:numCache>
                <c:formatCode>General</c:formatCode>
                <c:ptCount val="4"/>
                <c:pt idx="0">
                  <c:v>9</c:v>
                </c:pt>
                <c:pt idx="1">
                  <c:v>4.3</c:v>
                </c:pt>
                <c:pt idx="2">
                  <c:v>1.5</c:v>
                </c:pt>
                <c:pt idx="3">
                  <c:v>0.34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Al año: sin centro de trauma</c:v>
                </c:pt>
                <c:pt idx="1">
                  <c:v>Al año: centro de trauma</c:v>
                </c:pt>
                <c:pt idx="2">
                  <c:v>Hospitalaria: sin centro de trauma</c:v>
                </c:pt>
                <c:pt idx="3">
                  <c:v>Hospitalaria: centro de trauma</c:v>
                </c:pt>
              </c:strCache>
            </c:strRef>
          </c:cat>
          <c:val>
            <c:numRef>
              <c:f>Sheet1!$B$2:$B$5</c:f>
              <c:numCache>
                <c:formatCode>General</c:formatCode>
                <c:ptCount val="4"/>
                <c:pt idx="0">
                  <c:v>13.8</c:v>
                </c:pt>
                <c:pt idx="1">
                  <c:v>10.4</c:v>
                </c:pt>
                <c:pt idx="2">
                  <c:v>9.5</c:v>
                </c:pt>
                <c:pt idx="3">
                  <c:v>7.6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Evaluación primaria y secundaria del politraumatizado.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y alcance de la evaluación primaria y secundaria; Epidemiología: quién muere, de qué y cuándo; Fisiopatología: por qué se muere el politraumatizado; Clasificar el shock y al paciente: qué sirve para decidir; Evaluación primaria paso a paso: x/C, A, B, C, D, E; Evaluación secundaria: examen de cabeza a pies y maniobras que sí y que no rinden; Imágenes: eFAST, radiografías y tomografía de cuerpo entero; Algoritmo: de la pre-alerta al examen terciario; Tratamiento: control de la hemorragia y reanimación; El ortopedista en la sala de trauma: pelvis, huesos largos, vascular y momento de fijar; Técnica: gestos de la sala de trauma, con errores frecuentes; Complicaciones: lesiones inadvertidas, hipotermia y riesgos de las intervenciones; Pronóstico: qué lo predice y qué lo cambia. Estructura sugerida por el autor para diez minutos: Lámina 1 (0:00 a 0:45) · Caso didáctico inventado: varón joven, choque de moto, pelvis dolorosa e hipotenso al llegar. Pregunta al auditorio: ¿qué hace en los primeros minutos y qué no hace todavía? [r1]. Lámina 2 (0:45 a 1:45) · Por qué la sangre manda: la hemorragia explica de 30 a 40 % de las muertes por trauma y de 33 a 56 % de ellas ocurre antes del hospital [r3]. La secuencia pasa a x-ABCDE en ATLS 11.ª edición y &lt;C&gt;ABCDE en NICE [r2][r1]. Lámina 3 (1:45 a 3:00) · Hemorragia externa y pelvis: presión directa y torniquete; en el estudio de Bagdad la mortalidad fue de 11 % con torniquete prehospitalario y de 24 % en urgencias [r44]; cinturón pélvico a la altura de los trocánteres, grado 1A en WSES [r15]. Lámina 4 (3:00 a 4:00) · Ácido tranexámico: 14,5 % frente a 16,0 % de mortalidad en CRASH-2 [r60], RR de 0,68 en la primera hora y de 1,44 después de 3 horas [r11]; PATCH-Trauma no mejoró la recuperación funcional a 6 meses [r62]. Lámina 5 (4:00 a 5:00) · Sangre sí, cristaloides no: plasma y glóbulos rojos 1:1 y reanimación restrictiva según NICE [r1]; PROPPR sin diferencia a 24 horas ni 30 días, con menos exanguinación (9,2 % frente a 14,6 %) [r64]. Lámina 6 (5:00 a 6:00) · Vía aérea, columna y tórax: secuencia rápida si no mantiene la vía aérea [r1]; regla canadiense con sensibilidad de 99,4 % frente a 90,7 % de NEXUS [r13]; aguja con 13 % a 38 % de fracaso según el sitio [r26]. Lámina 7 (6:00 a 7:00) · Imágenes: eFAST con sensibilidad de 69 % para neumotórax y de 74 % para líquido libre [r7]; radiografía de pelvis con 68 % de sensibilidad [r8]; REACT-2 sin cambio en mortalidad (16 % en ambos grupos) [r22]. Lámina 8 (7:00 a 8:00) · Secundaria: AMPLE, cabeza a pies, log-roll; el tacto rectal con 22,9 % de sensibilidad global no es tamizaje [r16]; la conciencia alterada es la causa más común de lesión omitida [r17]. Lámina 9 (8:00 a 9:00) · El ortopedista decide cuándo fijar: lactato menor de 4,0 mmol/L, pH de 7,25 o más o exceso de base de -5,5 mmol/L o más, y complicaciones de 16,3 % con fijación temprana frente a 33,3 % en diferidos [r29]; para pelvis, resucitar primero al inestable [r15]. Lámina 10 (9:00 a 10:00) · Terciaria y mensaje final: OR de 2,65 para detectar lesiones omitidas con examen terciario [r10]. Sangre primero, medir la reanimación, repetir el examen; y recordar que ningún ensayo controlado ha demostrado que el curso ATLS cambie la mortalidad [r33].</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evaluación del politraumatizado es una secuencia con una sola lógica: tratar primero lo que mata más rápido. NICE y la 11.ª edición de ATLS ponen el control de la hemorragia catastrófica antes de la vía aérea (&lt;C&gt;ABCDE o x-ABCDE) (fuente: National Institute for Health and Care Excellence, 2016) (fuente: Ramasamy A, 2026). La hemorragia explica de 30 a 40 % de las muertes por trauma, y de 33 a 56 % de esas muertes ocurre antes de llegar al hospital (fuente: Kauvar DS y colaboradores, 2006). Por eso al ortopedista le toca mucho: una pelvis inestable puede sangrar hasta 1000 mL por hora (fuente: Madsen JE y colaboradores, 2024), y ante un shock con fractura de fémur hay que buscar otra fuente de sangrado (fuente: Wertheimer A y colaboradores, 2018). NICE indica 3 medidas: ácido tranexámico lo antes posible (fuente: National Institute for Health and Care Excellence, 2016), torniquete si la presión directa falla (fuente: National Institute for Health and Care Excellence, 2016) y reposición con plasma y glóbulos rojos 1:1 en lugar de cristaloides (fuente: National Institute for Health and Care Excellence, 2016). La de respaldo más firme es el ácido tranexámico (RR de muerte 0,90 en la revisión Cochrane) (fuente: Ker K y colaboradores, 2015); la del torniquete es observacional (fuente: Kauvar DS y colaboradores, 2018). Ninguna prueba sola descarta lesiones: la eFAST negativa no excluye neumotórax (sensibilidad de 69 %) (fuente: Netherton S y colaboradores, 2019) y la radiografía de pelvis deja sin ver 32 % de las fracturas que muestra la tomografía (fuente: Guillamondegui OD y colaboradores, 2002). La evaluación no termina en urgencias: la frecuencia de lesiones inadvertidas varía de 1,3 % a 39 % según el estudio (fuente: Pfeifer R y colaboradores, 2008), y el examen terciario mejora su detección (OR 2,65) (fuente: Hajibandeh S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y alcance de la evaluación primaria y secundaria. Qué es un politraumatizado. Es el paciente con lesiones graves en más de una región del cuerpo, cuya combinación amenaza la vida. La definición de Berlín exige lesiones de puntaje AIS de 3 o más en al menos 2 regiones anatómicas, más al menos 1 de 5 variables fisiológicas: presión sistólica de 90 mmHg o menos, Glasgow de 8 o menos, exceso de base de -6,0 o menos (déficit de base de 6 o más), INR de 1,4 o más (o TTP de 40 s o más) y edad de 70 años o más (fuente: Pape HC y colaboradores, 2014). Evaluación primaria. Es una revisión corta y ordenada que busca y corrige las amenazas inmediatas para la vida en el orden en que matan, y se repite cada vez que el paciente cambia.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sigla clásica es ABCDE: vía aérea con control cervical, respiración, circulación, déficit neurológico y exposición. NICE antepone la hemorragia catastrófica y escribe &lt;C&gt;ABCDE (fuente: National Institute for Health and Care Excellence, 2016) (fuente: National Institute for Health and Care Excellence, 2016). La 11.ª edición de ATLS (2025) hace lo mismo con una «x» inicial para la hemorragia exanguinante: x-ABCDE (fuente: Ramasamy A, 2026). Antes, la 10.ª edición ya hablaba de «restringir el movimiento espinal» en lugar de inmovilizar, aflojaba las pautas de cristaloides, mencionaba el videolaringoscopio y proponía las pruebas viscoelásticas para decidir la transfusión (fuente: Galvagno SM y colaboradores, 2019). Evaluación secundaria. Es el examen de cabeza a pies, con historia dirigida (AMPLE: alergias, medicamentos, patologías previas y embarazo, última comida, eventos y mecanismo), que se hace cuando el paciente ya respondió a la reanimación (práctica habitual / opinión experta). Evaluación terciaria. Es una nueva revisión completa cuando el paciente despierta o se estabiliza, para encontrar lo que pasó inadvertido.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estudio prospectivo que dio origen al concepto, el segundo examen completo se hizo cuando el paciente iba a levantarse a caminar; en el traumatismo craneal, cuando despertaba (fuente: Enderson BL y colaboradores, 1990). Qué tan sólida es la base. Conviene decirlo sin rodeos. La revisión Cochrane de 2014 no encontró ensayos controlados que muestren que el curso ATLS mejore la mortalidad (fuente: Jayaraman S y colaboradores, 2014). Lo que sí muestra la evidencia observacional es que, tras ajustar por la gravedad, atender a un lesionado grave en un centro de trauma reduce el riesgo de morir (fuente: MacKenzie EJ y colaboradores, 2006). Lea ATLS como un lenguaje común y una lista de verificación que ordena al equipo; no como un tratamiento probado por sí mismo (interpretación del redactor). Con esto cerramos definición y alcance de la evaluación primaria y secundaria. Sigamos con epidemiología: quién muere, de qué y cuándo.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quién muere, de qué y cuándo. La hemorragia manda. Responde por 30 a 40 % de la mortalidad por trauma, y entre 33 y 56 % de esas muertes sucede antes de llegar al hospital (fuente: Kauvar DS y colaboradores, 2006). Eso explica por qué la primera letra del algoritmo es la hemorragia. La curva de muerte cambió. En 4 185 009 pacientes del registro nacional estadounidense de trauma, 34 % de todas las muertes ocurrió en las primeras 24 horas del ingreso, y la distribución clásica en 3 picos ya no se observó: después del primer día la curva cae y queda plana hasta el día 30 (fuente: Bardes JM y colaboradores, 2018). Las muertes de ese primer día se concentraron sobre todo en 3 grupos: trauma abdominal grave (73 %), trauma grave de extremidades (58 %) y trauma penetrante (55 %) (fuente: Bardes JM y colaboradores, 2018). El mensaje práctico es que la hemorragia no compresible del tronco y el trauma grave de extremidades siguen matando temprano. Pelvis. Es cerca de 3 % de las lesiones esqueléticas (fuente: Coccolini F y colaboradores, 2017), pero cuando la pelvis sangra, el riesgo histórico de complicaciones graves y de muerte llega hasta 60 %, según una revisión reciente (fuente: Madsen JE y colaboradores, 2024). Frío al ingreso. De 38 520 pacientes en un registro estatal, 5,0 % llegó con temperatura de 35 °C o menos (fuente: Wang HE y colaboradores, 2005). Dato de contexto. En una cohorte de 28 211 pacientes usada para proponer la definición de Berlín, la mortalidad global fue de 18,7 % (fuente: Pape HC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«Muertes en las primeras 24 h: factores más asociados (porcentaje informado por el registro NTDB)» muestra lo siguiente. Todos los pacientes que murieron: 34 por ciento (fuente: Bardes JM y colaboradores, 2018). Trauma penetrante: 55 por ciento (fuente: Bardes JM y colaboradores, 2018). Trauma grave de extremidades: 58 por ciento (fuente: Bardes JM y colaboradores, 2018). Trauma abdominal grave: 73 por ciento (fuente: Bardes JM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«Cifras de referencia de la epidemiología del trauma grave» tiene 3 columnas: Dato, Cifra, Fuente. Fila 1: Dato, Muertes por trauma debidas a hemorragia; Cifra, 30 a 40 % (fuente: Kauvar DS y colaboradores, 2006); Fuente, Revisión narrativa. Fila 2: Dato, De esas muertes, las que ocurren antes del hospital; Cifra, 33 a 56 % (fuente: Kauvar DS y colaboradores, 2006); Fuente, Revisión narrativa. Fila 3: Dato, Muertes dentro de las 24 h del ingreso (4 185 009 pacientes); Cifra, 34 % (fuente: Bardes JM y colaboradores, 2018); Fuente, Registro NTDB. Fila 4: Dato, Pelvis dentro de las lesiones esqueléticas; Cifra, 3 % (fuente: Coccolini F y colaboradores, 2017); Fuente, Guía WSES. Fila 5: Dato, Temperatura de 35 °C o menos al ingreso; Cifra, 5,0 % (fuente: Wang HE y colaboradores, 2005); Fuente, Registro estatal. Fila 6: Dato, Mortalidad global de la cohorte de Berlín; Cifra, 18,7 % (fuente: Pape HC y colaboradores, 2014); Fuente, Registro de trauma (consenso). (fuente: Kauvar DS y colaboradores, 2006) (fuente: Bardes JM y colaboradores, 2018) (fuente: Coccolini F y colaboradores, 2017) (fuente: Wang HE y colaboradores, 2005) (fuente: Pape HC y colaboradores, 2014). Con esto cerramos epidemiología: quién muere, de qué y cuándo. Sigamos con fisiopatología: por qué se muere el politraumatizado.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fisiopatología: por qué se muere el politraumatizado. El círculo vicioso. Sangrar produce hipoperfusión; la hipoperfusión produce acidosis; ambas alteran la coagulación; el frío empeora las dos, y todo junto aumenta el sangrado. Es la triada letal: hipotermia, acidosis y coagulopatía, 3 problemas que se alimentan entre sí (fuente: Moffatt SE, 2013) (fuente: Moore EE y colaboradores, 2021). Romper el círculo es el objetivo de la reanimación. La coagulopatía temprana depende de la perfusión. En una cohorte prospectiva de 208 pacientes, con sangre extraída en los primeros 10 minutos del ingreso, los tiempos de coagulación solo se alargaron cuando el déficit de base era alto, es decir, cuando había hipoperfusión; el patrón apuntaba a una vía de la proteína C y no a un gran consumo de factores (fuente: Brohi K y colaboradores, 2007). Esto ayuda a entender por qué corregir el shock rápido pesa tanto como reponer plasma (interpretación del redactor). Una revisión reciente describe además 2 fases: hipocoagulabilidad con sangrado en las primeras horas, e hipercoagulabilidad después, con trombosis venosa y falla orgánica (fuente: Moore EE y colaboradores, 2021). El frío no es un detalle. En 38 520 pacientes, los que ingresaron con 35 °C o menos tuvieron un OR de muerte de 3,03 tras ajustar por edad, gravedad y mecanismo (IC 95 % 2,62 a 3,51) (fuente: Wang HE y colaboradores, 2005). Según una revisión de 2013, de todo lo disponible, solo calentar de forma activa ofrecía una vía práctica para cambiar el desenlace del paciente frío (fuente: Moffatt SE, 2013). Es barato y se hace en la propia sala (opinión del redactor). ¿Triada o diamante? Se ha propuesto añadir la hipocalcemia (calcio iónico menor de 1,1 mmol/L) para formar un «diamante letal» (fuente: Dupuy C y colaboradores, 2025). En 2 141 pacientes transfundidos, la asociación con la mortalidad a 24 horas fue prácticamente la misma: área bajo la curva de 0,71 para el diamante y de 0,72 para la triada (fuente: Dupuy C y colaboradores, 2025). Medir el calcio no estorba, pero este estudio no justifica cambiar el concepto (fuente: Dupuy C y colaboradores, 2025). Fuentes de sangre que ve el ortopedista. Una pelvis muy lesionada puede perder hasta 1000 mL de sangre por hora, y su espacio llega a contener 3000 mL, según una revisión reciente (fuente: Madsen JE y colaboradores, 2024). El fémur aislado no explicó grandes transfusiones: de 293 pacientes con fracturas extracapsulares de fémur, 36 % recibió sangre durante el ingreso, pero el volumen fue bajo y casi siempre postoperatorio, y la fractura diafisaria no recibió más sangre que las proximales o distales (fuente: Wertheimer A y colaboradores, 2018). Si un paciente con fractura de fémur está en shock, hay que buscar otra fuente (fuente: Wertheimer A y colaboradores, 2018). Los líquidos pueden empeorar el sangrado. La revisión Cochrane no halló ensayos que respalden reanimar antes o con más volumen en la hemorragia no controlada; en un ensayo de 598 pacientes, la reanimación temprana con líquidos se asoció con un RR de muerte de 1,26 (IC 95 % 1,00 a 1,58) (fuente: Kwan I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«TTPa (segundos) según la clase de déficit de base al ingreso (16 305 pacientes)» muestra lo siguiente. Clase I (déficit de base 2 o menos): 29.8 s (fuente: Mutschler M y colaboradores, 2013). Clase II (más de 2 a 6): 32.1 s (fuente: Mutschler M y colaboradores, 2013). Clase III (más de 6 a 10): 39 s (fuente: Mutschler M y colaboradores, 2013). Clase IV (más de 10): 69.5 s (fuente: Mutschler M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«Los 3 eslabones de la triada letal y su manejo en la sala» tiene 4 columnas: Eslabón, Qué lo agrava, Qué se hace, Respaldo. Fila 1: Eslabón, Hipotermia; Qué lo agrava, Desvestir sin cubrir, líquidos fríos, tiempo en la sala; Qué se hace, Retirar ropa mojada, cubrir, calentar activamente, calentar líquidos y sangre; Respaldo, Calentamiento activo (fuente: Moffatt SE, 2013); minimizar la pérdida de calor (fuente: National Institute for Health and Care Excellence, 2016). Fila 2: Eslabón, Acidosis; Qué lo agrava, Hipoperfusión sostenida; Qué se hace, Controlar el sangrado y reponer volumen con sangre; seguir lactato y déficit de base; Respaldo, Déficit de base y lactato como marcadores de shock (fuente: Coccolini F y colaboradores, 2017). Fila 3: Eslabón, Coagulopatía; Qué lo agrava, Hipoperfusión, hiperfibrinólisis, dilución; Qué se hace, Ácido tranexámico temprano, sangre y plasma, guiar con laboratorio apenas se pueda; Respaldo, (fuente: Brohi K y colaboradores, 2007) (fuente: National Institute for Health and Care Excellence, 2016). (fuente: Moffatt SE, 2013) (fuente: National Institute for Health and Care Excellence, 2016) (fuente: Coccolini F y colaboradores, 2017) (fuente: Brohi K y colaboradores, 2007). Con esto cerramos fisiopatología: por qué se muere el politraumatizado. Sigamos con clasificar el shock y al paciente: qué sirve para decidir.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clasificar el shock y al paciente: qué sirve para decidir. La tabla clásica de ATLS y sus problemas. ATLS enseña 4 clases de shock hipovolémico que ligan un porcentaje estimado de sangre perdida con frecuencia cardiaca, presión y estado mental (fuente: Mutschler M y colaboradores, 2014). Es útil para enseñar, pero 3 trabajos la ponen en duda. En 36 504 pacientes del registro alemán, solo 9,3 % pudo ubicarse en alguna clase combinando los 3 signos (fuente: Mutschler M y colaboradores, 2013). En un registro de Inglaterra y Gales, al agrupar por pérdida de sangre estimada, la frecuencia mediana subió de 82 a 95 latidos por minuto y la presión sistólica mediana bajó de 135 a 120 mmHg, sin cambios en frecuencia respiratoria ni Glasgow: menos de lo que sugiere la clasificación (fuente: Guly HR y colaboradores, 2011). Y entre 383 instructores europeos de ATLS, 48 % dijo que usaría la clasificación para evaluar la circulación en la evaluación primaria (fuente: Mutschler M y colaboradores, 2014). Una alternativa con datos: el déficit de base. Con 16 305 pacientes, una clasificación por déficit de base al ingreso separó mejor que la de ATLS el riesgo de transfusión masiva y de muerte; la mortalidad pasó de 7,4 % en la clase I (déficit de 2 mmol/L o menos) a 51,5 % en la clase IV (más de 10 mmol/L) (fuente: Mutschler M y colaboradores, 2013). La presión sistólica media en urgencias fue de 132,6 mmHg en la clase I y de 94,8 mmHg en la IV (fuente: Mutschler M y colaboradores, 2013). Para reconocer el shock y anticipar quién necesitará sangre, los autores proponen que el déficit de base podría rendir más que la tabla de ATLS (fuente: Mutschler M y colaboradores, 2013). Otros indicadores. La presión sistólica de 90 mmHg es una definición arbitraria de hipotensión: con 870 634 registros, la mortalidad se acentuaba desde 110 mmHg (fuente: Eastridge BJ y colaboradores, 2007). El índice de shock (frecuencia cardiaca entre presión sistólica) predijo la necesidad de transfusión masiva con sensibilidad de 0,68, especificidad de 0,84 y área bajo la curva de 0,85, pero no sirvió para predecir mortalidad (área de 0,553); como prueba única es limitada (fuente: Carsetti A y colaboradores, 2023). Clasificar por respuesta a la reanimación. NICE manda activar el protocolo de hemorragia mayor con criterios fisiológicos y la respuesta al volumen inicial, no con una escala de riesgo aplicada una sola vez (fuente: National Institute for Health and Care Excellence, 2016). La cirugía de control de daños es para el inestable que no responde, la cirugía definitiva puede considerarse en quien responde, y se hace cirugía definitiva en quien está estable (fuente: National Institute for Health and Care Excellence, 2016). Para decidir cuándo fijar fracturas, el grupo de Pape habló de 4 condiciones clínicas: estable, límite (borderline), inestable y en extremis (fuente: Pape HC y colaboradores, 2005). Para qué sirve en la decisión. La clasificación no es un fin: define si se activa el protocolo de transfusión masiva, si el paciente va a quirófano o a tomografía, y cuándo se puede fijar una fractura (interpretación del redactor).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«Presión sistólica media en urgencias según la clase de déficit de base» muestra lo siguiente. Clase I: 132.6 mmHg (fuente: Mutschler M y colaboradores, 2013). Clase II: 124.6 mmHg (fuente: Mutschler M y colaboradores, 2013). Clase III: 112.7 mmHg (fuente: Mutschler M y colaboradores, 2013). Clase IV: 94.8 mmHg (fuente: Mutschler M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hospitalaria según la clase de déficit de base» muestra lo siguiente. Clase I: 7.4 por ciento (fuente: Mutschler M y colaboradores, 2013). Clase II: 12.4 por ciento (fuente: Mutschler M y colaboradores, 2013). Clase III: 23.9 por ciento (fuente: Mutschler M y colaboradores, 2013). Clase IV: 51.5 por ciento (fuente: Mutschler M y colaboradores, 2013). En el documento Word de este tema encontrarás además: Clases de shock por déficit de base al ingreso (TraumaRegister DGU, 16 305 pacientes); Variables fisiológicas de la definición de politrauma de Berlín. Con esto cerramos clasificar el shock y al paciente: qué sirve para decidir. Sigamos con evaluación primaria paso a paso: x/c, a, b, c, d, 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evaluación primaria paso a paso: x/c, a, b, c, d, e. Antes de que llegue el paciente. NICE pide un pre-aviso estructurado: edad y sexo, hora del incidente, mecanismo, lesiones sospechadas, signos vitales y Glasgow, tratamiento realizado, hora estimada de llegada y necesidades especiales (fuente: National Institute for Health and Care Excellence, 2016). Lo recibe un líder del equipo, fácil de identificar, que decide el nivel de respuesta según protocolos escritos (fuente: National Institute for Health and Care Excellence, 2016) (fuente: National Institute for Health and Care Excellence, 2016). Un miembro del equipo anota hallazgos e intervenciones en el momento en que ocurren (fuente: National Institute for Health and Care Excellence, 2016). Cómo se lee esta sección. Cada letra tiene un objetivo, un gesto de evaluación y una acción inmediata. Lo que no tiene un estudio detrás se marca «práctica habitual». Con equipo, todo se hace en paralelo; con una sola persona, en este orden. x / C · Hemorragia catastrófica. Se busca sangrado externo que pueda matar en minutos. Se controla con presión directa y apósito simple; si en una extremidad no basta, se pone un torniquete (fuente: National Institute for Health and Care Excellence, 2016). La evidencia es observacional: en 232 pacientes con torniquete en un hospital militar de Bagdad, la mortalidad fue de 11 % con colocación prehospitalaria y de 24 % con colocación en urgencias (fuente: Kragh JF y colaboradores, 2009); en un hospital civil, la colocación tardía se asoció con 14 % frente a 3,0 % de muerte por shock hemorrágico (fuente: Scerbo MH y colaboradores, 2017). Una revisión sistemática del uso civil concluyó que todo lo publicado eran cohortes retrospectivas y que no había 2 reportes con las mismas variables (fuente: Kauvar DS y colaboradores, 2018). Ante sospecha de hemorragia pélvica tras trauma cerrado de alta energía se coloca un cinturón pélvico comercial (fuente: National Institute for Health and Care Excellence, 2016). A · Vía aérea con control cervical. Pregunta clave (práctica habitual): ¿habla con voz normal? Si no puede mantener la vía aérea o la ventilación, NICE indica intubación con secuencia rápida; si falla, maniobras básicas o dispositivo supraglótico hasta lograr una vía aérea quirúrgica (fuente: National Institute for Health and Care Excellence, 2016). En cualquier maniobra sobre la vía aérea se protege el cuello con estabilización manual en línea (fuente: National Institute for Health and Care Excellence, 2016). La evidencia sobre qué dispositivo es mejor es débil: una revisión de 99 estudios con 630 397 pacientes atendidos fuera del hospital (trauma, paro cardiaco y urgencias médicas) no halló ventaja de los abordajes más invasivos en supervivencia, con certeza baja a moderada (fuente: Carney N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 · Respiración. Se mira, se palpa y se ausculta el tórax. En el prehospitalario NICE pide diagnosticar el neumotórax con la clínica; en el hospital, descomprimir antes de la imagen solo si hay inestabilidad hemodinámica o compromiso respiratorio grave (fuente: National Institute for Health and Care Excellence, 2016). Prefiere toracostomía abierta con tubo antes que aguja si hay experiencia (fuente: National Institute for Health and Care Excellence, 2016). Con aguja, el fracaso va de 13 % a 38 % según el sitio (fuente: Laan DV y colaboradores, 2016). C · Circulación. Pulso central, perfusión, presión y estado mental. Acceso intravenoso periférico; si falla, intraóseo (fuente: National Institute for Health and Care Excellence, 2016). Las fuentes de sangrado a descartar son el exterior, el tórax, el abdomen, la pelvis y los huesos largos (práctica habitual). Se activa el protocolo de hemorragia mayor por criterios fisiológicos y la respuesta al volumen inicial (fuente: National Institute for Health and Care Excellence, 2016). Ácido tranexámico lo antes posible (fuente: National Institute for Health and Care Excellence, 2016). La reposición es con sangre, plasma y glóbulos rojos 1:1, y en el hospital sin cristaloides si hay sangrado activo (fuente: National Institute for Health and Care Excellence, 2016). Lactato y déficit de base miden el grado de shock y la respuesta (fuente: Coccolini F y colaboradores, 2017). D · Déficit neurológico. Glasgow, pupilas y movilidad de las 4 extremidades (práctica habitual). La confiabilidad del Glasgow fue adecuada en los estudios de buena calidad (kappa de 0,6 o más en 85 %), pero solo 13 % de los estudios lo era; la capacitación y el tipo de estímulo cambian el resultado (fuente: Reith FC y colaboradores, 2016). Con shock hemorrágico y traumatismo craneal, si domina el shock se mantiene la reanimación restrictiva, y si domina el traumatismo craneal se acepta una menos restrictiva para sostener la perfusión cerebral (fuente: National Institute for Health and Care Excellence, 2016). E · Exposición y entorno. Se desviste por completo para encontrar lesiones y enseguida se cubre y se calienta; NICE pide minimizar la pérdida de calor (fuente: National Institute for Health and Care Excellence, 2016). La hipotermia de 35 °C o menos al ingreso se asoció con un OR de muerte de 3,03 (fuente: Wang HE y colaboradores, 2005). Después de la primaria. Monitor, oximetría y gasometría con lactato; sonda vesical y gástrica según el caso (práctica habitual). Luego, las imágenes que correspondan (siguiente bloque).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«Evaluación primaria: qué se busca, qué se hace y en qué se apoya» tiene 4 columnas: Letra, Qué se busca, Acción inmediata, Respaldo. Fila 1: Letra, x / C; Qué se busca, Sangrado externo que amenaza la vida; sospecha de pelvis; Acción inmediata, Presión directa; torniquete si falla; cinturón pélvico; ácido tranexámico; Respaldo, (fuente: National Institute for Health and Care Excellence, 2016) (fuente: Kragh JF y colaboradores, 2009). Fila 2: Letra, A; Qué se busca, Vía aérea que no se mantiene; riesgo cervical; Acción inmediata, Estabilización manual en línea; secuencia rápida si no mantiene; vía quirúrgica si falla; Respaldo, (fuente: National Institute for Health and Care Excellence, 2016) (fuente: National Institute for Health and Care Excellence, 2016). Fila 3: Letra, B; Qué se busca, Neumotórax a tensión, neumotórax abierto, hemotórax; Acción inmediata, Descompresión solo si hay inestabilidad o compromiso grave; apósito oclusivo en el abierto; Respaldo, (fuente: National Institute for Health and Care Excellence, 2016) (fuente: Laan DV y colaboradores, 2016). Fila 4: Letra, C; Qué se busca, Shock, fuentes de sangrado; Acción inmediata, Acceso, sangre 1:1, restricción de volumen, protocolo de hemorragia mayor; Respaldo, (fuente: National Institute for Health and Care Excellence, 2016) (fuente: Mutschler M y colaboradores, 2013). Fila 5: Letra, D; Qué se busca, Glasgow, pupilas, déficit motor; Acción inmediata, Registrar y repetir; ajustar la reanimación si hay traumatismo craneal; Respaldo, (fuente: Reith FC y colaboradores, 2016) (fuente: National Institute for Health and Care Excellence, 2016). Fila 6: Letra, E; Qué se busca, Lesiones ocultas, hipotermia; Acción inmediata, Desvestir, inspeccionar, cubrir y calentar; Respaldo, (fuente: National Institute for Health and Care Excellence, 2016) (fuente: Wang HE y colaboradores, 2005). (fuente: National Institute for Health and Care Excellence, 2016) (fuente: National Institute for Health and Care Excellence, 2016) (fuente: Kragh JF y colaboradores, 2009) (fuente: Laan DV y colaboradores, 2016) (fuente: Mutschler M y colaboradores, 2013) (fuente: Reith FC y colaboradores, 2016) (fuente: Wang HE y colaboradores, 2005). Con esto cerramos evaluación primaria paso a paso: x/c, a, b, c, d, e. Sigamos con evaluación secundaria: examen de cabeza a pies y maniobras que sí y que no rinden.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evaluación secundaria: examen de cabeza a pies y maniobras que sí y que no rinden. Cuándo. Después de la primaria y de ver cómo responde el paciente a la reanimación. Si el paciente va a quirófano antes, la secundaria se completa en cuanto se pueda (práctica habitual). Historia AMPLE (práctica habitual): alergias, medicamentos, patologías previas y embarazo, última comida, eventos y mecanismo. Pregunte por anticoagulantes: NICE pide revertirlos rápido en el paciente con trauma mayor y hemorragia (fuente: National Institute for Health and Care Excellence, 2016). Cabeza a pies. Cuero cabelludo, cara, cuello, tórax, abdomen, pelvis, periné, espalda y extremidades. Para el ortopedista: cada hueso largo y cada articulación, la piel (abierta o cerrada), los pulsos, la perfusión, los compartimentos y la función nerviosa de cada extremidad, con hora y examinador (práctica habitual). Pelvis. El examen de la pelvis es útil para sospechar, no para descartar. En 1502 pacientes con trauma cerrado, la maniobra de estabilidad del anillo tuvo sensibilidad de 26 % y especificidad de 99,9 % para fracturas mecánicamente inestables; la deformidad pélvica, 55 % y 97 %; y el dolor o la sensibilidad pélvica en pacientes con Glasgow mayor de 13, 100 % y 93 % (fuente: Shlamovitz GZ y colaboradores, 2009). Es decir, un paciente despierto sin dolor pélvico tiene pocas probabilidades de una fractura inestable, pero una maniobra normal no la descarta (fuente: Shlamovitz GZ y colaboradores, 2009). En un metaanálisis de 11 423 pacientes despiertos y estables, el valor predictivo negativo combinado del examen fue de 0,991, y entre los que tenían examen negativo solo 0,1 % tuvo una fractura clínicamente relevante (fuente: van Trigt J y colaboradores, 2018). Repetir la compresión de la pelvis para «probar» la estabilidad se evita: una vez que hay sospecha, se coloca el cinturón (práctica habitual). Columna: reglas clínicas. NEXUS decide con 5 criterios (sin dolor en la línea media cervical, sin déficit neurológico focal, alerta, sin intoxicación y sin lesión distractora dolorosa): en 34 069 pacientes, la sensibilidad fue de 99,0 % y la especificidad de 12,9 % (fuente: Hoffman JR y colaboradores, 2000). La regla canadiense se derivó en 8924 pacientes alertas y estables, con sensibilidad de 100 % y especificidad de 42,5 % (fuente: Stiell IG y colaboradores, 2001). En la comparación directa en 8283 pacientes, la regla canadiense fue más sensible (99,4 % frente a 90,7 %) y más específica (45,1 % frente a 36,8 %), con menos radiografías (fuente: Stiell IG y colaboradores, 2003). Por eso la guía NICE de lesión espinal usa la regla canadiense (fuente: National Institute for Health and Care Excellence, 2016). Una limitación: la regla se derivó en pacientes alertas y estables (fuente: Stiell IG y colaboradores, 2001); con intoxicación, distracción o bajo nivel de conciencia, la guía manda mantener la inmovilización completa (fuente: National Institute for Health and Care Excellence, 2016). Log-roll. Para girar al paciente con sospecha de lesión espinal se mantiene el eje: estabilización manual de la cabeza, un equipo coordinado y una sola voz de mando (práctica habitual). Se aprovecha para ver y palpar la espalda y el periné. NICE no recomienda transportar con tablón rígido: el tablón solo se usa para extricación (fuente: National Institute for Health and Care Excellence, 2016). Tacto rectal. ATLS lo recomendaba en todo paciente, pero su rendimiento es pobre. En 1401 pacientes con equipo de trauma activado, la sensibilidad global para las lesiones buscadas fue de 22,9 % y la especificidad de 94,7 %; para lesión medular, 37 % y 96 % (fuente: Shlamovitz GZ y colaboradores, 2007). En otra serie de 1032 pacientes con trauma cerrado, para lesión medular la sensibilidad fue de 50 %, la especificidad de 93 % y el valor predictivo positivo de 27 % (fuente: Guldner GT y colaboradores, 2006). WSES lo mantiene como obligatorio solo si hay sospecha alta de lesión rectal (fuente: Coccolini F y colaboradores, 2017). En resumen: no es tamizaje, es una maniobra dirigida (interpretación del redactor). Lesión vascular. Los signos duros y blandos del examen, junto con el índice de presión arterial, dicen si hay que seguir estudiando; la angiotomografía define la lesión. La tarea ortopédica es estabilizar el hueso para que el vaso reparado no quede expuesto al movimiento (fuente: Spitler CA y colaboradores, 2022). Dónde falla el examen. Lo que más hizo pasar lesiones por alto fue un paciente que no podía contar lo que le dolía, por traumatismo craneal o por alcohol (fuente: Enderson BL y colaboradores, 1990). En la literatura, las lesiones omitidas o con diagnóstico tardío varían de 1,3 % a 39 %, y de 15 % a 22,3 % de los pacientes con una lesión omitida la tuvo clínicamente significativa (fuente: Pfeifer R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y especificidad de reglas de columna cervical, del tacto rectal y del examen de la pelvis» muestra lo siguiente. NEXUS (34 069 pacientes): sensibilidad 99 por ciento y especificidad 12.9 por ciento (fuente: Hoffman JR y colaboradores, 2000). Regla canadiense, derivación: sensibilidad 100 por ciento y especificidad 42.5 por ciento (fuente: Stiell IG y colaboradores, 2001). Regla canadiense, comparación: sensibilidad 99.4 por ciento y especificidad 45.1 por ciento (fuente: Stiell IG y colaboradores, 2003). NEXUS, comparación: sensibilidad 90.7 por ciento y especificidad 36.8 por ciento (fuente: Stiell IG y colaboradores, 2003). Tacto rectal, lesión medular (1401): sensibilidad 37 por ciento y especificidad 96 por ciento (fuente: Shlamovitz GZ y colaboradores, 2007). Tacto rectal, lesión medular (1032): sensibilidad 50 por ciento y especificidad 93 por ciento (fuente: Guldner GT y colaboradores, 2006). Tacto rectal, hallazgo global: sensibilidad 22.9 por ciento y especificidad 94.7 por ciento (fuente: Shlamovitz GZ y colaboradores, 2007). Maniobra de estabilidad pélvica, fractura inestable: sensibilidad 26 por ciento y especificidad 99.9 por ciento (fuente: Shlamovitz GZ y colaboradores, 2009). Deformidad pélvica, fractura inestable: sensibilidad 55 por ciento y especificidad 97 por ciento (fuente: Shlamovitz GZ y colaboradores, 2009). Dolor pélvico con Glasgow mayor de 13, fractura inestable: sensibilidad 100 por ciento y especificidad 93 por ciento (fuente: Shlamovitz GZ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«Rendimiento de reglas y maniobras de la evaluación secundaria» tiene 5 columnas: Prueba, Población, Sensibilidad, Especificidad, Comentario. Fila 1: Prueba, Criterios NEXUS (cervical); Población, 34 069 pacientes con trauma cerrado; Sensibilidad, 99,0 %; Especificidad, 12,9 %; Comentario, Estudio prospectivo (fuente: Hoffman JR y colaboradores, 2000). Fila 2: Prueba, Regla canadiense (derivación); Población, 8924 alertas y estables; Sensibilidad, 100 %; Especificidad, 42,5 %; Comentario, Validación cruzada (fuente: Stiell IG y colaboradores, 2001). Fila 3: Prueba, Regla canadiense (comparación); Población, 8283 alertas y estables; Sensibilidad, 99,4 %; Especificidad, 45,1 %; Comentario, Excluye 10,2 % indeterminados (fuente: Stiell IG y colaboradores, 2003). Fila 4: Prueba, NEXUS (comparación); Población, 8283 alertas y estables; Sensibilidad, 90,7 %; Especificidad, 36,8 %; Comentario, Misma cohorte (fuente: Stiell IG y colaboradores, 2003). Fila 5: Prueba, Tacto rectal, lesión medular; Población, 1401 pacientes con equipo de trauma; Sensibilidad, 37 %; Especificidad, 96 %; Comentario, Retrospectivo (fuente: Shlamovitz GZ y colaboradores, 2007). Fila 6: Prueba, Tacto rectal, lesión medular; Población, 1032 pacientes con trauma cerrado; Sensibilidad, 50 %; Especificidad, 93 %; Comentario, VPP 27 % (fuente: Guldner GT y colaboradores, 2006). Fila 7: Prueba, Tacto rectal, fractura de pelvis; Población, 1401 pacientes con equipo de trauma; Sensibilidad, 0 %; Especificidad, 99,8 %; Comentario, Retrospectivo (fuente: Shlamovitz GZ y colaboradores, 2007). Fila 8: Prueba, Estabilidad del anillo pélvico (maniobra); Población, 1502 pacientes con trauma cerrado; Sensibilidad, 26 %; Especificidad, 99,9 %; Comentario, Fracturas inestables; retrospectivo (fuente: Shlamovitz GZ y colaboradores, 2009). Fila 9: Prueba, Deformidad pélvica; Población, 1502 pacientes con trauma cerrado; Sensibilidad, 55 %; Especificidad, 97 %; Comentario, Fracturas inestables (fuente: Shlamovitz GZ y colaboradores, 2009). Fila 10: Prueba, Dolor pélvico con Glasgow mayor de 13; Población, 1502 pacientes con trauma cerrado; Sensibilidad, 100 %; Especificidad, 93 %; Comentario, Fracturas inestables (fuente: Shlamovitz GZ y colaboradores, 2009). (fuente: Hoffman JR y colaboradores, 2000) (fuente: Stiell IG y colaboradores, 2001) (fuente: Stiell IG y colaboradores, 2003) (fuente: Shlamovitz GZ y colaboradores, 2007) (fuente: Guldner GT y colaboradores, 2006) (fuente: Shlamovitz GZ y colaboradores, 2009). La tabla completa tiene más filas: están en el documento Word. Con esto cerramos evaluación secundaria: examen de cabeza a pies y maniobras que sí y que no rinden. Sigamos con imágenes: efast, radiografías y tomografía de cuerpo entero.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efast, radiografías y tomografía de cuerpo entero. Principio. La imagen sirve para decidir, no para decorar la evaluación. En el paciente inestable que no responde a la reanimación, NICE pide limitar las imágenes (radiografía de tórax, de pelvis y FAST) al mínimo que dirija una intervención; en quien responde a la reanimación o tiene hemodinamia normal se considera la tomografía inmediata (fuente: National Institute for Health and Care Excellence, 2016). eFAST: sirve para confirmar, no para descartar. Un metaanálisis que reunió 75 estudios y 24 350 pacientes midió cada componente: neumotórax con sensibilidad de 69 % (especificidad de 99 %), derrame pericárdico con 91 % (94 %) y líquido libre intraabdominal con 74 % (98 %); en el hipotenso, la sensibilidad para líquido libre fue de 74 % (fuente: Netherton S y colaboradores, 2019). Sus autores lo consideran una herramienta para confirmar y no para excluir (fuente: Netherton S y colaboradores, 2019). La revisión Cochrane del ultrasonido en el punto de atención en trauma cerrado, con 34 estudios y 8635 pacientes, estimó sensibilidad de 0,74 y especificidad de 0,96 en conjunto; para el abdomen 0,68 y 0,95; para el tórax 0,96 y 0,99, con pocos estudios; en una población virtual de 1000 pacientes con 28 % de prevalencia, la prueba dejaría sin ver a 73 pacientes lesionados (fuente: Stengel D y colaboradores, 2018). NICE lo dice con otras palabras: una eFAST negativa no excluye neumotórax ni hemorragia intraperitoneal o retroperitoneal, y la FAST no se usa para decidir si hace falta tomografía (fuente: National Institute for Health and Care Excellence, 2016). Tórax: ultrasonido frente a radiografía. En 9 estudios por paciente (410 pacientes con neumotórax entre 1271), el ultrasonido pulmonar hecho por médicos de primera línea tuvo sensibilidad de 0,91 y especificidad de 0,99, y la radiografía supina 0,47 y 1,00; en una cohorte hipotética de 100 pacientes con prevalencia de 30 %, el ultrasonido dejaría pasar 3 casos y la radiografía 16 (fuente: Chan KK y colaboradores, 2020). La radiografía sigue siendo útil para tubo, hemotórax grande y fracturas, pero no para descartar neumotórax (interpretación del redactor). Radiografía de pelvis. Entre 311 pacientes que se hicieron radiografía de pelvis y tomografía, 56 tenían fractura pélvica en la tomografía y la radiografía vio 38 de ellas: sensibilidad de 68 %, especificidad de 98 % y 32 % de falsos negativos (fuente: Guillamondegui OD y colaboradores, 2002). Entre los positivos, 55 % tenía más fracturas o un grado mayor de Young y Burgess en la tomografía (fuente: Guillamondegui OD y colaboradores, 2002). La conclusión práctica de los autores: si un paciente estable y seleccionado irá de todos modos a la tomografía, la placa de pelvis sobra; donde todavía aporta es en el inestable, en quien tiene hallazgos al examen y en quien no puede llegar al tomógrafo (fuente: Guillamondegui OD y colaboradores, 2002). Un metaanálisis posterior de 10 estudios con 11 423 pacientes despiertos y estables concluyó que un examen físico negativo permite omitir la radiografía de pelvis: valor predictivo negativo combinado de 0,991, con 0,1 % de fracturas clínicamente relevantes entre los de examen negativo (fuente: van Trigt J y colaboradores, 2018). Tomografía de cuerpo entero. NICE recomienda en el adulto con trauma cerrado mayor y sospecha de lesiones múltiples una tomografía de vértex a medio muslo, precedida de un escanograma de vértex a pies, sin reposicionar al paciente; el escanograma y la clínica guían la tomografía de las extremidades (fuente: National Institute for Health and Care Excellence, 2016). La guía NG39 se publicó en febrero de 2016 (fuente: National Institute for Health and Care Excellence, 2016), el mismo año que REACT-2 (fuente: Sierink JC y colaboradores, 2016). Los estudios previos eran observacionales: un registro alemán con 4621 pacientes halló razón estandarizada de mortalidad de 0,745 con tomografía de cuerpo entero frente a 1,023 sin ella (con RISC, 0,865 frente a 1,034) (fuente: Huber-Wagner S y colaboradores, 2009); un metaanálisis de 7 estudios con 25 782 pacientes dio un OR de mortalidad de 0,75 (IC 95 % 0,70 a 0,79) (fuente: Caputo ND y colaboradores, 2014). En cambio, el ensayo aleatorizado REACT-2 (1403 pacientes asignados) no halló diferencia en mortalidad hospitalaria: 16 % en ambos grupos; en politrauma, 22 % frente a 25 %; en traumatismo craneal, 38 % frente a 44 % (fuente: Sierink JC y colaboradores, 2016). Un metaanálisis posterior de 14 estudios (mortalidad combinada en 11 de ellos, con 63 529 pacientes) encontró un OR de 0,854 (IC 95 % 0,715 a 1,021) y menos tiempo en urgencias, pero más dosis de radiación (fuente: Arruzza E y colaboradores, 2020). Cuando las fuentes discrepan, se dan todas: la tomografía de cuerpo entero acorta el trabajo diagnóstico, pero su beneficio en mortalidad no está probado en ensayo, y la dosis de radiación obliga a seleccionar (fuente: Sierink JC y colaboradores, 2016) (fuente: Arruzza E y colaboradores, 2020). Columna. Según NICE, el adulto con indicación por la regla canadiense recibe tomografía; si hay déficit neurológico atribuible a lesión medular se agrega resonancia después de la tomografía; si se sospecha lesión toracolumbar sin déficit se parte de radiografía de T1 a L3, se pasa a tomografía si es anormal y, ante una fractura nueva, se estudia el resto de la columna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y especificidad de las imágenes de la evaluación primaria» muestra lo siguiente. eFAST: neumotórax: sensibilidad 69 por ciento y especificidad 99 por ciento (fuente: Netherton S y colaboradores, 2019). eFAST: derrame pericárdico: sensibilidad 91 por ciento y especificidad 94 por ciento (fuente: Netherton S y colaboradores, 2019). eFAST: líquido libre intraabdominal: sensibilidad 74 por ciento y especificidad 98 por ciento (fuente: Netherton S y colaboradores, 2019). Ultrasonido de tórax: neumotórax: sensibilidad 91 por ciento y especificidad 99 por ciento (fuente: Chan KK y colaboradores, 2020). Radiografía de tórax supina: neumotórax: sensibilidad 47 por ciento y especificidad 100 por ciento (fuente: Chan KK y colaboradores, 2020). Radiografía de pelvis frente a TC: sensibilidad 68 por ciento y especificidad 98 por ciento (fuente: Guillamondegui OD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«REACT-2: mortalidad hospitalaria con tomografía inmediata y con estudio habitual» muestra lo siguiente. Todos: tomografía inmediata: 16 por ciento (fuente: Sierink JC y colaboradores, 2016). Todos: estudio habitual: 16 por ciento (fuente: Sierink JC y colaboradores, 2016). Politrauma: tomografía inmediata: 22 por ciento (fuente: Sierink JC y colaboradores, 2016). Politrauma: estudio habitual: 25 por ciento (fuente: Sierink JC y colaboradores, 2016). Traumatismo craneal: tomografía inmediata: 38 por ciento (fuente: Sierink JC y colaboradores, 2016). Traumatismo craneal: estudio habitual: 44 por ciento (fuente: Sierink JC y colaboradores, 2016). En el documento Word de este tema encontrarás además: Qué imagen para qué situación (resumen con la fuerza de la evidencia); Tomografía de cuerpo entero: estudios observacionales y ensayo aleatorizado. Con esto cerramos imágenes: efast, radiografías y tomografía de cuerpo entero. Sigamos con algoritmo: de la pre-alerta al examen terciario.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la pre-alerta al examen terciario. Este flujo integra la secuencia de NICE (fuente: National Institute for Health and Care Excellence, 2016) con el criterio de reanimación para decidir cuándo fijar (fuente: Vallier HA y colaboradores, 2015) y con las recomendaciones de WSES para la pelvis (fuente: Coccolini F y colaboradores, 2017). Los pasos marcados «práctica habitual» no tienen un estudio que los respalde. Léalo de arriba abajo; con equipo, las letras A, B, C, D y E se hacen en paralelo, no una tras otra.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«Politraumatizado: evaluación primaria, decisión de imagen y destino» se lee de arriba hacia abajo. Se parte de: Pre-alerta: edad, sexo, mecanismo, signos vitales, Glasgow, tratamiento recibido y hora de llegada (fuente: National Institute for Health and Care Excellence, 2016). Se hace: El líder del equipo recibe el reporte, activa la respuesta y designa a quien registra (fuente: National Institute for Health and Care Excellence, 2016) (fuente: National Institute for Health and Care Excellence, 2016). Se hace: x/C: presión directa o torniquete; cinturón pélvico si se sospecha pelvis; ácido tranexámico lo antes posible (fuente: National Institute for Health and Care Excellence, 2016). Se hace: A: estabilización manual en línea del cuello; secuencia rápida si no mantiene la vía aérea; vía aérea quirúrgica si falla (fuente: National Institute for Health and Care Excellence, 2016) (fuente: National Institute for Health and Care Excellence, 2016). Se decide: B: ¿neumotórax a tensión con inestabilidad hemodinámica o compromiso respiratorio grave? (fuente: National Institute for Health and Care Excellence, 2016)? Si la respuesta es sí, descomprimir sin esperar la imagen: toracostomía abierta con tubo si hay experiencia (fuente: National Institute for Health and Care Excellence, 2016). Si la respuesta es no, c: acceso intravenoso o intraóseo; sangre con plasma y glóbulos rojos 1:1; restricción de volumen; protocolo de hemorragia mayor según la fisiología (fuente: National Institute for Health and Care Excellence, 2016). Se hace: Descomprimir sin esperar la imagen: toracostomía abierta con tubo si hay experiencia (fuente: National Institute for Health and Care Excellence, 2016). Se hace: C: acceso intravenoso o intraóseo; sangre con plasma y glóbulos rojos 1:1; restricción de volumen; protocolo de hemorragia mayor según la fisiología (fuente: National Institute for Health and Care Excellence, 2016). Se decide: ¿Inestable que no responde a la reanimación inicial? (fuente: National Institute for Health and Care Excellence, 2016)? Si la respuesta es sí, solo imágenes mínimas (tórax, pelvis, fast); cirugía de control de daños; si la fuente es pélvica, fijación o cinturón, empaquetamiento o angioembolización (fuente: National Institute for Health and Care Excellence, 2016) (fuente: Coccolini F y colaboradores, 2017). Si la respuesta es no, ¿responde o tiene hemodinamia normal, con trauma cerrado y lesiones múltiples sospechadas? (fuente: National Institute for Health and Care Excellence, 2016). Se hace: Solo imágenes mínimas (tórax, pelvis, FAST); cirugía de control de daños; si la fuente es pélvica, fijación o cinturón, empaquetamiento o angioembolización (fuente: National Institute for Health and Care Excellence, 2016) (fuente: Coccolini F y colaboradores, 2017). Se decide: ¿Responde o tiene hemodinamia normal, con trauma cerrado y lesiones múltiples sospechadas? (fuente: National Institute for Health and Care Excellence, 2016)? Si la respuesta es sí, tomografía de cuerpo entero de vértex a medio muslo, sin reposicionar (fuente: National Institute for Health and Care Excellence, 2016). Si la respuesta es no, d y e: glasgow, pupilas, desvestir, inspeccionar, cubrir y calentar (fuente: National Institute for Health and Care Excellence, 2016). Se hace: Tomografía de cuerpo entero de vértex a medio muslo, sin reposicionar (fuente: National Institute for Health and Care Excellence, 2016). Se hace: D y E: Glasgow, pupilas, desvestir, inspeccionar, cubrir y calentar (fuente: National Institute for Health and Care Excellence, 2016). Se hace: Evaluación secundaria: AMPLE, cabeza a pies, log-roll y examen neurovascular de las extremidades (práctica habitual). Se decide: ¿Reanimado? Lactato menor de 4,0 mmol/L, pH de 7,25 o más, o exceso de base de -5,5 mmol/L o más (fuente: Vallier HA y colaboradores, 2015)? Si la respuesta es sí, fijación definitiva temprana de huesos largos y pelvis, dentro de 36 horas según el protocolo (fuente: Vallier HA y colaboradores, 2015). Si la respuesta es no, control de daños: fijación externa y férulas; seguir reanimando en cuidados intensivos y reevaluar (fuente: Stevens NM y colaboradores, 2024) (fuente: Coccolini F y colaboradores, 2017). Se hace: Fijación definitiva temprana de huesos largos y pelvis, dentro de 36 horas según el protocolo (fuente: Vallier HA y colaboradores, 2015). Se hace: Control de daños: fijación externa y férulas; seguir reanimando en cuidados intensivos y reevaluar (fuente: Stevens NM y colaboradores, 2024) (fuente: Coccolini F y colaboradores, 2017). Termina en: Examen terciario al despertar o estabilizarse; imágenes dirigidas a lo que aparezca (fuente: Keijzers GB y colaboradores, 2012) (fuente: Enderson BL y colaboradores, 1990). Con esto cerramos algoritmo: de la pre-alerta al examen terciario. Sigamos con tratamiento: control de la hemorragia y reanimación.</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control de la hemorragia y reanimación. Esta sección ordena lo que hay que hacer en el orden en que se hace. Cada intervención lleva el estudio que la respalda y su límite. 1. Hemorragia externa y torniquete. NICE indica presión directa con apósitos simples y torniquete en la extremidad si no basta (fuente: National Institute for Health and Care Excellence, 2016). En el estudio de Bagdad, de 194 pacientes con torniquete prehospitalario murieron 22 (11 %), y de 38 con torniquete en urgencias murieron 9 (24 %), diferencia con p de 0,05; 4 pacientes (1,7 %) tuvieron parálisis nerviosa transitoria y ninguna amputación se debió solo al torniquete (fuente: Kragh JF y colaboradores, 2009). Son datos observacionales de un hospital de apoyo de combate; la revisión del uso civil encontró solo cohortes retrospectivas, sin variables comparables entre reportes (fuente: Kauvar DS y colaboradores, 2018). 2. Pelvis. Una revisión sistemática sobre cinturones y sábanas pélvicas (7 artículos de propiedades mecánicas, 6 de fisiología y 3 de presiones) concluyó que la compresión externa reduce los anillos pélvicos desplazados, con 4 reportes de caso de efectos adversos, y que su efecto fisiológico sobre el sangrado aún falta por estudiar (fuente: Bakhshayesh P y colaboradores, 2016). En 162 pacientes con anillo pélvico inestable, todos con cinturón durante la reanimación, solo 32,2 % lo recibió antes de llegar, y ponerlo antes de llegar no mostró ventaja medible: ni los signos vitales tempranos, ni las transfusiones, ni la mortalidad mejoraron (fuente: Bangura A y colaboradores, 2023). La guía WSES recomienda la compresión externa como estrategia temprana (grado 1A), con cinturones superiores a la sábana (grado 1C), quitarlos apenas sea fisiológicamente posible para reemplazarlos por fijación externa o definitiva (grado 1B) y usarlos con cautela en embarazadas y ancianos (grado 2A) (fuente: Coccolini F y colaboradores, 2017). NICE la recomienda si se sospecha sangrado de un trauma cerrado de alta energía (fuente: National Institute for Health and Care Excellence, 2016). 3. Ácido tranexámico. CRASH-2 reclutó a 20 211 adultos con trauma y riesgo de sangrado significativo, dentro de las 8 horas de la lesión, y comparó 1 g en 10 minutos seguido de 1 g en 8 horas con placebo: murieron 14,5 % con el fármaco y 16,0 % con placebo (RR 0,91; IC 95 % 0,85 a 0,97), y por sangrado 4,9 % frente a 5,7 % (fuente: Shakur H y colaboradores, 2010). El efecto depende del tiempo: con tratamiento en la primera hora el RR de muerte por sangrado fue de 0,68, entre 1 y 3 horas de 0,79 y después de 3 horas de 1,44 (fuente: Roberts I y colaboradores, 2011). Un metaanálisis de datos individuales de 40 138 pacientes con hemorragia traumática o posparto confirmó que el beneficio baja 10 % por cada 15 minutos de demora hasta las 3 horas y que después no hay beneficio, sin aumento de eventos oclusivos vasculares (fuente: Gayet-Ageron A y colaboradores, 2018). La revisión Cochrane estimó un RR de muerte de 0,90 (IC 95 % 0,85 a 0,96) con calidad de evidencia alta, aunque CRASH-2 aportó 99 % de los datos (fuente: Ker K y colaboradores, 2015). Darlo ya en el prehospitalario no mejoró la recuperación funcional a 6 meses en PATCH-Trauma (53,7 % frente a 53,5 %; RR 1,00), aunque la mortalidad a 28 días fue de 17,3 % frente a 21,8 % (RR 0,79; IC 95 % 0,63 a 0,99) y a 6 meses de 19,0 % frente a 22,9 % (RR 0,83; IC 95 % 0,67 a 1,03) (fuente: Gruen RL y colaboradores, 2023). NICE: lo antes posible y no después de 3 horas, salvo evidencia de hiperfibrinólisis (fuente: National Institute for Health and Care Excellence, 2016). Resumen práctico: se da temprano y se anota la hora de la lesión (interpretación del redactor). 4. Líquidos y presión objetivo. NICE pide una reanimación restrictiva mientras no se controle el sangrado: en el prehospitalario, titular para mantener un pulso central palpable; en el hospital, ir rápido al control de la hemorragia y no usar cristaloides si hay sangrado activo; si el traumatismo craneal domina, se acepta menos restricción (fuente: National Institute for Health and Care Excellence, 2016). Un metaanálisis de 5 ensayos con 1158 pacientes comparó metas de presión sistólica de 50 a 70 mmHg (o presión media de 50 o más) con metas de 65 a 100 mmHg (o presión media de 65 o más); el OR de mortalidad fue de 0,70 (IC 95 % 0,53 a 0,92), pero la mayoría de los estudios tenían poco poder y calidad pobre a moderada (fuente: Tran A y colaboradores, 2018). La revisión Cochrane no halló ensayos que favorezcan reanimar antes o con más volumen (fuente: Kwan I y colaboradores, 2014). ATLS 11.ª edición incluye la hipotensión permisiva, limitar cristaloides y transfundir temprano (fuente: Ramasamy A, 2026). 5. Sangre. NICE: plasma y glóbulos rojos 1:1, comenzar con un protocolo de proporción fija y pasar a uno guiado por laboratorio apenas sea posible, y revertir de inmediato los antagonistas de la vitamina K con concentrado de complejo protrombínico, no con plasma (fuente: National Institute for Health and Care Excellence, 2016). PROPPR (680 pacientes) no logró demostrar ventaja en mortalidad: a las 24 horas murieron 12,7 % con 1:1:1 y 17,0 % con 1:1:2, y a los 30 días 22,4 % y 26,1 %, diferencias sin significación (fuente: Holcomb JB y colaboradores, 2015). Lo que sí cambió fue la causa de muerte: la exanguinación cayó de 14,6 % a 9,2 % y la hemostasia se logró en 86 % frente a 78 % (fuente: Holcomb JB y colaboradores, 2015). Y no aparecieron más complicaciones entre las 23 que se vigilaron (fuente: Holcomb JB y colaboradores, 2015). En PAMPer (501 pacientes), el plasma descongelado durante el traslado aéreo se asoció con mortalidad a 30 días de 23,2 % frente a 33,0 % (fuente: Sperry JL y colaboradores, 2018). Una advertencia: en 8 estudios de antes y después, la instauración de un protocolo de transfusión masiva no se asoció de forma consistente con menor mortalidad (OR combinado 0,73; IC 95 % 0,48 a 1,11) (fuente: Mitra B y colaboradores, 2013). 6. Balón aórtico, cirugía y tiempo. El ensayo UK-REBOA asignó a 90 pacientes y encontró una mortalidad a 90 días de 54 % con balón y de 42 % con atención estándar (OR 1,58; intervalo de credibilidad 95 % 0,72 a 3,52); la probabilidad posterior de que el balón aumente la mortalidad fue de 86,9 % (fuente: Jansen JO y colaboradores, 2023). WSES lo contempla como puente en pelvis inestable que no responde (grado 2B) (fuente: Coccolini F y colaboradores, 2017), y una revisión reciente lo describe solo como puente a la hemostasia quirúrgica o angiográfica (fuente: Madsen JE y colaboradores, 2024). El tiempo importa: en 243 pacientes hipotensos con sangrado abdominal aislado, cada 3 minutos de espera en urgencias antes de la laparotomía sumaron alrededor de 1 % al riesgo de morir, dentro de los primeros 90 minutos (fuente: Clarke JR y colaboradores, 2002). WSES pide minimizar el tiempo entre la llegada y el control definitivo del sangrado pélvico (grado 2A) (fuente: Coccolini F y colaboradores, 2017). NICE indica radiología intervencionista para el sangrado arterial pélvico, salvo que otra lesión exija cirugía abierta inmediata (fuente: National Institute for Health and Care Excellence, 2016). Empaquetamiento preperitoneal y angioembolización se complementan: hoy ningún estudio demuestra que uno gane al otro (fuente: Madsen JE y colaboradores, 2024). 7. Control de daños. NICE: cirugía de control de daños en el inestable que no responde, definitiva en quien responde y es posible considerarla, y definitiva en quien está estable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«CRASH-2: muerte por sangrado según el momento del tratamiento (ácido tranexámico frente a placebo)» muestra lo siguiente. Hasta 1 h: ácido tranexámico: 5.3 por ciento (fuente: Roberts I y colaboradores, 2011). Hasta 1 h: placebo: 7.7 por ciento (fuente: Roberts I y colaboradores, 2011). De 1 a 3 h: ácido tranexámico: 4.8 por ciento (fuente: Roberts I y colaboradores, 2011). De 1 a 3 h: placebo: 6.1 por ciento (fuente: Roberts I y colaboradores, 2011). Después de 3 h: ácido tranexámico: 4.4 por ciento (fuente: Roberts I y colaboradores, 2011). Después de 3 h: placebo: 3.1 por ciento (fuente: Roberts I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«PROPPR: resultados con transfusión 1:1:1 frente a 1:1:2» muestra lo siguiente. Mortalidad a 24 h: 1:1:1: 12.7 por ciento (fuente: Holcomb JB y colaboradores, 2015). Mortalidad a 24 h: 1:1:2: 17 por ciento (fuente: Holcomb JB y colaboradores, 2015). Muerte por exanguinación: 1:1:1: 9.2 por ciento (fuente: Holcomb JB y colaboradores, 2015). Muerte por exanguinación: 1:1:2: 14.6 por ciento (fuente: Holcomb JB y colaboradores, 2015). Hemostasia lograda: 1:1:1: 86 por ciento (fuente: Holcomb JB y colaboradores, 2015). Hemostasia lograda: 1:1:2: 78 por ciento (fuente: Holcomb JB y colaboradores, 2015). En el documento Word de este tema encontrarás además: Intervenciones de la reanimación: mejor evidencia y su límite. Con esto cerramos tratamiento: control de la hemorragia y reanimación. Sigamos con el ortopedista en la sala de trauma: pelvis, huesos largos, vascular y momento de fijar.</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el ortopedista en la sala de trauma: pelvis, huesos largos, vascular y momento de fijar. Qué le toca al ortopedista. 4 cosas, en este orden de urgencia: (1) detener o frenar la hemorragia de pelvis y huesos largos; (2) proteger la extremidad (pulsos, compartimentos, estabilidad, fracturas abiertas); (3) decidir cuándo y cómo fijar; (4) completar la búsqueda de lesiones musculoesqueléticas en la secundaria y la terciaria (práctica habitual / opinión experta). El resto de esta sección da el respaldo de cada punto. Pelvis inestable. La atención se organiza alrededor de la reanimación: estabilizar con cinturón y controlar el sangrado con empaquetamiento preperitoneal o angioembolización (fuente: Madsen JE y colaboradores, 2024). Lo que dice WSES sobre la fijación de urgencia, con su grado (fuente: Coccolini F y colaboradores, 2017): en el anillo inestable el fijador externo es un apoyo de la hemostasia temprana (1A) y resulta imprescindible si se empaqueta, porque da la contrapresión (2A); para APC II-III y LC II-III basta un marco anterior con clavos en la cresta o supraacetabulares (2A); la pinza en C posterior tiene su lugar en el cizallamiento vertical con la sacroilíaca abierta (2A), y no se usa con sacro conminuto o fractura transforaminal, con fractura del ala ilíaca ni en patrones LC (2B). Huesos largos. En las fracturas aisladas de fémur el volumen transfundido fue bajo y casi siempre postoperatorio (fuente: Wertheimer A y colaboradores, 2018), a diferencia de la pelvis grave, que puede sangrar hasta 1000 mL por hora (fuente: Madsen JE y colaboradores, 2024) (comparación del redactor). Inmovilizar y alinear reduce el dolor y el movimiento del foco (práctica habitual). Lesión vascular asociada. Los signos duros y blandos y el índice de presión arterial orientan; la angiotomografía caracteriza; el aporte del ortopedista es dar estabilidad mecánica que proteja la reparación (fuente: Spitler CA y colaboradores, 2022). ¿Control de daños, cuidado total temprano o cuidado apropiado temprano? Durante años se debatió entre fijar todo pronto (cuidado total temprano) o estabilizar de forma mínima y diferir (control de daños ortopédico) (fuente: Stevens NM y colaboradores, 2024). La corriente actual abandona la dicotomía y decide según la respuesta fisiológica a la reanimación: cuidado apropiado temprano (fuente: Berwin JT y colaboradores, 2020) (fuente: Stevens NM y colaboradores, 2024). Los datos: Pape y colaboradores propusieron 4 condiciones clínicas (estable, límite, inestable y en extremis) y umbrales para pasar de una a otra (fuente: Pape HC y colaboradores, 2005). En una base retrospectiva de 1443 adultos operados de pelvis, acetábulo, columna o fémur, llegar acidótico se asoció con más complicaciones (fuente: Vallier HA y colaboradores, 2013). Entre los marcadores, el lactato fue el más específico; para la complicación pulmonar pesó más que nada la lesión de tórax; y quienes superaron un pH de 7,25 en las primeras 8 horas tuvieron menos problemas pulmonares (fuente: Vallier HA y colaboradores, 2013). En un protocolo prospectivo con 335 pacientes, la fijación definitiva dentro de 36 horas si el lactato era menor de 4,0 mmol/L, el pH de 7,25 o más o el exceso de base de -5,5 mmol/L o más se asoció con 16,3 % de complicaciones frente a 33,3 % en los diferidos, y con estancia hospitalaria de 9,5 frente a 17,3 días (fuente: Vallier HA y colaboradores, 2015). En 750 pacientes con fractura de fémur, la fijación definitiva dentro de 24 horas se asoció, tras ajustar por edad y gravedad, con menos complicaciones en los politraumatizados (18,9 % frente a 42,9 %); la lesión abdominal grave fue el factor de riesgo más fuerte (fuente: Nahm NJ y colaboradores, 2011). Para la pelvis, WSES recomienda resucitar primero al inestable y al coagulopático en extremis (grado 1B), fijar de forma definitiva en las primeras 24 horas a los estables y límite (grado 2A) y posponer la fijación definitiva hasta después del día 4 en el politraumatizado fisiológicamente alterado (grado 2A) (fuente: Coccolini F y colaboradores, 2017). Cómo leer estos datos. Son cohortes observacionales, sin asignación al azar. En el protocolo prospectivo, 66 pacientes se trataron de forma diferida como violación del protocolo, en 71 % por decisión del cirujano (fuente: Vallier HA y colaboradores, 2015); por eso la comparación no es aleatoria. Estos datos no prueban que fijar pronto cause menos complicaciones, pero sí que fijar pronto es seguro en el paciente bien reanimado (interpretación del redactor).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con fijación temprana frente a diferida» muestra lo siguiente. Fémur en politrauma, fijación en 24 h (Nahm): 18.9 por ciento (fuente: Nahm NJ y colaboradores, 2011). Fémur en politrauma, fijación diferida (Nahm): 42.9 por ciento (fuente: Nahm NJ y colaboradores, 2011). Protocolo prospectivo, fijación en 36 h (Vallier): 16.3 por ciento (fuente: Vallier HA y colaboradores, 2015). Protocolo prospectivo, fijación diferida (Vallier): 33.3 por ciento (fuente: Vallier HA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«Criterios de reanimación para decidir la fijación y estrategias asociadas» tiene 4 columnas: Estado, Criterio, Conducta propuesta, Fuente. Fila 1: Estado, Reanimado; Criterio, Lactato menor de 4,0 mmol/L, pH de 7,25 o más, o exceso de base de -5,5 mmol/L o más; Conducta propuesta, Fijación definitiva de fémur, pelvis, acetábulo y columna dentro de 36 horas; Fuente, (fuente: Vallier HA y colaboradores, 2015). Fila 2: Estado, Estable o límite (pelvis); Criterio, Hemodinamia estable o límite; Conducta propuesta, Fijación definitiva en las primeras 24 horas; Fuente, (fuente: Coccolini F y colaboradores, 2017). Fila 3: Estado, Inestable o en extremis; Criterio, Inestable o coagulopático; Conducta propuesta, Resucitar antes de fijar de forma definitiva; control de daños; Fuente, (fuente: Coccolini F y colaboradores, 2017) (fuente: Stevens NM y colaboradores, 2024). Fila 4: Estado, Politrauma alterado; Criterio, Alteración fisiológica persistente; Conducta propuesta, Posponer la fijación definitiva pélvica hasta después del día 4; Fuente, (fuente: Coccolini F y colaboradores, 2017). (fuente: Vallier HA y colaboradores, 2015) (fuente: Coccolini F y colaboradores, 2017) (fuente: Stevens NM y colaboradores, 2024). Con esto cerramos el ortopedista en la sala de trauma: pelvis, huesos largos, vascular y momento de fijar. Sigamos con técnica: gestos de la sala de trauma, con errores frecuentes.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gestos de la sala de trauma, con errores frecuentes. Estos gestos son apoyo de estudio, no sustituyen la supervisión del tutor ni el manual del dispositivo. Los pasos sin estudio se marcan «práctica habitual». A. Torniquete de extremidad Indicación: hemorragia de extremidad que amenaza la vida y que la presión directa no controló (fuente: National Institute for Health and Care Excellence, 2016). Colóquelo por encima de la herida, apriételo hasta que cese el sangrado y anote la hora (práctica habitual). Reevalúe el sangrado y el pulso distal; si persiste, un segundo torniquete junto al primero (práctica habitual). Error típico: aflojarlo para «ver si sigue sangrando» sin decisión del cirujano. Riesgo conocido: parálisis nerviosa transitoria en 1,7 % de los pacientes con torniquete en una serie (fuente: Kragh JF y colaboradores, 2009). B. Cinturón pélvico Indicación: sospecha de sangrado pélvico tras trauma cerrado de alta energía (fuente: National Institute for Health and Care Excellence, 2016). Posición: alrededor de los trocánteres mayores y la sínfisis del pubis (fuente: Coccolini F y colaboradores, 2017). La presión del cinturón cierra el anillo, y juntar las piernas (aducción) ayuda a achicar el espacio donde se acumula la sangre (fuente: Coccolini F y colaboradores, 2017). Cautela en embarazadas y ancianos (grado 2A); retirar apenas sea fisiológicamente posible y reemplazar por fijación (grado 1B); sacarlo del tablón rígido en cuanto se pueda para evitar lesiones de piel por presión (grado 1A) (fuente: Coccolini F y colaboradores, 2017). Comprobar tras colocarlo: posición correcta, respuesta hemodinámica y, si se hace radiografía de pelvis, que el anillo se vea reducido (práctica habitual). Error típico: colocarlo a la altura de las crestas ilíacas (práctica habitual). C. Descompresión del neumotórax a tensión Indicación: neumotórax a tensión con inestabilidad hemodinámica o compromiso respiratorio grave; se hace sin esperar la radiografía (fuente: National Institute for Health and Care Excellence, 2016). Primera elección según NICE: toracostomía abierta seguida de tubo (fuente: National Institute for Health and Care Excellence, 2016). Se hace en el 4.º o 5.º espacio intercostal, por delante de la línea axilar media: incisión corta, disección roma que pasa por encima de la costilla inferior para no lesionar el paquete neurovascular intercostal, entrada a la pleura con el dedo y verificación de que sale el aire, y después el tubo (práctica habitual). Aguja: el metaanálisis de 2016 partió de lo que entonces recomendaba ATLS, un catéter de 5 cm en el segundo espacio, línea medioclavicular (fuente: Laan DV y colaboradores, 2016). En un metaanálisis el fracaso fue de 38 % en ese sitio, de 31 % en la línea axilar media y de 13 % en la línea axilar anterior (fuente: Laan DV y colaboradores, 2016). Otro metaanálisis, con 24 estudios radiológicos, halló 32,84 % de fracaso en la penetración pleural, que bajó 7,76 % por cada centímetro de aguja adicional; una aguja de 7 cm podría ser adecuada para el lado derecho (fuente: Ahmad SJS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Estructuras en riesgo: en el lado izquierdo, el corazón; por eso un metaanálisis consideró más seguro el segundo espacio medioclavicular para el lado izquierdo (fuente: Ahmad SJS y colaboradores, 2025). Se comprueba el resultado con la mejoría de la saturación y de la presión (práctica habitual), y después se vigila si el neumotórax a tensión reaparece (fuente: National Institute for Health and Care Excellence, 2016). D. Control cervical y movimiento espinal Estabilización manual en línea desde el principio, sobre todo en cualquier maniobra de vía aérea (fuente: National Institute for Health and Care Excellence, 2016). Collarín semirrígido de tamaño adecuado, salvo vía aérea comprometida o deformidad previa como espondilitis anquilosante, donde se conserva la posición del paciente; reevaluar la vía aérea después (fuente: National Institute for Health and Care Excellence, 2016). Camilla de cuchara, bloques laterales de cabeza y cinta, idealmente sobre colchón de vacío; el tablón rígido solo para extricación, no para el traslado (fuente: National Institute for Health and Care Excellence, 2016). Si el paciente está agitado, deje que adopte una posición cómoda con la estabilización manual: forzar el dispositivo puede aumentar el dolor o empeorar los síntomas (fuente: National Institute for Health and Care Excellence, 2016). E. Fijador externo pélvico (apoyo de estudio) Indicación: anillo pélvico hemodinámicamente inestable; es complemento del control precoz del sangrado (fuente: Coccolini F y colaboradores, 2017). Vías: cresta ilíaca o supraacetabular; la pinza en C se reserva a patrones de cizallamiento vertical con sacroilíaca disrumpida (fuente: Coccolini F y colaboradores, 2017). Se combina con empaquetamiento preperitoneal cuando éste se necesita, para dar contrapresión estable (fuente: Coccolini F y colaboradores, 2017). Error típico del residente: perder tiempo en una fijación elaborada en un paciente que necesita sobre todo hemostasia (práctica habitual).</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«Descompresión con aguja de 5 cm: fracaso según el sitio de punción» muestra lo siguiente. Segundo espacio, línea medioclavicular: 38 por ciento (fuente: Laan DV y colaboradores, 2016). Línea axilar media: 31 por ciento (fuente: Laan DV y colaboradores, 2016). Línea axilar anterior: 13 por ciento (fuente: Laan DV y colaboradores, 2016). Con esto cerramos técnica: gestos de la sala de trauma, con errores frecuentes. Sigamos con complicaciones: lesiones inadvertidas, hipotermia y riesgos de las intervenciones.</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lesiones inadvertidas, hipotermia y riesgos de las intervenciones. Lesiones inadvertidas. Es el error silencioso de la evaluación. En una revisión, la frecuencia de lesiones omitidas o de diagnóstico tardío fue de 1,3 % a 39 %, y de 15 % a 22,3 % de los pacientes con una lesión omitida la tuvo clínicamente significativa; las lesiones omitidas de pelvis y cadera disminuyeron en la última década (fuente: Pfeifer R y colaboradores, 2008). En el estudio clásico de examen terciario, 399 pacientes fueron revisados otra vez: 41 lesiones omitidas en 36 pacientes (9 %), de las cuales 21 fueron fracturas de extremidades, 5 vertebrales y 6 abdominales; casi siempre se escaparon porque el paciente tenía la conciencia alterada (traumatismo craneal o alcohol), y 7 pacientes necesitaron cirugía por la lesión omitida (fuente: Enderson BL y colaboradores, 1990). En la era de la tomografía de cuerpo entero la cifra de diagnósticos tardíos en cabeza, columna cervical, tórax, abdomen y pelvis bajó a 0,34 % (90 de 26 264 pacientes), con el intestino como lesión omitida más común (fuente: Lawson CM y colaboradores, 2011). Las lesiones de extremidades no estaban incluidas en ese análisis (fuente: Lawson CM y colaboradores, 2011). ¿El examen terciario funciona? Una revisión sistemática de 10 estudios observacionales halló que 4,3 % de los pacientes tenía una lesión omitida en primaria y secundaria que el examen terciario detectó (tipo I), y 1,5 % tenía una omitida también por la terciaria (tipo II); ningún estudio fue aleatorizado ni midió resultados a largo plazo (fuente: Keijzers GB y colaboradores, 2012). Un metaanálisis de 7 cohortes con 12 581 pacientes encontró que se detectan más lesiones omitidas con examen terciario (OR 2,65; IC 95 % 1,40 a 5,01) y que se omiten menos (OR 0,63; IC 95 % 0,44 a 0,90) (fuente: Hajibandeh S y colaboradores, 2015). La heterogeneidad es moderada y los diseños son observacionales (fuente: Hajibandeh S y colaboradores, 2015). Frío y coagulopatía. Ver el bloque de fisiopatología: la hipotermia de 35 °C o menos al ingreso se asoció con un OR de muerte de 3,03 tras ajustar (fuente: Wang HE y colaboradores, 2005). Una prevención activa de la pérdida de calor es parte de la técnica de sala (fuente: Moffatt SE, 2013) (fuente: National Institute for Health and Care Excellence, 2016). Riesgos de las intervenciones. Ácido tranexámico: la revisión Cochrane no halló evidencia de aumento de eventos vasculares oclusivos (calidad moderada) (fuente: Ker K y colaboradores, 2015). Cinturón pélvico: la revisión sistemática encontró 4 reportes de caso de efectos adversos (fuente: Bakhshayesh P y colaboradores, 2016), y WSES recomienda cautela en embarazadas y ancianos y pasar al paciente del tablón para evitar lesiones por presión (fuente: Coccolini F y colaboradores, 2017). Empaquetamiento preperitoneal: una revisión citada por Madsen estimó 35 % de infección (fuente: Madsen JE y colaboradores, 2024). Balón aórtico: más muertes por sangrado en el grupo con balón en UK-REBOA (8 de 25 frente a 3 de 18) (fuente: Jansen JO y colaboradores, 2023). Complicaciones de la espera. Fijar tarde tiene un costo: 42,9 % de complicaciones con fijación diferida frente a 18,9 % con fijación dentro de 24 horas en politraumatizados con fractura de fémur (fuente: Nahm NJ y colaboradores, 2011). Fijar sin reanimar también parece tenerlo: la acidosis al ingreso se asoció con complicaciones (ver el bloque del ortopedista) (fuente: Vallier HA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«Lesiones inadvertidas: frecuencia según el estudio» muestra lo siguiente. Enderson: examen terciario prospectivo: 9 por ciento (fuente: Enderson BL y colaboradores, 1990). Keijzers: omitidas por primaria y secundaria (tipo I): 4.3 por ciento (fuente: Keijzers GB y colaboradores, 2012). Keijzers: omitidas también por la terciaria (tipo II): 1.5 por ciento (fuente: Keijzers GB y colaboradores, 2012). Lawson: diagnóstico tardío con tomografía: 0.3 por ciento (fuente: Lawson CM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«Frecuencia de lesiones inadvertidas según el diseño del estudio» tiene 4 columnas: Estudio, Diseño, Frecuencia, Comentario. Fila 1: Estudio, Enderson 1990; Diseño, Examen terciario prospectivo, 399 pacientes; Frecuencia, 9 % (36 pacientes); Comentario, Sin muertes; 7 requirieron cirugía (fuente: Enderson BL y colaboradores, 1990). Fila 2: Estudio, Pfeifer 2008; Diseño, Revisión de la literatura; Frecuencia, 1,3 % a 39 %; Comentario, Definiciones no uniformes (fuente: Pfeifer R y colaboradores, 2008). Fila 3: Estudio, Keijzers 2012; Diseño, Revisión sistemática de 10 estudios; Frecuencia, Tipo I 4,3 %; tipo II 1,5 %; Comentario, Observacional (fuente: Keijzers GB y colaboradores, 2012). Fila 4: Estudio, Lawson 2011; Diseño, Cohorte de 26 264 pacientes con tomografía; Frecuencia, 0,34 %; Comentario, Sin lesiones de extremidades (fuente: Lawson CM y colaboradores, 2011). (fuente: Enderson BL y colaboradores, 1990) (fuente: Pfeifer R y colaboradores, 2008) (fuente: Keijzers GB y colaboradores, 2012) (fuente: Lawson CM y colaboradores, 2011). Con esto cerramos complicaciones: lesiones inadvertidas, hipotermia y riesgos de las intervenciones. Sigamos con pronóstico: qué lo predice y qué lo cambia.</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lo predice y qué lo cambia. El lugar de atención. En 18 hospitales con centro de trauma de nivel 1 frente a 51 sin centro de trauma, con propensity score, la mortalidad hospitalaria fue de 7,6 % frente a 9,5 % (RR 0,80; IC 95 % 0,66 a 0,98) y la mortalidad al año de 10,4 % frente a 13,8 % (RR 0,75; IC 95 % 0,60 a 0,95); la diferencia se concentró en los lesionados más graves (fuente: MacKenzie EJ y colaboradores, 2006). La fisiología al ingreso. El déficit de base lleva la mortalidad de 7,4 % en la clase I a 51,5 % en la IV (fuente: Mutschler M y colaboradores, 2013). La presión sistólica baja la acentúa desde 110 mmHg: con cada descenso de 10 mmHg la mortalidad fue 4,8 % mayor, hasta una mortalidad de 26 % con 60 mmHg (fuente: Eastridge BJ y colaboradores, 2007). Una temperatura de 35 °C o menos al ingreso se asoció con un OR de muerte de 3,03 (IC 95 % 2,62 a 3,51) (fuente: Wang HE y colaboradores, 2005). El índice de shock no predice bien la mortalidad: área bajo la curva de 0,553 (fuente: Carsetti A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tiempo. En la hemorragia abdominal, cada 3 minutos en urgencias antes de la laparotomía sumaron cerca de 1 % de probabilidad de muerte hasta los 90 minutos (fuente: Clarke JR y colaboradores, 2002). Pero «la hora de oro» no es una regla universal: en pacientes en shock del ensayo ROC, más de 60 minutos prehospitalarios no se asociaron con peor mortalidad a 28 días tras ajustar (aOR 1,42; IC 95 % 0,77 a 2,62), salvo en los que necesitaron recursos críticos tempranos (aOR 2,37; IC 95 % 1,05 a 5,37) (fuente: Newgard CD y colaboradores, 2015). Pelvis. Los datos históricos hablan de complicaciones graves y muerte en hasta 60 % de las lesiones pélvicas con sangrado (fuente: Madsen JE y colaboradores, 2024); el manejo cambió en las últimas décadas con mejora de los resultados (fuente: Coccolini F y colaboradores, 2017), aunque no hay un consenso universal sobre el orden de los procedimientos (fuente: Madsen JE y colaboradores, 2024). Secuelas. Esta evaluación no da pronóstico funcional. El desenlace a largo plazo depende de las lesiones definitivas, y se aborda en cada tema por región (interpretación del redactor).</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en centro de trauma de nivel 1 frente a hospital sin centro de trauma» muestra lo siguiente. Hospitalaria: centro de trauma: 7.6 por ciento (fuente: MacKenzie EJ y colaboradores, 2006). Hospitalaria: sin centro de trauma: 9.5 por ciento (fuente: MacKenzie EJ y colaboradores, 2006). Al año: centro de trauma: 10.4 por ciento (fuente: MacKenzie EJ y colaboradores, 2006). Al año: sin centro de trauma: 13.8 por ciento (fuente: MacKenzie EJ y colaboradores, 2006). Con esto cerramos pronóstico: qué lo predice y qué lo cambia.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Sangre primero: presión directa o torniquete, cinturón pélvico si se sospecha pelvis y ácido tranexámico temprano, antes de afinar el diagnóstico (fuente: National Institute for Health and Care Excellence, 2016) (fuente: Roberts I y colaboradores, 2011). Reanimar con sangre y con restricción de volumen mientras no se controle el sangrado; en el hospital, sin cristaloides si hay hemorragia activa (fuente: National Institute for Health and Care Excellence, 2016). Proteger la columna con criterio, no por reflejo: NICE usa la regla canadiense de columna cervical para decidir quién se inmoviliza y quién se estudia (fuente: National Institute for Health and Care Excellence, 2016) (fuente: Stiell IG y colaboradores, 2003). Cada prueba tiene su hueco: la tomografía de cuerpo entero es para quien responde a la reanimación; el inestable que no responde recibe solo las imágenes mínimas que dirigen una intervención (fuente: National Institute for Health and Care Excellence, 2016). Repetir el examen: la secundaria completa ya estabilizado y la terciaria al despertar el paciente, porque las lesiones omitidas son frecuentes (fuente: Pfeifer R y colaboradores, 2008) (fuente: Keijzers GB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Anote la hora de la lesión: la ventana del ácido tranexámico se cuenta desde ahí, y pasadas 3 horas NICE lo desaconseja salvo hiperfibrinólisis (fuente: National Institute for Health and Care Excellence, 2016) (fuente: Roberts I y colaboradores, 2011). Anote la hora de colocación de cada torniquete y no lo afloje en urgencias sin decisión del equipo quirúrgico (práctica habitual). El cinturón pélvico va a la altura de los trocánteres mayores y de la sínfisis del pubis (fuente: Coccolini F y colaboradores, 2017); el error típico es ponerlo en las crestas ilíacas (práctica habitual). Un neumotórax a tensión se descomprime antes de la radiografía si hay inestabilidad hemodinámica o compromiso respiratorio grave (fuente: National Institute for Health and Care Excellence, 2016). Después de colocar el collarín, vuelva a evaluar la vía aérea (fuente: National Institute for Health and Care Excellence, 2016). Con el cinturón pélvico puesto, saque al paciente del tablón rígido en cuanto se pueda: WSES da grado 1A a que ese traslado temprano disminuye las lesiones de piel por presión (fuente: Coccolini F y colaboradores, 2017). El tacto rectal no es un tamizaje: su sensibilidad global para las lesiones buscadas fue de 22,9 % (fuente: Shlamovitz GZ y colaboradores, 2007); se reserva para una sospecha concreta de lesión rectal (fuente: Coccolini F y colaboradores, 2017). Documente pulsos, perfusión y función nerviosa de cada extremidad antes y después de cada maniobra o férula (práctica habitual). El examen terciario se hace cuando el paciente despierta o antes de que camine, porque la conciencia alterada es la causa más común de lesión omitida (fuente: Enderson BL y colaboradores, 1990).</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secuencia empieza por la hemorragia catastrófica (&lt;C&gt;ABCDE, x-ABCDE) (fuente: National Institute for Health and Care Excellence, 2016) (fuente: Ramasamy A, 2026). El ácido tranexámico se da temprano y no después de 3 horas, salvo hiperfibrinólisis (fuente: Roberts I y colaboradores, 2011) (fuente: National Institute for Health and Care Excellence, 2016). Ninguna prueba sola descarta: eFAST con sensibilidad de 69 % para neumotórax (fuente: Netherton S y colaboradores, 2019) y radiografía de pelvis con 68 % (fuente: Guillamondegui OD y colaboradores, 2002). El ortopedista fija según la reanimación (lactato, pH, exceso de base), no según el reloj solo (fuente: Vallier HA y colaboradores, 2015). Repetir el examen: el terciario detecta más lesiones omitidas (OR de 2,65) (fuente: Hajibandeh S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chart" Target="../charts/char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Politraumatizado: la sangre primero. Evaluación primaria y secundaria con evidencia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urgencias-politrauma · evaluacion-politrauma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2026-10-07.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y alcance de la evaluación primaria y secundaria</a:t>
            </a:r>
          </a:p>
          <a:p>
            <a:pPr marL="347472" indent="-347472">
              <a:spcAft>
                <a:spcPts val="1400"/>
              </a:spcAft>
              <a:buChar char="•"/>
            </a:pPr>
            <a:r>
              <a:rPr sz="2200">
                <a:solidFill>
                  <a:srgbClr val="263238"/>
                </a:solidFill>
                <a:latin typeface="Calibri"/>
              </a:rPr>
              <a:t>2. Epidemiología: quién muere, de qué y cuándo</a:t>
            </a:r>
          </a:p>
          <a:p>
            <a:pPr marL="347472" indent="-347472">
              <a:spcAft>
                <a:spcPts val="1400"/>
              </a:spcAft>
              <a:buChar char="•"/>
            </a:pPr>
            <a:r>
              <a:rPr sz="2200">
                <a:solidFill>
                  <a:srgbClr val="263238"/>
                </a:solidFill>
                <a:latin typeface="Calibri"/>
              </a:rPr>
              <a:t>3. Fisiopatología: por qué se muere el politraumatizado</a:t>
            </a:r>
          </a:p>
          <a:p>
            <a:pPr marL="347472" indent="-347472">
              <a:spcAft>
                <a:spcPts val="1400"/>
              </a:spcAft>
              <a:buChar char="•"/>
            </a:pPr>
            <a:r>
              <a:rPr sz="2200">
                <a:solidFill>
                  <a:srgbClr val="263238"/>
                </a:solidFill>
                <a:latin typeface="Calibri"/>
              </a:rPr>
              <a:t>4. Clasificar el shock y al paciente: qué sirve para decidir</a:t>
            </a:r>
          </a:p>
          <a:p>
            <a:pPr marL="347472" indent="-347472">
              <a:spcAft>
                <a:spcPts val="1400"/>
              </a:spcAft>
              <a:buChar char="•"/>
            </a:pPr>
            <a:r>
              <a:rPr sz="2200">
                <a:solidFill>
                  <a:srgbClr val="263238"/>
                </a:solidFill>
                <a:latin typeface="Calibri"/>
              </a:rPr>
              <a:t>5. Evaluación primaria paso a paso: x/C, A, B, C, D, E</a:t>
            </a:r>
          </a:p>
          <a:p>
            <a:pPr marL="347472" indent="-347472">
              <a:spcAft>
                <a:spcPts val="1400"/>
              </a:spcAft>
              <a:buChar char="•"/>
            </a:pPr>
            <a:r>
              <a:rPr sz="2200">
                <a:solidFill>
                  <a:srgbClr val="263238"/>
                </a:solidFill>
                <a:latin typeface="Calibri"/>
              </a:rPr>
              <a:t>6. Evaluación secundaria: examen de cabeza a pies y maniobras que sí y que no rinden</a:t>
            </a:r>
          </a:p>
          <a:p>
            <a:pPr marL="347472" indent="-347472">
              <a:spcAft>
                <a:spcPts val="1400"/>
              </a:spcAft>
              <a:buChar char="•"/>
            </a:pPr>
            <a:r>
              <a:rPr sz="2200">
                <a:solidFill>
                  <a:srgbClr val="263238"/>
                </a:solidFill>
                <a:latin typeface="Calibri"/>
              </a:rPr>
              <a:t>7. Imágenes: eFAST, radiografías y tomografía de cuerpo entero</a:t>
            </a:r>
          </a:p>
          <a:p>
            <a:pPr marL="347472" indent="-347472">
              <a:spcAft>
                <a:spcPts val="1400"/>
              </a:spcAft>
              <a:buChar char="•"/>
            </a:pPr>
            <a:r>
              <a:rPr sz="2200">
                <a:solidFill>
                  <a:srgbClr val="263238"/>
                </a:solidFill>
                <a:latin typeface="Calibri"/>
              </a:rPr>
              <a:t>8. Algoritmo: de la pre-alerta al examen terciario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Tratamiento: control de la hemorragia y reanimación</a:t>
            </a:r>
          </a:p>
          <a:p>
            <a:pPr marL="347472" indent="-347472">
              <a:spcAft>
                <a:spcPts val="1400"/>
              </a:spcAft>
              <a:buChar char="•"/>
            </a:pPr>
            <a:r>
              <a:rPr sz="2200">
                <a:solidFill>
                  <a:srgbClr val="263238"/>
                </a:solidFill>
                <a:latin typeface="Calibri"/>
              </a:rPr>
              <a:t>10. El ortopedista en la sala de trauma: pelvis, huesos largos, vascular y momento de fijar</a:t>
            </a:r>
          </a:p>
          <a:p>
            <a:pPr marL="347472" indent="-347472">
              <a:spcAft>
                <a:spcPts val="1400"/>
              </a:spcAft>
              <a:buChar char="•"/>
            </a:pPr>
            <a:r>
              <a:rPr sz="2200">
                <a:solidFill>
                  <a:srgbClr val="263238"/>
                </a:solidFill>
                <a:latin typeface="Calibri"/>
              </a:rPr>
              <a:t>11. Técnica: gestos de la sala de trauma, con errores frecuentes</a:t>
            </a:r>
          </a:p>
          <a:p>
            <a:pPr marL="347472" indent="-347472">
              <a:spcAft>
                <a:spcPts val="1400"/>
              </a:spcAft>
              <a:buChar char="•"/>
            </a:pPr>
            <a:r>
              <a:rPr sz="2200">
                <a:solidFill>
                  <a:srgbClr val="263238"/>
                </a:solidFill>
                <a:latin typeface="Calibri"/>
              </a:rPr>
              <a:t>12. Complicaciones: lesiones inadvertidas, hipotermia y riesgos de las intervenciones</a:t>
            </a:r>
          </a:p>
          <a:p>
            <a:pPr marL="347472" indent="-347472">
              <a:spcAft>
                <a:spcPts val="1400"/>
              </a:spcAft>
              <a:buChar char="•"/>
            </a:pPr>
            <a:r>
              <a:rPr sz="2200">
                <a:solidFill>
                  <a:srgbClr val="263238"/>
                </a:solidFill>
                <a:latin typeface="Calibri"/>
              </a:rPr>
              <a:t>13. Pronóstico: qué lo predice y qué lo cambia</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57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National Institute for Health and Care Excellence. NICE guideline NG39. 2016.</a:t>
            </a:r>
          </a:p>
          <a:p>
            <a:r>
              <a:rPr sz="1000">
                <a:solidFill>
                  <a:srgbClr val="5A6469"/>
                </a:solidFill>
                <a:latin typeface="Calibri"/>
              </a:rPr>
              <a:t>[r2] Ramasamy A. Injury. 2026. doi:10.1016/j.injury.2026.113079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evaluación del politraumatizado es una secuencia con una sola lógica…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57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y alcance de la evaluación primaria y secundaria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NG39. 2016.</a:t>
            </a:r>
          </a:p>
          <a:p>
            <a:r>
              <a:rPr sz="800">
                <a:solidFill>
                  <a:srgbClr val="5A6469"/>
                </a:solidFill>
                <a:latin typeface="Calibri"/>
              </a:rPr>
              <a:t>[r2] Ramasamy A. Injury. 2026. doi:10.1016/j.injury.2026.113079</a:t>
            </a:r>
          </a:p>
          <a:p>
            <a:r>
              <a:rPr sz="800">
                <a:solidFill>
                  <a:srgbClr val="5A6469"/>
                </a:solidFill>
                <a:latin typeface="Calibri"/>
              </a:rPr>
              <a:t>[r12] National Institute for Health and Care Excellence. NICE guideline NG41. 2016.</a:t>
            </a:r>
          </a:p>
          <a:p>
            <a:r>
              <a:rPr sz="800">
                <a:solidFill>
                  <a:srgbClr val="5A6469"/>
                </a:solidFill>
                <a:latin typeface="Calibri"/>
              </a:rPr>
              <a:t>[r17] Enderson BL et al. J Trauma. 1990. PMID 2352294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es un politraumatizado.</a:t>
            </a:r>
          </a:p>
          <a:p>
            <a:pPr marL="347472" indent="-347472">
              <a:spcAft>
                <a:spcPts val="1400"/>
              </a:spcAft>
              <a:buChar char="•"/>
            </a:pPr>
            <a:r>
              <a:rPr sz="2800">
                <a:solidFill>
                  <a:srgbClr val="263238"/>
                </a:solidFill>
                <a:latin typeface="Calibri"/>
              </a:rPr>
              <a:t>Es el paciente con lesiones graves en más de una región del cuerpo, cuya combinación amenaza la vida.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57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y alcance de la evaluación primaria y secundaria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National Institute for Health and Care Excellence. NICE guideline NG39. 2016.</a:t>
            </a:r>
          </a:p>
          <a:p>
            <a:r>
              <a:rPr sz="1000">
                <a:solidFill>
                  <a:srgbClr val="5A6469"/>
                </a:solidFill>
                <a:latin typeface="Calibri"/>
              </a:rPr>
              <a:t>[r12] National Institute for Health and Care Excellence. NICE guideline NG41.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sigla clásica es ABCDE: vía aérea con control cervical, respiración, circulación, déficit neurológico y exposición.</a:t>
            </a:r>
          </a:p>
          <a:p>
            <a:pPr marL="347472" indent="-347472">
              <a:spcAft>
                <a:spcPts val="1400"/>
              </a:spcAft>
              <a:buChar char="•"/>
            </a:pPr>
            <a:r>
              <a:rPr sz="2400">
                <a:solidFill>
                  <a:srgbClr val="263238"/>
                </a:solidFill>
                <a:latin typeface="Calibri"/>
              </a:rPr>
              <a:t>NICE antepone la hemorragia catastrófica y escribe &lt;C&gt;ABCDE [r1][r12].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57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y alcance de la evaluación primaria y secundaria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Enderson BL et al. J Trauma. 1990. PMID 2352294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estudio prospectivo que dio origen al concepto, el segundo examen completo se hizo cuando el paciente iba a levantarse a caminar; en el traumatismo craneal, cuando despertaba [r17].</a:t>
            </a:r>
          </a:p>
          <a:p>
            <a:pPr marL="347472" indent="-347472">
              <a:spcAft>
                <a:spcPts val="1400"/>
              </a:spcAft>
              <a:buChar char="•"/>
            </a:pPr>
            <a:r>
              <a:rPr sz="2400">
                <a:solidFill>
                  <a:srgbClr val="263238"/>
                </a:solidFill>
                <a:latin typeface="Calibri"/>
              </a:rPr>
              <a:t>Qué tan sólida es la base.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57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quién muere, de qué y cuándo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Kauvar DS et al. J Trauma. 2006. doi:10.1097/01.ta.0000199961.02677.19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hemorragia manda.</a:t>
            </a:r>
          </a:p>
          <a:p>
            <a:pPr marL="347472" indent="-347472">
              <a:spcAft>
                <a:spcPts val="1400"/>
              </a:spcAft>
              <a:buChar char="•"/>
            </a:pPr>
            <a:r>
              <a:rPr sz="2400">
                <a:solidFill>
                  <a:srgbClr val="263238"/>
                </a:solidFill>
                <a:latin typeface="Calibri"/>
              </a:rPr>
              <a:t>Responde por 30 a 40 % de la mortalidad por trauma, y entre 33 y 56 % de esas muertes sucede antes de llegar al hospital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57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Muertes en las primeras 24 h: factores más asociados (porcentaje informado por el registro NTDB)</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Bardes JM et al. J Trauma Acute Care Surg. 2018. doi:10.1097/TA.0000000000001882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57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Cifras de referencia de la epidemiología del trauma grave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Kauvar DS et al. J Trauma. 2006. doi:10.1097/01.ta.0000199961.02677.19</a:t>
            </a:r>
          </a:p>
          <a:p>
            <a:r>
              <a:rPr sz="800">
                <a:solidFill>
                  <a:srgbClr val="5A6469"/>
                </a:solidFill>
                <a:latin typeface="Calibri"/>
              </a:rPr>
              <a:t>[r30] Bardes JM et al. J Trauma Acute Care Surg. 2018. doi:10.1097/TA.0000000000001882</a:t>
            </a:r>
          </a:p>
          <a:p>
            <a:r>
              <a:rPr sz="800">
                <a:solidFill>
                  <a:srgbClr val="5A6469"/>
                </a:solidFill>
                <a:latin typeface="Calibri"/>
              </a:rPr>
              <a:t>[r15] Coccolini F et al. World J Emerg Surg. 2017. doi:10.1186/s13017-017-0117-6</a:t>
            </a:r>
          </a:p>
          <a:p>
            <a:r>
              <a:rPr sz="800">
                <a:solidFill>
                  <a:srgbClr val="5A6469"/>
                </a:solidFill>
                <a:latin typeface="Calibri"/>
              </a:rPr>
              <a:t>[r35] Wang HE et al. Crit Care Med. 2005. doi:10.1097/01.ccm.0000165965.31895.80</a:t>
            </a:r>
          </a:p>
          <a:p>
            <a:r>
              <a:rPr sz="800">
                <a:solidFill>
                  <a:srgbClr val="5A6469"/>
                </a:solidFill>
                <a:latin typeface="Calibri"/>
              </a:rPr>
              <a:t>[r31] Pape HC et al. J Trauma Acute Care Surg. 2014. doi:10.1097/TA.0000000000000453</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Dato</a:t>
                      </a:r>
                    </a:p>
                  </a:txBody>
                  <a:tcPr>
                    <a:solidFill>
                      <a:srgbClr val="0F5F6B"/>
                    </a:solidFill>
                  </a:tcPr>
                </a:tc>
                <a:tc>
                  <a:txBody>
                    <a:bodyPr/>
                    <a:lstStyle/>
                    <a:p>
                      <a:r>
                        <a:rPr sz="1600" b="1">
                          <a:solidFill>
                            <a:srgbClr val="FFFFFF"/>
                          </a:solidFill>
                          <a:latin typeface="Calibri"/>
                        </a:rPr>
                        <a:t>Cifra</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Muertes por trauma debidas a hemorragia</a:t>
                      </a:r>
                    </a:p>
                  </a:txBody>
                  <a:tcPr>
                    <a:solidFill>
                      <a:srgbClr val="EEF3F4"/>
                    </a:solidFill>
                  </a:tcPr>
                </a:tc>
                <a:tc>
                  <a:txBody>
                    <a:bodyPr/>
                    <a:lstStyle/>
                    <a:p>
                      <a:r>
                        <a:rPr sz="1600">
                          <a:solidFill>
                            <a:srgbClr val="263238"/>
                          </a:solidFill>
                          <a:latin typeface="Calibri"/>
                        </a:rPr>
                        <a:t>30 a 40 % [r3]</a:t>
                      </a:r>
                    </a:p>
                  </a:txBody>
                  <a:tcPr>
                    <a:solidFill>
                      <a:srgbClr val="EEF3F4"/>
                    </a:solidFill>
                  </a:tcPr>
                </a:tc>
                <a:tc>
                  <a:txBody>
                    <a:bodyPr/>
                    <a:lstStyle/>
                    <a:p>
                      <a:r>
                        <a:rPr sz="1600">
                          <a:solidFill>
                            <a:srgbClr val="263238"/>
                          </a:solidFill>
                          <a:latin typeface="Calibri"/>
                        </a:rPr>
                        <a:t>Revisión narrativa</a:t>
                      </a:r>
                    </a:p>
                  </a:txBody>
                  <a:tcPr>
                    <a:solidFill>
                      <a:srgbClr val="EEF3F4"/>
                    </a:solidFill>
                  </a:tcPr>
                </a:tc>
              </a:tr>
              <a:tr h="457200">
                <a:tc>
                  <a:txBody>
                    <a:bodyPr/>
                    <a:lstStyle/>
                    <a:p>
                      <a:r>
                        <a:rPr sz="1600">
                          <a:solidFill>
                            <a:srgbClr val="263238"/>
                          </a:solidFill>
                          <a:latin typeface="Calibri"/>
                        </a:rPr>
                        <a:t>De esas muertes, las que ocurren antes del hospital</a:t>
                      </a:r>
                    </a:p>
                  </a:txBody>
                  <a:tcPr>
                    <a:solidFill>
                      <a:srgbClr val="FFFFFF"/>
                    </a:solidFill>
                  </a:tcPr>
                </a:tc>
                <a:tc>
                  <a:txBody>
                    <a:bodyPr/>
                    <a:lstStyle/>
                    <a:p>
                      <a:r>
                        <a:rPr sz="1600">
                          <a:solidFill>
                            <a:srgbClr val="263238"/>
                          </a:solidFill>
                          <a:latin typeface="Calibri"/>
                        </a:rPr>
                        <a:t>33 a 56 % [r3]</a:t>
                      </a:r>
                    </a:p>
                  </a:txBody>
                  <a:tcPr>
                    <a:solidFill>
                      <a:srgbClr val="FFFFFF"/>
                    </a:solidFill>
                  </a:tcPr>
                </a:tc>
                <a:tc>
                  <a:txBody>
                    <a:bodyPr/>
                    <a:lstStyle/>
                    <a:p>
                      <a:r>
                        <a:rPr sz="1600">
                          <a:solidFill>
                            <a:srgbClr val="263238"/>
                          </a:solidFill>
                          <a:latin typeface="Calibri"/>
                        </a:rPr>
                        <a:t>Revisión narrativa</a:t>
                      </a:r>
                    </a:p>
                  </a:txBody>
                  <a:tcPr>
                    <a:solidFill>
                      <a:srgbClr val="FFFFFF"/>
                    </a:solidFill>
                  </a:tcPr>
                </a:tc>
              </a:tr>
              <a:tr h="457200">
                <a:tc>
                  <a:txBody>
                    <a:bodyPr/>
                    <a:lstStyle/>
                    <a:p>
                      <a:r>
                        <a:rPr sz="1600">
                          <a:solidFill>
                            <a:srgbClr val="263238"/>
                          </a:solidFill>
                          <a:latin typeface="Calibri"/>
                        </a:rPr>
                        <a:t>Muertes dentro de las 24 h del ingreso (4 185 009 pacientes)</a:t>
                      </a:r>
                    </a:p>
                  </a:txBody>
                  <a:tcPr>
                    <a:solidFill>
                      <a:srgbClr val="EEF3F4"/>
                    </a:solidFill>
                  </a:tcPr>
                </a:tc>
                <a:tc>
                  <a:txBody>
                    <a:bodyPr/>
                    <a:lstStyle/>
                    <a:p>
                      <a:r>
                        <a:rPr sz="1600">
                          <a:solidFill>
                            <a:srgbClr val="263238"/>
                          </a:solidFill>
                          <a:latin typeface="Calibri"/>
                        </a:rPr>
                        <a:t>34 % [r30]</a:t>
                      </a:r>
                    </a:p>
                  </a:txBody>
                  <a:tcPr>
                    <a:solidFill>
                      <a:srgbClr val="EEF3F4"/>
                    </a:solidFill>
                  </a:tcPr>
                </a:tc>
                <a:tc>
                  <a:txBody>
                    <a:bodyPr/>
                    <a:lstStyle/>
                    <a:p>
                      <a:r>
                        <a:rPr sz="1600">
                          <a:solidFill>
                            <a:srgbClr val="263238"/>
                          </a:solidFill>
                          <a:latin typeface="Calibri"/>
                        </a:rPr>
                        <a:t>Registro NTDB</a:t>
                      </a:r>
                    </a:p>
                  </a:txBody>
                  <a:tcPr>
                    <a:solidFill>
                      <a:srgbClr val="EEF3F4"/>
                    </a:solidFill>
                  </a:tcPr>
                </a:tc>
              </a:tr>
              <a:tr h="457200">
                <a:tc>
                  <a:txBody>
                    <a:bodyPr/>
                    <a:lstStyle/>
                    <a:p>
                      <a:r>
                        <a:rPr sz="1600">
                          <a:solidFill>
                            <a:srgbClr val="263238"/>
                          </a:solidFill>
                          <a:latin typeface="Calibri"/>
                        </a:rPr>
                        <a:t>Pelvis dentro de las lesiones esqueléticas</a:t>
                      </a:r>
                    </a:p>
                  </a:txBody>
                  <a:tcPr>
                    <a:solidFill>
                      <a:srgbClr val="FFFFFF"/>
                    </a:solidFill>
                  </a:tcPr>
                </a:tc>
                <a:tc>
                  <a:txBody>
                    <a:bodyPr/>
                    <a:lstStyle/>
                    <a:p>
                      <a:r>
                        <a:rPr sz="1600">
                          <a:solidFill>
                            <a:srgbClr val="263238"/>
                          </a:solidFill>
                          <a:latin typeface="Calibri"/>
                        </a:rPr>
                        <a:t>3 % [r15]</a:t>
                      </a:r>
                    </a:p>
                  </a:txBody>
                  <a:tcPr>
                    <a:solidFill>
                      <a:srgbClr val="FFFFFF"/>
                    </a:solidFill>
                  </a:tcPr>
                </a:tc>
                <a:tc>
                  <a:txBody>
                    <a:bodyPr/>
                    <a:lstStyle/>
                    <a:p>
                      <a:r>
                        <a:rPr sz="1600">
                          <a:solidFill>
                            <a:srgbClr val="263238"/>
                          </a:solidFill>
                          <a:latin typeface="Calibri"/>
                        </a:rPr>
                        <a:t>Guía WSES</a:t>
                      </a:r>
                    </a:p>
                  </a:txBody>
                  <a:tcPr>
                    <a:solidFill>
                      <a:srgbClr val="FFFFFF"/>
                    </a:solidFill>
                  </a:tcPr>
                </a:tc>
              </a:tr>
              <a:tr h="457200">
                <a:tc>
                  <a:txBody>
                    <a:bodyPr/>
                    <a:lstStyle/>
                    <a:p>
                      <a:r>
                        <a:rPr sz="1600">
                          <a:solidFill>
                            <a:srgbClr val="263238"/>
                          </a:solidFill>
                          <a:latin typeface="Calibri"/>
                        </a:rPr>
                        <a:t>Temperatura de 35 °C o menos al ingreso</a:t>
                      </a:r>
                    </a:p>
                  </a:txBody>
                  <a:tcPr>
                    <a:solidFill>
                      <a:srgbClr val="EEF3F4"/>
                    </a:solidFill>
                  </a:tcPr>
                </a:tc>
                <a:tc>
                  <a:txBody>
                    <a:bodyPr/>
                    <a:lstStyle/>
                    <a:p>
                      <a:r>
                        <a:rPr sz="1600">
                          <a:solidFill>
                            <a:srgbClr val="263238"/>
                          </a:solidFill>
                          <a:latin typeface="Calibri"/>
                        </a:rPr>
                        <a:t>5,0 % [r35]</a:t>
                      </a:r>
                    </a:p>
                  </a:txBody>
                  <a:tcPr>
                    <a:solidFill>
                      <a:srgbClr val="EEF3F4"/>
                    </a:solidFill>
                  </a:tcPr>
                </a:tc>
                <a:tc>
                  <a:txBody>
                    <a:bodyPr/>
                    <a:lstStyle/>
                    <a:p>
                      <a:r>
                        <a:rPr sz="1600">
                          <a:solidFill>
                            <a:srgbClr val="263238"/>
                          </a:solidFill>
                          <a:latin typeface="Calibri"/>
                        </a:rPr>
                        <a:t>Registro estatal</a:t>
                      </a:r>
                    </a:p>
                  </a:txBody>
                  <a:tcPr>
                    <a:solidFill>
                      <a:srgbClr val="EEF3F4"/>
                    </a:solidFill>
                  </a:tcPr>
                </a:tc>
              </a:tr>
              <a:tr h="457200">
                <a:tc>
                  <a:txBody>
                    <a:bodyPr/>
                    <a:lstStyle/>
                    <a:p>
                      <a:r>
                        <a:rPr sz="1600">
                          <a:solidFill>
                            <a:srgbClr val="263238"/>
                          </a:solidFill>
                          <a:latin typeface="Calibri"/>
                        </a:rPr>
                        <a:t>Mortalidad global de la cohorte de Berlín</a:t>
                      </a:r>
                    </a:p>
                  </a:txBody>
                  <a:tcPr>
                    <a:solidFill>
                      <a:srgbClr val="FFFFFF"/>
                    </a:solidFill>
                  </a:tcPr>
                </a:tc>
                <a:tc>
                  <a:txBody>
                    <a:bodyPr/>
                    <a:lstStyle/>
                    <a:p>
                      <a:r>
                        <a:rPr sz="1600">
                          <a:solidFill>
                            <a:srgbClr val="263238"/>
                          </a:solidFill>
                          <a:latin typeface="Calibri"/>
                        </a:rPr>
                        <a:t>18,7 % [r31]</a:t>
                      </a:r>
                    </a:p>
                  </a:txBody>
                  <a:tcPr>
                    <a:solidFill>
                      <a:srgbClr val="FFFFFF"/>
                    </a:solidFill>
                  </a:tcPr>
                </a:tc>
                <a:tc>
                  <a:txBody>
                    <a:bodyPr/>
                    <a:lstStyle/>
                    <a:p>
                      <a:r>
                        <a:rPr sz="1600">
                          <a:solidFill>
                            <a:srgbClr val="263238"/>
                          </a:solidFill>
                          <a:latin typeface="Calibri"/>
                        </a:rPr>
                        <a:t>Registro de trauma (consenso)</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57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Fisiopatología: por qué se muere el politraumatizado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NG39. 2016.</a:t>
            </a:r>
          </a:p>
          <a:p>
            <a:r>
              <a:rPr sz="800">
                <a:solidFill>
                  <a:srgbClr val="5A6469"/>
                </a:solidFill>
                <a:latin typeface="Calibri"/>
              </a:rPr>
              <a:t>[r4] Madsen JE et al. Arch Orthop Trauma Surg. 2024. doi:10.1007/s00402-024-05447-7</a:t>
            </a:r>
          </a:p>
          <a:p>
            <a:r>
              <a:rPr sz="800">
                <a:solidFill>
                  <a:srgbClr val="5A6469"/>
                </a:solidFill>
                <a:latin typeface="Calibri"/>
              </a:rPr>
              <a:t>[r5] Wertheimer A et al. Injury. 2018. doi:10.1016/j.injury.2018.03.007</a:t>
            </a:r>
          </a:p>
          <a:p>
            <a:r>
              <a:rPr sz="800">
                <a:solidFill>
                  <a:srgbClr val="5A6469"/>
                </a:solidFill>
                <a:latin typeface="Calibri"/>
              </a:rPr>
              <a:t>[r15]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círculo vicioso.</a:t>
            </a:r>
          </a:p>
          <a:p>
            <a:pPr marL="347472" indent="-347472">
              <a:spcAft>
                <a:spcPts val="1400"/>
              </a:spcAft>
              <a:buChar char="•"/>
            </a:pPr>
            <a:r>
              <a:rPr sz="2400">
                <a:solidFill>
                  <a:srgbClr val="263238"/>
                </a:solidFill>
                <a:latin typeface="Calibri"/>
              </a:rPr>
              <a:t>Sangrar produce hipoperfusión; la hipoperfusión produce acidosis; ambas alteran la coagulación; el frío empeora las dos, y todo junto aumenta el sangrado.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57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TTPa (segundos) según la clase de déficit de base al ingreso (16 305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Mutschler M et al. Crit Care. 2013. doi:10.1186/cc12555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57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Los 3 eslabones de la triada letal y su manejo en la sala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[r36] Moffatt SE. Emerg Med J. 2013. doi:10.1136/emermed-2012-201883</a:t>
            </a:r>
          </a:p>
          <a:p>
            <a:r>
              <a:rPr sz="800">
                <a:solidFill>
                  <a:srgbClr val="5A6469"/>
                </a:solidFill>
                <a:latin typeface="Calibri"/>
              </a:rPr>
              <a:t>[r1] National Institute for Health and Care Excellence. NICE guideline NG39. 2016.</a:t>
            </a:r>
          </a:p>
          <a:p>
            <a:r>
              <a:rPr sz="800">
                <a:solidFill>
                  <a:srgbClr val="5A6469"/>
                </a:solidFill>
                <a:latin typeface="Calibri"/>
              </a:rPr>
              <a:t>[r15] Coccolini F et al. World J Emerg Surg. 2017. doi:10.1186/s13017-017-0117-6</a:t>
            </a:r>
          </a:p>
          <a:p>
            <a:r>
              <a:rPr sz="800">
                <a:solidFill>
                  <a:srgbClr val="5A6469"/>
                </a:solidFill>
                <a:latin typeface="Calibri"/>
              </a:rPr>
              <a:t>[r38] Brohi K et al. Ann Surg. 2007. doi:10.1097/01.sla.0000256862.79374.31</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Eslabón</a:t>
                      </a:r>
                    </a:p>
                  </a:txBody>
                  <a:tcPr>
                    <a:solidFill>
                      <a:srgbClr val="0F5F6B"/>
                    </a:solidFill>
                  </a:tcPr>
                </a:tc>
                <a:tc>
                  <a:txBody>
                    <a:bodyPr/>
                    <a:lstStyle/>
                    <a:p>
                      <a:r>
                        <a:rPr sz="1400" b="1">
                          <a:solidFill>
                            <a:srgbClr val="FFFFFF"/>
                          </a:solidFill>
                          <a:latin typeface="Calibri"/>
                        </a:rPr>
                        <a:t>Qué lo agrava</a:t>
                      </a:r>
                    </a:p>
                  </a:txBody>
                  <a:tcPr>
                    <a:solidFill>
                      <a:srgbClr val="0F5F6B"/>
                    </a:solidFill>
                  </a:tcPr>
                </a:tc>
                <a:tc>
                  <a:txBody>
                    <a:bodyPr/>
                    <a:lstStyle/>
                    <a:p>
                      <a:r>
                        <a:rPr sz="1400" b="1">
                          <a:solidFill>
                            <a:srgbClr val="FFFFFF"/>
                          </a:solidFill>
                          <a:latin typeface="Calibri"/>
                        </a:rPr>
                        <a:t>Qué se hace</a:t>
                      </a:r>
                    </a:p>
                  </a:txBody>
                  <a:tcPr>
                    <a:solidFill>
                      <a:srgbClr val="0F5F6B"/>
                    </a:solidFill>
                  </a:tcPr>
                </a:tc>
                <a:tc>
                  <a:txBody>
                    <a:bodyPr/>
                    <a:lstStyle/>
                    <a:p>
                      <a:r>
                        <a:rPr sz="1400" b="1">
                          <a:solidFill>
                            <a:srgbClr val="FFFFFF"/>
                          </a:solidFill>
                          <a:latin typeface="Calibri"/>
                        </a:rPr>
                        <a:t>Respaldo</a:t>
                      </a:r>
                    </a:p>
                  </a:txBody>
                  <a:tcPr>
                    <a:solidFill>
                      <a:srgbClr val="0F5F6B"/>
                    </a:solidFill>
                  </a:tcPr>
                </a:tc>
              </a:tr>
              <a:tr h="457200">
                <a:tc>
                  <a:txBody>
                    <a:bodyPr/>
                    <a:lstStyle/>
                    <a:p>
                      <a:r>
                        <a:rPr sz="1400">
                          <a:solidFill>
                            <a:srgbClr val="263238"/>
                          </a:solidFill>
                          <a:latin typeface="Calibri"/>
                        </a:rPr>
                        <a:t>Hipotermia</a:t>
                      </a:r>
                    </a:p>
                  </a:txBody>
                  <a:tcPr>
                    <a:solidFill>
                      <a:srgbClr val="EEF3F4"/>
                    </a:solidFill>
                  </a:tcPr>
                </a:tc>
                <a:tc>
                  <a:txBody>
                    <a:bodyPr/>
                    <a:lstStyle/>
                    <a:p>
                      <a:r>
                        <a:rPr sz="1400">
                          <a:solidFill>
                            <a:srgbClr val="263238"/>
                          </a:solidFill>
                          <a:latin typeface="Calibri"/>
                        </a:rPr>
                        <a:t>Desvestir sin cubrir, líquidos fríos, tiempo en la sala</a:t>
                      </a:r>
                    </a:p>
                  </a:txBody>
                  <a:tcPr>
                    <a:solidFill>
                      <a:srgbClr val="EEF3F4"/>
                    </a:solidFill>
                  </a:tcPr>
                </a:tc>
                <a:tc>
                  <a:txBody>
                    <a:bodyPr/>
                    <a:lstStyle/>
                    <a:p>
                      <a:r>
                        <a:rPr sz="1400">
                          <a:solidFill>
                            <a:srgbClr val="263238"/>
                          </a:solidFill>
                          <a:latin typeface="Calibri"/>
                        </a:rPr>
                        <a:t>Retirar ropa mojada, cubrir, calentar activamente, calentar líquidos y sangre</a:t>
                      </a:r>
                    </a:p>
                  </a:txBody>
                  <a:tcPr>
                    <a:solidFill>
                      <a:srgbClr val="EEF3F4"/>
                    </a:solidFill>
                  </a:tcPr>
                </a:tc>
                <a:tc>
                  <a:txBody>
                    <a:bodyPr/>
                    <a:lstStyle/>
                    <a:p>
                      <a:r>
                        <a:rPr sz="1400">
                          <a:solidFill>
                            <a:srgbClr val="263238"/>
                          </a:solidFill>
                          <a:latin typeface="Calibri"/>
                        </a:rPr>
                        <a:t>Calentamiento activo [r36]; minimizar la pérdida de calor [r1]</a:t>
                      </a:r>
                    </a:p>
                  </a:txBody>
                  <a:tcPr>
                    <a:solidFill>
                      <a:srgbClr val="EEF3F4"/>
                    </a:solidFill>
                  </a:tcPr>
                </a:tc>
              </a:tr>
              <a:tr h="457200">
                <a:tc>
                  <a:txBody>
                    <a:bodyPr/>
                    <a:lstStyle/>
                    <a:p>
                      <a:r>
                        <a:rPr sz="1400">
                          <a:solidFill>
                            <a:srgbClr val="263238"/>
                          </a:solidFill>
                          <a:latin typeface="Calibri"/>
                        </a:rPr>
                        <a:t>Acidosis</a:t>
                      </a:r>
                    </a:p>
                  </a:txBody>
                  <a:tcPr>
                    <a:solidFill>
                      <a:srgbClr val="FFFFFF"/>
                    </a:solidFill>
                  </a:tcPr>
                </a:tc>
                <a:tc>
                  <a:txBody>
                    <a:bodyPr/>
                    <a:lstStyle/>
                    <a:p>
                      <a:r>
                        <a:rPr sz="1400">
                          <a:solidFill>
                            <a:srgbClr val="263238"/>
                          </a:solidFill>
                          <a:latin typeface="Calibri"/>
                        </a:rPr>
                        <a:t>Hipoperfusión sostenida</a:t>
                      </a:r>
                    </a:p>
                  </a:txBody>
                  <a:tcPr>
                    <a:solidFill>
                      <a:srgbClr val="FFFFFF"/>
                    </a:solidFill>
                  </a:tcPr>
                </a:tc>
                <a:tc>
                  <a:txBody>
                    <a:bodyPr/>
                    <a:lstStyle/>
                    <a:p>
                      <a:r>
                        <a:rPr sz="1400">
                          <a:solidFill>
                            <a:srgbClr val="263238"/>
                          </a:solidFill>
                          <a:latin typeface="Calibri"/>
                        </a:rPr>
                        <a:t>Controlar el sangrado y reponer volumen con sangre; seguir lactato y déficit de base</a:t>
                      </a:r>
                    </a:p>
                  </a:txBody>
                  <a:tcPr>
                    <a:solidFill>
                      <a:srgbClr val="FFFFFF"/>
                    </a:solidFill>
                  </a:tcPr>
                </a:tc>
                <a:tc>
                  <a:txBody>
                    <a:bodyPr/>
                    <a:lstStyle/>
                    <a:p>
                      <a:r>
                        <a:rPr sz="1400">
                          <a:solidFill>
                            <a:srgbClr val="263238"/>
                          </a:solidFill>
                          <a:latin typeface="Calibri"/>
                        </a:rPr>
                        <a:t>Déficit de base y lactato como marcadores de shock [r15]</a:t>
                      </a:r>
                    </a:p>
                  </a:txBody>
                  <a:tcPr>
                    <a:solidFill>
                      <a:srgbClr val="FFFFFF"/>
                    </a:solidFill>
                  </a:tcPr>
                </a:tc>
              </a:tr>
              <a:tr h="457200">
                <a:tc>
                  <a:txBody>
                    <a:bodyPr/>
                    <a:lstStyle/>
                    <a:p>
                      <a:r>
                        <a:rPr sz="1400">
                          <a:solidFill>
                            <a:srgbClr val="263238"/>
                          </a:solidFill>
                          <a:latin typeface="Calibri"/>
                        </a:rPr>
                        <a:t>Coagulopatía</a:t>
                      </a:r>
                    </a:p>
                  </a:txBody>
                  <a:tcPr>
                    <a:solidFill>
                      <a:srgbClr val="EEF3F4"/>
                    </a:solidFill>
                  </a:tcPr>
                </a:tc>
                <a:tc>
                  <a:txBody>
                    <a:bodyPr/>
                    <a:lstStyle/>
                    <a:p>
                      <a:r>
                        <a:rPr sz="1400">
                          <a:solidFill>
                            <a:srgbClr val="263238"/>
                          </a:solidFill>
                          <a:latin typeface="Calibri"/>
                        </a:rPr>
                        <a:t>Hipoperfusión, hiperfibrinólisis, dilución</a:t>
                      </a:r>
                    </a:p>
                  </a:txBody>
                  <a:tcPr>
                    <a:solidFill>
                      <a:srgbClr val="EEF3F4"/>
                    </a:solidFill>
                  </a:tcPr>
                </a:tc>
                <a:tc>
                  <a:txBody>
                    <a:bodyPr/>
                    <a:lstStyle/>
                    <a:p>
                      <a:r>
                        <a:rPr sz="1400">
                          <a:solidFill>
                            <a:srgbClr val="263238"/>
                          </a:solidFill>
                          <a:latin typeface="Calibri"/>
                        </a:rPr>
                        <a:t>Ácido tranexámico temprano, sangre y plasma, guiar con laboratorio apenas se pueda</a:t>
                      </a:r>
                    </a:p>
                  </a:txBody>
                  <a:tcPr>
                    <a:solidFill>
                      <a:srgbClr val="EEF3F4"/>
                    </a:solidFill>
                  </a:tcPr>
                </a:tc>
                <a:tc>
                  <a:txBody>
                    <a:bodyPr/>
                    <a:lstStyle/>
                    <a:p>
                      <a:r>
                        <a:rPr sz="1400">
                          <a:solidFill>
                            <a:srgbClr val="263238"/>
                          </a:solidFill>
                          <a:latin typeface="Calibri"/>
                        </a:rPr>
                        <a:t>[r38][r1]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57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Clasificar el shock y al paciente: qué sirve para decidir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Mutschler M et al. Injury. 2014. doi:10.1016/j.injury.2014.08.015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tabla clásica de ATLS y sus problemas.</a:t>
            </a:r>
          </a:p>
          <a:p>
            <a:pPr marL="347472" indent="-347472">
              <a:spcAft>
                <a:spcPts val="1400"/>
              </a:spcAft>
              <a:buChar char="•"/>
            </a:pPr>
            <a:r>
              <a:rPr sz="2400">
                <a:solidFill>
                  <a:srgbClr val="263238"/>
                </a:solidFill>
                <a:latin typeface="Calibri"/>
              </a:rPr>
              <a:t>ATLS enseña 4 clases de shock hipovolémico que ligan un porcentaje estimado de sangre perdida con frecuencia cardiaca, presión y estado mental [r40].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57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Presión sistólica media en urgencias según la clase de déficit de base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Mutschler M et al. Crit Care. 2013. doi:10.1186/cc12555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57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hospitalaria según la clase de déficit de base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Mutschler M et al. Crit Care. 2013. doi:10.1186/cc12555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57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Evaluación primaria paso a paso: x/C, A, B, C, D, 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National Institute for Health and Care Excellence. NICE guideline NG40.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que llegue el paciente.</a:t>
            </a:r>
          </a:p>
          <a:p>
            <a:pPr marL="347472" indent="-347472">
              <a:spcAft>
                <a:spcPts val="1400"/>
              </a:spcAft>
              <a:buChar char="•"/>
            </a:pPr>
            <a:r>
              <a:rPr sz="2400">
                <a:solidFill>
                  <a:srgbClr val="263238"/>
                </a:solidFill>
                <a:latin typeface="Calibri"/>
              </a:rPr>
              <a:t>NICE pide un pre-aviso estructurado: edad y sexo, hora del incidente, mecanismo, lesiones sospechadas, signos vitales y Glasgow, tratamiento realizado, hora estimada de llegada y necesidades especiales [r43].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57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Evaluación primaria paso a paso: x/C, A, B, C, D, 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NG39. 2016.</a:t>
            </a:r>
          </a:p>
          <a:p>
            <a:r>
              <a:rPr sz="800">
                <a:solidFill>
                  <a:srgbClr val="5A6469"/>
                </a:solidFill>
                <a:latin typeface="Calibri"/>
              </a:rPr>
              <a:t>[r12] National Institute for Health and Care Excellence. NICE guideline NG41. 2016.</a:t>
            </a:r>
          </a:p>
          <a:p>
            <a:r>
              <a:rPr sz="800">
                <a:solidFill>
                  <a:srgbClr val="5A6469"/>
                </a:solidFill>
                <a:latin typeface="Calibri"/>
              </a:rPr>
              <a:t>[r15] Coccolini F et al. World J Emerg Surg. 2017. doi:10.1186/s13017-017-0117-6</a:t>
            </a:r>
          </a:p>
          <a:p>
            <a:r>
              <a:rPr sz="800">
                <a:solidFill>
                  <a:srgbClr val="5A6469"/>
                </a:solidFill>
                <a:latin typeface="Calibri"/>
              </a:rPr>
              <a:t>[r19] Mutschler M et al. Crit Care. 2013. doi:10.1186/cc12555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B · Respiración.</a:t>
            </a:r>
          </a:p>
          <a:p>
            <a:pPr marL="347472" indent="-347472">
              <a:spcAft>
                <a:spcPts val="1400"/>
              </a:spcAft>
              <a:buChar char="•"/>
            </a:pPr>
            <a:r>
              <a:rPr sz="2800">
                <a:solidFill>
                  <a:srgbClr val="263238"/>
                </a:solidFill>
                <a:latin typeface="Calibri"/>
              </a:rPr>
              <a:t>Se mira, se palpa y se ausculta el tórax.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57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Evaluación primaria: qué se busca, qué se hace y en qué se apoya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NG39. 2016.</a:t>
            </a:r>
          </a:p>
          <a:p>
            <a:r>
              <a:rPr sz="800">
                <a:solidFill>
                  <a:srgbClr val="5A6469"/>
                </a:solidFill>
                <a:latin typeface="Calibri"/>
              </a:rPr>
              <a:t>[r12] National Institute for Health and Care Excellence. NICE guideline NG41. 2016.</a:t>
            </a:r>
          </a:p>
          <a:p>
            <a:r>
              <a:rPr sz="800">
                <a:solidFill>
                  <a:srgbClr val="5A6469"/>
                </a:solidFill>
                <a:latin typeface="Calibri"/>
              </a:rPr>
              <a:t>[r44] Kragh JF et al. Ann Surg. 2009. doi:10.1097/SLA.0b013e31818842ba</a:t>
            </a:r>
          </a:p>
          <a:p>
            <a:r>
              <a:rPr sz="800">
                <a:solidFill>
                  <a:srgbClr val="5A6469"/>
                </a:solidFill>
                <a:latin typeface="Calibri"/>
              </a:rPr>
              <a:t>[r26] Laan DV et al. Injury. 2016. doi:10.1016/j.injury.2015.11.045</a:t>
            </a:r>
          </a:p>
          <a:p>
            <a:r>
              <a:rPr sz="800">
                <a:solidFill>
                  <a:srgbClr val="5A6469"/>
                </a:solidFill>
                <a:latin typeface="Calibri"/>
              </a:rPr>
              <a:t>[r19] Mutschler M et al. Crit Care. 2013. doi:10.1186/cc12555</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Letra</a:t>
                      </a:r>
                    </a:p>
                  </a:txBody>
                  <a:tcPr>
                    <a:solidFill>
                      <a:srgbClr val="0F5F6B"/>
                    </a:solidFill>
                  </a:tcPr>
                </a:tc>
                <a:tc>
                  <a:txBody>
                    <a:bodyPr/>
                    <a:lstStyle/>
                    <a:p>
                      <a:r>
                        <a:rPr sz="1400" b="1">
                          <a:solidFill>
                            <a:srgbClr val="FFFFFF"/>
                          </a:solidFill>
                          <a:latin typeface="Calibri"/>
                        </a:rPr>
                        <a:t>Qué se busca</a:t>
                      </a:r>
                    </a:p>
                  </a:txBody>
                  <a:tcPr>
                    <a:solidFill>
                      <a:srgbClr val="0F5F6B"/>
                    </a:solidFill>
                  </a:tcPr>
                </a:tc>
                <a:tc>
                  <a:txBody>
                    <a:bodyPr/>
                    <a:lstStyle/>
                    <a:p>
                      <a:r>
                        <a:rPr sz="1400" b="1">
                          <a:solidFill>
                            <a:srgbClr val="FFFFFF"/>
                          </a:solidFill>
                          <a:latin typeface="Calibri"/>
                        </a:rPr>
                        <a:t>Acción inmediata</a:t>
                      </a:r>
                    </a:p>
                  </a:txBody>
                  <a:tcPr>
                    <a:solidFill>
                      <a:srgbClr val="0F5F6B"/>
                    </a:solidFill>
                  </a:tcPr>
                </a:tc>
                <a:tc>
                  <a:txBody>
                    <a:bodyPr/>
                    <a:lstStyle/>
                    <a:p>
                      <a:r>
                        <a:rPr sz="1400" b="1">
                          <a:solidFill>
                            <a:srgbClr val="FFFFFF"/>
                          </a:solidFill>
                          <a:latin typeface="Calibri"/>
                        </a:rPr>
                        <a:t>Respaldo</a:t>
                      </a:r>
                    </a:p>
                  </a:txBody>
                  <a:tcPr>
                    <a:solidFill>
                      <a:srgbClr val="0F5F6B"/>
                    </a:solidFill>
                  </a:tcPr>
                </a:tc>
              </a:tr>
              <a:tr h="457200">
                <a:tc>
                  <a:txBody>
                    <a:bodyPr/>
                    <a:lstStyle/>
                    <a:p>
                      <a:r>
                        <a:rPr sz="1400">
                          <a:solidFill>
                            <a:srgbClr val="263238"/>
                          </a:solidFill>
                          <a:latin typeface="Calibri"/>
                        </a:rPr>
                        <a:t>x / C</a:t>
                      </a:r>
                    </a:p>
                  </a:txBody>
                  <a:tcPr>
                    <a:solidFill>
                      <a:srgbClr val="EEF3F4"/>
                    </a:solidFill>
                  </a:tcPr>
                </a:tc>
                <a:tc>
                  <a:txBody>
                    <a:bodyPr/>
                    <a:lstStyle/>
                    <a:p>
                      <a:r>
                        <a:rPr sz="1400">
                          <a:solidFill>
                            <a:srgbClr val="263238"/>
                          </a:solidFill>
                          <a:latin typeface="Calibri"/>
                        </a:rPr>
                        <a:t>Sangrado externo que amenaza la vida; sospecha de pelvis</a:t>
                      </a:r>
                    </a:p>
                  </a:txBody>
                  <a:tcPr>
                    <a:solidFill>
                      <a:srgbClr val="EEF3F4"/>
                    </a:solidFill>
                  </a:tcPr>
                </a:tc>
                <a:tc>
                  <a:txBody>
                    <a:bodyPr/>
                    <a:lstStyle/>
                    <a:p>
                      <a:r>
                        <a:rPr sz="1400">
                          <a:solidFill>
                            <a:srgbClr val="263238"/>
                          </a:solidFill>
                          <a:latin typeface="Calibri"/>
                        </a:rPr>
                        <a:t>Presión directa; torniquete si falla; cinturón pélvico; ácido tranexámico</a:t>
                      </a:r>
                    </a:p>
                  </a:txBody>
                  <a:tcPr>
                    <a:solidFill>
                      <a:srgbClr val="EEF3F4"/>
                    </a:solidFill>
                  </a:tcPr>
                </a:tc>
                <a:tc>
                  <a:txBody>
                    <a:bodyPr/>
                    <a:lstStyle/>
                    <a:p>
                      <a:r>
                        <a:rPr sz="1400">
                          <a:solidFill>
                            <a:srgbClr val="263238"/>
                          </a:solidFill>
                          <a:latin typeface="Calibri"/>
                        </a:rPr>
                        <a:t>[r1][r44]</a:t>
                      </a:r>
                    </a:p>
                  </a:txBody>
                  <a:tcPr>
                    <a:solidFill>
                      <a:srgbClr val="EEF3F4"/>
                    </a:solidFill>
                  </a:tcPr>
                </a:tc>
              </a:tr>
              <a:tr h="457200">
                <a:tc>
                  <a:txBody>
                    <a:bodyPr/>
                    <a:lstStyle/>
                    <a:p>
                      <a:r>
                        <a:rPr sz="1400">
                          <a:solidFill>
                            <a:srgbClr val="263238"/>
                          </a:solidFill>
                          <a:latin typeface="Calibri"/>
                        </a:rPr>
                        <a:t>A</a:t>
                      </a:r>
                    </a:p>
                  </a:txBody>
                  <a:tcPr>
                    <a:solidFill>
                      <a:srgbClr val="FFFFFF"/>
                    </a:solidFill>
                  </a:tcPr>
                </a:tc>
                <a:tc>
                  <a:txBody>
                    <a:bodyPr/>
                    <a:lstStyle/>
                    <a:p>
                      <a:r>
                        <a:rPr sz="1400">
                          <a:solidFill>
                            <a:srgbClr val="263238"/>
                          </a:solidFill>
                          <a:latin typeface="Calibri"/>
                        </a:rPr>
                        <a:t>Vía aérea que no se mantiene; riesgo cervical</a:t>
                      </a:r>
                    </a:p>
                  </a:txBody>
                  <a:tcPr>
                    <a:solidFill>
                      <a:srgbClr val="FFFFFF"/>
                    </a:solidFill>
                  </a:tcPr>
                </a:tc>
                <a:tc>
                  <a:txBody>
                    <a:bodyPr/>
                    <a:lstStyle/>
                    <a:p>
                      <a:r>
                        <a:rPr sz="1400">
                          <a:solidFill>
                            <a:srgbClr val="263238"/>
                          </a:solidFill>
                          <a:latin typeface="Calibri"/>
                        </a:rPr>
                        <a:t>Estabilización manual en línea; secuencia rápida si no mantiene; vía quirúrgica si falla</a:t>
                      </a:r>
                    </a:p>
                  </a:txBody>
                  <a:tcPr>
                    <a:solidFill>
                      <a:srgbClr val="FFFFFF"/>
                    </a:solidFill>
                  </a:tcPr>
                </a:tc>
                <a:tc>
                  <a:txBody>
                    <a:bodyPr/>
                    <a:lstStyle/>
                    <a:p>
                      <a:r>
                        <a:rPr sz="1400">
                          <a:solidFill>
                            <a:srgbClr val="263238"/>
                          </a:solidFill>
                          <a:latin typeface="Calibri"/>
                        </a:rPr>
                        <a:t>[r1][r12]</a:t>
                      </a:r>
                    </a:p>
                  </a:txBody>
                  <a:tcPr>
                    <a:solidFill>
                      <a:srgbClr val="FFFFFF"/>
                    </a:solidFill>
                  </a:tcPr>
                </a:tc>
              </a:tr>
              <a:tr h="457200">
                <a:tc>
                  <a:txBody>
                    <a:bodyPr/>
                    <a:lstStyle/>
                    <a:p>
                      <a:r>
                        <a:rPr sz="1400">
                          <a:solidFill>
                            <a:srgbClr val="263238"/>
                          </a:solidFill>
                          <a:latin typeface="Calibri"/>
                        </a:rPr>
                        <a:t>B</a:t>
                      </a:r>
                    </a:p>
                  </a:txBody>
                  <a:tcPr>
                    <a:solidFill>
                      <a:srgbClr val="EEF3F4"/>
                    </a:solidFill>
                  </a:tcPr>
                </a:tc>
                <a:tc>
                  <a:txBody>
                    <a:bodyPr/>
                    <a:lstStyle/>
                    <a:p>
                      <a:r>
                        <a:rPr sz="1400">
                          <a:solidFill>
                            <a:srgbClr val="263238"/>
                          </a:solidFill>
                          <a:latin typeface="Calibri"/>
                        </a:rPr>
                        <a:t>Neumotórax a tensión, neumotórax abierto, hemotórax</a:t>
                      </a:r>
                    </a:p>
                  </a:txBody>
                  <a:tcPr>
                    <a:solidFill>
                      <a:srgbClr val="EEF3F4"/>
                    </a:solidFill>
                  </a:tcPr>
                </a:tc>
                <a:tc>
                  <a:txBody>
                    <a:bodyPr/>
                    <a:lstStyle/>
                    <a:p>
                      <a:r>
                        <a:rPr sz="1400">
                          <a:solidFill>
                            <a:srgbClr val="263238"/>
                          </a:solidFill>
                          <a:latin typeface="Calibri"/>
                        </a:rPr>
                        <a:t>Descompresión solo si hay inestabilidad o compromiso grave; apósito oclusivo en el abierto</a:t>
                      </a:r>
                    </a:p>
                  </a:txBody>
                  <a:tcPr>
                    <a:solidFill>
                      <a:srgbClr val="EEF3F4"/>
                    </a:solidFill>
                  </a:tcPr>
                </a:tc>
                <a:tc>
                  <a:txBody>
                    <a:bodyPr/>
                    <a:lstStyle/>
                    <a:p>
                      <a:r>
                        <a:rPr sz="1400">
                          <a:solidFill>
                            <a:srgbClr val="263238"/>
                          </a:solidFill>
                          <a:latin typeface="Calibri"/>
                        </a:rPr>
                        <a:t>[r1][r26]</a:t>
                      </a:r>
                    </a:p>
                  </a:txBody>
                  <a:tcPr>
                    <a:solidFill>
                      <a:srgbClr val="EEF3F4"/>
                    </a:solidFill>
                  </a:tcPr>
                </a:tc>
              </a:tr>
              <a:tr h="457200">
                <a:tc>
                  <a:txBody>
                    <a:bodyPr/>
                    <a:lstStyle/>
                    <a:p>
                      <a:r>
                        <a:rPr sz="1400">
                          <a:solidFill>
                            <a:srgbClr val="263238"/>
                          </a:solidFill>
                          <a:latin typeface="Calibri"/>
                        </a:rPr>
                        <a:t>C</a:t>
                      </a:r>
                    </a:p>
                  </a:txBody>
                  <a:tcPr>
                    <a:solidFill>
                      <a:srgbClr val="FFFFFF"/>
                    </a:solidFill>
                  </a:tcPr>
                </a:tc>
                <a:tc>
                  <a:txBody>
                    <a:bodyPr/>
                    <a:lstStyle/>
                    <a:p>
                      <a:r>
                        <a:rPr sz="1400">
                          <a:solidFill>
                            <a:srgbClr val="263238"/>
                          </a:solidFill>
                          <a:latin typeface="Calibri"/>
                        </a:rPr>
                        <a:t>Shock, fuentes de sangrado</a:t>
                      </a:r>
                    </a:p>
                  </a:txBody>
                  <a:tcPr>
                    <a:solidFill>
                      <a:srgbClr val="FFFFFF"/>
                    </a:solidFill>
                  </a:tcPr>
                </a:tc>
                <a:tc>
                  <a:txBody>
                    <a:bodyPr/>
                    <a:lstStyle/>
                    <a:p>
                      <a:r>
                        <a:rPr sz="1400">
                          <a:solidFill>
                            <a:srgbClr val="263238"/>
                          </a:solidFill>
                          <a:latin typeface="Calibri"/>
                        </a:rPr>
                        <a:t>Acceso, sangre 1:1, restricción de volumen, protocolo de hemorragia mayor</a:t>
                      </a:r>
                    </a:p>
                  </a:txBody>
                  <a:tcPr>
                    <a:solidFill>
                      <a:srgbClr val="FFFFFF"/>
                    </a:solidFill>
                  </a:tcPr>
                </a:tc>
                <a:tc>
                  <a:txBody>
                    <a:bodyPr/>
                    <a:lstStyle/>
                    <a:p>
                      <a:r>
                        <a:rPr sz="1400">
                          <a:solidFill>
                            <a:srgbClr val="263238"/>
                          </a:solidFill>
                          <a:latin typeface="Calibri"/>
                        </a:rPr>
                        <a:t>[r1][r19]</a:t>
                      </a:r>
                    </a:p>
                  </a:txBody>
                  <a:tcPr>
                    <a:solidFill>
                      <a:srgbClr val="FFFFFF"/>
                    </a:solidFill>
                  </a:tcPr>
                </a:tc>
              </a:tr>
              <a:tr h="457200">
                <a:tc>
                  <a:txBody>
                    <a:bodyPr/>
                    <a:lstStyle/>
                    <a:p>
                      <a:r>
                        <a:rPr sz="1400">
                          <a:solidFill>
                            <a:srgbClr val="263238"/>
                          </a:solidFill>
                          <a:latin typeface="Calibri"/>
                        </a:rPr>
                        <a:t>D</a:t>
                      </a:r>
                    </a:p>
                  </a:txBody>
                  <a:tcPr>
                    <a:solidFill>
                      <a:srgbClr val="EEF3F4"/>
                    </a:solidFill>
                  </a:tcPr>
                </a:tc>
                <a:tc>
                  <a:txBody>
                    <a:bodyPr/>
                    <a:lstStyle/>
                    <a:p>
                      <a:r>
                        <a:rPr sz="1400">
                          <a:solidFill>
                            <a:srgbClr val="263238"/>
                          </a:solidFill>
                          <a:latin typeface="Calibri"/>
                        </a:rPr>
                        <a:t>Glasgow, pupilas, déficit motor</a:t>
                      </a:r>
                    </a:p>
                  </a:txBody>
                  <a:tcPr>
                    <a:solidFill>
                      <a:srgbClr val="EEF3F4"/>
                    </a:solidFill>
                  </a:tcPr>
                </a:tc>
                <a:tc>
                  <a:txBody>
                    <a:bodyPr/>
                    <a:lstStyle/>
                    <a:p>
                      <a:r>
                        <a:rPr sz="1400">
                          <a:solidFill>
                            <a:srgbClr val="263238"/>
                          </a:solidFill>
                          <a:latin typeface="Calibri"/>
                        </a:rPr>
                        <a:t>Registrar y repetir; ajustar la reanimación si hay traumatismo craneal</a:t>
                      </a:r>
                    </a:p>
                  </a:txBody>
                  <a:tcPr>
                    <a:solidFill>
                      <a:srgbClr val="EEF3F4"/>
                    </a:solidFill>
                  </a:tcPr>
                </a:tc>
                <a:tc>
                  <a:txBody>
                    <a:bodyPr/>
                    <a:lstStyle/>
                    <a:p>
                      <a:r>
                        <a:rPr sz="1400">
                          <a:solidFill>
                            <a:srgbClr val="263238"/>
                          </a:solidFill>
                          <a:latin typeface="Calibri"/>
                        </a:rPr>
                        <a:t>[r47][r1]</a:t>
                      </a:r>
                    </a:p>
                  </a:txBody>
                  <a:tcPr>
                    <a:solidFill>
                      <a:srgbClr val="EEF3F4"/>
                    </a:solidFill>
                  </a:tcPr>
                </a:tc>
              </a:tr>
              <a:tr h="457200">
                <a:tc>
                  <a:txBody>
                    <a:bodyPr/>
                    <a:lstStyle/>
                    <a:p>
                      <a:r>
                        <a:rPr sz="1400">
                          <a:solidFill>
                            <a:srgbClr val="263238"/>
                          </a:solidFill>
                          <a:latin typeface="Calibri"/>
                        </a:rPr>
                        <a:t>E</a:t>
                      </a:r>
                    </a:p>
                  </a:txBody>
                  <a:tcPr>
                    <a:solidFill>
                      <a:srgbClr val="FFFFFF"/>
                    </a:solidFill>
                  </a:tcPr>
                </a:tc>
                <a:tc>
                  <a:txBody>
                    <a:bodyPr/>
                    <a:lstStyle/>
                    <a:p>
                      <a:r>
                        <a:rPr sz="1400">
                          <a:solidFill>
                            <a:srgbClr val="263238"/>
                          </a:solidFill>
                          <a:latin typeface="Calibri"/>
                        </a:rPr>
                        <a:t>Lesiones ocultas, hipotermia</a:t>
                      </a:r>
                    </a:p>
                  </a:txBody>
                  <a:tcPr>
                    <a:solidFill>
                      <a:srgbClr val="FFFFFF"/>
                    </a:solidFill>
                  </a:tcPr>
                </a:tc>
                <a:tc>
                  <a:txBody>
                    <a:bodyPr/>
                    <a:lstStyle/>
                    <a:p>
                      <a:r>
                        <a:rPr sz="1400">
                          <a:solidFill>
                            <a:srgbClr val="263238"/>
                          </a:solidFill>
                          <a:latin typeface="Calibri"/>
                        </a:rPr>
                        <a:t>Desvestir, inspeccionar, cubrir y calentar</a:t>
                      </a:r>
                    </a:p>
                  </a:txBody>
                  <a:tcPr>
                    <a:solidFill>
                      <a:srgbClr val="FFFFFF"/>
                    </a:solidFill>
                  </a:tcPr>
                </a:tc>
                <a:tc>
                  <a:txBody>
                    <a:bodyPr/>
                    <a:lstStyle/>
                    <a:p>
                      <a:r>
                        <a:rPr sz="1400">
                          <a:solidFill>
                            <a:srgbClr val="263238"/>
                          </a:solidFill>
                          <a:latin typeface="Calibri"/>
                        </a:rPr>
                        <a:t>[r1][r35]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57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Evaluación secundaria: examen de cabeza a pies y maniobras que sí y que no rinden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NG39. 2016.</a:t>
            </a:r>
          </a:p>
          <a:p>
            <a:r>
              <a:rPr sz="800">
                <a:solidFill>
                  <a:srgbClr val="5A6469"/>
                </a:solidFill>
                <a:latin typeface="Calibri"/>
              </a:rPr>
              <a:t>[r9] Pfeifer R et al. Patient Saf Surg. 2008. doi:10.1186/1754-9493-2-20</a:t>
            </a:r>
          </a:p>
          <a:p>
            <a:r>
              <a:rPr sz="800">
                <a:solidFill>
                  <a:srgbClr val="5A6469"/>
                </a:solidFill>
                <a:latin typeface="Calibri"/>
              </a:rPr>
              <a:t>[r12] National Institute for Health and Care Excellence. NICE guideline NG41. 2016.</a:t>
            </a:r>
          </a:p>
          <a:p>
            <a:r>
              <a:rPr sz="800">
                <a:solidFill>
                  <a:srgbClr val="5A6469"/>
                </a:solidFill>
                <a:latin typeface="Calibri"/>
              </a:rPr>
              <a:t>[r13] Stiell IG et al. N Engl J Med. 2003. doi:10.1056/NEJMoa031375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Cuándo.</a:t>
            </a:r>
          </a:p>
          <a:p>
            <a:pPr marL="347472" indent="-347472">
              <a:spcAft>
                <a:spcPts val="1400"/>
              </a:spcAft>
              <a:buChar char="•"/>
            </a:pPr>
            <a:r>
              <a:rPr sz="2400">
                <a:solidFill>
                  <a:srgbClr val="263238"/>
                </a:solidFill>
                <a:latin typeface="Calibri"/>
              </a:rPr>
              <a:t>Después de la primaria y de ver cómo responde el paciente a la reanimación.</a:t>
            </a:r>
          </a:p>
          <a:p>
            <a:pPr marL="347472" indent="-347472">
              <a:spcAft>
                <a:spcPts val="1400"/>
              </a:spcAft>
              <a:buChar char="•"/>
            </a:pPr>
            <a:r>
              <a:rPr sz="2400">
                <a:solidFill>
                  <a:srgbClr val="263238"/>
                </a:solidFill>
                <a:latin typeface="Calibri"/>
              </a:rPr>
              <a:t>Si el paciente va a quirófano antes, la secundaria se completa en cuanto se pueda (práctica habitual).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57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y especificidad de reglas de columna cervical, del tacto rectal y del examen de la pelvis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[r50] Hoffman JR et al. National Emergency X-Radiography Utilization Study Group. 2000. doi:10.1056/NEJM200007133430203</a:t>
            </a:r>
          </a:p>
          <a:p>
            <a:r>
              <a:rPr sz="800">
                <a:solidFill>
                  <a:srgbClr val="5A6469"/>
                </a:solidFill>
                <a:latin typeface="Calibri"/>
              </a:rPr>
              <a:t>[r51] Stiell IG et al. JAMA. 2001. doi:10.1001/jama.286.15.1841</a:t>
            </a:r>
          </a:p>
          <a:p>
            <a:r>
              <a:rPr sz="800">
                <a:solidFill>
                  <a:srgbClr val="5A6469"/>
                </a:solidFill>
                <a:latin typeface="Calibri"/>
              </a:rPr>
              <a:t>[r13] Stiell IG et al. N Engl J Med. 2003. doi:10.1056/NEJMoa031375</a:t>
            </a:r>
          </a:p>
          <a:p>
            <a:r>
              <a:rPr sz="800">
                <a:solidFill>
                  <a:srgbClr val="5A6469"/>
                </a:solidFill>
                <a:latin typeface="Calibri"/>
              </a:rPr>
              <a:t>[r16] Shlamovitz GZ et al. Ann Emerg Med. 2007. doi:10.1016/j.annemergmed.2007.01.022</a:t>
            </a:r>
          </a:p>
          <a:p>
            <a:r>
              <a:rPr sz="800">
                <a:solidFill>
                  <a:srgbClr val="5A6469"/>
                </a:solidFill>
                <a:latin typeface="Calibri"/>
              </a:rPr>
              <a:t>[r52] Guldner GT et al. Am J Emerg Med. 2006. doi:10.1016/j.ajem.2005.05.012</a:t>
            </a:r>
          </a:p>
          <a:p>
            <a:r>
              <a:rPr sz="800">
                <a:solidFill>
                  <a:srgbClr val="5A6469"/>
                </a:solidFill>
                <a:latin typeface="Calibri"/>
              </a:rPr>
              <a:t>(+1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57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Rendimiento de reglas y maniobras de la evaluación secundaria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[r50] Hoffman JR et al. National Emergency X-Radiography Utilization Study Group. 2000. doi:10.1056/NEJM200007133430203</a:t>
            </a:r>
          </a:p>
          <a:p>
            <a:r>
              <a:rPr sz="800">
                <a:solidFill>
                  <a:srgbClr val="5A6469"/>
                </a:solidFill>
                <a:latin typeface="Calibri"/>
              </a:rPr>
              <a:t>[r51] Stiell IG et al. JAMA. 2001. doi:10.1001/jama.286.15.1841</a:t>
            </a:r>
          </a:p>
          <a:p>
            <a:r>
              <a:rPr sz="800">
                <a:solidFill>
                  <a:srgbClr val="5A6469"/>
                </a:solidFill>
                <a:latin typeface="Calibri"/>
              </a:rPr>
              <a:t>[r13] Stiell IG et al. N Engl J Med. 2003. doi:10.1056/NEJMoa031375</a:t>
            </a:r>
          </a:p>
          <a:p>
            <a:r>
              <a:rPr sz="800">
                <a:solidFill>
                  <a:srgbClr val="5A6469"/>
                </a:solidFill>
                <a:latin typeface="Calibri"/>
              </a:rPr>
              <a:t>[r16] Shlamovitz GZ et al. Ann Emerg Med. 2007. doi:10.1016/j.annemergmed.2007.01.022</a:t>
            </a:r>
          </a:p>
          <a:p>
            <a:r>
              <a:rPr sz="800">
                <a:solidFill>
                  <a:srgbClr val="5A6469"/>
                </a:solidFill>
                <a:latin typeface="Calibri"/>
              </a:rPr>
              <a:t>[r52] Guldner GT et al. Am J Emerg Med. 2006. doi:10.1016/j.ajem.2005.05.012</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Prueba</a:t>
                      </a:r>
                    </a:p>
                  </a:txBody>
                  <a:tcPr>
                    <a:solidFill>
                      <a:srgbClr val="0F5F6B"/>
                    </a:solidFill>
                  </a:tcPr>
                </a:tc>
                <a:tc>
                  <a:txBody>
                    <a:bodyPr/>
                    <a:lstStyle/>
                    <a:p>
                      <a:r>
                        <a:rPr sz="1400" b="1">
                          <a:solidFill>
                            <a:srgbClr val="FFFFFF"/>
                          </a:solidFill>
                          <a:latin typeface="Calibri"/>
                        </a:rPr>
                        <a:t>Población</a:t>
                      </a:r>
                    </a:p>
                  </a:txBody>
                  <a:tcPr>
                    <a:solidFill>
                      <a:srgbClr val="0F5F6B"/>
                    </a:solidFill>
                  </a:tcPr>
                </a:tc>
                <a:tc>
                  <a:txBody>
                    <a:bodyPr/>
                    <a:lstStyle/>
                    <a:p>
                      <a:r>
                        <a:rPr sz="1400" b="1">
                          <a:solidFill>
                            <a:srgbClr val="FFFFFF"/>
                          </a:solidFill>
                          <a:latin typeface="Calibri"/>
                        </a:rPr>
                        <a:t>Sensibilidad</a:t>
                      </a:r>
                    </a:p>
                  </a:txBody>
                  <a:tcPr>
                    <a:solidFill>
                      <a:srgbClr val="0F5F6B"/>
                    </a:solidFill>
                  </a:tcPr>
                </a:tc>
                <a:tc>
                  <a:txBody>
                    <a:bodyPr/>
                    <a:lstStyle/>
                    <a:p>
                      <a:r>
                        <a:rPr sz="1400" b="1">
                          <a:solidFill>
                            <a:srgbClr val="FFFFFF"/>
                          </a:solidFill>
                          <a:latin typeface="Calibri"/>
                        </a:rPr>
                        <a:t>Especificidad</a:t>
                      </a:r>
                    </a:p>
                  </a:txBody>
                  <a:tcPr>
                    <a:solidFill>
                      <a:srgbClr val="0F5F6B"/>
                    </a:solidFill>
                  </a:tcPr>
                </a:tc>
                <a:tc>
                  <a:txBody>
                    <a:bodyPr/>
                    <a:lstStyle/>
                    <a:p>
                      <a:r>
                        <a:rPr sz="1400" b="1">
                          <a:solidFill>
                            <a:srgbClr val="FFFFFF"/>
                          </a:solidFill>
                          <a:latin typeface="Calibri"/>
                        </a:rPr>
                        <a:t>Comentario</a:t>
                      </a:r>
                    </a:p>
                  </a:txBody>
                  <a:tcPr>
                    <a:solidFill>
                      <a:srgbClr val="0F5F6B"/>
                    </a:solidFill>
                  </a:tcPr>
                </a:tc>
              </a:tr>
              <a:tr h="457200">
                <a:tc>
                  <a:txBody>
                    <a:bodyPr/>
                    <a:lstStyle/>
                    <a:p>
                      <a:r>
                        <a:rPr sz="1400">
                          <a:solidFill>
                            <a:srgbClr val="263238"/>
                          </a:solidFill>
                          <a:latin typeface="Calibri"/>
                        </a:rPr>
                        <a:t>Criterios NEXUS (cervical)</a:t>
                      </a:r>
                    </a:p>
                  </a:txBody>
                  <a:tcPr>
                    <a:solidFill>
                      <a:srgbClr val="EEF3F4"/>
                    </a:solidFill>
                  </a:tcPr>
                </a:tc>
                <a:tc>
                  <a:txBody>
                    <a:bodyPr/>
                    <a:lstStyle/>
                    <a:p>
                      <a:r>
                        <a:rPr sz="1400">
                          <a:solidFill>
                            <a:srgbClr val="263238"/>
                          </a:solidFill>
                          <a:latin typeface="Calibri"/>
                        </a:rPr>
                        <a:t>34 069 pacientes con trauma cerrado</a:t>
                      </a:r>
                    </a:p>
                  </a:txBody>
                  <a:tcPr>
                    <a:solidFill>
                      <a:srgbClr val="EEF3F4"/>
                    </a:solidFill>
                  </a:tcPr>
                </a:tc>
                <a:tc>
                  <a:txBody>
                    <a:bodyPr/>
                    <a:lstStyle/>
                    <a:p>
                      <a:r>
                        <a:rPr sz="1400">
                          <a:solidFill>
                            <a:srgbClr val="263238"/>
                          </a:solidFill>
                          <a:latin typeface="Calibri"/>
                        </a:rPr>
                        <a:t>99,0 %</a:t>
                      </a:r>
                    </a:p>
                  </a:txBody>
                  <a:tcPr>
                    <a:solidFill>
                      <a:srgbClr val="EEF3F4"/>
                    </a:solidFill>
                  </a:tcPr>
                </a:tc>
                <a:tc>
                  <a:txBody>
                    <a:bodyPr/>
                    <a:lstStyle/>
                    <a:p>
                      <a:r>
                        <a:rPr sz="1400">
                          <a:solidFill>
                            <a:srgbClr val="263238"/>
                          </a:solidFill>
                          <a:latin typeface="Calibri"/>
                        </a:rPr>
                        <a:t>12,9 %</a:t>
                      </a:r>
                    </a:p>
                  </a:txBody>
                  <a:tcPr>
                    <a:solidFill>
                      <a:srgbClr val="EEF3F4"/>
                    </a:solidFill>
                  </a:tcPr>
                </a:tc>
                <a:tc>
                  <a:txBody>
                    <a:bodyPr/>
                    <a:lstStyle/>
                    <a:p>
                      <a:r>
                        <a:rPr sz="1400">
                          <a:solidFill>
                            <a:srgbClr val="263238"/>
                          </a:solidFill>
                          <a:latin typeface="Calibri"/>
                        </a:rPr>
                        <a:t>Estudio prospectivo [r50]</a:t>
                      </a:r>
                    </a:p>
                  </a:txBody>
                  <a:tcPr>
                    <a:solidFill>
                      <a:srgbClr val="EEF3F4"/>
                    </a:solidFill>
                  </a:tcPr>
                </a:tc>
              </a:tr>
              <a:tr h="457200">
                <a:tc>
                  <a:txBody>
                    <a:bodyPr/>
                    <a:lstStyle/>
                    <a:p>
                      <a:r>
                        <a:rPr sz="1400">
                          <a:solidFill>
                            <a:srgbClr val="263238"/>
                          </a:solidFill>
                          <a:latin typeface="Calibri"/>
                        </a:rPr>
                        <a:t>Regla canadiense (derivación)</a:t>
                      </a:r>
                    </a:p>
                  </a:txBody>
                  <a:tcPr>
                    <a:solidFill>
                      <a:srgbClr val="FFFFFF"/>
                    </a:solidFill>
                  </a:tcPr>
                </a:tc>
                <a:tc>
                  <a:txBody>
                    <a:bodyPr/>
                    <a:lstStyle/>
                    <a:p>
                      <a:r>
                        <a:rPr sz="1400">
                          <a:solidFill>
                            <a:srgbClr val="263238"/>
                          </a:solidFill>
                          <a:latin typeface="Calibri"/>
                        </a:rPr>
                        <a:t>8924 alertas y estables</a:t>
                      </a:r>
                    </a:p>
                  </a:txBody>
                  <a:tcPr>
                    <a:solidFill>
                      <a:srgbClr val="FFFFFF"/>
                    </a:solidFill>
                  </a:tcPr>
                </a:tc>
                <a:tc>
                  <a:txBody>
                    <a:bodyPr/>
                    <a:lstStyle/>
                    <a:p>
                      <a:r>
                        <a:rPr sz="1400">
                          <a:solidFill>
                            <a:srgbClr val="263238"/>
                          </a:solidFill>
                          <a:latin typeface="Calibri"/>
                        </a:rPr>
                        <a:t>100 %</a:t>
                      </a:r>
                    </a:p>
                  </a:txBody>
                  <a:tcPr>
                    <a:solidFill>
                      <a:srgbClr val="FFFFFF"/>
                    </a:solidFill>
                  </a:tcPr>
                </a:tc>
                <a:tc>
                  <a:txBody>
                    <a:bodyPr/>
                    <a:lstStyle/>
                    <a:p>
                      <a:r>
                        <a:rPr sz="1400">
                          <a:solidFill>
                            <a:srgbClr val="263238"/>
                          </a:solidFill>
                          <a:latin typeface="Calibri"/>
                        </a:rPr>
                        <a:t>42,5 %</a:t>
                      </a:r>
                    </a:p>
                  </a:txBody>
                  <a:tcPr>
                    <a:solidFill>
                      <a:srgbClr val="FFFFFF"/>
                    </a:solidFill>
                  </a:tcPr>
                </a:tc>
                <a:tc>
                  <a:txBody>
                    <a:bodyPr/>
                    <a:lstStyle/>
                    <a:p>
                      <a:r>
                        <a:rPr sz="1400">
                          <a:solidFill>
                            <a:srgbClr val="263238"/>
                          </a:solidFill>
                          <a:latin typeface="Calibri"/>
                        </a:rPr>
                        <a:t>Validación cruzada [r51]</a:t>
                      </a:r>
                    </a:p>
                  </a:txBody>
                  <a:tcPr>
                    <a:solidFill>
                      <a:srgbClr val="FFFFFF"/>
                    </a:solidFill>
                  </a:tcPr>
                </a:tc>
              </a:tr>
              <a:tr h="457200">
                <a:tc>
                  <a:txBody>
                    <a:bodyPr/>
                    <a:lstStyle/>
                    <a:p>
                      <a:r>
                        <a:rPr sz="1400">
                          <a:solidFill>
                            <a:srgbClr val="263238"/>
                          </a:solidFill>
                          <a:latin typeface="Calibri"/>
                        </a:rPr>
                        <a:t>Regla canadiense (comparación)</a:t>
                      </a:r>
                    </a:p>
                  </a:txBody>
                  <a:tcPr>
                    <a:solidFill>
                      <a:srgbClr val="EEF3F4"/>
                    </a:solidFill>
                  </a:tcPr>
                </a:tc>
                <a:tc>
                  <a:txBody>
                    <a:bodyPr/>
                    <a:lstStyle/>
                    <a:p>
                      <a:r>
                        <a:rPr sz="1400">
                          <a:solidFill>
                            <a:srgbClr val="263238"/>
                          </a:solidFill>
                          <a:latin typeface="Calibri"/>
                        </a:rPr>
                        <a:t>8283 alertas y estables</a:t>
                      </a:r>
                    </a:p>
                  </a:txBody>
                  <a:tcPr>
                    <a:solidFill>
                      <a:srgbClr val="EEF3F4"/>
                    </a:solidFill>
                  </a:tcPr>
                </a:tc>
                <a:tc>
                  <a:txBody>
                    <a:bodyPr/>
                    <a:lstStyle/>
                    <a:p>
                      <a:r>
                        <a:rPr sz="1400">
                          <a:solidFill>
                            <a:srgbClr val="263238"/>
                          </a:solidFill>
                          <a:latin typeface="Calibri"/>
                        </a:rPr>
                        <a:t>99,4 %</a:t>
                      </a:r>
                    </a:p>
                  </a:txBody>
                  <a:tcPr>
                    <a:solidFill>
                      <a:srgbClr val="EEF3F4"/>
                    </a:solidFill>
                  </a:tcPr>
                </a:tc>
                <a:tc>
                  <a:txBody>
                    <a:bodyPr/>
                    <a:lstStyle/>
                    <a:p>
                      <a:r>
                        <a:rPr sz="1400">
                          <a:solidFill>
                            <a:srgbClr val="263238"/>
                          </a:solidFill>
                          <a:latin typeface="Calibri"/>
                        </a:rPr>
                        <a:t>45,1 %</a:t>
                      </a:r>
                    </a:p>
                  </a:txBody>
                  <a:tcPr>
                    <a:solidFill>
                      <a:srgbClr val="EEF3F4"/>
                    </a:solidFill>
                  </a:tcPr>
                </a:tc>
                <a:tc>
                  <a:txBody>
                    <a:bodyPr/>
                    <a:lstStyle/>
                    <a:p>
                      <a:r>
                        <a:rPr sz="1400">
                          <a:solidFill>
                            <a:srgbClr val="263238"/>
                          </a:solidFill>
                          <a:latin typeface="Calibri"/>
                        </a:rPr>
                        <a:t>Excluye 10,2 % indeterminados [r13]</a:t>
                      </a:r>
                    </a:p>
                  </a:txBody>
                  <a:tcPr>
                    <a:solidFill>
                      <a:srgbClr val="EEF3F4"/>
                    </a:solidFill>
                  </a:tcPr>
                </a:tc>
              </a:tr>
              <a:tr h="457200">
                <a:tc>
                  <a:txBody>
                    <a:bodyPr/>
                    <a:lstStyle/>
                    <a:p>
                      <a:r>
                        <a:rPr sz="1400">
                          <a:solidFill>
                            <a:srgbClr val="263238"/>
                          </a:solidFill>
                          <a:latin typeface="Calibri"/>
                        </a:rPr>
                        <a:t>NEXUS (comparación)</a:t>
                      </a:r>
                    </a:p>
                  </a:txBody>
                  <a:tcPr>
                    <a:solidFill>
                      <a:srgbClr val="FFFFFF"/>
                    </a:solidFill>
                  </a:tcPr>
                </a:tc>
                <a:tc>
                  <a:txBody>
                    <a:bodyPr/>
                    <a:lstStyle/>
                    <a:p>
                      <a:r>
                        <a:rPr sz="1400">
                          <a:solidFill>
                            <a:srgbClr val="263238"/>
                          </a:solidFill>
                          <a:latin typeface="Calibri"/>
                        </a:rPr>
                        <a:t>8283 alertas y estables</a:t>
                      </a:r>
                    </a:p>
                  </a:txBody>
                  <a:tcPr>
                    <a:solidFill>
                      <a:srgbClr val="FFFFFF"/>
                    </a:solidFill>
                  </a:tcPr>
                </a:tc>
                <a:tc>
                  <a:txBody>
                    <a:bodyPr/>
                    <a:lstStyle/>
                    <a:p>
                      <a:r>
                        <a:rPr sz="1400">
                          <a:solidFill>
                            <a:srgbClr val="263238"/>
                          </a:solidFill>
                          <a:latin typeface="Calibri"/>
                        </a:rPr>
                        <a:t>90,7 %</a:t>
                      </a:r>
                    </a:p>
                  </a:txBody>
                  <a:tcPr>
                    <a:solidFill>
                      <a:srgbClr val="FFFFFF"/>
                    </a:solidFill>
                  </a:tcPr>
                </a:tc>
                <a:tc>
                  <a:txBody>
                    <a:bodyPr/>
                    <a:lstStyle/>
                    <a:p>
                      <a:r>
                        <a:rPr sz="1400">
                          <a:solidFill>
                            <a:srgbClr val="263238"/>
                          </a:solidFill>
                          <a:latin typeface="Calibri"/>
                        </a:rPr>
                        <a:t>36,8 %</a:t>
                      </a:r>
                    </a:p>
                  </a:txBody>
                  <a:tcPr>
                    <a:solidFill>
                      <a:srgbClr val="FFFFFF"/>
                    </a:solidFill>
                  </a:tcPr>
                </a:tc>
                <a:tc>
                  <a:txBody>
                    <a:bodyPr/>
                    <a:lstStyle/>
                    <a:p>
                      <a:r>
                        <a:rPr sz="1400">
                          <a:solidFill>
                            <a:srgbClr val="263238"/>
                          </a:solidFill>
                          <a:latin typeface="Calibri"/>
                        </a:rPr>
                        <a:t>Misma cohorte [r13]</a:t>
                      </a:r>
                    </a:p>
                  </a:txBody>
                  <a:tcPr>
                    <a:solidFill>
                      <a:srgbClr val="FFFFFF"/>
                    </a:solidFill>
                  </a:tcPr>
                </a:tc>
              </a:tr>
              <a:tr h="457200">
                <a:tc>
                  <a:txBody>
                    <a:bodyPr/>
                    <a:lstStyle/>
                    <a:p>
                      <a:r>
                        <a:rPr sz="1400">
                          <a:solidFill>
                            <a:srgbClr val="263238"/>
                          </a:solidFill>
                          <a:latin typeface="Calibri"/>
                        </a:rPr>
                        <a:t>Tacto rectal, lesión medular</a:t>
                      </a:r>
                    </a:p>
                  </a:txBody>
                  <a:tcPr>
                    <a:solidFill>
                      <a:srgbClr val="EEF3F4"/>
                    </a:solidFill>
                  </a:tcPr>
                </a:tc>
                <a:tc>
                  <a:txBody>
                    <a:bodyPr/>
                    <a:lstStyle/>
                    <a:p>
                      <a:r>
                        <a:rPr sz="1400">
                          <a:solidFill>
                            <a:srgbClr val="263238"/>
                          </a:solidFill>
                          <a:latin typeface="Calibri"/>
                        </a:rPr>
                        <a:t>1401 pacientes con equipo de trauma</a:t>
                      </a:r>
                    </a:p>
                  </a:txBody>
                  <a:tcPr>
                    <a:solidFill>
                      <a:srgbClr val="EEF3F4"/>
                    </a:solidFill>
                  </a:tcPr>
                </a:tc>
                <a:tc>
                  <a:txBody>
                    <a:bodyPr/>
                    <a:lstStyle/>
                    <a:p>
                      <a:r>
                        <a:rPr sz="1400">
                          <a:solidFill>
                            <a:srgbClr val="263238"/>
                          </a:solidFill>
                          <a:latin typeface="Calibri"/>
                        </a:rPr>
                        <a:t>37 %</a:t>
                      </a:r>
                    </a:p>
                  </a:txBody>
                  <a:tcPr>
                    <a:solidFill>
                      <a:srgbClr val="EEF3F4"/>
                    </a:solidFill>
                  </a:tcPr>
                </a:tc>
                <a:tc>
                  <a:txBody>
                    <a:bodyPr/>
                    <a:lstStyle/>
                    <a:p>
                      <a:r>
                        <a:rPr sz="1400">
                          <a:solidFill>
                            <a:srgbClr val="263238"/>
                          </a:solidFill>
                          <a:latin typeface="Calibri"/>
                        </a:rPr>
                        <a:t>96 %</a:t>
                      </a:r>
                    </a:p>
                  </a:txBody>
                  <a:tcPr>
                    <a:solidFill>
                      <a:srgbClr val="EEF3F4"/>
                    </a:solidFill>
                  </a:tcPr>
                </a:tc>
                <a:tc>
                  <a:txBody>
                    <a:bodyPr/>
                    <a:lstStyle/>
                    <a:p>
                      <a:r>
                        <a:rPr sz="1400">
                          <a:solidFill>
                            <a:srgbClr val="263238"/>
                          </a:solidFill>
                          <a:latin typeface="Calibri"/>
                        </a:rPr>
                        <a:t>Retrospectivo [r16]</a:t>
                      </a:r>
                    </a:p>
                  </a:txBody>
                  <a:tcPr>
                    <a:solidFill>
                      <a:srgbClr val="EEF3F4"/>
                    </a:solidFill>
                  </a:tcPr>
                </a:tc>
              </a:tr>
              <a:tr h="457200">
                <a:tc>
                  <a:txBody>
                    <a:bodyPr/>
                    <a:lstStyle/>
                    <a:p>
                      <a:r>
                        <a:rPr sz="1400">
                          <a:solidFill>
                            <a:srgbClr val="263238"/>
                          </a:solidFill>
                          <a:latin typeface="Calibri"/>
                        </a:rPr>
                        <a:t>Tacto rectal, lesión medular</a:t>
                      </a:r>
                    </a:p>
                  </a:txBody>
                  <a:tcPr>
                    <a:solidFill>
                      <a:srgbClr val="FFFFFF"/>
                    </a:solidFill>
                  </a:tcPr>
                </a:tc>
                <a:tc>
                  <a:txBody>
                    <a:bodyPr/>
                    <a:lstStyle/>
                    <a:p>
                      <a:r>
                        <a:rPr sz="1400">
                          <a:solidFill>
                            <a:srgbClr val="263238"/>
                          </a:solidFill>
                          <a:latin typeface="Calibri"/>
                        </a:rPr>
                        <a:t>1032 pacientes con trauma cerrado</a:t>
                      </a:r>
                    </a:p>
                  </a:txBody>
                  <a:tcPr>
                    <a:solidFill>
                      <a:srgbClr val="FFFFFF"/>
                    </a:solidFill>
                  </a:tcPr>
                </a:tc>
                <a:tc>
                  <a:txBody>
                    <a:bodyPr/>
                    <a:lstStyle/>
                    <a:p>
                      <a:r>
                        <a:rPr sz="1400">
                          <a:solidFill>
                            <a:srgbClr val="263238"/>
                          </a:solidFill>
                          <a:latin typeface="Calibri"/>
                        </a:rPr>
                        <a:t>50 %</a:t>
                      </a:r>
                    </a:p>
                  </a:txBody>
                  <a:tcPr>
                    <a:solidFill>
                      <a:srgbClr val="FFFFFF"/>
                    </a:solidFill>
                  </a:tcPr>
                </a:tc>
                <a:tc>
                  <a:txBody>
                    <a:bodyPr/>
                    <a:lstStyle/>
                    <a:p>
                      <a:r>
                        <a:rPr sz="1400">
                          <a:solidFill>
                            <a:srgbClr val="263238"/>
                          </a:solidFill>
                          <a:latin typeface="Calibri"/>
                        </a:rPr>
                        <a:t>93 %</a:t>
                      </a:r>
                    </a:p>
                  </a:txBody>
                  <a:tcPr>
                    <a:solidFill>
                      <a:srgbClr val="FFFFFF"/>
                    </a:solidFill>
                  </a:tcPr>
                </a:tc>
                <a:tc>
                  <a:txBody>
                    <a:bodyPr/>
                    <a:lstStyle/>
                    <a:p>
                      <a:r>
                        <a:rPr sz="1400">
                          <a:solidFill>
                            <a:srgbClr val="263238"/>
                          </a:solidFill>
                          <a:latin typeface="Calibri"/>
                        </a:rPr>
                        <a:t>VPP 27 % [r52]</a:t>
                      </a:r>
                    </a:p>
                  </a:txBody>
                  <a:tcPr>
                    <a:solidFill>
                      <a:srgbClr val="FFFFFF"/>
                    </a:solidFill>
                  </a:tcPr>
                </a:tc>
              </a:tr>
              <a:tr h="457200">
                <a:tc>
                  <a:txBody>
                    <a:bodyPr/>
                    <a:lstStyle/>
                    <a:p>
                      <a:r>
                        <a:rPr sz="1400">
                          <a:solidFill>
                            <a:srgbClr val="263238"/>
                          </a:solidFill>
                          <a:latin typeface="Calibri"/>
                        </a:rPr>
                        <a:t>Tacto rectal, fractura de pelvis</a:t>
                      </a:r>
                    </a:p>
                  </a:txBody>
                  <a:tcPr>
                    <a:solidFill>
                      <a:srgbClr val="EEF3F4"/>
                    </a:solidFill>
                  </a:tcPr>
                </a:tc>
                <a:tc>
                  <a:txBody>
                    <a:bodyPr/>
                    <a:lstStyle/>
                    <a:p>
                      <a:r>
                        <a:rPr sz="1400">
                          <a:solidFill>
                            <a:srgbClr val="263238"/>
                          </a:solidFill>
                          <a:latin typeface="Calibri"/>
                        </a:rPr>
                        <a:t>1401 pacientes con equipo de trauma</a:t>
                      </a:r>
                    </a:p>
                  </a:txBody>
                  <a:tcPr>
                    <a:solidFill>
                      <a:srgbClr val="EEF3F4"/>
                    </a:solidFill>
                  </a:tcPr>
                </a:tc>
                <a:tc>
                  <a:txBody>
                    <a:bodyPr/>
                    <a:lstStyle/>
                    <a:p>
                      <a:r>
                        <a:rPr sz="1400">
                          <a:solidFill>
                            <a:srgbClr val="263238"/>
                          </a:solidFill>
                          <a:latin typeface="Calibri"/>
                        </a:rPr>
                        <a:t>0 %</a:t>
                      </a:r>
                    </a:p>
                  </a:txBody>
                  <a:tcPr>
                    <a:solidFill>
                      <a:srgbClr val="EEF3F4"/>
                    </a:solidFill>
                  </a:tcPr>
                </a:tc>
                <a:tc>
                  <a:txBody>
                    <a:bodyPr/>
                    <a:lstStyle/>
                    <a:p>
                      <a:r>
                        <a:rPr sz="1400">
                          <a:solidFill>
                            <a:srgbClr val="263238"/>
                          </a:solidFill>
                          <a:latin typeface="Calibri"/>
                        </a:rPr>
                        <a:t>99,8 %</a:t>
                      </a:r>
                    </a:p>
                  </a:txBody>
                  <a:tcPr>
                    <a:solidFill>
                      <a:srgbClr val="EEF3F4"/>
                    </a:solidFill>
                  </a:tcPr>
                </a:tc>
                <a:tc>
                  <a:txBody>
                    <a:bodyPr/>
                    <a:lstStyle/>
                    <a:p>
                      <a:r>
                        <a:rPr sz="1400">
                          <a:solidFill>
                            <a:srgbClr val="263238"/>
                          </a:solidFill>
                          <a:latin typeface="Calibri"/>
                        </a:rPr>
                        <a:t>Retrospectivo [r16]</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57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eFAST, radiografías y tomografía de cuerpo entero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NG39. 2016.</a:t>
            </a:r>
          </a:p>
          <a:p>
            <a:r>
              <a:rPr sz="800">
                <a:solidFill>
                  <a:srgbClr val="5A6469"/>
                </a:solidFill>
                <a:latin typeface="Calibri"/>
              </a:rPr>
              <a:t>[r7] Netherton S et al. CJEM. 2019. doi:10.1017/cem.2019.381</a:t>
            </a:r>
          </a:p>
          <a:p>
            <a:r>
              <a:rPr sz="800">
                <a:solidFill>
                  <a:srgbClr val="5A6469"/>
                </a:solidFill>
                <a:latin typeface="Calibri"/>
              </a:rPr>
              <a:t>[r8] Guillamondegui OD et al. J Trauma. 2002. doi:10.1097/00005373-200212000-00002</a:t>
            </a:r>
          </a:p>
          <a:p>
            <a:r>
              <a:rPr sz="800">
                <a:solidFill>
                  <a:srgbClr val="5A6469"/>
                </a:solidFill>
                <a:latin typeface="Calibri"/>
              </a:rPr>
              <a:t>[r12] National Institute for Health and Care Excellence. NICE guideline NG41.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Principio.</a:t>
            </a:r>
          </a:p>
          <a:p>
            <a:pPr marL="347472" indent="-347472">
              <a:spcAft>
                <a:spcPts val="1400"/>
              </a:spcAft>
              <a:buChar char="•"/>
            </a:pPr>
            <a:r>
              <a:rPr sz="2800">
                <a:solidFill>
                  <a:srgbClr val="263238"/>
                </a:solidFill>
                <a:latin typeface="Calibri"/>
              </a:rPr>
              <a:t>La imagen sirve para decidir, no para decorar la evaluación.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57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y especificidad de las imágenes de la evaluación primaria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Netherton S et al. CJEM. 2019. doi:10.1017/cem.2019.381</a:t>
            </a:r>
          </a:p>
          <a:p>
            <a:r>
              <a:rPr sz="1000">
                <a:solidFill>
                  <a:srgbClr val="5A6469"/>
                </a:solidFill>
                <a:latin typeface="Calibri"/>
              </a:rPr>
              <a:t>[r24] Chan KK et al. Cochrane Database Syst Rev. 2020. doi:10.1002/14651858.CD013031.pub2</a:t>
            </a:r>
          </a:p>
          <a:p>
            <a:r>
              <a:rPr sz="1000">
                <a:solidFill>
                  <a:srgbClr val="5A6469"/>
                </a:solidFill>
                <a:latin typeface="Calibri"/>
              </a:rPr>
              <a:t>[r8] Guillamondegui OD et al. J Trauma. 2002. doi:10.1097/00005373-200212000-00002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57</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REACT-2: mortalidad hospitalaria con tomografía inmediata y con estudio habitual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Sierink JC et al. Lancet. 2016. doi:10.1016/S0140-6736(16)30932-1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57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la pre-alerta al examen terciario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National Institute for Health and Care Excellence. NICE guideline NG39. 2016.</a:t>
            </a:r>
          </a:p>
          <a:p>
            <a:r>
              <a:rPr sz="1000">
                <a:solidFill>
                  <a:srgbClr val="5A6469"/>
                </a:solidFill>
                <a:latin typeface="Calibri"/>
              </a:rPr>
              <a:t>[r29] Vallier HA et al. J Orthop Surg Res. 2015. doi:10.1186/s13018-015-0298-1</a:t>
            </a:r>
          </a:p>
          <a:p>
            <a:r>
              <a:rPr sz="1000">
                <a:solidFill>
                  <a:srgbClr val="5A6469"/>
                </a:solidFill>
                <a:latin typeface="Calibri"/>
              </a:rPr>
              <a:t>[r15]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flujo integra la secuencia de NICE [r1] con el criterio de reanimación para decidir cuándo fijar [r29] y con las recomendaciones de WSES para la pelvis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57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Politraumatizado: evaluación primaria, decisión de imagen y destino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[r43] National Institute for Health and Care Excellence. NICE guideline NG40. 2016.</a:t>
            </a:r>
          </a:p>
          <a:p>
            <a:r>
              <a:rPr sz="800">
                <a:solidFill>
                  <a:srgbClr val="5A6469"/>
                </a:solidFill>
                <a:latin typeface="Calibri"/>
              </a:rPr>
              <a:t>[r1] National Institute for Health and Care Excellence. NICE guideline NG39. 2016.</a:t>
            </a:r>
          </a:p>
          <a:p>
            <a:r>
              <a:rPr sz="800">
                <a:solidFill>
                  <a:srgbClr val="5A6469"/>
                </a:solidFill>
                <a:latin typeface="Calibri"/>
              </a:rPr>
              <a:t>[r12] National Institute for Health and Care Excellence. NICE guideline NG41. 2016.</a:t>
            </a:r>
          </a:p>
          <a:p>
            <a:r>
              <a:rPr sz="800">
                <a:solidFill>
                  <a:srgbClr val="5A6469"/>
                </a:solidFill>
                <a:latin typeface="Calibri"/>
              </a:rPr>
              <a:t>[r15] Coccolini F et al. World J Emerg Surg. 2017. doi:10.1186/s13017-017-0117-6</a:t>
            </a:r>
          </a:p>
          <a:p>
            <a:r>
              <a:rPr sz="800">
                <a:solidFill>
                  <a:srgbClr val="5A6469"/>
                </a:solidFill>
                <a:latin typeface="Calibri"/>
              </a:rPr>
              <a:t>[r29] Vallier HA et al. J Orthop Surg Res. 2015. doi:10.1186/s13018-015-0298-1</a:t>
            </a:r>
          </a:p>
          <a:p>
            <a:r>
              <a:rPr sz="800">
                <a:solidFill>
                  <a:srgbClr val="5A6469"/>
                </a:solidFill>
                <a:latin typeface="Calibri"/>
              </a:rPr>
              <a:t>(+3 referencias más en las láminas finales)</a:t>
            </a:r>
          </a:p>
        </p:txBody>
      </p:sp>
      <p:sp>
        <p:nvSpPr>
          <p:cNvPr id="6" name="Rounded Rectangle 5"/>
          <p:cNvSpPr/>
          <p:nvPr/>
        </p:nvSpPr>
        <p:spPr>
          <a:xfrm>
            <a:off x="4754880" y="1508760"/>
            <a:ext cx="2743200" cy="169224"/>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Pre-alerta: edad, sexo, mecanismo, signos vitales, Glasgow, tratamiento recibido y hora de llegada [r43]</a:t>
            </a:r>
          </a:p>
        </p:txBody>
      </p:sp>
      <p:sp>
        <p:nvSpPr>
          <p:cNvPr id="7" name="Rectangle 6"/>
          <p:cNvSpPr/>
          <p:nvPr/>
        </p:nvSpPr>
        <p:spPr>
          <a:xfrm>
            <a:off x="4754880" y="1787712"/>
            <a:ext cx="2743200" cy="1692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El líder del equipo recibe el reporte, activa la respuesta y designa a quien registra [r43][r1]</a:t>
            </a:r>
          </a:p>
        </p:txBody>
      </p:sp>
      <p:sp>
        <p:nvSpPr>
          <p:cNvPr id="8" name="Rectangle 7"/>
          <p:cNvSpPr/>
          <p:nvPr/>
        </p:nvSpPr>
        <p:spPr>
          <a:xfrm>
            <a:off x="4754880" y="2066664"/>
            <a:ext cx="2743200" cy="1692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x/C: presión directa o torniquete; cinturón pélvico si se sospecha pelvis; ácido tranexámico lo antes posible [r1]</a:t>
            </a:r>
          </a:p>
        </p:txBody>
      </p:sp>
      <p:sp>
        <p:nvSpPr>
          <p:cNvPr id="9" name="Rectangle 8"/>
          <p:cNvSpPr/>
          <p:nvPr/>
        </p:nvSpPr>
        <p:spPr>
          <a:xfrm>
            <a:off x="4754880" y="2345616"/>
            <a:ext cx="2743200" cy="1692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 estabilización manual en línea del cuello; secuencia rápida si no mantiene la vía aérea; vía aérea quirúrgica si falla [r1][r12]</a:t>
            </a:r>
          </a:p>
        </p:txBody>
      </p:sp>
      <p:sp>
        <p:nvSpPr>
          <p:cNvPr id="10" name="Decision 9"/>
          <p:cNvSpPr/>
          <p:nvPr/>
        </p:nvSpPr>
        <p:spPr>
          <a:xfrm>
            <a:off x="4572000" y="2624569"/>
            <a:ext cx="3108960" cy="2592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B: ¿neumotórax a tensión con inestabilidad hemodinámica o compromiso respiratorio grave? [r1]</a:t>
            </a:r>
          </a:p>
        </p:txBody>
      </p:sp>
      <p:sp>
        <p:nvSpPr>
          <p:cNvPr id="11" name="Rectangle 10"/>
          <p:cNvSpPr/>
          <p:nvPr/>
        </p:nvSpPr>
        <p:spPr>
          <a:xfrm>
            <a:off x="4754880" y="2993592"/>
            <a:ext cx="2743200" cy="1692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Descomprimir sin esperar la imagen: toracostomía abierta con tubo si hay experiencia [r1]</a:t>
            </a:r>
          </a:p>
        </p:txBody>
      </p:sp>
      <p:sp>
        <p:nvSpPr>
          <p:cNvPr id="12" name="Rectangle 11"/>
          <p:cNvSpPr/>
          <p:nvPr/>
        </p:nvSpPr>
        <p:spPr>
          <a:xfrm>
            <a:off x="4754880" y="3272544"/>
            <a:ext cx="2743200" cy="1692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 acceso intravenoso o intraóseo; sangre con plasma y glóbulos rojos 1:1; restricción de volumen; protocolo de hemorragia mayor según la fisiología [r1]</a:t>
            </a:r>
          </a:p>
        </p:txBody>
      </p:sp>
      <p:sp>
        <p:nvSpPr>
          <p:cNvPr id="13" name="Decision 12"/>
          <p:cNvSpPr/>
          <p:nvPr/>
        </p:nvSpPr>
        <p:spPr>
          <a:xfrm>
            <a:off x="4572000" y="3551496"/>
            <a:ext cx="3108960" cy="2592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¿Inestable que no responde a la reanimación inicial? [r1]</a:t>
            </a:r>
          </a:p>
        </p:txBody>
      </p:sp>
      <p:sp>
        <p:nvSpPr>
          <p:cNvPr id="14" name="Rectangle 13"/>
          <p:cNvSpPr/>
          <p:nvPr/>
        </p:nvSpPr>
        <p:spPr>
          <a:xfrm>
            <a:off x="2987040" y="3920520"/>
            <a:ext cx="2743200" cy="25929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Solo imágenes mínimas (tórax, pelvis, FAST); cirugía de control de daños; si la fuente es pélvica, fijación o cinturón, empaquetamiento o angioembolización [r1][r15]</a:t>
            </a:r>
          </a:p>
        </p:txBody>
      </p:sp>
      <p:sp>
        <p:nvSpPr>
          <p:cNvPr id="15" name="Decision 14"/>
          <p:cNvSpPr/>
          <p:nvPr/>
        </p:nvSpPr>
        <p:spPr>
          <a:xfrm>
            <a:off x="6339839" y="3920520"/>
            <a:ext cx="3108960" cy="2592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¿Responde o tiene hemodinamia normal, con trauma cerrado y lesiones múltiples sospechadas? [r1]</a:t>
            </a:r>
          </a:p>
        </p:txBody>
      </p:sp>
      <p:sp>
        <p:nvSpPr>
          <p:cNvPr id="16" name="Rectangle 15"/>
          <p:cNvSpPr/>
          <p:nvPr/>
        </p:nvSpPr>
        <p:spPr>
          <a:xfrm>
            <a:off x="4754880" y="4289543"/>
            <a:ext cx="2743200" cy="1692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Tomografía de cuerpo entero de vértex a medio muslo, sin reposicionar [r1]</a:t>
            </a:r>
          </a:p>
        </p:txBody>
      </p:sp>
      <p:sp>
        <p:nvSpPr>
          <p:cNvPr id="17" name="Rectangle 16"/>
          <p:cNvSpPr/>
          <p:nvPr/>
        </p:nvSpPr>
        <p:spPr>
          <a:xfrm>
            <a:off x="4754880" y="4568495"/>
            <a:ext cx="2743200" cy="1692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 y E: Glasgow, pupilas, desvestir, inspeccionar, cubrir y calentar [r1]</a:t>
            </a:r>
          </a:p>
        </p:txBody>
      </p:sp>
      <p:sp>
        <p:nvSpPr>
          <p:cNvPr id="18" name="Rectangle 17"/>
          <p:cNvSpPr/>
          <p:nvPr/>
        </p:nvSpPr>
        <p:spPr>
          <a:xfrm>
            <a:off x="4754880" y="4847447"/>
            <a:ext cx="2743200" cy="1692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Evaluación secundaria: AMPLE, cabeza a pies, log-roll y examen neurovascular de las extremidades (práctica habitual)</a:t>
            </a:r>
          </a:p>
        </p:txBody>
      </p:sp>
      <p:sp>
        <p:nvSpPr>
          <p:cNvPr id="19" name="Decision 18"/>
          <p:cNvSpPr/>
          <p:nvPr/>
        </p:nvSpPr>
        <p:spPr>
          <a:xfrm>
            <a:off x="4572000" y="5126400"/>
            <a:ext cx="3108960" cy="2592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¿Reanimado? Lactato menor de 4,0 mmol/L, pH de 7,25 o más, o exceso de base de -5,5 mmol/L o más [r29]</a:t>
            </a:r>
          </a:p>
        </p:txBody>
      </p:sp>
      <p:sp>
        <p:nvSpPr>
          <p:cNvPr id="20" name="Rectangle 19"/>
          <p:cNvSpPr/>
          <p:nvPr/>
        </p:nvSpPr>
        <p:spPr>
          <a:xfrm>
            <a:off x="2987040" y="5495423"/>
            <a:ext cx="2743200" cy="1692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Fijación definitiva temprana de huesos largos y pelvis, dentro de 36 horas según el protocolo [r29]</a:t>
            </a:r>
          </a:p>
        </p:txBody>
      </p:sp>
      <p:sp>
        <p:nvSpPr>
          <p:cNvPr id="21" name="Rectangle 20"/>
          <p:cNvSpPr/>
          <p:nvPr/>
        </p:nvSpPr>
        <p:spPr>
          <a:xfrm>
            <a:off x="6522720" y="5495423"/>
            <a:ext cx="2743200" cy="1692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Control de daños: fijación externa y férulas; seguir reanimando en cuidados intensivos y reevaluar [r57][r15]</a:t>
            </a:r>
          </a:p>
        </p:txBody>
      </p:sp>
      <p:sp>
        <p:nvSpPr>
          <p:cNvPr id="22" name="Rounded Rectangle 21"/>
          <p:cNvSpPr/>
          <p:nvPr/>
        </p:nvSpPr>
        <p:spPr>
          <a:xfrm>
            <a:off x="4754880" y="5774375"/>
            <a:ext cx="2743200" cy="169224"/>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Examen terciario al despertar o estabilizarse; imágenes dirigidas a lo que aparezca [r14][r17]</a:t>
            </a:r>
          </a:p>
        </p:txBody>
      </p:sp>
      <p:cxnSp>
        <p:nvCxnSpPr>
          <p:cNvPr id="23" name="Connector 22"/>
          <p:cNvCxnSpPr>
            <a:stCxn id="6" idx="2"/>
            <a:endCxn id="7" idx="0"/>
          </p:cNvCxnSpPr>
          <p:nvPr/>
        </p:nvCxnSpPr>
        <p:spPr>
          <a:xfrm flipH="1">
            <a:off x="6126480" y="167798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a:stCxn id="7" idx="2"/>
            <a:endCxn id="8" idx="0"/>
          </p:cNvCxnSpPr>
          <p:nvPr/>
        </p:nvCxnSpPr>
        <p:spPr>
          <a:xfrm flipH="1">
            <a:off x="6126480" y="195693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8" idx="2"/>
            <a:endCxn id="9" idx="0"/>
          </p:cNvCxnSpPr>
          <p:nvPr/>
        </p:nvCxnSpPr>
        <p:spPr>
          <a:xfrm flipH="1">
            <a:off x="6126480" y="223588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9" idx="2"/>
            <a:endCxn id="10" idx="0"/>
          </p:cNvCxnSpPr>
          <p:nvPr/>
        </p:nvCxnSpPr>
        <p:spPr>
          <a:xfrm flipH="1">
            <a:off x="6126480" y="251484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a:stCxn id="10" idx="2"/>
            <a:endCxn id="11" idx="0"/>
          </p:cNvCxnSpPr>
          <p:nvPr/>
        </p:nvCxnSpPr>
        <p:spPr>
          <a:xfrm flipH="1">
            <a:off x="6126480" y="288386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181344" y="287654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10" idx="2"/>
            <a:endCxn id="12" idx="0"/>
          </p:cNvCxnSpPr>
          <p:nvPr/>
        </p:nvCxnSpPr>
        <p:spPr>
          <a:xfrm flipH="1">
            <a:off x="6126480" y="2883864"/>
            <a:ext cx="0" cy="38868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181344" y="2974182"/>
            <a:ext cx="457200" cy="274320"/>
          </a:xfrm>
          <a:prstGeom prst="rect">
            <a:avLst/>
          </a:prstGeom>
          <a:noFill/>
        </p:spPr>
        <p:txBody>
          <a:bodyPr wrap="square">
            <a:spAutoFit/>
          </a:bodyPr>
          <a:lstStyle/>
          <a:p>
            <a:r>
              <a:rPr sz="1200" b="1">
                <a:solidFill>
                  <a:srgbClr val="D97706"/>
                </a:solidFill>
                <a:latin typeface="Calibri"/>
              </a:rPr>
              <a:t>no</a:t>
            </a:r>
          </a:p>
        </p:txBody>
      </p:sp>
      <p:cxnSp>
        <p:nvCxnSpPr>
          <p:cNvPr id="31" name="Connector 30"/>
          <p:cNvCxnSpPr>
            <a:stCxn id="11" idx="2"/>
            <a:endCxn id="12" idx="0"/>
          </p:cNvCxnSpPr>
          <p:nvPr/>
        </p:nvCxnSpPr>
        <p:spPr>
          <a:xfrm flipH="1">
            <a:off x="6126480" y="316281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a:stCxn id="12" idx="2"/>
            <a:endCxn id="13" idx="0"/>
          </p:cNvCxnSpPr>
          <p:nvPr/>
        </p:nvCxnSpPr>
        <p:spPr>
          <a:xfrm flipH="1">
            <a:off x="6126480" y="344176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3" idx="2"/>
            <a:endCxn id="14" idx="0"/>
          </p:cNvCxnSpPr>
          <p:nvPr/>
        </p:nvCxnSpPr>
        <p:spPr>
          <a:xfrm flipH="1">
            <a:off x="4358640" y="3810791"/>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5004816" y="380347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5" name="Connector 34"/>
          <p:cNvCxnSpPr>
            <a:stCxn id="13" idx="2"/>
            <a:endCxn id="15" idx="0"/>
          </p:cNvCxnSpPr>
          <p:nvPr/>
        </p:nvCxnSpPr>
        <p:spPr>
          <a:xfrm>
            <a:off x="6126480" y="3810791"/>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800087" y="3803476"/>
            <a:ext cx="457200" cy="274320"/>
          </a:xfrm>
          <a:prstGeom prst="rect">
            <a:avLst/>
          </a:prstGeom>
          <a:noFill/>
        </p:spPr>
        <p:txBody>
          <a:bodyPr wrap="square">
            <a:spAutoFit/>
          </a:bodyPr>
          <a:lstStyle/>
          <a:p>
            <a:r>
              <a:rPr sz="1200" b="1">
                <a:solidFill>
                  <a:srgbClr val="D97706"/>
                </a:solidFill>
                <a:latin typeface="Calibri"/>
              </a:rPr>
              <a:t>no</a:t>
            </a:r>
          </a:p>
        </p:txBody>
      </p:sp>
      <p:cxnSp>
        <p:nvCxnSpPr>
          <p:cNvPr id="37" name="Connector 36"/>
          <p:cNvCxnSpPr>
            <a:stCxn id="15" idx="2"/>
            <a:endCxn id="16" idx="0"/>
          </p:cNvCxnSpPr>
          <p:nvPr/>
        </p:nvCxnSpPr>
        <p:spPr>
          <a:xfrm flipH="1">
            <a:off x="6126480" y="4179815"/>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772655" y="417249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9" name="Connector 38"/>
          <p:cNvCxnSpPr>
            <a:stCxn id="15" idx="2"/>
            <a:endCxn id="17" idx="0"/>
          </p:cNvCxnSpPr>
          <p:nvPr/>
        </p:nvCxnSpPr>
        <p:spPr>
          <a:xfrm flipH="1">
            <a:off x="6126480" y="4179815"/>
            <a:ext cx="1767839" cy="38868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6772655" y="4270133"/>
            <a:ext cx="457200" cy="274320"/>
          </a:xfrm>
          <a:prstGeom prst="rect">
            <a:avLst/>
          </a:prstGeom>
          <a:noFill/>
        </p:spPr>
        <p:txBody>
          <a:bodyPr wrap="square">
            <a:spAutoFit/>
          </a:bodyPr>
          <a:lstStyle/>
          <a:p>
            <a:r>
              <a:rPr sz="1200" b="1">
                <a:solidFill>
                  <a:srgbClr val="D97706"/>
                </a:solidFill>
                <a:latin typeface="Calibri"/>
              </a:rPr>
              <a:t>no</a:t>
            </a:r>
          </a:p>
        </p:txBody>
      </p:sp>
      <p:cxnSp>
        <p:nvCxnSpPr>
          <p:cNvPr id="41" name="Connector 40"/>
          <p:cNvCxnSpPr>
            <a:stCxn id="16" idx="2"/>
            <a:endCxn id="17" idx="0"/>
          </p:cNvCxnSpPr>
          <p:nvPr/>
        </p:nvCxnSpPr>
        <p:spPr>
          <a:xfrm flipH="1">
            <a:off x="6126480" y="445876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4" idx="2"/>
            <a:endCxn id="17" idx="0"/>
          </p:cNvCxnSpPr>
          <p:nvPr/>
        </p:nvCxnSpPr>
        <p:spPr>
          <a:xfrm>
            <a:off x="4358640" y="4179815"/>
            <a:ext cx="1767840" cy="38868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7" idx="2"/>
            <a:endCxn id="18" idx="0"/>
          </p:cNvCxnSpPr>
          <p:nvPr/>
        </p:nvCxnSpPr>
        <p:spPr>
          <a:xfrm flipH="1">
            <a:off x="6126480" y="473771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4" name="Connector 43"/>
          <p:cNvCxnSpPr>
            <a:stCxn id="18" idx="2"/>
            <a:endCxn id="19" idx="0"/>
          </p:cNvCxnSpPr>
          <p:nvPr/>
        </p:nvCxnSpPr>
        <p:spPr>
          <a:xfrm flipH="1">
            <a:off x="6126480" y="501667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5" name="Connector 44"/>
          <p:cNvCxnSpPr>
            <a:stCxn id="19" idx="2"/>
            <a:endCxn id="20" idx="0"/>
          </p:cNvCxnSpPr>
          <p:nvPr/>
        </p:nvCxnSpPr>
        <p:spPr>
          <a:xfrm flipH="1">
            <a:off x="4358640" y="538569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5004816" y="537837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7" name="Connector 46"/>
          <p:cNvCxnSpPr>
            <a:stCxn id="19" idx="2"/>
            <a:endCxn id="21" idx="0"/>
          </p:cNvCxnSpPr>
          <p:nvPr/>
        </p:nvCxnSpPr>
        <p:spPr>
          <a:xfrm>
            <a:off x="6126480" y="538569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6800088" y="5378379"/>
            <a:ext cx="457200" cy="274320"/>
          </a:xfrm>
          <a:prstGeom prst="rect">
            <a:avLst/>
          </a:prstGeom>
          <a:noFill/>
        </p:spPr>
        <p:txBody>
          <a:bodyPr wrap="square">
            <a:spAutoFit/>
          </a:bodyPr>
          <a:lstStyle/>
          <a:p>
            <a:r>
              <a:rPr sz="1200" b="1">
                <a:solidFill>
                  <a:srgbClr val="D97706"/>
                </a:solidFill>
                <a:latin typeface="Calibri"/>
              </a:rPr>
              <a:t>no</a:t>
            </a:r>
          </a:p>
        </p:txBody>
      </p:sp>
      <p:cxnSp>
        <p:nvCxnSpPr>
          <p:cNvPr id="49" name="Connector 48"/>
          <p:cNvCxnSpPr>
            <a:stCxn id="20" idx="2"/>
            <a:endCxn id="22" idx="0"/>
          </p:cNvCxnSpPr>
          <p:nvPr/>
        </p:nvCxnSpPr>
        <p:spPr>
          <a:xfrm>
            <a:off x="4358640" y="5664647"/>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0" name="Connector 49"/>
          <p:cNvCxnSpPr>
            <a:stCxn id="21" idx="2"/>
            <a:endCxn id="22" idx="0"/>
          </p:cNvCxnSpPr>
          <p:nvPr/>
        </p:nvCxnSpPr>
        <p:spPr>
          <a:xfrm flipH="1">
            <a:off x="6126480" y="5664647"/>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57</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control de la hemorragia y reanimación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NG39. 2016.</a:t>
            </a:r>
          </a:p>
          <a:p>
            <a:r>
              <a:rPr sz="800">
                <a:solidFill>
                  <a:srgbClr val="5A6469"/>
                </a:solidFill>
                <a:latin typeface="Calibri"/>
              </a:rPr>
              <a:t>[r2] Ramasamy A. Injury. 2026. doi:10.1016/j.injury.2026.113079</a:t>
            </a:r>
          </a:p>
          <a:p>
            <a:r>
              <a:rPr sz="800">
                <a:solidFill>
                  <a:srgbClr val="5A6469"/>
                </a:solidFill>
                <a:latin typeface="Calibri"/>
              </a:rPr>
              <a:t>[r4] Madsen JE et al. Arch Orthop Trauma Surg. 2024. doi:10.1007/s00402-024-05447-7</a:t>
            </a:r>
          </a:p>
          <a:p>
            <a:r>
              <a:rPr sz="800">
                <a:solidFill>
                  <a:srgbClr val="5A6469"/>
                </a:solidFill>
                <a:latin typeface="Calibri"/>
              </a:rPr>
              <a:t>[r6] Ker K et al. Cochrane Database Syst Rev. 2015. doi:10.1002/14651858.CD004896.pub4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sección ordena lo que hay que hacer en el orden en que se hace.</a:t>
            </a:r>
          </a:p>
          <a:p>
            <a:pPr marL="347472" indent="-347472">
              <a:spcAft>
                <a:spcPts val="1400"/>
              </a:spcAft>
              <a:buChar char="•"/>
            </a:pPr>
            <a:r>
              <a:rPr sz="2400">
                <a:solidFill>
                  <a:srgbClr val="263238"/>
                </a:solidFill>
                <a:latin typeface="Calibri"/>
              </a:rPr>
              <a:t>Cada intervención lleva el estudio que la respalda y su límite.</a:t>
            </a:r>
          </a:p>
          <a:p>
            <a:pPr marL="347472" indent="-347472">
              <a:spcAft>
                <a:spcPts val="1400"/>
              </a:spcAft>
              <a:buChar char="•"/>
            </a:pPr>
            <a:r>
              <a:rPr sz="2400">
                <a:solidFill>
                  <a:srgbClr val="263238"/>
                </a:solidFill>
                <a:latin typeface="Calibri"/>
              </a:rPr>
              <a:t>1.</a:t>
            </a:r>
          </a:p>
          <a:p>
            <a:pPr marL="347472" indent="-347472">
              <a:spcAft>
                <a:spcPts val="1400"/>
              </a:spcAft>
              <a:buChar char="•"/>
            </a:pPr>
            <a:r>
              <a:rPr sz="2400">
                <a:solidFill>
                  <a:srgbClr val="263238"/>
                </a:solidFill>
                <a:latin typeface="Calibri"/>
              </a:rPr>
              <a:t>Hemorragia externa y torniquete.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57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CRASH-2: muerte por sangrado según el momento del tratamiento (ácido tranexámico frente a placebo)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Roberts I et al. Lancet. 2011. doi:10.1016/S0140-6736(11)60278-X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57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PROPPR: resultados con transfusión 1:1:1 frente a 1:1:2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[r64] Holcomb JB et al. JAMA. 2015. doi:10.1001/jama.2015.12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57</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El ortopedista en la sala de trauma: pelvis, huesos largos, vascular y momento de fijar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Madsen JE et al. Arch Orthop Trauma Surg. 2024. doi:10.1007/s00402-024-05447-7</a:t>
            </a:r>
          </a:p>
          <a:p>
            <a:r>
              <a:rPr sz="800">
                <a:solidFill>
                  <a:srgbClr val="5A6469"/>
                </a:solidFill>
                <a:latin typeface="Calibri"/>
              </a:rPr>
              <a:t>[r5] Wertheimer A et al. Injury. 2018. doi:10.1016/j.injury.2018.03.007</a:t>
            </a:r>
          </a:p>
          <a:p>
            <a:r>
              <a:rPr sz="800">
                <a:solidFill>
                  <a:srgbClr val="5A6469"/>
                </a:solidFill>
                <a:latin typeface="Calibri"/>
              </a:rPr>
              <a:t>[r15] Coccolini F et al. World J Emerg Surg. 2017. doi:10.1186/s13017-017-0117-6</a:t>
            </a:r>
          </a:p>
          <a:p>
            <a:r>
              <a:rPr sz="800">
                <a:solidFill>
                  <a:srgbClr val="5A6469"/>
                </a:solidFill>
                <a:latin typeface="Calibri"/>
              </a:rPr>
              <a:t>[r29] Vallier HA et al. J Orthop Surg Res. 2015. doi:10.1186/s13018-015-0298-1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le toca al ortopedista.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57</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con fijación temprana frente a diferida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[r71] Nahm NJ et al. J Trauma. 2011. doi:10.1097/TA.0b013e3181fc93a2</a:t>
            </a:r>
          </a:p>
          <a:p>
            <a:r>
              <a:rPr sz="1000">
                <a:solidFill>
                  <a:srgbClr val="5A6469"/>
                </a:solidFill>
                <a:latin typeface="Calibri"/>
              </a:rPr>
              <a:t>[r29] Vallier HA et al. J Orthop Surg Res. 2015. doi:10.1186/s13018-015-0298-1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57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Criterios de reanimación para decidir la fijación y estrategias asociadas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Vallier HA et al. J Orthop Surg Res. 2015. doi:10.1186/s13018-015-0298-1</a:t>
            </a:r>
          </a:p>
          <a:p>
            <a:r>
              <a:rPr sz="1000">
                <a:solidFill>
                  <a:srgbClr val="5A6469"/>
                </a:solidFill>
                <a:latin typeface="Calibri"/>
              </a:rPr>
              <a:t>[r15] Coccolini F et al. World J Emerg Surg. 2017. doi:10.1186/s13017-017-0117-6</a:t>
            </a:r>
          </a:p>
          <a:p>
            <a:r>
              <a:rPr sz="1000">
                <a:solidFill>
                  <a:srgbClr val="5A6469"/>
                </a:solidFill>
                <a:latin typeface="Calibri"/>
              </a:rPr>
              <a:t>[r57] Stevens NM et al. J Trauma Acute Care Surg. 2024. doi:10.1097/TA.0000000000004250</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Estado</a:t>
                      </a:r>
                    </a:p>
                  </a:txBody>
                  <a:tcPr>
                    <a:solidFill>
                      <a:srgbClr val="0F5F6B"/>
                    </a:solidFill>
                  </a:tcPr>
                </a:tc>
                <a:tc>
                  <a:txBody>
                    <a:bodyPr/>
                    <a:lstStyle/>
                    <a:p>
                      <a:r>
                        <a:rPr sz="1400" b="1">
                          <a:solidFill>
                            <a:srgbClr val="FFFFFF"/>
                          </a:solidFill>
                          <a:latin typeface="Calibri"/>
                        </a:rPr>
                        <a:t>Criterio</a:t>
                      </a:r>
                    </a:p>
                  </a:txBody>
                  <a:tcPr>
                    <a:solidFill>
                      <a:srgbClr val="0F5F6B"/>
                    </a:solidFill>
                  </a:tcPr>
                </a:tc>
                <a:tc>
                  <a:txBody>
                    <a:bodyPr/>
                    <a:lstStyle/>
                    <a:p>
                      <a:r>
                        <a:rPr sz="1400" b="1">
                          <a:solidFill>
                            <a:srgbClr val="FFFFFF"/>
                          </a:solidFill>
                          <a:latin typeface="Calibri"/>
                        </a:rPr>
                        <a:t>Conducta propuesta</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Reanimado</a:t>
                      </a:r>
                    </a:p>
                  </a:txBody>
                  <a:tcPr>
                    <a:solidFill>
                      <a:srgbClr val="EEF3F4"/>
                    </a:solidFill>
                  </a:tcPr>
                </a:tc>
                <a:tc>
                  <a:txBody>
                    <a:bodyPr/>
                    <a:lstStyle/>
                    <a:p>
                      <a:r>
                        <a:rPr sz="1400">
                          <a:solidFill>
                            <a:srgbClr val="263238"/>
                          </a:solidFill>
                          <a:latin typeface="Calibri"/>
                        </a:rPr>
                        <a:t>Lactato menor de 4,0 mmol/L, pH de 7,25 o más, o exceso de base de -5,5 mmol/L o más</a:t>
                      </a:r>
                    </a:p>
                  </a:txBody>
                  <a:tcPr>
                    <a:solidFill>
                      <a:srgbClr val="EEF3F4"/>
                    </a:solidFill>
                  </a:tcPr>
                </a:tc>
                <a:tc>
                  <a:txBody>
                    <a:bodyPr/>
                    <a:lstStyle/>
                    <a:p>
                      <a:r>
                        <a:rPr sz="1400">
                          <a:solidFill>
                            <a:srgbClr val="263238"/>
                          </a:solidFill>
                          <a:latin typeface="Calibri"/>
                        </a:rPr>
                        <a:t>Fijación definitiva de fémur, pelvis, acetábulo y columna dentro de 36 horas</a:t>
                      </a:r>
                    </a:p>
                  </a:txBody>
                  <a:tcPr>
                    <a:solidFill>
                      <a:srgbClr val="EEF3F4"/>
                    </a:solidFill>
                  </a:tcPr>
                </a:tc>
                <a:tc>
                  <a:txBody>
                    <a:bodyPr/>
                    <a:lstStyle/>
                    <a:p>
                      <a:r>
                        <a:rPr sz="1400">
                          <a:solidFill>
                            <a:srgbClr val="263238"/>
                          </a:solidFill>
                          <a:latin typeface="Calibri"/>
                        </a:rPr>
                        <a:t>[r29]</a:t>
                      </a:r>
                    </a:p>
                  </a:txBody>
                  <a:tcPr>
                    <a:solidFill>
                      <a:srgbClr val="EEF3F4"/>
                    </a:solidFill>
                  </a:tcPr>
                </a:tc>
              </a:tr>
              <a:tr h="457200">
                <a:tc>
                  <a:txBody>
                    <a:bodyPr/>
                    <a:lstStyle/>
                    <a:p>
                      <a:r>
                        <a:rPr sz="1400">
                          <a:solidFill>
                            <a:srgbClr val="263238"/>
                          </a:solidFill>
                          <a:latin typeface="Calibri"/>
                        </a:rPr>
                        <a:t>Estable o límite (pelvis)</a:t>
                      </a:r>
                    </a:p>
                  </a:txBody>
                  <a:tcPr>
                    <a:solidFill>
                      <a:srgbClr val="FFFFFF"/>
                    </a:solidFill>
                  </a:tcPr>
                </a:tc>
                <a:tc>
                  <a:txBody>
                    <a:bodyPr/>
                    <a:lstStyle/>
                    <a:p>
                      <a:r>
                        <a:rPr sz="1400">
                          <a:solidFill>
                            <a:srgbClr val="263238"/>
                          </a:solidFill>
                          <a:latin typeface="Calibri"/>
                        </a:rPr>
                        <a:t>Hemodinamia estable o límite</a:t>
                      </a:r>
                    </a:p>
                  </a:txBody>
                  <a:tcPr>
                    <a:solidFill>
                      <a:srgbClr val="FFFFFF"/>
                    </a:solidFill>
                  </a:tcPr>
                </a:tc>
                <a:tc>
                  <a:txBody>
                    <a:bodyPr/>
                    <a:lstStyle/>
                    <a:p>
                      <a:r>
                        <a:rPr sz="1400">
                          <a:solidFill>
                            <a:srgbClr val="263238"/>
                          </a:solidFill>
                          <a:latin typeface="Calibri"/>
                        </a:rPr>
                        <a:t>Fijación definitiva en las primeras 24 horas</a:t>
                      </a:r>
                    </a:p>
                  </a:txBody>
                  <a:tcPr>
                    <a:solidFill>
                      <a:srgbClr val="FFFFFF"/>
                    </a:solidFill>
                  </a:tcPr>
                </a:tc>
                <a:tc>
                  <a:txBody>
                    <a:bodyPr/>
                    <a:lstStyle/>
                    <a:p>
                      <a:r>
                        <a:rPr sz="1400">
                          <a:solidFill>
                            <a:srgbClr val="263238"/>
                          </a:solidFill>
                          <a:latin typeface="Calibri"/>
                        </a:rPr>
                        <a:t>[r15]</a:t>
                      </a:r>
                    </a:p>
                  </a:txBody>
                  <a:tcPr>
                    <a:solidFill>
                      <a:srgbClr val="FFFFFF"/>
                    </a:solidFill>
                  </a:tcPr>
                </a:tc>
              </a:tr>
              <a:tr h="457200">
                <a:tc>
                  <a:txBody>
                    <a:bodyPr/>
                    <a:lstStyle/>
                    <a:p>
                      <a:r>
                        <a:rPr sz="1400">
                          <a:solidFill>
                            <a:srgbClr val="263238"/>
                          </a:solidFill>
                          <a:latin typeface="Calibri"/>
                        </a:rPr>
                        <a:t>Inestable o en extremis</a:t>
                      </a:r>
                    </a:p>
                  </a:txBody>
                  <a:tcPr>
                    <a:solidFill>
                      <a:srgbClr val="EEF3F4"/>
                    </a:solidFill>
                  </a:tcPr>
                </a:tc>
                <a:tc>
                  <a:txBody>
                    <a:bodyPr/>
                    <a:lstStyle/>
                    <a:p>
                      <a:r>
                        <a:rPr sz="1400">
                          <a:solidFill>
                            <a:srgbClr val="263238"/>
                          </a:solidFill>
                          <a:latin typeface="Calibri"/>
                        </a:rPr>
                        <a:t>Inestable o coagulopático</a:t>
                      </a:r>
                    </a:p>
                  </a:txBody>
                  <a:tcPr>
                    <a:solidFill>
                      <a:srgbClr val="EEF3F4"/>
                    </a:solidFill>
                  </a:tcPr>
                </a:tc>
                <a:tc>
                  <a:txBody>
                    <a:bodyPr/>
                    <a:lstStyle/>
                    <a:p>
                      <a:r>
                        <a:rPr sz="1400">
                          <a:solidFill>
                            <a:srgbClr val="263238"/>
                          </a:solidFill>
                          <a:latin typeface="Calibri"/>
                        </a:rPr>
                        <a:t>Resucitar antes de fijar de forma definitiva; control de daños</a:t>
                      </a:r>
                    </a:p>
                  </a:txBody>
                  <a:tcPr>
                    <a:solidFill>
                      <a:srgbClr val="EEF3F4"/>
                    </a:solidFill>
                  </a:tcPr>
                </a:tc>
                <a:tc>
                  <a:txBody>
                    <a:bodyPr/>
                    <a:lstStyle/>
                    <a:p>
                      <a:r>
                        <a:rPr sz="1400">
                          <a:solidFill>
                            <a:srgbClr val="263238"/>
                          </a:solidFill>
                          <a:latin typeface="Calibri"/>
                        </a:rPr>
                        <a:t>[r15][r57]</a:t>
                      </a:r>
                    </a:p>
                  </a:txBody>
                  <a:tcPr>
                    <a:solidFill>
                      <a:srgbClr val="EEF3F4"/>
                    </a:solidFill>
                  </a:tcPr>
                </a:tc>
              </a:tr>
              <a:tr h="457200">
                <a:tc>
                  <a:txBody>
                    <a:bodyPr/>
                    <a:lstStyle/>
                    <a:p>
                      <a:r>
                        <a:rPr sz="1400">
                          <a:solidFill>
                            <a:srgbClr val="263238"/>
                          </a:solidFill>
                          <a:latin typeface="Calibri"/>
                        </a:rPr>
                        <a:t>Politrauma alterado</a:t>
                      </a:r>
                    </a:p>
                  </a:txBody>
                  <a:tcPr>
                    <a:solidFill>
                      <a:srgbClr val="FFFFFF"/>
                    </a:solidFill>
                  </a:tcPr>
                </a:tc>
                <a:tc>
                  <a:txBody>
                    <a:bodyPr/>
                    <a:lstStyle/>
                    <a:p>
                      <a:r>
                        <a:rPr sz="1400">
                          <a:solidFill>
                            <a:srgbClr val="263238"/>
                          </a:solidFill>
                          <a:latin typeface="Calibri"/>
                        </a:rPr>
                        <a:t>Alteración fisiológica persistente</a:t>
                      </a:r>
                    </a:p>
                  </a:txBody>
                  <a:tcPr>
                    <a:solidFill>
                      <a:srgbClr val="FFFFFF"/>
                    </a:solidFill>
                  </a:tcPr>
                </a:tc>
                <a:tc>
                  <a:txBody>
                    <a:bodyPr/>
                    <a:lstStyle/>
                    <a:p>
                      <a:r>
                        <a:rPr sz="1400">
                          <a:solidFill>
                            <a:srgbClr val="263238"/>
                          </a:solidFill>
                          <a:latin typeface="Calibri"/>
                        </a:rPr>
                        <a:t>Posponer la fijación definitiva pélvica hasta después del día 4</a:t>
                      </a:r>
                    </a:p>
                  </a:txBody>
                  <a:tcPr>
                    <a:solidFill>
                      <a:srgbClr val="FFFFFF"/>
                    </a:solidFill>
                  </a:tcPr>
                </a:tc>
                <a:tc>
                  <a:txBody>
                    <a:bodyPr/>
                    <a:lstStyle/>
                    <a:p>
                      <a:r>
                        <a:rPr sz="1400">
                          <a:solidFill>
                            <a:srgbClr val="263238"/>
                          </a:solidFill>
                          <a:latin typeface="Calibri"/>
                        </a:rPr>
                        <a:t>[r15]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57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gestos de la sala de trauma, con errores frecuentes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NG39. 2016.</a:t>
            </a:r>
          </a:p>
          <a:p>
            <a:r>
              <a:rPr sz="800">
                <a:solidFill>
                  <a:srgbClr val="5A6469"/>
                </a:solidFill>
                <a:latin typeface="Calibri"/>
              </a:rPr>
              <a:t>[r12] National Institute for Health and Care Excellence. NICE guideline NG41. 2016.</a:t>
            </a:r>
          </a:p>
          <a:p>
            <a:r>
              <a:rPr sz="800">
                <a:solidFill>
                  <a:srgbClr val="5A6469"/>
                </a:solidFill>
                <a:latin typeface="Calibri"/>
              </a:rPr>
              <a:t>[r15] Coccolini F et al. World J Emerg Surg. 2017. doi:10.1186/s13017-017-0117-6</a:t>
            </a:r>
          </a:p>
          <a:p>
            <a:r>
              <a:rPr sz="800">
                <a:solidFill>
                  <a:srgbClr val="5A6469"/>
                </a:solidFill>
                <a:latin typeface="Calibri"/>
              </a:rPr>
              <a:t>[r26] Laan DV et al. Injury. 2016. doi:10.1016/j.injury.2015.11.045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Estos gestos son apoyo de estudio, no sustituyen la supervisión del tutor ni el manual del dispositivo.</a:t>
            </a:r>
          </a:p>
          <a:p>
            <a:pPr marL="347472" indent="-347472">
              <a:spcAft>
                <a:spcPts val="1400"/>
              </a:spcAft>
              <a:buChar char="•"/>
            </a:pPr>
            <a:r>
              <a:rPr sz="2400">
                <a:solidFill>
                  <a:srgbClr val="263238"/>
                </a:solidFill>
                <a:latin typeface="Calibri"/>
              </a:rPr>
              <a:t>Los pasos sin estudio se marcan «práctica habitual».</a:t>
            </a:r>
          </a:p>
          <a:p>
            <a:pPr marL="347472" indent="-347472">
              <a:spcAft>
                <a:spcPts val="1400"/>
              </a:spcAft>
              <a:buChar char="•"/>
            </a:pPr>
            <a:r>
              <a:rPr sz="2400">
                <a:solidFill>
                  <a:srgbClr val="263238"/>
                </a:solidFill>
                <a:latin typeface="Calibri"/>
              </a:rPr>
              <a:t>A.</a:t>
            </a:r>
          </a:p>
          <a:p>
            <a:pPr marL="347472" indent="-347472">
              <a:spcAft>
                <a:spcPts val="1400"/>
              </a:spcAft>
              <a:buChar char="•"/>
            </a:pPr>
            <a:r>
              <a:rPr sz="2400">
                <a:solidFill>
                  <a:srgbClr val="263238"/>
                </a:solidFill>
                <a:latin typeface="Calibri"/>
              </a:rPr>
              <a:t>Torniquete de extremidad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57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gestos de la sala de trauma, con errores frecuentes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[r72] Ahmad SJS et al. World J Emerg Surg. 2025. doi:10.1186/s13017-025-00613-7</a:t>
            </a:r>
          </a:p>
          <a:p>
            <a:r>
              <a:rPr sz="1000">
                <a:solidFill>
                  <a:srgbClr val="5A6469"/>
                </a:solidFill>
                <a:latin typeface="Calibri"/>
              </a:rPr>
              <a:t>[r1] National Institute for Health and Care Excellence. NICE guideline NG39.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Estructuras en riesgo: en el lado izquierdo, el corazón; por eso un metaanálisis consideró más seguro el segundo espacio medioclavicular para el lado izquierdo. Se comprueba el resultado con la… [r72] [r1]</a:t>
            </a:r>
          </a:p>
          <a:p>
            <a:pPr marL="347472" indent="-347472">
              <a:spcAft>
                <a:spcPts val="1400"/>
              </a:spcAft>
              <a:buChar char="•"/>
            </a:pPr>
            <a:r>
              <a:rPr sz="2400">
                <a:solidFill>
                  <a:srgbClr val="263238"/>
                </a:solidFill>
                <a:latin typeface="Calibri"/>
              </a:rPr>
              <a:t>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57</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Descompresión con aguja de 5 cm: fracaso según el sitio de punción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Laan DV et al. Injury. 2016. doi:10.1016/j.injury.2015.11.045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57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lesiones inadvertidas, hipotermia y riesgos de las intervenciones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National Institute for Health and Care Excellence. NICE guideline NG39. 2016.</a:t>
            </a:r>
          </a:p>
          <a:p>
            <a:r>
              <a:rPr sz="800">
                <a:solidFill>
                  <a:srgbClr val="5A6469"/>
                </a:solidFill>
                <a:latin typeface="Calibri"/>
              </a:rPr>
              <a:t>[r4] Madsen JE et al. Arch Orthop Trauma Surg. 2024. doi:10.1007/s00402-024-05447-7</a:t>
            </a:r>
          </a:p>
          <a:p>
            <a:r>
              <a:rPr sz="800">
                <a:solidFill>
                  <a:srgbClr val="5A6469"/>
                </a:solidFill>
                <a:latin typeface="Calibri"/>
              </a:rPr>
              <a:t>[r6] Ker K et al. Cochrane Database Syst Rev. 2015. doi:10.1002/14651858.CD004896.pub4</a:t>
            </a:r>
          </a:p>
          <a:p>
            <a:r>
              <a:rPr sz="800">
                <a:solidFill>
                  <a:srgbClr val="5A6469"/>
                </a:solidFill>
                <a:latin typeface="Calibri"/>
              </a:rPr>
              <a:t>[r9] Pfeifer R et al. Patient Saf Surg. 2008. doi:10.1186/1754-9493-2-20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Lesiones inadvertidas.</a:t>
            </a:r>
          </a:p>
          <a:p>
            <a:pPr marL="347472" indent="-347472">
              <a:spcAft>
                <a:spcPts val="1400"/>
              </a:spcAft>
              <a:buChar char="•"/>
            </a:pPr>
            <a:r>
              <a:rPr sz="2800">
                <a:solidFill>
                  <a:srgbClr val="263238"/>
                </a:solidFill>
                <a:latin typeface="Calibri"/>
              </a:rPr>
              <a:t>Es el error silencioso de la evaluación.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57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inadvertidas: frecuencia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Enderson BL et al. J Trauma. 1990. PMID 2352294</a:t>
            </a:r>
          </a:p>
          <a:p>
            <a:r>
              <a:rPr sz="1000">
                <a:solidFill>
                  <a:srgbClr val="5A6469"/>
                </a:solidFill>
                <a:latin typeface="Calibri"/>
              </a:rPr>
              <a:t>[r14] Keijzers GB et al. Scand J Trauma Resusc Emerg Med. 2012. doi:10.1186/1757-7241-20-77</a:t>
            </a:r>
          </a:p>
          <a:p>
            <a:r>
              <a:rPr sz="1000">
                <a:solidFill>
                  <a:srgbClr val="5A6469"/>
                </a:solidFill>
                <a:latin typeface="Calibri"/>
              </a:rPr>
              <a:t>[r73] Lawson CM et al. J Trauma. 2011. doi:10.1097/TA.0b013e3182028d71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57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lesiones inadvertidas según el diseño del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Enderson BL et al. J Trauma. 1990. PMID 2352294</a:t>
            </a:r>
          </a:p>
          <a:p>
            <a:r>
              <a:rPr sz="800">
                <a:solidFill>
                  <a:srgbClr val="5A6469"/>
                </a:solidFill>
                <a:latin typeface="Calibri"/>
              </a:rPr>
              <a:t>[r9] Pfeifer R et al. Patient Saf Surg. 2008. doi:10.1186/1754-9493-2-20</a:t>
            </a:r>
          </a:p>
          <a:p>
            <a:r>
              <a:rPr sz="800">
                <a:solidFill>
                  <a:srgbClr val="5A6469"/>
                </a:solidFill>
                <a:latin typeface="Calibri"/>
              </a:rPr>
              <a:t>[r14] Keijzers GB et al. Scand J Trauma Resusc Emerg Med. 2012. doi:10.1186/1757-7241-20-77</a:t>
            </a:r>
          </a:p>
          <a:p>
            <a:r>
              <a:rPr sz="800">
                <a:solidFill>
                  <a:srgbClr val="5A6469"/>
                </a:solidFill>
                <a:latin typeface="Calibri"/>
              </a:rPr>
              <a:t>[r73] Lawson CM et al. J Trauma. 2011. doi:10.1097/TA.0b013e3182028d71</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Estudio</a:t>
                      </a:r>
                    </a:p>
                  </a:txBody>
                  <a:tcPr>
                    <a:solidFill>
                      <a:srgbClr val="0F5F6B"/>
                    </a:solidFill>
                  </a:tcPr>
                </a:tc>
                <a:tc>
                  <a:txBody>
                    <a:bodyPr/>
                    <a:lstStyle/>
                    <a:p>
                      <a:r>
                        <a:rPr sz="1400" b="1">
                          <a:solidFill>
                            <a:srgbClr val="FFFFFF"/>
                          </a:solidFill>
                          <a:latin typeface="Calibri"/>
                        </a:rPr>
                        <a:t>Diseño</a:t>
                      </a:r>
                    </a:p>
                  </a:txBody>
                  <a:tcPr>
                    <a:solidFill>
                      <a:srgbClr val="0F5F6B"/>
                    </a:solidFill>
                  </a:tcPr>
                </a:tc>
                <a:tc>
                  <a:txBody>
                    <a:bodyPr/>
                    <a:lstStyle/>
                    <a:p>
                      <a:r>
                        <a:rPr sz="1400" b="1">
                          <a:solidFill>
                            <a:srgbClr val="FFFFFF"/>
                          </a:solidFill>
                          <a:latin typeface="Calibri"/>
                        </a:rPr>
                        <a:t>Frecuencia</a:t>
                      </a:r>
                    </a:p>
                  </a:txBody>
                  <a:tcPr>
                    <a:solidFill>
                      <a:srgbClr val="0F5F6B"/>
                    </a:solidFill>
                  </a:tcPr>
                </a:tc>
                <a:tc>
                  <a:txBody>
                    <a:bodyPr/>
                    <a:lstStyle/>
                    <a:p>
                      <a:r>
                        <a:rPr sz="1400" b="1">
                          <a:solidFill>
                            <a:srgbClr val="FFFFFF"/>
                          </a:solidFill>
                          <a:latin typeface="Calibri"/>
                        </a:rPr>
                        <a:t>Comentario</a:t>
                      </a:r>
                    </a:p>
                  </a:txBody>
                  <a:tcPr>
                    <a:solidFill>
                      <a:srgbClr val="0F5F6B"/>
                    </a:solidFill>
                  </a:tcPr>
                </a:tc>
              </a:tr>
              <a:tr h="457200">
                <a:tc>
                  <a:txBody>
                    <a:bodyPr/>
                    <a:lstStyle/>
                    <a:p>
                      <a:r>
                        <a:rPr sz="1400">
                          <a:solidFill>
                            <a:srgbClr val="263238"/>
                          </a:solidFill>
                          <a:latin typeface="Calibri"/>
                        </a:rPr>
                        <a:t>Enderson 1990</a:t>
                      </a:r>
                    </a:p>
                  </a:txBody>
                  <a:tcPr>
                    <a:solidFill>
                      <a:srgbClr val="EEF3F4"/>
                    </a:solidFill>
                  </a:tcPr>
                </a:tc>
                <a:tc>
                  <a:txBody>
                    <a:bodyPr/>
                    <a:lstStyle/>
                    <a:p>
                      <a:r>
                        <a:rPr sz="1400">
                          <a:solidFill>
                            <a:srgbClr val="263238"/>
                          </a:solidFill>
                          <a:latin typeface="Calibri"/>
                        </a:rPr>
                        <a:t>Examen terciario prospectivo, 399 pacientes</a:t>
                      </a:r>
                    </a:p>
                  </a:txBody>
                  <a:tcPr>
                    <a:solidFill>
                      <a:srgbClr val="EEF3F4"/>
                    </a:solidFill>
                  </a:tcPr>
                </a:tc>
                <a:tc>
                  <a:txBody>
                    <a:bodyPr/>
                    <a:lstStyle/>
                    <a:p>
                      <a:r>
                        <a:rPr sz="1400">
                          <a:solidFill>
                            <a:srgbClr val="263238"/>
                          </a:solidFill>
                          <a:latin typeface="Calibri"/>
                        </a:rPr>
                        <a:t>9 % (36 pacientes)</a:t>
                      </a:r>
                    </a:p>
                  </a:txBody>
                  <a:tcPr>
                    <a:solidFill>
                      <a:srgbClr val="EEF3F4"/>
                    </a:solidFill>
                  </a:tcPr>
                </a:tc>
                <a:tc>
                  <a:txBody>
                    <a:bodyPr/>
                    <a:lstStyle/>
                    <a:p>
                      <a:r>
                        <a:rPr sz="1400">
                          <a:solidFill>
                            <a:srgbClr val="263238"/>
                          </a:solidFill>
                          <a:latin typeface="Calibri"/>
                        </a:rPr>
                        <a:t>Sin muertes; 7 requirieron cirugía [r17]</a:t>
                      </a:r>
                    </a:p>
                  </a:txBody>
                  <a:tcPr>
                    <a:solidFill>
                      <a:srgbClr val="EEF3F4"/>
                    </a:solidFill>
                  </a:tcPr>
                </a:tc>
              </a:tr>
              <a:tr h="457200">
                <a:tc>
                  <a:txBody>
                    <a:bodyPr/>
                    <a:lstStyle/>
                    <a:p>
                      <a:r>
                        <a:rPr sz="1400">
                          <a:solidFill>
                            <a:srgbClr val="263238"/>
                          </a:solidFill>
                          <a:latin typeface="Calibri"/>
                        </a:rPr>
                        <a:t>Pfeifer 2008</a:t>
                      </a:r>
                    </a:p>
                  </a:txBody>
                  <a:tcPr>
                    <a:solidFill>
                      <a:srgbClr val="FFFFFF"/>
                    </a:solidFill>
                  </a:tcPr>
                </a:tc>
                <a:tc>
                  <a:txBody>
                    <a:bodyPr/>
                    <a:lstStyle/>
                    <a:p>
                      <a:r>
                        <a:rPr sz="1400">
                          <a:solidFill>
                            <a:srgbClr val="263238"/>
                          </a:solidFill>
                          <a:latin typeface="Calibri"/>
                        </a:rPr>
                        <a:t>Revisión de la literatura</a:t>
                      </a:r>
                    </a:p>
                  </a:txBody>
                  <a:tcPr>
                    <a:solidFill>
                      <a:srgbClr val="FFFFFF"/>
                    </a:solidFill>
                  </a:tcPr>
                </a:tc>
                <a:tc>
                  <a:txBody>
                    <a:bodyPr/>
                    <a:lstStyle/>
                    <a:p>
                      <a:r>
                        <a:rPr sz="1400">
                          <a:solidFill>
                            <a:srgbClr val="263238"/>
                          </a:solidFill>
                          <a:latin typeface="Calibri"/>
                        </a:rPr>
                        <a:t>1,3 % a 39 %</a:t>
                      </a:r>
                    </a:p>
                  </a:txBody>
                  <a:tcPr>
                    <a:solidFill>
                      <a:srgbClr val="FFFFFF"/>
                    </a:solidFill>
                  </a:tcPr>
                </a:tc>
                <a:tc>
                  <a:txBody>
                    <a:bodyPr/>
                    <a:lstStyle/>
                    <a:p>
                      <a:r>
                        <a:rPr sz="1400">
                          <a:solidFill>
                            <a:srgbClr val="263238"/>
                          </a:solidFill>
                          <a:latin typeface="Calibri"/>
                        </a:rPr>
                        <a:t>Definiciones no uniformes [r9]</a:t>
                      </a:r>
                    </a:p>
                  </a:txBody>
                  <a:tcPr>
                    <a:solidFill>
                      <a:srgbClr val="FFFFFF"/>
                    </a:solidFill>
                  </a:tcPr>
                </a:tc>
              </a:tr>
              <a:tr h="457200">
                <a:tc>
                  <a:txBody>
                    <a:bodyPr/>
                    <a:lstStyle/>
                    <a:p>
                      <a:r>
                        <a:rPr sz="1400">
                          <a:solidFill>
                            <a:srgbClr val="263238"/>
                          </a:solidFill>
                          <a:latin typeface="Calibri"/>
                        </a:rPr>
                        <a:t>Keijzers 2012</a:t>
                      </a:r>
                    </a:p>
                  </a:txBody>
                  <a:tcPr>
                    <a:solidFill>
                      <a:srgbClr val="EEF3F4"/>
                    </a:solidFill>
                  </a:tcPr>
                </a:tc>
                <a:tc>
                  <a:txBody>
                    <a:bodyPr/>
                    <a:lstStyle/>
                    <a:p>
                      <a:r>
                        <a:rPr sz="1400">
                          <a:solidFill>
                            <a:srgbClr val="263238"/>
                          </a:solidFill>
                          <a:latin typeface="Calibri"/>
                        </a:rPr>
                        <a:t>Revisión sistemática de 10 estudios</a:t>
                      </a:r>
                    </a:p>
                  </a:txBody>
                  <a:tcPr>
                    <a:solidFill>
                      <a:srgbClr val="EEF3F4"/>
                    </a:solidFill>
                  </a:tcPr>
                </a:tc>
                <a:tc>
                  <a:txBody>
                    <a:bodyPr/>
                    <a:lstStyle/>
                    <a:p>
                      <a:r>
                        <a:rPr sz="1400">
                          <a:solidFill>
                            <a:srgbClr val="263238"/>
                          </a:solidFill>
                          <a:latin typeface="Calibri"/>
                        </a:rPr>
                        <a:t>Tipo I 4,3 %; tipo II 1,5 %</a:t>
                      </a:r>
                    </a:p>
                  </a:txBody>
                  <a:tcPr>
                    <a:solidFill>
                      <a:srgbClr val="EEF3F4"/>
                    </a:solidFill>
                  </a:tcPr>
                </a:tc>
                <a:tc>
                  <a:txBody>
                    <a:bodyPr/>
                    <a:lstStyle/>
                    <a:p>
                      <a:r>
                        <a:rPr sz="1400">
                          <a:solidFill>
                            <a:srgbClr val="263238"/>
                          </a:solidFill>
                          <a:latin typeface="Calibri"/>
                        </a:rPr>
                        <a:t>Observacional [r14]</a:t>
                      </a:r>
                    </a:p>
                  </a:txBody>
                  <a:tcPr>
                    <a:solidFill>
                      <a:srgbClr val="EEF3F4"/>
                    </a:solidFill>
                  </a:tcPr>
                </a:tc>
              </a:tr>
              <a:tr h="457200">
                <a:tc>
                  <a:txBody>
                    <a:bodyPr/>
                    <a:lstStyle/>
                    <a:p>
                      <a:r>
                        <a:rPr sz="1400">
                          <a:solidFill>
                            <a:srgbClr val="263238"/>
                          </a:solidFill>
                          <a:latin typeface="Calibri"/>
                        </a:rPr>
                        <a:t>Lawson 2011</a:t>
                      </a:r>
                    </a:p>
                  </a:txBody>
                  <a:tcPr>
                    <a:solidFill>
                      <a:srgbClr val="FFFFFF"/>
                    </a:solidFill>
                  </a:tcPr>
                </a:tc>
                <a:tc>
                  <a:txBody>
                    <a:bodyPr/>
                    <a:lstStyle/>
                    <a:p>
                      <a:r>
                        <a:rPr sz="1400">
                          <a:solidFill>
                            <a:srgbClr val="263238"/>
                          </a:solidFill>
                          <a:latin typeface="Calibri"/>
                        </a:rPr>
                        <a:t>Cohorte de 26 264 pacientes con tomografía</a:t>
                      </a:r>
                    </a:p>
                  </a:txBody>
                  <a:tcPr>
                    <a:solidFill>
                      <a:srgbClr val="FFFFFF"/>
                    </a:solidFill>
                  </a:tcPr>
                </a:tc>
                <a:tc>
                  <a:txBody>
                    <a:bodyPr/>
                    <a:lstStyle/>
                    <a:p>
                      <a:r>
                        <a:rPr sz="1400">
                          <a:solidFill>
                            <a:srgbClr val="263238"/>
                          </a:solidFill>
                          <a:latin typeface="Calibri"/>
                        </a:rPr>
                        <a:t>0,34 %</a:t>
                      </a:r>
                    </a:p>
                  </a:txBody>
                  <a:tcPr>
                    <a:solidFill>
                      <a:srgbClr val="FFFFFF"/>
                    </a:solidFill>
                  </a:tcPr>
                </a:tc>
                <a:tc>
                  <a:txBody>
                    <a:bodyPr/>
                    <a:lstStyle/>
                    <a:p>
                      <a:r>
                        <a:rPr sz="1400">
                          <a:solidFill>
                            <a:srgbClr val="263238"/>
                          </a:solidFill>
                          <a:latin typeface="Calibri"/>
                        </a:rPr>
                        <a:t>Sin lesiones de extremidades [r73]</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57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lo predice y qué lo cambia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Madsen JE et al. Arch Orthop Trauma Surg. 2024. doi:10.1007/s00402-024-05447-7</a:t>
            </a:r>
          </a:p>
          <a:p>
            <a:r>
              <a:rPr sz="800">
                <a:solidFill>
                  <a:srgbClr val="5A6469"/>
                </a:solidFill>
                <a:latin typeface="Calibri"/>
              </a:rPr>
              <a:t>[r15] Coccolini F et al. World J Emerg Surg. 2017. doi:10.1186/s13017-017-0117-6</a:t>
            </a:r>
          </a:p>
          <a:p>
            <a:r>
              <a:rPr sz="800">
                <a:solidFill>
                  <a:srgbClr val="5A6469"/>
                </a:solidFill>
                <a:latin typeface="Calibri"/>
              </a:rPr>
              <a:t>[r19] Mutschler M et al. Crit Care. 2013. doi:10.1186/cc12555</a:t>
            </a:r>
          </a:p>
          <a:p>
            <a:r>
              <a:rPr sz="800">
                <a:solidFill>
                  <a:srgbClr val="5A6469"/>
                </a:solidFill>
                <a:latin typeface="Calibri"/>
              </a:rPr>
              <a:t>[r20] Eastridge BJ et al. J Trauma. 2007. doi:10.1097/TA.0b013e31809ed924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lugar de atención.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57</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lo predice y qué lo cambia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[r68] Clarke JR et al. J Trauma. 2002. doi:10.1097/00005373-200203000-00002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tiempo.</a:t>
            </a:r>
          </a:p>
          <a:p>
            <a:pPr marL="347472" indent="-347472">
              <a:spcAft>
                <a:spcPts val="1400"/>
              </a:spcAft>
              <a:buChar char="•"/>
            </a:pPr>
            <a:r>
              <a:rPr sz="2400">
                <a:solidFill>
                  <a:srgbClr val="263238"/>
                </a:solidFill>
                <a:latin typeface="Calibri"/>
              </a:rPr>
              <a:t>En la hemorragia abdominal, cada 3 minutos en urgencias antes de la laparotomía sumaron cerca de 1 % de probabilidad de muerte hasta los 90 minutos [r68].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57</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en centro de trauma de nivel 1 frente a hospital sin centro de trauma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MacKenzie EJ et al. N Engl J Med. 2006. doi:10.1056/NEJMsa052049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57</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National Institute for Health and Care Excellence. NICE guideline NG39. 2016.</a:t>
            </a:r>
          </a:p>
          <a:p>
            <a:r>
              <a:rPr sz="1000">
                <a:solidFill>
                  <a:srgbClr val="5A6469"/>
                </a:solidFill>
                <a:latin typeface="Calibri"/>
              </a:rPr>
              <a:t>[r11] Roberts I et al. Lancet. 2011. doi:10.1016/S0140-6736(11)60278-X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Sangre primero: presión directa o torniquete, cinturón pélvico si se sospecha pelvis y ácido tranexámico temprano, antes de afinar el diagnóstico [r1][r11].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57</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National Institute for Health and Care Excellence. NICE guideline NG39. 2016.</a:t>
            </a:r>
          </a:p>
          <a:p>
            <a:r>
              <a:rPr sz="1000">
                <a:solidFill>
                  <a:srgbClr val="5A6469"/>
                </a:solidFill>
                <a:latin typeface="Calibri"/>
              </a:rPr>
              <a:t>[r11] Roberts I et al. Lancet. 2011. doi:10.1016/S0140-6736(11)60278-X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Anote la hora de la lesión: la ventana del ácido tranexámico se cuenta desde ahí, y pasadas 3 horas NICE lo desaconseja salvo hiperfibrinólisis [r1][r11].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57</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National Institute for Health and Care Excellence. NICE guideline NG39. 2016.</a:t>
            </a:r>
          </a:p>
          <a:p>
            <a:r>
              <a:rPr sz="1000">
                <a:solidFill>
                  <a:srgbClr val="5A6469"/>
                </a:solidFill>
                <a:latin typeface="Calibri"/>
              </a:rPr>
              <a:t>[r2] Ramasamy A. Injury. 2026. doi:10.1016/j.injury.2026.113079</a:t>
            </a:r>
          </a:p>
          <a:p>
            <a:r>
              <a:rPr sz="1000">
                <a:solidFill>
                  <a:srgbClr val="5A6469"/>
                </a:solidFill>
                <a:latin typeface="Calibri"/>
              </a:rPr>
              <a:t>[r11] Roberts I et al. Lancet. 2011. doi:10.1016/S0140-6736(11)60278-X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secuencia empieza por la hemorragia catastrófica (&lt;C&gt;ABCDE, x-ABCDE) [r1][r2].</a:t>
            </a:r>
          </a:p>
          <a:p>
            <a:pPr marL="347472" indent="-347472">
              <a:spcAft>
                <a:spcPts val="1400"/>
              </a:spcAft>
              <a:buChar char="•"/>
            </a:pPr>
            <a:r>
              <a:rPr sz="2800">
                <a:solidFill>
                  <a:srgbClr val="263238"/>
                </a:solidFill>
                <a:latin typeface="Calibri"/>
              </a:rPr>
              <a:t>El ácido tranexámico se da temprano y no después de 3 horas, salvo hiperfibrinólisis [r11][r1].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57</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National Institute for Health and Care Excellence. Major trauma: assessment and initial management. NICE guideline NG39. London: NICE; 2016 [consultado el 7 de octubre de 2026]. Disponible en: https://www.nice.org.uk/guidance/ng39 https://www.nice.org.uk/guidance/ng39</a:t>
            </a:r>
          </a:p>
          <a:p>
            <a:pPr>
              <a:spcAft>
                <a:spcPts val="800"/>
              </a:spcAft>
            </a:pPr>
            <a:r>
              <a:rPr sz="1200">
                <a:solidFill>
                  <a:srgbClr val="263238"/>
                </a:solidFill>
                <a:latin typeface="Calibri"/>
              </a:rPr>
              <a:t>[r2] Ramasamy A. Advanced trauma life support 2025: A brief review of updates. Injury. 2026;57(4):113079. https://doi.org/10.1016/j.injury.2026.113079</a:t>
            </a:r>
          </a:p>
          <a:p>
            <a:pPr>
              <a:spcAft>
                <a:spcPts val="800"/>
              </a:spcAft>
            </a:pPr>
            <a:r>
              <a:rPr sz="1200">
                <a:solidFill>
                  <a:srgbClr val="263238"/>
                </a:solidFill>
                <a:latin typeface="Calibri"/>
              </a:rPr>
              <a:t>[r3] Kauvar DS, Lefering R, Wade CE. Impact of hemorrhage on trauma outcome: an overview of epidemiology, clinical presentations, and therapeutic considerations. J Trauma. 2006;60(6 Suppl):S3-11. https://doi.org/10.1097/01.ta.0000199961.02677.19</a:t>
            </a:r>
          </a:p>
          <a:p>
            <a:pPr>
              <a:spcAft>
                <a:spcPts val="800"/>
              </a:spcAft>
            </a:pPr>
            <a:r>
              <a:rPr sz="1200">
                <a:solidFill>
                  <a:srgbClr val="263238"/>
                </a:solidFill>
                <a:latin typeface="Calibri"/>
              </a:rPr>
              <a:t>[r4] Madsen JE, Flugsrud GB, Hammer N, Puchwein P. Emergency treatment of pelvic ring injuries: state of the art. Arch Orthop Trauma Surg. 2024;144(10):4525-4539. https://doi.org/10.1007/s00402-024-05447-7</a:t>
            </a:r>
          </a:p>
          <a:p>
            <a:pPr>
              <a:spcAft>
                <a:spcPts val="800"/>
              </a:spcAft>
            </a:pPr>
            <a:r>
              <a:rPr sz="1200">
                <a:solidFill>
                  <a:srgbClr val="263238"/>
                </a:solidFill>
                <a:latin typeface="Calibri"/>
              </a:rPr>
              <a:t>[r5] Wertheimer A, Olaussen A, Perera S, Liew S, Mitra B. Fractures of the femur and blood transfusions. Injury. 2018;49(4):846-851. https://doi.org/10.1016/j.injury.2018.03.007</a:t>
            </a:r>
          </a:p>
          <a:p>
            <a:pPr>
              <a:spcAft>
                <a:spcPts val="800"/>
              </a:spcAft>
            </a:pPr>
            <a:r>
              <a:rPr sz="1200">
                <a:solidFill>
                  <a:srgbClr val="263238"/>
                </a:solidFill>
                <a:latin typeface="Calibri"/>
              </a:rPr>
              <a:t>[r6] Ker K, Roberts I, Shakur H, Coats TJ. Antifibrinolytic drugs for acute traumatic injury. Cochrane Database Syst Rev. 2015;2015(5):CD004896. https://doi.org/10.1002/14651858.CD004896.pub4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57</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Netherton S, Milenkovic V, Taylor M, Davis PJ. Diagnostic accuracy of eFAST in the trauma patient: a systematic review and meta-analysis. CJEM. 2019;21(6):727-738. https://doi.org/10.1017/cem.2019.381</a:t>
            </a:r>
          </a:p>
          <a:p>
            <a:pPr>
              <a:spcAft>
                <a:spcPts val="800"/>
              </a:spcAft>
            </a:pPr>
            <a:r>
              <a:rPr sz="1200">
                <a:solidFill>
                  <a:srgbClr val="263238"/>
                </a:solidFill>
                <a:latin typeface="Calibri"/>
              </a:rPr>
              <a:t>[r8] Guillamondegui OD, Pryor JP, Gracias VH, Gupta R, Reilly PM, Schwab CW. Pelvic radiography in blunt trauma resuscitation: a diminishing role. J Trauma. 2002;53(6):1043-7. https://doi.org/10.1097/00005373-200212000-00002</a:t>
            </a:r>
          </a:p>
          <a:p>
            <a:pPr>
              <a:spcAft>
                <a:spcPts val="800"/>
              </a:spcAft>
            </a:pPr>
            <a:r>
              <a:rPr sz="1200">
                <a:solidFill>
                  <a:srgbClr val="263238"/>
                </a:solidFill>
                <a:latin typeface="Calibri"/>
              </a:rPr>
              <a:t>[r9] Pfeifer R, Pape HC. Missed injuries in trauma patients: A literature review. Patient Saf Surg. 2008;2:20. https://doi.org/10.1186/1754-9493-2-20</a:t>
            </a:r>
          </a:p>
          <a:p>
            <a:pPr>
              <a:spcAft>
                <a:spcPts val="800"/>
              </a:spcAft>
            </a:pPr>
            <a:r>
              <a:rPr sz="1200">
                <a:solidFill>
                  <a:srgbClr val="263238"/>
                </a:solidFill>
                <a:latin typeface="Calibri"/>
              </a:rPr>
              <a:t>[r10] Hajibandeh S, Hajibandeh S, Idehen N. Meta-analysis of the effect of tertiary survey on missed injury rate in trauma patients. Injury. 2015;46(12):2474-82. https://doi.org/10.1016/j.injury.2015.09.019</a:t>
            </a:r>
          </a:p>
          <a:p>
            <a:pPr>
              <a:spcAft>
                <a:spcPts val="800"/>
              </a:spcAft>
            </a:pPr>
            <a:r>
              <a:rPr sz="1200">
                <a:solidFill>
                  <a:srgbClr val="263238"/>
                </a:solidFill>
                <a:latin typeface="Calibri"/>
              </a:rPr>
              <a:t>[r11] Roberts I, Shakur H, Afolabi A, Brohi K, Coats T, Dewan Y, et al; CRASH-2 collaborators. The importance of early treatment with tranexamic acid in bleeding trauma patients: an exploratory analysis of the CRASH-2 randomised controlled trial. Lancet. 2011;377(9771):1096-101, 1101.e1-2. https://doi.org/10.1016/S0140-6736(11)60278-X</a:t>
            </a:r>
          </a:p>
          <a:p>
            <a:pPr>
              <a:spcAft>
                <a:spcPts val="800"/>
              </a:spcAft>
            </a:pPr>
            <a:r>
              <a:rPr sz="1200">
                <a:solidFill>
                  <a:srgbClr val="263238"/>
                </a:solidFill>
                <a:latin typeface="Calibri"/>
              </a:rPr>
              <a:t>[r12] National Institute for Health and Care Excellence. Spinal injury: assessment and initial management. NICE guideline NG41. London: NICE; 2016 [consultado el 7 de octubre de 2026]. Disponible en: https://www.nice.org.uk/guidance/ng41 https://www.nice.org.uk/guidance/ng41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57</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Stiell IG, Clement CM, McKnight RD, Brison R, Schull MJ, Rowe BH, et al. The Canadian C-spine rule versus the NEXUS low-risk criteria in patients with trauma. N Engl J Med. 2003;349(26):2510-8. https://doi.org/10.1056/NEJMoa031375</a:t>
            </a:r>
          </a:p>
          <a:p>
            <a:pPr>
              <a:spcAft>
                <a:spcPts val="800"/>
              </a:spcAft>
            </a:pPr>
            <a:r>
              <a:rPr sz="1200">
                <a:solidFill>
                  <a:srgbClr val="263238"/>
                </a:solidFill>
                <a:latin typeface="Calibri"/>
              </a:rPr>
              <a:t>[r14] Keijzers GB, Giannakopoulos GF, Del Mar C, Bakker FC, Geeraedts LM. The effect of tertiary surveys on missed injuries in trauma: a systematic review. Scand J Trauma Resusc Emerg Med. 2012;20:77. https://doi.org/10.1186/1757-7241-20-77</a:t>
            </a:r>
          </a:p>
          <a:p>
            <a:pPr>
              <a:spcAft>
                <a:spcPts val="800"/>
              </a:spcAft>
            </a:pPr>
            <a:r>
              <a:rPr sz="1200">
                <a:solidFill>
                  <a:srgbClr val="263238"/>
                </a:solidFill>
                <a:latin typeface="Calibri"/>
              </a:rPr>
              <a:t>[r15] Coccolini F, Stahel PF, Montori G, Biffl W, Horer TM, Catena F, et al. Pelvic trauma: WSES classification and guidelines. World J Emerg Surg. 2017;12:5. https://doi.org/10.1186/s13017-017-0117-6</a:t>
            </a:r>
          </a:p>
          <a:p>
            <a:pPr>
              <a:spcAft>
                <a:spcPts val="800"/>
              </a:spcAft>
            </a:pPr>
            <a:r>
              <a:rPr sz="1200">
                <a:solidFill>
                  <a:srgbClr val="263238"/>
                </a:solidFill>
                <a:latin typeface="Calibri"/>
              </a:rPr>
              <a:t>[r16] Shlamovitz GZ, Mower WR, Bergman J, Crisp J, DeVore HK, Hardy D, et al. Poor test characteristics for the digital rectal examination in trauma patients. Ann Emerg Med. 2007;50(1):25-33, 33.e1. https://doi.org/10.1016/j.annemergmed.2007.01.022</a:t>
            </a:r>
          </a:p>
          <a:p>
            <a:pPr>
              <a:spcAft>
                <a:spcPts val="800"/>
              </a:spcAft>
            </a:pPr>
            <a:r>
              <a:rPr sz="1200">
                <a:solidFill>
                  <a:srgbClr val="263238"/>
                </a:solidFill>
                <a:latin typeface="Calibri"/>
              </a:rPr>
              <a:t>[r17] Enderson BL, Reath DB, Meadors J, Dallas W, DeBoo JM, Maull KI. The tertiary trauma survey: a prospective study of missed injury. J Trauma. 1990;30(6):666-9; discussion 669-70. https://pubmed.ncbi.nlm.nih.gov/2352294/</a:t>
            </a:r>
          </a:p>
          <a:p>
            <a:pPr>
              <a:spcAft>
                <a:spcPts val="800"/>
              </a:spcAft>
            </a:pPr>
            <a:r>
              <a:rPr sz="1200">
                <a:solidFill>
                  <a:srgbClr val="263238"/>
                </a:solidFill>
                <a:latin typeface="Calibri"/>
              </a:rPr>
              <a:t>[r18] Mutschler M, Nienaber U, Brockamp T, Wafaisade A, Wyen H, Peiniger S, et al; TraumaRegister DGU. A critical reappraisal of the ATLS classification of hypovolaemic shock: does it really reflect clinical reality?. Resuscitation. 2013;84(3):309-13. https://doi.org/10.1016/j.resuscitation.2012.07.012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57</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Mutschler M, Nienaber U, Brockamp T, Wafaisade A, Fabian T, Paffrath T, et al; TraumaRegister DGU. Renaissance of base deficit for the initial assessment of trauma patients: a base deficit-based classification for hypovolemic shock developed on data from 16,305 patients derived from the TraumaRegister DGU®. Crit Care. 2013;17(2):R42. https://doi.org/10.1186/cc12555</a:t>
            </a:r>
          </a:p>
          <a:p>
            <a:pPr>
              <a:spcAft>
                <a:spcPts val="800"/>
              </a:spcAft>
            </a:pPr>
            <a:r>
              <a:rPr sz="1200">
                <a:solidFill>
                  <a:srgbClr val="263238"/>
                </a:solidFill>
                <a:latin typeface="Calibri"/>
              </a:rPr>
              <a:t>[r20] Eastridge BJ, Salinas J, McManus JG, Blackburn L, Bugler EM, Cooke WH, et al. Hypotension begins at 110 mm Hg: redefining "hypotension" with data. J Trauma. 2007;63(2):291-7; discussion 297-9. https://doi.org/10.1097/TA.0b013e31809ed924</a:t>
            </a:r>
          </a:p>
          <a:p>
            <a:pPr>
              <a:spcAft>
                <a:spcPts val="800"/>
              </a:spcAft>
            </a:pPr>
            <a:r>
              <a:rPr sz="1200">
                <a:solidFill>
                  <a:srgbClr val="263238"/>
                </a:solidFill>
                <a:latin typeface="Calibri"/>
              </a:rPr>
              <a:t>[r21] Scerbo MH, Holcomb JB, Taub E, Gates K, Love JD, Wade CE, et al. The trauma center is too late: Major limb trauma without a pre-hospital tourniquet has increased death from hemorrhagic shock. J Trauma Acute Care Surg. 2017;83(6):1165-1172. https://doi.org/10.1097/TA.0000000000001666</a:t>
            </a:r>
          </a:p>
          <a:p>
            <a:pPr>
              <a:spcAft>
                <a:spcPts val="800"/>
              </a:spcAft>
            </a:pPr>
            <a:r>
              <a:rPr sz="1200">
                <a:solidFill>
                  <a:srgbClr val="263238"/>
                </a:solidFill>
                <a:latin typeface="Calibri"/>
              </a:rPr>
              <a:t>[r22] Sierink JC, Treskes K, Edwards MJ, Beuker BJ, den Hartog D, Hohmann J, et al; REACT-2 study group. Immediate total-body CT scanning versus conventional imaging and selective CT scanning in patients with severe trauma (REACT-2): a randomised controlled trial. Lancet. 2016;388(10045):673-83. https://doi.org/10.1016/S0140-6736(16)30932-1</a:t>
            </a:r>
          </a:p>
          <a:p>
            <a:pPr>
              <a:spcAft>
                <a:spcPts val="800"/>
              </a:spcAft>
            </a:pPr>
            <a:r>
              <a:rPr sz="1200">
                <a:solidFill>
                  <a:srgbClr val="263238"/>
                </a:solidFill>
                <a:latin typeface="Calibri"/>
              </a:rPr>
              <a:t>[r23] Huber-Wagner S, Lefering R, Qvick LM, Körner M, Kay MV, Pfeifer KJ, et al; Working Group on Polytrauma of the German Trauma Society. Effect of whole-body CT during trauma resuscitation on survival: a retrospective, multicentre study. Lancet. 2009;373(9673):1455-61. https://doi.org/10.1016/S0140-6736(09)60232-4</a:t>
            </a:r>
          </a:p>
          <a:p>
            <a:pPr>
              <a:spcAft>
                <a:spcPts val="800"/>
              </a:spcAft>
            </a:pPr>
            <a:r>
              <a:rPr sz="1200">
                <a:solidFill>
                  <a:srgbClr val="263238"/>
                </a:solidFill>
                <a:latin typeface="Calibri"/>
              </a:rPr>
              <a:t>[r24] Chan KK, Joo DA, McRae AD, Takwoingi Y, Premji ZA, Lang E, et al. Chest ultrasonography versus supine chest radiography for diagnosis of pneumothorax in trauma patients in the emergency department. Cochrane Database Syst Rev. 2020;7(7):CD013031. https://doi.org/10.1002/14651858.CD013031.pub2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57</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Guly HR, Bouamra O, Spiers M, Dark P, Coats T, Lecky FE; Trauma Audit and Research Network. Vital signs and estimated blood loss in patients with major trauma: testing the validity of the ATLS classification of hypovolaemic shock. Resuscitation. 2011;82(5):556-9. https://doi.org/10.1016/j.resuscitation.2011.01.013</a:t>
            </a:r>
          </a:p>
          <a:p>
            <a:pPr>
              <a:spcAft>
                <a:spcPts val="800"/>
              </a:spcAft>
            </a:pPr>
            <a:r>
              <a:rPr sz="1200">
                <a:solidFill>
                  <a:srgbClr val="263238"/>
                </a:solidFill>
                <a:latin typeface="Calibri"/>
              </a:rPr>
              <a:t>[r26] Laan DV, Vu TD, Thiels CA, Pandian TK, Schiller HJ, Murad MH, et al. Chest wall thickness and decompression failure: A systematic review and meta-analysis comparing anatomic locations in needle thoracostomy. Injury. 2016;47(4):797-804. https://doi.org/10.1016/j.injury.2015.11.045</a:t>
            </a:r>
          </a:p>
          <a:p>
            <a:pPr>
              <a:spcAft>
                <a:spcPts val="800"/>
              </a:spcAft>
            </a:pPr>
            <a:r>
              <a:rPr sz="1200">
                <a:solidFill>
                  <a:srgbClr val="263238"/>
                </a:solidFill>
                <a:latin typeface="Calibri"/>
              </a:rPr>
              <a:t>[r27] Kwan I, Bunn F, Chinnock P, Roberts I. Timing and volume of fluid administration for patients with bleeding. Cochrane Database Syst Rev. 2014;2014(3):CD002245. https://doi.org/10.1002/14651858.CD002245.pub2</a:t>
            </a:r>
          </a:p>
          <a:p>
            <a:pPr>
              <a:spcAft>
                <a:spcPts val="800"/>
              </a:spcAft>
            </a:pPr>
            <a:r>
              <a:rPr sz="1200">
                <a:solidFill>
                  <a:srgbClr val="263238"/>
                </a:solidFill>
                <a:latin typeface="Calibri"/>
              </a:rPr>
              <a:t>[r28] Newgard CD, Meier EN, Bulger EM, Buick J, Sheehan K, Lin S, et al; ROC Investigators. Revisiting the "Golden Hour": An Evaluation of Out-of-Hospital Time in Shock and Traumatic Brain Injury. Ann Emerg Med. 2015;66(1):30-41, 41.e1-3. https://doi.org/10.1016/j.annemergmed.2014.12.004</a:t>
            </a:r>
          </a:p>
          <a:p>
            <a:pPr>
              <a:spcAft>
                <a:spcPts val="800"/>
              </a:spcAft>
            </a:pPr>
            <a:r>
              <a:rPr sz="1200">
                <a:solidFill>
                  <a:srgbClr val="263238"/>
                </a:solidFill>
                <a:latin typeface="Calibri"/>
              </a:rPr>
              <a:t>[r29] Vallier HA, Moore TA, Como JJ, Wilczewski PA, Steinmetz MP, Wagner KG, et al. Complications are reduced with a protocol to standardize timing of fixation based on response to resuscitation. J Orthop Surg Res. 2015;10:155. https://doi.org/10.1186/s13018-015-0298-1</a:t>
            </a:r>
          </a:p>
          <a:p>
            <a:pPr>
              <a:spcAft>
                <a:spcPts val="800"/>
              </a:spcAft>
            </a:pPr>
            <a:r>
              <a:rPr sz="1200">
                <a:solidFill>
                  <a:srgbClr val="263238"/>
                </a:solidFill>
                <a:latin typeface="Calibri"/>
              </a:rPr>
              <a:t>[r30] Bardes JM, Inaba K, Schellenberg M, Grabo D, Strumwasser A, Matsushima K, et al. The contemporary timing of trauma deaths. J Trauma Acute Care Surg. 2018;84(6):893-899. https://doi.org/10.1097/TA.0000000000001882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57</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Pape HC, Lefering R, Butcher N, Peitzman A, Leenen L, Marzi I, et al. The definition of polytrauma revisited: An international consensus process and proposal of the new 'Berlin definition'. J Trauma Acute Care Surg. 2014;77(5):780-786. https://doi.org/10.1097/TA.0000000000000453</a:t>
            </a:r>
          </a:p>
          <a:p>
            <a:pPr>
              <a:spcAft>
                <a:spcPts val="800"/>
              </a:spcAft>
            </a:pPr>
            <a:r>
              <a:rPr sz="1200">
                <a:solidFill>
                  <a:srgbClr val="263238"/>
                </a:solidFill>
                <a:latin typeface="Calibri"/>
              </a:rPr>
              <a:t>[r32] Galvagno SM, Nahmias JT, Young DA. Advanced Trauma Life Support® Update 2019: Management and Applications for Adults and Special Populations. Anesthesiol Clin. 2019;37(1):13-32. https://doi.org/10.1016/j.anclin.2018.09.009</a:t>
            </a:r>
          </a:p>
          <a:p>
            <a:pPr>
              <a:spcAft>
                <a:spcPts val="800"/>
              </a:spcAft>
            </a:pPr>
            <a:r>
              <a:rPr sz="1200">
                <a:solidFill>
                  <a:srgbClr val="263238"/>
                </a:solidFill>
                <a:latin typeface="Calibri"/>
              </a:rPr>
              <a:t>[r33] Jayaraman S, Sethi D, Chinnock P, Wong R. Advanced trauma life support training for hospital staff. Cochrane Database Syst Rev. 2014;2014(8):CD004173. https://doi.org/10.1002/14651858.CD004173.pub4</a:t>
            </a:r>
          </a:p>
          <a:p>
            <a:pPr>
              <a:spcAft>
                <a:spcPts val="800"/>
              </a:spcAft>
            </a:pPr>
            <a:r>
              <a:rPr sz="1200">
                <a:solidFill>
                  <a:srgbClr val="263238"/>
                </a:solidFill>
                <a:latin typeface="Calibri"/>
              </a:rPr>
              <a:t>[r34] MacKenzie EJ, Rivara FP, Jurkovich GJ, Nathens AB, Frey KP, Egleston BL, et al. A national evaluation of the effect of trauma-center care on mortality. N Engl J Med. 2006;354(4):366-78. https://doi.org/10.1056/NEJMsa052049</a:t>
            </a:r>
          </a:p>
          <a:p>
            <a:pPr>
              <a:spcAft>
                <a:spcPts val="800"/>
              </a:spcAft>
            </a:pPr>
            <a:r>
              <a:rPr sz="1200">
                <a:solidFill>
                  <a:srgbClr val="263238"/>
                </a:solidFill>
                <a:latin typeface="Calibri"/>
              </a:rPr>
              <a:t>[r35] Wang HE, Callaway CW, Peitzman AB, Tisherman SA. Admission hypothermia and outcome after major trauma. Crit Care Med. 2005;33(6):1296-301. https://doi.org/10.1097/01.ccm.0000165965.31895.80</a:t>
            </a:r>
          </a:p>
          <a:p>
            <a:pPr>
              <a:spcAft>
                <a:spcPts val="800"/>
              </a:spcAft>
            </a:pPr>
            <a:r>
              <a:rPr sz="1200">
                <a:solidFill>
                  <a:srgbClr val="263238"/>
                </a:solidFill>
                <a:latin typeface="Calibri"/>
              </a:rPr>
              <a:t>[r36] Moffatt SE. Hypothermia in trauma. Emerg Med J. 2013;30(12):989-96. https://doi.org/10.1136/emermed-2012-201883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57</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Moore EE, Moore HB, Kornblith LZ, Neal MD, Hoffman M, Mutch NJ, et al. Trauma-induced coagulopathy. Nat Rev Dis Primers. 2021;7(1):30. https://doi.org/10.1038/s41572-021-00264-3</a:t>
            </a:r>
          </a:p>
          <a:p>
            <a:pPr>
              <a:spcAft>
                <a:spcPts val="800"/>
              </a:spcAft>
            </a:pPr>
            <a:r>
              <a:rPr sz="1200">
                <a:solidFill>
                  <a:srgbClr val="263238"/>
                </a:solidFill>
                <a:latin typeface="Calibri"/>
              </a:rPr>
              <a:t>[r38] Brohi K, Cohen MJ, Ganter MT, Matthay MA, Mackersie RC, Pittet JF. Acute traumatic coagulopathy: initiated by hypoperfusion: modulated through the protein C pathway?. Ann Surg. 2007;245(5):812-8. https://doi.org/10.1097/01.sla.0000256862.79374.31</a:t>
            </a:r>
          </a:p>
          <a:p>
            <a:pPr>
              <a:spcAft>
                <a:spcPts val="800"/>
              </a:spcAft>
            </a:pPr>
            <a:r>
              <a:rPr sz="1200">
                <a:solidFill>
                  <a:srgbClr val="263238"/>
                </a:solidFill>
                <a:latin typeface="Calibri"/>
              </a:rPr>
              <a:t>[r39] Dupuy C, Martinez T, Duranteau O, Gauss T, Kapandji N, Pasqueron J, et al; TraumaBase Group®. Comparison of the lethal triad and the lethal diamond in severe trauma patients: a multicenter cohort. World J Emerg Surg. 2025;20(1):2. https://doi.org/10.1186/s13017-024-00572-5</a:t>
            </a:r>
          </a:p>
          <a:p>
            <a:pPr>
              <a:spcAft>
                <a:spcPts val="800"/>
              </a:spcAft>
            </a:pPr>
            <a:r>
              <a:rPr sz="1200">
                <a:solidFill>
                  <a:srgbClr val="263238"/>
                </a:solidFill>
                <a:latin typeface="Calibri"/>
              </a:rPr>
              <a:t>[r40] Mutschler M, Paffrath T, Wölfl C, Probst C, Nienaber U, Schipper IB, et al. The ATLS(®) classification of hypovolaemic shock: a well established teaching tool on the edge?. Injury. 2014;45 Suppl 3:S35-8. https://doi.org/10.1016/j.injury.2014.08.015</a:t>
            </a:r>
          </a:p>
          <a:p>
            <a:pPr>
              <a:spcAft>
                <a:spcPts val="800"/>
              </a:spcAft>
            </a:pPr>
            <a:r>
              <a:rPr sz="1200">
                <a:solidFill>
                  <a:srgbClr val="263238"/>
                </a:solidFill>
                <a:latin typeface="Calibri"/>
              </a:rPr>
              <a:t>[r41] Carsetti A, Antolini R, Casarotta E, Damiani E, Gasparri F, Marini B, et al. Shock index as predictor of massive transfusion and mortality in patients with trauma: a systematic review and meta-analysis. Crit Care. 2023;27(1):85. https://doi.org/10.1186/s13054-023-04386-w</a:t>
            </a:r>
          </a:p>
          <a:p>
            <a:pPr>
              <a:spcAft>
                <a:spcPts val="800"/>
              </a:spcAft>
            </a:pPr>
            <a:r>
              <a:rPr sz="1200">
                <a:solidFill>
                  <a:srgbClr val="263238"/>
                </a:solidFill>
                <a:latin typeface="Calibri"/>
              </a:rPr>
              <a:t>[r42] Pape HC, Giannoudis PV, Krettek C, Trentz O. Timing of fixation of major fractures in blunt polytrauma: role of conventional indicators in clinical decision making. J Orthop Trauma. 2005;19(8):551-62. https://doi.org/10.1097/01.bot.0000161712.87129.80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57</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National Institute for Health and Care Excellence. Major trauma: service delivery. NICE guideline NG40. London: NICE; 2016 [consultado el 7 de octubre de 2026]. Disponible en: https://www.nice.org.uk/guidance/ng40 https://www.nice.org.uk/guidance/ng40</a:t>
            </a:r>
          </a:p>
          <a:p>
            <a:pPr>
              <a:spcAft>
                <a:spcPts val="800"/>
              </a:spcAft>
            </a:pPr>
            <a:r>
              <a:rPr sz="1200">
                <a:solidFill>
                  <a:srgbClr val="263238"/>
                </a:solidFill>
                <a:latin typeface="Calibri"/>
              </a:rPr>
              <a:t>[r44] Kragh JF, Walters TJ, Baer DG, Fox CJ, Wade CE, Salinas J, et al. Survival with emergency tourniquet use to stop bleeding in major limb trauma. Ann Surg. 2009;249(1):1-7. https://doi.org/10.1097/SLA.0b013e31818842ba</a:t>
            </a:r>
          </a:p>
          <a:p>
            <a:pPr>
              <a:spcAft>
                <a:spcPts val="800"/>
              </a:spcAft>
            </a:pPr>
            <a:r>
              <a:rPr sz="1200">
                <a:solidFill>
                  <a:srgbClr val="263238"/>
                </a:solidFill>
                <a:latin typeface="Calibri"/>
              </a:rPr>
              <a:t>[r45] Kauvar DS, Dubick MA, Walters TJ, Kragh JF. Systematic review of prehospital tourniquet use in civilian limb trauma. J Trauma Acute Care Surg. 2018;84(5):819-825. https://doi.org/10.1097/TA.0000000000001826</a:t>
            </a:r>
          </a:p>
          <a:p>
            <a:pPr>
              <a:spcAft>
                <a:spcPts val="800"/>
              </a:spcAft>
            </a:pPr>
            <a:r>
              <a:rPr sz="1200">
                <a:solidFill>
                  <a:srgbClr val="263238"/>
                </a:solidFill>
                <a:latin typeface="Calibri"/>
              </a:rPr>
              <a:t>[r46] Carney N, Totten AM, Cheney T, Jungbauer R, Neth MR, Weeks C, et al. Prehospital Airway Management: A Systematic Review. Prehosp Emerg Care. 2022;26(5):716-727. https://doi.org/10.1080/10903127.2021.1940400</a:t>
            </a:r>
          </a:p>
          <a:p>
            <a:pPr>
              <a:spcAft>
                <a:spcPts val="800"/>
              </a:spcAft>
            </a:pPr>
            <a:r>
              <a:rPr sz="1200">
                <a:solidFill>
                  <a:srgbClr val="263238"/>
                </a:solidFill>
                <a:latin typeface="Calibri"/>
              </a:rPr>
              <a:t>[r47] Reith FC, Van den Brande R, Synnot A, Gruen R, Maas AI. The reliability of the Glasgow Coma Scale: a systematic review. Intensive Care Med. 2016;42(1):3-15. https://doi.org/10.1007/s00134-015-4124-3</a:t>
            </a:r>
          </a:p>
          <a:p>
            <a:pPr>
              <a:spcAft>
                <a:spcPts val="800"/>
              </a:spcAft>
            </a:pPr>
            <a:r>
              <a:rPr sz="1200">
                <a:solidFill>
                  <a:srgbClr val="263238"/>
                </a:solidFill>
                <a:latin typeface="Calibri"/>
              </a:rPr>
              <a:t>[r48] Shlamovitz GZ, Mower WR, Bergman J, Chuang KR, Crisp J, Hardy D, et al. How (un)useful is the pelvic ring stability examination in diagnosing mechanically unstable pelvic fractures in blunt trauma patients?. J Trauma. 2009;66(3):815-20. https://doi.org/10.1097/TA.0b013e31817c96e1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57</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van Trigt J, Schep NWL, Peters RW, Goslings JC, Schepers T, Halm JA. Routine pelvic X-rays in asymptomatic hemodynamically stable blunt trauma patients: A meta-analysis. Injury. 2018;49(11):2024-2031. https://doi.org/10.1016/j.injury.2018.09.009</a:t>
            </a:r>
          </a:p>
          <a:p>
            <a:pPr>
              <a:spcAft>
                <a:spcPts val="800"/>
              </a:spcAft>
            </a:pPr>
            <a:r>
              <a:rPr sz="1200">
                <a:solidFill>
                  <a:srgbClr val="263238"/>
                </a:solidFill>
                <a:latin typeface="Calibri"/>
              </a:rPr>
              <a:t>[r50] Hoffman JR, Mower WR, Wolfson AB, Todd KH, Zucker MI. Validity of a set of clinical criteria to rule out injury to the cervical spine in patients with blunt trauma. National Emergency X-Radiography Utilization Study Group. N Engl J Med. 2000;343(2):94-9. https://doi.org/10.1056/NEJM200007133430203</a:t>
            </a:r>
          </a:p>
          <a:p>
            <a:pPr>
              <a:spcAft>
                <a:spcPts val="800"/>
              </a:spcAft>
            </a:pPr>
            <a:r>
              <a:rPr sz="1200">
                <a:solidFill>
                  <a:srgbClr val="263238"/>
                </a:solidFill>
                <a:latin typeface="Calibri"/>
              </a:rPr>
              <a:t>[r51] Stiell IG, Wells GA, Vandemheen KL, Clement CM, Lesiuk H, De Maio VJ, et al. The Canadian C-spine rule for radiography in alert and stable trauma patients. JAMA. 2001;286(15):1841-8. https://doi.org/10.1001/jama.286.15.1841</a:t>
            </a:r>
          </a:p>
          <a:p>
            <a:pPr>
              <a:spcAft>
                <a:spcPts val="800"/>
              </a:spcAft>
            </a:pPr>
            <a:r>
              <a:rPr sz="1200">
                <a:solidFill>
                  <a:srgbClr val="263238"/>
                </a:solidFill>
                <a:latin typeface="Calibri"/>
              </a:rPr>
              <a:t>[r52] Guldner GT, Brzenski AB. The sensitivity and specificity of the digital rectal examination for detecting spinal cord injury in adult patients with blunt trauma. Am J Emerg Med. 2006;24(1):113-7. https://doi.org/10.1016/j.ajem.2005.05.012</a:t>
            </a:r>
          </a:p>
          <a:p>
            <a:pPr>
              <a:spcAft>
                <a:spcPts val="800"/>
              </a:spcAft>
            </a:pPr>
            <a:r>
              <a:rPr sz="1200">
                <a:solidFill>
                  <a:srgbClr val="263238"/>
                </a:solidFill>
                <a:latin typeface="Calibri"/>
              </a:rPr>
              <a:t>[r53] Spitler CA, Patch DA, McFarland GE, Smith WR. Assessment and Interventions for Vascular Injuries Associated With Fractures. J Am Acad Orthop Surg. 2022;30(9):387-394. https://doi.org/10.5435/JAAOS-D-21-00660</a:t>
            </a:r>
          </a:p>
          <a:p>
            <a:pPr>
              <a:spcAft>
                <a:spcPts val="800"/>
              </a:spcAft>
            </a:pPr>
            <a:r>
              <a:rPr sz="1200">
                <a:solidFill>
                  <a:srgbClr val="263238"/>
                </a:solidFill>
                <a:latin typeface="Calibri"/>
              </a:rPr>
              <a:t>[r54] Stengel D, Leisterer J, Ferrada P, Ekkernkamp A, Mutze S, Hoenning A. Point-of-care ultrasonography for diagnosing thoracoabdominal injuries in patients with blunt trauma. Cochrane Database Syst Rev. 2018;12(12):CD012669. https://doi.org/10.1002/14651858.CD012669.pub2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57</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Caputo ND, Stahmer C, Lim G, Shah K. Whole-body computed tomographic scanning leads to better survival as opposed to selective scanning in trauma patients: a systematic review and meta-analysis. J Trauma Acute Care Surg. 2014;77(4):534-9. https://doi.org/10.1097/TA.0000000000000414</a:t>
            </a:r>
          </a:p>
          <a:p>
            <a:pPr>
              <a:spcAft>
                <a:spcPts val="800"/>
              </a:spcAft>
            </a:pPr>
            <a:r>
              <a:rPr sz="1200">
                <a:solidFill>
                  <a:srgbClr val="263238"/>
                </a:solidFill>
                <a:latin typeface="Calibri"/>
              </a:rPr>
              <a:t>[r56] Arruzza E, Chau M, Dizon J. Systematic review and meta-analysis of whole-body computed tomography compared to conventional radiological procedures of trauma patients. Eur J Radiol. 2020;129:109099. https://doi.org/10.1016/j.ejrad.2020.109099</a:t>
            </a:r>
          </a:p>
          <a:p>
            <a:pPr>
              <a:spcAft>
                <a:spcPts val="800"/>
              </a:spcAft>
            </a:pPr>
            <a:r>
              <a:rPr sz="1200">
                <a:solidFill>
                  <a:srgbClr val="263238"/>
                </a:solidFill>
                <a:latin typeface="Calibri"/>
              </a:rPr>
              <a:t>[r57] Stevens NM, Tejwani NC. Damage-control orthopedics or early total care: What you need to know. J Trauma Acute Care Surg. 2024;96(5):694-701. https://doi.org/10.1097/TA.0000000000004250</a:t>
            </a:r>
          </a:p>
          <a:p>
            <a:pPr>
              <a:spcAft>
                <a:spcPts val="800"/>
              </a:spcAft>
            </a:pPr>
            <a:r>
              <a:rPr sz="1200">
                <a:solidFill>
                  <a:srgbClr val="263238"/>
                </a:solidFill>
                <a:latin typeface="Calibri"/>
              </a:rPr>
              <a:t>[r58] Bakhshayesh P, Boutefnouchet T, Tötterman A. Effectiveness of non invasive external pelvic compression: a systematic review of the literature. Scand J Trauma Resusc Emerg Med. 2016;24:73. https://doi.org/10.1186/s13049-016-0259-7</a:t>
            </a:r>
          </a:p>
          <a:p>
            <a:pPr>
              <a:spcAft>
                <a:spcPts val="800"/>
              </a:spcAft>
            </a:pPr>
            <a:r>
              <a:rPr sz="1200">
                <a:solidFill>
                  <a:srgbClr val="263238"/>
                </a:solidFill>
                <a:latin typeface="Calibri"/>
              </a:rPr>
              <a:t>[r59] Bangura A, Burke CE, Enobun B, O'Hara NN, Gary JL, Floccare D, et al. Are Pelvic Binders an Effective Prehospital Intervention?. Prehosp Emerg Care. 2023;27(1):24-30. https://doi.org/10.1080/10903127.2021.2015024</a:t>
            </a:r>
          </a:p>
          <a:p>
            <a:pPr>
              <a:spcAft>
                <a:spcPts val="800"/>
              </a:spcAft>
            </a:pPr>
            <a:r>
              <a:rPr sz="1200">
                <a:solidFill>
                  <a:srgbClr val="263238"/>
                </a:solidFill>
                <a:latin typeface="Calibri"/>
              </a:rPr>
              <a:t>[r60] Shakur H, Roberts I, Bautista R, Caballero J, Coats T, Dewan Y, et al; CRASH-2 trial collaborators. Effects of tranexamic acid on death, vascular occlusive events, and blood transfusion in trauma patients with significant haemorrhage (CRASH-2): a randomised, placebo-controlled trial. Lancet. 2010;376(9734):23-32. https://doi.org/10.1016/S0140-6736(10)60835-5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57</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Gayet-Ageron A, Prieto-Merino D, Ker K, Shakur H, Ageron FX, Roberts I; Antifibrinolytic Trials Collaboration. Effect of treatment delay on the effectiveness and safety of antifibrinolytics in acute severe haemorrhage: a meta-analysis of individual patient-level data from 40 138 bleeding patients. Lancet. 2018;391(10116):125-132. https://doi.org/10.1016/S0140-6736(17)32455-8</a:t>
            </a:r>
          </a:p>
          <a:p>
            <a:pPr>
              <a:spcAft>
                <a:spcPts val="800"/>
              </a:spcAft>
            </a:pPr>
            <a:r>
              <a:rPr sz="1200">
                <a:solidFill>
                  <a:srgbClr val="263238"/>
                </a:solidFill>
                <a:latin typeface="Calibri"/>
              </a:rPr>
              <a:t>[r62] Gruen RL, Mitra B, Bernard SA, McArthur CJ, Burns B, Gantner DC, et al; PATCH-Trauma Investigators and the ANZICS Clinical Trials Group. Prehospital Tranexamic Acid for Severe Trauma. N Engl J Med. 2023;389(2):127-136. https://doi.org/10.1056/NEJMoa2215457</a:t>
            </a:r>
          </a:p>
          <a:p>
            <a:pPr>
              <a:spcAft>
                <a:spcPts val="800"/>
              </a:spcAft>
            </a:pPr>
            <a:r>
              <a:rPr sz="1200">
                <a:solidFill>
                  <a:srgbClr val="263238"/>
                </a:solidFill>
                <a:latin typeface="Calibri"/>
              </a:rPr>
              <a:t>[r63] Tran A, Yates J, Lau A, Lampron J, Matar M. Permissive hypotension versus conventional resuscitation strategies in adult trauma patients with hemorrhagic shock: A systematic review and meta-analysis of randomized controlled trials. J Trauma Acute Care Surg. 2018;84(5):802-808. https://doi.org/10.1097/TA.0000000000001816</a:t>
            </a:r>
          </a:p>
          <a:p>
            <a:pPr>
              <a:spcAft>
                <a:spcPts val="800"/>
              </a:spcAft>
            </a:pPr>
            <a:r>
              <a:rPr sz="1200">
                <a:solidFill>
                  <a:srgbClr val="263238"/>
                </a:solidFill>
                <a:latin typeface="Calibri"/>
              </a:rPr>
              <a:t>[r64] Holcomb JB, Tilley BC, Baraniuk S, Fox EE, Wade CE, Podbielski JM, et al; PROPPR Study Group. Transfusion of plasma, platelets, and red blood cells in a 1:1:1 vs a 1:1:2 ratio and mortality in patients with severe trauma: the PROPPR randomized clinical trial. JAMA. 2015;313(5):471-82. https://doi.org/10.1001/jama.2015.12</a:t>
            </a:r>
          </a:p>
          <a:p>
            <a:pPr>
              <a:spcAft>
                <a:spcPts val="800"/>
              </a:spcAft>
            </a:pPr>
            <a:r>
              <a:rPr sz="1200">
                <a:solidFill>
                  <a:srgbClr val="263238"/>
                </a:solidFill>
                <a:latin typeface="Calibri"/>
              </a:rPr>
              <a:t>[r65] Sperry JL, Guyette FX, Brown JB, Yazer MH, Triulzi DJ, Early-Young BJ, et al; PAMPer Study Group. Prehospital Plasma during Air Medical Transport in Trauma Patients at Risk for Hemorrhagic Shock. N Engl J Med. 2018;379(4):315-326. https://doi.org/10.1056/NEJMoa1802345</a:t>
            </a:r>
          </a:p>
          <a:p>
            <a:pPr>
              <a:spcAft>
                <a:spcPts val="800"/>
              </a:spcAft>
            </a:pPr>
            <a:r>
              <a:rPr sz="1200">
                <a:solidFill>
                  <a:srgbClr val="263238"/>
                </a:solidFill>
                <a:latin typeface="Calibri"/>
              </a:rPr>
              <a:t>[r66] Mitra B, O'Reilly G, Cameron PA, Zatta A, Gruen RL. Effectiveness of massive transfusion protocols on mortality in trauma: a systematic review and meta-analysis. ANZ J Surg. 2013;83(12):918-23. https://doi.org/10.1111/ans.12417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57</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Jansen JO, Hudson J, Cochran C, MacLennan G, Lendrum R, Sadek S, et al; UK-REBOA Study Group. Emergency Department Resuscitative Endovascular Balloon Occlusion of the Aorta in Trauma Patients With Exsanguinating Hemorrhage: The UK-REBOA Randomized Clinical Trial. JAMA. 2023;330(19):1862-1871. https://doi.org/10.1001/jama.2023.20850</a:t>
            </a:r>
          </a:p>
          <a:p>
            <a:pPr>
              <a:spcAft>
                <a:spcPts val="800"/>
              </a:spcAft>
            </a:pPr>
            <a:r>
              <a:rPr sz="1200">
                <a:solidFill>
                  <a:srgbClr val="263238"/>
                </a:solidFill>
                <a:latin typeface="Calibri"/>
              </a:rPr>
              <a:t>[r68] Clarke JR, Trooskin SZ, Doshi PJ, Greenwald L, Mode CJ. Time to laparotomy for intra-abdominal bleeding from trauma does affect survival for delays up to 90 minutes. J Trauma. 2002;52(3):420-5. https://doi.org/10.1097/00005373-200203000-00002</a:t>
            </a:r>
          </a:p>
          <a:p>
            <a:pPr>
              <a:spcAft>
                <a:spcPts val="800"/>
              </a:spcAft>
            </a:pPr>
            <a:r>
              <a:rPr sz="1200">
                <a:solidFill>
                  <a:srgbClr val="263238"/>
                </a:solidFill>
                <a:latin typeface="Calibri"/>
              </a:rPr>
              <a:t>[r69] Berwin JT, Pearce O, Harries L, Kelly M. Managing polytrauma patients. Injury. 2020;51(10):2091-2096. https://doi.org/10.1016/j.injury.2020.07.051</a:t>
            </a:r>
          </a:p>
          <a:p>
            <a:pPr>
              <a:spcAft>
                <a:spcPts val="800"/>
              </a:spcAft>
            </a:pPr>
            <a:r>
              <a:rPr sz="1200">
                <a:solidFill>
                  <a:srgbClr val="263238"/>
                </a:solidFill>
                <a:latin typeface="Calibri"/>
              </a:rPr>
              <a:t>[r70] Vallier HA, Wang X, Moore TA, Wilber JH, Como JJ. Timing of orthopaedic surgery in multiple trauma patients: development of a protocol for early appropriate care. J Orthop Trauma. 2013;27(10):543-51. https://doi.org/10.1097/BOT.0b013e31829efda1</a:t>
            </a:r>
          </a:p>
          <a:p>
            <a:pPr>
              <a:spcAft>
                <a:spcPts val="800"/>
              </a:spcAft>
            </a:pPr>
            <a:r>
              <a:rPr sz="1200">
                <a:solidFill>
                  <a:srgbClr val="263238"/>
                </a:solidFill>
                <a:latin typeface="Calibri"/>
              </a:rPr>
              <a:t>[r71] Nahm NJ, Como JJ, Wilber JH, Vallier HA. Early appropriate care: definitive stabilization of femoral fractures within 24 hours of injury is safe in most patients with multiple injuries. J Trauma. 2011;71(1):175-85. https://doi.org/10.1097/TA.0b013e3181fc93a2</a:t>
            </a:r>
          </a:p>
          <a:p>
            <a:pPr>
              <a:spcAft>
                <a:spcPts val="800"/>
              </a:spcAft>
            </a:pPr>
            <a:r>
              <a:rPr sz="1200">
                <a:solidFill>
                  <a:srgbClr val="263238"/>
                </a:solidFill>
                <a:latin typeface="Calibri"/>
              </a:rPr>
              <a:t>[r72] Ahmad SJS, Degiannis JR, Head M, Ahmed AR, Gelber E, Hakky S, et al. Meta-analysis of the optimal needle length and decompression site for tension pneumothorax and consensus recommendations on current ATLS and ETC guidelines. World J Emerg Surg. 2025;20(1):39. https://doi.org/10.1186/s13017-025-00613-7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57</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[r73] Lawson CM, Daley BJ, Ormsby CB, Enderson B. Missed injuries in the era of the trauma scan. J Trauma. 2011;70(2):452-6; discussion 456-8. https://doi.org/10.1097/TA.0b013e3182028d71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57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Politraumatizado: la sangre primero. Evaluación primaria y secundaria con evidencia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