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Compresión lateral</c:v>
                </c:pt>
                <c:pt idx="1">
                  <c:v>Compresión anteroposterior</c:v>
                </c:pt>
                <c:pt idx="2">
                  <c:v>Cizallamiento vertical</c:v>
                </c:pt>
                <c:pt idx="3">
                  <c:v>Mecanismo combinado</c:v>
                </c:pt>
              </c:strCache>
            </c:strRef>
          </c:cat>
          <c:val>
            <c:numRef>
              <c:f>Sheet1!$B$2:$B$5</c:f>
              <c:numCache>
                <c:formatCode>General</c:formatCode>
                <c:ptCount val="4"/>
                <c:pt idx="0">
                  <c:v>7.0</c:v>
                </c:pt>
                <c:pt idx="1">
                  <c:v>20.0</c:v>
                </c:pt>
                <c:pt idx="2">
                  <c:v>0</c:v>
                </c:pt>
                <c:pt idx="3">
                  <c:v>18.0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Sheet1!$A$2:$A$3</c:f>
              <c:strCache>
                <c:ptCount val="2"/>
                <c:pt idx="0">
                  <c:v>Registro alemán de trauma grave</c:v>
                </c:pt>
                <c:pt idx="1">
                  <c:v>Centro de nivel I, Detroit (112 casos)</c:v>
                </c:pt>
              </c:strCache>
            </c:strRef>
          </c:cat>
          <c:val>
            <c:numRef>
              <c:f>Sheet1!$B$2:$B$3</c:f>
              <c:numCache>
                <c:formatCode>General</c:formatCode>
                <c:ptCount val="2"/>
                <c:pt idx="0">
                  <c:v>40.2</c:v>
                </c:pt>
                <c:pt idx="1">
                  <c:v>47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N</c:v>
                </c:pt>
              </c:strCache>
            </c:strRef>
          </c:tx>
          <c:spPr>
            <a:solidFill>
              <a:srgbClr val="0F5F6B"/>
            </a:solidFill>
          </c:spPr>
          <c:cat>
            <c:strRef>
              <c:f>Sheet1!$A$2:$A$5</c:f>
              <c:strCache>
                <c:ptCount val="4"/>
                <c:pt idx="0">
                  <c:v>T-POD</c:v>
                </c:pt>
                <c:pt idx="1">
                  <c:v>Pelvic Binder</c:v>
                </c:pt>
                <c:pt idx="2">
                  <c:v>SAM Sling</c:v>
                </c:pt>
                <c:pt idx="3">
                  <c:v>Correa prototipo (pelvis inestable)</c:v>
                </c:pt>
              </c:strCache>
            </c:strRef>
          </c:cat>
          <c:val>
            <c:numRef>
              <c:f>Sheet1!$B$2:$B$5</c:f>
              <c:numCache>
                <c:formatCode>General</c:formatCode>
                <c:ptCount val="4"/>
                <c:pt idx="0">
                  <c:v>43</c:v>
                </c:pt>
                <c:pt idx="1">
                  <c:v>60</c:v>
                </c:pt>
                <c:pt idx="2">
                  <c:v>112</c:v>
                </c:pt>
                <c:pt idx="3">
                  <c:v>180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cmH2O</c:v>
                </c:pt>
              </c:strCache>
            </c:strRef>
          </c:tx>
          <c:spPr>
            <a:solidFill>
              <a:srgbClr val="0F5F6B"/>
            </a:solidFill>
          </c:spPr>
          <c:cat>
            <c:strRef>
              <c:f>Sheet1!$A$2:$A$5</c:f>
              <c:strCache>
                <c:ptCount val="4"/>
                <c:pt idx="0">
                  <c:v>Basal</c:v>
                </c:pt>
                <c:pt idx="1">
                  <c:v>Vendaje de miembros sobre rodillo</c:v>
                </c:pt>
                <c:pt idx="2">
                  <c:v>Cinturón T-POD</c:v>
                </c:pt>
                <c:pt idx="3">
                  <c:v>Ambas maniobras</c:v>
                </c:pt>
              </c:strCache>
            </c:strRef>
          </c:cat>
          <c:val>
            <c:numRef>
              <c:f>Sheet1!$B$2:$B$5</c:f>
              <c:numCache>
                <c:formatCode>General</c:formatCode>
                <c:ptCount val="4"/>
                <c:pt idx="0">
                  <c:v>8</c:v>
                </c:pt>
                <c:pt idx="1">
                  <c:v>15.5</c:v>
                </c:pt>
                <c:pt idx="2">
                  <c:v>24</c:v>
                </c:pt>
                <c:pt idx="3">
                  <c:v>31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cmH2O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unidades</c:v>
                </c:pt>
              </c:strCache>
            </c:strRef>
          </c:tx>
          <c:spPr>
            <a:solidFill>
              <a:srgbClr val="0F5F6B"/>
            </a:solidFill>
          </c:spPr>
          <c:cat>
            <c:strRef>
              <c:f>Sheet1!$A$2:$A$5</c:f>
              <c:strCache>
                <c:ptCount val="4"/>
                <c:pt idx="0">
                  <c:v>Compresión lateral</c:v>
                </c:pt>
                <c:pt idx="1">
                  <c:v>Compresión anteroposterior</c:v>
                </c:pt>
                <c:pt idx="2">
                  <c:v>Cizallamiento vertical</c:v>
                </c:pt>
                <c:pt idx="3">
                  <c:v>Mecanismo combinado</c:v>
                </c:pt>
              </c:strCache>
            </c:strRef>
          </c:cat>
          <c:val>
            <c:numRef>
              <c:f>Sheet1!$B$2:$B$5</c:f>
              <c:numCache>
                <c:formatCode>General</c:formatCode>
                <c:ptCount val="4"/>
                <c:pt idx="0">
                  <c:v>3.6</c:v>
                </c:pt>
                <c:pt idx="1">
                  <c:v>14.8</c:v>
                </c:pt>
                <c:pt idx="2">
                  <c:v>9.2</c:v>
                </c:pt>
                <c:pt idx="3">
                  <c:v>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unidades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Inestabilidad del anillo</c:v>
                </c:pt>
                <c:pt idx="1">
                  <c:v>Dolor o sensibilidad (Glasgow mayor de 13)</c:v>
                </c:pt>
                <c:pt idx="2">
                  <c:v>Deformidad pélvica</c:v>
                </c:pt>
              </c:strCache>
            </c:strRef>
          </c:cat>
          <c:val>
            <c:numRef>
              <c:f>Sheet1!$B$2:$B$4</c:f>
              <c:numCache>
                <c:formatCode>General</c:formatCode>
                <c:ptCount val="3"/>
                <c:pt idx="0">
                  <c:v>26</c:v>
                </c:pt>
                <c:pt idx="1">
                  <c:v>100</c:v>
                </c:pt>
                <c:pt idx="2">
                  <c:v>55</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Inestabilidad del anillo</c:v>
                </c:pt>
                <c:pt idx="1">
                  <c:v>Dolor o sensibilidad (Glasgow mayor de 13)</c:v>
                </c:pt>
                <c:pt idx="2">
                  <c:v>Deformidad pélvica</c:v>
                </c:pt>
              </c:strCache>
            </c:strRef>
          </c:cat>
          <c:val>
            <c:numRef>
              <c:f>Sheet1!$C$2:$C$4</c:f>
              <c:numCache>
                <c:formatCode>General</c:formatCode>
                <c:ptCount val="3"/>
                <c:pt idx="0">
                  <c:v>99.9</c:v>
                </c:pt>
                <c:pt idx="1">
                  <c:v>93</c:v>
                </c:pt>
                <c:pt idx="2">
                  <c:v>97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Inestabilidad del anillo</c:v>
                </c:pt>
                <c:pt idx="1">
                  <c:v>Dolor o sensibilidad (Glasgow mayor de 13)</c:v>
                </c:pt>
                <c:pt idx="2">
                  <c:v>Deformidad pélvica</c:v>
                </c:pt>
              </c:strCache>
            </c:strRef>
          </c:cat>
          <c:val>
            <c:numRef>
              <c:f>Sheet1!$B$2:$B$4</c:f>
              <c:numCache>
                <c:formatCode>General</c:formatCode>
                <c:ptCount val="3"/>
                <c:pt idx="0">
                  <c:v>8</c:v>
                </c:pt>
                <c:pt idx="1">
                  <c:v>74</c:v>
                </c:pt>
                <c:pt idx="2">
                  <c:v>30</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Inestabilidad del anillo</c:v>
                </c:pt>
                <c:pt idx="1">
                  <c:v>Dolor o sensibilidad (Glasgow mayor de 13)</c:v>
                </c:pt>
                <c:pt idx="2">
                  <c:v>Deformidad pélvica</c:v>
                </c:pt>
              </c:strCache>
            </c:strRef>
          </c:cat>
          <c:val>
            <c:numRef>
              <c:f>Sheet1!$C$2:$C$4</c:f>
              <c:numCache>
                <c:formatCode>General</c:formatCode>
                <c:ptCount val="3"/>
                <c:pt idx="0">
                  <c:v>99</c:v>
                </c:pt>
                <c:pt idx="1">
                  <c:v>97</c:v>
                </c:pt>
                <c:pt idx="2">
                  <c:v>98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Radiografía previa al cinturón</c:v>
                </c:pt>
                <c:pt idx="1">
                  <c:v>TC con el cinturón puesto</c:v>
                </c:pt>
                <c:pt idx="2">
                  <c:v>Radiografía y TC leídas juntas</c:v>
                </c:pt>
              </c:strCache>
            </c:strRef>
          </c:cat>
          <c:val>
            <c:numRef>
              <c:f>Sheet1!$B$2:$B$4</c:f>
              <c:numCache>
                <c:formatCode>General</c:formatCode>
                <c:ptCount val="3"/>
                <c:pt idx="0">
                  <c:v>69.4</c:v>
                </c:pt>
                <c:pt idx="1">
                  <c:v>50</c:v>
                </c:pt>
                <c:pt idx="2">
                  <c:v>83.3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Sábana</c:v>
                </c:pt>
                <c:pt idx="1">
                  <c:v>Cinturón</c:v>
                </c:pt>
                <c:pt idx="2">
                  <c:v>C-clamp</c:v>
                </c:pt>
              </c:strCache>
            </c:strRef>
          </c:cat>
          <c:val>
            <c:numRef>
              <c:f>Sheet1!$B$2:$B$4</c:f>
              <c:numCache>
                <c:formatCode>General</c:formatCode>
                <c:ptCount val="3"/>
                <c:pt idx="0">
                  <c:v>23</c:v>
                </c:pt>
                <c:pt idx="1">
                  <c:v>4</c:v>
                </c:pt>
                <c:pt idx="2">
                  <c:v>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Reino Unido, 110 pacientes: posición insatisfactoria</c:v>
                </c:pt>
                <c:pt idx="1">
                  <c:v>Brisbane: cualquier posición subóptima</c:v>
                </c:pt>
                <c:pt idx="2">
                  <c:v>Brisbane, 496 radiografías: por encima de la línea trocantérica</c:v>
                </c:pt>
                <c:pt idx="3">
                  <c:v>Hospital militar, 167 radiografías analizadas: demasiado altos</c:v>
                </c:pt>
              </c:strCache>
            </c:strRef>
          </c:cat>
          <c:val>
            <c:numRef>
              <c:f>Sheet1!$B$2:$B$5</c:f>
              <c:numCache>
                <c:formatCode>General</c:formatCode>
                <c:ptCount val="4"/>
                <c:pt idx="0">
                  <c:v>50.9</c:v>
                </c:pt>
                <c:pt idx="1">
                  <c:v>43.5</c:v>
                </c:pt>
                <c:pt idx="2">
                  <c:v>39.7</c:v>
                </c:pt>
                <c:pt idx="3">
                  <c:v>39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veces</c:v>
                </c:pt>
              </c:strCache>
            </c:strRef>
          </c:tx>
          <c:spPr>
            <a:solidFill>
              <a:srgbClr val="0F5F6B"/>
            </a:solidFill>
          </c:spPr>
          <c:cat>
            <c:strRef>
              <c:f>Sheet1!$A$2:$A$3</c:f>
              <c:strCache>
                <c:ptCount val="2"/>
                <c:pt idx="0">
                  <c:v>Nivel de los trocánteres mayores</c:v>
                </c:pt>
                <c:pt idx="1">
                  <c:v>Banda alta</c:v>
                </c:pt>
              </c:strCache>
            </c:strRef>
          </c:cat>
          <c:val>
            <c:numRef>
              <c:f>Sheet1!$B$2:$B$3</c:f>
              <c:numCache>
                <c:formatCode>General</c:formatCode>
                <c:ptCount val="2"/>
                <c:pt idx="0">
                  <c:v>1</c:v>
                </c:pt>
                <c:pt idx="1">
                  <c:v>2.8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veces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kPa</c:v>
                </c:pt>
              </c:strCache>
            </c:strRef>
          </c:tx>
          <c:spPr>
            <a:solidFill>
              <a:srgbClr val="0F5F6B"/>
            </a:solidFill>
          </c:spPr>
          <c:cat>
            <c:strRef>
              <c:f>Sheet1!$A$2:$A$4</c:f>
              <c:strCache>
                <c:ptCount val="3"/>
                <c:pt idx="0">
                  <c:v>Umbral de daño cutáneo</c:v>
                </c:pt>
                <c:pt idx="1">
                  <c:v>Presión media más baja observada</c:v>
                </c:pt>
                <c:pt idx="2">
                  <c:v>Presión media más alta observada</c:v>
                </c:pt>
              </c:strCache>
            </c:strRef>
          </c:cat>
          <c:val>
            <c:numRef>
              <c:f>Sheet1!$B$2:$B$4</c:f>
              <c:numCache>
                <c:formatCode>General</c:formatCode>
                <c:ptCount val="3"/>
                <c:pt idx="0">
                  <c:v>9.3</c:v>
                </c:pt>
                <c:pt idx="1">
                  <c:v>23</c:v>
                </c:pt>
                <c:pt idx="2">
                  <c:v>31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kPa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Angioembolización</c:v>
                </c:pt>
                <c:pt idx="1">
                  <c:v>Lesión urinaria baja</c:v>
                </c:pt>
                <c:pt idx="2">
                  <c:v>Úlcera por decúbito</c:v>
                </c:pt>
              </c:strCache>
            </c:strRef>
          </c:cat>
          <c:val>
            <c:numRef>
              <c:f>Sheet1!$B$2:$B$4</c:f>
              <c:numCache>
                <c:formatCode>General</c:formatCode>
                <c:ptCount val="3"/>
                <c:pt idx="0">
                  <c:v>26</c:v>
                </c:pt>
                <c:pt idx="1">
                  <c:v>34</c:v>
                </c:pt>
                <c:pt idx="2">
                  <c:v>59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Cohorte con control histórico · control</c:v>
                </c:pt>
                <c:pt idx="1">
                  <c:v>Cohorte con control histórico · con cinturón</c:v>
                </c:pt>
                <c:pt idx="2">
                  <c:v>Registro alemán · sin dispositivo</c:v>
                </c:pt>
                <c:pt idx="3">
                  <c:v>Registro alemán · con dispositivo</c:v>
                </c:pt>
                <c:pt idx="4">
                  <c:v>Revisión de 7 estudios · sin cinturón o tardío</c:v>
                </c:pt>
                <c:pt idx="5">
                  <c:v>Revisión de 7 estudios · con cinturón</c:v>
                </c:pt>
              </c:strCache>
            </c:strRef>
          </c:cat>
          <c:val>
            <c:numRef>
              <c:f>Sheet1!$B$2:$B$7</c:f>
              <c:numCache>
                <c:formatCode>General</c:formatCode>
                <c:ptCount val="6"/>
                <c:pt idx="0">
                  <c:v>23</c:v>
                </c:pt>
                <c:pt idx="1">
                  <c:v>23</c:v>
                </c:pt>
                <c:pt idx="2">
                  <c:v>16.1</c:v>
                </c:pt>
                <c:pt idx="3">
                  <c:v>17.9</c:v>
                </c:pt>
                <c:pt idx="4">
                  <c:v>15.7</c:v>
                </c:pt>
                <c:pt idx="5">
                  <c:v>17.4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OR</c:v>
                </c:pt>
              </c:strCache>
            </c:strRef>
          </c:tx>
          <c:spPr>
            <a:solidFill>
              <a:srgbClr val="0F5F6B"/>
            </a:solidFill>
          </c:spPr>
          <c:cat>
            <c:strRef>
              <c:f>Sheet1!$A$2:$A$6</c:f>
              <c:strCache>
                <c:ptCount val="5"/>
                <c:pt idx="0">
                  <c:v>Registro japonés · sin fractura pélvica</c:v>
                </c:pt>
                <c:pt idx="1">
                  <c:v>Registro japonés · fractura inestable</c:v>
                </c:pt>
                <c:pt idx="2">
                  <c:v>Registro japonés · ponderado, todos</c:v>
                </c:pt>
                <c:pt idx="3">
                  <c:v>Metaanálisis · no ajustados</c:v>
                </c:pt>
                <c:pt idx="4">
                  <c:v>Metaanálisis · estudios ajustados</c:v>
                </c:pt>
              </c:strCache>
            </c:strRef>
          </c:cat>
          <c:val>
            <c:numRef>
              <c:f>Sheet1!$B$2:$B$6</c:f>
              <c:numCache>
                <c:formatCode>General</c:formatCode>
                <c:ptCount val="5"/>
                <c:pt idx="0">
                  <c:v>2.08</c:v>
                </c:pt>
                <c:pt idx="1">
                  <c:v>0.18</c:v>
                </c:pt>
                <c:pt idx="2">
                  <c:v>0.73</c:v>
                </c:pt>
                <c:pt idx="3">
                  <c:v>1.31</c:v>
                </c:pt>
                <c:pt idx="4">
                  <c:v>0.9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Cinturón o sábana pélvica: indicación y colocación.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qué es, qué logra y qué no logra; Epidemiología: a quién se le coloca y a quién se le debería colocar; Mecanismo de lesión: por qué el patrón decide si el cinturón ayuda; Anatomía de superficie y profunda que importa al colocarlo; Biomecánica: volumen, presión y fuerza; Clasificación: del patrón de lesión a la decisión de colocar; Diagnóstico: reconocer a quien necesita el cinturón sin esperar la imagen; Examen físico: lo que sirve y lo que no; Imágenes: con el cinturón puesto y sin él; Algoritmo de decisión: de la sospecha al retiro; Tratamiento: indicaciones, precauciones y qué dispositivo elegir; Situaciones especiales; Técnica: colocación paso a paso (cinturón comercial y sábana); Cuándo retirarlo y cómo hacer el puente a fijación o embolización; Complicaciones y riesgos; Resultados: qué se sabe de mortalidad, transfusión y puente. Estructura sugerida por el autor para diez minutos: Lámina 1: Portada y pregunta de apertura: ¿por qué el mismo cinturón puede ayudar o estorbar según cómo se ponga?. Lámina 2: Qué hace. Cierra el anillo y reduce el volumen; el sangrado es de hueso o venoso en 85 % y arterial en 10 a 15 % [r4]. Lámina 3: A quién. Criterios de la revisión IOTA [r4]; la maniobra de inestabilidad detecta solo 26 % de las fracturas inestables [r41]. Lámina 4: Dónde. Trocánteres mayores y tubérculos púbicos; con la banda alta la brecha fue 2,8 veces mayor [r13] y 39,7 % de los dispositivos de un centro estaban altos [r33]. Lámina 5: Cómo. Rotación interna de los miembros, banda ancha plana, pinzas en lugar de nudo y referencia de 180 N [r42][r4]. Sábana frente a comercial: la evidencia discrepa [r14][r24]. Lámina 6: Por patrón. APC II y III: mejor indicación; compresión lateral: sin compresión vigorosa; cizallamiento vertical: no corrige [r4][r35]. Lámina 7: Riesgos. La presión sobre la piel supera 9,3 kPa en más de 70 % de los ensayos [r16]; sobrerreducción en 4 casos Tile C [r32]. Lámina 8: La imagen engaña. En APC y VS, TC con cinturón diagnóstica en 50 % frente a 69,4 % de la radiografía previa [r30]; 4 de 54 inestables ocultas [r31]. Lámina 9: Evidencia clínica. Metaanálisis: OR ajustado 0,90 [r9]; confusión por indicación: el dispositivo marca gravedad [r25]. Lámina 10: Retiro y puente. Meta ideal antes de 24 h y sin pasar de 48 h [r4]; plan B según recursos [r2]. Mensajes para llevarse.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cinturón o la sábana pélvica rodea la pelvis y la aprieta para cerrar un anillo que se abrió; con eso baja el volumen donde cabe la sangre y se estabilizan los fragmentos. Es un puente temporal hacia el control definitivo y no un tratamiento en sí (fuente: Balogh ZJ y colaboradores, 2025) (fuente: Coccolini F y colaboradores, 2017). Se coloca ante la sospecha de lesión pélvica, sin esperar la imagen: la guía europea lo recomienda en el ámbito prehospitalario (grado 1C) (fuente: Rossaint R y colaboradores, 2023), y la maniobra de inestabilidad del anillo detecta apenas 26 % de las fracturas mecánicamente inestables (fuente: Shlamovitz GZ y colaboradores, 2009). Va a nivel de los trocánteres mayores, alineado con los tubérculos púbicos, con una tensión de referencia de 180 N (fuente: Balogh ZJ y colaboradores, 2025). El error más repetido es ponerlo en la cresta ilíaca: con el dispositivo alto la diástasis fue 2,8 veces mayor (fuente: Bonner TJ y colaboradores, 2011), y cerca de 4 de cada 10 se colocan así (fuente: Williamson F y colaboradores, 2020). La biomecánica es clara y la clínica no: el metaanálisis de 16 estudios no encontró reducción de mortalidad (OR ajustado 0,90; IC 95 % 0,73 a 1,10) (fuente: Forssten MP y colaboradores, 2026). No frena el sangrado arterial, que es de 10 a 15 % de los casos (fuente: Balogh ZJ y colaboradores, 2025). Se retira en cuanto la fisiología lo permita, idealmente antes de 24 h y sin pasar de 48 h (fuente: Balogh ZJ y colaboradores, 2025); antes de declarar la pelvis «despejada» hay que mirarla sin el dispositivo o bajo anestesia (fuente: Schweigkofler U y colaboradores, 2016) (fuente: Swartz J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qué es, qué logra y qué no logra. Cinturón pélvico, faja o binder y sábana pélvica son dos versiones del mismo gesto: rodear la pelvis con una banda y apretarla para cerrar un anillo que se abrió. En la literatura se agrupan bajo el nombre de dispositivos de compresión circunferencial pélvica (PCCD, por sus siglas en inglés) (fuente: Bakhshayesh P y colaboradores, 2016). Existen modelos comerciales, como T-POD, SAM Sling o Pelvic Binder, y soluciones improvisadas, como una sábana doblada (fuente: Coccolini F y colaboradores, 2017). Reduce el desplazamiento de las dos hemipelvis y, con él, el volumen donde puede acumularse sangre (fuente: Bakhshayesh P y colaboradores, 2016) (fuente: Spanjersberg WR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 quitarles juego a los fragmentos, deja que el coágulo venoso y el de las superficies óseas se mantenga en su sitio mientras llega el control definitivo (fuente: Balogh ZJ y colaboradores, 2025). En 15 pacientes en shock con una fractura inestable sin tratar, el cierre con T-POD acortó la diástasis de la sínfisis en 60 % y subió la presión arterial media de 65,3 a 81,2 mmHg (fuente: Tan EC y colaboradores, 2010). Es una serie pequeña, sin grupo control. No detiene el sangrado arterial, que explica de 10 a 15 % de los casos (fuente: Balogh ZJ y colaboradores, 2025), y no controla las fracturas por cizallamiento vertical (fuente: Vaidya R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sustituye al control definitivo: es un puente hacia fijador externo, empaquetamiento, embolización o fijación interna (fuente: Costantini TW y colaboradores, 2025) (fuente: Coccolini F y colaboradores, 2017). No ha demostrado por sí solo menos mortalidad; el apartado de resultados detalla por qué (fuente: Forssten MP y colaboradores, 2026). Con esto cerramos definición: qué es, qué logra y qué no logra. Sigamos con epidemiología: a quién se le coloca y a quién se le debería colocar.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a quién se le coloca y a quién se le debería colocar. En el registro alemán de trauma grave, que reunió 63 371 adultos, 9 % tenía una fractura pélvica inestable (fuente: Trentzsch H y colaboradores, 2024). La mortalidad de la inestabilidad hemodinámica por fractura pélvica grave se mantiene en 30 % (fuente: Rossaint R y colaboradores, 2023), y la revisión del simposio IOTA habla de hasta 30 % (fuente: Balogh ZJ y colaboradores, 2025). El origen de la hemorragia es en 85 % hueso o complejo venoso, y en 10 a 15 % es arterial (fuente: Balogh ZJ y colaboradores, 2025). Esa proporción explica por qué un dispositivo mecánico ayuda a la mayoría y no basta para todos. No todas las fracturas pélvicas matan igual. En una serie clásica de 210 pacientes de alta energía (162 con historia completa), la mortalidad fue mayor en el libro abierto (20,0 %) y en el mecanismo combinado (18,0 %) que en la compresión lateral (7,0 %), y fue 0 % en el cizallamiento vertical (fuente: Burgess AR y colaboradores, 1990). Falta en quien lo necesita: de 112 lesiones inestables, solo 47 % recibió dispositivo (fuente: Vaidya R y colaboradores, 2016); en un centro británico, 44,8 % de los pacientes con lesión del anillo no tenía ninguno (fuente: Naseem H y colaboradores, 2018). Sobra en quien no lo necesita: en el registro alemán, 40,2 % de las fracturas inestables lo recibió y 61 % de los dispositivos se colocó en pacientes sin lesión pélvica (fuente: Trentzsch H y colaboradores, 2024). Para los autores de ese registro, quién recibe el dispositivo en el campo depende más de lo grave que se ve el paciente que de si tiene o no una fractura inestable (fuente: Trentzsch H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según el patrón de lesión (serie clásica de 210 pacientes, 162 con historia completa)» muestra lo siguiente. Compresión lateral: 7 por ciento (fuente: Burgess AR y colaboradores, 1990). Compresión anteroposterior: 20 por ciento (fuente: Burgess AR y colaboradores, 1990). Cizallamiento vertical: 0 por ciento (fuente: Burgess AR y colaboradores, 1990). Mecanismo combinado: 18 por ciento (fuente: Burgess AR y colaboradores, 1990).</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«Lesiones inestables que recibieron cinturón o sábana» muestra lo siguiente. Centro de nivel I, Detroit (112 casos): 47 por ciento (fuente: Vaidya R y colaboradores, 2016). Registro alemán de trauma grave: 40.2 por ciento (fuente: Trentzsch H y colaboradores, 2024). Con esto cerramos epidemiología: a quién se le coloca y a quién se le debería colocar. Sigamos con mecanismo de lesión: por qué el patrón decide si el cinturón ayuda.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por qué el patrón decide si el cinturón ayuda. La clasificación de Young y Burgess ordena las lesiones por el vector de fuerza: compresión lateral (LC), compresión anteroposterior o «libro abierto» (APC), cizallamiento vertical (VS) y mecanismo combinado (CM) (fuente: Burgess AR y colaboradores, 1990). Dentro de esa clasificación, solo APC1 y LC1 se consideran estables; todo lo demás (LC2, LC3, APC2, APC3, VS y CM) es inestable (fuente: Vaidya R y colaboradores, 2016). La deformidad típica del anillo roto es la rotación externa de la hemipelvis, sobre todo en APC (fuente: Gardner MJ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banda que comprime desde los trocánteres hace el movimiento contrario: devuelve las hemipelvis hacia la línea media y cierra la sínfisis (fuente: Bottlang M y colaboradores, 2002) (fuente: Knops SP y colaboradores, 2011). En la compresión lateral la hemipelvis ya giró hacia adentro y el volumen no está aumentado (razonamiento biomecánico habitual); apretar más no aporta cierre y plantea la duda de la sobrerreducción. En cadáveres con fracturas B y C no se vio desplazamiento adverso mayor de 5 mm (fuente: Knops SP y colaboradores, 2011), y en el ensayo clínico de 16 pacientes no hubo sobrecompresión significativa en las lesiones por rotación interna (fuente: Krieg JC y colaboradores, 2005). Aun así, en un estudio por TC aparecieron 4 casos Tile C con sobrerreducción y cabalgamiento del cuerpo púbico (fuente: Dreizin D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cizallamiento vertical el desplazamiento principal es craneocaudal y el cinturón no lo controla (fuente: Vaidya R y colaboradores, 2016). La sábana o el cinturón tampoco corrigen lo que sangra por arterias; ese sangrado necesita otro recurso (fuente: Balogh ZJ y colaboradores, 2025). Con esto cerramos mecanismo de lesión: por qué el patrón decide si el cinturón ayuda. Sigamos con anatomía de superficie y profunda que importa al colocarlo.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de superficie y profunda que importa al colocarlo. El anillo pélvico lo forman los dos huesos coxales y el sacro, unidos por delante en la sínfisis del pubis y por detrás en las articulaciones sacroilíacas, sostenidas por ligamentos muy fuertes (descripción anatómica estándar). Lo que se palpa desde fuera es lo que guía la colocación: Trocánteres mayores: son el plano por el que debe pasar la banda, alineado con los tubérculos púbicos (fuente: Balogh ZJ y colaboradores, 2025). Cresta ilíaca y espinas ilíacas anterosuperiores: son la referencia que atrae la banda hacia arriba; ese error aparece en 39,7 % de los dispositivos colocados en un centro (fuente: Williamson F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Sínfisis y tubérculos púbicos: marcan el borde anterior que se debe cerrar (fuente: Balogh ZJ y colaboradores, 2025). La banda a nivel trocantérico traslada la compresión a la sínfisis y a las sacroilíacas (razonamiento biomecánico habitual). Los 2 estudios biomecánicos en cadáver que reunió la revisión sistemática de Spanjersberg vieron la mejor estabilización y reducción de volumen con el dispositivo rodeando los trocánteres mayores (fuente: Spanjersberg WR y colaboradores, 2009). Otra revisión sistemática, al resumir el trabajo de Bottlang con la correa prototipo, señala el nivel trocantérico como el de elección para generar la fuerza de cierre (fuente: Bakhshayesh P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3 fuentes de sangrado son los extremos óseos, el plexo venoso presacro y peripélvico, y las arterias parietales de la hipogástrica (fuente: Balogh ZJ y colaboradores, 2025). El cinturón actúa sobre las dos primeras. El dispositivo debe cerrar la región anterior y dejar libre el acceso a la ingle y al abdomen (fuente: Balogh ZJ y colaboradores, 2025). Los puntos de presión son los trocánteres y el sacro (fuente: Knops SP y colaboradores, 2011). Con esto cerramos anatomía de superficie y profunda que importa al colocarlo. Sigamos con biomecánica: volumen, presión y fuerza.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volumen, presión y fuerza. Grimm llenó de líquido el retroperitoneo de cadáveres para medir cuánto se opone el espacio. Con la pelvis íntegra, 5 L bastaron para subir la presión hasta unos 30 mmHg; con la pelvis fracturada el espacio admitió hasta 20 L sin pasar de 35 mmHg (fuente: Grimm MR y colaboradores, 1998). Al agregar un fijador externo, la presión ganó unos 3 mmHg con volúmenes bajos y unos 11 mmHg con los máximos (fuente: Grimm MR y colaboradores, 1998). Lectura clínica del propio estudio (que probó un fijador externo, no un cinturón): la presión apenas sube hasta que la pelvis ya alojó mucho líquido; eso puede bastar para una fuga venosa de baja presión, pero probablemente no para una arteria (fuente: Grimm MR y colaboradores, 1998). Morris colocó un balón retropúbico en 6 cadáveres no embalsamados con lesión 61-C1 y partió de una presión basal de 8 cmH2O. El cinturón T-POD llevó la presión estable a 24, el vendaje de los miembros sobre un rodillo a 15,5 y las dos maniobras juntas a 31, sin que la suma superara de forma significativa a cada una por separado (fuente: Morris R y colaboradores, 2017). Bottlang usó una correa experimental en 7 cadáveres: para cerrar del todo la sínfisis hicieron falta 177 ± 44 N con la pelvis parcialmente estable y 180 ± 50 N con la inestable (fuente: Bottlang M y colaboradores, 2002). Con dispositivos comerciales (16 cadáveres), la fuerza de cierre dependió del modelo: 43 ± 7 N con el T-POD, 60 ± 9 N con el Pelvic Binder y 112 ± 10 N con el SAM Sling (media ± error estándar) (fuente: Knops SP y colaboradores, 2011). En pacientes (16 en el ensayo de Krieg), una compresión controlada achicó el ancho pélvico en 9,9 ± 6,0 % en las lesiones por rotación externa, casi lo mismo que logró la fijación definitiva (10,0 ± 4,1 %) (fuente: Krieg JC y colaboradores, 2005). Con el SAM Sling II a nivel de la cresta ilíaca se redujo menos volumen que a nivel trocantérico, mientras que el T-POD fue menos sensible al error de posición (fuente: Privalov M y colaboradores, 2024). En radiografías de pacientes, la brecha de la sínfisis fue 2,8 veces mayor con la banda alta que con la trocantérica (fuente: Bonner TJ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«Fuerza para cerrar por completo la sínfisis en cadáver» muestra lo siguiente. T-POD: 43 N (fuente: Knops SP y colaboradores, 2011). Pelvic Binder: 60 N (fuente: Knops SP y colaboradores, 2011). SAM Sling: 112 N (fuente: Knops SP y colaboradores, 2011). Correa prototipo (pelvis inestable): 180 N (fuente: Bottlang M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«Presión intrapélvica estable en cadáver» muestra lo siguiente. Basal: 8 cmH2O (fuente: Morris R y colaboradores, 2017). Vendaje de miembros sobre rodillo: 15.5 cmH2O (fuente: Morris R y colaboradores, 2017). Cinturón T-POD: 24 cmH2O (fuente: Morris R y colaboradores, 2017). Ambas maniobras: 31 cmH2O (fuente: Morris R y colaboradores, 2017). En el documento Word de este tema encontrarás además: Qué midió cada estudio biomecánico. Con esto cerramos biomecánica: volumen, presión y fuerza. Sigamos con clasificación: del patrón de lesión a la decisión de colocar.</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del patrón de lesión a la decisión de colocar. Young y Burgess clasifican por el vector de fuerza (fuente: Burgess AR y colaboradores, 1990); Tile y AO/OTA clasifican por estabilidad, y se llaman inestables las fracturas B y C (fuente: Shlamovitz GZ y colaboradores, 2009). Para el cinturón importan menos las siglas que la pregunta que contestan: ¿esta lesión aumentó el volumen de la pelvis y el cinturón puede cerrarlo? APC2 y APC3: son la mejor indicación; el cinturón cierra el libro abierto (fuente: Balogh ZJ y colaboradores, 2025). VS y CM: se coloca para estabilizar, pero no corrige el desplazamiento vertical ni detiene el sangrado arterial (fuente: Vaidya R y colaboradores, 2016). LC2 y LC3: hay desacuerdo entre autores. Una serie de un centro de nivel I lo considera indicado en LC3 y poco útil en otras compresiones laterales (fuente: Vaidya R y colaboradores, 2016); la revisión del simposio IOTA pide precaución en toda compresión lateral y propone aplicarlo sin compresión vigorosa, solo para limitar la movilidad durante el traslado (fuente: Balogh ZJ y colaboradores, 2025). APC1 y LC1: son estables (fuente: Vaidya R y colaboradores, 2016). Si hay dudas de una inestabilidad oculta en LC1, existe una prueba de estrés con fuerza medida en pacientes conscientes y sin hipotensión (fuente: Patterson JT y colaboradores, 2024). En esa serie clásica, el libro abierto consumió 14,8 unidades por paciente, más que el cizallamiento vertical (9,2), el mecanismo combinado (8,5) y la compresión lateral (3,6) (fuente: Burgess AR y colaboradores, 1990). El patrón que más transfusión consume es el mismo en el que el cinturón tiene más que aportar.</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«Sangre reemplazada por patrón en la serie clásica (promedio)» muestra lo siguiente. Compresión lateral: 3.6 unidades (fuente: Burgess AR y colaboradores, 1990). Compresión anteroposterior: 14.8 unidades (fuente: Burgess AR y colaboradores, 1990). Cizallamiento vertical: 9.2 unidades (fuente: Burgess AR y colaboradores, 1990). Mecanismo combinado: 8.5 unidades (fuente: Burgess AR y colaboradores, 1990).</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«Patrón de Young-Burgess y conducta con el cinturón» tiene 3 columnas: Patrón, Cinturón, Comentario. Fila 1: Patrón, APC1; Cinturón, Sin indicación por volumen; Comentario, Estable (fuente: Vaidya R y colaboradores, 2016). Fila 2: Patrón, APC2 y APC3; Cinturón, Mejor indicación; Comentario, Cierra el libro abierto (fuente: Balogh ZJ y colaboradores, 2025). Fila 3: Patrón, LC1; Cinturón, No para controlar volumen; Comentario, Prueba de estrés en consciente sin hipotensión (fuente: Patterson JT y colaboradores, 2024). Fila 4: Patrón, LC2 y LC3; Cinturón, Con precaución; Comentario, Sin compresión vigorosa (fuente: Balogh ZJ y colaboradores, 2025); LC3 considerado indicado por otros (fuente: Vaidya R y colaboradores, 2016). Fila 5: Patrón, VS; Cinturón, Estabiliza, no corrige; Comentario, No controla el desplazamiento vertical (fuente: Vaidya R y colaboradores, 2016). Fila 6: Patrón, CM; Cinturón, Según el componente dominante; Comentario, Mismo límite que VS (fuente: Vaidya R y colaboradores, 2016). (fuente: Balogh ZJ y colaboradores, 2025) (fuente: Vaidya R y colaboradores, 2016) (fuente: Patterson JT y colaboradores, 2024). Con esto cerramos clasificación: del patrón de lesión a la decisión de colocar. Sigamos con diagnóstico: reconocer a quien necesita el cinturón sin esperar la imagen.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reconocer a quien necesita el cinturón sin esperar la imagen. La revisión del simposio IOTA lo recomienda ante cualquiera de estos 4 elementos: sospecha clínica alta de lesión pélvica, inestabilidad palpable del anillo, mecanismo de alta energía en un paciente inconsciente o evidencia radiográfica de lesión (fuente: Balogh ZJ y colaboradores, 2025). La guía europea lo respalda en el ámbito prehospitalario ante la sospecha de fractura (grado 1C) (fuente: Rossaint R y colaboradores, 2023). El ATLS indica colocar el dispositivo o la sábana tras el examen físico de la pelvis y antes de interpretar la radiografía (fuente: Vaidya R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una serie real, de los dispositivos colocados 72 % se aplicó después de la imagen, y solo 47 % de las lesiones inestables recibió alguno (fuente: Vaidya R y colaboradores, 2016). La demora por «esperar la placa» es un error documentado. El examen detecta pocas de las fracturas inestables (detalle en el apartado siguiente) (fuente: Shlamovitz GZ y colaboradores, 2009), y el uso prehospitalario está más ligado a la gravedad global que a la lesión pélvica concreta: en el registro alemán, 61 % de los dispositivos se colocó en pacientes sin lesión pélvica (fuente: Trentzsch H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Reanimación hemostática, búsqueda de otras fuentes de sangrado y colocación del cinturón forman parte del mismo primer paso (fuente: Costantini TW y colaboradores, 2025). Radiografía de pelvis y ecografía FAST ampliada pertenecen al enfoque inicial (fuente: Balogh ZJ y colaboradores, 2025). Maniobra de compresión: una sola y suave, o ninguna, si ya hay sospecha clara; no se repite para «confirmar» (práctica habitual / opinión experta). Con esto cerramos diagnóstico: reconocer a quien necesita el cinturón sin esperar la imagen. Sigamos con examen físico: lo que sirve y lo que no.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lo que sirve y lo que no. En 1502 pacientes con trauma cerrado, 115 tuvieron fractura pélvica y 34 una fractura inestable (Tile B y C) (fuente: Shlamovitz GZ y colaboradores, 2009). Con esa base: Maniobra de inestabilidad: casi no da falsos positivos (especificidad de 99 % para cualquier fractura y de 99,9 % para las inestables), pero deja pasar a la mayoría (sensibilidad de 8 % y de 26 %, respectivamente) (fuente: Shlamovitz GZ y colaboradores, 2009). Dolor o sensibilidad en el paciente despierto (Glasgow mayor de 13): para las fracturas inestables no dejó pasar ninguna en esa muestra (sensibilidad de 100 %, con un intervalo de confianza de 95 % que baja hasta 85 %) y tuvo especificidad de 93 %; para cualquier fractura, la sensibilidad fue de 74 % y la especificidad de 97 % (fuente: Shlamovitz GZ y colaboradores, 2009). Deformidad visible: es específica (97 % para las inestables y 98 % para cualquier fractura) y poco sensible (55 % y 30 %, respectivamente) (fuente: Shlamovitz GZ y colaboradores, 2009). La maniobra de inestabilidad es muy específica y poco sensible: si es positiva, la fractura inestable es casi segura, pero si es negativa no se descarta (fuente: Shlamovitz GZ y colaboradores, 2009). En cambio, la ausencia de dolor pélvico en un paciente despierto (Glasgow mayor de 13) hace poco probable una fractura inestable (fuente: Shlamovitz GZ y colaboradores, 2009). El estudio no cubre al paciente con alteración de conciencia, que es justo el que más necesita que el cinturón no dependa del examen.</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«Examen físico para fracturas pélvicas mecánicamente inestables» muestra lo siguiente. Inestabilidad del anillo: sensibilidad 26 por ciento y especificidad 99.9 por ciento (fuente: Shlamovitz GZ y colaboradores, 2009). Dolor o sensibilidad (Glasgow mayor de 13): sensibilidad 100 por ciento y especificidad 93 por ciento (fuente: Shlamovitz GZ y colaboradores, 2009). Deformidad pélvica: sensibilidad 55 por ciento y especificidad 97 por ciento (fuente: Shlamovitz GZ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«Examen físico para cualquier fractura pélvica» muestra lo siguiente. Inestabilidad del anillo: sensibilidad 8 por ciento y especificidad 99 por ciento (fuente: Shlamovitz GZ y colaboradores, 2009). Dolor o sensibilidad (Glasgow mayor de 13): sensibilidad 74 por ciento y especificidad 97 por ciento (fuente: Shlamovitz GZ y colaboradores, 2009). Deformidad pélvica: sensibilidad 30 por ciento y especificidad 98 por ciento (fuente: Shlamovitz GZ y colaboradores, 2009). Con esto cerramos examen físico: lo que sirve y lo que no. Sigamos con imágenes: con el cinturón puesto y sin él.</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con el cinturón puesto y sin él. Paradoja del cinturón: cuanto mejor reduce, más normal parece la pelvis al examinarla y en la imagen, y la inestabilidad puede pasar inadvertida (fuente: Schweigkofler U y colaboradores, 2016). Tres estudios lo cuantifican: Swartz contrastó la imagen con el examen fluoroscópico bajo anestesia en 43 pacientes con lesión B o C (fuente: Swartz J y colaboradores, 2016); en los patrones de compresión anteroposterior o cizallamiento vertical (OTA 61-B1, 61-B3.1 y 61-C), la radiografía tomada antes del cinturón fue diagnóstica en 69,4 %, la TC con el cinturón puesto solo en 50 %, y leer ambas juntas llevó la concordancia a 83,3 % (fuente: Swartz J y colaboradores, 2016). En la compresión lateral el cinturón no cambió la sensibilidad de la TC, salvo el componente de libro abierto de la LC3 (fuente: Swartz J y colaboradores, 2016). Fagg y colaboradores repitieron la radiografía sin cinturón en 54 pacientes: 4 de ellos (7 %) tenían una lesión inestable que la TC con cinturón no había mostrado (fuente: Fagg JAC y colaboradores, 2018). Dreizin emparejó 49 pacientes con cinturón con 49 controles (fuente: Dreizin D y colaboradores, 2018). En Tile B, el cinturón se acompañó de menos diástasis sacroilíaca (2,7 frente a 4,5 mm) y de menos hematoma (135 frente a 295 mL), es decir, hace su trabajo (fuente: Dreizin D y colaboradores, 2018). En el mismo estudio, 4 pacientes Tile C mostraron sobrerreducción con cabalgamiento del cuerpo púbico (fuente: Dreizin D y colaboradores, 2018). Radiografía AP de pelvis con el dispositivo puesto para comprobar el nivel y la reducción; hay un método rápido de lectura con las líneas de los trocánteres mayor y menor (fuente: Williamson F y colaboradores, 2020). TC de trauma con el dispositivo si el paciente lo necesita, sabiendo que puede subestimar (fuente: Swartz J y colaboradores, 2016). Si el paciente está inestable, no se retira el dispositivo solo para tomar una radiografía (fuente: Vaidya R y colaboradores, 2016). Cuando sea seguro retirarlo o abrirlo, radiografía o TC sin cinturón, o examen fluoroscópico bajo anestesia; no se «despeja» la pelvis sin eso (fuente: Schweigkofler U y colaboradores, 2016) (fuente: Swartz J y colaboradores, 2016). En LC1 sospechosa de inestabilidad oculta, el cinturón con fuerza medida en un paciente despierto y sin hipotensión permite una radiografía de estrés (fuente: Patterson JT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«Imagen diagnóstica frente al examen bajo anestesia» muestra lo siguiente. Radiografía previa al cinturón: 69.4 por ciento (fuente: Swartz J y colaboradores, 2016). TC con el cinturón puesto: 50 por ciento (fuente: Swartz J y colaboradores, 2016). Radiografía y TC leídas juntas: 83.3 por ciento (fuente: Swartz J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«Imagen y cinturón: qué mostraron los estudios» tiene 4 columnas: Estudio, Muestra, Hallazgo, Lectura práctica. Fila 1: Estudio, Swartz 2016 (fuente: Swartz J y colaboradores, 2016); Muestra, 43 con lesión B o C (cifras del subgrupo APC/VS); Hallazgo, Rx previa 69,4 %; TC con cinturón 50 %; Lectura práctica, La placa previa vale más que la TC con cinturón. Fila 2: Estudio, Fagg 2018 (fuente: Fagg JAC y colaboradores, 2018); Muestra, 54 con imagen sin cinturón; Hallazgo, 4 lesiones inestables inesperadas (7 %); Lectura práctica, Pedir imagen sin cinturón si hay duda. Fila 3: Estudio, Dreizin 2018 (fuente: Dreizin D y colaboradores, 2018); Muestra, 49 con cinturón y 49 controles; Hallazgo, Hematoma menor en Tile B; 4 sobrerreducciones en Tile C; Lectura práctica, El efecto existe y puede pasarse de largo. Fila 4: Estudio, Patterson 2024 (fuente: Patterson JT y colaboradores, 2024); Muestra, 31 adultos con LC1 sin hipotensión; Hallazgo, Desplazamiento de 4,3 mm con 5 kg; Lectura práctica, Prueba factible y segura; su valor para decidir aún se estudia. (fuente: Swartz J y colaboradores, 2016) (fuente: Fagg JAC y colaboradores, 2018) (fuente: Dreizin D y colaboradores, 2018) (fuente: Patterson JT y colaboradores, 2024). Con esto cerramos imágenes: con el cinturón puesto y sin él. Sigamos con algoritmo de decisión: de la sospecha al retiro.</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de la sospecha al retiro. El recorrido siguiente resume cuándo colocar, cuánto apretar, qué plan B tener listo y cuándo retirar. Cada paso se apoya en el texto de los apartados anteriores.</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«Cinturón o sábana pélvica: de la sospecha al retiro» se lee de arriba hacia abajo. Se parte de: Trauma de alta energía o sospecha de lesión pélvica. Se decide: ¿Hay criterio para colocar? Sospecha clínica, inestabilidad palpable, alta energía en inconsciente (fuente: Balogh ZJ y colaboradores, 2025)? Si la respuesta es sí, colocar sin esperar imágenes: rotar los miembros hacia adentro, centrar en trocánteres y tensar (fuente: Balogh ZJ y colaboradores, 2025) (fuente: Vaidya R y colaboradores, 2016) (fuente: Coccolini F y colaboradores, 2017); en embarazo o anciano, con cautela (fuente: Coccolini F y colaboradores, 2017). Si la respuesta es no, continuar la evaluación habitual; reconsiderar si cambia el estado. Termina en: Continuar la evaluación habitual; reconsiderar si cambia el estado. Se hace: Colocar sin esperar imágenes: rotar los miembros hacia adentro, centrar en trocánteres y tensar (fuente: Balogh ZJ y colaboradores, 2025) (fuente: Vaidya R y colaboradores, 2016) (fuente: Coccolini F y colaboradores, 2017); en embarazo o anciano, con cautela (fuente: Coccolini F y colaboradores, 2017). Se decide: ¿Compresión lateral aislada o sospecha de fractura de cadera o acetábulo? Si la respuesta es sí, aplicar solo para limitar la movilidad, sin compresión vigorosa (fuente: Balogh ZJ y colaboradores, 2025). Si la respuesta es no, reanimación hemostática, fast, radiografía ap con el dispositivo y búsqueda de otras fuentes (fuente: Costantini TW y colaboradores, 2025) (fuente: Balogh ZJ y colaboradores, 2025). Se hace: Aplicar solo para limitar la movilidad, sin compresión vigorosa (fuente: Balogh ZJ y colaboradores, 2025). Se hace: Reanimación hemostática, FAST, radiografía AP con el dispositivo y búsqueda de otras fuentes (fuente: Costantini TW y colaboradores, 2025) (fuente: Balogh ZJ y colaboradores, 2025). Se decide: ¿Sigue en shock con el dispositivo bien colocado? Si la respuesta es sí, plan b según recursos: empaquetamiento extraperitoneal, angioembolización, fijador o c-clamp; reboa si procede (fuente: Rossaint R y colaboradores, 2023) (fuente: Coccolini F y colaboradores, 2017) (fuente: Balogh ZJ y colaboradores, 2025). Si la respuesta es no, tc con contraste con el dispositivo puesto, sabiendo que puede subestimar (fuente: Swartz J y colaboradores, 2016). Se hace: Plan B según recursos: empaquetamiento extraperitoneal, angioembolización, fijador o C-clamp; REBOA si procede (fuente: Rossaint R y colaboradores, 2023) (fuente: Coccolini F y colaboradores, 2017) (fuente: Balogh ZJ y colaboradores, 2025). Se hace: TC con contraste con el dispositivo puesto, sabiendo que puede subestimar (fuente: Swartz J y colaboradores, 2016). Se decide: ¿Fisiología corregida y plan de fijación listo? Si la respuesta es no: volver a reanimar, reanimación hemostática, fast, radiografía ap con el dispositivo y búsqueda de otras fuentes (fuente: Costantini TW y colaboradores, 2025) (fuente: Balogh ZJ y colaboradores, 2025). Si la respuesta es sí, imagen sin el dispositivo (o con él abierto) o examen bajo anestesia antes de despejar la pelvis (fuente: Schweigkofler U y colaboradores, 2016) (fuente: Swartz J y colaboradores, 2016). Se hace: Imagen sin el dispositivo (o con él abierto) o examen bajo anestesia antes de despejar la pelvis (fuente: Schweigkofler U y colaboradores, 2016) (fuente: Swartz J y colaboradores, 2016). Termina en: Retirar y convertir a fijación; meta: antes de 24 h y sin pasar de 48 h (fuente: Balogh ZJ y colaboradores, 2025). Con esto cerramos algoritmo de decisión: de la sospecha al retiro. Sigamos con tratamiento: indicaciones, precauciones y qué dispositivo elegir.</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indicaciones, precauciones y qué dispositivo elegir. Sospecha prehospitalaria de fractura pélvica: recomendación de grado 1C de la guía europea (fuente: Rossaint R y colaboradores, 2023). Shock hemorrágico con anillo roto: cierre y estabilización lo antes posible, recomendación de grado 1B (fuente: Rossaint R y colaboradores, 2023). Compresión externa no invasiva como estrategia temprana en la fase inicial de la reanimación, recomendación de grado 1A de WSES (fuente: Coccolini F y colaboradores, 2017). Traslado entre hospitales: se mantiene el dispositivo hasta el tratamiento definitivo (práctica habitual / opinión experta). Sospecha de fractura de cadera o de acetábulo y compresión lateral: sin compresión vigorosa (fuente: Balogh ZJ y colaboradores, 2025). Embarazo y ancianos: colocar con cautela (fuente: Coccolini F y colaboradores, 2017). Retirarlo para una radiografía en un paciente inestable: se desaconseja (fuente: Vaidya R y colaboradores, 2016). Dejarlo más tiempo del necesario: ideal menos de 24 h y no más de 48 h (fuente: Balogh ZJ y colaboradores, 2025). La evidencia discrepa y conviene decirlo así. En el laboratorio, la sábana inmovilizó igual que el T-POD: en 5 cadáveres con lesión 61-C1 no hubo diferencias en cuánto se movía la hemipelvis lesionada (fuente: Prasarn ML y colaboradores, 2013). En el registro alemán, en cambio, la hemorragia pélvica letal apareció en 23 % de los tratados con sábana, 4 % con cinturón y 8 % con C-clamp; los grupos de sábana y de cinturón eran pequeños (16 % y 15 % de 207 pacientes) y no difirieron en mortalidad, transfusión ni estancia (fuente: Pizanis A y colaboradores, 2013). WSES califica al cinturón comercial como superior a la sábana (grado 1C) (fuente: Coccolini F y colaboradores, 2017), mientras que la revisión del simposio IOTA no ve diferencias grandes en eficacia durante la resucitación inicial (fuente: Balogh ZJ y colaboradores, 2025). En el paciente con obesidad troncal la sábana se maneja con dificultad y a veces no cierra del todo (fuente: Gardner MJ y colaboradores, 2009). Conclusión práctica: si hay un cinturón comercial a mano, se usa; si no, una sábana bien puesta es válida y no debe retrasarse la colocación por esperar el dispositivo. En cadáveres, T-POD y SAM Pelvic Sling II redujeron el volumen de forma similar a nivel trocantérico; con la banda fuera de plano, el T-POD fue menos sensible al error (fuente: Privalov M y colaboradores, 2024). La tracción necesaria para la reducción completa fue menor con el T-POD (fuente: Knops SP y colaboradores, 2011). Son datos de laboratorio, no de resultados en pacientes.</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«Hemorragia pélvica letal según el dispositivo de estabilización de urgencia» muestra lo siguiente. Sábana: 23 por ciento (fuente: Pizanis A y colaboradores, 2013). Cinturón: 4 por ciento (fuente: Pizanis A y colaboradores, 2013). C-clamp: 8 por ciento (fuente: Pizanis A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«Sábana frente a cinturón comercial: lo que dijo cada estudio» tiene 4 columnas: Estudio, Diseño, Resultado, Lectura. Fila 1: Estudio, Prasarn 2013 (fuente: Prasarn ML y colaboradores, 2013); Diseño, 5 cadáveres, lesión 61-C1; Resultado, Sin diferencias de movimiento entre T-POD y sábana; Lectura, Equivalencia mecánica en laboratorio. Fila 2: Estudio, Pizanis 2013 (fuente: Pizanis A y colaboradores, 2013); Diseño, Registro, 207 pacientes; Resultado, Hemorragia letal: sábana 23 %, cinturón 4 %, C-clamp 8 %; Lectura, Grupos pequeños; análisis sin ajuste. Fila 3: Estudio, WSES 2017 (fuente: Coccolini F y colaboradores, 2017); Diseño, Guía; Resultado, Cinturón superior a la sábana, grado 1C; Lectura, Recomendación. Fila 4: Estudio, IOTA 2025 (fuente: Balogh ZJ y colaboradores, 2025); Diseño, Revisión de simposio; Resultado, Sin diferencias grandes en eficacia inicial; Lectura, Elegir según recursos. (fuente: Coccolini F y colaboradores, 2017) (fuente: Balogh ZJ y colaboradores, 2025) (fuente: Prasarn ML y colaboradores, 2013) (fuente: Pizanis A y colaboradores, 2013). Con esto cerramos tratamiento: indicaciones, precauciones y qué dispositivo elegir. Sigamos con situaciones especiales.</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situaciones especiales. Niños: el cinturón pediátrico ajustó en el 100 % de los niños de menos de 143 cm en un estudio con 65 niños de 1 a 14 años; para los más altos se sugiere el SAM Pelvic Sling pequeño (fuente: Reyes J y colaboradores, 2023). Un cinturón de adulto no es una opción para un niño pequeño (práctica habitual / opinión experta). Embarazo y ancianos: WSES indica colocar con cautela (grado 2A) (fuente: Coccolini F y colaboradores, 2017). En el anciano predomina la compresión lateral poco desplazada, y la angiografía parece tener más efecto hemostático que el cinturón (fuente: Coccolini F y colaboradores, 2017). Obesidad: la sábana puede ser engorrosa y no lograr reducción completa (fuente: Gardner MJ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Mujeres: en un centro, la colocación subóptima fue más frecuente en mujeres (62,5 % frente a 37 %), aunque el mismo resumen informa que, en el análisis ajustado, el sexo no se asoció; el factor protector fue una mayor altura intertrocantérica (OR ajustado 0,62 por cada cm) (fuente: Williamson F y colaboradores, 2020). Compresión lateral y sospecha de fractura de cadera o acetábulo: aplicar sin compresión vigorosa, solo para limitar el movimiento durante el traslado (fuente: Balogh ZJ y colaboradores, 2025). Muslos y cinturón intraoperatorio: el uso prolongado sobre los muslos como ayuda de reducción se asoció con síndrome compartimental bilateral en un caso (fuente: Chung P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Acceso vascular a la ingle: modificar el dispositivo para dejar paso a la arteria femoral disminuyó su eficacia en cadáveres (fuente: Chavez MA y colaboradores, 2022); si hace falta el acceso, se planea con el equipo (práctica habitual / opinión experta). La revisión IOTA, en cambio, admite abrir orificios en la banda para colocar tornillos sacroilíacos percutáneos en fracturas tipo C (fuente: Balogh ZJ y colaboradores, 2025). Fractura abierta con herida perineal o vaginal: se coloca sin cubrir la herida y con vigilancia de la piel (práctica habitual / opinión experta). Con esto cerramos situaciones especiales. Sigamos con técnica: colocación paso a paso (cinturón comercial y sábana).</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colocación paso a paso (cinturón comercial y sábana). Se trata de cerrar el anillo desde afuera con una banda ancha que pase por los trocánteres mayores, con los miembros inferiores rotados hacia adentro, y comprobar después que el cierre es simétrico y que el nivel es el correcto. La técnica es la misma con un modelo comercial o con una sábana; cambia la forma de tensar y de fijar (fuente: Balogh ZJ y colaboradores, 2025) (fuente: Coccolini F y colaboradores, 2017). Paciente en decúbito supino, con el menor movimiento posible hasta que la banda esté puesta (práctica habitual / opinión experta). Dos personas: una sostiene los miembros inferiores en rotación interna y la otra pasa y centra la banda. Con una sábana: doblada a lo largo hasta formar una banda ancha (práctica habitual / opinión experta), y pinzas, no un nudo, para fijar los extremos (fuente: Balogh ZJ y colaboradores, 2025). Nivel: el cierre o la banda sobre el plano de los trocánteres, no sobre las crestas; la radiografía AP con el dispositivo puesto lo confirma y existe un método rápido de lectura con las líneas de los trocánteres mayor y menor (fuente: Williamson F y colaboradores, 2020). Reducción: la sínfisis debe verse cerrada y simétrica; en pacientes con shock, el T-POD redujo la diástasis 60 % y la presión arterial media subió de 65,3 a 81,2 mmHg (fuente: Tan EC y colaboradores, 2010). Tensión: 180 N es la referencia práctica (fuente: Balogh ZJ y colaboradores, 2025), pero la fuerza necesaria varió de 43 a 112 N según el dispositivo (fuente: Knops SP y colaboradores, 2011); por eso la prueba real es la reducción y no un número. Piel y perfusión: banda plana contra la piel (fuente: Balogh ZJ y colaboradores, 2025), sin nudos ni arrugas que concentren la presión (práctica habitual / opinión experta), pulsos distales presentes y hora anotada.</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«Cinturones mal colocados en series reales» muestra lo siguiente. Hospital militar, 167 radiografías analizadas: demasiado altos: 39 por ciento (fuente: Bonner TJ y colaboradores, 2011). Brisbane, 496 radiografías: por encima de la línea trocantérica: 39.7 por ciento (fuente: Williamson F y colaboradores, 2020). Brisbane: cualquier posición subóptima: 43.5 por ciento (fuente: Williamson F y colaboradores, 2020). Reino Unido, 110 pacientes: posición insatisfactoria: 50.9 por ciento (fuente: Naseem H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«Brecha de la sínfisis según el nivel del cinturón (trocantérico = 1)» muestra lo siguiente. Nivel de los trocánteres mayores: 1 veces (fuente: Bonner TJ y colaboradores, 2011). Banda alta: 2.8 veces (fuente: Bonner TJ y colaboradores, 2011). En el documento Word de este tema encontrarás además: Errores frecuentes del residente al colocar el cinturón. Con esto cerramos técnica: colocación paso a paso (cinturón comercial y sábana). Sigamos con cuándo retirarlo y cómo hacer el puente a fijación o embolización.</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cuándo retirarlo y cómo hacer el puente a fijación o embolización. Tan pronto como la fisiología lo permita, y reemplazarlo por fijación externa o definitiva si hay indicación (WSES, grado 1B) (fuente: Coccolini F y colaboradores, 2017). Como meta ideal, antes de 24 h y sin pasar de 48 h (fuente: Balogh ZJ y colaboradores, 2025); WSES da el mismo límite de 24 a 48 h (fuente: Coccolini F y colaboradores, 2017). La razón es la piel: sobre la tabla espinal la presión superó el umbral de daño tisular (fuente: Knops SP y colaboradores, 2011), y el politraumatizado tiene más riesgo de ruptura de partes blandas (fuente: Balogh ZJ y colaboradores, 2025). No se retira en un paciente inestable solo para tomar una radiografía (fuente: Vaidya R y colaboradores, 2016). Un consenso alemán de expertos ordena la decisión en 4 preguntas: qué mecanismo y qué cuadro clínico hay, cómo está la hemodinamia, si de verdad hace falta abrir el cinturón antes de terminar el estudio y qué muestran las imágenes (fuente: Schweigkofler U y colaboradores, 2016). Su advertencia clave: no se despeja la pelvis si no se hicieron radiografías o TC sin el cinturón o con él abierto, y abrirlo sin criterio puede provocar un nuevo deterioro circulatorio (fuente: Schweigkofler U y colaboradores, 2016). Cuando se abre, el plan B debe estar listo (práctica habitual / opinión experta). C-clamp frente a cinturón: en el registro alemán se compararon 3 grupos de 40 pacientes Tile C (sin estabilización, cinturón y C-clamp); el cinturón se colocó mucho más rápido (mediana de 5 frente a 60 min), y las complicaciones (52,5 % frente a 65 %) y la mortalidad (20 % frente a 22,5 %) no difirieron de forma significativa (fuente: Audretsch CK y colaboradores, 2021). Para los autores, lo primero es el cinturón; el C-clamp queda para casos seleccionados en los que el cinturón no logra el control del sangrado (fuente: Audretsch CK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Solo cinturón como puente: en 114 pacientes con inestabilidad hemodinámica, las complicaciones fueron 22,6 % con solo cinturón y 26,2 % con fijador externo, y la fijación anterior definitiva se hizo antes con solo cinturón (2 frente a 4 días); es un estudio retrospectivo (fuente: Yoon YC y colaboradores, 2025). Empaquetamiento preperitoneal: la guía europea lo recomienda si el sangrado continúa o la embolización no es oportuna (fuente: Rossaint R y colaboradores, 2023); comprime los focos venosos y arteriales, y junto al fijador externo (que reduce el sangrado del hueso esponjoso) es la alternativa más usada fuera del mundo angloamericano (fuente: Balogh ZJ y colaboradores, 2025). Angioembolización: controló la hemorragia en 74 a 100 % según las series que cita la revisión IOTA, pero exige radiología intervencionista disponible las 24 h (fuente: Balogh ZJ y colaboradores, 2025). Fijación interna definitiva temprana: la evidencia reciente la respalda dentro de las primeras 24 h (fuente: Balogh ZJ y colaboradores, 2025). Las opciones de hemostasia en conjunto: fijador, angioembolización, empaquetamiento y ligadura o embolización quirúrgica de la ilíaca interna; la elección depende del estado fisiológico y de los recursos (fuente: Costantini TW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«Puente desde el cinturón: opciones» tiene 3 columnas: Opción, Cuándo, Qué se sabe. Fila 1: Opción, Seguir con cinturón y fijar pronto; Cuándo, Estabilizado y sin sangrado activo; Qué se sabe, Fijación anterior a los 2 días frente a 4 con fijador externo (fuente: Yoon YC y colaboradores, 2025). Fila 2: Opción, C-clamp; Cuándo, Tile C cuando el cinturón no controla el sangrado; Qué se sabe, Cinturón colocado más rápido (mediana 5 frente a 60 min); complicaciones y mortalidad sin diferencia significativa (fuente: Audretsch CK y colaboradores, 2021). Fila 3: Opción, Empaquetamiento preperitoneal; Cuándo, Sangrado que sigue pese a la reanimación o embolización no disponible a tiempo; Qué se sabe, Recomendación de la guía europea (fuente: Rossaint R y colaboradores, 2023). Fila 4: Opción, Angioembolización; Cuándo, Sangrado arterial; Qué se sabe, Control de 74 a 100 % en las series citadas; requiere radiología intervencionista (fuente: Balogh ZJ y colaboradores, 2025). Fila 5: Opción, Fijación interna definitiva; Cuándo, Fisiología corregida; Qué se sabe, Respaldada dentro de las primeras 24 h (fuente: Balogh ZJ y colaboradores, 2025). (fuente: Rossaint R y colaboradores, 2023) (fuente: Balogh ZJ y colaboradores, 2025) (fuente: Yoon YC y colaboradores, 2025) (fuente: Audretsch CK y colaboradores, 2021). Con esto cerramos cuándo retirarlo y cómo hacer el puente a fijación o embolización. Sigamos con complicaciones y riesgos.</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y riesgos. Los cuatro dispositivos probados en cadáver (T-POD, Pelvic Binder, SAM Sling y sábana) sobrepasaron el umbral de daño cutáneo, que es 9,3 kPa: la presión media estuvo entre 23 y 31 kPa, y en más de 70 % de los ensayos se superó ese umbral (fuente: Prasarn ML y colaboradores, 2016). Con 80 voluntarios sanos se vio cuánto importa la superficie de apoyo: al pasar de la tabla espinal a una cama, la presión en trocánteres y sacro bajó de forma significativa con los 3 dispositivos; sobre la tabla había quedado por encima del umbral de daño (fuente: Knops SP y colaboradores, 2011). WSES indica que la presión sostenida por encima de 9,3 kPa durante más de 2 a 3 horas favorece necrosis y úlceras, y que pasar pronto de la tabla espinal las reduce (grado 1A) (fuente: Coccolini F y colaboradores, 2017). En una base de 8311 pacientes hipotensos con fractura pélvica inestable, el uso de cinturón se asoció con 59 % más riesgo de úlceras por decúbito (fuente: Forssten MP y colaboradores, 2026). Es una asociación observacional, no prueba que el cinturón sea la causa. La revisión sistemática identificó 4 reportes de caso con efectos adversos, entre ellos ruptura de piel, mionecrosis catastrófica y parálisis peronea bilateral (fuente: Bakhshayesh P y colaboradores, 2016). Un caso de síndrome compartimental bilateral de muslos apareció tras 6 horas de cinturón sobre los muslos (fuente: Chung P y colaboradores, 2024). En cadáveres con fracturas B y C no se vio desplazamiento adverso mayor de 5 mm (fuente: Knops SP y colaboradores, 2011), y en el ensayo clínico de 16 pacientes no hubo sobrecompresión significativa en rotación interna (fuente: Krieg JC y colaboradores, 2005). Con todo, la TC mostró sobrerreducción con cabalgamiento púbico en 4 pacientes Tile C (fuente: Dreizin D y colaboradores, 2018). En los patrones de compresión anteroposterior o cizallamiento vertical, la TC con cinturón puesto fue diagnóstica en 50 % de los casos frente a 69,4 % de la radiografía previa (fuente: Swartz J y colaboradores, 2016), y 4 de 54 pacientes tenían una lesión inestable visible solo sin cinturón (fuente: Fagg JAC y colaboradores, 2018). En la base de hipotensos, el uso del cinturón se asoció con 34 % más riesgo de lesión de vías urinarias bajas (fuente: Forssten MP y colaboradores, 2026), dato que apunta a buscar lesiones viscerales asociadas. La reducción cayó en cadáveres cuando el dispositivo se movió o se modificó para dar acceso a los vasos femorales (fuente: Chavez MA y colaboradores, 2022). Y en el registro alemán, con la sábana la hemorragia pélvica letal fue 23 % frente a 4 % con cinturón (fuente: Pizanis A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«Presión sobre la piel con el cinturón frente al umbral de daño» muestra lo siguiente. Umbral de daño cutáneo: 9.3 kPa (fuente: Prasarn ML y colaboradores, 2016). Presión media más baja observada: 23 kPa (fuente: Prasarn ML y colaboradores, 2016). Presión media más alta observada: 31 kPa (fuente: Prasarn ML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«Aumento de riesgo asociado al cinturón en hipotensos con fractura inestable» muestra lo siguiente. Angioembolización: 26 por ciento (fuente: Forssten MP y colaboradores, 2026). Lesión urinaria baja: 34 por ciento (fuente: Forssten MP y colaboradores, 2026). Úlcera por decúbito: 59 por ciento (fuente: Forssten MP y colaboradores, 2026). En el documento Word de este tema encontrarás además: Complicaciones del cinturón: magnitud y prevención. Con esto cerramos complicaciones y riesgos. Sigamos con resultados: qué se sabe de mortalidad, transfusión y puente.</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resultados: qué se sabe de mortalidad, transfusión y puente. Si la pregunta es «¿el cinturón salva vidas?», hoy no hay prueba. El metaanálisis más reciente reunió 16 estudios (6591 participantes); al juntar los 5 que ajustaron por gravedad (4264 participantes), el OR de mortalidad fue 0,90 (IC 95 % 0,73 a 1,10), sin diferencia; con los no ajustados dio 1,31 (0,86 a 1,99) y con todos juntos 1,20 (0,86 a 1,67) (fuente: Forssten MP y colaboradores, 2026). La revisión sistemática de 7 estudios modernos apunta en la misma dirección: mortalidad de 17,4 % con cinturón y de 15,7 % sin él o con colocación tardía, con 35,6 % de transfundidos en el primer grupo y 25 % en el segundo; solo un estudio mostró ventaja de mortalidad después de ajustar (fuente: Papaleontiou A y colaboradores, 2025). Los autores del metaanálisis proponen que la mortalidad sola puede ser un desenlace insuficiente para un dispositivo temporal (fuente: Forssten MP y colaboradores, 2026). La evidencia reunida por una revisión rápida es de baja calidad (fuente: Pap R y colaboradores, 2020), y el único ensayo aleatorizado prehospitalario es un piloto de viabilidad (fuente: Pierrie SN y colaboradores, 2021). Registro alemán (63 371 adultos): tras emparejar por probabilidad de recibir el dispositivo, 1860 pares no difirieron en mortalidad ni en transfusión; el uso prehospitalario parece un marcador de gravedad más que un tratamiento (fuente: Trentzsch H y colaboradores, 2024). Base japonesa: con ponderación por propensión, el OR de mortalidad hospitalaria fue 0,73 (0,62 a 0,86) en el conjunto, 0,18 (0,12 a 0,27) en la fractura pélvica inestable y 2,08 (1,91 a 2,27) en pacientes sin fractura pélvica (fuente: Ono S y colaboradores, 2024). Con emparejamiento simple, el OR fue 0,79 (0,43 a 1,42), con un intervalo que incluye el 1 (fuente: Ono S y colaboradores, 2024). En 8311 pacientes hipotensos con fractura inestable, el cinturón no se asoció con menor mortalidad y sí con 26 % más probabilidad de angioembolización (fuente: Forssten MP y colaboradores, 2026). En otro registro japonés, la angioembolización fue 33,0 % con cinturón prehospitalario frente a 21,2 % sin él, sin diferencia en la transfusión a 24 h (fuente: Matsumoto S y colaboradores, 2026). En 118 pacientes con cinturón desde la llegada frente a 119 controles históricos, la mortalidad fue igual (23 % frente a 23 %) y la transfusión a 24 h también (5,2 frente a 4,6 U) (fuente: Ghaemmaghami V y colaboradores, 2007). En 186 pacientes con lesiones graves, el dispositivo ortótico pélvico frente al fijador externo redujo la transfusión a 24 h (4,9 frente a 17,1 U) y la mortalidad fue 26 % frente a 37 %, sin significación (fuente: Croce MA y colaboradores, 2007). Ensayo piloto aleatorizado prehospitalario (PATCH): 43 pacientes, 20 con cinturón y 23 sin él; no se identificaron complicaciones atribuibles al cinturón y requirieron angioembolización 2 pacientes con cinturón y 3 sin él; fue un estudio de viabilidad y seguridad, sin poder para mortalidad (fuente: Pierrie SN y colaboradores, 2021). En 30 pacientes (15 por grupo), el cinturón temprano se asoció con menos concentrados de glóbulos rojos (0,80 frente a 2,4 U) sin necrosis cutánea (fuente: Rungsinaporn V y colaboradores, 2022). Casi todos son estudios observacionales con confusión por indicación: el cinturón se coloca más a los más graves (fuente: Trentzsch H y colaboradores, 2024). Por eso, que no reduzca la mortalidad en registros no demuestra ausencia de efecto; y que la reduzca en un subgrupo tampoco demuestra causa. Lo sólido es el efecto mecánico (cierre del anillo y reducción del volumen) (fuente: Bakhshayesh P y colaboradores, 2016) (fuente: Spanjersberg WR y colaboradores, 2009). La mortalidad de la inestabilidad hemodinámica por fractura pélvica sigue en 30 % pese al manejo multidisciplinario (fuente: Rossaint R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con y sin cinturón (cifras crudas, sin ajustar)» muestra lo siguiente. Revisión de 7 estudios · con cinturón: 17.4 por ciento (fuente: Papaleontiou A y colaboradores, 2025). Revisión de 7 estudios · sin cinturón o tardío: 15.7 por ciento (fuente: Papaleontiou A y colaboradores, 2025). Registro alemán · con dispositivo: 17.9 por ciento (fuente: Trentzsch H y colaboradores, 2024). Registro alemán · sin dispositivo: 16.1 por ciento (fuente: Trentzsch H y colaboradores, 2024). Cohorte con control histórico · con cinturón: 23 por ciento (fuente: Ghaemmaghami V y colaboradores, 2007). Cohorte con control histórico · control: 23 por ciento (fuente: Ghaemmaghami V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«Odds ratio de mortalidad con cinturón (1 = sin efecto)» muestra lo siguiente. Metaanálisis · estudios ajustados: 0.9 OR (fuente: Forssten MP y colaboradores, 2026). Metaanálisis · no ajustados: 1.3 OR (fuente: Forssten MP y colaboradores, 2026). Registro japonés · ponderado, todos: 0.7 OR (fuente: Ono S y colaboradores, 2024). Registro japonés · fractura inestable: 0.2 OR (fuente: Ono S y colaboradores, 2024). Registro japonés · sin fractura pélvica: 2.1 OR (fuente: Ono S y colaboradores, 2024). En el documento Word de este tema encontrarás además: Unidades de glóbulos rojos en 24 h; Estudios clave sobre resultados clínicos. Con esto cerramos resultados: qué se sabe de mortalidad, transfusión y puente.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Es un puente, no un destino: reduce volumen y movilidad mientras se decide embolización, empaquetamiento o fijación; no detiene el sangrado arterial ni controla el cizallamiento vertical (fuente: Vaidya R y colaboradores, 2016) (fuente: Balogh ZJ y colaboradores, 2025). El nivel decide: trocánteres mayores y tubérculos púbicos; por encima de ese plano la reducción se pierde (fuente: Balogh ZJ y colaboradores, 2025) (fuente: Bonner TJ y colaboradores, 2011). La indicación nace del mecanismo y de la hemodinamia, no de la imagen; en la práctica se omite en lesiones inestables (47 % lo recibió en una serie) y se usa de más en quien no tiene lesión pélvica (61 % de los dispositivos) (fuente: Vaidya R y colaboradores, 2016) (fuente: Trentzsch H y colaboradores, 2024). Tiempo corto y piel vigilada: la presión sobre la piel superó el umbral de daño en más de 70 % de los ensayos en cadáver (fuente: Prasarn ML y colaboradores, 2016); la meta es retirarlo antes de 24 h (fuente: Balogh ZJ y colaboradores, 2025). Con el dispositivo puesto la imagen subestima: en los patrones de compresión anteroposterior o cizallamiento vertical, la TC con cinturón fue diagnóstica en 50 % frente a 69,4 % de la radiografía previa (fuente: Swartz J y colaboradores, 2016); no se «despeja» la pelvis sin imágenes tomadas sin el cinturón o con él abierto (fuente: Schweigkofler U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Colócalo después del examen secundario y antes de las imágenes; en una serie, 72 % de los dispositivos se puso después de la imagen (fuente: Vaidya R y colaboradores, 2016). Rota hacia adentro ambos miembros inferiores y une rodillas y tobillos antes de ajustar; esa maniobra complementa el cierre del anillo (fuente: Gardner MJ y colaboradores, 2009) (fuente: Coccolini F y colaboradores, 2017). En cadáver, el vendaje de los miembros sobre un rodillo subió la presión intrapélvica de 8 a 15,5 cmH2O (fuente: Morris R y colaboradores, 2017). Si el paciente sigue hipotenso con el dispositivo bien puesto, busca otra fuente de sangrado y activa el plan B: empaquetamiento extraperitoneal, angioembolización o fijación (fuente: Costantini TW y colaboradores, 2025) (fuente: Rossaint R y colaboradores, 2023). No cortes ventanas ni desplaces la banda para acceder a la ingle sin plan: en cadáver la reducción cayó al modificar la colocación (fuente: Chavez MA y colaboradores, 2022). Anota la hora de colocación y el momento de reevaluación; el objetivo ideal es retirar antes de 24 h (fuente: Balogh ZJ y colaboradores, 2025). Pasa al paciente de la tabla espinal a la cama apenas sea posible: sobre la tabla la presión supera el umbral de daño tisular en trocánteres y sacro (fuente: Knops SP y colaboradores, 2011)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nivel decide: trocánteres, no crestas (fuente: Bonner TJ y colaboradores, 2011). Es un puente breve, no un tratamiento: retirarlo antes de 24 h (fuente: Balogh ZJ y colaboradores, 2025). No controla arterias ni cizallamiento vertical (fuente: Vaidya R y colaboradores, 2016). Con cinturón la imagen subestima; despejar la pelvis exige imagen sin él o examen bajo anestesia (fuente: Schweigkofler U y colaboradores, 2016) (fuente: Swartz J y colaboradores, 2016). La biomecánica es sólida y la evidencia de mortalidad no (fuente: Forssten MP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cinturón pélvico · sábana pélvica · faja pélvica · pelvic binder · PCCD · T-POD · SAM Sling · trocánteres mayores · libro abierto · APC · Young-Burgess · Tile · volumen pélvico · hemorragia pélvica · politrauma · puente a fijación · fijador externo · empaquetamiento preperitoneal · angioembolización · úlcera por presión · enmascaramiento radiológico · examen bajo anestesia · compresión lateral · rotación interna · sobrerreducción · tabla espinal.</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Trocánteres, no crestas: el nivel decide si el libro se cierra (fuente: Bonner TJ y colaboradores, 2011). Rotar hacia adentro, unir rodillas, cerrar, comprobar. Puente breve: menos de 24 h, nunca más de 48 (fuente: Balogh ZJ y colaboradores, 2025). El cinturón cierra el hueso; las arterias exigen otro plan (fuente: Vaidya R y colaboradores, 2016). Con cinturón la imagen subestima: confirme sin él o bajo anestesia (fuente: Swartz J y colaboradores, 2016). Inestable con el cinturón bien puesto: busque otra fuente y active el plan B (fuente: Costantini TW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Hombre de 34 años, choque de moto contra un automóvil. Llega con una sábana atada sobre el abdomen bajo, a la altura de las crestas ilíacas. Presión arterial 82/50 mmHg, frecuencia cardiaca 128 por minuto, dolor pélvico intenso y miembros inferiores en rotación externa. La FAST abdominal es negativa. Está consciente.</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problema tiene la colocación de la sábana y qué consecuencia tiene?. ¿Qué haces en los primeros minutos y qué NO haces mientras esperas imágenes?. Sigue hipotenso con la banda bien puesta: ¿qué sigue?. ¿Cómo y cuándo planeas retirar la banda y qué imagen quieres antes de dar por «despejada» la pelvis?.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La banda está sobre las crestas y no sobre los trocánteres; en radiografías de pacientes, la brecha de la sínfisis fue 2,8 veces mayor con la banda alta (fuente: Bonner TJ y colaboradores, 2011). Se recoloca a nivel trocantérico, alineada con los tubérculos púbicos, con los miembros inferiores rotados hacia adentro y las rodillas unidas, sin esperar imágenes (fuente: Balogh ZJ y colaboradores, 2025) (fuente: Gardner MJ y colaboradores, 2009) (fuente: Vaidya R y colaboradores, 2016). Se tensa con la referencia de 180 N y se confirma el nivel con una radiografía AP (fuente: Balogh ZJ y colaboradores, 2025) (fuente: Williamson F y colaboradores, 2020). Si el shock persiste con la banda bien puesta, se busca otra fuente de sangrado (fuente: Costantini TW y colaboradores, 2025) y se activa el plan B según recursos: empaquetamiento extraperitoneal o angioembolización (fuente: Rossaint R y colaboradores, 2023) (fuente: Balogh ZJ y colaboradores, 2025). Se anota la hora, se pasa de la tabla espinal a la cama (fuente: Coccolini F y colaboradores, 2017) y se planea retirar antes de 24 h (fuente: Balogh ZJ y colaboradores, 2025). Antes de despejar la pelvis se pide imagen sin la banda, o con ella abierta, o un examen bajo anestesia, porque en los patrones de libro abierto o cizallamiento vertical la TC con cinturón fue diagnóstica en 50 % de los casos (fuente: Schweigkofler U y colaboradores, 2016) (fuente: Swartz J y colaboradores, 2016). Una banda alta se ve parecida a una bien puesta en la cama del paciente, pero en la radiografía la reducción es peor (fuente: Bonner TJ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Cinturón pélvico: dónde, cuánto y por cuánto tiempo</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urgencias-politrauma · pelvis-urgencia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2026-10-23.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qué es, qué logra y qué no logra</a:t>
            </a:r>
          </a:p>
          <a:p>
            <a:pPr marL="347472" indent="-347472">
              <a:spcAft>
                <a:spcPts val="1400"/>
              </a:spcAft>
              <a:buChar char="•"/>
            </a:pPr>
            <a:r>
              <a:rPr sz="2200">
                <a:solidFill>
                  <a:srgbClr val="263238"/>
                </a:solidFill>
                <a:latin typeface="Calibri"/>
              </a:rPr>
              <a:t>2. Epidemiología: a quién se le coloca y a quién se le debería colocar</a:t>
            </a:r>
          </a:p>
          <a:p>
            <a:pPr marL="347472" indent="-347472">
              <a:spcAft>
                <a:spcPts val="1400"/>
              </a:spcAft>
              <a:buChar char="•"/>
            </a:pPr>
            <a:r>
              <a:rPr sz="2200">
                <a:solidFill>
                  <a:srgbClr val="263238"/>
                </a:solidFill>
                <a:latin typeface="Calibri"/>
              </a:rPr>
              <a:t>3. Mecanismo de lesión: por qué el patrón decide si el cinturón ayuda</a:t>
            </a:r>
          </a:p>
          <a:p>
            <a:pPr marL="347472" indent="-347472">
              <a:spcAft>
                <a:spcPts val="1400"/>
              </a:spcAft>
              <a:buChar char="•"/>
            </a:pPr>
            <a:r>
              <a:rPr sz="2200">
                <a:solidFill>
                  <a:srgbClr val="263238"/>
                </a:solidFill>
                <a:latin typeface="Calibri"/>
              </a:rPr>
              <a:t>4. Anatomía de superficie y profunda que importa al colocarlo</a:t>
            </a:r>
          </a:p>
          <a:p>
            <a:pPr marL="347472" indent="-347472">
              <a:spcAft>
                <a:spcPts val="1400"/>
              </a:spcAft>
              <a:buChar char="•"/>
            </a:pPr>
            <a:r>
              <a:rPr sz="2200">
                <a:solidFill>
                  <a:srgbClr val="263238"/>
                </a:solidFill>
                <a:latin typeface="Calibri"/>
              </a:rPr>
              <a:t>5. Biomecánica: volumen, presión y fuerza</a:t>
            </a:r>
          </a:p>
          <a:p>
            <a:pPr marL="347472" indent="-347472">
              <a:spcAft>
                <a:spcPts val="1400"/>
              </a:spcAft>
              <a:buChar char="•"/>
            </a:pPr>
            <a:r>
              <a:rPr sz="2200">
                <a:solidFill>
                  <a:srgbClr val="263238"/>
                </a:solidFill>
                <a:latin typeface="Calibri"/>
              </a:rPr>
              <a:t>6. Clasificación: del patrón de lesión a la decisión de colocar</a:t>
            </a:r>
          </a:p>
          <a:p>
            <a:pPr marL="347472" indent="-347472">
              <a:spcAft>
                <a:spcPts val="1400"/>
              </a:spcAft>
              <a:buChar char="•"/>
            </a:pPr>
            <a:r>
              <a:rPr sz="2200">
                <a:solidFill>
                  <a:srgbClr val="263238"/>
                </a:solidFill>
                <a:latin typeface="Calibri"/>
              </a:rPr>
              <a:t>7. Diagnóstico: reconocer a quien necesita el cinturón sin esperar la imagen</a:t>
            </a:r>
          </a:p>
          <a:p>
            <a:pPr marL="347472" indent="-347472">
              <a:spcAft>
                <a:spcPts val="1400"/>
              </a:spcAft>
              <a:buChar char="•"/>
            </a:pPr>
            <a:r>
              <a:rPr sz="2200">
                <a:solidFill>
                  <a:srgbClr val="263238"/>
                </a:solidFill>
                <a:latin typeface="Calibri"/>
              </a:rPr>
              <a:t>8. Examen físico: lo que sirve y lo que no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con el cinturón puesto y sin él</a:t>
            </a:r>
          </a:p>
          <a:p>
            <a:pPr marL="347472" indent="-347472">
              <a:spcAft>
                <a:spcPts val="1400"/>
              </a:spcAft>
              <a:buChar char="•"/>
            </a:pPr>
            <a:r>
              <a:rPr sz="2200">
                <a:solidFill>
                  <a:srgbClr val="263238"/>
                </a:solidFill>
                <a:latin typeface="Calibri"/>
              </a:rPr>
              <a:t>10. Algoritmo de decisión: de la sospecha al retiro</a:t>
            </a:r>
          </a:p>
          <a:p>
            <a:pPr marL="347472" indent="-347472">
              <a:spcAft>
                <a:spcPts val="1400"/>
              </a:spcAft>
              <a:buChar char="•"/>
            </a:pPr>
            <a:r>
              <a:rPr sz="2200">
                <a:solidFill>
                  <a:srgbClr val="263238"/>
                </a:solidFill>
                <a:latin typeface="Calibri"/>
              </a:rPr>
              <a:t>11. Tratamiento: indicaciones, precauciones y qué dispositivo elegir</a:t>
            </a:r>
          </a:p>
          <a:p>
            <a:pPr marL="347472" indent="-347472">
              <a:spcAft>
                <a:spcPts val="1400"/>
              </a:spcAft>
              <a:buChar char="•"/>
            </a:pPr>
            <a:r>
              <a:rPr sz="2200">
                <a:solidFill>
                  <a:srgbClr val="263238"/>
                </a:solidFill>
                <a:latin typeface="Calibri"/>
              </a:rPr>
              <a:t>12. Situaciones especiales</a:t>
            </a:r>
          </a:p>
          <a:p>
            <a:pPr marL="347472" indent="-347472">
              <a:spcAft>
                <a:spcPts val="1400"/>
              </a:spcAft>
              <a:buChar char="•"/>
            </a:pPr>
            <a:r>
              <a:rPr sz="2200">
                <a:solidFill>
                  <a:srgbClr val="263238"/>
                </a:solidFill>
                <a:latin typeface="Calibri"/>
              </a:rPr>
              <a:t>13. Técnica: colocación paso a paso (cinturón comercial y sábana)</a:t>
            </a:r>
          </a:p>
          <a:p>
            <a:pPr marL="347472" indent="-347472">
              <a:spcAft>
                <a:spcPts val="1400"/>
              </a:spcAft>
              <a:buChar char="•"/>
            </a:pPr>
            <a:r>
              <a:rPr sz="2200">
                <a:solidFill>
                  <a:srgbClr val="263238"/>
                </a:solidFill>
                <a:latin typeface="Calibri"/>
              </a:rPr>
              <a:t>14. Cuándo retirarlo y cómo hacer el puente a fijación o embolización</a:t>
            </a:r>
          </a:p>
          <a:p>
            <a:pPr marL="347472" indent="-347472">
              <a:spcAft>
                <a:spcPts val="1400"/>
              </a:spcAft>
              <a:buChar char="•"/>
            </a:pPr>
            <a:r>
              <a:rPr sz="2200">
                <a:solidFill>
                  <a:srgbClr val="263238"/>
                </a:solidFill>
                <a:latin typeface="Calibri"/>
              </a:rPr>
              <a:t>15. Complicaciones y riesgos</a:t>
            </a:r>
          </a:p>
          <a:p>
            <a:pPr marL="347472" indent="-347472">
              <a:spcAft>
                <a:spcPts val="1400"/>
              </a:spcAft>
              <a:buChar char="•"/>
            </a:pPr>
            <a:r>
              <a:rPr sz="2200">
                <a:solidFill>
                  <a:srgbClr val="263238"/>
                </a:solidFill>
                <a:latin typeface="Calibri"/>
              </a:rPr>
              <a:t>16. Resultados: qué se sabe de mortalidad, transfusión y puente</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Balogh ZJ et al. OTA Int. 2025. doi:10.1097/OI9.0000000000000436</a:t>
            </a:r>
          </a:p>
          <a:p>
            <a:r>
              <a:rPr sz="1000">
                <a:solidFill>
                  <a:srgbClr val="5A6469"/>
                </a:solidFill>
                <a:latin typeface="Calibri"/>
              </a:rPr>
              <a:t>[r1]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cinturón o la sábana pélvica rodea la pelvis y la aprieta para cerrar un anillo que se abrió… [r4]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qué es, qué logra y qué no logra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[r4] Balogh ZJ et al. OTA Int. 2025. doi:10.1097/OI9.0000000000000436</a:t>
            </a:r>
          </a:p>
          <a:p>
            <a:r>
              <a:rPr sz="800">
                <a:solidFill>
                  <a:srgbClr val="5A6469"/>
                </a:solidFill>
                <a:latin typeface="Calibri"/>
              </a:rPr>
              <a:t>[r5] Costantini TW et al. J Trauma Acute Care Surg. 2025. doi:10.1097/TA.0000000000004609</a:t>
            </a:r>
          </a:p>
          <a:p>
            <a:r>
              <a:rPr sz="800">
                <a:solidFill>
                  <a:srgbClr val="5A6469"/>
                </a:solidFill>
                <a:latin typeface="Calibri"/>
              </a:rPr>
              <a:t>[r6] Bakhshayesh P et al. Scand J Trauma Resusc Emerg Med. 2016. doi:10.1186/s13049-016-0259-7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Cinturón pélvico, faja o binder y sábana pélvica son dos versiones del mismo gesto: rodear la pelvis con una banda y apretarla para cerrar un anillo que se abrió.</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qué es, qué logra y qué no logra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Balogh ZJ et al. OTA Int. 2025. doi:10.1097/OI9.0000000000000436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Al quitarles juego a los fragmentos, deja que el coágulo venoso y el de las superficies óseas se mantenga en su sitio mientras llega el control definitivo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qué es, qué logra y qué no logra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Costantini TW et al. J Trauma Acute Care Surg. 2025. doi:10.1097/TA.0000000000004609</a:t>
            </a:r>
          </a:p>
          <a:p>
            <a:r>
              <a:rPr sz="1000">
                <a:solidFill>
                  <a:srgbClr val="5A6469"/>
                </a:solidFill>
                <a:latin typeface="Calibri"/>
              </a:rPr>
              <a:t>[r1] Coccolini F et al. World J Emerg Surg. 2017. doi:10.1186/s13017-017-0117-6</a:t>
            </a:r>
          </a:p>
          <a:p>
            <a:r>
              <a:rPr sz="1000">
                <a:solidFill>
                  <a:srgbClr val="5A6469"/>
                </a:solidFill>
                <a:latin typeface="Calibri"/>
              </a:rPr>
              <a:t>[r9] Forssten MP et al. Am Surg. 2026. doi:10.1177/00031348261493537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sustituye al control definitivo: es un puente hacia fijador externo, empaquetamiento, embolización o fijación interna [r5][r1].</a:t>
            </a:r>
          </a:p>
          <a:p>
            <a:pPr marL="347472" indent="-347472">
              <a:spcAft>
                <a:spcPts val="1400"/>
              </a:spcAft>
              <a:buChar char="•"/>
            </a:pPr>
            <a:r>
              <a:rPr sz="2400">
                <a:solidFill>
                  <a:srgbClr val="263238"/>
                </a:solidFill>
                <a:latin typeface="Calibri"/>
              </a:rPr>
              <a:t>No ha demostrado por sí solo menos mortalidad; el apartado de resultados detalla por qué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a quién se le coloca y a quién se le debería colocar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Trentzsch H et al. Scand J Trauma Resusc Emerg Med. 2024. doi:10.1186/s13049-023-01172-z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el registro alemán de trauma grave, que reunió 63 371 adultos, 9 % tenía una fractura pélvica inestable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según el patrón de lesión (serie clásica de 210 pacientes, 162 con historia completa)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Burgess AR et al. J Trauma. 1990. doi:10.1097/00005373-199007000-00015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inestables que recibieron cinturón o sábana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Vaidya R et al. West J Emerg Med. 2016. doi:10.5811/westjem.2016.7.30057</a:t>
            </a:r>
          </a:p>
          <a:p>
            <a:r>
              <a:rPr sz="1000">
                <a:solidFill>
                  <a:srgbClr val="5A6469"/>
                </a:solidFill>
                <a:latin typeface="Calibri"/>
              </a:rPr>
              <a:t>[r25] Trentzsch H et al. Scand J Trauma Resusc Emerg Med. 2024. doi:10.1186/s13049-023-01172-z</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de lesión: por qué el patrón decide si el cinturón ayuda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Burgess AR et al. J Trauma. 1990. doi:10.1097/00005373-199007000-00015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clasificación de Young y Burgess ordena las lesiones por el vector de fuerza: compresión lateral (LC), compresión anteroposterior o «libro abierto» (APC), cizallamiento vertical (VS) y mecanismo combinado (CM) [r40].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de lesión: por qué el patrón decide si el cinturón ayuda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Bottlang M et al. J Orthop Trauma. 2002. doi:10.1097/00005131-200207000-00001</a:t>
            </a:r>
          </a:p>
          <a:p>
            <a:r>
              <a:rPr sz="1000">
                <a:solidFill>
                  <a:srgbClr val="5A6469"/>
                </a:solidFill>
                <a:latin typeface="Calibri"/>
              </a:rPr>
              <a:t>[r12] Knops SP et al. J Bone Joint Surg Am. 2011. doi:10.2106/JBJS.J.00084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banda que comprime desde los trocánteres hace el movimiento contrario: devuelve las hemipelvis hacia la línea media y cierra la sínfisis [r11][r12].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de lesión: por qué el patrón decide si el cinturón ayuda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Vaidya R et al. West J Emerg Med. 2016. doi:10.5811/westjem.2016.7.30057</a:t>
            </a:r>
          </a:p>
          <a:p>
            <a:r>
              <a:rPr sz="1000">
                <a:solidFill>
                  <a:srgbClr val="5A6469"/>
                </a:solidFill>
                <a:latin typeface="Calibri"/>
              </a:rPr>
              <a:t>[r4] Balogh ZJ et al. OTA Int. 2025. doi:10.1097/OI9.0000000000000436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cizallamiento vertical el desplazamiento principal es craneocaudal y el cinturón no lo controla [r35].</a:t>
            </a:r>
          </a:p>
          <a:p>
            <a:pPr marL="347472" indent="-347472">
              <a:spcAft>
                <a:spcPts val="1400"/>
              </a:spcAft>
              <a:buChar char="•"/>
            </a:pPr>
            <a:r>
              <a:rPr sz="2400">
                <a:solidFill>
                  <a:srgbClr val="263238"/>
                </a:solidFill>
                <a:latin typeface="Calibri"/>
              </a:rPr>
              <a:t>La sábana o el cinturón tampoco corrigen lo que sangra por arterias; ese sangrado necesita otro recurso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de superficie y profunda que importa al colocarlo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Balogh ZJ et al. OTA Int. 2025. doi:10.1097/OI9.0000000000000436</a:t>
            </a:r>
          </a:p>
          <a:p>
            <a:r>
              <a:rPr sz="800">
                <a:solidFill>
                  <a:srgbClr val="5A6469"/>
                </a:solidFill>
                <a:latin typeface="Calibri"/>
              </a:rPr>
              <a:t>[r6] Bakhshayesh P et al. Scand J Trauma Resusc Emerg Med. 2016. doi:10.1186/s13049-016-0259-7</a:t>
            </a:r>
          </a:p>
          <a:p>
            <a:r>
              <a:rPr sz="800">
                <a:solidFill>
                  <a:srgbClr val="5A6469"/>
                </a:solidFill>
                <a:latin typeface="Calibri"/>
              </a:rPr>
              <a:t>[r7] Spanjersberg WR et al. Injury. 2009. doi:10.1016/j.injury.2009.06.164</a:t>
            </a:r>
          </a:p>
          <a:p>
            <a:r>
              <a:rPr sz="800">
                <a:solidFill>
                  <a:srgbClr val="5A6469"/>
                </a:solidFill>
                <a:latin typeface="Calibri"/>
              </a:rPr>
              <a:t>[r17] Knops SP et al. Injury. 2011. doi:10.1016/j.injury.2010.09.011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anillo pélvico lo forman los dos huesos coxales y el sacro, unidos por delante en la sínfisis del pubis y por detrás en las articulaciones sacroilíacas…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de superficie y profunda que importa al colocarlo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Balogh ZJ et al. OTA Int. 2025. doi:10.1097/OI9.0000000000000436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Sínfisis y tubérculos púbicos: marcan el borde anterior que se debe cerrar [r4].</a:t>
            </a:r>
          </a:p>
          <a:p>
            <a:pPr marL="347472" indent="-347472">
              <a:spcAft>
                <a:spcPts val="1400"/>
              </a:spcAft>
              <a:buChar char="•"/>
            </a:pPr>
            <a:r>
              <a:rPr sz="2400">
                <a:solidFill>
                  <a:srgbClr val="263238"/>
                </a:solidFill>
                <a:latin typeface="Calibri"/>
              </a:rPr>
              <a:t>La banda a nivel trocantérico traslada la compresión a la sínfisis y a las sacroilíacas (razonamiento biomecánico habitual).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de superficie y profunda que importa al colocarlo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Balogh ZJ et al. OTA Int. 2025. doi:10.1097/OI9.0000000000000436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3 fuentes de sangrado son los extremos óseos, el plexo venoso presacro y peripélvico, y las arterias parietales de la hipogástrica [r4]. El cinturón actúa sobre las dos primeras.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volumen, presión y fuerza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Balogh ZJ et al. OTA Int. 2025. doi:10.1097/OI9.0000000000000436</a:t>
            </a:r>
          </a:p>
          <a:p>
            <a:r>
              <a:rPr sz="800">
                <a:solidFill>
                  <a:srgbClr val="5A6469"/>
                </a:solidFill>
                <a:latin typeface="Calibri"/>
              </a:rPr>
              <a:t>[r11] Bottlang M et al. J Orthop Trauma. 2002. doi:10.1097/00005131-200207000-00001</a:t>
            </a:r>
          </a:p>
          <a:p>
            <a:r>
              <a:rPr sz="800">
                <a:solidFill>
                  <a:srgbClr val="5A6469"/>
                </a:solidFill>
                <a:latin typeface="Calibri"/>
              </a:rPr>
              <a:t>[r12] Knops SP et al. J Bone Joint Surg Am. 2011. doi:10.2106/JBJS.J.00084</a:t>
            </a:r>
          </a:p>
          <a:p>
            <a:r>
              <a:rPr sz="800">
                <a:solidFill>
                  <a:srgbClr val="5A6469"/>
                </a:solidFill>
                <a:latin typeface="Calibri"/>
              </a:rPr>
              <a:t>[r13] Bonner TJ et al. J Bone Joint Surg Br. 2011. doi:10.1302/0301-620X.93B11.27023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Grimm llenó de líquido el retroperitoneo de cadáveres para medir cuánto se opone el espacio.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Fuerza para cerrar por completo la sínfisis en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Knops SP et al. J Bone Joint Surg Am. 2011. doi:10.2106/JBJS.J.00084</a:t>
            </a:r>
          </a:p>
          <a:p>
            <a:r>
              <a:rPr sz="1000">
                <a:solidFill>
                  <a:srgbClr val="5A6469"/>
                </a:solidFill>
                <a:latin typeface="Calibri"/>
              </a:rPr>
              <a:t>[r11] Bottlang M et al. J Orthop Trauma. 2002. doi:10.1097/00005131-200207000-00001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Presión intrapélvica estable en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Morris R et al. Injury. 2017. doi:10.1016/j.injury.2017.01.046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del patrón de lesión a la decisión de colocar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Burgess AR et al. J Trauma. 1990. doi:10.1097/00005373-199007000-00015</a:t>
            </a:r>
          </a:p>
          <a:p>
            <a:r>
              <a:rPr sz="1000">
                <a:solidFill>
                  <a:srgbClr val="5A6469"/>
                </a:solidFill>
                <a:latin typeface="Calibri"/>
              </a:rPr>
              <a:t>[r41] Shlamovitz GZ et al. 2009. doi:10.1097/TA.0b013e31817c96e1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Young y Burgess clasifican por el vector de fuerza [r40]; Tile y AO/OTA clasifican por estabilidad, y se llaman inestables las fracturas B y C [r41].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Sangre reemplazada por patrón en la serie clásica (promedio)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Burgess AR et al. J Trauma. 1990. doi:10.1097/00005373-199007000-00015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Patrón de Young-Burgess y conducta con el cinturón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Balogh ZJ et al. OTA Int. 2025. doi:10.1097/OI9.0000000000000436</a:t>
            </a:r>
          </a:p>
          <a:p>
            <a:r>
              <a:rPr sz="1000">
                <a:solidFill>
                  <a:srgbClr val="5A6469"/>
                </a:solidFill>
                <a:latin typeface="Calibri"/>
              </a:rPr>
              <a:t>[r35] Vaidya R et al. West J Emerg Med. 2016. doi:10.5811/westjem.2016.7.30057</a:t>
            </a:r>
          </a:p>
          <a:p>
            <a:r>
              <a:rPr sz="1000">
                <a:solidFill>
                  <a:srgbClr val="5A6469"/>
                </a:solidFill>
                <a:latin typeface="Calibri"/>
              </a:rPr>
              <a:t>[r45] Patterson JT et al. J Orthop Trauma. 2024. doi:10.1097/BOT.0000000000002883</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Patrón</a:t>
                      </a:r>
                    </a:p>
                  </a:txBody>
                  <a:tcPr>
                    <a:solidFill>
                      <a:srgbClr val="0F5F6B"/>
                    </a:solidFill>
                  </a:tcPr>
                </a:tc>
                <a:tc>
                  <a:txBody>
                    <a:bodyPr/>
                    <a:lstStyle/>
                    <a:p>
                      <a:r>
                        <a:rPr sz="1600" b="1">
                          <a:solidFill>
                            <a:srgbClr val="FFFFFF"/>
                          </a:solidFill>
                          <a:latin typeface="Calibri"/>
                        </a:rPr>
                        <a:t>Cinturón</a:t>
                      </a:r>
                    </a:p>
                  </a:txBody>
                  <a:tcPr>
                    <a:solidFill>
                      <a:srgbClr val="0F5F6B"/>
                    </a:solidFill>
                  </a:tcPr>
                </a:tc>
                <a:tc>
                  <a:txBody>
                    <a:bodyPr/>
                    <a:lstStyle/>
                    <a:p>
                      <a:r>
                        <a:rPr sz="1600" b="1">
                          <a:solidFill>
                            <a:srgbClr val="FFFFFF"/>
                          </a:solidFill>
                          <a:latin typeface="Calibri"/>
                        </a:rPr>
                        <a:t>Comentario</a:t>
                      </a:r>
                    </a:p>
                  </a:txBody>
                  <a:tcPr>
                    <a:solidFill>
                      <a:srgbClr val="0F5F6B"/>
                    </a:solidFill>
                  </a:tcPr>
                </a:tc>
              </a:tr>
              <a:tr h="457200">
                <a:tc>
                  <a:txBody>
                    <a:bodyPr/>
                    <a:lstStyle/>
                    <a:p>
                      <a:r>
                        <a:rPr sz="1600">
                          <a:solidFill>
                            <a:srgbClr val="263238"/>
                          </a:solidFill>
                          <a:latin typeface="Calibri"/>
                        </a:rPr>
                        <a:t>APC1</a:t>
                      </a:r>
                    </a:p>
                  </a:txBody>
                  <a:tcPr>
                    <a:solidFill>
                      <a:srgbClr val="EEF3F4"/>
                    </a:solidFill>
                  </a:tcPr>
                </a:tc>
                <a:tc>
                  <a:txBody>
                    <a:bodyPr/>
                    <a:lstStyle/>
                    <a:p>
                      <a:r>
                        <a:rPr sz="1600">
                          <a:solidFill>
                            <a:srgbClr val="263238"/>
                          </a:solidFill>
                          <a:latin typeface="Calibri"/>
                        </a:rPr>
                        <a:t>Sin indicación por volumen</a:t>
                      </a:r>
                    </a:p>
                  </a:txBody>
                  <a:tcPr>
                    <a:solidFill>
                      <a:srgbClr val="EEF3F4"/>
                    </a:solidFill>
                  </a:tcPr>
                </a:tc>
                <a:tc>
                  <a:txBody>
                    <a:bodyPr/>
                    <a:lstStyle/>
                    <a:p>
                      <a:r>
                        <a:rPr sz="1600">
                          <a:solidFill>
                            <a:srgbClr val="263238"/>
                          </a:solidFill>
                          <a:latin typeface="Calibri"/>
                        </a:rPr>
                        <a:t>Estable [r35]</a:t>
                      </a:r>
                    </a:p>
                  </a:txBody>
                  <a:tcPr>
                    <a:solidFill>
                      <a:srgbClr val="EEF3F4"/>
                    </a:solidFill>
                  </a:tcPr>
                </a:tc>
              </a:tr>
              <a:tr h="457200">
                <a:tc>
                  <a:txBody>
                    <a:bodyPr/>
                    <a:lstStyle/>
                    <a:p>
                      <a:r>
                        <a:rPr sz="1600">
                          <a:solidFill>
                            <a:srgbClr val="263238"/>
                          </a:solidFill>
                          <a:latin typeface="Calibri"/>
                        </a:rPr>
                        <a:t>APC2 y APC3</a:t>
                      </a:r>
                    </a:p>
                  </a:txBody>
                  <a:tcPr>
                    <a:solidFill>
                      <a:srgbClr val="FFFFFF"/>
                    </a:solidFill>
                  </a:tcPr>
                </a:tc>
                <a:tc>
                  <a:txBody>
                    <a:bodyPr/>
                    <a:lstStyle/>
                    <a:p>
                      <a:r>
                        <a:rPr sz="1600">
                          <a:solidFill>
                            <a:srgbClr val="263238"/>
                          </a:solidFill>
                          <a:latin typeface="Calibri"/>
                        </a:rPr>
                        <a:t>Mejor indicación</a:t>
                      </a:r>
                    </a:p>
                  </a:txBody>
                  <a:tcPr>
                    <a:solidFill>
                      <a:srgbClr val="FFFFFF"/>
                    </a:solidFill>
                  </a:tcPr>
                </a:tc>
                <a:tc>
                  <a:txBody>
                    <a:bodyPr/>
                    <a:lstStyle/>
                    <a:p>
                      <a:r>
                        <a:rPr sz="1600">
                          <a:solidFill>
                            <a:srgbClr val="263238"/>
                          </a:solidFill>
                          <a:latin typeface="Calibri"/>
                        </a:rPr>
                        <a:t>Cierra el libro abierto [r4]</a:t>
                      </a:r>
                    </a:p>
                  </a:txBody>
                  <a:tcPr>
                    <a:solidFill>
                      <a:srgbClr val="FFFFFF"/>
                    </a:solidFill>
                  </a:tcPr>
                </a:tc>
              </a:tr>
              <a:tr h="457200">
                <a:tc>
                  <a:txBody>
                    <a:bodyPr/>
                    <a:lstStyle/>
                    <a:p>
                      <a:r>
                        <a:rPr sz="1600">
                          <a:solidFill>
                            <a:srgbClr val="263238"/>
                          </a:solidFill>
                          <a:latin typeface="Calibri"/>
                        </a:rPr>
                        <a:t>LC1</a:t>
                      </a:r>
                    </a:p>
                  </a:txBody>
                  <a:tcPr>
                    <a:solidFill>
                      <a:srgbClr val="EEF3F4"/>
                    </a:solidFill>
                  </a:tcPr>
                </a:tc>
                <a:tc>
                  <a:txBody>
                    <a:bodyPr/>
                    <a:lstStyle/>
                    <a:p>
                      <a:r>
                        <a:rPr sz="1600">
                          <a:solidFill>
                            <a:srgbClr val="263238"/>
                          </a:solidFill>
                          <a:latin typeface="Calibri"/>
                        </a:rPr>
                        <a:t>No para controlar volumen</a:t>
                      </a:r>
                    </a:p>
                  </a:txBody>
                  <a:tcPr>
                    <a:solidFill>
                      <a:srgbClr val="EEF3F4"/>
                    </a:solidFill>
                  </a:tcPr>
                </a:tc>
                <a:tc>
                  <a:txBody>
                    <a:bodyPr/>
                    <a:lstStyle/>
                    <a:p>
                      <a:r>
                        <a:rPr sz="1600">
                          <a:solidFill>
                            <a:srgbClr val="263238"/>
                          </a:solidFill>
                          <a:latin typeface="Calibri"/>
                        </a:rPr>
                        <a:t>Prueba de estrés en consciente sin hipotensión [r45]</a:t>
                      </a:r>
                    </a:p>
                  </a:txBody>
                  <a:tcPr>
                    <a:solidFill>
                      <a:srgbClr val="EEF3F4"/>
                    </a:solidFill>
                  </a:tcPr>
                </a:tc>
              </a:tr>
              <a:tr h="457200">
                <a:tc>
                  <a:txBody>
                    <a:bodyPr/>
                    <a:lstStyle/>
                    <a:p>
                      <a:r>
                        <a:rPr sz="1600">
                          <a:solidFill>
                            <a:srgbClr val="263238"/>
                          </a:solidFill>
                          <a:latin typeface="Calibri"/>
                        </a:rPr>
                        <a:t>LC2 y LC3</a:t>
                      </a:r>
                    </a:p>
                  </a:txBody>
                  <a:tcPr>
                    <a:solidFill>
                      <a:srgbClr val="FFFFFF"/>
                    </a:solidFill>
                  </a:tcPr>
                </a:tc>
                <a:tc>
                  <a:txBody>
                    <a:bodyPr/>
                    <a:lstStyle/>
                    <a:p>
                      <a:r>
                        <a:rPr sz="1600">
                          <a:solidFill>
                            <a:srgbClr val="263238"/>
                          </a:solidFill>
                          <a:latin typeface="Calibri"/>
                        </a:rPr>
                        <a:t>Con precaución</a:t>
                      </a:r>
                    </a:p>
                  </a:txBody>
                  <a:tcPr>
                    <a:solidFill>
                      <a:srgbClr val="FFFFFF"/>
                    </a:solidFill>
                  </a:tcPr>
                </a:tc>
                <a:tc>
                  <a:txBody>
                    <a:bodyPr/>
                    <a:lstStyle/>
                    <a:p>
                      <a:r>
                        <a:rPr sz="1600">
                          <a:solidFill>
                            <a:srgbClr val="263238"/>
                          </a:solidFill>
                          <a:latin typeface="Calibri"/>
                        </a:rPr>
                        <a:t>Sin compresión vigorosa [r4]; LC3 considerado indicado por otros [r35]</a:t>
                      </a:r>
                    </a:p>
                  </a:txBody>
                  <a:tcPr>
                    <a:solidFill>
                      <a:srgbClr val="FFFFFF"/>
                    </a:solidFill>
                  </a:tcPr>
                </a:tc>
              </a:tr>
              <a:tr h="457200">
                <a:tc>
                  <a:txBody>
                    <a:bodyPr/>
                    <a:lstStyle/>
                    <a:p>
                      <a:r>
                        <a:rPr sz="1600">
                          <a:solidFill>
                            <a:srgbClr val="263238"/>
                          </a:solidFill>
                          <a:latin typeface="Calibri"/>
                        </a:rPr>
                        <a:t>VS</a:t>
                      </a:r>
                    </a:p>
                  </a:txBody>
                  <a:tcPr>
                    <a:solidFill>
                      <a:srgbClr val="EEF3F4"/>
                    </a:solidFill>
                  </a:tcPr>
                </a:tc>
                <a:tc>
                  <a:txBody>
                    <a:bodyPr/>
                    <a:lstStyle/>
                    <a:p>
                      <a:r>
                        <a:rPr sz="1600">
                          <a:solidFill>
                            <a:srgbClr val="263238"/>
                          </a:solidFill>
                          <a:latin typeface="Calibri"/>
                        </a:rPr>
                        <a:t>Estabiliza, no corrige</a:t>
                      </a:r>
                    </a:p>
                  </a:txBody>
                  <a:tcPr>
                    <a:solidFill>
                      <a:srgbClr val="EEF3F4"/>
                    </a:solidFill>
                  </a:tcPr>
                </a:tc>
                <a:tc>
                  <a:txBody>
                    <a:bodyPr/>
                    <a:lstStyle/>
                    <a:p>
                      <a:r>
                        <a:rPr sz="1600">
                          <a:solidFill>
                            <a:srgbClr val="263238"/>
                          </a:solidFill>
                          <a:latin typeface="Calibri"/>
                        </a:rPr>
                        <a:t>No controla el desplazamiento vertical [r35]</a:t>
                      </a:r>
                    </a:p>
                  </a:txBody>
                  <a:tcPr>
                    <a:solidFill>
                      <a:srgbClr val="EEF3F4"/>
                    </a:solidFill>
                  </a:tcPr>
                </a:tc>
              </a:tr>
              <a:tr h="457200">
                <a:tc>
                  <a:txBody>
                    <a:bodyPr/>
                    <a:lstStyle/>
                    <a:p>
                      <a:r>
                        <a:rPr sz="1600">
                          <a:solidFill>
                            <a:srgbClr val="263238"/>
                          </a:solidFill>
                          <a:latin typeface="Calibri"/>
                        </a:rPr>
                        <a:t>CM</a:t>
                      </a:r>
                    </a:p>
                  </a:txBody>
                  <a:tcPr>
                    <a:solidFill>
                      <a:srgbClr val="FFFFFF"/>
                    </a:solidFill>
                  </a:tcPr>
                </a:tc>
                <a:tc>
                  <a:txBody>
                    <a:bodyPr/>
                    <a:lstStyle/>
                    <a:p>
                      <a:r>
                        <a:rPr sz="1600">
                          <a:solidFill>
                            <a:srgbClr val="263238"/>
                          </a:solidFill>
                          <a:latin typeface="Calibri"/>
                        </a:rPr>
                        <a:t>Según el componente dominante</a:t>
                      </a:r>
                    </a:p>
                  </a:txBody>
                  <a:tcPr>
                    <a:solidFill>
                      <a:srgbClr val="FFFFFF"/>
                    </a:solidFill>
                  </a:tcPr>
                </a:tc>
                <a:tc>
                  <a:txBody>
                    <a:bodyPr/>
                    <a:lstStyle/>
                    <a:p>
                      <a:r>
                        <a:rPr sz="1600">
                          <a:solidFill>
                            <a:srgbClr val="263238"/>
                          </a:solidFill>
                          <a:latin typeface="Calibri"/>
                        </a:rPr>
                        <a:t>Mismo límite que VS [r35]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reconocer a quien necesita el cinturón sin esperar la imagen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Balogh ZJ et al. OTA Int. 2025. doi:10.1097/OI9.0000000000000436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revisión del simposio IOTA lo recomienda ante cualquiera de estos 4 elementos: sospecha clínica alta de lesión pélvica, inestabilidad palpable del anillo…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reconocer a quien necesita el cinturón sin esperar la imagen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Vaidya R et al. West J Emerg Med. 2016. doi:10.5811/westjem.2016.7.30057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una serie real, de los dispositivos colocados 72 % se aplicó después de la imagen, y solo 47 % de las lesiones inestables recibió alguno [r35].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reconocer a quien necesita el cinturón sin esperar la imagen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Costantini TW et al. J Trauma Acute Care Surg. 2025. doi:10.1097/TA.0000000000004609</a:t>
            </a:r>
          </a:p>
          <a:p>
            <a:r>
              <a:rPr sz="1000">
                <a:solidFill>
                  <a:srgbClr val="5A6469"/>
                </a:solidFill>
                <a:latin typeface="Calibri"/>
              </a:rPr>
              <a:t>[r4] Balogh ZJ et al. OTA Int. 2025. doi:10.1097/OI9.0000000000000436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Reanimación hemostática, búsqueda de otras fuentes de sangrado y colocación del cinturón forman parte del mismo primer paso [r5].</a:t>
            </a:r>
          </a:p>
          <a:p>
            <a:pPr marL="347472" indent="-347472">
              <a:spcAft>
                <a:spcPts val="1400"/>
              </a:spcAft>
              <a:buChar char="•"/>
            </a:pPr>
            <a:r>
              <a:rPr sz="2400">
                <a:solidFill>
                  <a:srgbClr val="263238"/>
                </a:solidFill>
                <a:latin typeface="Calibri"/>
              </a:rPr>
              <a:t>Radiografía de pelvis y ecografía FAST ampliada pertenecen al enfoque inicial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66</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lo que sirve y lo que 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Shlamovitz GZ et al. 2009. doi:10.1097/TA.0b013e31817c96e1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1502 pacientes con trauma cerrado, 115 tuvieron fractura pélvica y 34 una fractura inestable (Tile B y C) [r41].</a:t>
            </a:r>
          </a:p>
          <a:p>
            <a:pPr marL="347472" indent="-347472">
              <a:spcAft>
                <a:spcPts val="1400"/>
              </a:spcAft>
              <a:buChar char="•"/>
            </a:pPr>
            <a:r>
              <a:rPr sz="2800">
                <a:solidFill>
                  <a:srgbClr val="263238"/>
                </a:solidFill>
                <a:latin typeface="Calibri"/>
              </a:rPr>
              <a:t>Con esa base: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para fracturas pélvicas mecánicamente inestables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Shlamovitz GZ et al. 2009. doi:10.1097/TA.0b013e31817c96e1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para cualquier fractura pélvica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Shlamovitz GZ et al. 2009. doi:10.1097/TA.0b013e31817c96e1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con el cinturón puesto y sin él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Schweigkofler U et al. Z Orthop Unfall. 2016. doi:10.1055/s-0042-105768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Paradoja del cinturón: cuanto mejor reduce, más normal parece la pelvis al examinarla y en la imagen, y la inestabilidad puede pasar inadvertida [r36].</a:t>
            </a:r>
          </a:p>
          <a:p>
            <a:pPr marL="347472" indent="-347472">
              <a:spcAft>
                <a:spcPts val="1400"/>
              </a:spcAft>
              <a:buChar char="•"/>
            </a:pPr>
            <a:r>
              <a:rPr sz="2400">
                <a:solidFill>
                  <a:srgbClr val="263238"/>
                </a:solidFill>
                <a:latin typeface="Calibri"/>
              </a:rPr>
              <a:t>Tres estudios lo cuantifican: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Imagen diagnóstica frente al examen bajo anestesia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Swartz J et al. Does It Mask the Injury? J Orthop Trauma. 2016. doi:10.1097/BOT.0000000000000515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Imagen y cinturón: qué mostraron los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[r30] Swartz J et al. Does It Mask the Injury? J Orthop Trauma. 2016. doi:10.1097/BOT.0000000000000515</a:t>
            </a:r>
          </a:p>
          <a:p>
            <a:r>
              <a:rPr sz="800">
                <a:solidFill>
                  <a:srgbClr val="5A6469"/>
                </a:solidFill>
                <a:latin typeface="Calibri"/>
              </a:rPr>
              <a:t>[r31] Fagg JAC et al. Injury. 2018. doi:10.1016/j.injury.2017.11.023</a:t>
            </a:r>
          </a:p>
          <a:p>
            <a:r>
              <a:rPr sz="800">
                <a:solidFill>
                  <a:srgbClr val="5A6469"/>
                </a:solidFill>
                <a:latin typeface="Calibri"/>
              </a:rPr>
              <a:t>[r32] Dreizin D et al. Eur Radiol. 2018. doi:10.1007/s00330-018-5303-8</a:t>
            </a:r>
          </a:p>
          <a:p>
            <a:r>
              <a:rPr sz="800">
                <a:solidFill>
                  <a:srgbClr val="5A6469"/>
                </a:solidFill>
                <a:latin typeface="Calibri"/>
              </a:rPr>
              <a:t>[r45] Patterson JT et al. J Orthop Trauma. 2024. doi:10.1097/BOT.0000000000002883</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Estudio</a:t>
                      </a:r>
                    </a:p>
                  </a:txBody>
                  <a:tcPr>
                    <a:solidFill>
                      <a:srgbClr val="0F5F6B"/>
                    </a:solidFill>
                  </a:tcPr>
                </a:tc>
                <a:tc>
                  <a:txBody>
                    <a:bodyPr/>
                    <a:lstStyle/>
                    <a:p>
                      <a:r>
                        <a:rPr sz="1400" b="1">
                          <a:solidFill>
                            <a:srgbClr val="FFFFFF"/>
                          </a:solidFill>
                          <a:latin typeface="Calibri"/>
                        </a:rPr>
                        <a:t>Muestra</a:t>
                      </a:r>
                    </a:p>
                  </a:txBody>
                  <a:tcPr>
                    <a:solidFill>
                      <a:srgbClr val="0F5F6B"/>
                    </a:solidFill>
                  </a:tcPr>
                </a:tc>
                <a:tc>
                  <a:txBody>
                    <a:bodyPr/>
                    <a:lstStyle/>
                    <a:p>
                      <a:r>
                        <a:rPr sz="1400" b="1">
                          <a:solidFill>
                            <a:srgbClr val="FFFFFF"/>
                          </a:solidFill>
                          <a:latin typeface="Calibri"/>
                        </a:rPr>
                        <a:t>Hallazgo</a:t>
                      </a:r>
                    </a:p>
                  </a:txBody>
                  <a:tcPr>
                    <a:solidFill>
                      <a:srgbClr val="0F5F6B"/>
                    </a:solidFill>
                  </a:tcPr>
                </a:tc>
                <a:tc>
                  <a:txBody>
                    <a:bodyPr/>
                    <a:lstStyle/>
                    <a:p>
                      <a:r>
                        <a:rPr sz="1400" b="1">
                          <a:solidFill>
                            <a:srgbClr val="FFFFFF"/>
                          </a:solidFill>
                          <a:latin typeface="Calibri"/>
                        </a:rPr>
                        <a:t>Lectura práctica</a:t>
                      </a:r>
                    </a:p>
                  </a:txBody>
                  <a:tcPr>
                    <a:solidFill>
                      <a:srgbClr val="0F5F6B"/>
                    </a:solidFill>
                  </a:tcPr>
                </a:tc>
              </a:tr>
              <a:tr h="457200">
                <a:tc>
                  <a:txBody>
                    <a:bodyPr/>
                    <a:lstStyle/>
                    <a:p>
                      <a:r>
                        <a:rPr sz="1400">
                          <a:solidFill>
                            <a:srgbClr val="263238"/>
                          </a:solidFill>
                          <a:latin typeface="Calibri"/>
                        </a:rPr>
                        <a:t>Swartz 2016 [r30]</a:t>
                      </a:r>
                    </a:p>
                  </a:txBody>
                  <a:tcPr>
                    <a:solidFill>
                      <a:srgbClr val="EEF3F4"/>
                    </a:solidFill>
                  </a:tcPr>
                </a:tc>
                <a:tc>
                  <a:txBody>
                    <a:bodyPr/>
                    <a:lstStyle/>
                    <a:p>
                      <a:r>
                        <a:rPr sz="1400">
                          <a:solidFill>
                            <a:srgbClr val="263238"/>
                          </a:solidFill>
                          <a:latin typeface="Calibri"/>
                        </a:rPr>
                        <a:t>43 con lesión B o C (cifras del subgrupo APC/VS)</a:t>
                      </a:r>
                    </a:p>
                  </a:txBody>
                  <a:tcPr>
                    <a:solidFill>
                      <a:srgbClr val="EEF3F4"/>
                    </a:solidFill>
                  </a:tcPr>
                </a:tc>
                <a:tc>
                  <a:txBody>
                    <a:bodyPr/>
                    <a:lstStyle/>
                    <a:p>
                      <a:r>
                        <a:rPr sz="1400">
                          <a:solidFill>
                            <a:srgbClr val="263238"/>
                          </a:solidFill>
                          <a:latin typeface="Calibri"/>
                        </a:rPr>
                        <a:t>Rx previa 69,4 %; TC con cinturón 50 %</a:t>
                      </a:r>
                    </a:p>
                  </a:txBody>
                  <a:tcPr>
                    <a:solidFill>
                      <a:srgbClr val="EEF3F4"/>
                    </a:solidFill>
                  </a:tcPr>
                </a:tc>
                <a:tc>
                  <a:txBody>
                    <a:bodyPr/>
                    <a:lstStyle/>
                    <a:p>
                      <a:r>
                        <a:rPr sz="1400">
                          <a:solidFill>
                            <a:srgbClr val="263238"/>
                          </a:solidFill>
                          <a:latin typeface="Calibri"/>
                        </a:rPr>
                        <a:t>La placa previa vale más que la TC con cinturón</a:t>
                      </a:r>
                    </a:p>
                  </a:txBody>
                  <a:tcPr>
                    <a:solidFill>
                      <a:srgbClr val="EEF3F4"/>
                    </a:solidFill>
                  </a:tcPr>
                </a:tc>
              </a:tr>
              <a:tr h="457200">
                <a:tc>
                  <a:txBody>
                    <a:bodyPr/>
                    <a:lstStyle/>
                    <a:p>
                      <a:r>
                        <a:rPr sz="1400">
                          <a:solidFill>
                            <a:srgbClr val="263238"/>
                          </a:solidFill>
                          <a:latin typeface="Calibri"/>
                        </a:rPr>
                        <a:t>Fagg 2018 [r31]</a:t>
                      </a:r>
                    </a:p>
                  </a:txBody>
                  <a:tcPr>
                    <a:solidFill>
                      <a:srgbClr val="FFFFFF"/>
                    </a:solidFill>
                  </a:tcPr>
                </a:tc>
                <a:tc>
                  <a:txBody>
                    <a:bodyPr/>
                    <a:lstStyle/>
                    <a:p>
                      <a:r>
                        <a:rPr sz="1400">
                          <a:solidFill>
                            <a:srgbClr val="263238"/>
                          </a:solidFill>
                          <a:latin typeface="Calibri"/>
                        </a:rPr>
                        <a:t>54 con imagen sin cinturón</a:t>
                      </a:r>
                    </a:p>
                  </a:txBody>
                  <a:tcPr>
                    <a:solidFill>
                      <a:srgbClr val="FFFFFF"/>
                    </a:solidFill>
                  </a:tcPr>
                </a:tc>
                <a:tc>
                  <a:txBody>
                    <a:bodyPr/>
                    <a:lstStyle/>
                    <a:p>
                      <a:r>
                        <a:rPr sz="1400">
                          <a:solidFill>
                            <a:srgbClr val="263238"/>
                          </a:solidFill>
                          <a:latin typeface="Calibri"/>
                        </a:rPr>
                        <a:t>4 lesiones inestables inesperadas (7 %)</a:t>
                      </a:r>
                    </a:p>
                  </a:txBody>
                  <a:tcPr>
                    <a:solidFill>
                      <a:srgbClr val="FFFFFF"/>
                    </a:solidFill>
                  </a:tcPr>
                </a:tc>
                <a:tc>
                  <a:txBody>
                    <a:bodyPr/>
                    <a:lstStyle/>
                    <a:p>
                      <a:r>
                        <a:rPr sz="1400">
                          <a:solidFill>
                            <a:srgbClr val="263238"/>
                          </a:solidFill>
                          <a:latin typeface="Calibri"/>
                        </a:rPr>
                        <a:t>Pedir imagen sin cinturón si hay duda</a:t>
                      </a:r>
                    </a:p>
                  </a:txBody>
                  <a:tcPr>
                    <a:solidFill>
                      <a:srgbClr val="FFFFFF"/>
                    </a:solidFill>
                  </a:tcPr>
                </a:tc>
              </a:tr>
              <a:tr h="457200">
                <a:tc>
                  <a:txBody>
                    <a:bodyPr/>
                    <a:lstStyle/>
                    <a:p>
                      <a:r>
                        <a:rPr sz="1400">
                          <a:solidFill>
                            <a:srgbClr val="263238"/>
                          </a:solidFill>
                          <a:latin typeface="Calibri"/>
                        </a:rPr>
                        <a:t>Dreizin 2018 [r32]</a:t>
                      </a:r>
                    </a:p>
                  </a:txBody>
                  <a:tcPr>
                    <a:solidFill>
                      <a:srgbClr val="EEF3F4"/>
                    </a:solidFill>
                  </a:tcPr>
                </a:tc>
                <a:tc>
                  <a:txBody>
                    <a:bodyPr/>
                    <a:lstStyle/>
                    <a:p>
                      <a:r>
                        <a:rPr sz="1400">
                          <a:solidFill>
                            <a:srgbClr val="263238"/>
                          </a:solidFill>
                          <a:latin typeface="Calibri"/>
                        </a:rPr>
                        <a:t>49 con cinturón y 49 controles</a:t>
                      </a:r>
                    </a:p>
                  </a:txBody>
                  <a:tcPr>
                    <a:solidFill>
                      <a:srgbClr val="EEF3F4"/>
                    </a:solidFill>
                  </a:tcPr>
                </a:tc>
                <a:tc>
                  <a:txBody>
                    <a:bodyPr/>
                    <a:lstStyle/>
                    <a:p>
                      <a:r>
                        <a:rPr sz="1400">
                          <a:solidFill>
                            <a:srgbClr val="263238"/>
                          </a:solidFill>
                          <a:latin typeface="Calibri"/>
                        </a:rPr>
                        <a:t>Hematoma menor en Tile B; 4 sobrerreducciones en Tile C</a:t>
                      </a:r>
                    </a:p>
                  </a:txBody>
                  <a:tcPr>
                    <a:solidFill>
                      <a:srgbClr val="EEF3F4"/>
                    </a:solidFill>
                  </a:tcPr>
                </a:tc>
                <a:tc>
                  <a:txBody>
                    <a:bodyPr/>
                    <a:lstStyle/>
                    <a:p>
                      <a:r>
                        <a:rPr sz="1400">
                          <a:solidFill>
                            <a:srgbClr val="263238"/>
                          </a:solidFill>
                          <a:latin typeface="Calibri"/>
                        </a:rPr>
                        <a:t>El efecto existe y puede pasarse de largo</a:t>
                      </a:r>
                    </a:p>
                  </a:txBody>
                  <a:tcPr>
                    <a:solidFill>
                      <a:srgbClr val="EEF3F4"/>
                    </a:solidFill>
                  </a:tcPr>
                </a:tc>
              </a:tr>
              <a:tr h="457200">
                <a:tc>
                  <a:txBody>
                    <a:bodyPr/>
                    <a:lstStyle/>
                    <a:p>
                      <a:r>
                        <a:rPr sz="1400">
                          <a:solidFill>
                            <a:srgbClr val="263238"/>
                          </a:solidFill>
                          <a:latin typeface="Calibri"/>
                        </a:rPr>
                        <a:t>Patterson 2024 [r45]</a:t>
                      </a:r>
                    </a:p>
                  </a:txBody>
                  <a:tcPr>
                    <a:solidFill>
                      <a:srgbClr val="FFFFFF"/>
                    </a:solidFill>
                  </a:tcPr>
                </a:tc>
                <a:tc>
                  <a:txBody>
                    <a:bodyPr/>
                    <a:lstStyle/>
                    <a:p>
                      <a:r>
                        <a:rPr sz="1400">
                          <a:solidFill>
                            <a:srgbClr val="263238"/>
                          </a:solidFill>
                          <a:latin typeface="Calibri"/>
                        </a:rPr>
                        <a:t>31 adultos con LC1 sin hipotensión</a:t>
                      </a:r>
                    </a:p>
                  </a:txBody>
                  <a:tcPr>
                    <a:solidFill>
                      <a:srgbClr val="FFFFFF"/>
                    </a:solidFill>
                  </a:tcPr>
                </a:tc>
                <a:tc>
                  <a:txBody>
                    <a:bodyPr/>
                    <a:lstStyle/>
                    <a:p>
                      <a:r>
                        <a:rPr sz="1400">
                          <a:solidFill>
                            <a:srgbClr val="263238"/>
                          </a:solidFill>
                          <a:latin typeface="Calibri"/>
                        </a:rPr>
                        <a:t>Desplazamiento de 4,3 mm con 5 kg</a:t>
                      </a:r>
                    </a:p>
                  </a:txBody>
                  <a:tcPr>
                    <a:solidFill>
                      <a:srgbClr val="FFFFFF"/>
                    </a:solidFill>
                  </a:tcPr>
                </a:tc>
                <a:tc>
                  <a:txBody>
                    <a:bodyPr/>
                    <a:lstStyle/>
                    <a:p>
                      <a:r>
                        <a:rPr sz="1400">
                          <a:solidFill>
                            <a:srgbClr val="263238"/>
                          </a:solidFill>
                          <a:latin typeface="Calibri"/>
                        </a:rPr>
                        <a:t>Prueba factible y segura; su valor para decidir aún se estudia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 de la sospecha al retiro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[r2] Rossaint R et al. Crit Care. 2023. doi:10.1186/s13054-023-04327-7</a:t>
            </a:r>
          </a:p>
          <a:p>
            <a:r>
              <a:rPr sz="800">
                <a:solidFill>
                  <a:srgbClr val="5A6469"/>
                </a:solidFill>
                <a:latin typeface="Calibri"/>
              </a:rPr>
              <a:t>[r4] Balogh ZJ et al. OTA Int. 2025. doi:10.1097/OI9.0000000000000436</a:t>
            </a:r>
          </a:p>
          <a:p>
            <a:r>
              <a:rPr sz="800">
                <a:solidFill>
                  <a:srgbClr val="5A6469"/>
                </a:solidFill>
                <a:latin typeface="Calibri"/>
              </a:rPr>
              <a:t>[r5] Costantini TW et al. J Trauma Acute Care Surg. 2025. doi:10.1097/TA.0000000000004609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recorrido siguiente resume cuándo colocar, cuánto apretar, qué plan B tener listo y cuándo retirar.</a:t>
            </a:r>
          </a:p>
          <a:p>
            <a:pPr marL="347472" indent="-347472">
              <a:spcAft>
                <a:spcPts val="1400"/>
              </a:spcAft>
              <a:buChar char="•"/>
            </a:pPr>
            <a:r>
              <a:rPr sz="2400">
                <a:solidFill>
                  <a:srgbClr val="263238"/>
                </a:solidFill>
                <a:latin typeface="Calibri"/>
              </a:rPr>
              <a:t>Cada paso se apoya en el texto de los apartados anteriores.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Cinturón o sábana pélvica: de la sospecha al retiro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Balogh ZJ et al. OTA Int. 2025. doi:10.1097/OI9.0000000000000436</a:t>
            </a:r>
          </a:p>
          <a:p>
            <a:r>
              <a:rPr sz="800">
                <a:solidFill>
                  <a:srgbClr val="5A6469"/>
                </a:solidFill>
                <a:latin typeface="Calibri"/>
              </a:rPr>
              <a:t>[r35] Vaidya R et al. West J Emerg Med. 2016. doi:10.5811/westjem.2016.7.30057</a:t>
            </a:r>
          </a:p>
          <a:p>
            <a:r>
              <a:rPr sz="800">
                <a:solidFill>
                  <a:srgbClr val="5A6469"/>
                </a:solidFill>
                <a:latin typeface="Calibri"/>
              </a:rPr>
              <a:t>[r1] Coccolini F et al. World J Emerg Surg. 2017. doi:10.1186/s13017-017-0117-6</a:t>
            </a:r>
          </a:p>
          <a:p>
            <a:r>
              <a:rPr sz="800">
                <a:solidFill>
                  <a:srgbClr val="5A6469"/>
                </a:solidFill>
                <a:latin typeface="Calibri"/>
              </a:rPr>
              <a:t>[r5] Costantini TW et al. J Trauma Acute Care Surg. 2025. doi:10.1097/TA.0000000000004609</a:t>
            </a:r>
          </a:p>
          <a:p>
            <a:r>
              <a:rPr sz="800">
                <a:solidFill>
                  <a:srgbClr val="5A6469"/>
                </a:solidFill>
                <a:latin typeface="Calibri"/>
              </a:rPr>
              <a:t>[r2] Rossaint R et al. Crit Care. 2023. doi:10.1186/s13054-023-04327-7</a:t>
            </a:r>
          </a:p>
          <a:p>
            <a:r>
              <a:rPr sz="800">
                <a:solidFill>
                  <a:srgbClr val="5A6469"/>
                </a:solidFill>
                <a:latin typeface="Calibri"/>
              </a:rPr>
              <a:t>(+2 referencias más en las láminas finales)</a:t>
            </a:r>
          </a:p>
        </p:txBody>
      </p:sp>
      <p:sp>
        <p:nvSpPr>
          <p:cNvPr id="6" name="Rounded Rectangle 5"/>
          <p:cNvSpPr/>
          <p:nvPr/>
        </p:nvSpPr>
        <p:spPr>
          <a:xfrm>
            <a:off x="4754880" y="1508760"/>
            <a:ext cx="2743200" cy="228453"/>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Trauma de alta energía o sospecha de lesión pélvica</a:t>
            </a:r>
          </a:p>
        </p:txBody>
      </p:sp>
      <p:sp>
        <p:nvSpPr>
          <p:cNvPr id="7" name="Decision 6"/>
          <p:cNvSpPr/>
          <p:nvPr/>
        </p:nvSpPr>
        <p:spPr>
          <a:xfrm>
            <a:off x="4572000" y="1846941"/>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criterio para colocar? Sospecha clínica, inestabilidad palpable, alta energía en inconsciente [r4]</a:t>
            </a:r>
          </a:p>
        </p:txBody>
      </p:sp>
      <p:sp>
        <p:nvSpPr>
          <p:cNvPr id="8" name="Rounded Rectangle 7"/>
          <p:cNvSpPr/>
          <p:nvPr/>
        </p:nvSpPr>
        <p:spPr>
          <a:xfrm>
            <a:off x="2987040" y="2306720"/>
            <a:ext cx="2743200" cy="22845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Continuar la evaluación habitual; reconsiderar si cambia el estado</a:t>
            </a:r>
          </a:p>
        </p:txBody>
      </p:sp>
      <p:sp>
        <p:nvSpPr>
          <p:cNvPr id="9" name="Rectangle 8"/>
          <p:cNvSpPr/>
          <p:nvPr/>
        </p:nvSpPr>
        <p:spPr>
          <a:xfrm>
            <a:off x="6522720" y="2306720"/>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Colocar sin esperar imágenes: rotar los miembros hacia adentro, centrar en trocánteres y tensar [r4][r35][r1]; en embarazo o anciano, con cautela [r1]</a:t>
            </a:r>
          </a:p>
        </p:txBody>
      </p:sp>
      <p:sp>
        <p:nvSpPr>
          <p:cNvPr id="10" name="Decision 9"/>
          <p:cNvSpPr/>
          <p:nvPr/>
        </p:nvSpPr>
        <p:spPr>
          <a:xfrm>
            <a:off x="4572000" y="2644901"/>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¿Compresión lateral aislada o sospecha de fractura de cadera o acetábulo?</a:t>
            </a:r>
          </a:p>
        </p:txBody>
      </p:sp>
      <p:sp>
        <p:nvSpPr>
          <p:cNvPr id="11" name="Rectangle 10"/>
          <p:cNvSpPr/>
          <p:nvPr/>
        </p:nvSpPr>
        <p:spPr>
          <a:xfrm>
            <a:off x="4754880" y="3104680"/>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Aplicar solo para limitar la movilidad, sin compresión vigorosa [r4]</a:t>
            </a:r>
          </a:p>
        </p:txBody>
      </p:sp>
      <p:sp>
        <p:nvSpPr>
          <p:cNvPr id="12" name="Rectangle 11"/>
          <p:cNvSpPr/>
          <p:nvPr/>
        </p:nvSpPr>
        <p:spPr>
          <a:xfrm>
            <a:off x="4754880" y="3442862"/>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Reanimación hemostática, FAST, radiografía AP con el dispositivo y búsqueda de otras fuentes [r5][r4]</a:t>
            </a:r>
          </a:p>
        </p:txBody>
      </p:sp>
      <p:sp>
        <p:nvSpPr>
          <p:cNvPr id="13" name="Decision 12"/>
          <p:cNvSpPr/>
          <p:nvPr/>
        </p:nvSpPr>
        <p:spPr>
          <a:xfrm>
            <a:off x="4572000" y="3781044"/>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¿Sigue en shock con el dispositivo bien colocado?</a:t>
            </a:r>
          </a:p>
        </p:txBody>
      </p:sp>
      <p:sp>
        <p:nvSpPr>
          <p:cNvPr id="14" name="Rectangle 13"/>
          <p:cNvSpPr/>
          <p:nvPr/>
        </p:nvSpPr>
        <p:spPr>
          <a:xfrm>
            <a:off x="4754880" y="4240822"/>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Plan B según recursos: empaquetamiento extraperitoneal, angioembolización, fijador o C-clamp; REBOA si procede [r2][r1][r4]</a:t>
            </a:r>
          </a:p>
        </p:txBody>
      </p:sp>
      <p:sp>
        <p:nvSpPr>
          <p:cNvPr id="15" name="Rectangle 14"/>
          <p:cNvSpPr/>
          <p:nvPr/>
        </p:nvSpPr>
        <p:spPr>
          <a:xfrm>
            <a:off x="4754880" y="4579004"/>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TC con contraste con el dispositivo puesto, sabiendo que puede subestimar [r30]</a:t>
            </a:r>
          </a:p>
        </p:txBody>
      </p:sp>
      <p:sp>
        <p:nvSpPr>
          <p:cNvPr id="16" name="Decision 15"/>
          <p:cNvSpPr/>
          <p:nvPr/>
        </p:nvSpPr>
        <p:spPr>
          <a:xfrm>
            <a:off x="4572000" y="4917186"/>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¿Fisiología corregida y plan de fijación listo?</a:t>
            </a:r>
          </a:p>
        </p:txBody>
      </p:sp>
      <p:sp>
        <p:nvSpPr>
          <p:cNvPr id="17" name="Rectangle 16"/>
          <p:cNvSpPr/>
          <p:nvPr/>
        </p:nvSpPr>
        <p:spPr>
          <a:xfrm>
            <a:off x="4754880" y="5376964"/>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Imagen sin el dispositivo (o con él abierto) o examen bajo anestesia antes de despejar la pelvis [r36][r30]</a:t>
            </a:r>
          </a:p>
        </p:txBody>
      </p:sp>
      <p:sp>
        <p:nvSpPr>
          <p:cNvPr id="18" name="Rounded Rectangle 17"/>
          <p:cNvSpPr/>
          <p:nvPr/>
        </p:nvSpPr>
        <p:spPr>
          <a:xfrm>
            <a:off x="4754880" y="5715146"/>
            <a:ext cx="2743200" cy="22845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Retirar y convertir a fijación; meta: antes de 24 h y sin pasar de 48 h [r4]</a:t>
            </a:r>
          </a:p>
        </p:txBody>
      </p:sp>
      <p:cxnSp>
        <p:nvCxnSpPr>
          <p:cNvPr id="19" name="Connector 18"/>
          <p:cNvCxnSpPr>
            <a:stCxn id="6" idx="2"/>
            <a:endCxn id="7" idx="0"/>
          </p:cNvCxnSpPr>
          <p:nvPr/>
        </p:nvCxnSpPr>
        <p:spPr>
          <a:xfrm flipH="1">
            <a:off x="6126480" y="173721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7" idx="2"/>
            <a:endCxn id="9" idx="0"/>
          </p:cNvCxnSpPr>
          <p:nvPr/>
        </p:nvCxnSpPr>
        <p:spPr>
          <a:xfrm>
            <a:off x="6126480" y="2196991"/>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800088" y="218967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2" name="Connector 21"/>
          <p:cNvCxnSpPr>
            <a:stCxn id="7" idx="2"/>
            <a:endCxn id="8" idx="0"/>
          </p:cNvCxnSpPr>
          <p:nvPr/>
        </p:nvCxnSpPr>
        <p:spPr>
          <a:xfrm flipH="1">
            <a:off x="4358640" y="2196991"/>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004816" y="2189676"/>
            <a:ext cx="457200" cy="274320"/>
          </a:xfrm>
          <a:prstGeom prst="rect">
            <a:avLst/>
          </a:prstGeom>
          <a:noFill/>
        </p:spPr>
        <p:txBody>
          <a:bodyPr wrap="square">
            <a:spAutoFit/>
          </a:bodyPr>
          <a:lstStyle/>
          <a:p>
            <a:r>
              <a:rPr sz="1200" b="1">
                <a:solidFill>
                  <a:srgbClr val="D97706"/>
                </a:solidFill>
                <a:latin typeface="Calibri"/>
              </a:rPr>
              <a:t>no</a:t>
            </a:r>
          </a:p>
        </p:txBody>
      </p:sp>
      <p:cxnSp>
        <p:nvCxnSpPr>
          <p:cNvPr id="24" name="Connector 23"/>
          <p:cNvCxnSpPr>
            <a:stCxn id="9" idx="2"/>
            <a:endCxn id="10" idx="0"/>
          </p:cNvCxnSpPr>
          <p:nvPr/>
        </p:nvCxnSpPr>
        <p:spPr>
          <a:xfrm flipH="1">
            <a:off x="6126480" y="2535173"/>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10" idx="2"/>
            <a:endCxn id="11" idx="0"/>
          </p:cNvCxnSpPr>
          <p:nvPr/>
        </p:nvCxnSpPr>
        <p:spPr>
          <a:xfrm flipH="1">
            <a:off x="6126480" y="299495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81344" y="298763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7" name="Connector 26"/>
          <p:cNvCxnSpPr>
            <a:stCxn id="10" idx="2"/>
            <a:endCxn id="12" idx="0"/>
          </p:cNvCxnSpPr>
          <p:nvPr/>
        </p:nvCxnSpPr>
        <p:spPr>
          <a:xfrm flipH="1">
            <a:off x="6126480" y="2994951"/>
            <a:ext cx="0" cy="44791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181344" y="310599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9" name="Connector 28"/>
          <p:cNvCxnSpPr>
            <a:stCxn id="11" idx="2"/>
            <a:endCxn id="12" idx="0"/>
          </p:cNvCxnSpPr>
          <p:nvPr/>
        </p:nvCxnSpPr>
        <p:spPr>
          <a:xfrm flipH="1">
            <a:off x="6126480" y="3333133"/>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a:stCxn id="12" idx="2"/>
            <a:endCxn id="13" idx="0"/>
          </p:cNvCxnSpPr>
          <p:nvPr/>
        </p:nvCxnSpPr>
        <p:spPr>
          <a:xfrm flipH="1">
            <a:off x="6126480" y="367131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3" idx="2"/>
            <a:endCxn id="14" idx="0"/>
          </p:cNvCxnSpPr>
          <p:nvPr/>
        </p:nvCxnSpPr>
        <p:spPr>
          <a:xfrm flipH="1">
            <a:off x="6126480" y="413109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181344" y="412377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3" name="Connector 32"/>
          <p:cNvCxnSpPr>
            <a:stCxn id="13" idx="2"/>
            <a:endCxn id="15" idx="0"/>
          </p:cNvCxnSpPr>
          <p:nvPr/>
        </p:nvCxnSpPr>
        <p:spPr>
          <a:xfrm flipH="1">
            <a:off x="6126480" y="4131094"/>
            <a:ext cx="0" cy="44791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6181344" y="4242142"/>
            <a:ext cx="457200" cy="274320"/>
          </a:xfrm>
          <a:prstGeom prst="rect">
            <a:avLst/>
          </a:prstGeom>
          <a:noFill/>
        </p:spPr>
        <p:txBody>
          <a:bodyPr wrap="square">
            <a:spAutoFit/>
          </a:bodyPr>
          <a:lstStyle/>
          <a:p>
            <a:r>
              <a:rPr sz="1200" b="1">
                <a:solidFill>
                  <a:srgbClr val="D97706"/>
                </a:solidFill>
                <a:latin typeface="Calibri"/>
              </a:rPr>
              <a:t>no</a:t>
            </a:r>
          </a:p>
        </p:txBody>
      </p:sp>
      <p:cxnSp>
        <p:nvCxnSpPr>
          <p:cNvPr id="35" name="Connector 34"/>
          <p:cNvCxnSpPr>
            <a:stCxn id="14" idx="2"/>
            <a:endCxn id="15" idx="0"/>
          </p:cNvCxnSpPr>
          <p:nvPr/>
        </p:nvCxnSpPr>
        <p:spPr>
          <a:xfrm flipH="1">
            <a:off x="6126480" y="446927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Connector 35"/>
          <p:cNvCxnSpPr>
            <a:stCxn id="15" idx="2"/>
            <a:endCxn id="16" idx="0"/>
          </p:cNvCxnSpPr>
          <p:nvPr/>
        </p:nvCxnSpPr>
        <p:spPr>
          <a:xfrm flipH="1">
            <a:off x="6126480" y="480745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6" idx="2"/>
            <a:endCxn id="12" idx="0"/>
          </p:cNvCxnSpPr>
          <p:nvPr/>
        </p:nvCxnSpPr>
        <p:spPr>
          <a:xfrm flipH="1" flipV="1">
            <a:off x="6126480" y="3442862"/>
            <a:ext cx="0" cy="182437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181344" y="4582985"/>
            <a:ext cx="457200" cy="274320"/>
          </a:xfrm>
          <a:prstGeom prst="rect">
            <a:avLst/>
          </a:prstGeom>
          <a:noFill/>
        </p:spPr>
        <p:txBody>
          <a:bodyPr wrap="square">
            <a:spAutoFit/>
          </a:bodyPr>
          <a:lstStyle/>
          <a:p>
            <a:r>
              <a:rPr sz="1200" b="1">
                <a:solidFill>
                  <a:srgbClr val="D97706"/>
                </a:solidFill>
                <a:latin typeface="Calibri"/>
              </a:rPr>
              <a:t>no: volver a reanimar</a:t>
            </a:r>
          </a:p>
        </p:txBody>
      </p:sp>
      <p:cxnSp>
        <p:nvCxnSpPr>
          <p:cNvPr id="39" name="Connector 38"/>
          <p:cNvCxnSpPr>
            <a:stCxn id="16" idx="2"/>
            <a:endCxn id="17" idx="0"/>
          </p:cNvCxnSpPr>
          <p:nvPr/>
        </p:nvCxnSpPr>
        <p:spPr>
          <a:xfrm flipH="1">
            <a:off x="6126480" y="526723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6181344" y="525992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1" name="Connector 40"/>
          <p:cNvCxnSpPr>
            <a:stCxn id="17" idx="2"/>
            <a:endCxn id="18" idx="0"/>
          </p:cNvCxnSpPr>
          <p:nvPr/>
        </p:nvCxnSpPr>
        <p:spPr>
          <a:xfrm flipH="1">
            <a:off x="6126480" y="560541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indicaciones, precauciones y qué dispositivo elegir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Rossaint R et al. Crit Care. 2023. doi:10.1186/s13054-023-04327-7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Sospecha prehospitalaria de fractura pélvica: recomendación de grado 1C de la guía europea [r2].</a:t>
            </a:r>
          </a:p>
          <a:p>
            <a:pPr marL="347472" indent="-347472">
              <a:spcAft>
                <a:spcPts val="1400"/>
              </a:spcAft>
              <a:buChar char="•"/>
            </a:pPr>
            <a:r>
              <a:rPr sz="2400">
                <a:solidFill>
                  <a:srgbClr val="263238"/>
                </a:solidFill>
                <a:latin typeface="Calibri"/>
              </a:rPr>
              <a:t>Shock hemorrágico con anillo roto: cierre y estabilización lo antes posible, recomendación de grado 1B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Hemorragia pélvica letal según el dispositivo de estabilización de urgencia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Pizanis A et al. Injury. 2013. doi:10.1016/j.injury.2013.07.009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Sábana frente a cinturón comercial: lo que dijo cada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[r4] Balogh ZJ et al. OTA Int. 2025. doi:10.1097/OI9.0000000000000436</a:t>
            </a:r>
          </a:p>
          <a:p>
            <a:r>
              <a:rPr sz="800">
                <a:solidFill>
                  <a:srgbClr val="5A6469"/>
                </a:solidFill>
                <a:latin typeface="Calibri"/>
              </a:rPr>
              <a:t>[r14] Prasarn ML et al. Injury. 2013. doi:10.1016/j.injury.2013.05.016</a:t>
            </a:r>
          </a:p>
          <a:p>
            <a:r>
              <a:rPr sz="800">
                <a:solidFill>
                  <a:srgbClr val="5A6469"/>
                </a:solidFill>
                <a:latin typeface="Calibri"/>
              </a:rPr>
              <a:t>[r24] Pizanis A et al. Injury. 2013. doi:10.1016/j.injury.2013.07.009</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Estudio</a:t>
                      </a:r>
                    </a:p>
                  </a:txBody>
                  <a:tcPr>
                    <a:solidFill>
                      <a:srgbClr val="0F5F6B"/>
                    </a:solidFill>
                  </a:tcPr>
                </a:tc>
                <a:tc>
                  <a:txBody>
                    <a:bodyPr/>
                    <a:lstStyle/>
                    <a:p>
                      <a:r>
                        <a:rPr sz="1400" b="1">
                          <a:solidFill>
                            <a:srgbClr val="FFFFFF"/>
                          </a:solidFill>
                          <a:latin typeface="Calibri"/>
                        </a:rPr>
                        <a:t>Diseño</a:t>
                      </a:r>
                    </a:p>
                  </a:txBody>
                  <a:tcPr>
                    <a:solidFill>
                      <a:srgbClr val="0F5F6B"/>
                    </a:solidFill>
                  </a:tcPr>
                </a:tc>
                <a:tc>
                  <a:txBody>
                    <a:bodyPr/>
                    <a:lstStyle/>
                    <a:p>
                      <a:r>
                        <a:rPr sz="1400" b="1">
                          <a:solidFill>
                            <a:srgbClr val="FFFFFF"/>
                          </a:solidFill>
                          <a:latin typeface="Calibri"/>
                        </a:rPr>
                        <a:t>Resultado</a:t>
                      </a:r>
                    </a:p>
                  </a:txBody>
                  <a:tcPr>
                    <a:solidFill>
                      <a:srgbClr val="0F5F6B"/>
                    </a:solidFill>
                  </a:tcPr>
                </a:tc>
                <a:tc>
                  <a:txBody>
                    <a:bodyPr/>
                    <a:lstStyle/>
                    <a:p>
                      <a:r>
                        <a:rPr sz="1400" b="1">
                          <a:solidFill>
                            <a:srgbClr val="FFFFFF"/>
                          </a:solidFill>
                          <a:latin typeface="Calibri"/>
                        </a:rPr>
                        <a:t>Lectura</a:t>
                      </a:r>
                    </a:p>
                  </a:txBody>
                  <a:tcPr>
                    <a:solidFill>
                      <a:srgbClr val="0F5F6B"/>
                    </a:solidFill>
                  </a:tcPr>
                </a:tc>
              </a:tr>
              <a:tr h="457200">
                <a:tc>
                  <a:txBody>
                    <a:bodyPr/>
                    <a:lstStyle/>
                    <a:p>
                      <a:r>
                        <a:rPr sz="1400">
                          <a:solidFill>
                            <a:srgbClr val="263238"/>
                          </a:solidFill>
                          <a:latin typeface="Calibri"/>
                        </a:rPr>
                        <a:t>Prasarn 2013 [r14]</a:t>
                      </a:r>
                    </a:p>
                  </a:txBody>
                  <a:tcPr>
                    <a:solidFill>
                      <a:srgbClr val="EEF3F4"/>
                    </a:solidFill>
                  </a:tcPr>
                </a:tc>
                <a:tc>
                  <a:txBody>
                    <a:bodyPr/>
                    <a:lstStyle/>
                    <a:p>
                      <a:r>
                        <a:rPr sz="1400">
                          <a:solidFill>
                            <a:srgbClr val="263238"/>
                          </a:solidFill>
                          <a:latin typeface="Calibri"/>
                        </a:rPr>
                        <a:t>5 cadáveres, lesión 61-C1</a:t>
                      </a:r>
                    </a:p>
                  </a:txBody>
                  <a:tcPr>
                    <a:solidFill>
                      <a:srgbClr val="EEF3F4"/>
                    </a:solidFill>
                  </a:tcPr>
                </a:tc>
                <a:tc>
                  <a:txBody>
                    <a:bodyPr/>
                    <a:lstStyle/>
                    <a:p>
                      <a:r>
                        <a:rPr sz="1400">
                          <a:solidFill>
                            <a:srgbClr val="263238"/>
                          </a:solidFill>
                          <a:latin typeface="Calibri"/>
                        </a:rPr>
                        <a:t>Sin diferencias de movimiento entre T-POD y sábana</a:t>
                      </a:r>
                    </a:p>
                  </a:txBody>
                  <a:tcPr>
                    <a:solidFill>
                      <a:srgbClr val="EEF3F4"/>
                    </a:solidFill>
                  </a:tcPr>
                </a:tc>
                <a:tc>
                  <a:txBody>
                    <a:bodyPr/>
                    <a:lstStyle/>
                    <a:p>
                      <a:r>
                        <a:rPr sz="1400">
                          <a:solidFill>
                            <a:srgbClr val="263238"/>
                          </a:solidFill>
                          <a:latin typeface="Calibri"/>
                        </a:rPr>
                        <a:t>Equivalencia mecánica en laboratorio</a:t>
                      </a:r>
                    </a:p>
                  </a:txBody>
                  <a:tcPr>
                    <a:solidFill>
                      <a:srgbClr val="EEF3F4"/>
                    </a:solidFill>
                  </a:tcPr>
                </a:tc>
              </a:tr>
              <a:tr h="457200">
                <a:tc>
                  <a:txBody>
                    <a:bodyPr/>
                    <a:lstStyle/>
                    <a:p>
                      <a:r>
                        <a:rPr sz="1400">
                          <a:solidFill>
                            <a:srgbClr val="263238"/>
                          </a:solidFill>
                          <a:latin typeface="Calibri"/>
                        </a:rPr>
                        <a:t>Pizanis 2013 [r24]</a:t>
                      </a:r>
                    </a:p>
                  </a:txBody>
                  <a:tcPr>
                    <a:solidFill>
                      <a:srgbClr val="FFFFFF"/>
                    </a:solidFill>
                  </a:tcPr>
                </a:tc>
                <a:tc>
                  <a:txBody>
                    <a:bodyPr/>
                    <a:lstStyle/>
                    <a:p>
                      <a:r>
                        <a:rPr sz="1400">
                          <a:solidFill>
                            <a:srgbClr val="263238"/>
                          </a:solidFill>
                          <a:latin typeface="Calibri"/>
                        </a:rPr>
                        <a:t>Registro, 207 pacientes</a:t>
                      </a:r>
                    </a:p>
                  </a:txBody>
                  <a:tcPr>
                    <a:solidFill>
                      <a:srgbClr val="FFFFFF"/>
                    </a:solidFill>
                  </a:tcPr>
                </a:tc>
                <a:tc>
                  <a:txBody>
                    <a:bodyPr/>
                    <a:lstStyle/>
                    <a:p>
                      <a:r>
                        <a:rPr sz="1400">
                          <a:solidFill>
                            <a:srgbClr val="263238"/>
                          </a:solidFill>
                          <a:latin typeface="Calibri"/>
                        </a:rPr>
                        <a:t>Hemorragia letal: sábana 23 %, cinturón 4 %, C-clamp 8 %</a:t>
                      </a:r>
                    </a:p>
                  </a:txBody>
                  <a:tcPr>
                    <a:solidFill>
                      <a:srgbClr val="FFFFFF"/>
                    </a:solidFill>
                  </a:tcPr>
                </a:tc>
                <a:tc>
                  <a:txBody>
                    <a:bodyPr/>
                    <a:lstStyle/>
                    <a:p>
                      <a:r>
                        <a:rPr sz="1400">
                          <a:solidFill>
                            <a:srgbClr val="263238"/>
                          </a:solidFill>
                          <a:latin typeface="Calibri"/>
                        </a:rPr>
                        <a:t>Grupos pequeños; análisis sin ajuste</a:t>
                      </a:r>
                    </a:p>
                  </a:txBody>
                  <a:tcPr>
                    <a:solidFill>
                      <a:srgbClr val="FFFFFF"/>
                    </a:solidFill>
                  </a:tcPr>
                </a:tc>
              </a:tr>
              <a:tr h="457200">
                <a:tc>
                  <a:txBody>
                    <a:bodyPr/>
                    <a:lstStyle/>
                    <a:p>
                      <a:r>
                        <a:rPr sz="1400">
                          <a:solidFill>
                            <a:srgbClr val="263238"/>
                          </a:solidFill>
                          <a:latin typeface="Calibri"/>
                        </a:rPr>
                        <a:t>WSES 2017 [r1]</a:t>
                      </a:r>
                    </a:p>
                  </a:txBody>
                  <a:tcPr>
                    <a:solidFill>
                      <a:srgbClr val="EEF3F4"/>
                    </a:solidFill>
                  </a:tcPr>
                </a:tc>
                <a:tc>
                  <a:txBody>
                    <a:bodyPr/>
                    <a:lstStyle/>
                    <a:p>
                      <a:r>
                        <a:rPr sz="1400">
                          <a:solidFill>
                            <a:srgbClr val="263238"/>
                          </a:solidFill>
                          <a:latin typeface="Calibri"/>
                        </a:rPr>
                        <a:t>Guía</a:t>
                      </a:r>
                    </a:p>
                  </a:txBody>
                  <a:tcPr>
                    <a:solidFill>
                      <a:srgbClr val="EEF3F4"/>
                    </a:solidFill>
                  </a:tcPr>
                </a:tc>
                <a:tc>
                  <a:txBody>
                    <a:bodyPr/>
                    <a:lstStyle/>
                    <a:p>
                      <a:r>
                        <a:rPr sz="1400">
                          <a:solidFill>
                            <a:srgbClr val="263238"/>
                          </a:solidFill>
                          <a:latin typeface="Calibri"/>
                        </a:rPr>
                        <a:t>Cinturón superior a la sábana, grado 1C</a:t>
                      </a:r>
                    </a:p>
                  </a:txBody>
                  <a:tcPr>
                    <a:solidFill>
                      <a:srgbClr val="EEF3F4"/>
                    </a:solidFill>
                  </a:tcPr>
                </a:tc>
                <a:tc>
                  <a:txBody>
                    <a:bodyPr/>
                    <a:lstStyle/>
                    <a:p>
                      <a:r>
                        <a:rPr sz="1400">
                          <a:solidFill>
                            <a:srgbClr val="263238"/>
                          </a:solidFill>
                          <a:latin typeface="Calibri"/>
                        </a:rPr>
                        <a:t>Recomendación</a:t>
                      </a:r>
                    </a:p>
                  </a:txBody>
                  <a:tcPr>
                    <a:solidFill>
                      <a:srgbClr val="EEF3F4"/>
                    </a:solidFill>
                  </a:tcPr>
                </a:tc>
              </a:tr>
              <a:tr h="457200">
                <a:tc>
                  <a:txBody>
                    <a:bodyPr/>
                    <a:lstStyle/>
                    <a:p>
                      <a:r>
                        <a:rPr sz="1400">
                          <a:solidFill>
                            <a:srgbClr val="263238"/>
                          </a:solidFill>
                          <a:latin typeface="Calibri"/>
                        </a:rPr>
                        <a:t>IOTA 2025 [r4]</a:t>
                      </a:r>
                    </a:p>
                  </a:txBody>
                  <a:tcPr>
                    <a:solidFill>
                      <a:srgbClr val="FFFFFF"/>
                    </a:solidFill>
                  </a:tcPr>
                </a:tc>
                <a:tc>
                  <a:txBody>
                    <a:bodyPr/>
                    <a:lstStyle/>
                    <a:p>
                      <a:r>
                        <a:rPr sz="1400">
                          <a:solidFill>
                            <a:srgbClr val="263238"/>
                          </a:solidFill>
                          <a:latin typeface="Calibri"/>
                        </a:rPr>
                        <a:t>Revisión de simposio</a:t>
                      </a:r>
                    </a:p>
                  </a:txBody>
                  <a:tcPr>
                    <a:solidFill>
                      <a:srgbClr val="FFFFFF"/>
                    </a:solidFill>
                  </a:tcPr>
                </a:tc>
                <a:tc>
                  <a:txBody>
                    <a:bodyPr/>
                    <a:lstStyle/>
                    <a:p>
                      <a:r>
                        <a:rPr sz="1400">
                          <a:solidFill>
                            <a:srgbClr val="263238"/>
                          </a:solidFill>
                          <a:latin typeface="Calibri"/>
                        </a:rPr>
                        <a:t>Sin diferencias grandes en eficacia inicial</a:t>
                      </a:r>
                    </a:p>
                  </a:txBody>
                  <a:tcPr>
                    <a:solidFill>
                      <a:srgbClr val="FFFFFF"/>
                    </a:solidFill>
                  </a:tcPr>
                </a:tc>
                <a:tc>
                  <a:txBody>
                    <a:bodyPr/>
                    <a:lstStyle/>
                    <a:p>
                      <a:r>
                        <a:rPr sz="1400">
                          <a:solidFill>
                            <a:srgbClr val="263238"/>
                          </a:solidFill>
                          <a:latin typeface="Calibri"/>
                        </a:rPr>
                        <a:t>Elegir según recursos</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Situaciones especiales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Reyes J et al. J Spec Oper Med. 2023. doi:10.55460/FAJK-XG81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Niños: el cinturón pediátrico ajustó en el 100 % de los niños de menos de 143 cm en un estudio con 65 niños de 1 a 14 años… [r44]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Situaciones especiales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Williamson F et al. Injury. 2020. doi:10.1016/j.injury.2020.02.099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Mujeres: en un centro, la colocación subóptima fue más frecuente en mujeres (62,5 % frente a 37 %), aunque el mismo resumen informa que, en el análisis ajustado…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Situaciones especiales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Chavez MA et al. Am J Surg. 2022. doi:10.1016/j.amjsurg.2022.04.032</a:t>
            </a:r>
          </a:p>
          <a:p>
            <a:r>
              <a:rPr sz="1000">
                <a:solidFill>
                  <a:srgbClr val="5A6469"/>
                </a:solidFill>
                <a:latin typeface="Calibri"/>
              </a:rPr>
              <a:t>[r4] Balogh ZJ et al. OTA Int. 2025. doi:10.1097/OI9.0000000000000436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Acceso vascular a la ingle: modificar el dispositivo para dejar paso a la arteria femoral disminuyó su eficacia en cadáveres; si hace falta el acceso… [r43]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66</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colocación paso a paso (cinturón comercial y sábana)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Coccolini F et al. World J Emerg Surg. 2017. doi:10.1186/s13017-017-0117-6</a:t>
            </a:r>
          </a:p>
          <a:p>
            <a:r>
              <a:rPr sz="800">
                <a:solidFill>
                  <a:srgbClr val="5A6469"/>
                </a:solidFill>
                <a:latin typeface="Calibri"/>
              </a:rPr>
              <a:t>[r3] Pierrie SN et al. Am J Emerg Med. 2021. doi:10.1016/j.ajem.2020.12.082</a:t>
            </a:r>
          </a:p>
          <a:p>
            <a:r>
              <a:rPr sz="800">
                <a:solidFill>
                  <a:srgbClr val="5A6469"/>
                </a:solidFill>
                <a:latin typeface="Calibri"/>
              </a:rPr>
              <a:t>[r4] Balogh ZJ et al. OTA Int. 2025. doi:10.1097/OI9.0000000000000436</a:t>
            </a:r>
          </a:p>
          <a:p>
            <a:r>
              <a:rPr sz="800">
                <a:solidFill>
                  <a:srgbClr val="5A6469"/>
                </a:solidFill>
                <a:latin typeface="Calibri"/>
              </a:rPr>
              <a:t>[r12] Knops SP et al. J Bone Joint Surg Am. 2011. doi:10.2106/JBJS.J.00084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trata de cerrar el anillo desde afuera con una banda ancha que pase por los trocánteres mayores, con los miembros inferiores rotados hacia adentro…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Cinturones mal colocados en series reales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Bonner TJ et al. J Bone Joint Surg Br. 2011. doi:10.1302/0301-620X.93B11.27023</a:t>
            </a:r>
          </a:p>
          <a:p>
            <a:r>
              <a:rPr sz="1000">
                <a:solidFill>
                  <a:srgbClr val="5A6469"/>
                </a:solidFill>
                <a:latin typeface="Calibri"/>
              </a:rPr>
              <a:t>[r33] Williamson F et al. Injury. 2020. doi:10.1016/j.injury.2020.02.099</a:t>
            </a:r>
          </a:p>
          <a:p>
            <a:r>
              <a:rPr sz="1000">
                <a:solidFill>
                  <a:srgbClr val="5A6469"/>
                </a:solidFill>
                <a:latin typeface="Calibri"/>
              </a:rPr>
              <a:t>[r34] Naseem H et al. Ann R Coll Surg Engl. 2018. doi:10.1308/rcsann.2017.0159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Brecha de la sínfisis según el nivel del cinturón (trocantérico = 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Bonner TJ et al. J Bone Joint Surg Br. 2011. doi:10.1302/0301-620X.93B11.27023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Cuándo retirarlo y cómo hacer el puente a fijación o embolización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Tan pronto como la fisiología lo permita, y reemplazarlo por fijación externa o definitiva si hay indicación (WSES, grado 1B)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66</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Cuándo retirarlo y cómo hacer el puente a fijación o embolización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Yoon YC et al. Arch Orthop Trauma Surg. 2025. doi:10.1007/s00402-025-05849-1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Solo cinturón como puente: en 114 pacientes con inestabilidad hemodinámica, las complicaciones fueron 22,6 % con solo cinturón y 26,2 % con fijador externo… [r38]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66</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Puente desde el cinturón: opciones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Rossaint R et al. Crit Care. 2023. doi:10.1186/s13054-023-04327-7</a:t>
            </a:r>
          </a:p>
          <a:p>
            <a:r>
              <a:rPr sz="800">
                <a:solidFill>
                  <a:srgbClr val="5A6469"/>
                </a:solidFill>
                <a:latin typeface="Calibri"/>
              </a:rPr>
              <a:t>[r4] Balogh ZJ et al. OTA Int. 2025. doi:10.1097/OI9.0000000000000436</a:t>
            </a:r>
          </a:p>
          <a:p>
            <a:r>
              <a:rPr sz="800">
                <a:solidFill>
                  <a:srgbClr val="5A6469"/>
                </a:solidFill>
                <a:latin typeface="Calibri"/>
              </a:rPr>
              <a:t>[r38] Yoon YC et al. Arch Orthop Trauma Surg. 2025. doi:10.1007/s00402-025-05849-1</a:t>
            </a:r>
          </a:p>
          <a:p>
            <a:r>
              <a:rPr sz="800">
                <a:solidFill>
                  <a:srgbClr val="5A6469"/>
                </a:solidFill>
                <a:latin typeface="Calibri"/>
              </a:rPr>
              <a:t>[r39] Audretsch CK et al. Sci Rep. 2021. doi:10.1038/s41598-021-81745-z</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Opción</a:t>
                      </a:r>
                    </a:p>
                  </a:txBody>
                  <a:tcPr>
                    <a:solidFill>
                      <a:srgbClr val="0F5F6B"/>
                    </a:solidFill>
                  </a:tcPr>
                </a:tc>
                <a:tc>
                  <a:txBody>
                    <a:bodyPr/>
                    <a:lstStyle/>
                    <a:p>
                      <a:r>
                        <a:rPr sz="1600" b="1">
                          <a:solidFill>
                            <a:srgbClr val="FFFFFF"/>
                          </a:solidFill>
                          <a:latin typeface="Calibri"/>
                        </a:rPr>
                        <a:t>Cuándo</a:t>
                      </a:r>
                    </a:p>
                  </a:txBody>
                  <a:tcPr>
                    <a:solidFill>
                      <a:srgbClr val="0F5F6B"/>
                    </a:solidFill>
                  </a:tcPr>
                </a:tc>
                <a:tc>
                  <a:txBody>
                    <a:bodyPr/>
                    <a:lstStyle/>
                    <a:p>
                      <a:r>
                        <a:rPr sz="1600" b="1">
                          <a:solidFill>
                            <a:srgbClr val="FFFFFF"/>
                          </a:solidFill>
                          <a:latin typeface="Calibri"/>
                        </a:rPr>
                        <a:t>Qué se sabe</a:t>
                      </a:r>
                    </a:p>
                  </a:txBody>
                  <a:tcPr>
                    <a:solidFill>
                      <a:srgbClr val="0F5F6B"/>
                    </a:solidFill>
                  </a:tcPr>
                </a:tc>
              </a:tr>
              <a:tr h="457200">
                <a:tc>
                  <a:txBody>
                    <a:bodyPr/>
                    <a:lstStyle/>
                    <a:p>
                      <a:r>
                        <a:rPr sz="1600">
                          <a:solidFill>
                            <a:srgbClr val="263238"/>
                          </a:solidFill>
                          <a:latin typeface="Calibri"/>
                        </a:rPr>
                        <a:t>Seguir con cinturón y fijar pronto</a:t>
                      </a:r>
                    </a:p>
                  </a:txBody>
                  <a:tcPr>
                    <a:solidFill>
                      <a:srgbClr val="EEF3F4"/>
                    </a:solidFill>
                  </a:tcPr>
                </a:tc>
                <a:tc>
                  <a:txBody>
                    <a:bodyPr/>
                    <a:lstStyle/>
                    <a:p>
                      <a:r>
                        <a:rPr sz="1600">
                          <a:solidFill>
                            <a:srgbClr val="263238"/>
                          </a:solidFill>
                          <a:latin typeface="Calibri"/>
                        </a:rPr>
                        <a:t>Estabilizado y sin sangrado activo</a:t>
                      </a:r>
                    </a:p>
                  </a:txBody>
                  <a:tcPr>
                    <a:solidFill>
                      <a:srgbClr val="EEF3F4"/>
                    </a:solidFill>
                  </a:tcPr>
                </a:tc>
                <a:tc>
                  <a:txBody>
                    <a:bodyPr/>
                    <a:lstStyle/>
                    <a:p>
                      <a:r>
                        <a:rPr sz="1600">
                          <a:solidFill>
                            <a:srgbClr val="263238"/>
                          </a:solidFill>
                          <a:latin typeface="Calibri"/>
                        </a:rPr>
                        <a:t>Fijación anterior a los 2 días frente a 4 con fijador externo [r38]</a:t>
                      </a:r>
                    </a:p>
                  </a:txBody>
                  <a:tcPr>
                    <a:solidFill>
                      <a:srgbClr val="EEF3F4"/>
                    </a:solidFill>
                  </a:tcPr>
                </a:tc>
              </a:tr>
              <a:tr h="457200">
                <a:tc>
                  <a:txBody>
                    <a:bodyPr/>
                    <a:lstStyle/>
                    <a:p>
                      <a:r>
                        <a:rPr sz="1600">
                          <a:solidFill>
                            <a:srgbClr val="263238"/>
                          </a:solidFill>
                          <a:latin typeface="Calibri"/>
                        </a:rPr>
                        <a:t>C-clamp</a:t>
                      </a:r>
                    </a:p>
                  </a:txBody>
                  <a:tcPr>
                    <a:solidFill>
                      <a:srgbClr val="FFFFFF"/>
                    </a:solidFill>
                  </a:tcPr>
                </a:tc>
                <a:tc>
                  <a:txBody>
                    <a:bodyPr/>
                    <a:lstStyle/>
                    <a:p>
                      <a:r>
                        <a:rPr sz="1600">
                          <a:solidFill>
                            <a:srgbClr val="263238"/>
                          </a:solidFill>
                          <a:latin typeface="Calibri"/>
                        </a:rPr>
                        <a:t>Tile C cuando el cinturón no controla el sangrado</a:t>
                      </a:r>
                    </a:p>
                  </a:txBody>
                  <a:tcPr>
                    <a:solidFill>
                      <a:srgbClr val="FFFFFF"/>
                    </a:solidFill>
                  </a:tcPr>
                </a:tc>
                <a:tc>
                  <a:txBody>
                    <a:bodyPr/>
                    <a:lstStyle/>
                    <a:p>
                      <a:r>
                        <a:rPr sz="1600">
                          <a:solidFill>
                            <a:srgbClr val="263238"/>
                          </a:solidFill>
                          <a:latin typeface="Calibri"/>
                        </a:rPr>
                        <a:t>Cinturón colocado más rápido (mediana 5 frente a 60 min); complicaciones y mortalidad sin diferencia significativa [r39]</a:t>
                      </a:r>
                    </a:p>
                  </a:txBody>
                  <a:tcPr>
                    <a:solidFill>
                      <a:srgbClr val="FFFFFF"/>
                    </a:solidFill>
                  </a:tcPr>
                </a:tc>
              </a:tr>
              <a:tr h="457200">
                <a:tc>
                  <a:txBody>
                    <a:bodyPr/>
                    <a:lstStyle/>
                    <a:p>
                      <a:r>
                        <a:rPr sz="1600">
                          <a:solidFill>
                            <a:srgbClr val="263238"/>
                          </a:solidFill>
                          <a:latin typeface="Calibri"/>
                        </a:rPr>
                        <a:t>Empaquetamiento preperitoneal</a:t>
                      </a:r>
                    </a:p>
                  </a:txBody>
                  <a:tcPr>
                    <a:solidFill>
                      <a:srgbClr val="EEF3F4"/>
                    </a:solidFill>
                  </a:tcPr>
                </a:tc>
                <a:tc>
                  <a:txBody>
                    <a:bodyPr/>
                    <a:lstStyle/>
                    <a:p>
                      <a:r>
                        <a:rPr sz="1600">
                          <a:solidFill>
                            <a:srgbClr val="263238"/>
                          </a:solidFill>
                          <a:latin typeface="Calibri"/>
                        </a:rPr>
                        <a:t>Sangrado que sigue pese a la reanimación o embolización no disponible a tiempo</a:t>
                      </a:r>
                    </a:p>
                  </a:txBody>
                  <a:tcPr>
                    <a:solidFill>
                      <a:srgbClr val="EEF3F4"/>
                    </a:solidFill>
                  </a:tcPr>
                </a:tc>
                <a:tc>
                  <a:txBody>
                    <a:bodyPr/>
                    <a:lstStyle/>
                    <a:p>
                      <a:r>
                        <a:rPr sz="1600">
                          <a:solidFill>
                            <a:srgbClr val="263238"/>
                          </a:solidFill>
                          <a:latin typeface="Calibri"/>
                        </a:rPr>
                        <a:t>Recomendación de la guía europea [r2]</a:t>
                      </a:r>
                    </a:p>
                  </a:txBody>
                  <a:tcPr>
                    <a:solidFill>
                      <a:srgbClr val="EEF3F4"/>
                    </a:solidFill>
                  </a:tcPr>
                </a:tc>
              </a:tr>
              <a:tr h="457200">
                <a:tc>
                  <a:txBody>
                    <a:bodyPr/>
                    <a:lstStyle/>
                    <a:p>
                      <a:r>
                        <a:rPr sz="1600">
                          <a:solidFill>
                            <a:srgbClr val="263238"/>
                          </a:solidFill>
                          <a:latin typeface="Calibri"/>
                        </a:rPr>
                        <a:t>Angioembolización</a:t>
                      </a:r>
                    </a:p>
                  </a:txBody>
                  <a:tcPr>
                    <a:solidFill>
                      <a:srgbClr val="FFFFFF"/>
                    </a:solidFill>
                  </a:tcPr>
                </a:tc>
                <a:tc>
                  <a:txBody>
                    <a:bodyPr/>
                    <a:lstStyle/>
                    <a:p>
                      <a:r>
                        <a:rPr sz="1600">
                          <a:solidFill>
                            <a:srgbClr val="263238"/>
                          </a:solidFill>
                          <a:latin typeface="Calibri"/>
                        </a:rPr>
                        <a:t>Sangrado arterial</a:t>
                      </a:r>
                    </a:p>
                  </a:txBody>
                  <a:tcPr>
                    <a:solidFill>
                      <a:srgbClr val="FFFFFF"/>
                    </a:solidFill>
                  </a:tcPr>
                </a:tc>
                <a:tc>
                  <a:txBody>
                    <a:bodyPr/>
                    <a:lstStyle/>
                    <a:p>
                      <a:r>
                        <a:rPr sz="1600">
                          <a:solidFill>
                            <a:srgbClr val="263238"/>
                          </a:solidFill>
                          <a:latin typeface="Calibri"/>
                        </a:rPr>
                        <a:t>Control de 74 a 100 % en las series citadas; requiere radiología intervencionista [r4]</a:t>
                      </a:r>
                    </a:p>
                  </a:txBody>
                  <a:tcPr>
                    <a:solidFill>
                      <a:srgbClr val="FFFFFF"/>
                    </a:solidFill>
                  </a:tcPr>
                </a:tc>
              </a:tr>
              <a:tr h="457200">
                <a:tc>
                  <a:txBody>
                    <a:bodyPr/>
                    <a:lstStyle/>
                    <a:p>
                      <a:r>
                        <a:rPr sz="1600">
                          <a:solidFill>
                            <a:srgbClr val="263238"/>
                          </a:solidFill>
                          <a:latin typeface="Calibri"/>
                        </a:rPr>
                        <a:t>Fijación interna definitiva</a:t>
                      </a:r>
                    </a:p>
                  </a:txBody>
                  <a:tcPr>
                    <a:solidFill>
                      <a:srgbClr val="EEF3F4"/>
                    </a:solidFill>
                  </a:tcPr>
                </a:tc>
                <a:tc>
                  <a:txBody>
                    <a:bodyPr/>
                    <a:lstStyle/>
                    <a:p>
                      <a:r>
                        <a:rPr sz="1600">
                          <a:solidFill>
                            <a:srgbClr val="263238"/>
                          </a:solidFill>
                          <a:latin typeface="Calibri"/>
                        </a:rPr>
                        <a:t>Fisiología corregida</a:t>
                      </a:r>
                    </a:p>
                  </a:txBody>
                  <a:tcPr>
                    <a:solidFill>
                      <a:srgbClr val="EEF3F4"/>
                    </a:solidFill>
                  </a:tcPr>
                </a:tc>
                <a:tc>
                  <a:txBody>
                    <a:bodyPr/>
                    <a:lstStyle/>
                    <a:p>
                      <a:r>
                        <a:rPr sz="1600">
                          <a:solidFill>
                            <a:srgbClr val="263238"/>
                          </a:solidFill>
                          <a:latin typeface="Calibri"/>
                        </a:rPr>
                        <a:t>Respaldada dentro de las primeras 24 h [r4]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66</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y riesgos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Prasarn ML et al. Injury. 2016. doi:10.1016/j.injury.2015.11.039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cuatro dispositivos probados en cadáver (T-POD, Pelvic Binder, SAM Sling y sábana) sobrepasaron el umbral de daño cutáneo, que es 9,3 kPa…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66</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Presión sobre la piel con el cinturón frente al umbral de daño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Prasarn ML et al. Injury. 2016. doi:10.1016/j.injury.2015.11.039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Aumento de riesgo asociado al cinturón en hipotensos con fractura inestable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Forssten MP et al. Am Surg. 2026. doi:10.1177/00031348261480824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Resultados: qué se sabe de mortalidad, transfusión y puente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Forssten MP et al. Am Surg. 2026. doi:10.1177/00031348261493537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 la pregunta es «¿el cinturón salva vidas?», hoy no hay prueba. El metaanálisis más reciente reunió 16 estudios (6591 participantes)…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66</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con y sin cinturón (cifras crudas, sin ajustar)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Papaleontiou A et al. Surgeon. 2025. doi:10.1016/j.surge.2025.08.002</a:t>
            </a:r>
          </a:p>
          <a:p>
            <a:r>
              <a:rPr sz="1000">
                <a:solidFill>
                  <a:srgbClr val="5A6469"/>
                </a:solidFill>
                <a:latin typeface="Calibri"/>
              </a:rPr>
              <a:t>[r25] Trentzsch H et al. Scand J Trauma Resusc Emerg Med. 2024. doi:10.1186/s13049-023-01172-z</a:t>
            </a:r>
          </a:p>
          <a:p>
            <a:r>
              <a:rPr sz="1000">
                <a:solidFill>
                  <a:srgbClr val="5A6469"/>
                </a:solidFill>
                <a:latin typeface="Calibri"/>
              </a:rPr>
              <a:t>[r23] Ghaemmaghami V et al. Am J Surg. 2007. doi:10.1016/j.amjsurg.2007.08.040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66</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Odds ratio de mortalidad con cinturón (1 = sin efecto)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Forssten MP et al. Am Surg. 2026. doi:10.1177/00031348261493537</a:t>
            </a:r>
          </a:p>
          <a:p>
            <a:r>
              <a:rPr sz="1000">
                <a:solidFill>
                  <a:srgbClr val="5A6469"/>
                </a:solidFill>
                <a:latin typeface="Calibri"/>
              </a:rPr>
              <a:t>[r26] Ono S et al. Acute Med Surg. 2024. doi:10.1002/ams2.983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66</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Vaidya R et al. West J Emerg Med. 2016. doi:10.5811/westjem.2016.7.30057</a:t>
            </a:r>
          </a:p>
          <a:p>
            <a:r>
              <a:rPr sz="1000">
                <a:solidFill>
                  <a:srgbClr val="5A6469"/>
                </a:solidFill>
                <a:latin typeface="Calibri"/>
              </a:rPr>
              <a:t>[r4] Balogh ZJ et al. OTA Int. 2025. doi:10.1097/OI9.0000000000000436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Es un puente, no un destino: reduce volumen y movilidad mientras se decide embolización, empaquetamiento o fijación; no detiene el sangrado arterial ni controla el cizallamiento vertical [r35][r4].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66</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Vaidya R et al. West J Emerg Med. 2016. doi:10.5811/westjem.2016.7.30057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Colócalo después del examen secundario y antes de las imágenes; en una serie, 72 % de los dispositivos se puso después de la imagen [r35].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66</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Bonner TJ et al. J Bone Joint Surg Br. 2011. doi:10.1302/0301-620X.93B11.27023</a:t>
            </a:r>
          </a:p>
          <a:p>
            <a:r>
              <a:rPr sz="800">
                <a:solidFill>
                  <a:srgbClr val="5A6469"/>
                </a:solidFill>
                <a:latin typeface="Calibri"/>
              </a:rPr>
              <a:t>[r4] Balogh ZJ et al. OTA Int. 2025. doi:10.1097/OI9.0000000000000436</a:t>
            </a:r>
          </a:p>
          <a:p>
            <a:r>
              <a:rPr sz="800">
                <a:solidFill>
                  <a:srgbClr val="5A6469"/>
                </a:solidFill>
                <a:latin typeface="Calibri"/>
              </a:rPr>
              <a:t>[r35] Vaidya R et al. West J Emerg Med. 2016. doi:10.5811/westjem.2016.7.30057</a:t>
            </a:r>
          </a:p>
          <a:p>
            <a:r>
              <a:rPr sz="800">
                <a:solidFill>
                  <a:srgbClr val="5A6469"/>
                </a:solidFill>
                <a:latin typeface="Calibri"/>
              </a:rPr>
              <a:t>[r36] Schweigkofler U et al. Z Orthop Unfall. 2016. doi:10.1055/s-0042-105768</a:t>
            </a:r>
          </a:p>
          <a:p>
            <a:r>
              <a:rPr sz="800">
                <a:solidFill>
                  <a:srgbClr val="5A6469"/>
                </a:solidFill>
                <a:latin typeface="Calibri"/>
              </a:rPr>
              <a:t>[r30] Swartz J et al. Does It Mask the Injury? J Orthop Trauma. 2016. doi:10.1097/BOT.0000000000000515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nivel decide: trocánteres, no crestas [r13].</a:t>
            </a:r>
          </a:p>
          <a:p>
            <a:pPr marL="347472" indent="-347472">
              <a:spcAft>
                <a:spcPts val="1400"/>
              </a:spcAft>
              <a:buChar char="•"/>
            </a:pPr>
            <a:r>
              <a:rPr sz="2400">
                <a:solidFill>
                  <a:srgbClr val="263238"/>
                </a:solidFill>
                <a:latin typeface="Calibri"/>
              </a:rPr>
              <a:t>Es un puente breve, no un tratamiento: retirarlo antes de 24 h [r4].</a:t>
            </a:r>
          </a:p>
          <a:p>
            <a:pPr marL="347472" indent="-347472">
              <a:spcAft>
                <a:spcPts val="1400"/>
              </a:spcAft>
              <a:buChar char="•"/>
            </a:pPr>
            <a:r>
              <a:rPr sz="2400">
                <a:solidFill>
                  <a:srgbClr val="263238"/>
                </a:solidFill>
                <a:latin typeface="Calibri"/>
              </a:rPr>
              <a:t>No controla arterias ni cizallamiento vertical [r35].</a:t>
            </a:r>
          </a:p>
          <a:p>
            <a:pPr marL="347472" indent="-347472">
              <a:spcAft>
                <a:spcPts val="1400"/>
              </a:spcAft>
              <a:buChar char="•"/>
            </a:pPr>
            <a:r>
              <a:rPr sz="2400">
                <a:solidFill>
                  <a:srgbClr val="263238"/>
                </a:solidFill>
                <a:latin typeface="Calibri"/>
              </a:rPr>
              <a:t>Con cinturón la imagen subestima; despejar la pelvis exige imagen sin él o examen bajo anestesia [r36][r30].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66</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cinturón pélvico · sábana pélvica · faja pélvica · pelvic binder · PCCD · T-POD · SAM Sling · trocánteres mayores · libro abierto · APC · Young-Burgess · Tile · volumen pélvico · hemorragia…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66</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Bonner TJ et al. J Bone Joint Surg Br. 2011. doi:10.1302/0301-620X.93B11.27023</a:t>
            </a:r>
          </a:p>
          <a:p>
            <a:r>
              <a:rPr sz="1000">
                <a:solidFill>
                  <a:srgbClr val="5A6469"/>
                </a:solidFill>
                <a:latin typeface="Calibri"/>
              </a:rPr>
              <a:t>[r4] Balogh ZJ et al. OTA Int. 2025. doi:10.1097/OI9.0000000000000436</a:t>
            </a:r>
          </a:p>
          <a:p>
            <a:r>
              <a:rPr sz="1000">
                <a:solidFill>
                  <a:srgbClr val="5A6469"/>
                </a:solidFill>
                <a:latin typeface="Calibri"/>
              </a:rPr>
              <a:t>[r35] Vaidya R et al. West J Emerg Med. 2016. doi:10.5811/westjem.2016.7.30057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Trocánteres, no crestas: el nivel decide si el libro se cierra [r13].</a:t>
            </a:r>
          </a:p>
          <a:p>
            <a:pPr marL="347472" indent="-347472">
              <a:spcAft>
                <a:spcPts val="1400"/>
              </a:spcAft>
              <a:buChar char="•"/>
            </a:pPr>
            <a:r>
              <a:rPr sz="2400">
                <a:solidFill>
                  <a:srgbClr val="263238"/>
                </a:solidFill>
                <a:latin typeface="Calibri"/>
              </a:rPr>
              <a:t>Rotar hacia adentro, unir rodillas, cerrar, comprobar.</a:t>
            </a:r>
          </a:p>
          <a:p>
            <a:pPr marL="347472" indent="-347472">
              <a:spcAft>
                <a:spcPts val="1400"/>
              </a:spcAft>
              <a:buChar char="•"/>
            </a:pPr>
            <a:r>
              <a:rPr sz="2400">
                <a:solidFill>
                  <a:srgbClr val="263238"/>
                </a:solidFill>
                <a:latin typeface="Calibri"/>
              </a:rPr>
              <a:t>Puente breve: menos de 24 h, nunca más de 48 [r4].</a:t>
            </a:r>
          </a:p>
          <a:p>
            <a:pPr marL="347472" indent="-347472">
              <a:spcAft>
                <a:spcPts val="1400"/>
              </a:spcAft>
              <a:buChar char="•"/>
            </a:pPr>
            <a:r>
              <a:rPr sz="2400">
                <a:solidFill>
                  <a:srgbClr val="263238"/>
                </a:solidFill>
                <a:latin typeface="Calibri"/>
              </a:rPr>
              <a:t>El cinturón cierra el hueso; las arterias exigen otro plan [r35].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66</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motociclista con la sábana a la altura de las crestas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a:t>
            </a:r>
          </a:p>
          <a:p>
            <a:pPr marL="347472" indent="-347472">
              <a:spcAft>
                <a:spcPts val="1400"/>
              </a:spcAft>
              <a:buChar char="•"/>
            </a:pPr>
            <a:r>
              <a:rPr sz="2400">
                <a:solidFill>
                  <a:srgbClr val="263238"/>
                </a:solidFill>
                <a:latin typeface="Calibri"/>
              </a:rPr>
              <a:t>Hombre de 34 años, choque de moto contra un automóvil.</a:t>
            </a:r>
          </a:p>
          <a:p>
            <a:pPr marL="347472" indent="-347472">
              <a:spcAft>
                <a:spcPts val="1400"/>
              </a:spcAft>
              <a:buChar char="•"/>
            </a:pPr>
            <a:r>
              <a:rPr sz="2400">
                <a:solidFill>
                  <a:srgbClr val="263238"/>
                </a:solidFill>
                <a:latin typeface="Calibri"/>
              </a:rPr>
              <a:t>Llega con una sábana atada sobre el abdomen bajo, a la altura de las crestas ilíacas.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66</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problema tiene la colocación de la sábana y qué consecuencia tiene?</a:t>
            </a:r>
          </a:p>
          <a:p>
            <a:pPr marL="347472" indent="-347472">
              <a:spcAft>
                <a:spcPts val="1400"/>
              </a:spcAft>
              <a:buChar char="•"/>
            </a:pPr>
            <a:r>
              <a:rPr sz="2400">
                <a:solidFill>
                  <a:srgbClr val="263238"/>
                </a:solidFill>
                <a:latin typeface="Calibri"/>
              </a:rPr>
              <a:t>2. ¿Qué haces en los primeros minutos y qué NO haces mientras esperas imágenes?</a:t>
            </a:r>
          </a:p>
          <a:p>
            <a:pPr marL="347472" indent="-347472">
              <a:spcAft>
                <a:spcPts val="1400"/>
              </a:spcAft>
              <a:buChar char="•"/>
            </a:pPr>
            <a:r>
              <a:rPr sz="2400">
                <a:solidFill>
                  <a:srgbClr val="263238"/>
                </a:solidFill>
                <a:latin typeface="Calibri"/>
              </a:rPr>
              <a:t>3. Sigue hipotenso con la banda bien puesta: ¿qué sigue?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66</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Bonner TJ et al. J Bone Joint Surg Br. 2011. doi:10.1302/0301-620X.93B11.27023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banda está sobre las crestas y no sobre los trocánteres; en radiografías de pacientes, la brecha de la sínfisis fue 2,8 veces mayor con la banda alta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66</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Coccolini F, Stahel PF, Montori G, Biffl W, Horer TM, Catena F, et al. Pelvic trauma: WSES classification and guidelines. World J Emerg Surg. 2017;12:5. https://doi.org/10.1186/s13017-017-0117-6</a:t>
            </a:r>
          </a:p>
          <a:p>
            <a:pPr>
              <a:spcAft>
                <a:spcPts val="800"/>
              </a:spcAft>
            </a:pPr>
            <a:r>
              <a:rPr sz="1200">
                <a:solidFill>
                  <a:srgbClr val="263238"/>
                </a:solidFill>
                <a:latin typeface="Calibri"/>
              </a:rPr>
              <a:t>[r2] Rossaint R, Afshari A, Bouillon B, Cerny V, Cimpoesu D, Curry N, et al. The European guideline on management of major bleeding and coagulopathy following trauma: sixth edition. Crit Care. 2023;27(1):80. https://doi.org/10.1186/s13054-023-04327-7</a:t>
            </a:r>
          </a:p>
          <a:p>
            <a:pPr>
              <a:spcAft>
                <a:spcPts val="800"/>
              </a:spcAft>
            </a:pPr>
            <a:r>
              <a:rPr sz="1200">
                <a:solidFill>
                  <a:srgbClr val="263238"/>
                </a:solidFill>
                <a:latin typeface="Calibri"/>
              </a:rPr>
              <a:t>[r3] Pierrie SN, Seymour RB, Wally MK, Studnek J, Infinger A, Hsu JR, et al. Pilot randomized trial of pre-hospital advanced therapies for the control of hemorrhage (PATCH) using pelvic binders. Am J Emerg Med. 2021;42:43-48. https://doi.org/10.1016/j.ajem.2020.12.082</a:t>
            </a:r>
          </a:p>
          <a:p>
            <a:pPr>
              <a:spcAft>
                <a:spcPts val="800"/>
              </a:spcAft>
            </a:pPr>
            <a:r>
              <a:rPr sz="1200">
                <a:solidFill>
                  <a:srgbClr val="263238"/>
                </a:solidFill>
                <a:latin typeface="Calibri"/>
              </a:rPr>
              <a:t>[r4] Balogh ZJ, Ponsen KJ, Miclau KR, Amadei R, Casiraghi A, Cattaneo S, et al. Unstable pelvic fractures in patients with hemodynamic instability: global treatment controversies. OTA Int. 2025;8(6 Suppl):e436. https://doi.org/10.1097/OI9.0000000000000436</a:t>
            </a:r>
          </a:p>
          <a:p>
            <a:pPr>
              <a:spcAft>
                <a:spcPts val="800"/>
              </a:spcAft>
            </a:pPr>
            <a:r>
              <a:rPr sz="1200">
                <a:solidFill>
                  <a:srgbClr val="263238"/>
                </a:solidFill>
                <a:latin typeface="Calibri"/>
              </a:rPr>
              <a:t>[r5] Costantini TW, Burlew CC, Jenson WR, Pfeifer R, Klingebiel FK, Kundi R, et al. Pelvic fracture bleeding control: What you need to know. J Trauma Acute Care Surg. 2025;99(3):319-327. https://doi.org/10.1097/TA.0000000000004609</a:t>
            </a:r>
          </a:p>
          <a:p>
            <a:pPr>
              <a:spcAft>
                <a:spcPts val="800"/>
              </a:spcAft>
            </a:pPr>
            <a:r>
              <a:rPr sz="1200">
                <a:solidFill>
                  <a:srgbClr val="263238"/>
                </a:solidFill>
                <a:latin typeface="Calibri"/>
              </a:rPr>
              <a:t>[r6] Bakhshayesh P, Boutefnouchet T, Tötterman A. Effectiveness of non invasive external pelvic compression: a systematic review of the literature. Scand J Trauma Resusc Emerg Med. 2016;24:73. https://doi.org/10.1186/s13049-016-0259-7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66</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Spanjersberg WR, Knops SP, Schep NW, van Lieshout EM, Patka P, Schipper IB. Effectiveness and complications of pelvic circumferential compression devices in patients with unstable pelvic fractures: a systematic review of literature. Injury. 2009;40(10):1031-5. https://doi.org/10.1016/j.injury.2009.06.164</a:t>
            </a:r>
          </a:p>
          <a:p>
            <a:pPr>
              <a:spcAft>
                <a:spcPts val="800"/>
              </a:spcAft>
            </a:pPr>
            <a:r>
              <a:rPr sz="1200">
                <a:solidFill>
                  <a:srgbClr val="263238"/>
                </a:solidFill>
                <a:latin typeface="Calibri"/>
              </a:rPr>
              <a:t>[r8] Papaleontiou A, Poupard AM, Parker P. Are pelvic binders an effective measure to lower mortality and decrease blood loss after high energy pelvic ring injuries? A systematic review. Surgeon. 2025;23(6):371-380. https://doi.org/10.1016/j.surge.2025.08.002</a:t>
            </a:r>
          </a:p>
          <a:p>
            <a:pPr>
              <a:spcAft>
                <a:spcPts val="800"/>
              </a:spcAft>
            </a:pPr>
            <a:r>
              <a:rPr sz="1200">
                <a:solidFill>
                  <a:srgbClr val="263238"/>
                </a:solidFill>
                <a:latin typeface="Calibri"/>
              </a:rPr>
              <a:t>[r9] Forssten MP, Forssten SP, Westas Ismail A, Marie H, AlHussaini Y, Cao Y, et al. Pelvic Binders in Pelvic Ring Trauma: Reassessing Mortality as an Endpoint in a Systematic Review and Meta-Analysis. Am Surg. 2026 [publicación en línea]. doi:10.1177/00031348261493537. https://doi.org/10.1177/00031348261493537</a:t>
            </a:r>
          </a:p>
          <a:p>
            <a:pPr>
              <a:spcAft>
                <a:spcPts val="800"/>
              </a:spcAft>
            </a:pPr>
            <a:r>
              <a:rPr sz="1200">
                <a:solidFill>
                  <a:srgbClr val="263238"/>
                </a:solidFill>
                <a:latin typeface="Calibri"/>
              </a:rPr>
              <a:t>[r10] Pap R, McKeown R, Lockwood C, Stephenson M, Simpson P. Pelvic circumferential compression devices for prehospital management of suspected pelvic fractures: a rapid review and evidence summary for quality indicator evaluation. Scand J Trauma Resusc Emerg Med. 2020;28(1):65. https://doi.org/10.1186/s13049-020-00762-5</a:t>
            </a:r>
          </a:p>
          <a:p>
            <a:pPr>
              <a:spcAft>
                <a:spcPts val="800"/>
              </a:spcAft>
            </a:pPr>
            <a:r>
              <a:rPr sz="1200">
                <a:solidFill>
                  <a:srgbClr val="263238"/>
                </a:solidFill>
                <a:latin typeface="Calibri"/>
              </a:rPr>
              <a:t>[r11] Bottlang M, Simpson T, Sigg J, Krieg JC, Madey SM, Long WB. Noninvasive reduction of open-book pelvic fractures by circumferential compression. J Orthop Trauma. 2002;16(6):367-73. https://doi.org/10.1097/00005131-200207000-00001</a:t>
            </a:r>
          </a:p>
          <a:p>
            <a:pPr>
              <a:spcAft>
                <a:spcPts val="800"/>
              </a:spcAft>
            </a:pPr>
            <a:r>
              <a:rPr sz="1200">
                <a:solidFill>
                  <a:srgbClr val="263238"/>
                </a:solidFill>
                <a:latin typeface="Calibri"/>
              </a:rPr>
              <a:t>[r12] Knops SP, Schep NW, Spoor CW, van Riel MP, Spanjersberg WR, Kleinrensink GJ, et al. Comparison of three different pelvic circumferential compression devices: a biomechanical cadaver study. J Bone Joint Surg Am. 2011;93(3):230-40. https://doi.org/10.2106/JBJS.J.00084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66</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Bonner TJ, Eardley WG, Newell N, Masouros S, Matthews JJ, Gibb I, et al. Accurate placement of a pelvic binder improves reduction of unstable fractures of the pelvic ring. J Bone Joint Surg Br. 2011;93(11):1524-8. https://doi.org/10.1302/0301-620X.93B11.27023</a:t>
            </a:r>
          </a:p>
          <a:p>
            <a:pPr>
              <a:spcAft>
                <a:spcPts val="800"/>
              </a:spcAft>
            </a:pPr>
            <a:r>
              <a:rPr sz="1200">
                <a:solidFill>
                  <a:srgbClr val="263238"/>
                </a:solidFill>
                <a:latin typeface="Calibri"/>
              </a:rPr>
              <a:t>[r14] Prasarn ML, Conrad B, Small J, Horodyski M, Rechtine GR. Comparison of circumferential pelvic sheeting versus the T-POD on unstable pelvic injuries: A cadaveric study of stability. Injury. 2013;44(12):1756-9. https://doi.org/10.1016/j.injury.2013.05.016</a:t>
            </a:r>
          </a:p>
          <a:p>
            <a:pPr>
              <a:spcAft>
                <a:spcPts val="800"/>
              </a:spcAft>
            </a:pPr>
            <a:r>
              <a:rPr sz="1200">
                <a:solidFill>
                  <a:srgbClr val="263238"/>
                </a:solidFill>
                <a:latin typeface="Calibri"/>
              </a:rPr>
              <a:t>[r15] Privalov M, Junge M, Jung MK, Vetter SY, Franke J, Hetjens S, et al. Comparison of T-POD and SAM Pelvic Sling II and the influence of attachment level in the initial management of unstable pelvic type C injuries - a cadaveric study. Int J Emerg Med. 2024;17(1):34. https://doi.org/10.1186/s12245-024-00610-8</a:t>
            </a:r>
          </a:p>
          <a:p>
            <a:pPr>
              <a:spcAft>
                <a:spcPts val="800"/>
              </a:spcAft>
            </a:pPr>
            <a:r>
              <a:rPr sz="1200">
                <a:solidFill>
                  <a:srgbClr val="263238"/>
                </a:solidFill>
                <a:latin typeface="Calibri"/>
              </a:rPr>
              <a:t>[r16] Prasarn ML, Horodyski M, Schneider PS, Pernik MN, Gary JL, Rechtine GR. Comparison of skin pressure measurements with the use of pelvic circumferential compression devices on pelvic ring injuries. Injury. 2016;47(3):717-20. https://doi.org/10.1016/j.injury.2015.11.039</a:t>
            </a:r>
          </a:p>
          <a:p>
            <a:pPr>
              <a:spcAft>
                <a:spcPts val="800"/>
              </a:spcAft>
            </a:pPr>
            <a:r>
              <a:rPr sz="1200">
                <a:solidFill>
                  <a:srgbClr val="263238"/>
                </a:solidFill>
                <a:latin typeface="Calibri"/>
              </a:rPr>
              <a:t>[r17] Knops SP, Van Lieshout EM, Spanjersberg WR, Patka P, Schipper IB. Randomised clinical trial comparing pressure characteristics of pelvic circumferential compression devices in healthy volunteers. Injury. 2011;42(10):1020-6. https://doi.org/10.1016/j.injury.2010.09.011</a:t>
            </a:r>
          </a:p>
          <a:p>
            <a:pPr>
              <a:spcAft>
                <a:spcPts val="800"/>
              </a:spcAft>
            </a:pPr>
            <a:r>
              <a:rPr sz="1200">
                <a:solidFill>
                  <a:srgbClr val="263238"/>
                </a:solidFill>
                <a:latin typeface="Calibri"/>
              </a:rPr>
              <a:t>[r18] Morris R, Loftus A, Friedmann Y, Parker P, Pallister I. Intra-pelvic pressure changes after pelvic fracture: A cadaveric study quantifying the effect of a pelvic binder and limb bandaging over a bolster. Injury. 2017;48(4):833-840. https://doi.org/10.1016/j.injury.2017.01.046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66</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Grimm MR, Vrahas MS, Thomas KA. Pressure-volume characteristics of the intact and disrupted pelvic retroperitoneum. J Trauma. 1998;44(3):454-9. https://doi.org/10.1097/00005373-199803000-00006</a:t>
            </a:r>
          </a:p>
          <a:p>
            <a:pPr>
              <a:spcAft>
                <a:spcPts val="800"/>
              </a:spcAft>
            </a:pPr>
            <a:r>
              <a:rPr sz="1200">
                <a:solidFill>
                  <a:srgbClr val="263238"/>
                </a:solidFill>
                <a:latin typeface="Calibri"/>
              </a:rPr>
              <a:t>[r20] Krieg JC, Mohr M, Ellis TJ, Simpson TS, Madey SM, Bottlang M. Emergent stabilization of pelvic ring injuries by controlled circumferential compression: a clinical trial. J Trauma. 2005;59(3):659-64. https://pubmed.ncbi.nlm.nih.gov/16361909/</a:t>
            </a:r>
          </a:p>
          <a:p>
            <a:pPr>
              <a:spcAft>
                <a:spcPts val="800"/>
              </a:spcAft>
            </a:pPr>
            <a:r>
              <a:rPr sz="1200">
                <a:solidFill>
                  <a:srgbClr val="263238"/>
                </a:solidFill>
                <a:latin typeface="Calibri"/>
              </a:rPr>
              <a:t>[r21] Tan EC, van Stigt SF, van Vugt AB. Effect of a new pelvic stabilizer (T-POD®) on reduction of pelvic volume and haemodynamic stability in unstable pelvic fractures. Injury. 2010;41(12):1239-43. https://doi.org/10.1016/j.injury.2010.03.013</a:t>
            </a:r>
          </a:p>
          <a:p>
            <a:pPr>
              <a:spcAft>
                <a:spcPts val="800"/>
              </a:spcAft>
            </a:pPr>
            <a:r>
              <a:rPr sz="1200">
                <a:solidFill>
                  <a:srgbClr val="263238"/>
                </a:solidFill>
                <a:latin typeface="Calibri"/>
              </a:rPr>
              <a:t>[r22] Croce MA, Magnotti LJ, Savage SA, Wood GW, Fabian TC. Emergent pelvic fixation in patients with exsanguinating pelvic fractures. J Am Coll Surg. 2007;204(5):935-9; discussion 940-2. https://doi.org/10.1016/j.jamcollsurg.2007.01.059</a:t>
            </a:r>
          </a:p>
          <a:p>
            <a:pPr>
              <a:spcAft>
                <a:spcPts val="800"/>
              </a:spcAft>
            </a:pPr>
            <a:r>
              <a:rPr sz="1200">
                <a:solidFill>
                  <a:srgbClr val="263238"/>
                </a:solidFill>
                <a:latin typeface="Calibri"/>
              </a:rPr>
              <a:t>[r23] Ghaemmaghami V, Sperry J, Gunst M, Friese R, Starr A, Frankel H, et al. Effects of early use of external pelvic compression on transfusion requirements and mortality in pelvic fractures. Am J Surg. 2007;194(6):720-3; discussion 723. https://doi.org/10.1016/j.amjsurg.2007.08.040</a:t>
            </a:r>
          </a:p>
          <a:p>
            <a:pPr>
              <a:spcAft>
                <a:spcPts val="800"/>
              </a:spcAft>
            </a:pPr>
            <a:r>
              <a:rPr sz="1200">
                <a:solidFill>
                  <a:srgbClr val="263238"/>
                </a:solidFill>
                <a:latin typeface="Calibri"/>
              </a:rPr>
              <a:t>[r24] Pizanis A, Pohlemann T, Burkhardt M, Aghayev E, Holstein JH. Emergency stabilization of the pelvic ring: Clinical comparison between three different techniques. Injury. 2013;44(12):1760-4. https://doi.org/10.1016/j.injury.2013.07.009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66</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Trentzsch H, Lefering R, Schweigkofler U; TraumaRegister DGU. Imposter or knight in shining armor? Pelvic circumferential compression devices (PCCD) for severe pelvic injuries in patients with multiple trauma: a trauma-registry analysis. Scand J Trauma Resusc Emerg Med. 2024;32(1):2. https://doi.org/10.1186/s13049-023-01172-z</a:t>
            </a:r>
          </a:p>
          <a:p>
            <a:pPr>
              <a:spcAft>
                <a:spcPts val="800"/>
              </a:spcAft>
            </a:pPr>
            <a:r>
              <a:rPr sz="1200">
                <a:solidFill>
                  <a:srgbClr val="263238"/>
                </a:solidFill>
                <a:latin typeface="Calibri"/>
              </a:rPr>
              <a:t>[r26] Ono S, Miyata S, Suzuki H, Shimizu K. Effectiveness of pelvic circumferential compression device for lower body trauma: Insights from a Japan Trauma Data Bank retrospective study. Acute Med Surg. 2024;11(1):e983. https://doi.org/10.1002/ams2.983</a:t>
            </a:r>
          </a:p>
          <a:p>
            <a:pPr>
              <a:spcAft>
                <a:spcPts val="800"/>
              </a:spcAft>
            </a:pPr>
            <a:r>
              <a:rPr sz="1200">
                <a:solidFill>
                  <a:srgbClr val="263238"/>
                </a:solidFill>
                <a:latin typeface="Calibri"/>
              </a:rPr>
              <a:t>[r27] Forssten MP, Westas Ismail A, Ekestubbe L, AlHussaini Y, Sarani B, Mohseni S. Outcomes Associated With Pelvic Binder Use in Hypotensive Patients With Unstable Pelvic Fractures. Am Surg. 2026 [publicación en línea]. doi:10.1177/00031348261480824. https://doi.org/10.1177/00031348261480824</a:t>
            </a:r>
          </a:p>
          <a:p>
            <a:pPr>
              <a:spcAft>
                <a:spcPts val="800"/>
              </a:spcAft>
            </a:pPr>
            <a:r>
              <a:rPr sz="1200">
                <a:solidFill>
                  <a:srgbClr val="263238"/>
                </a:solidFill>
                <a:latin typeface="Calibri"/>
              </a:rPr>
              <a:t>[r28] Matsumoto S, Aoki M, Shimizu M. Prehospital pelvic binder use and transfusion requirements in patients with pelvic fractures: A nationwide propensity-matched cohort study. Injury. 2026;57(10):113501. https://doi.org/10.1016/j.injury.2026.113501</a:t>
            </a:r>
          </a:p>
          <a:p>
            <a:pPr>
              <a:spcAft>
                <a:spcPts val="800"/>
              </a:spcAft>
            </a:pPr>
            <a:r>
              <a:rPr sz="1200">
                <a:solidFill>
                  <a:srgbClr val="263238"/>
                </a:solidFill>
                <a:latin typeface="Calibri"/>
              </a:rPr>
              <a:t>[r29] Rungsinaporn V, Akkarawanit P, Kongmalai P. Benefits of early application of pelvic circumferential compression device to reduce bleeding in pelvic fractures. BMC Musculoskelet Disord. 2022;23(1):203. https://doi.org/10.1186/s12891-022-05166-3</a:t>
            </a:r>
          </a:p>
          <a:p>
            <a:pPr>
              <a:spcAft>
                <a:spcPts val="800"/>
              </a:spcAft>
            </a:pPr>
            <a:r>
              <a:rPr sz="1200">
                <a:solidFill>
                  <a:srgbClr val="263238"/>
                </a:solidFill>
                <a:latin typeface="Calibri"/>
              </a:rPr>
              <a:t>[r30] Swartz J, Vaidya R, Hudson I, Oliphant B, Tonnos F. Effect of Pelvic Binder Placement on OTA Classification of Pelvic Ring Injuries Using Computed Tomography. Does It Mask the Injury? J Orthop Trauma. 2016;30(6):325-30. https://doi.org/10.1097/BOT.0000000000000515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66</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Fagg JAC, Acharya MR, Chesser TJS, Ward AJ. The value of 'binder-off' imaging to identify occult and unexpected pelvic ring injuries. Injury. 2018;49(2):284-289. https://doi.org/10.1016/j.injury.2017.11.023</a:t>
            </a:r>
          </a:p>
          <a:p>
            <a:pPr>
              <a:spcAft>
                <a:spcPts val="800"/>
              </a:spcAft>
            </a:pPr>
            <a:r>
              <a:rPr sz="1200">
                <a:solidFill>
                  <a:srgbClr val="263238"/>
                </a:solidFill>
                <a:latin typeface="Calibri"/>
              </a:rPr>
              <a:t>[r32] Dreizin D, Bodanapally U, Mascarenhas D, O'Toole RV, Tirada N, Issa G, et al. Quantitative MDCT assessment of binder effects after pelvic ring disruptions using segmented pelvic haematoma volumes and multiplanar caliper measurements. Eur Radiol. 2018;28(9):3953-3962. https://doi.org/10.1007/s00330-018-5303-8</a:t>
            </a:r>
          </a:p>
          <a:p>
            <a:pPr>
              <a:spcAft>
                <a:spcPts val="800"/>
              </a:spcAft>
            </a:pPr>
            <a:r>
              <a:rPr sz="1200">
                <a:solidFill>
                  <a:srgbClr val="263238"/>
                </a:solidFill>
                <a:latin typeface="Calibri"/>
              </a:rPr>
              <a:t>[r33] Williamson F, Coulthard LG, Hacking C, Martin-Dines P. Identifying risk factors for suboptimal pelvic binder placement in major trauma. Injury. 2020;51(4):971-977. https://doi.org/10.1016/j.injury.2020.02.099</a:t>
            </a:r>
          </a:p>
          <a:p>
            <a:pPr>
              <a:spcAft>
                <a:spcPts val="800"/>
              </a:spcAft>
            </a:pPr>
            <a:r>
              <a:rPr sz="1200">
                <a:solidFill>
                  <a:srgbClr val="263238"/>
                </a:solidFill>
                <a:latin typeface="Calibri"/>
              </a:rPr>
              <a:t>[r34] Naseem H, Nesbitt PD, Sprott DC, Clayson A. An assessment of pelvic binder placement at a UK major trauma centre. Ann R Coll Surg Engl. 2018;100(2):101-105. https://doi.org/10.1308/rcsann.2017.0159</a:t>
            </a:r>
          </a:p>
          <a:p>
            <a:pPr>
              <a:spcAft>
                <a:spcPts val="800"/>
              </a:spcAft>
            </a:pPr>
            <a:r>
              <a:rPr sz="1200">
                <a:solidFill>
                  <a:srgbClr val="263238"/>
                </a:solidFill>
                <a:latin typeface="Calibri"/>
              </a:rPr>
              <a:t>[r35] Vaidya R, Roth M, Zarling B, Zhang S, Walsh C, Macsuga J, et al. Application of Circumferential Compression Device (Binder) in Pelvic Injuries: Room for Improvement. West J Emerg Med. 2016;17(6):766-774. https://doi.org/10.5811/westjem.2016.7.30057</a:t>
            </a:r>
          </a:p>
          <a:p>
            <a:pPr>
              <a:spcAft>
                <a:spcPts val="800"/>
              </a:spcAft>
            </a:pPr>
            <a:r>
              <a:rPr sz="1200">
                <a:solidFill>
                  <a:srgbClr val="263238"/>
                </a:solidFill>
                <a:latin typeface="Calibri"/>
              </a:rPr>
              <a:t>[r36] Schweigkofler U, Wohlrath B, Paffrath T, Flohé S, Wincheringer D, Hoffmann R, et al. «Clear-the-Pelvis-Algorithmus»: Handlungsempfehlung zur Freigabe des Beckens nach nicht invasiver Stabilisierung mittels Beckengurt im Rahmen der Schockraumversorgung [Recommendations for Releasing the Pelvic Binder After a Non-Invasive Pelvic Stabilisation Procedure Under Emergency Room Conditions]. Z Orthop Unfall. 2016;154(5):470-6. https://doi.org/10.1055/s-0042-105768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66</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Chung P, Hasegawa IG, Duong AM, Shabani S, Patterson JT. Bilateral thigh compartment syndrome following intraoperative pelvic binder reduction of open pelvic fracture: a case report and review of literature. Eur J Orthop Surg Traumatol. 2024;34(8):4133-4138. https://doi.org/10.1007/s00590-024-04090-7</a:t>
            </a:r>
          </a:p>
          <a:p>
            <a:pPr>
              <a:spcAft>
                <a:spcPts val="800"/>
              </a:spcAft>
            </a:pPr>
            <a:r>
              <a:rPr sz="1200">
                <a:solidFill>
                  <a:srgbClr val="263238"/>
                </a:solidFill>
                <a:latin typeface="Calibri"/>
              </a:rPr>
              <a:t>[r38] Yoon YC, Song HK, Koh JH, Cho WT. Effectiveness of a pelvic Binder-Only protocol for early stabilization in hemodynamically unstable pelvic ring injuries. Arch Orthop Trauma Surg. 2025;145(1):230. https://doi.org/10.1007/s00402-025-05849-1</a:t>
            </a:r>
          </a:p>
          <a:p>
            <a:pPr>
              <a:spcAft>
                <a:spcPts val="800"/>
              </a:spcAft>
            </a:pPr>
            <a:r>
              <a:rPr sz="1200">
                <a:solidFill>
                  <a:srgbClr val="263238"/>
                </a:solidFill>
                <a:latin typeface="Calibri"/>
              </a:rPr>
              <a:t>[r39] Audretsch CK, Mader D, Bahrs C, Trulson A, Höch A, Herath SC, et al. Comparison of pelvic C-clamp and pelvic binder for emergency stabilization and bleeding control in type-C pelvic ring fractures. Sci Rep. 2021;11(1):2338. https://doi.org/10.1038/s41598-021-81745-z</a:t>
            </a:r>
          </a:p>
          <a:p>
            <a:pPr>
              <a:spcAft>
                <a:spcPts val="800"/>
              </a:spcAft>
            </a:pPr>
            <a:r>
              <a:rPr sz="1200">
                <a:solidFill>
                  <a:srgbClr val="263238"/>
                </a:solidFill>
                <a:latin typeface="Calibri"/>
              </a:rPr>
              <a:t>[r40] Burgess AR, Eastridge BJ, Young JW, Ellison TS, Ellison PS, Poka A, et al. Pelvic ring disruptions: effective classification system and treatment protocols. J Trauma. 1990;30(7):848-56. https://doi.org/10.1097/00005373-199007000-00015</a:t>
            </a:r>
          </a:p>
          <a:p>
            <a:pPr>
              <a:spcAft>
                <a:spcPts val="800"/>
              </a:spcAft>
            </a:pPr>
            <a:r>
              <a:rPr sz="1200">
                <a:solidFill>
                  <a:srgbClr val="263238"/>
                </a:solidFill>
                <a:latin typeface="Calibri"/>
              </a:rPr>
              <a:t>[r41] Shlamovitz GZ, Mower WR, Bergman J, Chuang KR, Crisp J, Hardy D, et al. How (un)useful is the pelvic ring stability examination in diagnosing mechanically unstable pelvic fractures in blunt trauma patients? J Trauma. 2009;66(3):815-20. https://doi.org/10.1097/TA.0b013e31817c96e1</a:t>
            </a:r>
          </a:p>
          <a:p>
            <a:pPr>
              <a:spcAft>
                <a:spcPts val="800"/>
              </a:spcAft>
            </a:pPr>
            <a:r>
              <a:rPr sz="1200">
                <a:solidFill>
                  <a:srgbClr val="263238"/>
                </a:solidFill>
                <a:latin typeface="Calibri"/>
              </a:rPr>
              <a:t>[r42] Gardner MJ, Parada S, Chip Routt ML. Internal rotation and taping of the lower extremities for closed pelvic reduction. J Orthop Trauma. 2009;23(5):361-4. https://doi.org/10.1097/BOT.0b013e31819c4a3f</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66</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Chavez MA, Weinberg JA, Jacobs JV, Soe-Lin H, Chapple KM, Ryder M, et al. Commonly performed pelvic binder modifications for femoral access may hinder binder efficacy. Am J Surg. 2022;224(6):1464-1467. https://doi.org/10.1016/j.amjsurg.2022.04.032</a:t>
            </a:r>
          </a:p>
          <a:p>
            <a:pPr>
              <a:spcAft>
                <a:spcPts val="800"/>
              </a:spcAft>
            </a:pPr>
            <a:r>
              <a:rPr sz="1200">
                <a:solidFill>
                  <a:srgbClr val="263238"/>
                </a:solidFill>
                <a:latin typeface="Calibri"/>
              </a:rPr>
              <a:t>[r44] Reyes J, Kelly J, Badaki-Makun O, Anders J. Practical Recommendations for Prehospital Selection of Pediatric Pelvic Circumferential Compression Devices. J Spec Oper Med. 2023;23(2):40-43. https://doi.org/10.55460/FAJK-XG81</a:t>
            </a:r>
          </a:p>
          <a:p>
            <a:pPr>
              <a:spcAft>
                <a:spcPts val="800"/>
              </a:spcAft>
            </a:pPr>
            <a:r>
              <a:rPr sz="1200">
                <a:solidFill>
                  <a:srgbClr val="263238"/>
                </a:solidFill>
                <a:latin typeface="Calibri"/>
              </a:rPr>
              <a:t>[r45] Patterson JT, Duong AM, Flynn C, Kim A, Inaba K, Reddy S, et al. Pelvic Binder Radiography Is Safe and Feasible for Quantifying Fracture Instability in LC1 Pelvis Fractures: A Clinical Trial. J Orthop Trauma. 2024;38(11S):S15-S22. https://doi.org/10.1097/BOT.0000000000002883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Cinturón pélvico: dónde, cuánto y por cuánto tiempo</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