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TVP asintomática por ecografía bilateral (AToM, 78 pacientes)</c:v>
                </c:pt>
                <c:pt idx="1">
                  <c:v>TVP por ecografía al retirar el yeso (grupo control de PROTECT)</c:v>
                </c:pt>
                <c:pt idx="2">
                  <c:v>TEV sintomática a los 3 meses (grupo control de POT-CAST)</c:v>
                </c:pt>
              </c:strCache>
            </c:strRef>
          </c:cat>
          <c:val>
            <c:numRef>
              <c:f>Sheet1!$B$2:$B$4</c:f>
              <c:numCache>
                <c:formatCode>General</c:formatCode>
                <c:ptCount val="3"/>
                <c:pt idx="0">
                  <c:v>27</c:v>
                </c:pt>
                <c:pt idx="1">
                  <c:v>11.7</c:v>
                </c:pt>
                <c:pt idx="2">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Radio distal con yeso (90 pacientes)</c:v>
                </c:pt>
                <c:pt idx="1">
                  <c:v>Radio distal (88 pacientes)</c:v>
                </c:pt>
                <c:pt idx="2">
                  <c:v>Pie y tobillo, criterios de Budapest (306 pacientes)</c:v>
                </c:pt>
              </c:strCache>
            </c:strRef>
          </c:cat>
          <c:val>
            <c:numRef>
              <c:f>Sheet1!$B$2:$B$4</c:f>
              <c:numCache>
                <c:formatCode>General</c:formatCode>
                <c:ptCount val="3"/>
                <c:pt idx="0">
                  <c:v>32.2</c:v>
                </c:pt>
                <c:pt idx="1">
                  <c:v>1</c:v>
                </c:pt>
                <c:pt idx="2">
                  <c:v>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reducción</c:v>
                </c:pt>
              </c:strCache>
            </c:strRef>
          </c:tx>
          <c:spPr>
            <a:solidFill>
              <a:srgbClr val="0F5F6B"/>
            </a:solidFill>
          </c:spPr>
          <c:cat>
            <c:strRef>
              <c:f>Sheet1!$A$2:$A$7</c:f>
              <c:strCache>
                <c:ptCount val="6"/>
                <c:pt idx="0">
                  <c:v>Bivalvar, sin vendaje</c:v>
                </c:pt>
                <c:pt idx="1">
                  <c:v>Bivalvar y separar, sin vendaje</c:v>
                </c:pt>
                <c:pt idx="2">
                  <c:v>Bivalvar, separar y cortar algodón, sin vendaje</c:v>
                </c:pt>
                <c:pt idx="3">
                  <c:v>Bivalvar, con vendaje elástico</c:v>
                </c:pt>
                <c:pt idx="4">
                  <c:v>Bivalvar y separar, con vendaje elástico</c:v>
                </c:pt>
                <c:pt idx="5">
                  <c:v>Bivalvar, separar y cortar algodón, con vendaje elástico</c:v>
                </c:pt>
              </c:strCache>
            </c:strRef>
          </c:cat>
          <c:val>
            <c:numRef>
              <c:f>Sheet1!$B$2:$B$7</c:f>
              <c:numCache>
                <c:formatCode>General</c:formatCode>
                <c:ptCount val="6"/>
                <c:pt idx="0">
                  <c:v>70.8</c:v>
                </c:pt>
                <c:pt idx="1">
                  <c:v>85.1</c:v>
                </c:pt>
                <c:pt idx="2">
                  <c:v>99.9</c:v>
                </c:pt>
                <c:pt idx="3">
                  <c:v>55.9</c:v>
                </c:pt>
                <c:pt idx="4">
                  <c:v>64.3</c:v>
                </c:pt>
                <c:pt idx="5">
                  <c:v>77.2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reducción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mL</c:v>
                </c:pt>
              </c:strCache>
            </c:strRef>
          </c:tx>
          <c:spPr>
            <a:solidFill>
              <a:srgbClr val="0F5F6B"/>
            </a:solidFill>
          </c:spPr>
          <c:cat>
            <c:strRef>
              <c:f>Sheet1!$A$2:$A$3</c:f>
              <c:strCache>
                <c:ptCount val="2"/>
                <c:pt idx="0">
                  <c:v>Sin vendaje</c:v>
                </c:pt>
                <c:pt idx="1">
                  <c:v>Yeso de fibra de vidrio</c:v>
                </c:pt>
              </c:strCache>
            </c:strRef>
          </c:cat>
          <c:val>
            <c:numRef>
              <c:f>Sheet1!$B$2:$B$3</c:f>
              <c:numCache>
                <c:formatCode>General</c:formatCode>
                <c:ptCount val="2"/>
                <c:pt idx="0">
                  <c:v>77</c:v>
                </c:pt>
                <c:pt idx="1">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Criterios IASP previos</c:v>
                </c:pt>
                <c:pt idx="1">
                  <c:v>Criterios clínicos de Budapest</c:v>
                </c:pt>
              </c:strCache>
            </c:strRef>
          </c:cat>
          <c:val>
            <c:numRef>
              <c:f>Sheet1!$B$2:$B$3</c:f>
              <c:numCache>
                <c:formatCode>General</c:formatCode>
                <c:ptCount val="2"/>
                <c:pt idx="0">
                  <c:v>100</c:v>
                </c:pt>
                <c:pt idx="1">
                  <c:v>99</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Criterios IASP previos</c:v>
                </c:pt>
                <c:pt idx="1">
                  <c:v>Criterios clínicos de Budapest</c:v>
                </c:pt>
              </c:strCache>
            </c:strRef>
          </c:cat>
          <c:val>
            <c:numRef>
              <c:f>Sheet1!$C$2:$C$3</c:f>
              <c:numCache>
                <c:formatCode>General</c:formatCode>
                <c:ptCount val="2"/>
                <c:pt idx="0">
                  <c:v>41</c:v>
                </c:pt>
                <c:pt idx="1">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TPI mayor de 0,8, fracturas diafisarias (76 niños)</c:v>
                </c:pt>
                <c:pt idx="1">
                  <c:v>TPI medido a la semana, antebrazo</c:v>
                </c:pt>
              </c:strCache>
            </c:strRef>
          </c:cat>
          <c:val>
            <c:numRef>
              <c:f>Sheet1!$B$2:$B$3</c:f>
              <c:numCache>
                <c:formatCode>General</c:formatCode>
                <c:ptCount val="2"/>
                <c:pt idx="0">
                  <c:v>84</c:v>
                </c:pt>
                <c:pt idx="1">
                  <c:v>77.8</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TPI mayor de 0,8, fracturas diafisarias (76 niños)</c:v>
                </c:pt>
                <c:pt idx="1">
                  <c:v>TPI medido a la semana, antebrazo</c:v>
                </c:pt>
              </c:strCache>
            </c:strRef>
          </c:cat>
          <c:val>
            <c:numRef>
              <c:f>Sheet1!$C$2:$C$3</c:f>
              <c:numCache>
                <c:formatCode>General</c:formatCode>
                <c:ptCount val="2"/>
                <c:pt idx="0">
                  <c:v>97</c:v>
                </c:pt>
                <c:pt idx="1">
                  <c:v>92.3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Índice de yeso 0,8 o menos</c:v>
                </c:pt>
                <c:pt idx="1">
                  <c:v>Índice de yeso 0,81 o más</c:v>
                </c:pt>
              </c:strCache>
            </c:strRef>
          </c:cat>
          <c:val>
            <c:numRef>
              <c:f>Sheet1!$B$2:$B$3</c:f>
              <c:numCache>
                <c:formatCode>General</c:formatCode>
                <c:ptCount val="2"/>
                <c:pt idx="0">
                  <c:v>5.58</c:v>
                </c:pt>
                <c:pt idx="1">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Sin profilaxis</c:v>
                </c:pt>
                <c:pt idx="1">
                  <c:v>Nadroparina</c:v>
                </c:pt>
                <c:pt idx="2">
                  <c:v>Fondaparinux</c:v>
                </c:pt>
              </c:strCache>
            </c:strRef>
          </c:cat>
          <c:val>
            <c:numRef>
              <c:f>Sheet1!$B$2:$B$4</c:f>
              <c:numCache>
                <c:formatCode>General</c:formatCode>
                <c:ptCount val="3"/>
                <c:pt idx="0">
                  <c:v>11.7</c:v>
                </c:pt>
                <c:pt idx="1">
                  <c:v>2.2</c:v>
                </c:pt>
                <c:pt idx="2">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Sin anticoagulante</c:v>
                </c:pt>
                <c:pt idx="1">
                  <c:v>HBPM</c:v>
                </c:pt>
              </c:strCache>
            </c:strRef>
          </c:cat>
          <c:val>
            <c:numRef>
              <c:f>Sheet1!$B$2:$B$3</c:f>
              <c:numCache>
                <c:formatCode>General</c:formatCode>
                <c:ptCount val="2"/>
                <c:pt idx="0">
                  <c:v>1.8</c:v>
                </c:pt>
                <c:pt idx="1">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Univalva con separador de 3 mm</c:v>
                </c:pt>
                <c:pt idx="1">
                  <c:v>Univalva con separador de 6 mm</c:v>
                </c:pt>
                <c:pt idx="2">
                  <c:v>Cortar además el algodón y el estoquinete</c:v>
                </c:pt>
              </c:strCache>
            </c:strRef>
          </c:cat>
          <c:val>
            <c:numRef>
              <c:f>Sheet1!$B$2:$B$4</c:f>
              <c:numCache>
                <c:formatCode>General</c:formatCode>
                <c:ptCount val="3"/>
                <c:pt idx="0">
                  <c:v>52</c:v>
                </c:pt>
                <c:pt idx="1">
                  <c:v>78</c:v>
                </c:pt>
                <c:pt idx="2">
                  <c:v>91</c:v>
                </c:pt>
              </c:numCache>
            </c:numRef>
          </c:val>
        </c:ser>
        <c:ser>
          <c:idx val="1"/>
          <c:order val="1"/>
          <c:tx>
            <c:strRef>
              <c:f>Sheet1!$C$1</c:f>
              <c:strCache>
                <c:ptCount val="1"/>
                <c:pt idx="0">
                  <c:v>Serie 2</c:v>
                </c:pt>
              </c:strCache>
            </c:strRef>
          </c:tx>
          <c:spPr>
            <a:solidFill>
              <a:srgbClr val="D97706"/>
            </a:solidFill>
          </c:spPr>
          <c:cat>
            <c:strRef>
              <c:f>Sheet1!$A$2:$A$4</c:f>
              <c:strCache>
                <c:ptCount val="3"/>
                <c:pt idx="0">
                  <c:v>Univalva con separador de 3 mm</c:v>
                </c:pt>
                <c:pt idx="1">
                  <c:v>Univalva con separador de 6 mm</c:v>
                </c:pt>
                <c:pt idx="2">
                  <c:v>Cortar además el algodón y el estoquinete</c:v>
                </c:pt>
              </c:strCache>
            </c:strRef>
          </c:cat>
          <c:val>
            <c:numRef>
              <c:f>Sheet1!$C$2:$C$4</c:f>
              <c:numCache>
                <c:formatCode>General</c:formatCode>
                <c:ptCount val="3"/>
                <c:pt idx="0">
                  <c:v>58</c:v>
                </c:pt>
                <c:pt idx="1">
                  <c:v>80</c:v>
                </c:pt>
                <c:pt idx="2">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yesos</c:v>
                </c:pt>
              </c:strCache>
            </c:strRef>
          </c:tx>
          <c:spPr>
            <a:solidFill>
              <a:srgbClr val="0F5F6B"/>
            </a:solidFill>
          </c:spPr>
          <c:cat>
            <c:strRef>
              <c:f>Sheet1!$A$2:$A$3</c:f>
              <c:strCache>
                <c:ptCount val="2"/>
                <c:pt idx="0">
                  <c:v>Antes del entrenamiento con simulación</c:v>
                </c:pt>
                <c:pt idx="1">
                  <c:v>Después del entrenamiento con simulación</c:v>
                </c:pt>
              </c:strCache>
            </c:strRef>
          </c:cat>
          <c:val>
            <c:numRef>
              <c:f>Sheet1!$B$2:$B$3</c:f>
              <c:numCache>
                <c:formatCode>General</c:formatCode>
                <c:ptCount val="2"/>
                <c:pt idx="0">
                  <c:v>4.3</c:v>
                </c:pt>
                <c:pt idx="1">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yesos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 yesos</c:v>
                </c:pt>
              </c:strCache>
            </c:strRef>
          </c:tx>
          <c:spPr>
            <a:solidFill>
              <a:srgbClr val="0F5F6B"/>
            </a:solidFill>
          </c:spPr>
          <c:cat>
            <c:strRef>
              <c:f>Sheet1!$A$2:$A$3</c:f>
              <c:strCache>
                <c:ptCount val="2"/>
                <c:pt idx="0">
                  <c:v>Antes de añadir acolchado de talón</c:v>
                </c:pt>
                <c:pt idx="1">
                  <c:v>Después de añadir acolchado de talón</c:v>
                </c:pt>
              </c:strCache>
            </c:strRef>
          </c:cat>
          <c:val>
            <c:numRef>
              <c:f>Sheet1!$B$2:$B$3</c:f>
              <c:numCache>
                <c:formatCode>General</c:formatCode>
                <c:ptCount val="2"/>
                <c:pt idx="0">
                  <c:v>17.1</c:v>
                </c:pt>
                <c:pt idx="1">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 yesos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Placebo</c:v>
                </c:pt>
                <c:pt idx="1">
                  <c:v>Vitamina C, todas las dosis</c:v>
                </c:pt>
                <c:pt idx="2">
                  <c:v>Vitamina C 200 mg</c:v>
                </c:pt>
                <c:pt idx="3">
                  <c:v>Vitamina C 500 mg</c:v>
                </c:pt>
                <c:pt idx="4">
                  <c:v>Vitamina C 1500 mg</c:v>
                </c:pt>
              </c:strCache>
            </c:strRef>
          </c:cat>
          <c:val>
            <c:numRef>
              <c:f>Sheet1!$B$2:$B$6</c:f>
              <c:numCache>
                <c:formatCode>General</c:formatCode>
                <c:ptCount val="5"/>
                <c:pt idx="0">
                  <c:v>10.1</c:v>
                </c:pt>
                <c:pt idx="1">
                  <c:v>2.4</c:v>
                </c:pt>
                <c:pt idx="2">
                  <c:v>4.2</c:v>
                </c:pt>
                <c:pt idx="3">
                  <c:v>1.8</c:v>
                </c:pt>
                <c:pt idx="4">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5 días de yeso de pierna</c:v>
                </c:pt>
                <c:pt idx="1">
                  <c:v>14 días de yeso de pierna</c:v>
                </c:pt>
                <c:pt idx="2">
                  <c:v>4 semanas de yeso de rodilla (otro estudio)</c:v>
                </c:pt>
              </c:strCache>
            </c:strRef>
          </c:cat>
          <c:val>
            <c:numRef>
              <c:f>Sheet1!$B$2:$B$4</c:f>
              <c:numCache>
                <c:formatCode>General</c:formatCode>
                <c:ptCount val="3"/>
                <c:pt idx="0">
                  <c:v>3.5</c:v>
                </c:pt>
                <c:pt idx="1">
                  <c:v>8.4</c:v>
                </c:pt>
                <c:pt idx="2">
                  <c:v>21</c:v>
                </c:pt>
              </c:numCache>
            </c:numRef>
          </c:val>
        </c:ser>
        <c:ser>
          <c:idx val="1"/>
          <c:order val="1"/>
          <c:tx>
            <c:strRef>
              <c:f>Sheet1!$C$1</c:f>
              <c:strCache>
                <c:ptCount val="1"/>
                <c:pt idx="0">
                  <c:v>Serie 2</c:v>
                </c:pt>
              </c:strCache>
            </c:strRef>
          </c:tx>
          <c:spPr>
            <a:solidFill>
              <a:srgbClr val="D97706"/>
            </a:solidFill>
          </c:spPr>
          <c:cat>
            <c:strRef>
              <c:f>Sheet1!$A$2:$A$4</c:f>
              <c:strCache>
                <c:ptCount val="3"/>
                <c:pt idx="0">
                  <c:v>5 días de yeso de pierna</c:v>
                </c:pt>
                <c:pt idx="1">
                  <c:v>14 días de yeso de pierna</c:v>
                </c:pt>
                <c:pt idx="2">
                  <c:v>4 semanas de yeso de rodilla (otro estudio)</c:v>
                </c:pt>
              </c:strCache>
            </c:strRef>
          </c:cat>
          <c:val>
            <c:numRef>
              <c:f>Sheet1!$C$2:$C$4</c:f>
              <c:numCache>
                <c:formatCode>General</c:formatCode>
                <c:ptCount val="3"/>
                <c:pt idx="0">
                  <c:v>9.0</c:v>
                </c:pt>
                <c:pt idx="1">
                  <c:v>22.9</c:v>
                </c:pt>
                <c:pt idx="2">
                  <c:v>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Complicaciones de yesos y férulas.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complica un yeso y a quién; Epidemiología: cuánto pasa y por qué las cifras no coinciden; Mecanismo: por qué un yeso hace daño; Anatomía: dónde aprieta un yeso; Biomecánica: presión, complianza y qué cuesta abrir; Clasificación didáctica: por momento de aparición; Diagnóstico: el dolor bajo el yeso; Examen físico: qué se mira y qué se mide; Imágenes: medir si el yeso sostiene la reducción; Algoritmo: dolor bajo el yeso o la férula; Tratamiento: prevenir y resolver cada complicación; Técnica: colocar, abrir y retirar un yeso sin hacer daño; Instrucciones al alta: qué se le dice al paciente; Complicaciones: factores de riesgo y prevención; Pronóstico: cómo suelen evolucionar; Poblaciones especiales; Aspectos medicolegales; Rehabilitación: rigidez, atrofia y vuelta a la función. Estructura sugerida por el autor para diez minutos: Lámina 1 (primer minuto) — Caso didáctico inventado: niño con reducción de antebrazo, yeso braquipalmar y llanto creciente tras unas horas. Pregunta al auditorio: ¿qué hace primero? [r2]. Lámina 2 (segundo minuto) — Por qué un yeso hace daño: es un tubo rígido que casi no se expande; en antebrazos de cadáver cabían 19 mL con yeso de fibra frente a 77 mL sin vendaje antes de llegar a 50 mmHg [r47]. Lámina 3 (tercer minuto) — Abrir bien: cortar yeso, algodón y estoquinete; con tres cortes la presión bajó 99,9 % y con vendaje elástico encima solo 77,2 % [r4]. Lámina 4 (cuarto minuto) — ¿Abrir de rutina? Dos ensayos pediátricos (100 y 60 niños) y uno en 420 adultos no tuvieron síndrome compartimental con ninguna de las estrategias comparadas; son pocos para un evento raro [r39][r40][r41]. Lámina 5 (quinto minuto) — Piel y calor: acolchado de talón y espuma, agua a menos de 24 °C y sin almohada; la úlcera de talón apareció en 17,6 % de una cohorte con yeso de pierna [r34][r12]. Lámina 6 (sexto minuto) — La sierra: 0,72 % de lesiones en 3875 yesos y, en residentes, de 4,3 a 0,7 por 100 yesos tras entrenar con simulación [r35][r36]. Lámina 7 (séptimo minuto) — Trombosis: Cochrane OR 0,45 para TVP, POT-CAST 1,4 % frente a 1,8 % sintomática; NICE dice considerar y el ACCP sugiere no [r5][r6][r14][r15]. Lámina 8 (octavo minuto) — CRPS: de 0,3 % a 32,2 % según el estudio; las molestias tempranas atribuidas al yeso predijeron el CRPS (RR 5,35) [r31][r17][r8]. Lámina 9 (noveno minuto) — Pérdida de reducción: redesplazamiento de 5,58 % frente a 26 % según el índice de yeso; volver a medir el TPI a la semana [r7][r20]. Lámina 10 (décimo minuto) — Cierre: algoritmo del dolor bajo el yeso e instrucciones de alta. Mensaje final: el dolor bajo un yeso se investiga y no se silencia [r9].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 yeso protege la fractura pero también encierra el miembro: de ahí salen el síndrome compartimental, las lesiones de piel, las quemaduras, la infección, la trombosis, el CRPS, la rigidez y la pérdida de reducción, y el riesgo es mayor cuando el yeso lo coloca personal con menos experiencia (fuente: Halanski M y colaboradores, 2008). Dolor que crece, que pide más analgesia o que aparece al estirar de forma pasiva: se libera todo hasta ver la piel, se eleva el miembro y se reevalúa dentro de los 30 minutos siguientes (fuente: British Orthopaedic Association, 2025); en el niño pequeño la señal temprana son la ansiedad, la agitación y la necesidad de más analgésico (fuente: Livingston KS y colaboradores, 2017). Abrir solo la capa dura no basta. En voluntarios, tres cortes (bivalvar, separar y cortar el algodón) redujeron la presión cutánea 99,9 % antes del vendaje elástico, pero solo 77,2 % una vez puesto el vendaje (fuente: Zaino CJ y colaboradores, 2015). La trombosis bajo yeso de pierna no tiene respuesta única: el metaanálisis Cochrane halló menos TVP con HBPM (OR 0,45) (fuente: Zee AA y colaboradores, 2017), pero el ensayo POT-CAST no halló menos TEV sintomática (1,4 % frente a 1,8 %) (fuente: van Adrichem RA y colaboradores, 2017). Se decide por el riesgo de cada paciente. Un yeso mal moldeado deja que la fractura se mueva: en niños con índice de yeso de 0,81 o más el redesplazamiento fue de 26 %, contra 5,58 % con 0,8 o menos (fuente: Kamat AS y colaboradores, 2012). Las molestias tempranas atribuidas al yeso también anticiparon el CRPS tras una fractura de muñeca (RR 5,35) (fuente: Zollinger PE y colaboradores, 2007): no se silencia, se investiga.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complica un yeso y a quién. Qué abarca este tema. Un yeso o una férula inmoviliza para proteger la fractura, pero también encierra el miembro en un tubo rígido. De ese encierro nacen casi todos los problemas: presión, calor, fricción, estasis venosa y falta de movimiento (explicación didáctica del autor). Una revisión de referencia agrupa los riesgos en rigidez, úlceras por presión y síndrome compartimental, y advierte que son mayores cuando el yeso lo coloca personal con menos experiencia (fuente: Halanski M y colaboradores, 2008). Aquí se ordenan ocho: el síndrome compartimental, las lesiones de piel y las úlceras, las quemaduras (por fraguado y por sierra), la infección, la rigidez y la atrofia, la trombosis venosa, el síndrome de dolor regional complejo (CRPS) y la pérdida de reducción.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Yeso y férula no son lo mismo. El yeso rodea el miembro; la férula lo cubre en parte y deja un margen para el edema (práctica habitual / opinión experta). Esa diferencia pesa en la decisión inicial: en un estudio de laboratorio las férulas prefabricadas de fibra de vidrio parecieron más seguras que los yesos circulares en cuanto a calor (fuente: Hutchinson MJ y colaboradores, 2008). Quién arriesga más. Según esa misma revisión, el riesgo alto se concentra en cinco perfiles: el niño muy pequeño, el paciente con retraso del desarrollo, el espástico, el que está bajo anestesia y el politraumatizado obnubilado o en coma (fuente: Halanski 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Tienen algo en común: no pueden avisar, o no se les cree a tiempo. Lo que este tema no cubre. El síndrome compartimental agudo tiene su propio capítulo («Síndrome compartimental agudo»); aquí solo se trata lo que el yeso aporta. El síndrome compartimental crónico por esfuerzo queda fuera, igual que en la guía británica (fuente: British Orthopaedic Association, 2025). Los materiales, el almohadillado y el moldeado se desarrollan en «Principios de yesos y férulas». Con esto cerramos definición: qué complica un yeso y a quién. Sigamos con epidemiología: cuánto pasa y por qué las cifras no coinciden.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pasa y por qué las cifras no coinciden. La cifra depende de cómo se define y se busca. Cada complicación tiene su propio denominador (por yeso aplicado, por paciente, por años-persona) y los estudios no usan los mismos criterios. Por eso la tabla enumera el denominador junto a cada dato. Piel y presión. En un hospital pediátrico, la tasa de eventos cutáneos fue de 8,9 por 1000 yesos aplicados (fuente: Difazio RL y colaboradores, 2017). En pacientes hospitalizados con yeso de pierna, 17,6 % (38 de 216) desarrolló una úlcera de talón, casi todas de grado 1 y solo 6 de 216 de grado II o mayor (fuente: Forni C y colaboradores, 2009). Sierra. En un año se retiraron 3875 yesos y 28 pacientes (0,72 %) tuvieron abrasiones o quemaduras (fuente: Ansari MZ y colaboradores, 1998). Entre residentes, antes de entrenarlos con simulación, la tasa era de unas 4,3 lesiones por 100 yesos cortados (fuente: Bae DS y colaboradores, 2017). Trombosis. Sin profilaxis, la incidencia de TVP osciló entre 4,3 % y 40 % en lesiones inmovilizadas al menos una semana (fuente: Zee AA y colaboradores, 2017), mientras que la TEV sintomática a los 3 meses fue de 1,8 % en el grupo control de POT-CAST (fuente: van Adrichem RA y colaboradores, 2017). El primer gráfico los pone juntos: las cifras más altas vienen de estudios que buscaron con ecografía a todos y la más baja, de uno que esperó los síntomas. Son poblaciones y duraciones distintas, así que no se comparan de forma directa (lectura del autor de este capítulo). CRPS. Va de 0,3 % tras fractura de pie y tobillo con criterios de Budapest (fuente: Bullen M y colaboradores, 2016) a 32,2 % tras fractura de radio distal con yeso (fuente: Jellad A y colaboradores, 2014). Los dos estudios poblacionales difieren más de 4 veces: 5,46 (fuente: Sandroni P y colaboradores, 2003) y 26,2 casos por 100 000 personas-año (fuente: de Mos M y colaboradores, 2007). Síndrome compartimental. No hubo ningún caso en dos ensayos pediátricos (100 y 60 niños) (fuente: Schulte D y colaboradores, 2014) (fuente: Baldwin PC y colaboradores, 2017), ni en un ensayo de 420 adultos (fuente: Barvelink B y colaboradores, 2024), ni en una serie de 30 adultos (fuente: Jorgensen A y colaboradores, 2022). Eso no demuestra que no ocurra: es un evento raro y esos estudios no tienen el tamaño para medirlo (interpretación del autor de este capítulo).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«Trombosis bajo yeso: lo que se encuentra depende de cómo se busca» muestra lo siguiente. TEV sintomática a los 3 meses (grupo control de POT-CAST): 1.8 por ciento (fuente: van Adrichem RA y colaboradores, 2017). TVP por ecografía al retirar el yeso (grupo control de PROTECT): 11.7 por ciento (fuente: Bruntink MM y colaboradores, 2017). TVP asintomática por ecografía bilateral (AToM, 78 pacientes): 27 por ciento (fuente: Hickey BA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«CRPS tras fractura según el estudio» muestra lo siguiente. Pie y tobillo, criterios de Budapest (306 pacientes): 0.3 por ciento (fuente: Bullen M y colaboradores, 2016). Radio distal (88 pacientes): 1 por ciento (fuente: Dijkstra PU y colaboradores, 2003). Radio distal con yeso (90 pacientes): 32.2 por ciento (fuente: Jellad A y colaboradores, 2014). En el documento Word de este tema encontrarás además: Complicaciones del yeso: dato, denominador y diseño. Con esto cerramos epidemiología: cuánto pasa y por qué las cifras no coinciden. Sigamos con mecanismo: por qué un yeso hace daño.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por qué un yeso hace daño. Presión: el edema choca con un tubo. Tras una fractura o una reducción el miembro se hincha, y dentro de un yeso circular esa inflamación no tiene adónde ir. En perros, el yeso acolchado limitó la expansión del volumen del compartimento en cerca de 40 % (fuente: Garfin SR y colaboradores, 1981). En antebrazos de cadáver, con yeso de fibra de vidrio cabían solo 19 mL antes de llegar a 50 mmHg, frente a 77 mL sin vendaje (fuente: Capo JT y colaboradores, 2014). En la piel, un estudio de talones usó como umbral 32 mmHg, la presión de colapso capilar arteriolar dérmico (fuente: Nakken ER y colaboradores, 2025). Y un solo punto basta: el acolchado arrugado detrás del talón multiplicó cerca de 3 veces la presión de contacto (fuente: Nakken ER y colaboradores, 2025). Calor: el fraguado libera energía. La temperatura bajo el yeso depende del material, del grosor y del agua de inmersión (fuente: Hutchinson MJ y colaboradores, 2008). Con agua a menos de 24 °C no se alcanzaron temperaturas capaces de quemar, y con agua a 50 °C y 24 capas de escayola sí (fuente: Halanski MA y colaboradores, 2007). Moldear con presión también calienta: la combinación de escayola y fibra llegó a 47,9 °C (fuente: Deignan BJ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todos los estudios coinciden: en un voluntario con agua a 30 °C y 40 °C la temperatura máxima fue de 39,5 °C y los autores concluyen que quemarse es improbable en condiciones clínicas habituales (fuente: Ahmed SS y colaboradores, 2011). Lectura del autor de este capítulo: el riesgo vive en las condiciones extremas (agua tibia o caliente, yeso grueso, almohada, sobreenvolver), no en el yeso común bien hecho. Sierra: fricción y calor de una hoja que vibra. En cadáveres, la temperatura de la piel subió 5,0 °C con mala técnica y 7,4 °C con fibra de vidrio, y bajó 8,0 °C con 4 capas de acolchado frente a 2 (fuente: Shuler FD y colaboradores, 2008). Otros factores de riesgo térmico son la hoja roma, cortar en una concavidad, el equipo sin aspiración y el yeso muy grueso (fuente: Halanski MA, 2016). Un niño sedado tras una reducción no puede avisar (fuente: Donnelley CA y colaboradores, 2026). Estasis: la trombosis. La inmovilización del miembro inferior es un factor de riesgo de TEV (fuente: Zee AA y colaboradores, 2017). En una revisión que reunió 15 estudios de factores de riesgo, solo la edad y el tipo de lesión se asociaron de forma consistente (fuente: Pandor 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CRPS: el mecanismo no se aborda aquí. Sin dato verificable en las fuentes abiertas de este capítulo sobre su fisiopatología. Lo documentado es el momento y un predictor: aparece de media 21,7 días después de retirar el yeso (fuente: Jellad A y colaboradores, 2014) y las molestias tempranas atribuidas al yeso se asociaron con un RR de 5,35 (fuente: Zollinger PE y colaboradores, 2007). Pérdida de reducción: no solo el yeso. Un molde deficiente se asocia con llagas y con pérdida de reducción (fuente: McGraw-Heinrich JA y colaboradores, 2025), y el valor predictivo del TPI mejora cuando cede el edema (fuente: Subaşi İÖ y colaboradores, 2022). Pero también pesan la fractura y la reducción: un desplazamiento inicial mayor de 50 % (OR 5,4) y no lograr una reducción anatómica (OR 3,9) fueron factores de riesgo en una serie de niños (fuente: McQuinn AG y colaboradores, 2012). Rigidez y atrofia: desuso. Inmovilizar protege la fractura, pero aumenta el riesgo de debilidad, rigidez y dolor residual en el tobillo (fuente: Lewis SR y colaboradores, 2024). La pérdida de músculo empieza pronto: en varones jóvenes sanos, el área transversal del cuádriceps cayó 3,5 % en 5 días de yeso (fuente: Wall BT y colaboradores, 2014). Con esto cerramos mecanismo: por qué un yeso hace daño. Sigamos con anatomía: dónde aprieta un yeso.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dónde aprieta un yeso. El yeso no presiona por igual. Carga sobre los lugares donde el hueso está cerca de la piel y donde pasa un nervio superficial (práctica habitual / opinión experta). El talón es el ejemplo mejor medido: apoyado, la presión de contacto superó 32 mmHg con cualquier acolchado (fuente: Nakken ER y colaboradores, 2025), y 17,6 % de una cohorte con yeso de pierna desarrolló una úlcera de talón (fuente: Forni C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antebrazo. Es la segunda localización más frecuente del síndrome compartimental de las extremidades (fuente: Capo JT y colaboradores, 2014). Sus compartimentos y las vías de descompresión se estudian en el capítulo del síndrome compartimental agudo. Para qué sirve en la decisión. Saber dónde aprieta indica dónde poner más acolchado, qué borde recortar y dónde mirar primero cuando el paciente se queja.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«Puntos de presión frecuentes (práctica habitual / opinión experta)» tiene 3 columnas: Zona, Qué se comprime, Qué se vigila. Fila 1: Zona, Talón y tendón de Aquiles; Qué se comprime, Piel y grasa contra el apoyo; Qué se vigila, Úlcera por presión; con el talón apoyado la presión superó 32 mmHg (fuente: Nakken ER y colaboradores, 2025). Fila 2: Zona, Maléolos y borde del pie; Qué se comprime, Piel fina sobre hueso; Qué se vigila, Enrojecimiento que no cede. Fila 3: Zona, Cabeza del peroné; Qué se comprime, Nervio peroneo común, superficial; Qué se vigila, Pie caído, adormecimiento del dorso del pie. Fila 4: Zona, Estiloides cubital; Qué se comprime, Piel fina sobre hueso; Qué se vigila, Roce, llaga. Fila 5: Zona, Olécranon y epicóndilos en yeso braquial; Qué se comprime, Piel y nervio cubital en el codo; Qué se vigila, Llaga, hormigueo en el borde cubital de la mano. Fila 6: Zona, Bordes proximal y distal del yeso; Qué se comprime, Piel contra el borde; Qué se vigila, Roce, grietas, objetos introducidos. (fuente: Nakken ER y colaboradores, 2025). Con esto cerramos anatomía: dónde aprieta un yeso. Sigamos con biomecánica: presión, complianza y qué cuesta abrir.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presión, complianza y qué cuesta abrir. El yeso rígido casi no se deja expandir. La complianza es el volumen que admite el miembro por cada mmHg que sube la presión. En 7 antebrazos de cadáver, el yeso de fibra de vidrio tuvo una complianza de 0,38 mL/mmHg, frente a 1,75 con un vendaje elástico (fuente: Capo JT y colaboradores, 2014). Dicho de otro modo: con yeso de fibra cabían 19 mL antes de llegar a 50 mmHg y sin vendaje 77 mL (fuente: Capo JT y colaboradores, 2014). Cuánto baja la presión cada paso. Todo lo que sigue son estudios experimentales, no clínicos. En perros, cortar y separar el yeso bajó la presión 65 % de media y cortar el algodón sumó otro 10 a 20 % (fuente: Garfin SR y colaboradores, 1981). En voluntarios sin fractura, con edema simulado bajo un yeso corto de fibra, solo bivalvar bajó la presión 70,8 %, bivalvar y separar 85,1 %, y sumar el corte del algodón 99,9 % (cada método se probó en un grupo distinto), pero al envolver con vendaje elástico esos valores cayeron a 55,9 %, 64,3 % y 77,2 % (fuente: Zaino CJ y colaboradores, 2015). En cadáveres, univalvar el yeso de fibra bajó 58 % la presión que partía de 50 mmHg (fuente: Capo JT y colaboradores, 2014). En bolsas con presión simulada, tras univalvar, un separador de 6 mm bajó la presión 78 % y 80 %, y con esa abertura pudo quedar por debajo de 30 mmHg según la presión de partida (fuente: Kleis K y colaboradores, 2019). El acolchado también cuenta, y los modelos discrepan. En voluntarios con yeso largo, el acolchado de algodón dio las presiones más bajas y el impermeable las más altas, incluso tras bivalvar (fuente: Roberts A y colaboradores, 2017). En un modelo de férula, en cambio, el algodón real dio 28 % más presión que el relleno sintético (fuente: Adapa N y colaboradores, 2019). Lectura del autor: no se resuelve la presión eligiendo acolchado, se resuelve abriendo hasta la piel. El costo estructural. Abrir el yeso lo vuelve menos rígido: en un modelo, los yesos intactos fueron significativamente más rígidos que los abiertos por el borde dorsal, radial o volar (fuente: Vokes J y colaboradores, 2020). En el ensayo clínico con niños, el desplazamiento secundario no fue distinto con yeso abierto o cerrado (10 % frente a 8 %) (fuente: Schulte 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de la presión cutánea bajo yeso corto de fibra (voluntarios, edema simulado)» muestra lo siguiente. Bivalvar, sin vendaje: 70.8 % de reducción (fuente: Zaino CJ y colaboradores, 2015). Bivalvar y separar, sin vendaje: 85.1 % de reducción (fuente: Zaino CJ y colaboradores, 2015). Bivalvar, separar y cortar algodón, sin vendaje: 99.9 % de reducción (fuente: Zaino CJ y colaboradores, 2015). Bivalvar, con vendaje elástico: 55.9 % de reducción (fuente: Zaino CJ y colaboradores, 2015). Bivalvar y separar, con vendaje elástico: 64.3 % de reducción (fuente: Zaino CJ y colaboradores, 2015). Bivalvar, separar y cortar algodón, con vendaje elástico: 77.2 % de reducción (fuente: Zaino CJ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«Volumen que admite el antebrazo de cadáver antes de llegar a 50 mmHg» muestra lo siguiente. Sin vendaje: 77 mL (fuente: Capo JT y colaboradores, 2014). Yeso de fibra de vidrio: 19 mL (fuente: Capo JT y colaboradores, 2014). En el documento Word de este tema encontrarás además: Complianza del antebrazo con distintos vendajes (mL/mmHg); Qué baja la presión (estudios experimentales). Con esto cerramos biomecánica: presión, complianza y qué cuesta abrir. Sigamos con clasificación didáctica: por momento de aparición.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didáctica: por momento de aparición. Qué es esta clasificación. Es un esquema didáctico propio de este capítulo (práctica habitual / opinión experta), no una clasificación validada: ordena las complicaciones según el momento en que suelen aparecer, porque el momento orienta qué buscar. Las cifras de cada fila llevan su fuente. Para qué sirve en la decisión. Ante un paciente con queja, el calendario descarta o prioriza: durante el fraguado se piensa en calor; las primeras horas y días, en presión y compartimental; la primera semana, en pérdida de reducción; las semanas de uso, en piel, infección y trombosis; al retirar, en la sierra; y después, en rigidez, atrofia y CRPS.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Gravedad. Las úlceras por presión se describen con los estadios de la escala NPUAP, la misma que usó el estudio de talones (fuente: Forni C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según el momento en que aparecen» tiene 4 columnas: Momento, Qué puede pasar, Cómo se delata, Dato. Fila 1: Momento, Mientras fragua; Qué puede pasar, Quemadura térmica; Cómo se delata, Calor o dolor quemante referido; empeora con almohada, agua tibia y presión al moldear; Dato, 47,9 °C con presión al moldear escayola y fibra (fuente: Deignan BJ y colaboradores, 2011). Fila 2: Momento, Primeras horas y días tras la fractura o la reducción; Qué puede pasar, Síndrome compartimental, lesión neurovascular; Cómo se delata, Dolor creciente, más analgesia, dolor al estirar de forma pasiva; en niños, ansiedad y agitación; Dato, Más de 90 % con función completa si se actúa temprano (fuente: Bae DS y colaboradores, 2001). Fila 3: Momento, Primera semana; Qué puede pasar, Pérdida de reducción al ceder el edema; Cómo se delata, Radiografía de control y TPI a la semana; Dato, TPI a la semana: sensibilidad 77,8 %, especificidad 92,3 % (fuente: Subaşi İÖ y colaboradores, 2022). Fila 4: Momento, Semanas de uso; Qué puede pasar, Úlcera de presión, infección, objetos extraños, TVP; Cómo se delata, Dolor localizado, olor, secreción, pantorrilla dolorosa; Dato, Úlcera de talón en 17,6 % de una cohorte (fuente: Forni C y colaboradores, 2009). Fila 5: Momento, Al retirar; Qué puede pasar, Abrasión o quemadura por sierra; Cómo se delata, Se detecta al retirar; el niño sedado no avisa (fuente: Donnelley CA y colaboradores, 2026); Dato, 0,72 % de 3875 yesos retirados (fuente: Ansari MZ y colaboradores, 1998). Fila 6: Momento, Tras retirar; Qué puede pasar, Rigidez, atrofia, CRPS; Cómo se delata, Dolor y cambios de piel o temperatura desproporcionados al retirar; Dato, CRPS a 21,7 días del retiro de media (fuente: Jellad A y colaboradores, 2014). (fuente: Deignan BJ y colaboradores, 2011) (fuente: Bae DS y colaboradores, 2001) (fuente: Subaşi İÖ y colaboradores, 2022) (fuente: Forni C y colaboradores, 2009) (fuente: Donnelley CA y colaboradores, 2026) (fuente: Ansari MZ y colaboradores, 1998) (fuente: Jellad A y colaboradores, 2014). Con esto cerramos clasificación didáctica: por momento de aparición. Sigamos con diagnóstico: el dolor bajo el yeso.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el dolor bajo el yeso. La pregunta clave es qué clase de dolor es. El dolor no controlado bajo un yeso obliga a investigar (fuente: McGraw-Heinrich JA y colaboradores, 2025). Pero no todo dolor es lo mismo, y cada tipo manda a un lugar distinto. Dolor desproporcionado y creciente. Para la guía británica, lo que más orienta es un dolor mayor del que explica la lesión y que se dispara al mover de forma pasiva los músculos del compartimento afectado (fuente: British Orthopaedic Association, 2025). En niños, las 5 P clásicas fueron poco fiables, y el aumento de la necesidad de analgésico, junto con otros signos, resultó un indicador más sensible (fuente: Bae DS y colaboradores, 2001); hoy se resume como las 3 A: ansiedad, agitación y necesidad de analgésico (fuente: Livingston KS y colaboradores, 2017). Por eso no se espera la parálisis ni la ausencia de pulso. Dolor fijo en un punto. Sugiere llaga por presión. En la cohorte de talones, tener síntomas tras la colocación del yeso fue el factor más fuerte (OR 7,86), y el enrojecimiento previo de la piel también pesó (OR 4,44) (fuente: Forni C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hay prueba de referencia. La guía estadounidense reconoce que no existen criterios diagnósticos estándar del síndrome compartimental agudo (fuente: American Academy of Orthopaedic Surgeons, 2025). Por eso el estándar británico exige evaluar cada hora a quien está en riesgo y documentar lo que se encontró, esté o no presente (fuente: British Orthopaedic Association, 2025). Por consenso del grupo redactor, sin estudios que lo respalden, la guía advierte que la anestesia neuroaxial puede dificultar el diagnóstico clínico y pide, si se usa, examinar con frecuencia o monitorizar la presión (fuente: American Academy of Orthopaedic Surgeons, 2025). Quién no puede avisar. En el niño muy pequeño, el paciente espástico o con retraso del desarrollo, el anestesiado y el obnubilado, que son los grupos de alto riesgo de la revisión de referencia (fuente: Halanski M y colaboradores, 2008), se inspecciona activamente, sin esperar la queja.</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«Tipo de dolor, sospecha y primer movimiento» tiene 3 columnas: Tipo de dolor, Qué sospechar, Primer movimiento. Fila 1: Tipo de dolor, Creciente, desproporcionado, pide más analgesia o duele al estirar de forma pasiva (fuente: British Orthopaedic Association, 2025); Qué sospechar, Síndrome compartimental; Primer movimiento, Liberar todo hasta la piel, elevar y reevaluar dentro de 30 minutos (fuente: British Orthopaedic Association, 2025). Fila 2: Tipo de dolor, Niño inconsolable, agitado, con más analgesia (fuente: Livingston KS y colaboradores, 2017); Qué sospechar, Síndrome compartimental pediátrico; Primer movimiento, Igual que arriba; no atribuirlo al miedo. Fila 3: Tipo de dolor, Fijo en un punto, ardor, que aparece tras colocar el yeso; Qué sospechar, Llaga por presión; con síntomas tras la colocación el OR fue 7,86 (fuente: Forni C y colaboradores, 2009); Primer movimiento, Retirar o abrir una ventana y mirar la piel. Fila 4: Tipo de dolor, Calor o dolor quemante durante el fraguado o al cortar; Qué sospechar, Quemadura térmica o por sierra; Primer movimiento, Detener, retirar y examinar la piel. Fila 5: Tipo de dolor, Olor, secreción, fiebre, mal estado general; Qué sospechar, Infección, a veces grave (fuente: Delasobera BE y colaboradores, 2011); Primer movimiento, Retirar el yeso y mirar; no esperar. Fila 6: Tipo de dolor, Pantorrilla hinchada y dolorosa, disnea o dolor torácico (yeso de pierna); Qué sospechar, TVP o embolia pulmonar; Primer movimiento, Estudio urgente (práctica habitual / opinión experta). Fila 7: Tipo de dolor, Dolor y cambios de piel o temperatura desproporcionados después de retirar; Qué sospechar, CRPS; Primer movimiento, Aplicar los criterios de Budapest (fuente: Harden NR y colaboradores, 2010). (fuente: British Orthopaedic Association, 2025) (fuente: Livingston KS y colaboradores, 2017) (fuente: Forni C y colaboradores, 2009) (fuente: Delasobera BE y colaboradores, 2011) (fuente: Harden NR y colaboradores, 2010). Con esto cerramos diagnóstico: el dolor bajo el yeso. Sigamos con examen físico: qué se mira y qué se mide.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se mira y qué se mide. Qué se hace en cada revisión (práctica habitual / opinión experta). Exponer la piel todo lo posible, comparar con el lado sano, registrar el estado neurovascular, preguntar por el dolor y por la analgesia usada, y estirar de forma pasiva los músculos del compartimento sospechoso. La guía británica pide que en los pacientes en riesgo el examen se repita cada hora y que se anote el resultado, esté o no presente el signo (fuente: British Orthopaedic Association, 2025). Sin dato verificable. No se encontró en las fuentes abiertas de este capítulo la sensibilidad ni la especificidad de la maniobra de estiramiento pasivo bajo yeso. Lo que sí está medido: los criterios de CRPS.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el dolor aparece después de retirar el yeso, el examen es una lista de síntomas y signos. Los criterios previos de la IASP tuvieron sensibilidad 1,00 y especificidad 0,41, los criterios clínicos de Budapest mantuvieron 0,99 y subieron la especificidad a 0,68, y los criterios de Budapest para investigación alcanzaron 0,79 de especificidad (fuente: Harden NR y colaboradores, 2010). Ojo con la población: ese estudio comparó 113 pacientes con CRPS I contra 47 con otro dolor neuropático, y no a pacientes recién retirados de un yeso (fuente: Harden NR y colaboradores, 2010). Lectura del autor: fuera de ese contexto, el rendimiento puede ser distinto.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«Criterios diagnósticos de CRPS: sensibilidad y especificidad» muestra lo siguiente. Criterios IASP previos: sensibilidad 100 por ciento y especificidad 41 por ciento (fuente: Harden NR y colaboradores, 2010). Criterios clínicos de Budapest: sensibilidad 99 por ciento y especificidad 68 por ciento (fuente: Harden NR y colaboradores, 2010). Con esto cerramos examen físico: qué se mira y qué se mide. Sigamos con imágenes: medir si el yeso sostiene la reducción.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medir si el yeso sostiene la reducción. Qué se le pide a la radiografía aquí. No busca la llaga ni la trombosis: sirve para confirmar que la reducción sigue en su sitio y para medir si el molde del yeso fue bueno. Esa medida se puede corregir mientras todavía hay tiempo. Índice de yeso. Es la razón entre el ancho sagital y el coronal, medidos en el borde interno del yeso a nivel de la fractura (fuente: Kamat AS y colaboradores, 2012). En 1001 niños con fractura distal del antebrazo reducida bajo anestesia, 107 (10,6 %) se redesplazaron a las 2 semanas: el redesplazamiento fue de 5,58 % con un índice de 0,8 o menos y de 26 % con 0,81 o más, y el índice alto fue el único factor que difirió entre los grupos (fuente: Kamat AS y colaboradores, 2012). En otra serie de 155 niños fue también el único índice que diferenció a los grupos: cumplía el corte 60 % de quienes no se redesplazaron contra 32 % de quienes sí (fuente: McQuinn AG y colaboradores, 2012). Índice de tres puntos (TPI). Es otro índice de calidad del yeso; la fórmula exacta no se verificó aquí en texto completo y se remite al artículo original (fuente: Iltar S y colaboradores, 2013). En 76 niños con fractura diafisaria del antebrazo, 18 (24 %) se redesplazaron en el yeso, y un TPI mayor de 0,8 fue el único factor de riesgo significativo, con sensibilidad de 84 % y especificidad de 97 % (fuente: Iltar S y colaboradores, 2013). Zona gris y reyesado. En 68 pacientes con TPI entre 0,6 y 0,8, el reyesado profiláctico produjo menos desplazamiento que seguir con el mismo yeso (p = 0,004) (fuente: Subaşi İÖ y colaboradores, 2022). Medido una semana después del yeso, el TPI tuvo sensibilidad de 77,8 % y especificidad de 92,3 % (VPP 70 %, VPN 94,7 %), y por eso los autores recomiendan volver a medirlo al final de la primera semana, cuando cede la inflamación (fuente: Subaşi İÖ y colaboradores, 2022). Lectura crítica. Los umbrales y su rendimiento salen de las mismas series que los propusieron; fuera de ellas es de esperar menos (lectura del autor de este capítulo). Además se estudiaron en niños. En adultos con radio distal reducido, el redesplazamiento fue de 47 % con férula de escayola y de 49 % con yeso circular, sin diferencia, y entre 32 % y 64 % de las fracturas bien reducidas se redesplazan en el yeso (fuente: Barvelink B y colaboradores, 2024). Sin dato verificable. No se encontró en las fuentes abiertas de este capítulo la exactitud de la ecografía dúplex para detectar TVP bajo yeso; en PROTECT se hizo ecografía dúplex al retirar el yeso o antes si había sospecha (fuente: Bruntink MM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«TPI para predecir redesplazamiento en niños: sensibilidad y especificidad» muestra lo siguiente. TPI mayor de 0,8, fracturas diafisarias (76 niños): sensibilidad 84 por ciento y especificidad 97 por ciento (fuente: Iltar S y colaboradores, 2013). TPI medido a la semana, antebrazo: sensibilidad 77.8 por ciento y especificidad 92.3 por ciento (fuente: Subaşi İÖ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«Redesplazamiento según el índice de yeso (niños, 2 semanas)» muestra lo siguiente. Índice de yeso 0,8 o menos: 5.6 por ciento (fuente: Kamat AS y colaboradores, 2012). Índice de yeso 0,81 o más: 26 por ciento (fuente: Kamat AS y colaboradores, 2012). En el documento Word de este tema encontrarás además: Pérdida de reducción en yeso: cuánto varía según la serie; Índices radiográficos del yeso y su rendimiento (niños). Con esto cerramos imágenes: medir si el yeso sostiene la reducción. Sigamos con algoritmo: dolor bajo el yeso o la férula.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dolor bajo el yeso o la férula. Cómo usarlo. Es un mapa de estudio para el dolor bajo un yeso o una férula, no un sustituto del juicio clínico ni de los protocolos de su hospital. La primera pregunta separa lo que no puede esperar (presión) de lo que se resuelve mirando la piel.</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pasos de liberación y de seguimiento salen de la guía británica (fuente: British Orthopaedic Association, 2025); los signos pediátricos, de (fuente: Livingston KS y colaboradores, 2017); el dolor fijo en un punto, del estudio de talones (fuente: Forni C y colaboradores, 2009). Los pasos de reaplicación, estudio de TVP y analgesia simple son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«Dolor bajo el yeso o la férula» se lee de arriba hacia abajo. Se parte de: Dolor bajo el yeso o la férula (o niño inconsolable). Se decide: ¿Dolor desproporcionado y creciente, con más analgesia, o dolor al estirar de forma pasiva? Si la respuesta es sí, liberar ya: cortar yeso, algodón y estoquinete hasta ver la piel; elevar; sin vendaje apretado. Si la respuesta es no, ¿dolor fijo en un punto, calor, olor, secreción o fiebre?. Se hace: Liberar ya: cortar yeso, algodón y estoquinete hasta ver la piel; elevar; sin vendaje apretado. Se decide: Dentro de 30 minutos (fuente: British Orthopaedic Association, 2025), ¿mejoró y el examen es normal? Si la respuesta es sí, dejar el yeso abierto o una férula holgada con buen acolchado; control precoz. Si la respuesta es no, examen cada hora con registro; considerar medir la presión; avisar al cirujano senior. Se hace: Examen cada hora con registro; considerar medir la presión; avisar al cirujano senior. Se decide: ¿Diferencia entre presión diastólica y compartimental menor de 30 mmHg (riesgo aumentado), presión compartimental absoluta mayor de 40 mmHg o clínica en progreso? (fuente: British Orthopaedic Association, 2025)? Si la respuesta es sí, decide el cirujano de mayor rango; ante el diagnóstico, descompresión quirúrgica urgente (ver «síndrome compartimental agudo») (fuente: British Orthopaedic Association, 2025). Si la respuesta es no, seguir con examen seriado y documentado hasta que ceda. Termina en: Decide el cirujano de mayor rango; ante el diagnóstico, descompresión quirúrgica urgente (ver «Síndrome compartimental agudo») (fuente: British Orthopaedic Association, 2025). Se hace: Seguir con examen seriado y documentado hasta que ceda. Se hace: Dejar el yeso abierto o una férula holgada con buen acolchado; control precoz. Se decide: ¿Dolor fijo en un punto, calor, olor, secreción o fiebre? Si la respuesta es sí, retirar el yeso, mirar toda la piel, curar y descartar infección; reaplicar con más acolchado. Si la respuesta es no, ¿pantorrilla hinchada o dolorosa, disnea o dolor torácico?. Se hace: Retirar el yeso, mirar toda la piel, curar y descartar infección; reaplicar con más acolchado. Se decide: ¿Pantorrilla hinchada o dolorosa, disnea o dolor torácico? Si la respuesta es sí, estudio urgente de tvp o embolia pulmonar. Si la respuesta es no, ¿la radiografía muestra pérdida de reducción o un índice de yeso desfavorable?. Termina en: Estudio urgente de TVP o embolia pulmonar. Se decide: ¿La radiografía muestra pérdida de reducción o un índice de yeso desfavorable? Si la respuesta es sí, rehacer o ajustar el yeso con mejor molde; revalorar la reducción. Si la respuesta es no, analgesia simple, elevación, control e instrucciones de alarma; si el dolor persiste tras retirar el yeso, pensar en crps (criterios de budapest). Se hace: Rehacer o ajustar el yeso con mejor molde; revalorar la reducción. Termina en: Analgesia simple, elevación, control e instrucciones de alarma; si el dolor persiste tras retirar el yeso, pensar en CRPS (criterios de Budapest). Con esto cerramos algoritmo: dolor bajo el yeso o la férula. Sigamos con tratamiento: prevenir y resolver cada complicación.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prevenir y resolver cada complicación. Presión y sospecha de síndrome compartimental. Lo primero es liberar: yeso, algodón y estoquinete se cortan hasta que se vea la piel, se eleva el miembro y se vuelve a evaluar dentro de los 30 minutos siguientes (fuente: British Orthopaedic Association, 2025). Si se diagnostica, la descompresión quirúrgica sigue de inmediato (fuente: British Orthopaedic Association, 2025). Cómo se abre bien, y por qué el vendaje elástico estropea el resultado, está en «Técnica» y en «Biomecánica». ¿Abrir de rutina un yeso recién puesto? En los ensayos pediátricos, abrir o no el yeso no cambió los resultados. En 100 niños con fractura cerrada de antebrazo no hubo síndrome compartimental con yeso cerrado ni abierto, y el desplazamiento secundario fue de 10 % frente a 8 % (fuente: Schulte D y colaboradores, 2014). En 60 niños con yeso sin valva, univalva o bivalva tampoco hubo síndrome compartimental ni diferencias en complicaciones (fuente: Baldwin PC y colaboradores, 2017). En 420 adultos con radio distal tratados con férula o con yeso circular tampoco ocurrió (fuente: Barvelink B y colaboradores, 2024). Lectura del autor: con un evento tan raro esos ensayos no pueden descartar un beneficio de abrir. La decisión se individualiza según el edema esperado, la energía de la lesión y la posibilidad de vigilar al paciente (práctica habitual / opinión experta). Piel. Tras añadir acolchado en el talón, los eventos cutáneos de talón bajaron de 17,1 a 6,8 por 1000 yesos de miembro inferior (fuente: Difazio RL y colaboradores, 2017). En yesos postoperatorios de miembro inferior en niños, con espuma hubo menos complicaciones de piel en yesos largos de pierna (0,9 % frente a 4,3 %) y en yesos en A (4,5 % frente a 13,4 %), pero no en el conjunto de todos los yesos (fuente: Murgai RR y colaboradores, 2018). Con el talón libre, 6 o más capas de acolchado grueso bajaron la presión por debajo de 32 mmHg (fuente: Nakken ER y colaboradores, 2025). Quemadura por fraguado. Agua a menos de 24 °C, yeso no más grueso de lo necesario, sin almohada, sin sobreenvolver escayola caliente con fibra y sin doblar la férula sobre sí misma (fuente: Halanski MA y colaboradores, 2007). Conviene esperar a que la escayola se enfríe del todo antes de moldear una férula sobreenvuelta con fibra (fuente: Deignan BJ y colaboradores, 2011). Lesión por sierra. Tras implantar un entrenamiento con simulación, las lesiones de los residentes bajaron de unas 4,3 a unas 0,7 por 100 yesos cortados (fuente: Bae DS y colaboradores, 2017). Técnica y material están en «Técnica». Infección. Quitar el yeso e inspeccionar la piel puede ser la clave para reconocerla pronto; si se sospecha una infección grave no se espera: líquidos y antibióticos de forma enérgica y consulta quirúrgica inmediata (fuente: Delasobera BE y colaboradores, 2011). Trombosis venosa. Es el terreno donde las fuentes más discrepan. La tabla las pone lado a lado. Dos cosas pueden explicar parte del desacuerdo (lectura del autor): PROTECT contó las TVP halladas por ecografía sistemática al retirar el yeso (fuente: Bruntink MM y colaboradores, 2017) y POT-CAST contó la TEV sintomática (fuente: van Adrichem RA y colaboradores, 2017), que no son el mismo desenlace. Y el riesgo no es parejo: el IMC mayor de 30 kg/m2 (RR 3,8) y el antecedente familiar de TEV (RR 2,4) lo elevaron, y la rotura del Aquiles (riesgo absoluto 8,5 %) y el tratamiento quirúrgico (3,5 %) fueron los subgrupos de mayor riesgo, aunque en ningún subgrupo la profilaxis previno la TEV sintomática (fuente: Nemeth B y colaboradores, 2019). Mientras tanto, mover los dedos no previene la TVP (fuente: Hickey BA y colaboradores, 2017). Si se da profilaxis, NICE sugiere considerar suspenderla si la inmovilización pasa de 42 días (fuente: National Institute for Health and Care Excellence, 2018). CRPS. Para prevenirlo tras una fractura de muñeca, el intento que aparece en los ensayos y metaanálisis abiertos para este capítulo es la vitamina C, y sus resultados no coinciden: en el ensayo de dosis (416 pacientes) la prevalencia fue de 2,4 % con vitamina C y 10,1 % con placebo, y de 1,8 % con 500 mg (fuente: Zollinger PE y colaboradores, 2007); un metaanálisis halló RR 0,54 con 500 mg al día (fuente: Aïm F y colaboradores, 2017) y otro, con 3 ensayos, no halló reducción significativa (RR 0,45; IC 95 % 0,18 a 1,13) y explicó la heterogeneidad por los criterios diagnósticos (fuente: Evaniew N y colaboradores, 2015). No es estándar y la calidad de la evidencia es baja (fuente: Evaniew N y colaboradores, 2015); la decisión es individual. Sin dato verificable en este capítulo sobre el tratamiento del CRPS ya establecido. Pérdida de reducción. Control radiográfico, TPI a la semana y reyesado cuando cae en la zona gris (fuente: Subaşi İÖ y colaboradores, 2022). Si la reducción se pierde, la conducta depende de la fractura y se desarrolla en su propio capítulo. Rigidez. Moverse todo lo que la fractura permita; pero acortar la inmovilización sin criterio no es gratis: en 109 adultos de 50 años o más, retirar el yeso a los 10 días tuvo 3 de 54 fracasos (6 %) frente a ninguno y no mejoró el resultado funcional a los 4 ni a los 12 meses (fuente: Christersson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«TVP por ecografía al retirar el yeso, tobillo o pie (PROTECT)» muestra lo siguiente. Sin profilaxis: 11.7 por ciento (fuente: Bruntink MM y colaboradores, 2017). Nadroparina: 2.2 por ciento (fuente: Bruntink MM y colaboradores, 2017). Fondaparinux: 1.1 por ciento (fuente: Bruntink MM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«TEV sintomática a los 3 meses con yeso de pierna (POT-CAST)» muestra lo siguiente. Sin anticoagulante: 1.8 por ciento (fuente: van Adrichem RA y colaboradores, 2017). HBPM: 1.4 por ciento (fuente: van Adrichem RA y colaboradores, 2017). En el documento Word de este tema encontrarás además: Tromboprofilaxis bajo yeso de pierna: qué dice cada fuente. Con esto cerramos tratamiento: prevenir y resolver cada complicación. Sigamos con técnica: colocar, abrir y retirar un yeso sin hacer daño.</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colocar, abrir y retirar un yeso sin hacer daño. Apoyo de estudio. No sustituye al tutor ni al manual del material. Cada paso lleva su fuente; lo que no la tiene se rotula práctica habitual / opinión experta y no lleva cifra. A. Colocar sin hacer daño Explicar al paciente qué avisar: calor, ardor, dolor que crece, dedos fríos o adormecidos (práctica habitual / opinión experta). Posición: paciente cómodo, miembro sostenido por un ayudante y articulaciones en la posición que pide la fractura (práctica habitual / opinión experta; el detalle por región está en «Principios de yesos y férulas»). Revisar la piel y el estado neurovascular antes de empezar y anotarlos: el enrojecimiento previo de la piel se asoció con úlcera de talón (OR 4,44) (fuente: Forni C y colaboradores, 2009). Estoquinete y acolchado parejos, sin arrugas, con refuerzo en el talón y en las prominencias: el acolchado arrugado detrás del talón multiplicó cerca de 3 veces la presión de contacto (fuente: Nakken ER y colaboradores, 2025). Con el talón flotando, 6, 8 o 10 capas de acolchado grueso dejaron la presión por debajo de 32 mmHg (fuente: Nakken ER y colaboradores, 2025). En yesos postoperatorios de miembro inferior en niños, la espuma redujo las complicaciones de piel en yesos largos, en yesos en A y en niños con encefalopatía estática (fuente: Murgai RR y colaboradores, 2018). Agua a menos de 24 °C (fuente: Halanski MA y colaboradores, 2007) y capas justas: las escayolas de fraguado rápido alcanzaron antes y más alto la temperatura máxima (fuente: Hutchinson MJ y colaboradores, 2008). Moldear con la palma y sin hundir los dedos (práctica habitual / opinión experta): la presión al moldear eleva la temperatura (fuente: Deignan BJ y colaboradores, 2011) y un molde deficiente se asocia a llagas y a pérdida de reducción (fuente: McGraw-Heinrich JA y colaboradores, 2025). Mientras fragua, no apoyar el yeso sobre una almohada ni sobreenvolver escayola con fibra antes de que se enfríe (fuente: Halanski MA y colaboradores, 2007) (fuente: Deignan BJ y colaboradores, 2011). Cortar la férula a la medida y no doblarla sobre sí misma (fuente: Halanski MA y colaboradores, 2007). Si se espera edema, dejar el yeso abierto o usar férula desde el principio (práctica habitual / opinión experta). Radiografía de control: en el antebrazo distal pediátrico un índice de yeso de 0,81 o más se asoció con redesplazamiento y conviene evitarlo al moldear (fuente: Kamat AS y colaboradores, 2012), y el TPI se vuelve a medir a la semana (fuente: Subaşi İÖ y colaboradores, 2022). B. Abrir un yeso para liberar la presión Elegir la línea de corte a lo largo de todo el yeso y lejos de las prominencias (práctica habitual / opinión experta); en un yeso por encima del codo, por la cara volar o dorsal y no por los bordes radial o cubital, que en un modelo biomecánico soportaron menos carga hasta fallar (fuente: Vokes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Cortar con la técnica de entrar y salir, sin arrastrar la hoja (fuente: Halanski MA, 2016), y usar el separador de yeso tras los primeros cortes (fuente: Guilbault R y colaboradores, 2025). Separar los bordes (fuente: Garfin SR y colaboradores, 1981). En un yeso univalvo, mantener la abertura con un separador: con 6 mm la presión bajó 78 % y 80 %, y con 9 mm o más llegó a un nivel previo al síndrome en el modelo (fuente: Kleis K y colaboradores, 2019). Cortar el algodón y el estoquinete en toda la longitud hasta ver la piel: sumó 10 a 20 % de reducción en perros (fuente: Garfin SR y colaboradores, 1981) y llevó la reducción a 91 % y 94 % en el modelo de bolsas (fuente: Kleis K y colaboradores, 2019). No volver a envolver con vendaje elástico apretado: con tres cortes la reducción bajó de 99,9 % a 77,2 % al envolver (fuente: Zaino CJ y colaboradores, 2015). Si hay que sujetar, vendaje flojo. Reexaminar piel, pulsos, sensibilidad y movilidad, reevaluar dentro de 30 minutos y documentar (fuente: British Orthopaedic Association, 2025). Si no mejora, seguir el algoritmo: examen seriado, presión y cirugía. C. Retirar un yeso con sierra oscilante Comprobar que hay al menos 2 capas de acolchado y estoquinete (fuente: Guilbault R y colaboradores, 2025) y que la hoja no está roma (fuente: Halanski MA, 2016). Sierra con aspiración conectada (fuente: Halanski MA, 2016), ángulo perpendicular y aplicación intermitente (fuente: Guilbault R y colaboradores, 2025). Entrar y salir: perforar, no arrastrar (fuente: Halanski MA, 2016). Una hoja que nunca sale del material subió la temperatura de la piel 5,0 °C (fuente: Shuler FD y colaboradores, 2008). Evitar las prominencias y las concavidades (fuente: Halanski MA, 2016). Enfriar la hoja con una gasa con agua o con alcohol: 4,8 a 7,4 segundos (fuente: Puddy AC y colaboradores, 2014). Más cuidado con el niño sedado, que no avisa (fuente: Donnelley CA y colaboradores, 2026). Practicar en simulación antes de usar la sierra en pacientes: las lesiones bajaron de unas 4,3 a unas 0,7 por 100 yesos (fuente: Bae DS y colaboradores, 2017). Errores típicos del residente. Cortar solo la fibra y dejar el algodón y el estoquinete (fuente: Kleis K y colaboradores, 2019). Volver a vendar apretado un yeso abierto (fuente: Zaino CJ y colaboradores, 2015). Usar la sierra sin aspiración o con la hoja roma (fuente: Halanski MA, 2016). Apoyar el yeso fresco sobre una almohada (fuente: Halanski MA y colaboradores, 2007). Dejar arrugas de acolchado detrás del talón (fuente: Nakken ER y colaboradores, 2025). No documentar la hora, el examen y la analgesia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de la presión en un modelo de yeso univalvado (valor: presión inicial baja; valor2: presión inicial alta)» muestra lo siguiente. Univalva con separador de 3 mm: 52 por ciento y 58 por ciento (fuente: Kleis K y colaboradores, 2019). Univalva con separador de 6 mm: 78 por ciento y 80 por ciento (fuente: Kleis K y colaboradores, 2019). Cortar además el algodón y el estoquinete: 91 por ciento y 94 por ciento (fuente: Kleis K y colaboradores, 2019). Con esto cerramos técnica: colocar, abrir y retirar un yeso sin hacer daño. Sigamos con instrucciones al alta: qué se le dice al paciente.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instrucciones al alta: qué se le dice al paciente. Esto se entrega por escrito y se comprueba que se entendió (práctica habitual / opinión experta; no se encontró un estudio que establezca el mejor formato). Lo que lleva cifra o fuente, la cita. Señales de alarma: volver de inmediato. Dolor que aumenta o necesita más analgésico: el dolor no controlado obliga a revisar el yeso (fuente: McGraw-Heinrich JA y colaboradores, 2025). Ardor o dolor fijo en un punto: puede ser una llaga; los síntomas referidos tras la colocación fueron el factor más fuerte (OR 7,86) (fuente: Forni C y colaboradores, 2009). Dedos pálidos, fríos, azulados o adormecidos, o que no se pueden mover (práctica habitual / opinión experta). Yeso que aprieta o que queda flojo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Mal olor, secreción o fiebre: puede ser infección, a veces grave (fuente: Delasobera BE y colaboradores, 2011). En un niño: llanto inconsolable, agitación o necesidad creciente de analgésico (fuente: Livingston KS y colaboradores, 2017). Yeso de pierna: pantorrilla hinchada o dolorosa, falta de aire o dolor en el pecho (práctica habitual / opinión experta). Cuidados diarios. Elevar el miembro y mover los dedos y las articulaciones libres; mover los dedos del pie no previene la trombosis (fuente: Hickey BA y colaboradores, 2017), aunque se aconseja igual por la movilidad (práctica habitual / opinión experta). Mantener el yeso seco: el acolchado húmedo favorece la rotura de piel y la infección (fuente: Delasobera BE y colaboradores, 2011). No introducir objetos para rascar: es la razón más común de objetos retenidos en el yeso y deben retirarse de urgencia (fuente: Hui Min Cheng G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cortar ni recortar el yeso en casa (práctica habitual / opinión experta). Controles. En fracturas de antebrazo reducidas en niños, radiografía y nueva medición del TPI al final de la primera semana (fuente: Subaşi İÖ y colaboradores, 2022). Se avisa también de que, tras retirar el yeso, puede aparecer dolor desproporcionado con cambios de piel o temperatura (en promedio a los 21,7 días del retiro en una cohorte de radio distal) y que debe consultarse (fuente: Jellad A y colaboradores, 2014). Si le indican anticoagulante. Se explica por qué, durante cuánto tiempo y qué hacer ante sangrado; el sangrado mayor fue raro en los ensayos (fuente: Zee AA y colaboradores, 2017). Con esto cerramos instrucciones al alta: qué se le dice al paciente. Sigamos con complicaciones: factores de riesgo y prevención.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factores de riesgo y prevención. Síndrome compartimental. En una serie de 36 síndromes compartimentales en 33 niños, cerca de 75 % ocurrió en el contexto de una fractura, y con diagnóstico y tratamiento tempranos más de 90 % recuperó la función completa (fuente: Bae DS y colaboradores, 2001). El antebrazo es la segunda localización más frecuente (fuente: Capo JT y colaboradores, 2014). Sin dato verificable: la incidencia atribuible al yeso en la población general. Su diagnóstico y tratamiento se desarrollan en el capítulo propio. Piel y presión. En la cohorte de talones, los factores de riesgo fueron los citostáticos (OR 2,61; tener cáncer no lo fue), el enrojecimiento previo (OR 4,44) y los síntomas referidos tras la colocación (OR 7,86), mientras que el tipo de yeso, el material, los días de uso y la cirugía previa no lo fueron (fuente: Forni C y colaboradores, 2009). Lo que sí se movió con intervenciones simples: acolchado de talón, espuma y talón flotante (ver gráficos) (fuente: Difazio RL y colaboradores, 2017) (fuente: Murgai RR y colaboradores, 2018) (fuente: Nakken ER y colaboradores, 2025). Quemadura por fraguado. La temperatura depende del material, del grosor y del agua (fuente: Hutchinson MJ y colaboradores, 2008); la escayola de fraguado extrarrápido y gruesa se acercó a niveles peligrosos, más de 49 °C, el umbral de riesgo usado en ese estudio, y un yeso de esa escayola con 20 capas sobre una almohada mantuvo más de 50 °C por más de 20 minutos (fuente: Hutchinson MJ y colaboradores, 2008). Pero en un voluntario y con agua a 30 °C y 40 °C la temperatura máxima fue de 39,5 °C (fuente: Ahmed SS y colaboradores, 2011). Moldear con presión subió la temperatura, hasta 47,9 °C con escayola y fibra (fuente: Deignan BJ y colaboradores, 2011). Lesión por sierra. Las lesiones fueron abrasiones y quemaduras: 0,72 % de 3875 yesos retirados, con operador inexperto o hoja roma como causa identificada (fuente: Ansari MZ y colaboradores, 1998). Los umbrales de referencia difieren: 44 °C como umbral de quemadura del adulto en un estudio (fuente: Donnelley CA y colaboradores, 2026) y más de 49 °C en otro (fuente: Hutchinson MJ y colaboradores, 2008). En un modelo de bivalvado, 6 de 10 y 4 de 10 corridas superaron 44 °C con dos acolchados distintos, y el niño sedado no puede avisar (fuente: Donnelley CA y colaboradores, 2026). Infección. Hay casos de shock tóxico y fascitis necrotizante asociados a yeso o férula; se pide vigilancia especial con yesos mojados (fuente: Delasobera BE y colaboradores, 2011). Sin dato verificable: incidencia. Picazón y objetos extraños. En una serie de 18 niños con objetos retenidos en el yeso, el motivo más frecuente fue rascarse la picazón; algo más de la mitad no sufrió daño, y cuando lo hubo se limitó a la piel (el peor caso, una úlcera infectada que necesitó antibiótico oral) (fuente: Hui Min Cheng G y colaboradores, 2020). TVP y embolia pulmonar. Ver «Tratamiento». En los ensayos del metaanálisis Cochrane las complicaciones mayores fueron raras, con sangrado menor como principal efecto adverso (fuente: Zee AA y colaboradores, 2017). CRPS. En la cohorte de radio distal, el riesgo fue mayor en mujeres (OR 5,774) (fuente: Jellad A y colaboradores, 2014); en el ensayo de vitamina C, todas las afectadas fueron mujeres mayores (fuente: Zollinger PE y colaboradores, 2007). Con los criterios de Budapest, 110 de 306 pacientes con fractura de pie o tobillo tuvieron al menos un síntoma, pero solo 1 cumplió el diagnóstico (fuente: Bullen M y colaboradores, 2016). Pérdida de reducción. Ver «Imágenes». En el antebrazo pediátrico, el desplazamiento inicial mayor de 50 % (OR 5,4) y la reducción no anatómica (OR 3,9) pesaron junto con el índice de yeso (fuente: McQuinn AG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por sierra por 100 yesos cortados por residentes» muestra lo siguiente. Antes del entrenamiento con simulación: 4.3 por 100 yesos (fuente: Bae DS y colaboradores, 2017). Después del entrenamiento con simulación: 0.7 por 100 yesos (fuente: Bae DS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cutáneos de talón por 1000 yesos de miembro inferior» muestra lo siguiente. Antes de añadir acolchado de talón: 17.1 por 1000 yesos (fuente: Difazio RL y colaboradores, 2017). Después de añadir acolchado de talón: 6.8 por 1000 yesos (fuente: Difazio RL y colaboradores, 2017). En el documento Word de este tema encontrarás además: Complicaciones de piel con y sin espuma (estudio retrospectivo); Resumen por complicación. Con esto cerramos complicaciones: factores de riesgo y prevención. Sigamos con pronóstico: cómo suelen evolucionar.</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cómo suelen evolucionar. Síndrome compartimental pediátrico. Con diagnóstico y tratamiento tempranos, más de 90 % de los niños de la serie recuperó la función completa (fuente: Bae DS y colaboradores, 2001). El retraso del diagnóstico puede llevar a desenlaces desastrosos (fuente: Bae DS y colaboradores, 2001), y para el adulto el estándar británico advierte que quien llega tarde tiene alto riesgo de complicaciones de la cirugía (fuente: British Orthopaedic Association, 2025). CRPS. En la población de Olmsted, 74 % de los casos tuvo resolución, a menudo espontánea (fuente: Sandroni P y colaboradores, 2003). Con vitamina C en el ensayo de dosis, la prevalencia fue de 10,1 % con placebo y de 2,4 % con vitamina C, y bajó a 1,8 % con 500 mg y a 1,7 % con 1500 mg (fuente: Zollinger PE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Trombosis. En los ensayos del metaanálisis Cochrane se reportó una muerte, ninguna por embolia pulmonar (fuente: Zee AA y colaboradores, 2017). Inmovilización más corta. En adultos de 50 años o más con radio distal moderadamente desplazado, no hubo diferencias entre retirar el yeso a los 10 días o dejarlo un mes a los 4 y 12 meses, aunque hubo 3 de 54 fracasos (6 %) con la retirada temprana (fuente: Christersson A y colaboradores, 2018). Sin dato verificable. El pronóstico a largo plazo de las úlceras por yeso y de las quemaduras de sierra no se encontró en las fuentes abiertas de este capítulo.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«Prevalencia de CRPS tras fractura de muñeca según vitamina C» muestra lo siguiente. Placebo: 10.1 por ciento (fuente: Zollinger PE y colaboradores, 2007). Vitamina C, todas las dosis: 2.4 por ciento (fuente: Zollinger PE y colaboradores, 2007). Vitamina C 200 mg: 4.2 por ciento (fuente: Zollinger PE y colaboradores, 2007). Vitamina C 500 mg: 1.8 por ciento (fuente: Zollinger PE y colaboradores, 2007). Vitamina C 1500 mg: 1.7 por ciento (fuente: Zollinger PE y colaboradores, 2007). Con esto cerramos pronóstico: cómo suelen evolucionar. Sigamos con poblaciones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Niños. El síndrome compartimental se reconoce por las 3 A (ansiedad, agitación, necesidad de analgésico) más que por los signos del adulto (fuente: Livingston KS y colaboradores, 2017). El niño sedado tras una reducción no avisa si se quema con la sierra (fuente: Donnelley CA y colaboradores, 2026). En niños con encefalopatía estática y yeso postoperatorio de miembro inferior, la espuma se asoció con menos complicaciones de piel (0,7 % frente a 3,6 %) (fuente: Murgai RR y colaboradores, 2018). Quien no puede avisar. La revisión de referencia incluye entre los pacientes de alto riesgo al niño muy pequeño, al espástico, al que tiene retraso del desarrollo, al anestesiado y al obnubilado (fuente: Halanski 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se usó anestesia neuroaxial, la guía estadounidense pide, por consenso y sin estudios de respaldo, examen frecuente o monitoreo de presión (fuente: American Academy of Orthopaedic Surgeons, 2025). Pacientes oncológicos. En la cohorte de talones, recibir citostáticos elevó el riesgo de úlcera (OR 2,61), mientras que tener cáncer, por sí solo, no lo elevó (fuente: Forni C y colaboradores, 2009). Mujeres mayores y CRPS. Todas las afectadas del ensayo de vitamina C fueron mujeres mayores (fuente: Zollinger PE y colaboradores, 2007); en Olmsted la relación mujer a hombre fue de 4:1 (fuente: Sandroni P y colaboradores, 2003) y en los Países Bajos las mujeres se afectaron 3,4 veces más (fuente: de Mos M y colaboradores, 2007). Riesgo trombótico.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IMC mayor de 30 kg/m2 (RR 3,8), el antecedente familiar de TEV (RR 2,4), la rotura del Aquiles (riesgo absoluto 8,5 %) y el tratamiento quirúrgico (3,5 %) marcaron los grupos de mayor riesgo en POT-CAST (fuente: Nemeth B y colaboradores, 2019). Adultos con fractura de radio distal de baja energía. En una serie de 30 pacientes con edad media de 63,2 años no hubo síndrome compartimental con el yeso corto en urgencias; la serie es chica y los autores piden estudios más grandes (fuente: Jorgensen A y colaboradores, 2022). Con esto cerramos poblaciones especiales. Sigamos con aspectos medicolegales.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aspectos medicolegales. Las quemaduras de sierra son prevenibles y se reclaman. En 6 reclamos históricos de un centro, los pagos totales fueron de USD 2995 a USD 25 000 por reclamo (fuente: Bae DS y colaboradores, 2017). Documentar es protección y es estándar. La guía británica pide que cada evaluación quede escrita en un formato estándar: cuándo se examinó, cómo estaban la conciencia, los nervios y los vasos, cuánto dolía, cómo respondió a la analgesia y qué dosis y ritmo de analgésicos (en especial opiáceos) recibió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Información al paciente. Entregar por escrito las señales de alarma y dejar constancia de que se entendieron es práctica habitual / opinión experta; en este capítulo no se encontró un estudio que establezca su efecto. Alcance. No se aborda el marco legal ecuatoriano de la responsabilidad médica; consúltese la normativa vigente y la asesoría de la institución. Con esto cerramos aspectos medicolegales. Sigamos con rehabilitación: rigidez, atrofia y vuelta a la función.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rigidez, atrofia y vuelta a la función. El músculo se pierde rápido. En 24 varones sanos con una pierna en yeso completo, el área del cuádriceps cayó 3,5 % a los 5 días y 8,4 % a los 14 días, y la fuerza bajó 9,0 % y 22,9 % respectivamente (fuente: Wall BT y colaboradores, 2014). Con 4 semanas de yeso de rodilla en 8 voluntarios, el área bajó 21 % y el torque pico de los extensores 53 % (fuente: Veldhuizen JW y colaboradores, 1993). Son voluntarios sanos con la pierna entera inmovilizada: sirven para entender la velocidad, no para predecir la magnitud en un paciente con fractura. Moverse lo que se pueda. La rigidez del tobillo y la debilidad son un costo conocido de inmovilizar (fuente: Lewis SR y colaboradores, 2024). En fractura de tobillo operada, la carga precoz probablemente mejora la función (diferencia de medias 3,56) pero sin diferencia clínicamente significativa, y tras tratamiento no quirúrgico no hubo diferencia clara entre soportes removibles y no removibles (fuente: Lewis SR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Pero acortar sin criterio tiene precio. En el radio distal moderadamente desplazado de adultos de 50 años o más, retirar el yeso a los 10 días no mejoró el resultado a los 4 ni a los 12 meses y se acompañó de 3 fracasos en 54 pacientes (fuente: Christersson A y colaboradores, 2018). El rango de movimiento fue algo mejor al mes, sin diferencia en fuerza ni dolor (fuente: Christersson A y colaboradores, 2018). Al retirar el yeso. Movilización guiada y vigilancia de dolor desproporcionado o cambios de piel y temperatura, que son la ventana del CRPS en las semanas siguientes (fuente: Jellad A y colaboradores, 2014). Los protocolos de rehabilitación con tiempos precisos quedan sin dato verificable en este capítulo.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área del cuádriceps y de fuerza con el yeso (valor: área; valor2: fuerza o torque de extensores)» muestra lo siguiente. 5 días de yeso de pierna: 3.5 por ciento y 9 por ciento (fuente: Wall BT y colaboradores, 2014). 14 días de yeso de pierna: 8.4 por ciento y 22.9 por ciento (fuente: Wall BT y colaboradores, 2014). 4 semanas de yeso de rodilla (otro estudio): 21 por ciento y 53 por ciento (fuente: Veldhuizen JW y colaboradores, 1993). Con esto cerramos rehabilitación: rigidez, atrofia y vuelta a la función.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dolor bajo un yeso es un síntoma que se investiga y no se tapa con analgésicos: el dolor no controlado obliga a mirar (fuente: McGraw-Heinrich JA y colaboradores, 2025), y en niños con síndrome compartimental la necesidad creciente de analgésico, sumada a otros signos, fue un indicador más sensible que las 5 P clásicas (fuente: Bae DS y colaboradores, 2001). Aliviar la presión es abrir todo hasta la piel y no devolverla con un vendaje apretado: en perros, cortar y separar el yeso bajó la presión 65 % de media y cortar además el algodón restó otro 10 a 20 % (fuente: Garfin SR y colaboradores, 1981). Muchas quemaduras y llagas dependen de la técnica: agua a menos de 24 °C y sin almohada mientras fragua (fuente: Halanski MA y colaboradores, 2007), acolchado extra y sin arrugas en los puntos de apoyo (fuente: Nakken ER y colaboradores, 2025). La tromboprofilaxis bajo yeso se decide por el riesgo de cada paciente y no por reflejo, porque los ensayos y las guías no coinciden (fuente: National Institute for Health and Care Excellence, 2018) (fuente: Falck-Ytter Y y colaboradores, 2012) (fuente: van Adrichem RA y colaboradores, 2017). El riesgo no termina al retirar el yeso: la atrofia empieza pronto (en varones jóvenes sanos, el área transversal del cuádriceps bajó 3,5 % tras 5 días de yeso) (fuente: Wall BT y colaboradores, 2014) y el CRPS suele aparecer en las semanas siguientes al retiro (fuente: Jellad 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No esperar la parálisis ni la ausencia de pulso: en 33 niños con síndrome compartimental las clásicas 5 P fueron poco fiables (fuente: Bae DS y colaboradores, 2001). Documentar la hora del examen, el estado neurovascular, el nivel de dolor y la dosis y el ritmo de los analgésicos, sobre todo opiáceos (fuente: British Orthopaedic Association, 2025). Un niño sedado tras una reducción no avisa si se está quemando con la sierra (fuente: Donnelley CA y colaboradores, 2026). Ante la sospecha, retirar el yeso y mirar la piel: puede ser la clave para reconocer a tiempo una infección grave (fuente: Delasobera BE y colaboradores, 2011). Volver a medir el índice de tres puntos (TPI) al final de la primera semana, cuando cede el edema (fuente: Subaşi İÖ y colaboradores, 2022). Mover los dedos del pie no previene la trombosis bajo yeso (fuente: Hickey BA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dolor creciente bajo un yeso obliga a liberar todo hasta la piel y a reevaluar dentro de 30 minutos (fuente: British Orthopaedic Association, 2025). Un vendaje elástico encima de un yeso abierto devuelve presión: de 99,9 % a 77,2 % de reducción (fuente: Zaino CJ y colaboradores, 2015). La tromboprofilaxis bajo yeso se decide por el riesgo de cada paciente porque los ensayos y las guías no coinciden (fuente: van Adrichem RA y colaboradores, 2017) (fuente: National Institute for Health and Care Excellence, 2018) (fuente: Falck-Ytter Y y colaboradores, 2012). Un molde deficiente se desplaza: 26 % frente a 5,58 % según el índice de yeso (fuente: Kamat AS y colaboradores, 2012). El CRPS aparece tras retirar el yeso y se anticipa por las molestias tempranas (fuente: Jellad A y colaboradores, 2014) (fuente: Zollinger PE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síndrome compartimental · dolor desproporcionado · las 5 P y las 3 A · valva: bivalvar y univalvar · algodón y estoquinete · índice de yeso · TPI (índice de tres puntos) · úlcera por presión (NPUAP) · quemadura por fraguado · lesión por sierra de yeso · TVP y HBPM · POT-CAST y PROTECT · L-TRiP(cast) · CRPS y criterios de Budapest · vitamina C · presión bajo el yeso (mmHg) · complianza del yeso · nervio peroneo común · estiloides cubital · BOASt y NICE NG89.</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Dolor creciente que pide más analgesia: abrir todo hasta la piel, no esperar al pulso (fuente: British Orthopaedic Association, 2025) (fuente: Bae DS y colaboradores, 2001). Niño inconsolable, agitado y con más analgesia: pensar en las 3 A, no en el miedo (fuente: Livingston KS y colaboradores, 2017). Cortar solo la fibra no basta: se abren también el algodón y el estoquinete (fuente: British Orthopaedic Association, 2025) (fuente: Kleis K y colaboradores, 2019). El vendaje elástico sobre un yeso abierto devuelve la presión que se acababa de aliviar (fuente: Zaino CJ y colaboradores, 2015). Agua a menos de 24 °C y sin almohada mientras fragua: así se evita la quemadura (fuente: Halanski MA y colaboradores, 2007). Un niño sedado no avisa si la sierra lo quema (fuente: Donnelley CA y colaboradores, 2026). Mover los dedos no previene la trombosis venosa bajo un yeso de pierna (fuente: Hickey BA y colaboradores, 2017). La tromboprofilaxis bajo yeso se decide por el riesgo del paciente, no por reflejo (fuente: van Adrichem RA y colaboradores, 2017) (fuente: National Institute for Health and Care Excellence, 2018) (fuente: Falck-Ytter Y y colaboradores, 2012). Un yeso mal moldeado deja que la fractura se mueva: se mide el índice de yeso (fuente: Kamat AS y colaboradores, 2012). Dolor y piel desproporcionados tras retirar el yeso: pensar en CRPS con los criterios de Budapest (fuente: Harden NR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paciente real. Varón de 34 años, con índice de masa corporal de 32 kg/m2 y sin otros antecedentes, con una fractura de tobillo tratada sin cirugía con yeso corto de pierna. A las pocas horas vuelve a urgencias: el dolor crece pese a dos dosis de analgésico y se dispara cuando le estiran los dedos del pie de forma pasiva. El yeso está cerrado y el pie se ve algo tenso.</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sospecha y qué hace en los primeros minutos?. El residente corta solo la capa dura del yeso y vuelve a envolver con un vendaje elástico. ¿Qué problema tiene esa maniobra?. Pasa media hora y el dolor no cede. ¿Qué sigue y qué se documenta?. Semanas después, con la fractura ya tratada, su médico duda si dar tromboprofilaxis mientras siga con el yeso. ¿Qué datos pesan en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Dolor mayor del que explica la lesión y que se dispara al estirar de forma pasiva: se sospecha síndrome compartimental. Se libera todo vendaje circular hasta ver la piel (yeso, algodón y estoquinete), se eleva el miembro y se reevalúa dentro de los 30 minutos siguientes (fuente: British Orthopaedic Association, 2025). 2) Abrir solo la capa dura deja presión sin aliviar (fuente: Kleis K y colaboradores, 2019), y el vendaje elástico la devuelve: con tres cortes, la presión cutánea había bajado 99,9 % antes del vendaje elástico y solo 77,2 % una vez puesto (fuente: Zaino CJ y colaboradores, 2015). 3) Si no mejora, se examina cada hora con registro, se considera medir la presión y se avisa al cirujano de mayor rango; ante el diagnóstico, la descompresión quirúrgica es urgente (fuente: British Orthopaedic Association, 2025). Se documentan la hora, el estado neurovascular, el nivel de dolor y la analgesia recibida, sobre todo opiáceos (fuente: British Orthopaedic Association, 2025). 4) No hay respuesta única: el metaanálisis Cochrane halló menos TVP con heparina de bajo peso molecular (OR 0,45) (fuente: Zee AA y colaboradores, 2017), pero POT-CAST no halló menos TEV sintomática (1,4 % frente a 1,8 %) (fuente: van Adrichem RA y colaboradores, 2017). El IMC mayor de 30 kg/m2 elevó el riesgo (RR 3,8), aunque en ningún subgrupo la profilaxis previno la TEV sintomática (fuente: Nemeth B y colaboradores, 2019). NICE sugiere considerar la profilaxis si el riesgo de TEV supera al de sangrado (fuente: National Institute for Health and Care Excellence, 2018), y mover los dedos no basta (fuente: Hickey BA y colaboradores, 2017). La decisión es individual. Dolor creciente bajo un yeso: se libera todo hasta la piel y se reevalúa en 30 minutos (fuente: British Orthopaedic Association, 2025); la profilaxis se decide por el riesgo de cada paciente (fuente: National Institute for Health and Care Excellence, 2018).</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chart" Target="../charts/char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Complicaciones de yesos y férulas: qué vigilar, cómo abrir y cuándo anticoagular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inmovilizaciones · inmovilizaciones-principios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complica un yeso y a quién</a:t>
            </a:r>
          </a:p>
          <a:p>
            <a:pPr marL="347472" indent="-347472">
              <a:spcAft>
                <a:spcPts val="1400"/>
              </a:spcAft>
              <a:buChar char="•"/>
            </a:pPr>
            <a:r>
              <a:rPr sz="2200">
                <a:solidFill>
                  <a:srgbClr val="263238"/>
                </a:solidFill>
                <a:latin typeface="Calibri"/>
              </a:rPr>
              <a:t>2. Epidemiología: cuánto pasa y por qué las cifras no coinciden</a:t>
            </a:r>
          </a:p>
          <a:p>
            <a:pPr marL="347472" indent="-347472">
              <a:spcAft>
                <a:spcPts val="1400"/>
              </a:spcAft>
              <a:buChar char="•"/>
            </a:pPr>
            <a:r>
              <a:rPr sz="2200">
                <a:solidFill>
                  <a:srgbClr val="263238"/>
                </a:solidFill>
                <a:latin typeface="Calibri"/>
              </a:rPr>
              <a:t>3. Mecanismo: por qué un yeso hace daño</a:t>
            </a:r>
          </a:p>
          <a:p>
            <a:pPr marL="347472" indent="-347472">
              <a:spcAft>
                <a:spcPts val="1400"/>
              </a:spcAft>
              <a:buChar char="•"/>
            </a:pPr>
            <a:r>
              <a:rPr sz="2200">
                <a:solidFill>
                  <a:srgbClr val="263238"/>
                </a:solidFill>
                <a:latin typeface="Calibri"/>
              </a:rPr>
              <a:t>4. Anatomía: dónde aprieta un yeso</a:t>
            </a:r>
          </a:p>
          <a:p>
            <a:pPr marL="347472" indent="-347472">
              <a:spcAft>
                <a:spcPts val="1400"/>
              </a:spcAft>
              <a:buChar char="•"/>
            </a:pPr>
            <a:r>
              <a:rPr sz="2200">
                <a:solidFill>
                  <a:srgbClr val="263238"/>
                </a:solidFill>
                <a:latin typeface="Calibri"/>
              </a:rPr>
              <a:t>5. Biomecánica: presión, complianza y qué cuesta abrir</a:t>
            </a:r>
          </a:p>
          <a:p>
            <a:pPr marL="347472" indent="-347472">
              <a:spcAft>
                <a:spcPts val="1400"/>
              </a:spcAft>
              <a:buChar char="•"/>
            </a:pPr>
            <a:r>
              <a:rPr sz="2200">
                <a:solidFill>
                  <a:srgbClr val="263238"/>
                </a:solidFill>
                <a:latin typeface="Calibri"/>
              </a:rPr>
              <a:t>6. Clasificación didáctica: por momento de aparición</a:t>
            </a:r>
          </a:p>
          <a:p>
            <a:pPr marL="347472" indent="-347472">
              <a:spcAft>
                <a:spcPts val="1400"/>
              </a:spcAft>
              <a:buChar char="•"/>
            </a:pPr>
            <a:r>
              <a:rPr sz="2200">
                <a:solidFill>
                  <a:srgbClr val="263238"/>
                </a:solidFill>
                <a:latin typeface="Calibri"/>
              </a:rPr>
              <a:t>7. Diagnóstico: el dolor bajo el yeso</a:t>
            </a:r>
          </a:p>
          <a:p>
            <a:pPr marL="347472" indent="-347472">
              <a:spcAft>
                <a:spcPts val="1400"/>
              </a:spcAft>
              <a:buChar char="•"/>
            </a:pPr>
            <a:r>
              <a:rPr sz="2200">
                <a:solidFill>
                  <a:srgbClr val="263238"/>
                </a:solidFill>
                <a:latin typeface="Calibri"/>
              </a:rPr>
              <a:t>8. Examen físico: qué se mira y qué se mide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medir si el yeso sostiene la reducción</a:t>
            </a:r>
          </a:p>
          <a:p>
            <a:pPr marL="347472" indent="-347472">
              <a:spcAft>
                <a:spcPts val="1400"/>
              </a:spcAft>
              <a:buChar char="•"/>
            </a:pPr>
            <a:r>
              <a:rPr sz="2200">
                <a:solidFill>
                  <a:srgbClr val="263238"/>
                </a:solidFill>
                <a:latin typeface="Calibri"/>
              </a:rPr>
              <a:t>10. Algoritmo: dolor bajo el yeso o la férula</a:t>
            </a:r>
          </a:p>
          <a:p>
            <a:pPr marL="347472" indent="-347472">
              <a:spcAft>
                <a:spcPts val="1400"/>
              </a:spcAft>
              <a:buChar char="•"/>
            </a:pPr>
            <a:r>
              <a:rPr sz="2200">
                <a:solidFill>
                  <a:srgbClr val="263238"/>
                </a:solidFill>
                <a:latin typeface="Calibri"/>
              </a:rPr>
              <a:t>11. Tratamiento: prevenir y resolver cada complicación</a:t>
            </a:r>
          </a:p>
          <a:p>
            <a:pPr marL="347472" indent="-347472">
              <a:spcAft>
                <a:spcPts val="1400"/>
              </a:spcAft>
              <a:buChar char="•"/>
            </a:pPr>
            <a:r>
              <a:rPr sz="2200">
                <a:solidFill>
                  <a:srgbClr val="263238"/>
                </a:solidFill>
                <a:latin typeface="Calibri"/>
              </a:rPr>
              <a:t>12. Técnica: colocar, abrir y retirar un yeso sin hacer daño</a:t>
            </a:r>
          </a:p>
          <a:p>
            <a:pPr marL="347472" indent="-347472">
              <a:spcAft>
                <a:spcPts val="1400"/>
              </a:spcAft>
              <a:buChar char="•"/>
            </a:pPr>
            <a:r>
              <a:rPr sz="2200">
                <a:solidFill>
                  <a:srgbClr val="263238"/>
                </a:solidFill>
                <a:latin typeface="Calibri"/>
              </a:rPr>
              <a:t>13. Instrucciones al alta: qué se le dice al paciente</a:t>
            </a:r>
          </a:p>
          <a:p>
            <a:pPr marL="347472" indent="-347472">
              <a:spcAft>
                <a:spcPts val="1400"/>
              </a:spcAft>
              <a:buChar char="•"/>
            </a:pPr>
            <a:r>
              <a:rPr sz="2200">
                <a:solidFill>
                  <a:srgbClr val="263238"/>
                </a:solidFill>
                <a:latin typeface="Calibri"/>
              </a:rPr>
              <a:t>14. Complicaciones: factores de riesgo y prevención</a:t>
            </a:r>
          </a:p>
          <a:p>
            <a:pPr marL="347472" indent="-347472">
              <a:spcAft>
                <a:spcPts val="1400"/>
              </a:spcAft>
              <a:buChar char="•"/>
            </a:pPr>
            <a:r>
              <a:rPr sz="2200">
                <a:solidFill>
                  <a:srgbClr val="263238"/>
                </a:solidFill>
                <a:latin typeface="Calibri"/>
              </a:rPr>
              <a:t>15. Pronóstico: cómo suelen evolucionar</a:t>
            </a:r>
          </a:p>
          <a:p>
            <a:pPr marL="347472" indent="-347472">
              <a:spcAft>
                <a:spcPts val="1400"/>
              </a:spcAft>
              <a:buChar char="•"/>
            </a:pPr>
            <a:r>
              <a:rPr sz="2200">
                <a:solidFill>
                  <a:srgbClr val="263238"/>
                </a:solidFill>
                <a:latin typeface="Calibri"/>
              </a:rPr>
              <a:t>16. Poblaciones especiales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Halanski M et al. J Am Acad Orthop Surg. 2008. doi:10.5435/00124635-200801000-00005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yeso protege la fractura pero también encierra el miembro: de ahí salen el síndrome compartimental, las lesiones de piel, las quemaduras, la infección, la trombosis, el CRPS…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complica un yeso y a quién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Halanski M et al. J Am Acad Orthop Surg. 2008. doi:10.5435/00124635-200801000-00005</a:t>
            </a:r>
          </a:p>
          <a:p>
            <a:r>
              <a:rPr sz="1000">
                <a:solidFill>
                  <a:srgbClr val="5A6469"/>
                </a:solidFill>
                <a:latin typeface="Calibri"/>
              </a:rPr>
              <a:t>[r2] British Orthopaedic Association. 2025.</a:t>
            </a:r>
          </a:p>
          <a:p>
            <a:r>
              <a:rPr sz="1000">
                <a:solidFill>
                  <a:srgbClr val="5A6469"/>
                </a:solidFill>
                <a:latin typeface="Calibri"/>
              </a:rPr>
              <a:t>[r32] Hutchinson MJ et al. J Orthop Surg Res. 2008. doi:10.1186/1749-799X-3-10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abarca este tema.</a:t>
            </a:r>
          </a:p>
          <a:p>
            <a:pPr marL="347472" indent="-347472">
              <a:spcAft>
                <a:spcPts val="1400"/>
              </a:spcAft>
              <a:buChar char="•"/>
            </a:pPr>
            <a:r>
              <a:rPr sz="2400">
                <a:solidFill>
                  <a:srgbClr val="263238"/>
                </a:solidFill>
                <a:latin typeface="Calibri"/>
              </a:rPr>
              <a:t>Un yeso o una férula inmoviliza para proteger la fractura, pero también encierra el miembro en un tubo rígido.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complica un yeso y a quién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Halanski M et al. J Am Acad Orthop Surg. 2008. doi:10.5435/00124635-200801000-00005</a:t>
            </a:r>
          </a:p>
          <a:p>
            <a:r>
              <a:rPr sz="1000">
                <a:solidFill>
                  <a:srgbClr val="5A6469"/>
                </a:solidFill>
                <a:latin typeface="Calibri"/>
              </a:rPr>
              <a:t>[r2] British Orthopaedic Association. 2025.</a:t>
            </a:r>
          </a:p>
          <a:p>
            <a:r>
              <a:rPr sz="1000">
                <a:solidFill>
                  <a:srgbClr val="5A6469"/>
                </a:solidFill>
                <a:latin typeface="Calibri"/>
              </a:rPr>
              <a:t>[r32] Hutchinson MJ et al. J Orthop Surg Res. 2008. doi:10.1186/1749-799X-3-10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Yeso y férula no son lo mismo.</a:t>
            </a:r>
          </a:p>
          <a:p>
            <a:pPr marL="347472" indent="-347472">
              <a:spcAft>
                <a:spcPts val="1400"/>
              </a:spcAft>
              <a:buChar char="•"/>
            </a:pPr>
            <a:r>
              <a:rPr sz="2400">
                <a:solidFill>
                  <a:srgbClr val="263238"/>
                </a:solidFill>
                <a:latin typeface="Calibri"/>
              </a:rPr>
              <a:t>El yeso rodea el miembro; la férula lo cubre en parte y deja un margen para el edema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complica un yeso y a quién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Halanski M et al. J Am Acad Orthop Surg. 2008. doi:10.5435/00124635-200801000-00005</a:t>
            </a:r>
          </a:p>
          <a:p>
            <a:r>
              <a:rPr sz="1000">
                <a:solidFill>
                  <a:srgbClr val="5A6469"/>
                </a:solidFill>
                <a:latin typeface="Calibri"/>
              </a:rPr>
              <a:t>[r2] British Orthopaedic Association. 2025.</a:t>
            </a:r>
          </a:p>
          <a:p>
            <a:r>
              <a:rPr sz="1000">
                <a:solidFill>
                  <a:srgbClr val="5A6469"/>
                </a:solidFill>
                <a:latin typeface="Calibri"/>
              </a:rPr>
              <a:t>[r32] Hutchinson MJ et al. J Orthop Surg Res. 2008. doi:10.1186/1749-799X-3-10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Tienen algo en común: no pueden avisar, o no se les cree a tiempo.</a:t>
            </a:r>
          </a:p>
          <a:p>
            <a:pPr marL="347472" indent="-347472">
              <a:spcAft>
                <a:spcPts val="1400"/>
              </a:spcAft>
              <a:buChar char="•"/>
            </a:pPr>
            <a:r>
              <a:rPr sz="2800">
                <a:solidFill>
                  <a:srgbClr val="263238"/>
                </a:solidFill>
                <a:latin typeface="Calibri"/>
              </a:rPr>
              <a:t>Lo que este tema no cubre.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 pasa y por qué las cifras no coinciden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Zee AA et al. Cochrane Database Syst Rev. 2017. doi:10.1002/14651858.CD006681.pub4</a:t>
            </a:r>
          </a:p>
          <a:p>
            <a:r>
              <a:rPr sz="800">
                <a:solidFill>
                  <a:srgbClr val="5A6469"/>
                </a:solidFill>
                <a:latin typeface="Calibri"/>
              </a:rPr>
              <a:t>[r6] van Adrichem RA et al. N Engl J Med. 2017. doi:10.1056/NEJMoa1613303</a:t>
            </a:r>
          </a:p>
          <a:p>
            <a:r>
              <a:rPr sz="800">
                <a:solidFill>
                  <a:srgbClr val="5A6469"/>
                </a:solidFill>
                <a:latin typeface="Calibri"/>
              </a:rPr>
              <a:t>[r7] Kamat AS et al. J Pediatr Orthop. 2012. doi:10.1097/BPO.0b013e318272474d</a:t>
            </a:r>
          </a:p>
          <a:p>
            <a:r>
              <a:rPr sz="800">
                <a:solidFill>
                  <a:srgbClr val="5A6469"/>
                </a:solidFill>
                <a:latin typeface="Calibri"/>
              </a:rPr>
              <a:t>[r17] Jellad A et al. Arch Phys Med Rehabil. 2014. doi:10.1016/j.apmr.2013.09.012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cifra depende de cómo se define y se busca.</a:t>
            </a:r>
          </a:p>
          <a:p>
            <a:pPr marL="347472" indent="-347472">
              <a:spcAft>
                <a:spcPts val="1400"/>
              </a:spcAft>
              <a:buChar char="•"/>
            </a:pPr>
            <a:r>
              <a:rPr sz="2400">
                <a:solidFill>
                  <a:srgbClr val="263238"/>
                </a:solidFill>
                <a:latin typeface="Calibri"/>
              </a:rPr>
              <a:t>Cada complicación tiene su propio denominador (por yeso aplicado, por paciente, por años-persona) y los estudios no usan los mismos criterios.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Trombosis bajo yeso: lo que se encuentra depende de cómo se busca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Adrichem RA et al. N Engl J Med. 2017. doi:10.1056/NEJMoa1613303</a:t>
            </a:r>
          </a:p>
          <a:p>
            <a:r>
              <a:rPr sz="1000">
                <a:solidFill>
                  <a:srgbClr val="5A6469"/>
                </a:solidFill>
                <a:latin typeface="Calibri"/>
              </a:rPr>
              <a:t>[r45] Bruntink MM et al. Injury. 2017. doi:10.1016/j.injury.2017.02.018</a:t>
            </a:r>
          </a:p>
          <a:p>
            <a:r>
              <a:rPr sz="1000">
                <a:solidFill>
                  <a:srgbClr val="5A6469"/>
                </a:solidFill>
                <a:latin typeface="Calibri"/>
              </a:rPr>
              <a:t>[r21] Hickey BA et al. Foot Ankle Surg. 2017. doi:10.1016/j.fas.2016.04.007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CRPS tras fractura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Bullen M et al. Pain Med. 2016. doi:10.1093/pm/pnw055</a:t>
            </a:r>
          </a:p>
          <a:p>
            <a:r>
              <a:rPr sz="1000">
                <a:solidFill>
                  <a:srgbClr val="5A6469"/>
                </a:solidFill>
                <a:latin typeface="Calibri"/>
              </a:rPr>
              <a:t>[r46] Dijkstra PU et al. Eur J Pain. 2003. doi:10.1016/s1090-3801(03)00015-6</a:t>
            </a:r>
          </a:p>
          <a:p>
            <a:r>
              <a:rPr sz="1000">
                <a:solidFill>
                  <a:srgbClr val="5A6469"/>
                </a:solidFill>
                <a:latin typeface="Calibri"/>
              </a:rPr>
              <a:t>[r17] Jellad A et al. Arch Phys Med Rehabil. 2014. doi:10.1016/j.apmr.2013.09.012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un yeso hace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Zee AA et al. Cochrane Database Syst Rev. 2017. doi:10.1002/14651858.CD006681.pub4</a:t>
            </a:r>
          </a:p>
          <a:p>
            <a:r>
              <a:rPr sz="800">
                <a:solidFill>
                  <a:srgbClr val="5A6469"/>
                </a:solidFill>
                <a:latin typeface="Calibri"/>
              </a:rPr>
              <a:t>[r8] Zollinger PE et al. J Bone Joint Surg Am. 2007. doi:10.2106/JBJS.F.01147</a:t>
            </a:r>
          </a:p>
          <a:p>
            <a:r>
              <a:rPr sz="800">
                <a:solidFill>
                  <a:srgbClr val="5A6469"/>
                </a:solidFill>
                <a:latin typeface="Calibri"/>
              </a:rPr>
              <a:t>[r9] McGraw-Heinrich JA et al. J Pediatr Soc North Am. 2025. doi:10.1016/j.jposna.2025.100244</a:t>
            </a:r>
          </a:p>
          <a:p>
            <a:r>
              <a:rPr sz="800">
                <a:solidFill>
                  <a:srgbClr val="5A6469"/>
                </a:solidFill>
                <a:latin typeface="Calibri"/>
              </a:rPr>
              <a:t>[r11] Garfin SR et al. J Bone Joint Surg Am. 1981. PMID 7204445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Presión: el edema choca con un tubo.</a:t>
            </a:r>
          </a:p>
          <a:p>
            <a:pPr marL="347472" indent="-347472">
              <a:spcAft>
                <a:spcPts val="1400"/>
              </a:spcAft>
              <a:buChar char="•"/>
            </a:pPr>
            <a:r>
              <a:rPr sz="2400">
                <a:solidFill>
                  <a:srgbClr val="263238"/>
                </a:solidFill>
                <a:latin typeface="Calibri"/>
              </a:rPr>
              <a:t>Tras una fractura o una reducción el miembro se hincha, y dentro de un yeso circular esa inflamación no tiene adónde 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un yeso hace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Ahmed SS et al. Orthopedics. 2011. doi:10.3928/01477447-20101221-11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todos los estudios coinciden: en un voluntario con agua a 30 °C y 40 °C la temperatura máxima fue de 39,5 °C y los autores concluyen que quemarse es… [r49]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por qué un yeso hace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Zee AA et al. Cochrane Database Syst Rev. 2017. doi:10.1002/14651858.CD006681.pub4</a:t>
            </a:r>
          </a:p>
          <a:p>
            <a:r>
              <a:rPr sz="800">
                <a:solidFill>
                  <a:srgbClr val="5A6469"/>
                </a:solidFill>
                <a:latin typeface="Calibri"/>
              </a:rPr>
              <a:t>[r8] Zollinger PE et al. J Bone Joint Surg Am. 2007. doi:10.2106/JBJS.F.01147</a:t>
            </a:r>
          </a:p>
          <a:p>
            <a:r>
              <a:rPr sz="800">
                <a:solidFill>
                  <a:srgbClr val="5A6469"/>
                </a:solidFill>
                <a:latin typeface="Calibri"/>
              </a:rPr>
              <a:t>[r9] McGraw-Heinrich JA et al. J Pediatr Soc North Am. 2025. doi:10.1016/j.jposna.2025.100244</a:t>
            </a:r>
          </a:p>
          <a:p>
            <a:r>
              <a:rPr sz="800">
                <a:solidFill>
                  <a:srgbClr val="5A6469"/>
                </a:solidFill>
                <a:latin typeface="Calibri"/>
              </a:rPr>
              <a:t>[r11] Garfin SR et al. J Bone Joint Surg Am. 1981. PMID 7204445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CRPS: el mecanismo no se aborda aquí.</a:t>
            </a:r>
          </a:p>
          <a:p>
            <a:pPr marL="347472" indent="-347472">
              <a:spcAft>
                <a:spcPts val="1400"/>
              </a:spcAft>
              <a:buChar char="•"/>
            </a:pPr>
            <a:r>
              <a:rPr sz="2800">
                <a:solidFill>
                  <a:srgbClr val="263238"/>
                </a:solidFill>
                <a:latin typeface="Calibri"/>
              </a:rPr>
              <a:t>Sin dato verificable en las fuentes abiertas de este capítulo sobre su fisiopatología.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dónde aprieta un yeso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Nakken ER et al. 2025. doi:10.1097/CORR.0000000000003662</a:t>
            </a:r>
          </a:p>
          <a:p>
            <a:r>
              <a:rPr sz="1000">
                <a:solidFill>
                  <a:srgbClr val="5A6469"/>
                </a:solidFill>
                <a:latin typeface="Calibri"/>
              </a:rPr>
              <a:t>[r34] Forni C et al. Assist Inferm Ric. 2009. PMID 20050498</a:t>
            </a:r>
          </a:p>
          <a:p>
            <a:r>
              <a:rPr sz="1000">
                <a:solidFill>
                  <a:srgbClr val="5A6469"/>
                </a:solidFill>
                <a:latin typeface="Calibri"/>
              </a:rPr>
              <a:t>[r47] Capo JT et al. 2014. doi:10.1007/s11999-014-3747-y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yeso no presiona por igual.</a:t>
            </a:r>
          </a:p>
          <a:p>
            <a:pPr marL="347472" indent="-347472">
              <a:spcAft>
                <a:spcPts val="1400"/>
              </a:spcAft>
              <a:buChar char="•"/>
            </a:pPr>
            <a:r>
              <a:rPr sz="2400">
                <a:solidFill>
                  <a:srgbClr val="263238"/>
                </a:solidFill>
                <a:latin typeface="Calibri"/>
              </a:rPr>
              <a:t>Carga sobre los lugares donde el hueso está cerca de la piel y donde pasa un nervio superficial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dónde aprieta un yeso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Capo JT et al. 2014. doi:10.1007/s11999-014-3747-y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antebrazo.</a:t>
            </a:r>
          </a:p>
          <a:p>
            <a:pPr marL="347472" indent="-347472">
              <a:spcAft>
                <a:spcPts val="1400"/>
              </a:spcAft>
              <a:buChar char="•"/>
            </a:pPr>
            <a:r>
              <a:rPr sz="2400">
                <a:solidFill>
                  <a:srgbClr val="263238"/>
                </a:solidFill>
                <a:latin typeface="Calibri"/>
              </a:rPr>
              <a:t>Es la segunda localización más frecuente del síndrome compartimental de las extremidades [r47].</a:t>
            </a:r>
          </a:p>
          <a:p>
            <a:pPr marL="347472" indent="-347472">
              <a:spcAft>
                <a:spcPts val="1400"/>
              </a:spcAft>
              <a:buChar char="•"/>
            </a:pPr>
            <a:r>
              <a:rPr sz="2400">
                <a:solidFill>
                  <a:srgbClr val="263238"/>
                </a:solidFill>
                <a:latin typeface="Calibri"/>
              </a:rPr>
              <a:t>Sus compartimentos y las vías de descompresión se estudian en el capítulo del síndrome compartimental agudo.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Puntos de presión frecuentes (práctica habitual / opinión experta)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Nakken ER et al. 2025. doi:10.1097/CORR.0000000000003662</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Zona</a:t>
                      </a:r>
                    </a:p>
                  </a:txBody>
                  <a:tcPr>
                    <a:solidFill>
                      <a:srgbClr val="0F5F6B"/>
                    </a:solidFill>
                  </a:tcPr>
                </a:tc>
                <a:tc>
                  <a:txBody>
                    <a:bodyPr/>
                    <a:lstStyle/>
                    <a:p>
                      <a:r>
                        <a:rPr sz="1600" b="1">
                          <a:solidFill>
                            <a:srgbClr val="FFFFFF"/>
                          </a:solidFill>
                          <a:latin typeface="Calibri"/>
                        </a:rPr>
                        <a:t>Qué se comprime</a:t>
                      </a:r>
                    </a:p>
                  </a:txBody>
                  <a:tcPr>
                    <a:solidFill>
                      <a:srgbClr val="0F5F6B"/>
                    </a:solidFill>
                  </a:tcPr>
                </a:tc>
                <a:tc>
                  <a:txBody>
                    <a:bodyPr/>
                    <a:lstStyle/>
                    <a:p>
                      <a:r>
                        <a:rPr sz="1600" b="1">
                          <a:solidFill>
                            <a:srgbClr val="FFFFFF"/>
                          </a:solidFill>
                          <a:latin typeface="Calibri"/>
                        </a:rPr>
                        <a:t>Qué se vigila</a:t>
                      </a:r>
                    </a:p>
                  </a:txBody>
                  <a:tcPr>
                    <a:solidFill>
                      <a:srgbClr val="0F5F6B"/>
                    </a:solidFill>
                  </a:tcPr>
                </a:tc>
              </a:tr>
              <a:tr h="457200">
                <a:tc>
                  <a:txBody>
                    <a:bodyPr/>
                    <a:lstStyle/>
                    <a:p>
                      <a:r>
                        <a:rPr sz="1600">
                          <a:solidFill>
                            <a:srgbClr val="263238"/>
                          </a:solidFill>
                          <a:latin typeface="Calibri"/>
                        </a:rPr>
                        <a:t>Talón y tendón de Aquiles</a:t>
                      </a:r>
                    </a:p>
                  </a:txBody>
                  <a:tcPr>
                    <a:solidFill>
                      <a:srgbClr val="EEF3F4"/>
                    </a:solidFill>
                  </a:tcPr>
                </a:tc>
                <a:tc>
                  <a:txBody>
                    <a:bodyPr/>
                    <a:lstStyle/>
                    <a:p>
                      <a:r>
                        <a:rPr sz="1600">
                          <a:solidFill>
                            <a:srgbClr val="263238"/>
                          </a:solidFill>
                          <a:latin typeface="Calibri"/>
                        </a:rPr>
                        <a:t>Piel y grasa contra el apoyo</a:t>
                      </a:r>
                    </a:p>
                  </a:txBody>
                  <a:tcPr>
                    <a:solidFill>
                      <a:srgbClr val="EEF3F4"/>
                    </a:solidFill>
                  </a:tcPr>
                </a:tc>
                <a:tc>
                  <a:txBody>
                    <a:bodyPr/>
                    <a:lstStyle/>
                    <a:p>
                      <a:r>
                        <a:rPr sz="1600">
                          <a:solidFill>
                            <a:srgbClr val="263238"/>
                          </a:solidFill>
                          <a:latin typeface="Calibri"/>
                        </a:rPr>
                        <a:t>Úlcera por presión; con el talón apoyado la presión superó 32 mmHg [r13]</a:t>
                      </a:r>
                    </a:p>
                  </a:txBody>
                  <a:tcPr>
                    <a:solidFill>
                      <a:srgbClr val="EEF3F4"/>
                    </a:solidFill>
                  </a:tcPr>
                </a:tc>
              </a:tr>
              <a:tr h="457200">
                <a:tc>
                  <a:txBody>
                    <a:bodyPr/>
                    <a:lstStyle/>
                    <a:p>
                      <a:r>
                        <a:rPr sz="1600">
                          <a:solidFill>
                            <a:srgbClr val="263238"/>
                          </a:solidFill>
                          <a:latin typeface="Calibri"/>
                        </a:rPr>
                        <a:t>Maléolos y borde del pie</a:t>
                      </a:r>
                    </a:p>
                  </a:txBody>
                  <a:tcPr>
                    <a:solidFill>
                      <a:srgbClr val="FFFFFF"/>
                    </a:solidFill>
                  </a:tcPr>
                </a:tc>
                <a:tc>
                  <a:txBody>
                    <a:bodyPr/>
                    <a:lstStyle/>
                    <a:p>
                      <a:r>
                        <a:rPr sz="1600">
                          <a:solidFill>
                            <a:srgbClr val="263238"/>
                          </a:solidFill>
                          <a:latin typeface="Calibri"/>
                        </a:rPr>
                        <a:t>Piel fina sobre hueso</a:t>
                      </a:r>
                    </a:p>
                  </a:txBody>
                  <a:tcPr>
                    <a:solidFill>
                      <a:srgbClr val="FFFFFF"/>
                    </a:solidFill>
                  </a:tcPr>
                </a:tc>
                <a:tc>
                  <a:txBody>
                    <a:bodyPr/>
                    <a:lstStyle/>
                    <a:p>
                      <a:r>
                        <a:rPr sz="1600">
                          <a:solidFill>
                            <a:srgbClr val="263238"/>
                          </a:solidFill>
                          <a:latin typeface="Calibri"/>
                        </a:rPr>
                        <a:t>Enrojecimiento que no cede</a:t>
                      </a:r>
                    </a:p>
                  </a:txBody>
                  <a:tcPr>
                    <a:solidFill>
                      <a:srgbClr val="FFFFFF"/>
                    </a:solidFill>
                  </a:tcPr>
                </a:tc>
              </a:tr>
              <a:tr h="457200">
                <a:tc>
                  <a:txBody>
                    <a:bodyPr/>
                    <a:lstStyle/>
                    <a:p>
                      <a:r>
                        <a:rPr sz="1600">
                          <a:solidFill>
                            <a:srgbClr val="263238"/>
                          </a:solidFill>
                          <a:latin typeface="Calibri"/>
                        </a:rPr>
                        <a:t>Cabeza del peroné</a:t>
                      </a:r>
                    </a:p>
                  </a:txBody>
                  <a:tcPr>
                    <a:solidFill>
                      <a:srgbClr val="EEF3F4"/>
                    </a:solidFill>
                  </a:tcPr>
                </a:tc>
                <a:tc>
                  <a:txBody>
                    <a:bodyPr/>
                    <a:lstStyle/>
                    <a:p>
                      <a:r>
                        <a:rPr sz="1600">
                          <a:solidFill>
                            <a:srgbClr val="263238"/>
                          </a:solidFill>
                          <a:latin typeface="Calibri"/>
                        </a:rPr>
                        <a:t>Nervio peroneo común, superficial</a:t>
                      </a:r>
                    </a:p>
                  </a:txBody>
                  <a:tcPr>
                    <a:solidFill>
                      <a:srgbClr val="EEF3F4"/>
                    </a:solidFill>
                  </a:tcPr>
                </a:tc>
                <a:tc>
                  <a:txBody>
                    <a:bodyPr/>
                    <a:lstStyle/>
                    <a:p>
                      <a:r>
                        <a:rPr sz="1600">
                          <a:solidFill>
                            <a:srgbClr val="263238"/>
                          </a:solidFill>
                          <a:latin typeface="Calibri"/>
                        </a:rPr>
                        <a:t>Pie caído, adormecimiento del dorso del pie</a:t>
                      </a:r>
                    </a:p>
                  </a:txBody>
                  <a:tcPr>
                    <a:solidFill>
                      <a:srgbClr val="EEF3F4"/>
                    </a:solidFill>
                  </a:tcPr>
                </a:tc>
              </a:tr>
              <a:tr h="457200">
                <a:tc>
                  <a:txBody>
                    <a:bodyPr/>
                    <a:lstStyle/>
                    <a:p>
                      <a:r>
                        <a:rPr sz="1600">
                          <a:solidFill>
                            <a:srgbClr val="263238"/>
                          </a:solidFill>
                          <a:latin typeface="Calibri"/>
                        </a:rPr>
                        <a:t>Estiloides cubital</a:t>
                      </a:r>
                    </a:p>
                  </a:txBody>
                  <a:tcPr>
                    <a:solidFill>
                      <a:srgbClr val="FFFFFF"/>
                    </a:solidFill>
                  </a:tcPr>
                </a:tc>
                <a:tc>
                  <a:txBody>
                    <a:bodyPr/>
                    <a:lstStyle/>
                    <a:p>
                      <a:r>
                        <a:rPr sz="1600">
                          <a:solidFill>
                            <a:srgbClr val="263238"/>
                          </a:solidFill>
                          <a:latin typeface="Calibri"/>
                        </a:rPr>
                        <a:t>Piel fina sobre hueso</a:t>
                      </a:r>
                    </a:p>
                  </a:txBody>
                  <a:tcPr>
                    <a:solidFill>
                      <a:srgbClr val="FFFFFF"/>
                    </a:solidFill>
                  </a:tcPr>
                </a:tc>
                <a:tc>
                  <a:txBody>
                    <a:bodyPr/>
                    <a:lstStyle/>
                    <a:p>
                      <a:r>
                        <a:rPr sz="1600">
                          <a:solidFill>
                            <a:srgbClr val="263238"/>
                          </a:solidFill>
                          <a:latin typeface="Calibri"/>
                        </a:rPr>
                        <a:t>Roce, llaga</a:t>
                      </a:r>
                    </a:p>
                  </a:txBody>
                  <a:tcPr>
                    <a:solidFill>
                      <a:srgbClr val="FFFFFF"/>
                    </a:solidFill>
                  </a:tcPr>
                </a:tc>
              </a:tr>
              <a:tr h="457200">
                <a:tc>
                  <a:txBody>
                    <a:bodyPr/>
                    <a:lstStyle/>
                    <a:p>
                      <a:r>
                        <a:rPr sz="1600">
                          <a:solidFill>
                            <a:srgbClr val="263238"/>
                          </a:solidFill>
                          <a:latin typeface="Calibri"/>
                        </a:rPr>
                        <a:t>Olécranon y epicóndilos en yeso braquial</a:t>
                      </a:r>
                    </a:p>
                  </a:txBody>
                  <a:tcPr>
                    <a:solidFill>
                      <a:srgbClr val="EEF3F4"/>
                    </a:solidFill>
                  </a:tcPr>
                </a:tc>
                <a:tc>
                  <a:txBody>
                    <a:bodyPr/>
                    <a:lstStyle/>
                    <a:p>
                      <a:r>
                        <a:rPr sz="1600">
                          <a:solidFill>
                            <a:srgbClr val="263238"/>
                          </a:solidFill>
                          <a:latin typeface="Calibri"/>
                        </a:rPr>
                        <a:t>Piel y nervio cubital en el codo</a:t>
                      </a:r>
                    </a:p>
                  </a:txBody>
                  <a:tcPr>
                    <a:solidFill>
                      <a:srgbClr val="EEF3F4"/>
                    </a:solidFill>
                  </a:tcPr>
                </a:tc>
                <a:tc>
                  <a:txBody>
                    <a:bodyPr/>
                    <a:lstStyle/>
                    <a:p>
                      <a:r>
                        <a:rPr sz="1600">
                          <a:solidFill>
                            <a:srgbClr val="263238"/>
                          </a:solidFill>
                          <a:latin typeface="Calibri"/>
                        </a:rPr>
                        <a:t>Llaga, hormigueo en el borde cubital de la mano</a:t>
                      </a:r>
                    </a:p>
                  </a:txBody>
                  <a:tcPr>
                    <a:solidFill>
                      <a:srgbClr val="EEF3F4"/>
                    </a:solidFill>
                  </a:tcPr>
                </a:tc>
              </a:tr>
              <a:tr h="457200">
                <a:tc>
                  <a:txBody>
                    <a:bodyPr/>
                    <a:lstStyle/>
                    <a:p>
                      <a:r>
                        <a:rPr sz="1600">
                          <a:solidFill>
                            <a:srgbClr val="263238"/>
                          </a:solidFill>
                          <a:latin typeface="Calibri"/>
                        </a:rPr>
                        <a:t>Bordes proximal y distal del yeso</a:t>
                      </a:r>
                    </a:p>
                  </a:txBody>
                  <a:tcPr>
                    <a:solidFill>
                      <a:srgbClr val="FFFFFF"/>
                    </a:solidFill>
                  </a:tcPr>
                </a:tc>
                <a:tc>
                  <a:txBody>
                    <a:bodyPr/>
                    <a:lstStyle/>
                    <a:p>
                      <a:r>
                        <a:rPr sz="1600">
                          <a:solidFill>
                            <a:srgbClr val="263238"/>
                          </a:solidFill>
                          <a:latin typeface="Calibri"/>
                        </a:rPr>
                        <a:t>Piel contra el borde</a:t>
                      </a:r>
                    </a:p>
                  </a:txBody>
                  <a:tcPr>
                    <a:solidFill>
                      <a:srgbClr val="FFFFFF"/>
                    </a:solidFill>
                  </a:tcPr>
                </a:tc>
                <a:tc>
                  <a:txBody>
                    <a:bodyPr/>
                    <a:lstStyle/>
                    <a:p>
                      <a:r>
                        <a:rPr sz="1600">
                          <a:solidFill>
                            <a:srgbClr val="263238"/>
                          </a:solidFill>
                          <a:latin typeface="Calibri"/>
                        </a:rPr>
                        <a:t>Roce, grietas, objetos introducidos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presión, complianza y qué cuesta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Zaino CJ et al. J Bone Joint Surg Am. 2015. doi:10.2106/JBJS.N.00579</a:t>
            </a:r>
          </a:p>
          <a:p>
            <a:r>
              <a:rPr sz="800">
                <a:solidFill>
                  <a:srgbClr val="5A6469"/>
                </a:solidFill>
                <a:latin typeface="Calibri"/>
              </a:rPr>
              <a:t>[r11] Garfin SR et al. J Bone Joint Surg Am. 1981. PMID 7204445</a:t>
            </a:r>
          </a:p>
          <a:p>
            <a:r>
              <a:rPr sz="800">
                <a:solidFill>
                  <a:srgbClr val="5A6469"/>
                </a:solidFill>
                <a:latin typeface="Calibri"/>
              </a:rPr>
              <a:t>[r22] Adapa N et al. Hand (N Y). 2019. doi:10.1177/1558944718799391</a:t>
            </a:r>
          </a:p>
          <a:p>
            <a:r>
              <a:rPr sz="800">
                <a:solidFill>
                  <a:srgbClr val="5A6469"/>
                </a:solidFill>
                <a:latin typeface="Calibri"/>
              </a:rPr>
              <a:t>[r28] Kleis K et al. J Pediatr Orthop. 2019. doi:10.1097/BPO.0000000000000961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yeso rígido casi no se deja expandir.</a:t>
            </a:r>
          </a:p>
          <a:p>
            <a:pPr marL="347472" indent="-347472">
              <a:spcAft>
                <a:spcPts val="1400"/>
              </a:spcAft>
              <a:buChar char="•"/>
            </a:pPr>
            <a:r>
              <a:rPr sz="2400">
                <a:solidFill>
                  <a:srgbClr val="263238"/>
                </a:solidFill>
                <a:latin typeface="Calibri"/>
              </a:rPr>
              <a:t>La complianza es el volumen que admite el miembro por cada mmHg que sube la presión.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Reducción de la presión cutánea bajo yeso corto de fibra (voluntarios, edema simulado)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Zaino CJ et al. J Bone Joint Surg Am. 2015. doi:10.2106/JBJS.N.00579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Volumen que admite el antebrazo de cadáver antes de llegar a 50 mmHg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Capo JT et al. 2014. doi:10.1007/s11999-014-3747-y</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didáctica: por momento de aparición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Bae DS et al. J Pediatr Orthop. 2001. PMID 11521042</a:t>
            </a:r>
          </a:p>
          <a:p>
            <a:r>
              <a:rPr sz="800">
                <a:solidFill>
                  <a:srgbClr val="5A6469"/>
                </a:solidFill>
                <a:latin typeface="Calibri"/>
              </a:rPr>
              <a:t>[r17] Jellad A et al. Arch Phys Med Rehabil. 2014. doi:10.1016/j.apmr.2013.09.012</a:t>
            </a:r>
          </a:p>
          <a:p>
            <a:r>
              <a:rPr sz="800">
                <a:solidFill>
                  <a:srgbClr val="5A6469"/>
                </a:solidFill>
                <a:latin typeface="Calibri"/>
              </a:rPr>
              <a:t>[r18] Donnelley CA et al. J Pediatr Orthop. 2026. doi:10.1097/BPO.0000000000003442</a:t>
            </a:r>
          </a:p>
          <a:p>
            <a:r>
              <a:rPr sz="800">
                <a:solidFill>
                  <a:srgbClr val="5A6469"/>
                </a:solidFill>
                <a:latin typeface="Calibri"/>
              </a:rPr>
              <a:t>[r20] Subaşi İÖ et al. J Pediatr Orthop B. 2022. doi:10.1097/BPB.0000000000000960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 esta clasificación.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didáctica: por momento de aparición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Forni C et al. Assist Inferm Ric. 2009. PMID 20050498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Gravedad.</a:t>
            </a:r>
          </a:p>
          <a:p>
            <a:pPr marL="347472" indent="-347472">
              <a:spcAft>
                <a:spcPts val="1400"/>
              </a:spcAft>
              <a:buChar char="•"/>
            </a:pPr>
            <a:r>
              <a:rPr sz="2800">
                <a:solidFill>
                  <a:srgbClr val="263238"/>
                </a:solidFill>
                <a:latin typeface="Calibri"/>
              </a:rPr>
              <a:t>Las úlceras por presión se describen con los estadios de la escala NPUAP, la misma que usó el estudio de talones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según el momento en que aparecen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[r48] Deignan BJ et al. J Pediatr Orthop. 2011. doi:10.1097/BPO.0b013e31822d3897</a:t>
            </a:r>
          </a:p>
          <a:p>
            <a:r>
              <a:rPr sz="800">
                <a:solidFill>
                  <a:srgbClr val="5A6469"/>
                </a:solidFill>
                <a:latin typeface="Calibri"/>
              </a:rPr>
              <a:t>[r10] Bae DS et al. J Pediatr Orthop. 2001. PMID 11521042</a:t>
            </a:r>
          </a:p>
          <a:p>
            <a:r>
              <a:rPr sz="800">
                <a:solidFill>
                  <a:srgbClr val="5A6469"/>
                </a:solidFill>
                <a:latin typeface="Calibri"/>
              </a:rPr>
              <a:t>[r20] Subaşi İÖ et al. J Pediatr Orthop B. 2022. doi:10.1097/BPB.0000000000000960</a:t>
            </a:r>
          </a:p>
          <a:p>
            <a:r>
              <a:rPr sz="800">
                <a:solidFill>
                  <a:srgbClr val="5A6469"/>
                </a:solidFill>
                <a:latin typeface="Calibri"/>
              </a:rPr>
              <a:t>[r34] Forni C et al. Assist Inferm Ric. 2009. PMID 20050498</a:t>
            </a:r>
          </a:p>
          <a:p>
            <a:r>
              <a:rPr sz="800">
                <a:solidFill>
                  <a:srgbClr val="5A6469"/>
                </a:solidFill>
                <a:latin typeface="Calibri"/>
              </a:rPr>
              <a:t>[r18] Donnelley CA et al. J Pediatr Orthop. 2026. doi:10.1097/BPO.0000000000003442</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Momento</a:t>
                      </a:r>
                    </a:p>
                  </a:txBody>
                  <a:tcPr>
                    <a:solidFill>
                      <a:srgbClr val="0F5F6B"/>
                    </a:solidFill>
                  </a:tcPr>
                </a:tc>
                <a:tc>
                  <a:txBody>
                    <a:bodyPr/>
                    <a:lstStyle/>
                    <a:p>
                      <a:r>
                        <a:rPr sz="1400" b="1">
                          <a:solidFill>
                            <a:srgbClr val="FFFFFF"/>
                          </a:solidFill>
                          <a:latin typeface="Calibri"/>
                        </a:rPr>
                        <a:t>Qué puede pasar</a:t>
                      </a:r>
                    </a:p>
                  </a:txBody>
                  <a:tcPr>
                    <a:solidFill>
                      <a:srgbClr val="0F5F6B"/>
                    </a:solidFill>
                  </a:tcPr>
                </a:tc>
                <a:tc>
                  <a:txBody>
                    <a:bodyPr/>
                    <a:lstStyle/>
                    <a:p>
                      <a:r>
                        <a:rPr sz="1400" b="1">
                          <a:solidFill>
                            <a:srgbClr val="FFFFFF"/>
                          </a:solidFill>
                          <a:latin typeface="Calibri"/>
                        </a:rPr>
                        <a:t>Cómo se delata</a:t>
                      </a:r>
                    </a:p>
                  </a:txBody>
                  <a:tcPr>
                    <a:solidFill>
                      <a:srgbClr val="0F5F6B"/>
                    </a:solidFill>
                  </a:tcPr>
                </a:tc>
                <a:tc>
                  <a:txBody>
                    <a:bodyPr/>
                    <a:lstStyle/>
                    <a:p>
                      <a:r>
                        <a:rPr sz="1400" b="1">
                          <a:solidFill>
                            <a:srgbClr val="FFFFFF"/>
                          </a:solidFill>
                          <a:latin typeface="Calibri"/>
                        </a:rPr>
                        <a:t>Dato</a:t>
                      </a:r>
                    </a:p>
                  </a:txBody>
                  <a:tcPr>
                    <a:solidFill>
                      <a:srgbClr val="0F5F6B"/>
                    </a:solidFill>
                  </a:tcPr>
                </a:tc>
              </a:tr>
              <a:tr h="457200">
                <a:tc>
                  <a:txBody>
                    <a:bodyPr/>
                    <a:lstStyle/>
                    <a:p>
                      <a:r>
                        <a:rPr sz="1400">
                          <a:solidFill>
                            <a:srgbClr val="263238"/>
                          </a:solidFill>
                          <a:latin typeface="Calibri"/>
                        </a:rPr>
                        <a:t>Mientras fragua</a:t>
                      </a:r>
                    </a:p>
                  </a:txBody>
                  <a:tcPr>
                    <a:solidFill>
                      <a:srgbClr val="EEF3F4"/>
                    </a:solidFill>
                  </a:tcPr>
                </a:tc>
                <a:tc>
                  <a:txBody>
                    <a:bodyPr/>
                    <a:lstStyle/>
                    <a:p>
                      <a:r>
                        <a:rPr sz="1400">
                          <a:solidFill>
                            <a:srgbClr val="263238"/>
                          </a:solidFill>
                          <a:latin typeface="Calibri"/>
                        </a:rPr>
                        <a:t>Quemadura térmica</a:t>
                      </a:r>
                    </a:p>
                  </a:txBody>
                  <a:tcPr>
                    <a:solidFill>
                      <a:srgbClr val="EEF3F4"/>
                    </a:solidFill>
                  </a:tcPr>
                </a:tc>
                <a:tc>
                  <a:txBody>
                    <a:bodyPr/>
                    <a:lstStyle/>
                    <a:p>
                      <a:r>
                        <a:rPr sz="1400">
                          <a:solidFill>
                            <a:srgbClr val="263238"/>
                          </a:solidFill>
                          <a:latin typeface="Calibri"/>
                        </a:rPr>
                        <a:t>Calor o dolor quemante referido; empeora con almohada, agua tibia y presión al moldear</a:t>
                      </a:r>
                    </a:p>
                  </a:txBody>
                  <a:tcPr>
                    <a:solidFill>
                      <a:srgbClr val="EEF3F4"/>
                    </a:solidFill>
                  </a:tcPr>
                </a:tc>
                <a:tc>
                  <a:txBody>
                    <a:bodyPr/>
                    <a:lstStyle/>
                    <a:p>
                      <a:r>
                        <a:rPr sz="1400">
                          <a:solidFill>
                            <a:srgbClr val="263238"/>
                          </a:solidFill>
                          <a:latin typeface="Calibri"/>
                        </a:rPr>
                        <a:t>47,9 °C con presión al moldear escayola y fibra [r48]</a:t>
                      </a:r>
                    </a:p>
                  </a:txBody>
                  <a:tcPr>
                    <a:solidFill>
                      <a:srgbClr val="EEF3F4"/>
                    </a:solidFill>
                  </a:tcPr>
                </a:tc>
              </a:tr>
              <a:tr h="457200">
                <a:tc>
                  <a:txBody>
                    <a:bodyPr/>
                    <a:lstStyle/>
                    <a:p>
                      <a:r>
                        <a:rPr sz="1400">
                          <a:solidFill>
                            <a:srgbClr val="263238"/>
                          </a:solidFill>
                          <a:latin typeface="Calibri"/>
                        </a:rPr>
                        <a:t>Primeras horas y días tras la fractura o la reducción</a:t>
                      </a:r>
                    </a:p>
                  </a:txBody>
                  <a:tcPr>
                    <a:solidFill>
                      <a:srgbClr val="FFFFFF"/>
                    </a:solidFill>
                  </a:tcPr>
                </a:tc>
                <a:tc>
                  <a:txBody>
                    <a:bodyPr/>
                    <a:lstStyle/>
                    <a:p>
                      <a:r>
                        <a:rPr sz="1400">
                          <a:solidFill>
                            <a:srgbClr val="263238"/>
                          </a:solidFill>
                          <a:latin typeface="Calibri"/>
                        </a:rPr>
                        <a:t>Síndrome compartimental, lesión neurovascular</a:t>
                      </a:r>
                    </a:p>
                  </a:txBody>
                  <a:tcPr>
                    <a:solidFill>
                      <a:srgbClr val="FFFFFF"/>
                    </a:solidFill>
                  </a:tcPr>
                </a:tc>
                <a:tc>
                  <a:txBody>
                    <a:bodyPr/>
                    <a:lstStyle/>
                    <a:p>
                      <a:r>
                        <a:rPr sz="1400">
                          <a:solidFill>
                            <a:srgbClr val="263238"/>
                          </a:solidFill>
                          <a:latin typeface="Calibri"/>
                        </a:rPr>
                        <a:t>Dolor creciente, más analgesia, dolor al estirar de forma pasiva; en niños, ansiedad y agitación</a:t>
                      </a:r>
                    </a:p>
                  </a:txBody>
                  <a:tcPr>
                    <a:solidFill>
                      <a:srgbClr val="FFFFFF"/>
                    </a:solidFill>
                  </a:tcPr>
                </a:tc>
                <a:tc>
                  <a:txBody>
                    <a:bodyPr/>
                    <a:lstStyle/>
                    <a:p>
                      <a:r>
                        <a:rPr sz="1400">
                          <a:solidFill>
                            <a:srgbClr val="263238"/>
                          </a:solidFill>
                          <a:latin typeface="Calibri"/>
                        </a:rPr>
                        <a:t>Más de 90 % con función completa si se actúa temprano [r10]</a:t>
                      </a:r>
                    </a:p>
                  </a:txBody>
                  <a:tcPr>
                    <a:solidFill>
                      <a:srgbClr val="FFFFFF"/>
                    </a:solidFill>
                  </a:tcPr>
                </a:tc>
              </a:tr>
              <a:tr h="457200">
                <a:tc>
                  <a:txBody>
                    <a:bodyPr/>
                    <a:lstStyle/>
                    <a:p>
                      <a:r>
                        <a:rPr sz="1400">
                          <a:solidFill>
                            <a:srgbClr val="263238"/>
                          </a:solidFill>
                          <a:latin typeface="Calibri"/>
                        </a:rPr>
                        <a:t>Primera semana</a:t>
                      </a:r>
                    </a:p>
                  </a:txBody>
                  <a:tcPr>
                    <a:solidFill>
                      <a:srgbClr val="EEF3F4"/>
                    </a:solidFill>
                  </a:tcPr>
                </a:tc>
                <a:tc>
                  <a:txBody>
                    <a:bodyPr/>
                    <a:lstStyle/>
                    <a:p>
                      <a:r>
                        <a:rPr sz="1400">
                          <a:solidFill>
                            <a:srgbClr val="263238"/>
                          </a:solidFill>
                          <a:latin typeface="Calibri"/>
                        </a:rPr>
                        <a:t>Pérdida de reducción al ceder el edema</a:t>
                      </a:r>
                    </a:p>
                  </a:txBody>
                  <a:tcPr>
                    <a:solidFill>
                      <a:srgbClr val="EEF3F4"/>
                    </a:solidFill>
                  </a:tcPr>
                </a:tc>
                <a:tc>
                  <a:txBody>
                    <a:bodyPr/>
                    <a:lstStyle/>
                    <a:p>
                      <a:r>
                        <a:rPr sz="1400">
                          <a:solidFill>
                            <a:srgbClr val="263238"/>
                          </a:solidFill>
                          <a:latin typeface="Calibri"/>
                        </a:rPr>
                        <a:t>Radiografía de control y TPI a la semana</a:t>
                      </a:r>
                    </a:p>
                  </a:txBody>
                  <a:tcPr>
                    <a:solidFill>
                      <a:srgbClr val="EEF3F4"/>
                    </a:solidFill>
                  </a:tcPr>
                </a:tc>
                <a:tc>
                  <a:txBody>
                    <a:bodyPr/>
                    <a:lstStyle/>
                    <a:p>
                      <a:r>
                        <a:rPr sz="1400">
                          <a:solidFill>
                            <a:srgbClr val="263238"/>
                          </a:solidFill>
                          <a:latin typeface="Calibri"/>
                        </a:rPr>
                        <a:t>TPI a la semana: sensibilidad 77,8 %, especificidad 92,3 % [r20]</a:t>
                      </a:r>
                    </a:p>
                  </a:txBody>
                  <a:tcPr>
                    <a:solidFill>
                      <a:srgbClr val="EEF3F4"/>
                    </a:solidFill>
                  </a:tcPr>
                </a:tc>
              </a:tr>
              <a:tr h="457200">
                <a:tc>
                  <a:txBody>
                    <a:bodyPr/>
                    <a:lstStyle/>
                    <a:p>
                      <a:r>
                        <a:rPr sz="1400">
                          <a:solidFill>
                            <a:srgbClr val="263238"/>
                          </a:solidFill>
                          <a:latin typeface="Calibri"/>
                        </a:rPr>
                        <a:t>Semanas de uso</a:t>
                      </a:r>
                    </a:p>
                  </a:txBody>
                  <a:tcPr>
                    <a:solidFill>
                      <a:srgbClr val="FFFFFF"/>
                    </a:solidFill>
                  </a:tcPr>
                </a:tc>
                <a:tc>
                  <a:txBody>
                    <a:bodyPr/>
                    <a:lstStyle/>
                    <a:p>
                      <a:r>
                        <a:rPr sz="1400">
                          <a:solidFill>
                            <a:srgbClr val="263238"/>
                          </a:solidFill>
                          <a:latin typeface="Calibri"/>
                        </a:rPr>
                        <a:t>Úlcera de presión, infección, objetos extraños, TVP</a:t>
                      </a:r>
                    </a:p>
                  </a:txBody>
                  <a:tcPr>
                    <a:solidFill>
                      <a:srgbClr val="FFFFFF"/>
                    </a:solidFill>
                  </a:tcPr>
                </a:tc>
                <a:tc>
                  <a:txBody>
                    <a:bodyPr/>
                    <a:lstStyle/>
                    <a:p>
                      <a:r>
                        <a:rPr sz="1400">
                          <a:solidFill>
                            <a:srgbClr val="263238"/>
                          </a:solidFill>
                          <a:latin typeface="Calibri"/>
                        </a:rPr>
                        <a:t>Dolor localizado, olor, secreción, pantorrilla dolorosa</a:t>
                      </a:r>
                    </a:p>
                  </a:txBody>
                  <a:tcPr>
                    <a:solidFill>
                      <a:srgbClr val="FFFFFF"/>
                    </a:solidFill>
                  </a:tcPr>
                </a:tc>
                <a:tc>
                  <a:txBody>
                    <a:bodyPr/>
                    <a:lstStyle/>
                    <a:p>
                      <a:r>
                        <a:rPr sz="1400">
                          <a:solidFill>
                            <a:srgbClr val="263238"/>
                          </a:solidFill>
                          <a:latin typeface="Calibri"/>
                        </a:rPr>
                        <a:t>Úlcera de talón en 17,6 % de una cohorte [r34]</a:t>
                      </a:r>
                    </a:p>
                  </a:txBody>
                  <a:tcPr>
                    <a:solidFill>
                      <a:srgbClr val="FFFFFF"/>
                    </a:solidFill>
                  </a:tcPr>
                </a:tc>
              </a:tr>
              <a:tr h="457200">
                <a:tc>
                  <a:txBody>
                    <a:bodyPr/>
                    <a:lstStyle/>
                    <a:p>
                      <a:r>
                        <a:rPr sz="1400">
                          <a:solidFill>
                            <a:srgbClr val="263238"/>
                          </a:solidFill>
                          <a:latin typeface="Calibri"/>
                        </a:rPr>
                        <a:t>Al retirar</a:t>
                      </a:r>
                    </a:p>
                  </a:txBody>
                  <a:tcPr>
                    <a:solidFill>
                      <a:srgbClr val="EEF3F4"/>
                    </a:solidFill>
                  </a:tcPr>
                </a:tc>
                <a:tc>
                  <a:txBody>
                    <a:bodyPr/>
                    <a:lstStyle/>
                    <a:p>
                      <a:r>
                        <a:rPr sz="1400">
                          <a:solidFill>
                            <a:srgbClr val="263238"/>
                          </a:solidFill>
                          <a:latin typeface="Calibri"/>
                        </a:rPr>
                        <a:t>Abrasión o quemadura por sierra</a:t>
                      </a:r>
                    </a:p>
                  </a:txBody>
                  <a:tcPr>
                    <a:solidFill>
                      <a:srgbClr val="EEF3F4"/>
                    </a:solidFill>
                  </a:tcPr>
                </a:tc>
                <a:tc>
                  <a:txBody>
                    <a:bodyPr/>
                    <a:lstStyle/>
                    <a:p>
                      <a:r>
                        <a:rPr sz="1400">
                          <a:solidFill>
                            <a:srgbClr val="263238"/>
                          </a:solidFill>
                          <a:latin typeface="Calibri"/>
                        </a:rPr>
                        <a:t>Se detecta al retirar; el niño sedado no avisa [r18]</a:t>
                      </a:r>
                    </a:p>
                  </a:txBody>
                  <a:tcPr>
                    <a:solidFill>
                      <a:srgbClr val="EEF3F4"/>
                    </a:solidFill>
                  </a:tcPr>
                </a:tc>
                <a:tc>
                  <a:txBody>
                    <a:bodyPr/>
                    <a:lstStyle/>
                    <a:p>
                      <a:r>
                        <a:rPr sz="1400">
                          <a:solidFill>
                            <a:srgbClr val="263238"/>
                          </a:solidFill>
                          <a:latin typeface="Calibri"/>
                        </a:rPr>
                        <a:t>0,72 % de 3875 yesos retirados [r35]</a:t>
                      </a:r>
                    </a:p>
                  </a:txBody>
                  <a:tcPr>
                    <a:solidFill>
                      <a:srgbClr val="EEF3F4"/>
                    </a:solidFill>
                  </a:tcPr>
                </a:tc>
              </a:tr>
              <a:tr h="457200">
                <a:tc>
                  <a:txBody>
                    <a:bodyPr/>
                    <a:lstStyle/>
                    <a:p>
                      <a:r>
                        <a:rPr sz="1400">
                          <a:solidFill>
                            <a:srgbClr val="263238"/>
                          </a:solidFill>
                          <a:latin typeface="Calibri"/>
                        </a:rPr>
                        <a:t>Tras retirar</a:t>
                      </a:r>
                    </a:p>
                  </a:txBody>
                  <a:tcPr>
                    <a:solidFill>
                      <a:srgbClr val="FFFFFF"/>
                    </a:solidFill>
                  </a:tcPr>
                </a:tc>
                <a:tc>
                  <a:txBody>
                    <a:bodyPr/>
                    <a:lstStyle/>
                    <a:p>
                      <a:r>
                        <a:rPr sz="1400">
                          <a:solidFill>
                            <a:srgbClr val="263238"/>
                          </a:solidFill>
                          <a:latin typeface="Calibri"/>
                        </a:rPr>
                        <a:t>Rigidez, atrofia, CRPS</a:t>
                      </a:r>
                    </a:p>
                  </a:txBody>
                  <a:tcPr>
                    <a:solidFill>
                      <a:srgbClr val="FFFFFF"/>
                    </a:solidFill>
                  </a:tcPr>
                </a:tc>
                <a:tc>
                  <a:txBody>
                    <a:bodyPr/>
                    <a:lstStyle/>
                    <a:p>
                      <a:r>
                        <a:rPr sz="1400">
                          <a:solidFill>
                            <a:srgbClr val="263238"/>
                          </a:solidFill>
                          <a:latin typeface="Calibri"/>
                        </a:rPr>
                        <a:t>Dolor y cambios de piel o temperatura desproporcionados al retirar</a:t>
                      </a:r>
                    </a:p>
                  </a:txBody>
                  <a:tcPr>
                    <a:solidFill>
                      <a:srgbClr val="FFFFFF"/>
                    </a:solidFill>
                  </a:tcPr>
                </a:tc>
                <a:tc>
                  <a:txBody>
                    <a:bodyPr/>
                    <a:lstStyle/>
                    <a:p>
                      <a:r>
                        <a:rPr sz="1400">
                          <a:solidFill>
                            <a:srgbClr val="263238"/>
                          </a:solidFill>
                          <a:latin typeface="Calibri"/>
                        </a:rPr>
                        <a:t>CRPS a 21,7 días del retiro de media [r17]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el dolor bajo el yeso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McGraw-Heinrich JA et al. J Pediatr Soc North Am. 2025. doi:10.1016/j.jposna.2025.100244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pregunta clave es qué clase de dolor es.</a:t>
            </a:r>
          </a:p>
          <a:p>
            <a:pPr marL="347472" indent="-347472">
              <a:spcAft>
                <a:spcPts val="1400"/>
              </a:spcAft>
              <a:buChar char="•"/>
            </a:pPr>
            <a:r>
              <a:rPr sz="2400">
                <a:solidFill>
                  <a:srgbClr val="263238"/>
                </a:solidFill>
                <a:latin typeface="Calibri"/>
              </a:rPr>
              <a:t>El dolor no controlado bajo un yeso obliga a investigar [r9].</a:t>
            </a:r>
          </a:p>
          <a:p>
            <a:pPr marL="347472" indent="-347472">
              <a:spcAft>
                <a:spcPts val="1400"/>
              </a:spcAft>
              <a:buChar char="•"/>
            </a:pPr>
            <a:r>
              <a:rPr sz="2400">
                <a:solidFill>
                  <a:srgbClr val="263238"/>
                </a:solidFill>
                <a:latin typeface="Calibri"/>
              </a:rPr>
              <a:t>Pero no todo dolor es lo mismo, y cada tipo manda a un lugar distinto.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el dolor bajo el yeso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prueba de referencia.</a:t>
            </a:r>
          </a:p>
          <a:p>
            <a:pPr marL="347472" indent="-347472">
              <a:spcAft>
                <a:spcPts val="1400"/>
              </a:spcAft>
              <a:buChar char="•"/>
            </a:pPr>
            <a:r>
              <a:rPr sz="2800">
                <a:solidFill>
                  <a:srgbClr val="263238"/>
                </a:solidFill>
                <a:latin typeface="Calibri"/>
              </a:rPr>
              <a:t>La guía estadounidense reconoce que no existen criterios diagnósticos estándar del síndrome compartimental agudo [r54].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Tipo de dolor, sospecha y primer movimiento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British Orthopaedic Association. 2025.</a:t>
            </a:r>
          </a:p>
          <a:p>
            <a:r>
              <a:rPr sz="800">
                <a:solidFill>
                  <a:srgbClr val="5A6469"/>
                </a:solidFill>
                <a:latin typeface="Calibri"/>
              </a:rPr>
              <a:t>[r3] Livingston KS et al. J Am Acad Orthop Surg. 2017. doi:10.5435/JAAOS-D-15-00655</a:t>
            </a:r>
          </a:p>
          <a:p>
            <a:r>
              <a:rPr sz="800">
                <a:solidFill>
                  <a:srgbClr val="5A6469"/>
                </a:solidFill>
                <a:latin typeface="Calibri"/>
              </a:rPr>
              <a:t>[r34] Forni C et al. Assist Inferm Ric. 2009. PMID 20050498</a:t>
            </a:r>
          </a:p>
          <a:p>
            <a:r>
              <a:rPr sz="800">
                <a:solidFill>
                  <a:srgbClr val="5A6469"/>
                </a:solidFill>
                <a:latin typeface="Calibri"/>
              </a:rPr>
              <a:t>[r19] Delasobera BE et al. J Emerg Med. 2011. doi:10.1016/j.jemermed.2010.05.031</a:t>
            </a:r>
          </a:p>
          <a:p>
            <a:r>
              <a:rPr sz="800">
                <a:solidFill>
                  <a:srgbClr val="5A6469"/>
                </a:solidFill>
                <a:latin typeface="Calibri"/>
              </a:rPr>
              <a:t>[r55] Harden NR et al. Pain. 2010. doi:10.1016/j.pain.2010.04.030</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 de dolor</a:t>
                      </a:r>
                    </a:p>
                  </a:txBody>
                  <a:tcPr>
                    <a:solidFill>
                      <a:srgbClr val="0F5F6B"/>
                    </a:solidFill>
                  </a:tcPr>
                </a:tc>
                <a:tc>
                  <a:txBody>
                    <a:bodyPr/>
                    <a:lstStyle/>
                    <a:p>
                      <a:r>
                        <a:rPr sz="1600" b="1">
                          <a:solidFill>
                            <a:srgbClr val="FFFFFF"/>
                          </a:solidFill>
                          <a:latin typeface="Calibri"/>
                        </a:rPr>
                        <a:t>Qué sospechar</a:t>
                      </a:r>
                    </a:p>
                  </a:txBody>
                  <a:tcPr>
                    <a:solidFill>
                      <a:srgbClr val="0F5F6B"/>
                    </a:solidFill>
                  </a:tcPr>
                </a:tc>
                <a:tc>
                  <a:txBody>
                    <a:bodyPr/>
                    <a:lstStyle/>
                    <a:p>
                      <a:r>
                        <a:rPr sz="1600" b="1">
                          <a:solidFill>
                            <a:srgbClr val="FFFFFF"/>
                          </a:solidFill>
                          <a:latin typeface="Calibri"/>
                        </a:rPr>
                        <a:t>Primer movimiento</a:t>
                      </a:r>
                    </a:p>
                  </a:txBody>
                  <a:tcPr>
                    <a:solidFill>
                      <a:srgbClr val="0F5F6B"/>
                    </a:solidFill>
                  </a:tcPr>
                </a:tc>
              </a:tr>
              <a:tr h="457200">
                <a:tc>
                  <a:txBody>
                    <a:bodyPr/>
                    <a:lstStyle/>
                    <a:p>
                      <a:r>
                        <a:rPr sz="1600">
                          <a:solidFill>
                            <a:srgbClr val="263238"/>
                          </a:solidFill>
                          <a:latin typeface="Calibri"/>
                        </a:rPr>
                        <a:t>Creciente, desproporcionado, pide más analgesia o duele al estirar de forma pasiva [r2]</a:t>
                      </a:r>
                    </a:p>
                  </a:txBody>
                  <a:tcPr>
                    <a:solidFill>
                      <a:srgbClr val="EEF3F4"/>
                    </a:solidFill>
                  </a:tcPr>
                </a:tc>
                <a:tc>
                  <a:txBody>
                    <a:bodyPr/>
                    <a:lstStyle/>
                    <a:p>
                      <a:r>
                        <a:rPr sz="1600">
                          <a:solidFill>
                            <a:srgbClr val="263238"/>
                          </a:solidFill>
                          <a:latin typeface="Calibri"/>
                        </a:rPr>
                        <a:t>Síndrome compartimental</a:t>
                      </a:r>
                    </a:p>
                  </a:txBody>
                  <a:tcPr>
                    <a:solidFill>
                      <a:srgbClr val="EEF3F4"/>
                    </a:solidFill>
                  </a:tcPr>
                </a:tc>
                <a:tc>
                  <a:txBody>
                    <a:bodyPr/>
                    <a:lstStyle/>
                    <a:p>
                      <a:r>
                        <a:rPr sz="1600">
                          <a:solidFill>
                            <a:srgbClr val="263238"/>
                          </a:solidFill>
                          <a:latin typeface="Calibri"/>
                        </a:rPr>
                        <a:t>Liberar todo hasta la piel, elevar y reevaluar dentro de 30 minutos [r2]</a:t>
                      </a:r>
                    </a:p>
                  </a:txBody>
                  <a:tcPr>
                    <a:solidFill>
                      <a:srgbClr val="EEF3F4"/>
                    </a:solidFill>
                  </a:tcPr>
                </a:tc>
              </a:tr>
              <a:tr h="457200">
                <a:tc>
                  <a:txBody>
                    <a:bodyPr/>
                    <a:lstStyle/>
                    <a:p>
                      <a:r>
                        <a:rPr sz="1600">
                          <a:solidFill>
                            <a:srgbClr val="263238"/>
                          </a:solidFill>
                          <a:latin typeface="Calibri"/>
                        </a:rPr>
                        <a:t>Niño inconsolable, agitado, con más analgesia [r3]</a:t>
                      </a:r>
                    </a:p>
                  </a:txBody>
                  <a:tcPr>
                    <a:solidFill>
                      <a:srgbClr val="FFFFFF"/>
                    </a:solidFill>
                  </a:tcPr>
                </a:tc>
                <a:tc>
                  <a:txBody>
                    <a:bodyPr/>
                    <a:lstStyle/>
                    <a:p>
                      <a:r>
                        <a:rPr sz="1600">
                          <a:solidFill>
                            <a:srgbClr val="263238"/>
                          </a:solidFill>
                          <a:latin typeface="Calibri"/>
                        </a:rPr>
                        <a:t>Síndrome compartimental pediátrico</a:t>
                      </a:r>
                    </a:p>
                  </a:txBody>
                  <a:tcPr>
                    <a:solidFill>
                      <a:srgbClr val="FFFFFF"/>
                    </a:solidFill>
                  </a:tcPr>
                </a:tc>
                <a:tc>
                  <a:txBody>
                    <a:bodyPr/>
                    <a:lstStyle/>
                    <a:p>
                      <a:r>
                        <a:rPr sz="1600">
                          <a:solidFill>
                            <a:srgbClr val="263238"/>
                          </a:solidFill>
                          <a:latin typeface="Calibri"/>
                        </a:rPr>
                        <a:t>Igual que arriba; no atribuirlo al miedo</a:t>
                      </a:r>
                    </a:p>
                  </a:txBody>
                  <a:tcPr>
                    <a:solidFill>
                      <a:srgbClr val="FFFFFF"/>
                    </a:solidFill>
                  </a:tcPr>
                </a:tc>
              </a:tr>
              <a:tr h="457200">
                <a:tc>
                  <a:txBody>
                    <a:bodyPr/>
                    <a:lstStyle/>
                    <a:p>
                      <a:r>
                        <a:rPr sz="1600">
                          <a:solidFill>
                            <a:srgbClr val="263238"/>
                          </a:solidFill>
                          <a:latin typeface="Calibri"/>
                        </a:rPr>
                        <a:t>Fijo en un punto, ardor, que aparece tras colocar el yeso</a:t>
                      </a:r>
                    </a:p>
                  </a:txBody>
                  <a:tcPr>
                    <a:solidFill>
                      <a:srgbClr val="EEF3F4"/>
                    </a:solidFill>
                  </a:tcPr>
                </a:tc>
                <a:tc>
                  <a:txBody>
                    <a:bodyPr/>
                    <a:lstStyle/>
                    <a:p>
                      <a:r>
                        <a:rPr sz="1600">
                          <a:solidFill>
                            <a:srgbClr val="263238"/>
                          </a:solidFill>
                          <a:latin typeface="Calibri"/>
                        </a:rPr>
                        <a:t>Llaga por presión; con síntomas tras la colocación el OR fue 7,86 [r34]</a:t>
                      </a:r>
                    </a:p>
                  </a:txBody>
                  <a:tcPr>
                    <a:solidFill>
                      <a:srgbClr val="EEF3F4"/>
                    </a:solidFill>
                  </a:tcPr>
                </a:tc>
                <a:tc>
                  <a:txBody>
                    <a:bodyPr/>
                    <a:lstStyle/>
                    <a:p>
                      <a:r>
                        <a:rPr sz="1600">
                          <a:solidFill>
                            <a:srgbClr val="263238"/>
                          </a:solidFill>
                          <a:latin typeface="Calibri"/>
                        </a:rPr>
                        <a:t>Retirar o abrir una ventana y mirar la piel</a:t>
                      </a:r>
                    </a:p>
                  </a:txBody>
                  <a:tcPr>
                    <a:solidFill>
                      <a:srgbClr val="EEF3F4"/>
                    </a:solidFill>
                  </a:tcPr>
                </a:tc>
              </a:tr>
              <a:tr h="457200">
                <a:tc>
                  <a:txBody>
                    <a:bodyPr/>
                    <a:lstStyle/>
                    <a:p>
                      <a:r>
                        <a:rPr sz="1600">
                          <a:solidFill>
                            <a:srgbClr val="263238"/>
                          </a:solidFill>
                          <a:latin typeface="Calibri"/>
                        </a:rPr>
                        <a:t>Calor o dolor quemante durante el fraguado o al cortar</a:t>
                      </a:r>
                    </a:p>
                  </a:txBody>
                  <a:tcPr>
                    <a:solidFill>
                      <a:srgbClr val="FFFFFF"/>
                    </a:solidFill>
                  </a:tcPr>
                </a:tc>
                <a:tc>
                  <a:txBody>
                    <a:bodyPr/>
                    <a:lstStyle/>
                    <a:p>
                      <a:r>
                        <a:rPr sz="1600">
                          <a:solidFill>
                            <a:srgbClr val="263238"/>
                          </a:solidFill>
                          <a:latin typeface="Calibri"/>
                        </a:rPr>
                        <a:t>Quemadura térmica o por sierra</a:t>
                      </a:r>
                    </a:p>
                  </a:txBody>
                  <a:tcPr>
                    <a:solidFill>
                      <a:srgbClr val="FFFFFF"/>
                    </a:solidFill>
                  </a:tcPr>
                </a:tc>
                <a:tc>
                  <a:txBody>
                    <a:bodyPr/>
                    <a:lstStyle/>
                    <a:p>
                      <a:r>
                        <a:rPr sz="1600">
                          <a:solidFill>
                            <a:srgbClr val="263238"/>
                          </a:solidFill>
                          <a:latin typeface="Calibri"/>
                        </a:rPr>
                        <a:t>Detener, retirar y examinar la piel</a:t>
                      </a:r>
                    </a:p>
                  </a:txBody>
                  <a:tcPr>
                    <a:solidFill>
                      <a:srgbClr val="FFFFFF"/>
                    </a:solidFill>
                  </a:tcPr>
                </a:tc>
              </a:tr>
              <a:tr h="457200">
                <a:tc>
                  <a:txBody>
                    <a:bodyPr/>
                    <a:lstStyle/>
                    <a:p>
                      <a:r>
                        <a:rPr sz="1600">
                          <a:solidFill>
                            <a:srgbClr val="263238"/>
                          </a:solidFill>
                          <a:latin typeface="Calibri"/>
                        </a:rPr>
                        <a:t>Olor, secreción, fiebre, mal estado general</a:t>
                      </a:r>
                    </a:p>
                  </a:txBody>
                  <a:tcPr>
                    <a:solidFill>
                      <a:srgbClr val="EEF3F4"/>
                    </a:solidFill>
                  </a:tcPr>
                </a:tc>
                <a:tc>
                  <a:txBody>
                    <a:bodyPr/>
                    <a:lstStyle/>
                    <a:p>
                      <a:r>
                        <a:rPr sz="1600">
                          <a:solidFill>
                            <a:srgbClr val="263238"/>
                          </a:solidFill>
                          <a:latin typeface="Calibri"/>
                        </a:rPr>
                        <a:t>Infección, a veces grave [r19]</a:t>
                      </a:r>
                    </a:p>
                  </a:txBody>
                  <a:tcPr>
                    <a:solidFill>
                      <a:srgbClr val="EEF3F4"/>
                    </a:solidFill>
                  </a:tcPr>
                </a:tc>
                <a:tc>
                  <a:txBody>
                    <a:bodyPr/>
                    <a:lstStyle/>
                    <a:p>
                      <a:r>
                        <a:rPr sz="1600">
                          <a:solidFill>
                            <a:srgbClr val="263238"/>
                          </a:solidFill>
                          <a:latin typeface="Calibri"/>
                        </a:rPr>
                        <a:t>Retirar el yeso y mirar; no esperar</a:t>
                      </a:r>
                    </a:p>
                  </a:txBody>
                  <a:tcPr>
                    <a:solidFill>
                      <a:srgbClr val="EEF3F4"/>
                    </a:solidFill>
                  </a:tcPr>
                </a:tc>
              </a:tr>
              <a:tr h="457200">
                <a:tc>
                  <a:txBody>
                    <a:bodyPr/>
                    <a:lstStyle/>
                    <a:p>
                      <a:r>
                        <a:rPr sz="1600">
                          <a:solidFill>
                            <a:srgbClr val="263238"/>
                          </a:solidFill>
                          <a:latin typeface="Calibri"/>
                        </a:rPr>
                        <a:t>Pantorrilla hinchada y dolorosa, disnea o dolor torácico (yeso de pierna)</a:t>
                      </a:r>
                    </a:p>
                  </a:txBody>
                  <a:tcPr>
                    <a:solidFill>
                      <a:srgbClr val="FFFFFF"/>
                    </a:solidFill>
                  </a:tcPr>
                </a:tc>
                <a:tc>
                  <a:txBody>
                    <a:bodyPr/>
                    <a:lstStyle/>
                    <a:p>
                      <a:r>
                        <a:rPr sz="1600">
                          <a:solidFill>
                            <a:srgbClr val="263238"/>
                          </a:solidFill>
                          <a:latin typeface="Calibri"/>
                        </a:rPr>
                        <a:t>TVP o embolia pulmonar</a:t>
                      </a:r>
                    </a:p>
                  </a:txBody>
                  <a:tcPr>
                    <a:solidFill>
                      <a:srgbClr val="FFFFFF"/>
                    </a:solidFill>
                  </a:tcPr>
                </a:tc>
                <a:tc>
                  <a:txBody>
                    <a:bodyPr/>
                    <a:lstStyle/>
                    <a:p>
                      <a:r>
                        <a:rPr sz="1600">
                          <a:solidFill>
                            <a:srgbClr val="263238"/>
                          </a:solidFill>
                          <a:latin typeface="Calibri"/>
                        </a:rPr>
                        <a:t>Estudio urgente (práctica habitual / opinión experta)</a:t>
                      </a:r>
                    </a:p>
                  </a:txBody>
                  <a:tcPr>
                    <a:solidFill>
                      <a:srgbClr val="FFFFFF"/>
                    </a:solidFill>
                  </a:tcPr>
                </a:tc>
              </a:tr>
              <a:tr h="457200">
                <a:tc>
                  <a:txBody>
                    <a:bodyPr/>
                    <a:lstStyle/>
                    <a:p>
                      <a:r>
                        <a:rPr sz="1600">
                          <a:solidFill>
                            <a:srgbClr val="263238"/>
                          </a:solidFill>
                          <a:latin typeface="Calibri"/>
                        </a:rPr>
                        <a:t>Dolor y cambios de piel o temperatura desproporcionados después de retirar</a:t>
                      </a:r>
                    </a:p>
                  </a:txBody>
                  <a:tcPr>
                    <a:solidFill>
                      <a:srgbClr val="EEF3F4"/>
                    </a:solidFill>
                  </a:tcPr>
                </a:tc>
                <a:tc>
                  <a:txBody>
                    <a:bodyPr/>
                    <a:lstStyle/>
                    <a:p>
                      <a:r>
                        <a:rPr sz="1600">
                          <a:solidFill>
                            <a:srgbClr val="263238"/>
                          </a:solidFill>
                          <a:latin typeface="Calibri"/>
                        </a:rPr>
                        <a:t>CRPS</a:t>
                      </a:r>
                    </a:p>
                  </a:txBody>
                  <a:tcPr>
                    <a:solidFill>
                      <a:srgbClr val="EEF3F4"/>
                    </a:solidFill>
                  </a:tcPr>
                </a:tc>
                <a:tc>
                  <a:txBody>
                    <a:bodyPr/>
                    <a:lstStyle/>
                    <a:p>
                      <a:r>
                        <a:rPr sz="1600">
                          <a:solidFill>
                            <a:srgbClr val="263238"/>
                          </a:solidFill>
                          <a:latin typeface="Calibri"/>
                        </a:rPr>
                        <a:t>Aplicar los criterios de Budapest [r55]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se mira y qué se mide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[r55] Harden NR et al. Pain. 2010. doi:10.1016/j.pain.2010.04.030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se hace en cada revisión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se mira y qué se mide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[r55] Harden NR et al. Pain. 2010. doi:10.1016/j.pain.2010.04.030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Cuando el dolor aparece después de retirar el yeso, el examen es una lista de síntomas y signos.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Criterios diagnósticos de CRPS: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Harden NR et al. Pain. 2010. doi:10.1016/j.pain.2010.04.030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medir si el yeso sostiene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Kamat AS et al. J Pediatr Orthop. 2012. doi:10.1097/BPO.0b013e318272474d</a:t>
            </a:r>
          </a:p>
          <a:p>
            <a:r>
              <a:rPr sz="800">
                <a:solidFill>
                  <a:srgbClr val="5A6469"/>
                </a:solidFill>
                <a:latin typeface="Calibri"/>
              </a:rPr>
              <a:t>[r20] Subaşi İÖ et al. J Pediatr Orthop B. 2022. doi:10.1097/BPB.0000000000000960</a:t>
            </a:r>
          </a:p>
          <a:p>
            <a:r>
              <a:rPr sz="800">
                <a:solidFill>
                  <a:srgbClr val="5A6469"/>
                </a:solidFill>
                <a:latin typeface="Calibri"/>
              </a:rPr>
              <a:t>[r41] Barvelink B et al. Bone Joint J. 2024. doi:10.1302/0301-620X.106B7.BJJ-2024-0014.R1</a:t>
            </a:r>
          </a:p>
          <a:p>
            <a:r>
              <a:rPr sz="800">
                <a:solidFill>
                  <a:srgbClr val="5A6469"/>
                </a:solidFill>
                <a:latin typeface="Calibri"/>
              </a:rPr>
              <a:t>[r43] McQuinn AG et al. J Pediatr Orthop. 2012. doi:10.1097/BPO.0b013e31824b7525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le pide a la radiografía aquí.</a:t>
            </a:r>
          </a:p>
          <a:p>
            <a:pPr marL="347472" indent="-347472">
              <a:spcAft>
                <a:spcPts val="1400"/>
              </a:spcAft>
              <a:buChar char="•"/>
            </a:pPr>
            <a:r>
              <a:rPr sz="2400">
                <a:solidFill>
                  <a:srgbClr val="263238"/>
                </a:solidFill>
                <a:latin typeface="Calibri"/>
              </a:rPr>
              <a:t>No busca la llaga ni la trombosis: sirve para confirmar que la reducción sigue en su sitio y para medir si el molde del yeso fue bueno.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TPI para predecir redesplazamiento en niños: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Iltar S et al. Bone Joint J. 2013. doi:10.1302/0301-620X.95B4.31143</a:t>
            </a:r>
          </a:p>
          <a:p>
            <a:r>
              <a:rPr sz="1000">
                <a:solidFill>
                  <a:srgbClr val="5A6469"/>
                </a:solidFill>
                <a:latin typeface="Calibri"/>
              </a:rPr>
              <a:t>[r20] Subaşi İÖ et al. J Pediatr Orthop B. 2022. doi:10.1097/BPB.0000000000000960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Redesplazamiento según el índice de yeso (niños, 2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Kamat AS et al. J Pediatr Orthop. 2012. doi:10.1097/BPO.0b013e318272474d</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dolor bajo el yeso o la férula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[r3] Livingston KS et al. J Am Acad Orthop Surg. 2017. doi:10.5435/JAAOS-D-15-00655</a:t>
            </a:r>
          </a:p>
          <a:p>
            <a:r>
              <a:rPr sz="1000">
                <a:solidFill>
                  <a:srgbClr val="5A6469"/>
                </a:solidFill>
                <a:latin typeface="Calibri"/>
              </a:rPr>
              <a:t>[r34] Forni C et al. Assist Inferm Ric. 2009. PMID 20050498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usarlo.</a:t>
            </a:r>
          </a:p>
          <a:p>
            <a:pPr marL="347472" indent="-347472">
              <a:spcAft>
                <a:spcPts val="1400"/>
              </a:spcAft>
              <a:buChar char="•"/>
            </a:pPr>
            <a:r>
              <a:rPr sz="2400">
                <a:solidFill>
                  <a:srgbClr val="263238"/>
                </a:solidFill>
                <a:latin typeface="Calibri"/>
              </a:rPr>
              <a:t>Es un mapa de estudio para el dolor bajo un yeso o una férula, no un sustituto del juicio clínico ni de los protocolos de su hospital.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dolor bajo el yeso o la férula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[r3] Livingston KS et al. J Am Acad Orthop Surg. 2017. doi:10.5435/JAAOS-D-15-00655</a:t>
            </a:r>
          </a:p>
          <a:p>
            <a:r>
              <a:rPr sz="1000">
                <a:solidFill>
                  <a:srgbClr val="5A6469"/>
                </a:solidFill>
                <a:latin typeface="Calibri"/>
              </a:rPr>
              <a:t>[r34] Forni C et al. Assist Inferm Ric. 2009. PMID 20050498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pasos de liberación y de seguimiento salen de la guía británica [r2]; los signos pediátricos, de [r3]; el dolor fijo en un punto, del estudio de talones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Dolor bajo el yeso o la férula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p:txBody>
      </p:sp>
      <p:sp>
        <p:nvSpPr>
          <p:cNvPr id="6" name="Rounded Rectangle 5"/>
          <p:cNvSpPr/>
          <p:nvPr/>
        </p:nvSpPr>
        <p:spPr>
          <a:xfrm>
            <a:off x="4754880" y="1508760"/>
            <a:ext cx="2743200" cy="34393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Dolor bajo el yeso o la férula (o niño inconsolable)</a:t>
            </a:r>
          </a:p>
        </p:txBody>
      </p:sp>
      <p:sp>
        <p:nvSpPr>
          <p:cNvPr id="7" name="Decision 6"/>
          <p:cNvSpPr/>
          <p:nvPr/>
        </p:nvSpPr>
        <p:spPr>
          <a:xfrm>
            <a:off x="4572000" y="1962418"/>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desproporcionado y creciente, con más analgesia, o dolor al estirar de forma pasiva?</a:t>
            </a:r>
          </a:p>
        </p:txBody>
      </p:sp>
      <p:sp>
        <p:nvSpPr>
          <p:cNvPr id="8" name="Rectangle 7"/>
          <p:cNvSpPr/>
          <p:nvPr/>
        </p:nvSpPr>
        <p:spPr>
          <a:xfrm>
            <a:off x="2987040" y="2599137"/>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Liberar ya: cortar yeso, algodón y estoquinete hasta ver la piel; elevar; sin vendaje apretado</a:t>
            </a:r>
          </a:p>
        </p:txBody>
      </p:sp>
      <p:sp>
        <p:nvSpPr>
          <p:cNvPr id="9" name="Decision 8"/>
          <p:cNvSpPr/>
          <p:nvPr/>
        </p:nvSpPr>
        <p:spPr>
          <a:xfrm>
            <a:off x="6339839" y="2599137"/>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fijo en un punto, calor, olor, secreción o fiebre?</a:t>
            </a:r>
          </a:p>
        </p:txBody>
      </p:sp>
      <p:sp>
        <p:nvSpPr>
          <p:cNvPr id="10" name="Decision 9"/>
          <p:cNvSpPr/>
          <p:nvPr/>
        </p:nvSpPr>
        <p:spPr>
          <a:xfrm>
            <a:off x="1920239" y="3235855"/>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Dentro de 30 minutos [r2], ¿mejoró y el examen es normal?</a:t>
            </a:r>
          </a:p>
        </p:txBody>
      </p:sp>
      <p:sp>
        <p:nvSpPr>
          <p:cNvPr id="11" name="Rectangle 10"/>
          <p:cNvSpPr/>
          <p:nvPr/>
        </p:nvSpPr>
        <p:spPr>
          <a:xfrm>
            <a:off x="4754880" y="3235855"/>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Retirar el yeso, mirar toda la piel, curar y descartar infección; reaplicar con más acolchado</a:t>
            </a:r>
          </a:p>
        </p:txBody>
      </p:sp>
      <p:sp>
        <p:nvSpPr>
          <p:cNvPr id="12" name="Decision 11"/>
          <p:cNvSpPr/>
          <p:nvPr/>
        </p:nvSpPr>
        <p:spPr>
          <a:xfrm>
            <a:off x="7223759" y="3235855"/>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¿Pantorrilla hinchada o dolorosa, disnea o dolor torácico?</a:t>
            </a:r>
          </a:p>
        </p:txBody>
      </p:sp>
      <p:sp>
        <p:nvSpPr>
          <p:cNvPr id="13" name="Rectangle 12"/>
          <p:cNvSpPr/>
          <p:nvPr/>
        </p:nvSpPr>
        <p:spPr>
          <a:xfrm>
            <a:off x="1755647" y="3872573"/>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cada hora con registro; considerar medir la presión; avisar al cirujano senior</a:t>
            </a:r>
          </a:p>
        </p:txBody>
      </p:sp>
      <p:sp>
        <p:nvSpPr>
          <p:cNvPr id="14" name="Rectangle 13"/>
          <p:cNvSpPr/>
          <p:nvPr/>
        </p:nvSpPr>
        <p:spPr>
          <a:xfrm>
            <a:off x="3877056" y="3872573"/>
            <a:ext cx="237744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Dejar el yeso abierto o una férula holgada con buen acolchado; control precoz</a:t>
            </a:r>
          </a:p>
        </p:txBody>
      </p:sp>
      <p:sp>
        <p:nvSpPr>
          <p:cNvPr id="15" name="Rounded Rectangle 14"/>
          <p:cNvSpPr/>
          <p:nvPr/>
        </p:nvSpPr>
        <p:spPr>
          <a:xfrm>
            <a:off x="5998464" y="3872573"/>
            <a:ext cx="2377440" cy="52699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Estudio urgente de TVP o embolia pulmonar</a:t>
            </a:r>
          </a:p>
        </p:txBody>
      </p:sp>
      <p:sp>
        <p:nvSpPr>
          <p:cNvPr id="16" name="Decision 15"/>
          <p:cNvSpPr/>
          <p:nvPr/>
        </p:nvSpPr>
        <p:spPr>
          <a:xfrm>
            <a:off x="8119871" y="3872573"/>
            <a:ext cx="237744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¿La radiografía muestra pérdida de reducción o un índice de yeso desfavorable?</a:t>
            </a:r>
          </a:p>
        </p:txBody>
      </p:sp>
      <p:sp>
        <p:nvSpPr>
          <p:cNvPr id="17" name="Decision 16"/>
          <p:cNvSpPr/>
          <p:nvPr/>
        </p:nvSpPr>
        <p:spPr>
          <a:xfrm>
            <a:off x="2804160" y="4509292"/>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¿Diferencia entre presión diastólica y compartimental menor de 30 mmHg (riesgo aumentado), presión compartimental absoluta mayor de 40 mmHg o clínica en progreso? [r2]</a:t>
            </a:r>
          </a:p>
        </p:txBody>
      </p:sp>
      <p:sp>
        <p:nvSpPr>
          <p:cNvPr id="18" name="Rectangle 17"/>
          <p:cNvSpPr/>
          <p:nvPr/>
        </p:nvSpPr>
        <p:spPr>
          <a:xfrm>
            <a:off x="6522720" y="4509292"/>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Rehacer o ajustar el yeso con mejor molde; revalorar la reducción</a:t>
            </a:r>
          </a:p>
        </p:txBody>
      </p:sp>
      <p:sp>
        <p:nvSpPr>
          <p:cNvPr id="19" name="Rounded Rectangle 18"/>
          <p:cNvSpPr/>
          <p:nvPr/>
        </p:nvSpPr>
        <p:spPr>
          <a:xfrm>
            <a:off x="2987040" y="5146010"/>
            <a:ext cx="274320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Decide el cirujano de mayor rango; ante el diagnóstico, descompresión quirúrgica urgente (ver «Síndrome compartimental agudo») [r2]</a:t>
            </a:r>
          </a:p>
        </p:txBody>
      </p:sp>
      <p:sp>
        <p:nvSpPr>
          <p:cNvPr id="20" name="Rectangle 19"/>
          <p:cNvSpPr/>
          <p:nvPr/>
        </p:nvSpPr>
        <p:spPr>
          <a:xfrm>
            <a:off x="6522720" y="5146010"/>
            <a:ext cx="274320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Seguir con examen seriado y documentado hasta que ceda</a:t>
            </a:r>
          </a:p>
        </p:txBody>
      </p:sp>
      <p:sp>
        <p:nvSpPr>
          <p:cNvPr id="21" name="Rounded Rectangle 20"/>
          <p:cNvSpPr/>
          <p:nvPr/>
        </p:nvSpPr>
        <p:spPr>
          <a:xfrm>
            <a:off x="4754880" y="5599669"/>
            <a:ext cx="274320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Analgesia simple, elevación, control e instrucciones de alarma; si el dolor persiste tras retirar el yeso, pensar en CRPS (criterios de Budapest)</a:t>
            </a:r>
          </a:p>
        </p:txBody>
      </p:sp>
      <p:cxnSp>
        <p:nvCxnSpPr>
          <p:cNvPr id="22" name="Connector 21"/>
          <p:cNvCxnSpPr>
            <a:stCxn id="6" idx="2"/>
            <a:endCxn id="7" idx="0"/>
          </p:cNvCxnSpPr>
          <p:nvPr/>
        </p:nvCxnSpPr>
        <p:spPr>
          <a:xfrm flipH="1">
            <a:off x="6126480" y="185269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4358640" y="248940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004816" y="248209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8" idx="2"/>
            <a:endCxn id="10" idx="0"/>
          </p:cNvCxnSpPr>
          <p:nvPr/>
        </p:nvCxnSpPr>
        <p:spPr>
          <a:xfrm flipH="1">
            <a:off x="3474719" y="3126127"/>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0" idx="2"/>
            <a:endCxn id="14" idx="0"/>
          </p:cNvCxnSpPr>
          <p:nvPr/>
        </p:nvCxnSpPr>
        <p:spPr>
          <a:xfrm>
            <a:off x="3474719" y="3762845"/>
            <a:ext cx="1591057"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4086452" y="37555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0" idx="2"/>
            <a:endCxn id="13" idx="0"/>
          </p:cNvCxnSpPr>
          <p:nvPr/>
        </p:nvCxnSpPr>
        <p:spPr>
          <a:xfrm flipH="1">
            <a:off x="2944367" y="3762845"/>
            <a:ext cx="53035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2786175" y="37555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3" idx="2"/>
            <a:endCxn id="17" idx="0"/>
          </p:cNvCxnSpPr>
          <p:nvPr/>
        </p:nvCxnSpPr>
        <p:spPr>
          <a:xfrm>
            <a:off x="2944367" y="4399563"/>
            <a:ext cx="141427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7" idx="2"/>
            <a:endCxn id="19" idx="0"/>
          </p:cNvCxnSpPr>
          <p:nvPr/>
        </p:nvCxnSpPr>
        <p:spPr>
          <a:xfrm flipH="1">
            <a:off x="4358640" y="503628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4413504" y="502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7" idx="2"/>
            <a:endCxn id="20" idx="0"/>
          </p:cNvCxnSpPr>
          <p:nvPr/>
        </p:nvCxnSpPr>
        <p:spPr>
          <a:xfrm>
            <a:off x="4358640" y="5036282"/>
            <a:ext cx="353568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650992" y="50289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20" idx="2"/>
            <a:endCxn id="21" idx="0"/>
          </p:cNvCxnSpPr>
          <p:nvPr/>
        </p:nvCxnSpPr>
        <p:spPr>
          <a:xfrm flipH="1">
            <a:off x="6126480" y="548994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4" idx="2"/>
            <a:endCxn id="21" idx="0"/>
          </p:cNvCxnSpPr>
          <p:nvPr/>
        </p:nvCxnSpPr>
        <p:spPr>
          <a:xfrm>
            <a:off x="5065776" y="4399563"/>
            <a:ext cx="1060704" cy="120010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7" idx="2"/>
            <a:endCxn id="9" idx="0"/>
          </p:cNvCxnSpPr>
          <p:nvPr/>
        </p:nvCxnSpPr>
        <p:spPr>
          <a:xfrm>
            <a:off x="6126480" y="248940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00087" y="248209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9" idx="2"/>
            <a:endCxn id="11" idx="0"/>
          </p:cNvCxnSpPr>
          <p:nvPr/>
        </p:nvCxnSpPr>
        <p:spPr>
          <a:xfrm flipH="1">
            <a:off x="6126480" y="312612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772655" y="31188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1" idx="2"/>
            <a:endCxn id="21" idx="0"/>
          </p:cNvCxnSpPr>
          <p:nvPr/>
        </p:nvCxnSpPr>
        <p:spPr>
          <a:xfrm flipH="1">
            <a:off x="6126480" y="3762845"/>
            <a:ext cx="0" cy="183682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9" idx="2"/>
            <a:endCxn id="12" idx="0"/>
          </p:cNvCxnSpPr>
          <p:nvPr/>
        </p:nvCxnSpPr>
        <p:spPr>
          <a:xfrm>
            <a:off x="7894319" y="3126127"/>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8258555" y="3118811"/>
            <a:ext cx="457200" cy="274320"/>
          </a:xfrm>
          <a:prstGeom prst="rect">
            <a:avLst/>
          </a:prstGeom>
          <a:noFill/>
        </p:spPr>
        <p:txBody>
          <a:bodyPr wrap="square">
            <a:spAutoFit/>
          </a:bodyPr>
          <a:lstStyle/>
          <a:p>
            <a:r>
              <a:rPr sz="1200" b="1">
                <a:solidFill>
                  <a:srgbClr val="D97706"/>
                </a:solidFill>
                <a:latin typeface="Calibri"/>
              </a:rPr>
              <a:t>no</a:t>
            </a:r>
          </a:p>
        </p:txBody>
      </p:sp>
      <p:cxnSp>
        <p:nvCxnSpPr>
          <p:cNvPr id="44" name="Connector 43"/>
          <p:cNvCxnSpPr>
            <a:stCxn id="12" idx="2"/>
            <a:endCxn id="15" idx="0"/>
          </p:cNvCxnSpPr>
          <p:nvPr/>
        </p:nvCxnSpPr>
        <p:spPr>
          <a:xfrm flipH="1">
            <a:off x="7187184" y="3762845"/>
            <a:ext cx="159105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7718449" y="37555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2" idx="2"/>
            <a:endCxn id="16" idx="0"/>
          </p:cNvCxnSpPr>
          <p:nvPr/>
        </p:nvCxnSpPr>
        <p:spPr>
          <a:xfrm>
            <a:off x="8778239" y="3762845"/>
            <a:ext cx="53035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9018726" y="37555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8" name="Connector 47"/>
          <p:cNvCxnSpPr>
            <a:stCxn id="16" idx="2"/>
            <a:endCxn id="18" idx="0"/>
          </p:cNvCxnSpPr>
          <p:nvPr/>
        </p:nvCxnSpPr>
        <p:spPr>
          <a:xfrm flipH="1">
            <a:off x="7894320" y="4399563"/>
            <a:ext cx="141427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310676" y="43922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0" name="Connector 49"/>
          <p:cNvCxnSpPr>
            <a:stCxn id="18" idx="2"/>
            <a:endCxn id="21" idx="0"/>
          </p:cNvCxnSpPr>
          <p:nvPr/>
        </p:nvCxnSpPr>
        <p:spPr>
          <a:xfrm flipH="1">
            <a:off x="6126480" y="5036282"/>
            <a:ext cx="1767840" cy="56338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Connector 50"/>
          <p:cNvCxnSpPr>
            <a:stCxn id="16" idx="2"/>
            <a:endCxn id="21" idx="0"/>
          </p:cNvCxnSpPr>
          <p:nvPr/>
        </p:nvCxnSpPr>
        <p:spPr>
          <a:xfrm flipH="1">
            <a:off x="6126480" y="4399563"/>
            <a:ext cx="3182111" cy="120010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7691932" y="4773880"/>
            <a:ext cx="457200" cy="274320"/>
          </a:xfrm>
          <a:prstGeom prst="rect">
            <a:avLst/>
          </a:prstGeom>
          <a:noFill/>
        </p:spPr>
        <p:txBody>
          <a:bodyPr wrap="square">
            <a:spAutoFit/>
          </a:bodyPr>
          <a:lstStyle/>
          <a:p>
            <a:r>
              <a:rPr sz="1200" b="1">
                <a:solidFill>
                  <a:srgbClr val="D97706"/>
                </a:solidFill>
                <a:latin typeface="Calibri"/>
              </a:rPr>
              <a:t>no</a:t>
            </a:r>
          </a:p>
        </p:txBody>
      </p:sp>
      <p:sp>
        <p:nvSpPr>
          <p:cNvPr id="53" name="TextBox 5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prevenir y resolver cada complicación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British Orthopaedic Association. 2025.</a:t>
            </a:r>
          </a:p>
          <a:p>
            <a:r>
              <a:rPr sz="800">
                <a:solidFill>
                  <a:srgbClr val="5A6469"/>
                </a:solidFill>
                <a:latin typeface="Calibri"/>
              </a:rPr>
              <a:t>[r5] Zee AA et al. Cochrane Database Syst Rev. 2017. doi:10.1002/14651858.CD006681.pub4</a:t>
            </a:r>
          </a:p>
          <a:p>
            <a:r>
              <a:rPr sz="800">
                <a:solidFill>
                  <a:srgbClr val="5A6469"/>
                </a:solidFill>
                <a:latin typeface="Calibri"/>
              </a:rPr>
              <a:t>[r6] van Adrichem RA et al. N Engl J Med. 2017. doi:10.1056/NEJMoa1613303</a:t>
            </a:r>
          </a:p>
          <a:p>
            <a:r>
              <a:rPr sz="800">
                <a:solidFill>
                  <a:srgbClr val="5A6469"/>
                </a:solidFill>
                <a:latin typeface="Calibri"/>
              </a:rPr>
              <a:t>[r8] Zollinger PE et al. J Bone Joint Surg Am. 2007. doi:10.2106/JBJS.F.01147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Presión y sospecha de síndrome compartimental.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TVP por ecografía al retirar el yeso, tobillo o pie (PROTECT)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Bruntink MM et al. Injury. 2017. doi:10.1016/j.injury.2017.02.018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TEV sintomática a los 3 meses con yeso de pierna (POT-CAST)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van Adrichem RA et al. N Engl J Med. 2017. doi:10.1056/NEJMoa1613303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colocar, abrir y retirar un yeso sin hacer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British Orthopaedic Association. 2025.</a:t>
            </a:r>
          </a:p>
          <a:p>
            <a:r>
              <a:rPr sz="800">
                <a:solidFill>
                  <a:srgbClr val="5A6469"/>
                </a:solidFill>
                <a:latin typeface="Calibri"/>
              </a:rPr>
              <a:t>[r4] Zaino CJ et al. J Bone Joint Surg Am. 2015. doi:10.2106/JBJS.N.00579</a:t>
            </a:r>
          </a:p>
          <a:p>
            <a:r>
              <a:rPr sz="800">
                <a:solidFill>
                  <a:srgbClr val="5A6469"/>
                </a:solidFill>
                <a:latin typeface="Calibri"/>
              </a:rPr>
              <a:t>[r7] Kamat AS et al. J Pediatr Orthop. 2012. doi:10.1097/BPO.0b013e318272474d</a:t>
            </a:r>
          </a:p>
          <a:p>
            <a:r>
              <a:rPr sz="800">
                <a:solidFill>
                  <a:srgbClr val="5A6469"/>
                </a:solidFill>
                <a:latin typeface="Calibri"/>
              </a:rPr>
              <a:t>[r9] McGraw-Heinrich JA et al. J Pediatr Soc North Am. 2025. doi:10.1016/j.jposna.2025.100244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Apoyo de estudio.</a:t>
            </a:r>
          </a:p>
          <a:p>
            <a:pPr marL="347472" indent="-347472">
              <a:spcAft>
                <a:spcPts val="1400"/>
              </a:spcAft>
              <a:buChar char="•"/>
            </a:pPr>
            <a:r>
              <a:rPr sz="2400">
                <a:solidFill>
                  <a:srgbClr val="263238"/>
                </a:solidFill>
                <a:latin typeface="Calibri"/>
              </a:rPr>
              <a:t>No sustituye al tutor ni al manual del material.</a:t>
            </a:r>
          </a:p>
          <a:p>
            <a:pPr marL="347472" indent="-347472">
              <a:spcAft>
                <a:spcPts val="1400"/>
              </a:spcAft>
              <a:buChar char="•"/>
            </a:pPr>
            <a:r>
              <a:rPr sz="2400">
                <a:solidFill>
                  <a:srgbClr val="263238"/>
                </a:solidFill>
                <a:latin typeface="Calibri"/>
              </a:rPr>
              <a:t>Cada paso lleva su fuente; lo que no la tiene se rotula práctica habitual / opinión experta y no lleva cifra.</a:t>
            </a:r>
          </a:p>
          <a:p>
            <a:pPr marL="347472" indent="-347472">
              <a:spcAft>
                <a:spcPts val="1400"/>
              </a:spcAft>
              <a:buChar char="•"/>
            </a:pPr>
            <a:r>
              <a:rPr sz="2400">
                <a:solidFill>
                  <a:srgbClr val="263238"/>
                </a:solidFill>
                <a:latin typeface="Calibri"/>
              </a:rPr>
              <a: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colocar, abrir y retirar un yeso sin hacer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Halanski MA. J Pediatr Orthop. 2016. doi:10.1097/BPO.0000000000000756</a:t>
            </a:r>
          </a:p>
          <a:p>
            <a:r>
              <a:rPr sz="1000">
                <a:solidFill>
                  <a:srgbClr val="5A6469"/>
                </a:solidFill>
                <a:latin typeface="Calibri"/>
              </a:rPr>
              <a:t>[r58] Guilbault R et al. J Pediatr Soc North Am. 2025. doi:10.1016/j.jposna.2025.100237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Cortar con la técnica de entrar y salir, sin arrastrar la hoja [r50], y usar el separador de yeso tras los primeros cortes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Reducción de la presión en un modelo de yeso univalvado (valor: presión inicial baja; valor2: presión inicial alta)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Kleis K et al. J Pediatr Orthop. 2019. doi:10.1097/BPO.0000000000000961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Instrucciones al alta: qué se le dice al paciente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Livingston KS et al. J Am Acad Orthop Surg. 2017. doi:10.5435/JAAOS-D-15-00655</a:t>
            </a:r>
          </a:p>
          <a:p>
            <a:r>
              <a:rPr sz="800">
                <a:solidFill>
                  <a:srgbClr val="5A6469"/>
                </a:solidFill>
                <a:latin typeface="Calibri"/>
              </a:rPr>
              <a:t>[r5] Zee AA et al. Cochrane Database Syst Rev. 2017. doi:10.1002/14651858.CD006681.pub4</a:t>
            </a:r>
          </a:p>
          <a:p>
            <a:r>
              <a:rPr sz="800">
                <a:solidFill>
                  <a:srgbClr val="5A6469"/>
                </a:solidFill>
                <a:latin typeface="Calibri"/>
              </a:rPr>
              <a:t>[r9] McGraw-Heinrich JA et al. J Pediatr Soc North Am. 2025. doi:10.1016/j.jposna.2025.100244</a:t>
            </a:r>
          </a:p>
          <a:p>
            <a:r>
              <a:rPr sz="800">
                <a:solidFill>
                  <a:srgbClr val="5A6469"/>
                </a:solidFill>
                <a:latin typeface="Calibri"/>
              </a:rPr>
              <a:t>[r17] Jellad A et al. Arch Phys Med Rehabil. 2014. doi:10.1016/j.apmr.2013.09.012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 se entrega por escrito y se comprueba que se entendió (práctica habitual / opinión experta; no se encontró un estudio que establezca el mejor formato).</a:t>
            </a:r>
          </a:p>
          <a:p>
            <a:pPr marL="347472" indent="-347472">
              <a:spcAft>
                <a:spcPts val="1400"/>
              </a:spcAft>
              <a:buChar char="•"/>
            </a:pPr>
            <a:r>
              <a:rPr sz="2400">
                <a:solidFill>
                  <a:srgbClr val="263238"/>
                </a:solidFill>
                <a:latin typeface="Calibri"/>
              </a:rPr>
              <a:t>Lo que lleva cifra o fuente, la cita.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Instrucciones al alta: qué se le dice al paciente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Delasobera BE et al. J Emerg Med. 2011. doi:10.1016/j.jemermed.2010.05.031</a:t>
            </a:r>
          </a:p>
          <a:p>
            <a:r>
              <a:rPr sz="1000">
                <a:solidFill>
                  <a:srgbClr val="5A6469"/>
                </a:solidFill>
                <a:latin typeface="Calibri"/>
              </a:rPr>
              <a:t>[r3] Livingston KS et al. J Am Acad Orthop Surg. 2017. doi:10.5435/JAAOS-D-15-00655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Mal olor, secreción o fiebre: puede ser infección, a veces grave [r19].</a:t>
            </a:r>
          </a:p>
          <a:p>
            <a:pPr marL="347472" indent="-347472">
              <a:spcAft>
                <a:spcPts val="1400"/>
              </a:spcAft>
              <a:buChar char="•"/>
            </a:pPr>
            <a:r>
              <a:rPr sz="2800">
                <a:solidFill>
                  <a:srgbClr val="263238"/>
                </a:solidFill>
                <a:latin typeface="Calibri"/>
              </a:rPr>
              <a:t>En un niño: llanto inconsolable, agitación o necesidad creciente de analgésico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Instrucciones al alta: qué se le dice al paciente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Subaşi İÖ et al. J Pediatr Orthop B. 2022. doi:10.1097/BPB.0000000000000960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cortar ni recortar el yeso en casa (práctica habitual / opinión experta).</a:t>
            </a:r>
          </a:p>
          <a:p>
            <a:pPr marL="347472" indent="-347472">
              <a:spcAft>
                <a:spcPts val="1400"/>
              </a:spcAft>
              <a:buChar char="•"/>
            </a:pPr>
            <a:r>
              <a:rPr sz="2400">
                <a:solidFill>
                  <a:srgbClr val="263238"/>
                </a:solidFill>
                <a:latin typeface="Calibri"/>
              </a:rPr>
              <a:t>Controles.</a:t>
            </a:r>
          </a:p>
          <a:p>
            <a:pPr marL="347472" indent="-347472">
              <a:spcAft>
                <a:spcPts val="1400"/>
              </a:spcAft>
              <a:buChar char="•"/>
            </a:pPr>
            <a:r>
              <a:rPr sz="2400">
                <a:solidFill>
                  <a:srgbClr val="263238"/>
                </a:solidFill>
                <a:latin typeface="Calibri"/>
              </a:rPr>
              <a:t>En fracturas de antebrazo reducidas en niños, radiografía y nueva medición del TPI al final de la primera semana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factores de riesgo y prevención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Zee AA et al. Cochrane Database Syst Rev. 2017. doi:10.1002/14651858.CD006681.pub4</a:t>
            </a:r>
          </a:p>
          <a:p>
            <a:r>
              <a:rPr sz="800">
                <a:solidFill>
                  <a:srgbClr val="5A6469"/>
                </a:solidFill>
                <a:latin typeface="Calibri"/>
              </a:rPr>
              <a:t>[r7] Kamat AS et al. J Pediatr Orthop. 2012. doi:10.1097/BPO.0b013e318272474d</a:t>
            </a:r>
          </a:p>
          <a:p>
            <a:r>
              <a:rPr sz="800">
                <a:solidFill>
                  <a:srgbClr val="5A6469"/>
                </a:solidFill>
                <a:latin typeface="Calibri"/>
              </a:rPr>
              <a:t>[r8] Zollinger PE et al. J Bone Joint Surg Am. 2007. doi:10.2106/JBJS.F.01147</a:t>
            </a:r>
          </a:p>
          <a:p>
            <a:r>
              <a:rPr sz="800">
                <a:solidFill>
                  <a:srgbClr val="5A6469"/>
                </a:solidFill>
                <a:latin typeface="Calibri"/>
              </a:rPr>
              <a:t>[r10] Bae DS et al. J Pediatr Orthop. 2001. PMID 11521042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Síndrome compartimental.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por sierra por 100 yesos cortados por residentes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Bae DS et al. J Bone Joint Surg Am. 2017. doi:10.2106/JBJS.17.00199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cutáneos de talón por 1000 yesos de miembro inferior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Difazio RL et al. J Pediatr Orthop. 2017. doi:10.1097/BPO.0000000000000713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cómo suelen evolucionar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Bae DS et al. J Pediatr Orthop. 2001. PMID 11521042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Síndrome compartimental pediátrico.</a:t>
            </a:r>
          </a:p>
          <a:p>
            <a:pPr marL="347472" indent="-347472">
              <a:spcAft>
                <a:spcPts val="1400"/>
              </a:spcAft>
              <a:buChar char="•"/>
            </a:pPr>
            <a:r>
              <a:rPr sz="2800">
                <a:solidFill>
                  <a:srgbClr val="263238"/>
                </a:solidFill>
                <a:latin typeface="Calibri"/>
              </a:rPr>
              <a:t>Con diagnóstico y tratamiento tempranos, más de 90 % de los niños de la serie recuperó la función completa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cómo suelen evolucionar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Zee AA et al. Cochrane Database Syst Rev. 2017. doi:10.1002/14651858.CD006681.pub4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Trombosis.</a:t>
            </a:r>
          </a:p>
          <a:p>
            <a:pPr marL="347472" indent="-347472">
              <a:spcAft>
                <a:spcPts val="1400"/>
              </a:spcAft>
              <a:buChar char="•"/>
            </a:pPr>
            <a:r>
              <a:rPr sz="2800">
                <a:solidFill>
                  <a:srgbClr val="263238"/>
                </a:solidFill>
                <a:latin typeface="Calibri"/>
              </a:rPr>
              <a:t>En los ensayos del metaanálisis Cochrane se reportó una muerte, ninguna por embolia pulmonar [r5].</a:t>
            </a:r>
          </a:p>
          <a:p>
            <a:pPr marL="347472" indent="-347472">
              <a:spcAft>
                <a:spcPts val="1400"/>
              </a:spcAft>
              <a:buChar char="•"/>
            </a:pPr>
            <a:r>
              <a:rPr sz="2800">
                <a:solidFill>
                  <a:srgbClr val="263238"/>
                </a:solidFill>
                <a:latin typeface="Calibri"/>
              </a:rPr>
              <a:t>Inmovilización más corta.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Prevalencia de CRPS tras fractura de muñeca según vitamina 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Zollinger PE et al. J Bone Joint Surg Am. 2007. doi:10.2106/JBJS.F.01147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Livingston KS et al. J Am Acad Orthop Surg. 2017. doi:10.5435/JAAOS-D-15-00655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Niños.</a:t>
            </a:r>
          </a:p>
          <a:p>
            <a:pPr marL="347472" indent="-347472">
              <a:spcAft>
                <a:spcPts val="1400"/>
              </a:spcAft>
              <a:buChar char="•"/>
            </a:pPr>
            <a:r>
              <a:rPr sz="2800">
                <a:solidFill>
                  <a:srgbClr val="263238"/>
                </a:solidFill>
                <a:latin typeface="Calibri"/>
              </a:rPr>
              <a:t>El síndrome compartimental se reconoce por las 3 A (ansiedad, agitación, necesidad de analgésico) más que por los signos del adulto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American Academy of Orthopaedic Surgeons.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se usó anestesia neuroaxial, la guía estadounidense pide, por consenso y sin estudios de respaldo, examen frecuente o monitoreo de presión [r54].</a:t>
            </a:r>
          </a:p>
          <a:p>
            <a:pPr marL="347472" indent="-347472">
              <a:spcAft>
                <a:spcPts val="1400"/>
              </a:spcAft>
              <a:buChar char="•"/>
            </a:pPr>
            <a:r>
              <a:rPr sz="2400">
                <a:solidFill>
                  <a:srgbClr val="263238"/>
                </a:solidFill>
                <a:latin typeface="Calibri"/>
              </a:rPr>
              <a:t>Pacientes oncológicos.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Nemeth B et al. Thromb Haemost. 2019. doi:10.1055/s-0039-1693410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IMC mayor de 30 kg/m2 (RR 3,8), el antecedente familiar de TEV (RR 2,4)… [r56]</a:t>
            </a:r>
          </a:p>
          <a:p>
            <a:pPr marL="347472" indent="-347472">
              <a:spcAft>
                <a:spcPts val="1400"/>
              </a:spcAft>
              <a:buChar char="•"/>
            </a:pPr>
            <a:r>
              <a:rPr sz="2400">
                <a:solidFill>
                  <a:srgbClr val="263238"/>
                </a:solidFill>
                <a:latin typeface="Calibri"/>
              </a:rPr>
              <a:t>Adultos con fractura de radio distal de baja energía.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Aspectos medicolegales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Bae DS et al. J Bone Joint Surg Am. 2017. doi:10.2106/JBJS.17.00199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quemaduras de sierra son prevenibles y se reclaman.</a:t>
            </a:r>
          </a:p>
          <a:p>
            <a:pPr marL="347472" indent="-347472">
              <a:spcAft>
                <a:spcPts val="1400"/>
              </a:spcAft>
              <a:buChar char="•"/>
            </a:pPr>
            <a:r>
              <a:rPr sz="2400">
                <a:solidFill>
                  <a:srgbClr val="263238"/>
                </a:solidFill>
                <a:latin typeface="Calibri"/>
              </a:rPr>
              <a:t>En 6 reclamos históricos de un centro, los pagos totales fueron de USD 2995 a USD 25 000 por reclamo [r36].</a:t>
            </a:r>
          </a:p>
          <a:p>
            <a:pPr marL="347472" indent="-347472">
              <a:spcAft>
                <a:spcPts val="1400"/>
              </a:spcAft>
              <a:buChar char="•"/>
            </a:pPr>
            <a:r>
              <a:rPr sz="2400">
                <a:solidFill>
                  <a:srgbClr val="263238"/>
                </a:solidFill>
                <a:latin typeface="Calibri"/>
              </a:rPr>
              <a:t>Documentar es protección y es estándar.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Aspectos medicolegales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[r36] Bae DS et al. J Bone Joint Surg Am. 2017. doi:10.2106/JBJS.17.00199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Información al paciente.</a:t>
            </a:r>
          </a:p>
          <a:p>
            <a:pPr marL="347472" indent="-347472">
              <a:spcAft>
                <a:spcPts val="1400"/>
              </a:spcAft>
              <a:buChar char="•"/>
            </a:pPr>
            <a:r>
              <a:rPr sz="2400">
                <a:solidFill>
                  <a:srgbClr val="263238"/>
                </a:solidFill>
                <a:latin typeface="Calibri"/>
              </a:rPr>
              <a:t>Entregar por escrito las señales de alarma y dejar constancia de que se entendieron es práctica habitual / opinión experta; en este capítulo no se encontró un estudio que establezca su efecto.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rigidez, atrofia y vuelta a la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Wall BT et al. Acta Physiol (Oxf). 2014. doi:10.1111/apha.12190</a:t>
            </a:r>
          </a:p>
          <a:p>
            <a:r>
              <a:rPr sz="800">
                <a:solidFill>
                  <a:srgbClr val="5A6469"/>
                </a:solidFill>
                <a:latin typeface="Calibri"/>
              </a:rPr>
              <a:t>[r17] Jellad A et al. Arch Phys Med Rehabil. 2014. doi:10.1016/j.apmr.2013.09.012</a:t>
            </a:r>
          </a:p>
          <a:p>
            <a:r>
              <a:rPr sz="800">
                <a:solidFill>
                  <a:srgbClr val="5A6469"/>
                </a:solidFill>
                <a:latin typeface="Calibri"/>
              </a:rPr>
              <a:t>[r52] Lewis SR et al. Cochrane Database Syst Rev. 2024. doi:10.1002/14651858.CD005595.pub4</a:t>
            </a:r>
          </a:p>
          <a:p>
            <a:r>
              <a:rPr sz="800">
                <a:solidFill>
                  <a:srgbClr val="5A6469"/>
                </a:solidFill>
                <a:latin typeface="Calibri"/>
              </a:rPr>
              <a:t>[r57] Christersson A et al. Scand J Surg. 2018. doi:10.1177/1457496917731184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músculo se pierde rápido.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rigidez, atrofia y vuelta a la función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Wall BT et al. Acta Physiol (Oxf). 2014. doi:10.1111/apha.12190</a:t>
            </a:r>
          </a:p>
          <a:p>
            <a:r>
              <a:rPr sz="800">
                <a:solidFill>
                  <a:srgbClr val="5A6469"/>
                </a:solidFill>
                <a:latin typeface="Calibri"/>
              </a:rPr>
              <a:t>[r17] Jellad A et al. Arch Phys Med Rehabil. 2014. doi:10.1016/j.apmr.2013.09.012</a:t>
            </a:r>
          </a:p>
          <a:p>
            <a:r>
              <a:rPr sz="800">
                <a:solidFill>
                  <a:srgbClr val="5A6469"/>
                </a:solidFill>
                <a:latin typeface="Calibri"/>
              </a:rPr>
              <a:t>[r52] Lewis SR et al. Cochrane Database Syst Rev. 2024. doi:10.1002/14651858.CD005595.pub4</a:t>
            </a:r>
          </a:p>
          <a:p>
            <a:r>
              <a:rPr sz="800">
                <a:solidFill>
                  <a:srgbClr val="5A6469"/>
                </a:solidFill>
                <a:latin typeface="Calibri"/>
              </a:rPr>
              <a:t>[r57] Christersson A et al. Scand J Surg. 2018. doi:10.1177/1457496917731184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Pero acortar sin criterio tiene precio.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área del cuádriceps y de fuerza con el yeso (valor: área; valor2: fuerza o torque de extensores)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Wall BT et al. Acta Physiol (Oxf). 2014. doi:10.1111/apha.12190</a:t>
            </a:r>
          </a:p>
          <a:p>
            <a:r>
              <a:rPr sz="1000">
                <a:solidFill>
                  <a:srgbClr val="5A6469"/>
                </a:solidFill>
                <a:latin typeface="Calibri"/>
              </a:rPr>
              <a:t>[r59] Veldhuizen JW et al. Int J Sports Med. 1993. doi:10.1055/s-2007-1021178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McGraw-Heinrich JA et al. J Pediatr Soc North Am. 2025. doi:10.1016/j.jposna.2025.100244</a:t>
            </a:r>
          </a:p>
          <a:p>
            <a:r>
              <a:rPr sz="1000">
                <a:solidFill>
                  <a:srgbClr val="5A6469"/>
                </a:solidFill>
                <a:latin typeface="Calibri"/>
              </a:rPr>
              <a:t>[r10] Bae DS et al. J Pediatr Orthop. 2001. PMID 11521042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dolor bajo un yeso es un síntoma que se investiga y no se tapa con analgésicos: el dolor no controlado obliga a mirar… [r9]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Bae DS et al. J Pediatr Orthop. 2001. PMID 11521042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esperar la parálisis ni la ausencia de pulso: en 33 niños con síndrome compartimental las clásicas 5 P fueron poco fiables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[r4] Zaino CJ et al. J Bone Joint Surg Am. 2015. doi:10.2106/JBJS.N.00579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dolor creciente bajo un yeso obliga a liberar todo hasta la piel y a reevaluar dentro de 30 minutos [r2].</a:t>
            </a:r>
          </a:p>
          <a:p>
            <a:pPr marL="347472" indent="-347472">
              <a:spcAft>
                <a:spcPts val="1400"/>
              </a:spcAft>
              <a:buChar char="•"/>
            </a:pPr>
            <a:r>
              <a:rPr sz="2400">
                <a:solidFill>
                  <a:srgbClr val="263238"/>
                </a:solidFill>
                <a:latin typeface="Calibri"/>
              </a:rPr>
              <a:t>Un vendaje elástico encima de un yeso abierto devuelve presión: de 99,9 % a 77,2 % de reducción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síndrome compartimental · dolor desproporcionado · las 5 P y las 3 A · valva…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British Orthopaedic Association. 2025.</a:t>
            </a:r>
          </a:p>
          <a:p>
            <a:r>
              <a:rPr sz="1000">
                <a:solidFill>
                  <a:srgbClr val="5A6469"/>
                </a:solidFill>
                <a:latin typeface="Calibri"/>
              </a:rPr>
              <a:t>[r10] Bae DS et al. J Pediatr Orthop. 2001. PMID 11521042</a:t>
            </a:r>
          </a:p>
          <a:p>
            <a:r>
              <a:rPr sz="1000">
                <a:solidFill>
                  <a:srgbClr val="5A6469"/>
                </a:solidFill>
                <a:latin typeface="Calibri"/>
              </a:rPr>
              <a:t>[r3] Livingston KS et al. J Am Acad Orthop Surg. 2017. doi:10.5435/JAAOS-D-15-00655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Dolor creciente que pide más analgesia: abrir todo hasta la piel, no esperar al pulso [r2][r10].</a:t>
            </a:r>
          </a:p>
          <a:p>
            <a:pPr marL="347472" indent="-347472">
              <a:spcAft>
                <a:spcPts val="1400"/>
              </a:spcAft>
              <a:buChar char="•"/>
            </a:pPr>
            <a:r>
              <a:rPr sz="2400">
                <a:solidFill>
                  <a:srgbClr val="263238"/>
                </a:solidFill>
                <a:latin typeface="Calibri"/>
              </a:rPr>
              <a:t>Niño inconsolable, agitado y con más analgesia: pensar en las 3 A, no en el miedo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dolor creciente a las pocas horas de un yeso de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paciente real.</a:t>
            </a:r>
          </a:p>
          <a:p>
            <a:pPr marL="347472" indent="-347472">
              <a:spcAft>
                <a:spcPts val="1400"/>
              </a:spcAft>
              <a:buChar char="•"/>
            </a:pPr>
            <a:r>
              <a:rPr sz="2400">
                <a:solidFill>
                  <a:srgbClr val="263238"/>
                </a:solidFill>
                <a:latin typeface="Calibri"/>
              </a:rPr>
              <a:t>Varón de 34 años, con índice de masa corporal de 32 kg/m2 y sin otros antecedentes, con una fractura de tobillo tratada sin cirugía con yeso corto de pierna.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sospecha y qué hace en los primeros minutos?</a:t>
            </a:r>
          </a:p>
          <a:p>
            <a:pPr marL="347472" indent="-347472">
              <a:spcAft>
                <a:spcPts val="1400"/>
              </a:spcAft>
              <a:buChar char="•"/>
            </a:pPr>
            <a:r>
              <a:rPr sz="2400">
                <a:solidFill>
                  <a:srgbClr val="263238"/>
                </a:solidFill>
                <a:latin typeface="Calibri"/>
              </a:rPr>
              <a:t>2. El residente corta solo la capa dura del yeso y vuelve a envolver con un vendaje elástico. ¿Qué problema tiene esa maniobra?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Dolor mayor del que explica la lesión y que se dispara al estirar de forma pasiva: se sospecha síndrome compartimental.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Halanski M, Noonan KJ. Cast and splint immobilization: complications. J Am Acad Orthop Surg. 2008;16(1):30-40. https://doi.org/10.5435/00124635-200801000-00005</a:t>
            </a:r>
          </a:p>
          <a:p>
            <a:pPr>
              <a:spcAft>
                <a:spcPts val="800"/>
              </a:spcAft>
            </a:pPr>
            <a:r>
              <a:rPr sz="1200">
                <a:solidFill>
                  <a:srgbClr val="263238"/>
                </a:solidFill>
                <a:latin typeface="Calibri"/>
              </a:rPr>
              <a:t>[r2] British Orthopaedic Association. BOASt: Diagnosis and Management of Compartment Syndrome of the Extremities. Londres: BOA; publicada en julio de 2014, actualizada en julio de 2025. https://www.boa.ac.uk/resource/boast-10-pdf.html</a:t>
            </a:r>
          </a:p>
          <a:p>
            <a:pPr>
              <a:spcAft>
                <a:spcPts val="800"/>
              </a:spcAft>
            </a:pPr>
            <a:r>
              <a:rPr sz="1200">
                <a:solidFill>
                  <a:srgbClr val="263238"/>
                </a:solidFill>
                <a:latin typeface="Calibri"/>
              </a:rPr>
              <a:t>[r3] Livingston KS, Glotzbecker MP, Shore BJ. Pediatric Acute Compartment Syndrome. J Am Acad Orthop Surg. 2017;25(5):358-364. https://doi.org/10.5435/JAAOS-D-15-00655</a:t>
            </a:r>
          </a:p>
          <a:p>
            <a:pPr>
              <a:spcAft>
                <a:spcPts val="800"/>
              </a:spcAft>
            </a:pPr>
            <a:r>
              <a:rPr sz="1200">
                <a:solidFill>
                  <a:srgbClr val="263238"/>
                </a:solidFill>
                <a:latin typeface="Calibri"/>
              </a:rPr>
              <a:t>[r4] Zaino CJ, Patel MR, Arief MS, Pivec R. The effectiveness of bivalving, cast spreading, and webril cutting to reduce cast pressure in a fiberglass short arm cast. J Bone Joint Surg Am. 2015;97(5):374-80. [ECA en voluntarios sin fractura] https://doi.org/10.2106/JBJS.N.00579</a:t>
            </a:r>
          </a:p>
          <a:p>
            <a:pPr>
              <a:spcAft>
                <a:spcPts val="800"/>
              </a:spcAft>
            </a:pPr>
            <a:r>
              <a:rPr sz="1200">
                <a:solidFill>
                  <a:srgbClr val="263238"/>
                </a:solidFill>
                <a:latin typeface="Calibri"/>
              </a:rPr>
              <a:t>[r5] Zee AA, van Lieshout K, van der Heide M, Janssen L, Janzing HM. Low molecular weight heparin for prevention of venous thromboembolism in patients with lower-limb immobilization. Cochrane Database Syst Rev. 2017;8(8):CD006681. https://doi.org/10.1002/14651858.CD006681.pub4</a:t>
            </a:r>
          </a:p>
          <a:p>
            <a:pPr>
              <a:spcAft>
                <a:spcPts val="800"/>
              </a:spcAft>
            </a:pPr>
            <a:r>
              <a:rPr sz="1200">
                <a:solidFill>
                  <a:srgbClr val="263238"/>
                </a:solidFill>
                <a:latin typeface="Calibri"/>
              </a:rPr>
              <a:t>[r6] van Adrichem RA, Nemeth B, Algra A, le Cessie S, Rosendaal FR, Schipper IB, et al. Thromboprophylaxis after Knee Arthroscopy and Lower-Leg Casting. N Engl J Med. 2017;376(6):515-525. https://doi.org/10.1056/NEJMoa1613303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Kamat AS, Pierse N, Devane P, Mutimer J, Horne G. Redefining the cast index: the optimum technique to reduce redisplacement in pediatric distal forearm fractures. J Pediatr Orthop. 2012;32(8):787-91. https://doi.org/10.1097/BPO.0b013e318272474d</a:t>
            </a:r>
          </a:p>
          <a:p>
            <a:pPr>
              <a:spcAft>
                <a:spcPts val="800"/>
              </a:spcAft>
            </a:pPr>
            <a:r>
              <a:rPr sz="1200">
                <a:solidFill>
                  <a:srgbClr val="263238"/>
                </a:solidFill>
                <a:latin typeface="Calibri"/>
              </a:rPr>
              <a:t>[r8] Zollinger PE, Tuinebreijer WE, Breederveld RS, Kreis RW. Can vitamin C prevent complex regional pain syndrome in patients with wrist fractures? A randomized, controlled, multicenter dose-response study. J Bone Joint Surg Am. 2007;89(7):1424-31. https://doi.org/10.2106/JBJS.F.01147</a:t>
            </a:r>
          </a:p>
          <a:p>
            <a:pPr>
              <a:spcAft>
                <a:spcPts val="800"/>
              </a:spcAft>
            </a:pPr>
            <a:r>
              <a:rPr sz="1200">
                <a:solidFill>
                  <a:srgbClr val="263238"/>
                </a:solidFill>
                <a:latin typeface="Calibri"/>
              </a:rPr>
              <a:t>[r9] McGraw-Heinrich JA, Wall JC, Rosenfeld SB. Common Cast Complications. J Pediatr Soc North Am. 2025;12:100244. https://doi.org/10.1016/j.jposna.2025.100244</a:t>
            </a:r>
          </a:p>
          <a:p>
            <a:pPr>
              <a:spcAft>
                <a:spcPts val="800"/>
              </a:spcAft>
            </a:pPr>
            <a:r>
              <a:rPr sz="1200">
                <a:solidFill>
                  <a:srgbClr val="263238"/>
                </a:solidFill>
                <a:latin typeface="Calibri"/>
              </a:rPr>
              <a:t>[r10] Bae DS, Kadiyala RK, Waters PM. Acute compartment syndrome in children: contemporary diagnosis, treatment, and outcome. J Pediatr Orthop. 2001;21(5):680-8. https://pubmed.ncbi.nlm.nih.gov/11521042/</a:t>
            </a:r>
          </a:p>
          <a:p>
            <a:pPr>
              <a:spcAft>
                <a:spcPts val="800"/>
              </a:spcAft>
            </a:pPr>
            <a:r>
              <a:rPr sz="1200">
                <a:solidFill>
                  <a:srgbClr val="263238"/>
                </a:solidFill>
                <a:latin typeface="Calibri"/>
              </a:rPr>
              <a:t>[r11] Garfin SR, Mubarak SJ, Evans KL, Hargens AR, Akeson WH. Quantification of intracompartmental pressure and volume under plaster casts. J Bone Joint Surg Am. 1981;63(3):449-53. [estudio experimental en perros] https://pubmed.ncbi.nlm.nih.gov/7204445/</a:t>
            </a:r>
          </a:p>
          <a:p>
            <a:pPr>
              <a:spcAft>
                <a:spcPts val="800"/>
              </a:spcAft>
            </a:pPr>
            <a:r>
              <a:rPr sz="1200">
                <a:solidFill>
                  <a:srgbClr val="263238"/>
                </a:solidFill>
                <a:latin typeface="Calibri"/>
              </a:rPr>
              <a:t>[r12] Halanski MA, Halanski AD, Oza A, Vanderby R, Munoz A, Noonan KJ. Thermal injury with contemporary cast-application techniques and methods to circumvent morbidity. J Bone Joint Surg Am. 2007;89(11):2369-77. [estudio en modelos de miembro] https://doi.org/10.2106/JBJS.F.01208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75</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Nakken ER, Walley KC, Janney CA, Gong DC, Patel VD, Walton DM, et al. Can Simple Changes in Splinting Technique Reduce Posterior Heel Contact Pressure? Clin Orthop Relat Res. 2025;483(12):2218-2226. [estudio biomecánico en voluntarios] https://doi.org/10.1097/CORR.0000000000003662</a:t>
            </a:r>
          </a:p>
          <a:p>
            <a:pPr>
              <a:spcAft>
                <a:spcPts val="800"/>
              </a:spcAft>
            </a:pPr>
            <a:r>
              <a:rPr sz="1200">
                <a:solidFill>
                  <a:srgbClr val="263238"/>
                </a:solidFill>
                <a:latin typeface="Calibri"/>
              </a:rPr>
              <a:t>[r14] National Institute for Health and Care Excellence. Venous thromboembolism in over 16s: reducing the risk of hospital-acquired deep vein thrombosis or pulmonary embolism. NICE guideline NG89. Londres: NICE; publicada el 21 de marzo de 2018, actualizada el 13 de agosto de 2019. https://www.nice.org.uk/guidance/ng89</a:t>
            </a:r>
          </a:p>
          <a:p>
            <a:pPr>
              <a:spcAft>
                <a:spcPts val="800"/>
              </a:spcAft>
            </a:pPr>
            <a:r>
              <a:rPr sz="1200">
                <a:solidFill>
                  <a:srgbClr val="263238"/>
                </a:solidFill>
                <a:latin typeface="Calibri"/>
              </a:rPr>
              <a:t>[r15] Falck-Ytter Y, Francis CW, Johanson NA, Curley C, Dahl OE, Schulman S, et al. Prevention of VTE in orthopedic surgery patients: Antithrombotic Therapy and Prevention of Thrombosis, 9th ed: American College of Chest Physicians Evidence-Based Clinical Practice Guidelines. Chest. 2012;141(2 Suppl):e278S-e325S. https://doi.org/10.1378/chest.11-2404</a:t>
            </a:r>
          </a:p>
          <a:p>
            <a:pPr>
              <a:spcAft>
                <a:spcPts val="800"/>
              </a:spcAft>
            </a:pPr>
            <a:r>
              <a:rPr sz="1200">
                <a:solidFill>
                  <a:srgbClr val="263238"/>
                </a:solidFill>
                <a:latin typeface="Calibri"/>
              </a:rPr>
              <a:t>[r16] Wall BT, Dirks ML, Snijders T, Senden JM, Dolmans J, van Loon LJ. Substantial skeletal muscle loss occurs during only 5 days of disuse. Acta Physiol (Oxf). 2014;210(3):600-11. [estudio en voluntarios sanos] https://doi.org/10.1111/apha.12190</a:t>
            </a:r>
          </a:p>
          <a:p>
            <a:pPr>
              <a:spcAft>
                <a:spcPts val="800"/>
              </a:spcAft>
            </a:pPr>
            <a:r>
              <a:rPr sz="1200">
                <a:solidFill>
                  <a:srgbClr val="263238"/>
                </a:solidFill>
                <a:latin typeface="Calibri"/>
              </a:rPr>
              <a:t>[r17] Jellad A, Salah S, Ben Salah Frih Z. Complex regional pain syndrome type I: incidence and risk factors in patients with fracture of the distal radius. Arch Phys Med Rehabil. 2014;95(3):487-92. https://doi.org/10.1016/j.apmr.2013.09.012</a:t>
            </a:r>
          </a:p>
          <a:p>
            <a:pPr>
              <a:spcAft>
                <a:spcPts val="800"/>
              </a:spcAft>
            </a:pPr>
            <a:r>
              <a:rPr sz="1200">
                <a:solidFill>
                  <a:srgbClr val="263238"/>
                </a:solidFill>
                <a:latin typeface="Calibri"/>
              </a:rPr>
              <a:t>[r18] Donnelley CA, Reuter A, Donnelley JE, Noback PC, Tommasini S, Luo X. Thermal Risk During Bivalving of Fiberglass Casts Following Orthopaedic Reduction: A Comparative Analysis of 2 Commercially Available Cast Padding Products. J Pediatr Orthop. 2026;46(10):e997-e1003. [modelo experimental] https://doi.org/10.1097/BPO.0000000000003442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Delasobera BE, Place R, Howell J, Davis JE. Serious infectious complications related to extremity cast/splint placement in children. J Emerg Med. 2011;41(1):47-50. [dos casos y revisión] https://doi.org/10.1016/j.jemermed.2010.05.031</a:t>
            </a:r>
          </a:p>
          <a:p>
            <a:pPr>
              <a:spcAft>
                <a:spcPts val="800"/>
              </a:spcAft>
            </a:pPr>
            <a:r>
              <a:rPr sz="1200">
                <a:solidFill>
                  <a:srgbClr val="263238"/>
                </a:solidFill>
                <a:latin typeface="Calibri"/>
              </a:rPr>
              <a:t>[r20] Subaşi İÖ, Alemdaroğlu KB, Arican G, Iltar S, Şibar K, Özmeriç A. Cast revision is effective for critical three-point index values in paediatric forearm fractures: a prospective study. J Pediatr Orthop B. 2022;31(5):457-464. [estudio prospectivo con grupos de comparación] https://doi.org/10.1097/BPB.0000000000000960</a:t>
            </a:r>
          </a:p>
          <a:p>
            <a:pPr>
              <a:spcAft>
                <a:spcPts val="800"/>
              </a:spcAft>
            </a:pPr>
            <a:r>
              <a:rPr sz="1200">
                <a:solidFill>
                  <a:srgbClr val="263238"/>
                </a:solidFill>
                <a:latin typeface="Calibri"/>
              </a:rPr>
              <a:t>[r21] Hickey BA, Cleves A, Alikhan R, Pugh N, Nokes L, Perera A. The effect of active toe movement (AToM) on calf pump function and deep vein thrombosis in patients with acute foot and ankle trauma treated with cast - A prospective randomized study. Foot Ankle Surg. 2017;23(3):183-188. https://doi.org/10.1016/j.fas.2016.04.007</a:t>
            </a:r>
          </a:p>
          <a:p>
            <a:pPr>
              <a:spcAft>
                <a:spcPts val="800"/>
              </a:spcAft>
            </a:pPr>
            <a:r>
              <a:rPr sz="1200">
                <a:solidFill>
                  <a:srgbClr val="263238"/>
                </a:solidFill>
                <a:latin typeface="Calibri"/>
              </a:rPr>
              <a:t>[r22] Adapa N, Goyal KS. Impact of Casting and Splinting Manipulations on Below-Dressing Pressures: An Experimental Model. Hand (N Y). 2019;14(1):48-55. [modelo experimental] https://doi.org/10.1177/1558944718799391</a:t>
            </a:r>
          </a:p>
          <a:p>
            <a:pPr>
              <a:spcAft>
                <a:spcPts val="800"/>
              </a:spcAft>
            </a:pPr>
            <a:r>
              <a:rPr sz="1200">
                <a:solidFill>
                  <a:srgbClr val="263238"/>
                </a:solidFill>
                <a:latin typeface="Calibri"/>
              </a:rPr>
              <a:t>[r23] Shuler FD, Grisafi FN. Cast-saw burns: evaluation of skin, cast, and blade temperatures generated during cast removal. J Bone Joint Surg Am. 2008;90(12):2626-30. [estudio en cadáveres] https://doi.org/10.2106/JBJS.H.00119</a:t>
            </a:r>
          </a:p>
          <a:p>
            <a:pPr>
              <a:spcAft>
                <a:spcPts val="800"/>
              </a:spcAft>
            </a:pPr>
            <a:r>
              <a:rPr sz="1200">
                <a:solidFill>
                  <a:srgbClr val="263238"/>
                </a:solidFill>
                <a:latin typeface="Calibri"/>
              </a:rPr>
              <a:t>[r24] Puddy AC, Sunkin JA, Aden JK, Walick KS, Hsu JR. Cast saw burns: evaluation of simple techniques for reducing the risk of thermal injury. J Pediatr Orthop. 2014;34(8):e63-6. [estudio de laboratorio] https://doi.org/10.1097/BPO.0000000000000274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75</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Murgai RR, Compton E, Patel AR, Ryan D, Kay RM. Foam Padding in Postoperative Lower Extremity Casting: An Inexpensive Way to Protect Patients. J Pediatr Orthop. 2018;38(8):e470-e474. https://doi.org/10.1097/BPO.0000000000001212</a:t>
            </a:r>
          </a:p>
          <a:p>
            <a:pPr>
              <a:spcAft>
                <a:spcPts val="800"/>
              </a:spcAft>
            </a:pPr>
            <a:r>
              <a:rPr sz="1200">
                <a:solidFill>
                  <a:srgbClr val="263238"/>
                </a:solidFill>
                <a:latin typeface="Calibri"/>
              </a:rPr>
              <a:t>[r26] Aïm F, Klouche S, Frison A, Bauer T, Hardy P. Efficacy of vitamin C in preventing complex regional pain syndrome after wrist fracture: A systematic review and meta-analysis. Orthop Traumatol Surg Res. 2017;103(3):465-470. https://doi.org/10.1016/j.otsr.2016.12.021</a:t>
            </a:r>
          </a:p>
          <a:p>
            <a:pPr>
              <a:spcAft>
                <a:spcPts val="800"/>
              </a:spcAft>
            </a:pPr>
            <a:r>
              <a:rPr sz="1200">
                <a:solidFill>
                  <a:srgbClr val="263238"/>
                </a:solidFill>
                <a:latin typeface="Calibri"/>
              </a:rPr>
              <a:t>[r27] Evaniew N, McCarthy C, Kleinlugtenbelt YV, Ghert M, Bhandari M. Vitamin C to Prevent Complex Regional Pain Syndrome in Patients With Distal Radius Fractures: A Meta-Analysis of Randomized Controlled Trials. J Orthop Trauma. 2015;29(8):e235-41. https://doi.org/10.1097/BOT.0000000000000305</a:t>
            </a:r>
          </a:p>
          <a:p>
            <a:pPr>
              <a:spcAft>
                <a:spcPts val="800"/>
              </a:spcAft>
            </a:pPr>
            <a:r>
              <a:rPr sz="1200">
                <a:solidFill>
                  <a:srgbClr val="263238"/>
                </a:solidFill>
                <a:latin typeface="Calibri"/>
              </a:rPr>
              <a:t>[r28] Kleis K, Schlechter JA, Doan JD, Farnsworth CL, Edmonds EW. Under Pressure: The Utility of Spacers in Univalved Fiberglass Casts. J Pediatr Orthop. 2019;39(6):302-305. [modelo experimental] https://doi.org/10.1097/BPO.0000000000000961</a:t>
            </a:r>
          </a:p>
          <a:p>
            <a:pPr>
              <a:spcAft>
                <a:spcPts val="800"/>
              </a:spcAft>
            </a:pPr>
            <a:r>
              <a:rPr sz="1200">
                <a:solidFill>
                  <a:srgbClr val="263238"/>
                </a:solidFill>
                <a:latin typeface="Calibri"/>
              </a:rPr>
              <a:t>[r29] Roberts A, Shaw KA, Boomsma SE, Cameron CD. Effect of Casting Material on the Cast Pressure After Sequential Cast Splitting. J Pediatr Orthop. 2017;37(1):74-77. [estudio en voluntarios] https://doi.org/10.1097/BPO.0000000000000574</a:t>
            </a:r>
          </a:p>
          <a:p>
            <a:pPr>
              <a:spcAft>
                <a:spcPts val="800"/>
              </a:spcAft>
            </a:pPr>
            <a:r>
              <a:rPr sz="1200">
                <a:solidFill>
                  <a:srgbClr val="263238"/>
                </a:solidFill>
                <a:latin typeface="Calibri"/>
              </a:rPr>
              <a:t>[r30] Hui Min Cheng G, Jia-Yi Shi C, Jia Ying Lee B, Lim KBL. Retained foreign objects in casts in children. J Pediatr Orthop B. 2020;29(2):200-202. [serie de 18 niños] https://doi.org/10.1097/BPB.0000000000000609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Bullen M, Lang C, Tran P. Incidence of Complex Regional Pain Syndrome I Following Foot and Ankle Fractures Using the Budapest Criteria. Pain Med. 2016;17(12):2353-2359. https://doi.org/10.1093/pm/pnw055</a:t>
            </a:r>
          </a:p>
          <a:p>
            <a:pPr>
              <a:spcAft>
                <a:spcPts val="800"/>
              </a:spcAft>
            </a:pPr>
            <a:r>
              <a:rPr sz="1200">
                <a:solidFill>
                  <a:srgbClr val="263238"/>
                </a:solidFill>
                <a:latin typeface="Calibri"/>
              </a:rPr>
              <a:t>[r32] Hutchinson MJ, Hutchinson MR. Factors contributing to the temperature beneath plaster or fiberglass cast material. J Orthop Surg Res. 2008;3:10. [estudio de laboratorio] https://doi.org/10.1186/1749-799X-3-10</a:t>
            </a:r>
          </a:p>
          <a:p>
            <a:pPr>
              <a:spcAft>
                <a:spcPts val="800"/>
              </a:spcAft>
            </a:pPr>
            <a:r>
              <a:rPr sz="1200">
                <a:solidFill>
                  <a:srgbClr val="263238"/>
                </a:solidFill>
                <a:latin typeface="Calibri"/>
              </a:rPr>
              <a:t>[r33] Difazio RL, Harris M, Feldman L, Mahan ST. Reducing the Incidence of Cast-related Skin Complications in Children Treated With Cast Immobilization. J Pediatr Orthop. 2017;37(8):526-531. https://doi.org/10.1097/BPO.0000000000000713</a:t>
            </a:r>
          </a:p>
          <a:p>
            <a:pPr>
              <a:spcAft>
                <a:spcPts val="800"/>
              </a:spcAft>
            </a:pPr>
            <a:r>
              <a:rPr sz="1200">
                <a:solidFill>
                  <a:srgbClr val="263238"/>
                </a:solidFill>
                <a:latin typeface="Calibri"/>
              </a:rPr>
              <a:t>[r34] Forni C, Zoli M, Loro L, Tremosini M, Mini S, Pirini V, et al. [Cohort study of the incidence of heel pressure sores in patients with leg casts at the Rizzoli Orthopedic Hospital and of the associated risk factors]. Assist Inferm Ric. 2009;28(3):125-30. https://pubmed.ncbi.nlm.nih.gov/20050498/</a:t>
            </a:r>
          </a:p>
          <a:p>
            <a:pPr>
              <a:spcAft>
                <a:spcPts val="800"/>
              </a:spcAft>
            </a:pPr>
            <a:r>
              <a:rPr sz="1200">
                <a:solidFill>
                  <a:srgbClr val="263238"/>
                </a:solidFill>
                <a:latin typeface="Calibri"/>
              </a:rPr>
              <a:t>[r35] Ansari MZ, Swarup S, Ghani R, Tovey P. Oscillating saw injuries during removal of plaster. Eur J Emerg Med. 1998;5(1):37-9. https://pubmed.ncbi.nlm.nih.gov/10406417/</a:t>
            </a:r>
          </a:p>
          <a:p>
            <a:pPr>
              <a:spcAft>
                <a:spcPts val="800"/>
              </a:spcAft>
            </a:pPr>
            <a:r>
              <a:rPr sz="1200">
                <a:solidFill>
                  <a:srgbClr val="263238"/>
                </a:solidFill>
                <a:latin typeface="Calibri"/>
              </a:rPr>
              <a:t>[r36] Bae DS, Lynch H, Jamieson K, Yu-Moe CW, Roussin C. Improved Safety and Cost Savings from Reductions in Cast-Saw Burns After Simulation-Based Education for Orthopaedic Surgery Residents. J Bone Joint Surg Am. 2017;99(17):e94. https://doi.org/10.2106/JBJS.17.00199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75</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Sandroni P, Benrud-Larson LM, McClelland RL, Low PA. Complex regional pain syndrome type I: incidence and prevalence in Olmsted county, a population-based study. Pain. 2003;103(1-2):199-207. https://doi.org/10.1016/s0304-3959(03)00065-4</a:t>
            </a:r>
          </a:p>
          <a:p>
            <a:pPr>
              <a:spcAft>
                <a:spcPts val="800"/>
              </a:spcAft>
            </a:pPr>
            <a:r>
              <a:rPr sz="1200">
                <a:solidFill>
                  <a:srgbClr val="263238"/>
                </a:solidFill>
                <a:latin typeface="Calibri"/>
              </a:rPr>
              <a:t>[r38] de Mos M, de Bruijn AG, Huygen FJ, Dieleman JP, Stricker BH, Sturkenboom MC. The incidence of complex regional pain syndrome: a population-based study. Pain. 2007;129(1-2):12-20. https://doi.org/10.1016/j.pain.2006.09.008</a:t>
            </a:r>
          </a:p>
          <a:p>
            <a:pPr>
              <a:spcAft>
                <a:spcPts val="800"/>
              </a:spcAft>
            </a:pPr>
            <a:r>
              <a:rPr sz="1200">
                <a:solidFill>
                  <a:srgbClr val="263238"/>
                </a:solidFill>
                <a:latin typeface="Calibri"/>
              </a:rPr>
              <a:t>[r39] Schulte D, Habernig S, Zuzak T, Staubli G, Altermatt S, Horst M, et al. Forearm fractures in children: split opinions about splitting the cast. Eur J Pediatr Surg. 2014;24(2):163-7. https://doi.org/10.1055/s-0033-1341412</a:t>
            </a:r>
          </a:p>
          <a:p>
            <a:pPr>
              <a:spcAft>
                <a:spcPts val="800"/>
              </a:spcAft>
            </a:pPr>
            <a:r>
              <a:rPr sz="1200">
                <a:solidFill>
                  <a:srgbClr val="263238"/>
                </a:solidFill>
                <a:latin typeface="Calibri"/>
              </a:rPr>
              <a:t>[r40] Baldwin PC, Han E, Parrino A, Solomito MJ, Lee MC. Valve or No Valve: A Prospective Randomized Controlled Trial of Casting Options for Pediatric Forearm Fractures. Orthopedics. 2017;40(5):e849-e854. https://doi.org/10.3928/01477447-20170719-02</a:t>
            </a:r>
          </a:p>
          <a:p>
            <a:pPr>
              <a:spcAft>
                <a:spcPts val="800"/>
              </a:spcAft>
            </a:pPr>
            <a:r>
              <a:rPr sz="1200">
                <a:solidFill>
                  <a:srgbClr val="263238"/>
                </a:solidFill>
                <a:latin typeface="Calibri"/>
              </a:rPr>
              <a:t>[r41] Barvelink B, Reijman M, Smidt S, Miranda Afonso P, Verhaar JAN, Colaris JW, et al. Redisplacement of reduced distal radius fractures in adults: does the type of casting play a role? The CAST study, a multicentre cluster randomized controlled trial. Bone Joint J. 2024;106-B(7):696-704. https://doi.org/10.1302/0301-620X.106B7.BJJ-2024-0014.R1</a:t>
            </a:r>
          </a:p>
          <a:p>
            <a:pPr>
              <a:spcAft>
                <a:spcPts val="800"/>
              </a:spcAft>
            </a:pPr>
            <a:r>
              <a:rPr sz="1200">
                <a:solidFill>
                  <a:srgbClr val="263238"/>
                </a:solidFill>
                <a:latin typeface="Calibri"/>
              </a:rPr>
              <a:t>[r42] Jorgensen A, Kahan J, Moran J, Halim A. Assessment of complications associated with casting of acute distal radius fractures in adults. Am J Emerg Med. 2022;56:124-126. https://doi.org/10.1016/j.ajem.2022.03.017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75</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McQuinn AG, Jaarsma RL. Risk factors for redisplacement of pediatric distal forearm and distal radius fractures. J Pediatr Orthop. 2012;32(7):687-92. https://doi.org/10.1097/BPO.0b013e31824b7525</a:t>
            </a:r>
          </a:p>
          <a:p>
            <a:pPr>
              <a:spcAft>
                <a:spcPts val="800"/>
              </a:spcAft>
            </a:pPr>
            <a:r>
              <a:rPr sz="1200">
                <a:solidFill>
                  <a:srgbClr val="263238"/>
                </a:solidFill>
                <a:latin typeface="Calibri"/>
              </a:rPr>
              <a:t>[r44] Iltar S, Alemdaroğlu KB, Say F, Aydoğan NH. The value of the three-point index in predicting redisplacement of diaphyseal fractures of the forearm in children. Bone Joint J. 2013;95-B(4):563-7. https://doi.org/10.1302/0301-620X.95B4.31143</a:t>
            </a:r>
          </a:p>
          <a:p>
            <a:pPr>
              <a:spcAft>
                <a:spcPts val="800"/>
              </a:spcAft>
            </a:pPr>
            <a:r>
              <a:rPr sz="1200">
                <a:solidFill>
                  <a:srgbClr val="263238"/>
                </a:solidFill>
                <a:latin typeface="Calibri"/>
              </a:rPr>
              <a:t>[r45] Bruntink MM, Groutars YME, Schipper IB, Breederveld RS, Tuinebreijer WE, Derksen RJ. Nadroparin or fondaparinux versus no thromboprophylaxis in patients immobilised in a below-knee plaster cast (PROTECT): A randomised controlled trial. Injury. 2017;48(4):936-940. https://doi.org/10.1016/j.injury.2017.02.018</a:t>
            </a:r>
          </a:p>
          <a:p>
            <a:pPr>
              <a:spcAft>
                <a:spcPts val="800"/>
              </a:spcAft>
            </a:pPr>
            <a:r>
              <a:rPr sz="1200">
                <a:solidFill>
                  <a:srgbClr val="263238"/>
                </a:solidFill>
                <a:latin typeface="Calibri"/>
              </a:rPr>
              <a:t>[r46] Dijkstra PU, Groothoff JW, ten Duis HJ, Geertzen JH. Incidence of complex regional pain syndrome type I after fractures of the distal radius. Eur J Pain. 2003;7(5):457-62. https://doi.org/10.1016/s1090-3801(03)00015-6</a:t>
            </a:r>
          </a:p>
          <a:p>
            <a:pPr>
              <a:spcAft>
                <a:spcPts val="800"/>
              </a:spcAft>
            </a:pPr>
            <a:r>
              <a:rPr sz="1200">
                <a:solidFill>
                  <a:srgbClr val="263238"/>
                </a:solidFill>
                <a:latin typeface="Calibri"/>
              </a:rPr>
              <a:t>[r47] Capo JT, Renard RL, Moulton MJ, Schneider DJ, Danna NR, Beutel BG, et al. How is forearm compliance affected by various circumferential dressings? Clin Orthop Relat Res. 2014;472(10):3228-34. [estudio experimental en cadáver] https://doi.org/10.1007/s11999-014-3747-y</a:t>
            </a:r>
          </a:p>
          <a:p>
            <a:pPr>
              <a:spcAft>
                <a:spcPts val="800"/>
              </a:spcAft>
            </a:pPr>
            <a:r>
              <a:rPr sz="1200">
                <a:solidFill>
                  <a:srgbClr val="263238"/>
                </a:solidFill>
                <a:latin typeface="Calibri"/>
              </a:rPr>
              <a:t>[r48] Deignan BJ, Iaquinto JM, Eskildsen SM, Woodcock CA, Owen JR, Wayne JS, et al. Effect of pressure applied during casting on temperatures beneath casts. J Pediatr Orthop. 2011;31(7):791-7. [modelo experimental] https://doi.org/10.1097/BPO.0b013e31822d3897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Ahmed SS, Carmichael KD. Plaster and synthetic cast temperatures in a clinical setting: an in vivo study. Orthopedics. 2011;34(2):99. [estudio en un voluntario] https://doi.org/10.3928/01477447-20101221-11</a:t>
            </a:r>
          </a:p>
          <a:p>
            <a:pPr>
              <a:spcAft>
                <a:spcPts val="800"/>
              </a:spcAft>
            </a:pPr>
            <a:r>
              <a:rPr sz="1200">
                <a:solidFill>
                  <a:srgbClr val="263238"/>
                </a:solidFill>
                <a:latin typeface="Calibri"/>
              </a:rPr>
              <a:t>[r50] Halanski MA. How to Avoid Cast Saw Complications. J Pediatr Orthop. 2016;36 Suppl 1:S1-5. https://doi.org/10.1097/BPO.0000000000000756</a:t>
            </a:r>
          </a:p>
          <a:p>
            <a:pPr>
              <a:spcAft>
                <a:spcPts val="800"/>
              </a:spcAft>
            </a:pPr>
            <a:r>
              <a:rPr sz="1200">
                <a:solidFill>
                  <a:srgbClr val="263238"/>
                </a:solidFill>
                <a:latin typeface="Calibri"/>
              </a:rPr>
              <a:t>[r51] Pandor A, Horner D, Davis S, Goodacre S, Stevens JW, Clowes M, et al. Different strategies for pharmacological thromboprophylaxis for lower-limb immobilisation after injury: systematic review and economic evaluation. Health Technol Assess. 2019;23(63):1-190. https://doi.org/10.3310/hta23630</a:t>
            </a:r>
          </a:p>
          <a:p>
            <a:pPr>
              <a:spcAft>
                <a:spcPts val="800"/>
              </a:spcAft>
            </a:pPr>
            <a:r>
              <a:rPr sz="1200">
                <a:solidFill>
                  <a:srgbClr val="263238"/>
                </a:solidFill>
                <a:latin typeface="Calibri"/>
              </a:rPr>
              <a:t>[r52] Lewis SR, Pritchard MW, Parker R, Searle HKC, Beckenkamp PR, Keene DJ, et al. Rehabilitation for ankle fractures in adults. Cochrane Database Syst Rev. 2024;9(9):CD005595. https://doi.org/10.1002/14651858.CD005595.pub4</a:t>
            </a:r>
          </a:p>
          <a:p>
            <a:pPr>
              <a:spcAft>
                <a:spcPts val="800"/>
              </a:spcAft>
            </a:pPr>
            <a:r>
              <a:rPr sz="1200">
                <a:solidFill>
                  <a:srgbClr val="263238"/>
                </a:solidFill>
                <a:latin typeface="Calibri"/>
              </a:rPr>
              <a:t>[r53] Vokes J, Obudzinski S, Knapp E, O'Malley S, Awad H, O'Malley N. The Effects of Splitting an Above Elbow Cast: A biomechanical study. Injury. 2020;51(8):1759-1762. [estudio biomecánico] https://doi.org/10.1016/j.injury.2020.05.027</a:t>
            </a:r>
          </a:p>
          <a:p>
            <a:pPr>
              <a:spcAft>
                <a:spcPts val="800"/>
              </a:spcAft>
            </a:pPr>
            <a:r>
              <a:rPr sz="1200">
                <a:solidFill>
                  <a:srgbClr val="263238"/>
                </a:solidFill>
                <a:latin typeface="Calibri"/>
              </a:rPr>
              <a:t>[r54] American Academy of Orthopaedic Surgeons. Management of Acute Compartment Syndrome: Evidence-Based Clinical Practice Guideline. Rosemont (IL): AAOS; adoptada el 18 de noviembre de 2025 (actualización rápida de la guía de 2018). https://www.aaos.org/globalassets/quality-and-practice-resources/acute-compartment-syndrome/2025-acs-rapid-update/acs-cpg-2025.pdf</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75</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Harden NR, Bruehl S, Perez RSGM, Birklein F, Marinus J, Maihofner C, et al. Validation of proposed diagnostic criteria (the "Budapest Criteria") for Complex Regional Pain Syndrome. Pain. 2010;150(2):268-274. [estudio de validación] https://doi.org/10.1016/j.pain.2010.04.030</a:t>
            </a:r>
          </a:p>
          <a:p>
            <a:pPr>
              <a:spcAft>
                <a:spcPts val="800"/>
              </a:spcAft>
            </a:pPr>
            <a:r>
              <a:rPr sz="1200">
                <a:solidFill>
                  <a:srgbClr val="263238"/>
                </a:solidFill>
                <a:latin typeface="Calibri"/>
              </a:rPr>
              <a:t>[r56] Nemeth B, van Adrichem R, Nelissen R, le Cessie S, Cannegieter SC. Individualized Thromboprophylaxis in Patients with Lower-Leg Cast Immobilization-A Validation and Subgroup Analysis in the POT-CAST Trial. Thromb Haemost. 2019;119(9):1508-1516. [análisis secundario de un ECA] https://doi.org/10.1055/s-0039-1693410</a:t>
            </a:r>
          </a:p>
          <a:p>
            <a:pPr>
              <a:spcAft>
                <a:spcPts val="800"/>
              </a:spcAft>
            </a:pPr>
            <a:r>
              <a:rPr sz="1200">
                <a:solidFill>
                  <a:srgbClr val="263238"/>
                </a:solidFill>
                <a:latin typeface="Calibri"/>
              </a:rPr>
              <a:t>[r57] Christersson A, Larsson S, Sandén B. Clinical Outcome after Plaster Cast Fixation for 10 Days Versus 1 Month in Reduced Distal Radius Fractures: A Prospective Randomized Study. Scand J Surg. 2018;107(1):82-90. https://doi.org/10.1177/1457496917731184</a:t>
            </a:r>
          </a:p>
          <a:p>
            <a:pPr>
              <a:spcAft>
                <a:spcPts val="800"/>
              </a:spcAft>
            </a:pPr>
            <a:r>
              <a:rPr sz="1200">
                <a:solidFill>
                  <a:srgbClr val="263238"/>
                </a:solidFill>
                <a:latin typeface="Calibri"/>
              </a:rPr>
              <a:t>[r58] Guilbault R, Shore BJ. Cast Removal. J Pediatr Soc North Am. 2025;12:100237. https://doi.org/10.1016/j.jposna.2025.100237</a:t>
            </a:r>
          </a:p>
          <a:p>
            <a:pPr>
              <a:spcAft>
                <a:spcPts val="800"/>
              </a:spcAft>
            </a:pPr>
            <a:r>
              <a:rPr sz="1200">
                <a:solidFill>
                  <a:srgbClr val="263238"/>
                </a:solidFill>
                <a:latin typeface="Calibri"/>
              </a:rPr>
              <a:t>[r59] Veldhuizen JW, Verstappen FT, Vroemen JP, Kuipers H, Greep JM. Functional and morphological adaptations following four weeks of knee immobilization. Int J Sports Med. 1993;14(5):283-7. [estudio en voluntarios sanos] https://doi.org/10.1055/s-2007-1021178</a:t>
            </a:r>
          </a:p>
          <a:p>
            <a:pPr>
              <a:spcAft>
                <a:spcPts val="800"/>
              </a:spcAft>
            </a:pPr>
            <a:r>
              <a:rPr sz="1200">
                <a:solidFill>
                  <a:srgbClr val="263238"/>
                </a:solidFill>
                <a:latin typeface="Calibri"/>
              </a:rPr>
              <a:t>[r60] Callahan W, Raju S, Jayawardena R, Silva-Mendoza D, Fallahi S, Suresh A, et al. Skin-related complications of casting in children: a systematic review. Ann Med Surg (Lond). 2026;88(8):5080-7. https://doi.org/10.1097/ms9.0000000000004942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Habib Z, Ahmed EM, Zipitis CS, Sutton PM, Malik RA, Charalambous CP. Venous thromboembolism in children with lower limb fractures: a systematic review and meta-analysis. Injury. 2026;57(10):113396. https://doi.org/10.1016/j.injury.2026.113396</a:t>
            </a:r>
          </a:p>
          <a:p>
            <a:pPr>
              <a:spcAft>
                <a:spcPts val="800"/>
              </a:spcAft>
            </a:pPr>
            <a:r>
              <a:rPr sz="1200">
                <a:solidFill>
                  <a:srgbClr val="263238"/>
                </a:solidFill>
                <a:latin typeface="Calibri"/>
              </a:rPr>
              <a:t>[r62] Melbye P, Pham TM, Nygaard NB, Kock-Jensen CH, Gundtoft PH, Viberg B. Incidence proportion of complex regional pain syndrome (CRPS) after distal radius fracture: a population-based register study. Acta Orthop. 2026;97:105-9. https://doi.org/10.2340/17453674.2026.45443</a:t>
            </a:r>
          </a:p>
          <a:p>
            <a:pPr>
              <a:spcAft>
                <a:spcPts val="800"/>
              </a:spcAft>
            </a:pPr>
            <a:r>
              <a:rPr sz="1200">
                <a:solidFill>
                  <a:srgbClr val="263238"/>
                </a:solidFill>
                <a:latin typeface="Calibri"/>
              </a:rPr>
              <a:t>[r63] Candusso F, De Salvo S, Cabrioli C, Bari LJ, Facchi R, Lanari E, et al. Acute, chronic, and non-fracture-related compartment syndrome in children: a current concepts review. J Child Orthop. 2026 [publicación electrónica]; artículo 18632521261485657. https://doi.org/10.1177/18632521261485657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Complicaciones de yesos y férulas: qué vigilar, cómo abrir y cuándo anticoagular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