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Raggini: comprensión adecuada</c:v>
                </c:pt>
                <c:pt idx="1">
                  <c:v>Saigal: recuerdo mediano a las 6-8 semanas</c:v>
                </c:pt>
                <c:pt idx="2">
                  <c:v>Saigal: recuerdo mediano inmediato</c:v>
                </c:pt>
                <c:pt idx="3">
                  <c:v>Sahin: recuerda complicaciones</c:v>
                </c:pt>
                <c:pt idx="4">
                  <c:v>Sahin: recuerda el procedimiento</c:v>
                </c:pt>
                <c:pt idx="5">
                  <c:v>Crepeau: acierto en la 1.ª visita</c:v>
                </c:pt>
                <c:pt idx="6">
                  <c:v>Crepeau: acierto inmediato</c:v>
                </c:pt>
              </c:strCache>
            </c:strRef>
          </c:cat>
          <c:val>
            <c:numRef>
              <c:f>Sheet1!$B$2:$B$8</c:f>
              <c:numCache>
                <c:formatCode>General</c:formatCode>
                <c:ptCount val="7"/>
                <c:pt idx="0">
                  <c:v>9.9</c:v>
                </c:pt>
                <c:pt idx="1">
                  <c:v>18</c:v>
                </c:pt>
                <c:pt idx="2">
                  <c:v>45</c:v>
                </c:pt>
                <c:pt idx="3">
                  <c:v>22.5</c:v>
                </c:pt>
                <c:pt idx="4">
                  <c:v>60.6</c:v>
                </c:pt>
                <c:pt idx="5">
                  <c:v>59.5</c:v>
                </c:pt>
                <c:pt idx="6">
                  <c:v>70.7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pacientes</c:v>
                </c:pt>
              </c:strCache>
            </c:strRef>
          </c:tx>
          <c:spPr>
            <a:solidFill>
              <a:srgbClr val="0F5F6B"/>
            </a:solidFill>
          </c:spPr>
          <c:cat>
            <c:strRef>
              <c:f>Sheet1!$A$2:$A$4</c:f>
              <c:strCache>
                <c:ptCount val="3"/>
                <c:pt idx="0">
                  <c:v>Ausente</c:v>
                </c:pt>
                <c:pt idx="1">
                  <c:v>Vaga o parcial</c:v>
                </c:pt>
                <c:pt idx="2">
                  <c:v>Adecuada</c:v>
                </c:pt>
              </c:strCache>
            </c:strRef>
          </c:cat>
          <c:val>
            <c:numRef>
              <c:f>Sheet1!$B$2:$B$4</c:f>
              <c:numCache>
                <c:formatCode>General</c:formatCode>
                <c:ptCount val="3"/>
                <c:pt idx="0">
                  <c:v>65.1</c:v>
                </c:pt>
                <c:pt idx="1">
                  <c:v>25.1</c:v>
                </c:pt>
                <c:pt idx="2">
                  <c:v>9.9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pacientes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puntos FRES</c:v>
                </c:pt>
              </c:strCache>
            </c:strRef>
          </c:tx>
          <c:spPr>
            <a:solidFill>
              <a:srgbClr val="0F5F6B"/>
            </a:solidFill>
          </c:spPr>
          <c:cat>
            <c:strRef>
              <c:f>Sheet1!$A$2:$A$5</c:f>
              <c:strCache>
                <c:ptCount val="4"/>
                <c:pt idx="0">
                  <c:v>Formulario institucional de un hospital de Nueva Zelanda</c:v>
                </c:pt>
                <c:pt idx="1">
                  <c:v>Consent Form 1 del NHS</c:v>
                </c:pt>
                <c:pt idx="2">
                  <c:v>Formularios resumen de la BOA (n = 27)</c:v>
                </c:pt>
                <c:pt idx="3">
                  <c:v>Formularios detallados de la BOA (n = 32)</c:v>
                </c:pt>
              </c:strCache>
            </c:strRef>
          </c:cat>
          <c:val>
            <c:numRef>
              <c:f>Sheet1!$B$2:$B$5</c:f>
              <c:numCache>
                <c:formatCode>General</c:formatCode>
                <c:ptCount val="4"/>
                <c:pt idx="0">
                  <c:v>40.5</c:v>
                </c:pt>
                <c:pt idx="1">
                  <c:v>55.6</c:v>
                </c:pt>
                <c:pt idx="2">
                  <c:v>63.6</c:v>
                </c:pt>
                <c:pt idx="3">
                  <c:v>68.9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puntos FRES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Ancianos sanos (revisión)</c:v>
                </c:pt>
                <c:pt idx="1">
                  <c:v>Pacientes internados de medicina (revisión)</c:v>
                </c:pt>
                <c:pt idx="2">
                  <c:v>Hospitalizados en Irlanda (MacCAT-T)</c:v>
                </c:pt>
                <c:pt idx="3">
                  <c:v>Afectados reconocidos por clínicos</c:v>
                </c:pt>
              </c:strCache>
            </c:strRef>
          </c:cat>
          <c:val>
            <c:numRef>
              <c:f>Sheet1!$B$2:$B$5</c:f>
              <c:numCache>
                <c:formatCode>General</c:formatCode>
                <c:ptCount val="4"/>
                <c:pt idx="0">
                  <c:v>2.8</c:v>
                </c:pt>
                <c:pt idx="1">
                  <c:v>26</c:v>
                </c:pt>
                <c:pt idx="2">
                  <c:v>27.7</c:v>
                </c:pt>
                <c:pt idx="3">
                  <c:v>42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Capaces a quienes se pidió consentimiento a un representante</c:v>
                </c:pt>
                <c:pt idx="1">
                  <c:v>Incapaces que firmaron su propio consentimiento</c:v>
                </c:pt>
              </c:strCache>
            </c:strRef>
          </c:cat>
          <c:val>
            <c:numRef>
              <c:f>Sheet1!$B$2:$B$3</c:f>
              <c:numCache>
                <c:formatCode>General</c:formatCode>
                <c:ptCount val="2"/>
                <c:pt idx="0">
                  <c:v>9.8</c:v>
                </c:pt>
                <c:pt idx="1">
                  <c:v>22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Prueba o teach-back (3/3)</c:v>
                </c:pt>
                <c:pt idx="1">
                  <c:v>Digitales interactivas (11/13)</c:v>
                </c:pt>
                <c:pt idx="2">
                  <c:v>Multicomponente (2/3)</c:v>
                </c:pt>
                <c:pt idx="3">
                  <c:v>Audiovisuales (15/27)</c:v>
                </c:pt>
                <c:pt idx="4">
                  <c:v>Escritas (6/14)</c:v>
                </c:pt>
              </c:strCache>
            </c:strRef>
          </c:cat>
          <c:val>
            <c:numRef>
              <c:f>Sheet1!$B$2:$B$6</c:f>
              <c:numCache>
                <c:formatCode>General</c:formatCode>
                <c:ptCount val="5"/>
                <c:pt idx="0">
                  <c:v>100</c:v>
                </c:pt>
                <c:pt idx="1">
                  <c:v>85</c:v>
                </c:pt>
                <c:pt idx="2">
                  <c:v>67</c:v>
                </c:pt>
                <c:pt idx="3">
                  <c:v>56</c:v>
                </c:pt>
                <c:pt idx="4">
                  <c:v>43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o puntos</c:v>
                </c:pt>
              </c:strCache>
            </c:strRef>
          </c:tx>
          <c:spPr>
            <a:solidFill>
              <a:srgbClr val="0F5F6B"/>
            </a:solidFill>
          </c:spPr>
          <c:cat>
            <c:strRef>
              <c:f>Sheet1!$A$2:$A$7</c:f>
              <c:strCache>
                <c:ptCount val="6"/>
                <c:pt idx="0">
                  <c:v>Lin 2018 (urgencias): video (puntos)</c:v>
                </c:pt>
                <c:pt idx="1">
                  <c:v>Lin 2018 (urgencias): escrito (puntos)</c:v>
                </c:pt>
                <c:pt idx="2">
                  <c:v>Smith (trauma): verbal más escrito (%)</c:v>
                </c:pt>
                <c:pt idx="3">
                  <c:v>Smith (trauma): solo verbal (%)</c:v>
                </c:pt>
                <c:pt idx="4">
                  <c:v>Fink: con repeat back (%)</c:v>
                </c:pt>
                <c:pt idx="5">
                  <c:v>Fink: sin repeat back (%)</c:v>
                </c:pt>
              </c:strCache>
            </c:strRef>
          </c:cat>
          <c:val>
            <c:numRef>
              <c:f>Sheet1!$B$2:$B$7</c:f>
              <c:numCache>
                <c:formatCode>General</c:formatCode>
                <c:ptCount val="6"/>
                <c:pt idx="0">
                  <c:v>72.57</c:v>
                </c:pt>
                <c:pt idx="1">
                  <c:v>61.67</c:v>
                </c:pt>
                <c:pt idx="2">
                  <c:v>64</c:v>
                </c:pt>
                <c:pt idx="3">
                  <c:v>41</c:v>
                </c:pt>
                <c:pt idx="4">
                  <c:v>71.4</c:v>
                </c:pt>
                <c:pt idx="5">
                  <c:v>68.2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o puntos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historias</c:v>
                </c:pt>
              </c:strCache>
            </c:strRef>
          </c:tx>
          <c:spPr>
            <a:solidFill>
              <a:srgbClr val="0F5F6B"/>
            </a:solidFill>
          </c:spPr>
          <c:cat>
            <c:strRef>
              <c:f>Sheet1!$A$2:$A$5</c:f>
              <c:strCache>
                <c:ptCount val="4"/>
                <c:pt idx="0">
                  <c:v>Riesgos del procedimiento: ciclo 1</c:v>
                </c:pt>
                <c:pt idx="1">
                  <c:v>Riesgos del procedimiento: ciclo 2</c:v>
                </c:pt>
                <c:pt idx="2">
                  <c:v>Alternativas: ciclo 1</c:v>
                </c:pt>
                <c:pt idx="3">
                  <c:v>Alternativas: ciclo 2</c:v>
                </c:pt>
              </c:strCache>
            </c:strRef>
          </c:cat>
          <c:val>
            <c:numRef>
              <c:f>Sheet1!$B$2:$B$5</c:f>
              <c:numCache>
                <c:formatCode>General</c:formatCode>
                <c:ptCount val="4"/>
                <c:pt idx="0">
                  <c:v>42</c:v>
                </c:pt>
                <c:pt idx="1">
                  <c:v>76</c:v>
                </c:pt>
                <c:pt idx="2">
                  <c:v>48</c:v>
                </c:pt>
                <c:pt idx="3">
                  <c:v>66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historias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Cirujanos de rodilla</c:v>
                </c:pt>
                <c:pt idx="1">
                  <c:v>Cirujanos de mano</c:v>
                </c:pt>
                <c:pt idx="2">
                  <c:v>Cirujanos de columna</c:v>
                </c:pt>
              </c:strCache>
            </c:strRef>
          </c:cat>
          <c:val>
            <c:numRef>
              <c:f>Sheet1!$B$2:$B$4</c:f>
              <c:numCache>
                <c:formatCode>General</c:formatCode>
                <c:ptCount val="3"/>
                <c:pt idx="0">
                  <c:v>8.3</c:v>
                </c:pt>
                <c:pt idx="1">
                  <c:v>21</c:v>
                </c:pt>
                <c:pt idx="2">
                  <c:v>50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los casos</c:v>
                </c:pt>
              </c:strCache>
            </c:strRef>
          </c:tx>
          <c:spPr>
            <a:solidFill>
              <a:srgbClr val="0F5F6B"/>
            </a:solidFill>
          </c:spPr>
          <c:cat>
            <c:strRef>
              <c:f>Sheet1!$A$2:$A$4</c:f>
              <c:strCache>
                <c:ptCount val="3"/>
                <c:pt idx="0">
                  <c:v>Errores de juicio</c:v>
                </c:pt>
                <c:pt idx="1">
                  <c:v>No se hizo pausa quirúrgica</c:v>
                </c:pt>
                <c:pt idx="2">
                  <c:v>Daño significativo</c:v>
                </c:pt>
              </c:strCache>
            </c:strRef>
          </c:cat>
          <c:val>
            <c:numRef>
              <c:f>Sheet1!$B$2:$B$4</c:f>
              <c:numCache>
                <c:formatCode>General</c:formatCode>
                <c:ptCount val="3"/>
                <c:pt idx="0">
                  <c:v>85</c:v>
                </c:pt>
                <c:pt idx="1">
                  <c:v>72</c:v>
                </c:pt>
                <c:pt idx="2">
                  <c:v>35.5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los casos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historias</c:v>
                </c:pt>
              </c:strCache>
            </c:strRef>
          </c:tx>
          <c:spPr>
            <a:solidFill>
              <a:srgbClr val="0F5F6B"/>
            </a:solidFill>
          </c:spPr>
          <c:cat>
            <c:strRef>
              <c:f>Sheet1!$A$2:$A$3</c:f>
              <c:strCache>
                <c:ptCount val="2"/>
                <c:pt idx="0">
                  <c:v>Fractura de radio distal (trauma)</c:v>
                </c:pt>
                <c:pt idx="1">
                  <c:v>Artroplastia de rodilla (electiva)</c:v>
                </c:pt>
              </c:strCache>
            </c:strRef>
          </c:cat>
          <c:val>
            <c:numRef>
              <c:f>Sheet1!$B$2:$B$3</c:f>
              <c:numCache>
                <c:formatCode>General</c:formatCode>
                <c:ptCount val="2"/>
                <c:pt idx="0">
                  <c:v>43.3</c:v>
                </c:pt>
                <c:pt idx="1">
                  <c:v>78.5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historias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formularios</c:v>
                </c:pt>
              </c:strCache>
            </c:strRef>
          </c:tx>
          <c:spPr>
            <a:solidFill>
              <a:srgbClr val="0F5F6B"/>
            </a:solidFill>
          </c:spPr>
          <c:cat>
            <c:strRef>
              <c:f>Sheet1!$A$2:$A$5</c:f>
              <c:strCache>
                <c:ptCount val="4"/>
                <c:pt idx="0">
                  <c:v>Rigidez</c:v>
                </c:pt>
                <c:pt idx="1">
                  <c:v>Lesión nerviosa</c:v>
                </c:pt>
                <c:pt idx="2">
                  <c:v>Lesión vascular</c:v>
                </c:pt>
                <c:pt idx="3">
                  <c:v>Infección</c:v>
                </c:pt>
              </c:strCache>
            </c:strRef>
          </c:cat>
          <c:val>
            <c:numRef>
              <c:f>Sheet1!$B$2:$B$5</c:f>
              <c:numCache>
                <c:formatCode>General</c:formatCode>
                <c:ptCount val="4"/>
                <c:pt idx="0">
                  <c:v>42.2</c:v>
                </c:pt>
                <c:pt idx="1">
                  <c:v>66.7</c:v>
                </c:pt>
                <c:pt idx="2">
                  <c:v>77.8</c:v>
                </c:pt>
                <c:pt idx="3">
                  <c:v>95.6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formularios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reclamos</c:v>
                </c:pt>
              </c:strCache>
            </c:strRef>
          </c:tx>
          <c:spPr>
            <a:solidFill>
              <a:srgbClr val="0F5F6B"/>
            </a:solidFill>
          </c:spPr>
          <c:cat>
            <c:strRef>
              <c:f>Sheet1!$A$2:$A$5</c:f>
              <c:strCache>
                <c:ptCount val="4"/>
                <c:pt idx="0">
                  <c:v>Reino Unido</c:v>
                </c:pt>
                <c:pt idx="1">
                  <c:v>EE.UU.</c:v>
                </c:pt>
                <c:pt idx="2">
                  <c:v>Alemania</c:v>
                </c:pt>
                <c:pt idx="3">
                  <c:v>Australia</c:v>
                </c:pt>
              </c:strCache>
            </c:strRef>
          </c:cat>
          <c:val>
            <c:numRef>
              <c:f>Sheet1!$B$2:$B$5</c:f>
              <c:numCache>
                <c:formatCode>General</c:formatCode>
                <c:ptCount val="4"/>
                <c:pt idx="0">
                  <c:v>26</c:v>
                </c:pt>
                <c:pt idx="1">
                  <c:v>24</c:v>
                </c:pt>
                <c:pt idx="2">
                  <c:v>14</c:v>
                </c:pt>
                <c:pt idx="3">
                  <c:v>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reclamos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RR</c:v>
                </c:pt>
              </c:strCache>
            </c:strRef>
          </c:tx>
          <c:spPr>
            <a:solidFill>
              <a:srgbClr val="0F5F6B"/>
            </a:solidFill>
          </c:spPr>
          <c:cat>
            <c:strRef>
              <c:f>Sheet1!$A$2:$A$4</c:f>
              <c:strCache>
                <c:ptCount val="3"/>
                <c:pt idx="0">
                  <c:v>Percepción exacta del riesgo</c:v>
                </c:pt>
                <c:pt idx="1">
                  <c:v>Elección congruente con sus valores</c:v>
                </c:pt>
                <c:pt idx="2">
                  <c:v>Paciente pasivo en la decisión</c:v>
                </c:pt>
              </c:strCache>
            </c:strRef>
          </c:cat>
          <c:val>
            <c:numRef>
              <c:f>Sheet1!$B$2:$B$4</c:f>
              <c:numCache>
                <c:formatCode>General</c:formatCode>
                <c:ptCount val="3"/>
                <c:pt idx="0">
                  <c:v>1.94</c:v>
                </c:pt>
                <c:pt idx="1">
                  <c:v>1.75</c:v>
                </c:pt>
                <c:pt idx="2">
                  <c:v>0.72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RR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Consentimiento informado en ortopedia y traumatología.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qué es, y qué no es, el consentimiento informado; Epidemiología: cuánto entienden y recuerdan los pacientes ortopédicos; Mecanismos: por qué falla el consentimiento; Clasificación: estándares de información (médico razonable, paciente razonable y paciente concreto); Marco ético y legal vigente: AAOS, declaraciones internacionales y norma ecuatoriana; Capacidad para decidir: cómo evaluarla en la consulta y en la guardia; Algoritmo: ¿quién consiente y cuándo se puede actuar sin firma?; Tratamiento del problema: cómo mejorar la comprensión (ayudas de decisión, formularios, video y teach-back); Técnica: cómo se conduce la conversación, paso a paso; Situaciones especiales: urgencia, deterioro cognitivo, menores, riesgos infrecuentes graves, rechazo y equipo; Cirugía de sitio incorrecto y su relación con el consentimiento; Documentación: qué debe quedar escrito; Complicaciones: cuando el consentimiento falla (reclamos y daño); Pronóstico: qué cambia cuando se mejora el proceso; Errores frecuentes del residente; Guías y fuentes: qué abrí, qué no pude abrir y qué hace Ecuador. Estructura sugerida por el autor para diez minutos: Lámina 1 (0:00-0:45) — Caso didáctico inventado: paciente con fractura de cadera y demencia leve, familiar en otra ciudad [r1]. Pregunta al auditorio: ¿quién consiente y cuándo se puede operar sin firma? [r1][r11]. Lámina 2 (0:45-1:45) — Definición: un proceso con 4 piezas (información, comprensión, capacidad, voluntariedad), no un papel [r1]. Lámina 3 (1:45-3:00) — El problema: 9,9 % de 750 pacientes con comprensión adecuada antes de quirófano; el acierto cae de 70,7 % a 59,5 % en un máximo de 2 semanas [r2][r3]. Lámina 4 (3:00-4:00) — Estándares: del médico razonable al paciente concreto; el riesgo material no se reduce a un porcentaje [r7]. Lámina 5 (4:00-5:00) — Capacidad: por decisión; MMSE solo en los extremos; ACE como herramienta; en fractura de cadera, 9,8 % de los capaces fue sustituido y 22 % de los incapaces firmó [r29][r17]. Lámina 6 (5:00-6:15) — Qué funciona: ayudas de decisión (conocimiento +11,90 sobre 100), video (5,70 frente a 4,67 sobre 7) y repeat back (71,4 % frente a 68,2 %, 2,6 minutos más) [r4][r5][r6]. Lámina 7 (6:15-7:15) — La conversación en 9 pasos y los errores del residente: consentir en la zona preoperatoria se asocia con más indemnizaciones [r12]. Lámina 8 (7:15-8:15) — Ecuador: AM 5316 con riesgo mayor por escrito, excepciones, menores de más de 12 años, rechazo y revocación [r1]. Lámina 9 (8:15-9:15) — Sitio incorrecto: 1 por 100 000 estimado, comunicación como causa raíz, sitio firmado con el paciente y pausa quirúrgica [r8][r9][r20]. Lámina 10 (9:15-10:00) — Mensaje final: informa quien opera, verifica con teach-back, documenta la conversación y marca el sitio con el paciente despierto [r1][r6][r9].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Consentir no es firmar: es una conversación con un paciente capaz y libre que termina cuando entendió lo suficiente para decidir. En Ecuador esa lógica es de aplicación nacional obligatoria (fuente: Ministerio de Salud Pública del Ecuador, 2016). La firma no prueba comprensión. De 750 pacientes ortopédicos interrogados justo antes de entrar a quirófano, solo 74 (9,9 %) mostró comprensión adecuada del procedimiento, los riesgos, los beneficios y las alternativas (fuente: Raggini F y colaboradores, 2026). El recuerdo se erosiona rápido: en 100 pacientes electivos el acierto pasó de 70,7 % a 59,5 % en un máximo de 2 semanas (fuente: Crepeau AE y colaboradores, 2011). Lo que sí ayuda: ayudas de decisión (conocimiento +11,90 puntos sobre 100 en el metaanálisis Cochrane) (fuente: Stacey D y colaboradores, 2024), un video corto antes de hablar (5,70 frente a 4,67 sobre 7) (fuente: Scheidegger PD y colaboradores, 2026) y pedir al paciente que repita lo entendido (71,4 % frente a 68,2 %) (fuente: Fink AS y colaboradores, 2010). El estándar legal se mueve hacia lo que le importa a este paciente, y la sentencia Montgomery (Reino Unido, 2015) dice que la importancia de un riesgo no se reduce a un porcentaje (fuente: Supreme Court of the United Kingdom, 2015). La cirugía de sitio incorrecto es rara pero devastadora, y el consentimiento, el marcado con el paciente y la pausa quirúrgica forman una sola cadena (fuente: Hempel S y colaboradores, 2015) (fuente: Robinson PM y colaboradores, 2009) (fuente: American Academy of Orthopaedic Surgeons, 2017).</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qué es, y qué no es, el consentimiento informado. En este capítulo, consentir quiere decir algo concreto: un paciente que puede decidir y que no está presionado acepta, rechaza o retira una intervención después de haber entendido de qué se trata. El Ministerio de Salud Pública del Ecuador lo define como un proceso de comunicación y deliberación entre el profesional y un paciente capaz, no como un trámite administrativo (fuente: Ministerio de Salud Pública del Ecuador, 2016). Para que ese proceso valga hacen falta 4 piezas al mismo tiempo: que el paciente reciba la información que necesita, que la entienda, que tenga capacidad para decidir y que lo haga voluntariamente (fuente: Ministerio de Salud Pública del Ecuador, 2016). Si falta una, la firma queda vacía. El código de ética de la AAOS va en la misma línea: lo que el paciente necesita oír incluye qué recomienda el cirujano y por qué, qué otras opciones hay, qué puede salir mal y qué pasa si decide no tratarse, todo dicho de modo que lo entienda (fuente: American Academy of Orthopaedic Surgeons, 2011). Lo que el consentimiento no 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es la firma. Para el MSP es, en esencia, un proceso verbal durante la atención, y el formulario solo ayuda a ordenar el diálogo (fuente: Ministerio de Salud Pública del Ecuador, 2016). No es volcar datos técnicos que el paciente no puede digerir ni pedir el papel como rutina; la Corte Suprema del Reino Unido lo dejó dicho en 2015 (fuente: Supreme Court of the United Kingdom, 2015). No es una condición de admisión: la norma ecuatoriana prohíbe exigir la firma para ingresar al paciente (fuente: Ministerio de Salud Pública del Ecuador, 2016). No es una tarea para quien esté libre: el deber de informar recae en quien realizará la intervención (fuente: Ministerio de Salud Pública del Ecuador, 2016). Un solo mapa para el resto del capítulo. Cada bloque siguiente responde una pregunta: cuánto entiende el paciente en la práctica, por qué falla el proceso, qué estándar legal manda, quién puede consentir, cómo se conduce la conversación y qué debe quedar escrito. Los datos clínicos y legales de otros países sirven de comparación; en Ecuador manda el Acuerdo Ministerial 5316 (fuente: Ministerio de Salud Pública del Ecuador, 2016).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«Las 4 piezas del consentimiento válido y cómo las compruebas» tiene 4 columnas: Pieza, Qué exige, Cómo la compruebas en la práctica, Fuente. Fila 1: Pieza, Capacidad; Qué exige, Darse cuenta de la situación, comprender, razonar según sus valores y comunicar una decisión; Cómo la compruebas en la práctica, Pedirle que explique la decisión concreta con sus palabras (práctica habitual; ver bloque de capacidad); Fuente, (fuente: Ministerio de Salud Pública del Ecuador, 2016). Fila 2: Pieza, Información; Qué exige, Problema, opción recomendada, alternativas incluida no operar, beneficios, riesgos, consecuencias de no tratar y quién participa en la cirugía; Cómo la compruebas en la práctica, Cubrir esos puntos y adaptarlos al paciente; anotar lo dicho; Fuente, (fuente: American Academy of Orthopaedic Surgeons, 2017). Fila 3: Pieza, Comprensión; Qué exige, Que el paciente adquiera una idea realista de su estado y de las alternativas; Cómo la compruebas en la práctica, Pedirle que resuma con sus palabras lo explicado; reexplicar lo que falle; Fuente, (fuente: Ministerio de Salud Pública del Ecuador, 2016). Fila 4: Pieza, Voluntariedad; Qué exige, Decidir de acuerdo con sus propios valores, sin presión indebida; Cómo la compruebas en la práctica, Dar tiempo, ofrecer segunda opinión y no consentir con el paciente sedado o con dolor intenso (práctica habitual); Fuente, (fuente: Ministerio de Salud Pública del Ecuador, 2016). (fuente: American Academy of Orthopaedic Surgeons, 2017) (fuente: Ministerio de Salud Pública del Ecuador, 2016). Con esto cerramos definición: qué es, y qué no es, el consentimiento informado. Sigamos con epidemiología: cuánto entienden y recuerdan los pacientes ortopédicos.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entienden y recuerdan los pacientes ortopédicos. La pregunta incómoda es si lo que explicamos llega. Los estudios con pacientes ortopédicos y de columna responden que llega poco, y que llega peor al paciente de trauma. Ojo con una cosa antes de leer las cifras: cada trabajo mide con su propio cuestionario, así que los porcentajes no se pueden comparar de un estudio a otro. Una revisión de 44 estudios encontró que solo 6 evaluaron las 4 áreas de comprensión (procedimiento, riesgos, beneficios y alternativas) (fuente: Schenker Y y colaboradores, 2011). Cirugía electiva. En una cohorte prospectiva de 100 pacientes de cirugía ortopédica electiva, el acierto medio en el cuestionario fue de 70,7 % justo después de explicar el formulario completo, bajó a 59,5 % en la primera visita posoperatoria y se quedó en 60,8 % en la segunda; la caída fue significativa y ocurrió en un máximo de 2 semanas (fuente: Crepeau AE y colaboradores, 2011). Mayor edad y menor escolaridad se asociaron con peor comprensión; el sexo no influyó (fuente: Crepeau AE y colaboradores, 2011). En 142 pacientes consecutivos, a los 1 a 3 días recordaban el diagnóstico 92,3 %, el procedimiento 60,6 % y las posibles complicaciones 22,5 %; 59 (41,5 %) no recordaban ninguna complicación (fuente: Sahin N y colaboradores, 2010). Solo 42 pacientes (29,6 %) dijeron haber leído el formulario antes de firmarlo (fuente: Sahin N y colaboradores, 2010). En 56 pacientes con deformidad espinal del adulto, que recibieron explicación verbal más video, el recuerdo mediano de 11 complicaciones fue de 45 % al terminar y de 18 % a las 6 a 8 semanas y al año; los familiares recordaron algo más (55 % y 36 %) (fuente: Saigal R y colaboradores, 2015). La percepción de gravedad de las complicaciones difiere entre el paciente y el cirujano (fuente: Saigal R y colaboradores, 2015). Entrada al quirófano. En un hospital terciario del norte de Italia se evaluó a 750 pacientes consecutivos (460 electivos y 290 de trauma) justo antes del traslado a quirófano, con una herramienta de 4 ítems sobre procedimiento, riesgos, beneficios y alternativas (fuente: Raggini F y colaboradores, 2026). La comprensión fue ausente en 488 (65,1 %), vaga o parcial en 188 (25,1 %) y adecuada solo en 74 (9,9 %); se habían excluido los pacientes con deterioro cognitivo y barrera de idioma (fuente: Raggini F y colaboradores, 2026). Paciente de trauma. La revisión sistemática de consentimiento en trauma encontró solo 8 estudios, 6 de ellos en cirugía ortopédica y apenas 1 realizado en urgencias; el recuerdo fue pobre (fuente: Lin YK y colaboradores, 2019). Dentro de esa revisión, un estudio halló recuerdo de complicaciones de 22,4 % en trauma frente a 62,3 % en cirugía electiva, y otro, en fractura de cuello femoral, que 26 % recordaba la cirugía y 48 % los riesgos y beneficios (fuente: Lin YK y colaboradores, 2019). En la serie de Sahin, el grupo de trauma tuvo más pacientes que no recordaban ninguna complicación que el electivo (fuente: Sahin N y colaboradores, 2010). En la serie italiana, la comprensión al menos parcial fue de 28,3 % en trauma frente a 39,1 % en electivos (p = 0,003), pero la comprensión adecuada fue baja en ambos grupos (8,3 % frente a 10,9 %; p = 0,30) (fuente: Raggini F y colaboradores, 2026). Qué no sabemos. No encontré en esta búsqueda estudios ecuatorianos que midan comprensión o recuerdo del consentimiento en ortopedia; tampoco hay una escala única para compararlos.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«Lo que se recuerda o se comprende (cada estudio usa su propia medida: no comparar entre filas)» muestra lo siguiente. Crepeau: acierto inmediato: 70.7 por ciento (fuente: Crepeau AE y colaboradores, 2011). Crepeau: acierto en la 1.ª visita: 59.5 por ciento (fuente: Crepeau AE y colaboradores, 2011). Sahin: recuerda el procedimiento: 60.6 por ciento (fuente: Sahin N y colaboradores, 2010). Sahin: recuerda complicaciones: 22.5 por ciento (fuente: Sahin N y colaboradores, 2010). Saigal: recuerdo mediano inmediato: 45 por ciento (fuente: Saigal R y colaboradores, 2015). Saigal: recuerdo mediano a las 6-8 semanas: 18 por ciento (fuente: Saigal R y colaboradores, 2015). Raggini: comprensión adecuada: 9.9 por ciento (fuente: Raggini F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«Raggini: comprensión justo antes de la cirugía (n = 750)» muestra lo siguiente. Ausente: 65.1 % de pacientes (fuente: Raggini F y colaboradores, 2026). Vaga o parcial: 25.1 % de pacientes (fuente: Raggini F y colaboradores, 2026). Adecuada: 9.9 % de pacientes (fuente: Raggini F y colaboradores, 2026). En el documento Word de este tema encontrarás además: Recuerdo de complicaciones: trauma frente a electivo (un estudio incluido en la revisión de Lin); Estudios de recuerdo y comprensión en cirugía ortopédica y de columna. Con esto cerramos epidemiología: cuánto entienden y recuerdan los pacientes ortopédicos. Sigamos con mecanismos: por qué falla el consentimiento.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mecanismos: por qué falla el consentimiento. Antes de culpar al paciente conviene ver qué hace fallar el proceso. Con la evidencia disponible se distinguen 5 grupos de causas. 1. El paso del tiempo. El recuerdo cae en días a semanas: de 70,7 % a 59,5 % en un máximo de 2 semanas (fuente: Crepeau AE y colaboradores, 2011) y de 45 % a 18 % a las 6 a 8 semanas (fuente: Saigal R y colaboradores, 2015). Por eso no basta con hablar una vez. 2. El paciente. Mayor edad y menor escolaridad se asocian con peor comprensión (fuente: Crepeau AE y colaboradores, 2011) (fuente: Sahin N y colaboradores, 2010) (fuente: Raggini F y colaboradores, 2026). La alfabetización en salud casi no se ha estudiado: en la revisión de 52 estudios de Glaser, solo 8 % (4/52) analizó el efecto según ese factor (fuente: Glaser J y colaboradores, 2020). Una revisión sobre hombro y codo nombra como barreras la alfabetización baja, el idioma distinto, la falta de formación del médico y la presión de tiempo (fuente: Sadh P y colaboradores, 2025). 3. El contexto de urgencia. Los autores de la revisión de trauma señalan que en la atención de urgencia hay un elemento de coerción difícil de evitar, porque el paciente no elige hospital ni equipo (fuente: Lin YK y colaboradores, 2019). A eso se suman dolor, miedo y poco tiempo (opinión experta). 4. El documento. La legibilidad se mide con el índice de Flesch (más alto = más fácil): el formulario general 1 del NHS marcó 55,6, mientras los formularios resumen de la British Orthopaedic Association promediaron 63,6 y los detallados 68,9, y todos los detallados superaron 60, nivel de un lector de 13 a 15 años (fuente: Sivanadarajah N y colaboradores, 2017). En cambio, un formulario analizado en Nueva Zelanda marcó 40,5, nivel universitario (fuente: Bolam SM y colaboradores, 2022). Aun los formularios fáciles de leer pueden resultar difíciles para parte de los pacientes (fuente: Sivanadarajah N y colaboradores, 2017). 5. El proceso. Consentir en el lugar y el momento equivocados pesa: en un análisis de reclamos, hacerlo en la sala o en la zona preoperatoria se asoció con mayor riesgo de indemnización, y en el consultorio por el cirujano que opera, con menor riesgo (fuente: Bhattacharyya T y colaboradores, 2005). Además hay una brecha entre lo que el paciente cree haber entendido y lo que entendió (fuente: Hershfeld B y colaboradores, 2026), y entre cómo ve él y cómo ve el cirujano la gravedad de las complicaciones (fuente: Saigal R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«Legibilidad de formularios de consentimiento (índice de Flesch; más alto = más fácil)» muestra lo siguiente. Formulario institucional de un hospital de Nueva Zelanda: 40.5 puntos FRES (fuente: Bolam SM y colaboradores, 2022). Consent Form 1 del NHS: 55.6 puntos FRES (fuente: Sivanadarajah N y colaboradores, 2017). Formularios resumen de la BOA (n = 27): 63.6 puntos FRES (fuente: Sivanadarajah N y colaboradores, 2017). Formularios detallados de la BOA (n = 32): 68.9 puntos FRES (fuente: Sivanadarajah N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«Factores que erosionan el consentimiento y qué hacer» tiene 3 columnas: Factor, Qué muestra la evidencia, Qué haces. Fila 1: Factor, Tiempo; Qué muestra la evidencia, El recuerdo cae en 2 semanas y en 6-8 semanas (fuente: Crepeau AE y colaboradores, 2011) (fuente: Saigal R y colaboradores, 2015); Qué haces, Repetir lo esencial en cada contacto y dar material para llevar. Fila 2: Factor, Edad y escolaridad; Qué muestra la evidencia, Peor comprensión con mayor edad y menor escolaridad (fuente: Crepeau AE y colaboradores, 2011) (fuente: Sahin N y colaboradores, 2010); Qué haces, Más tiempo, lenguaje sencillo y verificar con teach-back (práctica habitual). Fila 3: Factor, Urgencia del trauma; Qué muestra la evidencia, Recuerdo de complicaciones de 22,4 % frente a 62,3 % en electivos en un estudio (fuente: Lin YK y colaboradores, 2019); Qué haces, Informar en cuanto sea seguro y volver a explicar tras la cirugía (práctica habitual). Fila 4: Factor, Formulario difícil; Qué muestra la evidencia, FRES 40,5 en el formulario institucional de un hospital neozelandés frente a 63,6-68,9 en los de la BOA (fuente: Bolam SM y colaboradores, 2022) (fuente: Sivanadarajah N y colaboradores, 2017); Qué haces, Usar texto breve, sin abreviaturas y revisado con pacientes (fuente: Ministerio de Salud Pública del Ecuador, 2016). Fila 5: Factor, Lugar y momento; Qué muestra la evidencia, Consentir en sala o zona preoperatoria se asoció con más indemnizaciones (fuente: Bhattacharyya T y colaboradores, 2005); Qué haces, Consentir en consulta, con tiempo, por quien opera (fuente: Bhattacharyya T y colaboradores, 2005) (fuente: Ministerio de Salud Pública del Ecuador, 2016). (fuente: Ministerio de Salud Pública del Ecuador, 2016) (fuente: Bhattacharyya T y colaboradores, 2005) (fuente: Bolam SM y colaboradores, 2022) (fuente: Crepeau AE y colaboradores, 2011) (fuente: Lin YK y colaboradores, 2019) (fuente: Sahin N y colaboradores, 2010) (fuente: Saigal R y colaboradores, 2015) (fuente: Sivanadarajah N y colaboradores, 2017). Con esto cerramos mecanismos: por qué falla el consentimiento. Sigamos con clasificación: estándares de información (médico razonable, paciente razonable y paciente concreto).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estándares de información (médico razonable, paciente razonable y paciente concreto). «¿Cuánto hay que contar?» tiene 3 respuestas jurídicas históricas. Conviene conocerlas porque ordenan casi todo lo que se discute después. Esta parte es derecho comparado, tomado de una sentencia abierta; en Ecuador el criterio operativo lo fija el Acuerdo Ministerial 5316 (ver el bloque de marco normativo) (fuente: Ministerio de Salud Pública del Ecuador, 2016). 1. Estándar del médico razonable. Se pregunta qué habría contado un médico prudente de la especialidad. En el caso Sidaway, Lord Diplock defendía aplicar la prueba de Bolam: el deber se cumple si el médico actuó según una práctica aceptada por una corriente responsable de opinión médica (fuente: Supreme Court of the United Kingdom, 2015). 2. Estándar del paciente razonable. Se pregunta qué le importaría a una persona prudente en la situación del paciente. Lord Scarman, en el mismo caso, sostenía que un riesgo es material si un paciente razonablemente prudente en esa situación lo consideraría significativo (fuente: Supreme Court of the United Kingdom, 2015). La razón de fondo es que el médico no puede formarse una opinión «objetiva» de lo que cada paciente valora: eso depende de sus circunstancias y valores (fuente: Supreme Court of the United Kingdom, 2015). 3. Estándar del paciente concreto (Montgomery, 2015). Desde 2015 la Corte Suprema del Reino Unido no aplica Bolam al deber de informar. Ahora el médico responde por cuidar que el paciente sepa qué riesgos importantes y qué otras opciones razonables existen. «Importante» se mide con 2 varas: lo que pesaría para una persona razonable en el lugar del paciente y lo que este paciente en particular valoraría, si el médico lo sabe o debería saberlo (fuente: Supreme Court of the United Kingdom, 2015).</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que Montgomery agregó, y sirve en la consulta. La importancia de un riesgo no se reduce a porcentajes: además de su magnitud cuentan qué clase de riesgo es, cómo alteraría la vida de esta persona si ocurre, cuánto valora el beneficio que busca y qué otras opciones tiene (fuente: Supreme Court of the United Kingdom, 2015). Su papel es conversar hasta que la información se entienda: abrumar con tecnicismos, o limitarse a pedir la firma por rutina, no basta (fuente: Supreme Court of the United Kingdom, 2015). La excepción terapéutica es estrecha: callar un riesgo solo se justifica si contarlo pondría en serio peligro la salud del paciente, y nunca como recurso para quitarle la decisión (fuente: Supreme Court of the United Kingdom, 2015). En una necesidad real, como un paciente inconsciente que requiere tratamiento urgente, no se exige conversar (fuente: Supreme Court of the United Kingdom, 2015). Cómo se ve esto en el ámbito ortopédico. La AAOS describe el contenido que espera de la conversación (problema, tratamiento, alternativas incluida la no quirúrgica, beneficios, riesgos, consecuencias de no tratar y evaluación de la comprensión) (fuente: American Academy of Orthopaedic Surgeons, 2017). Y un estudio de reclamos con 233 casos de columna halló que los alegatos más frecuentes fueron no explicar los riesgos (52; 30,4 %) y no explicar las alternativas (17; 9,9 %) (fuente: Grauberger 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«Los 3 estándares de información en una tabla» tiene 4 columnas: Estándar, Pregunta que se hace el juez, Quién define qué se cuenta, Consecuencia práctica. Fila 1: Estándar, Médico razonable (Bolam, aplicado a la información en Sidaway); Pregunta que se hace el juez, ¿Habría hecho lo mismo una corriente responsable de médicos? (fuente: Supreme Court of the United Kingdom, 2015); Quién define qué se cuenta, La práctica de la profesión; Consecuencia práctica, Se puede callar lo que «nadie dice». Fila 2: Estándar, Paciente razonable (Lord Scarman); Pregunta que se hace el juez, ¿Lo consideraría significativo una persona prudente en su lugar? (fuente: Supreme Court of the United Kingdom, 2015); Quién define qué se cuenta, Una persona razonable; Consecuencia práctica, Hay que contar los riesgos materiales aunque no sea costumbre. Fila 3: Estándar, Paciente concreto (Montgomery); Pregunta que se hace el juez, ¿Le importaría a este paciente, o debías saber que le importaría? (fuente: Supreme Court of the United Kingdom, 2015); Quién define qué se cuenta, El paciente y el médico en diálogo; Consecuencia práctica, Se averiguan sus valores y se adapta; el riesgo no se mide solo por su porcentaje. (fuente: Supreme Court of the United Kingdom, 2015). Con esto cerramos clasificación: estándares de información (médico razonable, paciente razonable y paciente concreto). Sigamos con marco ético y legal vigente: aaos, declaraciones internacionales y norma ecuatoriana.</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marco ético y legal vigente: aaos, declaraciones internacionales y norma ecuatoriana. Ética profesional. AAOS, Código de Ética y Profesionalismo (adoptado en 1988, última revisión de 2011), sección I.F: obliga al cirujano a explicar con palabras accesibles su recomendación y los datos médicos que la sostienen, junto con las opciones disponibles, la meta del tratamiento, sus riesgos y complicaciones, y lo que puede ocurrir si no se trata (fuente: American Academy of Orthopaedic Surgeons, 2011). AAOS, Information Statement 1017 (revisada en marzo de 2017): enumera los componentes de la conversación, pide una nota completa en la historia además del formulario y recomienda verificar el sitio con el paciente. Es un documento de consenso de autores, no una revisión sistemática (fuente: American Academy of Orthopaedic Surgeons, 2017). Declaración de Lisboa de la Asociación Médica Mundial (1981, enmendada en 1995, revisada editorialmente en 2005 y reafirmada en 2015): reconoce al adulto mentalmente competente el derecho a aceptar o rechazar cualquier prueba o tratamiento, y pide que antes tenga claro para qué sirve, qué significarían sus resultados y qué pasaría si se niega (fuente: World Medical Association, 2015). Norma ecuatoriana. Lo que sigue lo tomé del documento oficial del MSP que reproduce el Acuerdo Ministerial 5316 (firmado el 5 de noviembre de 2015 y publicado el 22 de febrero de 2016 en el Registro Oficial 510). No comparé el texto con una versión consolidada posterior: si el acuerdo se reformó, manda lo vigente (fuente: Ministerio de Salud Pública del Ecuador, 2016). Constitución, artículo 362: los servicios de salud garantizan el consentimiento informado (fuente: Ministerio de Salud Pública del Ecuador, 2016). Ley Orgánica de Salud, artículo 7 (según lo cita el MSP): la persona ejerce su autonomía mediante el consentimiento por escrito, salvo en urgencia, emergencia o riesgo para la vida o la salud pública; los pueblos indígenas serán informados en su lengua materna. Cito el artículo tal como lo reproduce el documento oficial; conviene cotejarlo con el Registro Oficial (fuente: Ministerio de Salud Pública del Ecuador, 2016). Ley de Derechos y Amparo al Paciente, artículo 6: el paciente decide si acepta o declina el tratamiento y el centro debe informarle las consecuencias (fuente: Ministerio de Salud Pública del Ecuador, 2016).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Código de la Niñez y Adolescencia, artículo 60: los niños y adolescentes tienen derecho a ser consultados según su edad y madurez (fuente: Ministerio de Salud Pública del Ecuador, 2016). El AM 5316 es de observancia obligatoria nacional para los establecimientos del Sistema Nacional de Salud (fuente: Ministerio de Salud Pública del Ecuador, 2016). Lo que exige el AM 5316 a quien opera. Informa quien realizará el procedimiento, sin tecnicismos; tiene que animar al paciente a hacer preguntas y pedirle que cuente, a su manera, lo que entendió; y no debe abrumarlo con una lista de riesgos que solo produzca miedo (fuente: Ministerio de Salud Pública del Ecuador, 2016). En cirugía planificada, el documento se explica y se entrega en la cita previa (fuente: Ministerio de Salud Pública del Ecuador, 2016). Escrito y firmado por el profesional y por el paciente capaz para cirugías de riesgo mayor, es decir, con peligro medio o alto de muerte, de afectar la integridad o de dejar incapacidades o daños permanentes (fuente: Ministerio de Salud Pública del Ecuador, 2016). El formulario va en español y se traduce de forma verbal a quien no lo hable; distingue riesgos frecuentes (poco graves), poco frecuentes (graves) y específicos del paciente (fuente: Ministerio de Salud Pública del Ecuador, 2016). Cada establecimiento valida sus formularios con una encuesta de comprensión a pacientes, los aprueba su dirección médica y, en tercer nivel, un comité de ética asistencial; se revisan a los 2 años o antes si hace falta (fuente: Ministerio de Salud Pública del Ecuador, 2016). Lo que no abrí. El texto consolidado de la Ley Orgánica de Salud y el Código Civil en su fuente oficial, y un manual de 2026 para adaptar el consentimiento a personas con discapacidad que solo vi mencionado en prensa; no lo verifiqué en el Registro Oficial y por eso no lo uso.</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«AM 5316 de un vistazo, por situación» tiene 2 columnas: Situación, Qué dice el Modelo del MSP. Fila 1: Situación, Cirugía de riesgo mayor; Qué dice el Modelo del MSP, Consentimiento escrito, formulario firmado por el profesional y el paciente capaz, parte de la historia clínica (fuente: Ministerio de Salud Pública del Ecuador, 2016). Fila 2: Situación, Cirugía planificada; Qué dice el Modelo del MSP, El documento se explica y se entrega en la cita anterior (fuente: Ministerio de Salud Pública del Ecuador, 2016). Fila 3: Situación, Firma como requisito de ingreso; Qué dice el Modelo del MSP, No se puede exigir (fuente: Ministerio de Salud Pública del Ecuador, 2016). Fila 4: Situación, Adulto sin capacidad; Qué dice el Modelo del MSP, Consiente su representante legal, tutor o curador; se informa también al paciente según su comprensión (fuente: Ministerio de Salud Pública del Ecuador, 2016). Fila 5: Situación, Sin representante definido o en disputa; Qué dice el Modelo del MSP, El profesional actúa en el interés superior del paciente según su valoración clínica (fuente: Ministerio de Salud Pública del Ecuador, 2016). Fila 6: Situación, Menor de edad; Qué dice el Modelo del MSP, Firma el padre, la madre, el tutor o el curador; con más de 12 años se informa además al menor con palabras sencillas (fuente: Ministerio de Salud Pública del Ecuador, 2016). Fila 7: Situación, Emergencia; Qué dice el Modelo del MSP, No se hace el proceso si no se puede informar, el paciente no puede comunicarse o no se localiza a la familia; se fundamenta por escrito en la historia (fuente: Ministerio de Salud Pública del Ecuador, 2016). Fila 8: Situación, Procedimiento inesperado durante la cirugía; Qué dice el Modelo del MSP, No se repite el proceso si hace falta mejorar la salud o corregir un peligro de vida (fuente: Ministerio de Salud Pública del Ecuador, 2016). Fila 9: Situación, Riesgo mínimo; Qué dice el Modelo del MSP, No se exige consentimiento firmado (fuente: Ministerio de Salud Pública del Ecuador, 2016). Fila 10: Situación, Rechazo; Qué dice el Modelo del MSP, El profesional sigue atendiendo y ofrece alternativas; si el paciente no firma la negativa, firman el profesional y un testigo externo (fuente: Ministerio de Salud Pública del Ecuador, 2016). Fila 11: Situación, Revocación; Qué dice el Modelo del MSP, Es un derecho, salvo que suspender un procedimiento en curso implique riesgo vital (fuente: Ministerio de Salud Pública del Ecuador, 2016). (fuente: Ministerio de Salud Pública del Ecuador, 2016). La tabla completa tiene más filas: están en el documento Word. Con esto cerramos marco ético y legal vigente: aaos, declaraciones internacionales y norma ecuatoriana. Sigamos con capacidad para decidir: cómo evaluarla en la consulta y en la guardia.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capacidad para decidir: cómo evaluarla en la consulta y en la guardia. La capacidad se juzga para una decisión concreta y en un momento concreto; no es una etiqueta permanente del paciente (fuente: Sessums LL y colaboradores, 2011). El MSP la describe con 4 aptitudes: darse cuenta de su situación, comprender la información, razonar sobre las opciones de acuerdo con sus valores y comunicarse (fuente: Ministerio de Salud Pública del Ecuador, 2016). Esas aptitudes coinciden con las 4 áreas de la escala MacArthur (comprensión, apreciación, razonamiento y expresión de una elección) (fuente: Murphy R y colaboradores, 2018). En Ecuador, decidir si el paciente es capaz le corresponde al médico responsable (fuente: Ministerio de Salud Pública del Ecuador, 2016). Qué tan frecuente es la incapacidad. En una revisión de 43 estudios prospectivos, la incapacidad fue de 2,8 % en ancianos sanos y de 26 % (IC 95 % 18-35) en pacientes internados en medicina (fuente: Sessums LL y colaboradores, 2011). En 300 pacientes hospitalizados al azar en Irlanda y evaluados con MacCAT-T, 83 (27,7 %) no tenían capacidad, 5 (1,7 %) la tenían parcial y 212 (70,7 %) plena (fuente: Murphy R y colaboradores, 2018). Los clínicos reconocieron la incapacidad en solo 42 % de los afectados (IC 95 % 30-53) (fuente: Sessums LL y colaboradores, 2011). En 510 pacientes de 65 años o más operados por fractura, 276 (54,1 %) fueron considerados capaces; en 27 de ellos (9,8 %) se pidió el consentimiento a un representante, y 48 pacientes (22 %) de los que no tenían capacidad firmaron su propio consentimiento (fuente: McGovern MM y colaboradores, 2021). Los 2 errores existen: quitarle la voz a quien puede decidir y dejar firmar a quien no puede. Cómo se evalúa. El MMSE no se diseñó para esto y solo sirve en los extremos: menos de 20 aumenta la probabilidad de incapacidad (LR 6,3), de 20 a 24 no cambia nada (LR 0,87) y más de 24 la baja (LR 0,14) (fuente: Sessums LL y colaboradores, 2011). De 9 instrumentos comparados con un estándar de referencia, solo 3 eran fáciles de aplicar y útiles; el ACE (Aid to Capacity Evaluation) se validó en el estudio más grande y es gratuito en línea, con módulo de entrenamiento (fuente: Sessums LL y colaboradores, 2011). En la serie de fracturas de adultos mayores, «capaz» se definió como sin antecedente de deterioro cognitivo y con CAM y Mini-Cog negativos antes de la cirugía (fuente: McGovern MM y colaboradores, 2021). Preguntas que ordenan la evaluación (práctica habitual): «Cuénteme con sus palabras qué le pasa», «¿Qué opciones hay y qué pasaría con cada una?», «¿Qué elegiría y por qué?», «¿Cómo cambiaría esto su vida?». Cada una explora una de las 4 áreas. Lo que no es capacidad. No es la edad, ni un diagnóstico de demencia por sí solo, ni que el paciente discrepe de ti: un adulto con capacidad puede rechazar el tratamiento aun si ello puede costarle una extremidad o la vida (fuente: American Academy of Orthopaedic Surgeons, 2017). Si la capacidad está afectada por algo reversible, como el delirium, se corrige la causa y se vuelve a evaluar mientras la ventana de seguridad lo permita (fuente: Bernstein J y colaboradores, 2017). Sensibilidad y especificidad. Los resúmenes que revisé reportan razones de verosimilitud, no sensibilidad y especificidad por separado; por eso la tabla las muestra tal cual y no hay gráfico de sensibilidad y especificidad en este tema (fuente: Sessums LL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«Incapacidad para decidir y su reconocimiento» muestra lo siguiente. Ancianos sanos (revisión): 2.8 por ciento (fuente: Sessums LL y colaboradores, 2011). Pacientes internados de medicina (revisión): 26 por ciento (fuente: Sessums LL y colaboradores, 2011). Hospitalizados en Irlanda (MacCAT-T): 27.7 por ciento (fuente: Murphy R y colaboradores, 2018). Afectados reconocidos por clínicos: 42 por ciento (fuente: Sessums LL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en pacientes de 65 años o más: los 2 errores de capacidad» muestra lo siguiente. Capaces a quienes se pidió consentimiento a un representante: 9.8 por ciento (fuente: McGovern MM y colaboradores, 2021). Incapaces que firmaron su propio consentimiento: 22 por ciento (fuente: McGovern MM y colaboradores, 2021). En el documento Word de este tema encontrarás además: Instrumentos de capacidad en pacientes de medicina: razones de verosimilitud (Sessums 2011). Con esto cerramos capacidad para decidir: cómo evaluarla en la consulta y en la guardia. Sigamos con algoritmo: ¿quién consiente y cuándo se puede actuar sin firma?.</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¿quién consiente y cuándo se puede actuar sin firma?. El algoritmo ordena las preguntas en el orden en que conviene hacerlas. Parte de la norma ecuatoriana; la figura que encontré en ella es la excepción por emergencia, y el consentimiento presunto lo tomo de la literatura internacional (fuente: Ministerio de Salud Pública del Ecuador, 2016) (fuente: Bernstein J y colaboradores, 2017) (fuente: World Medical Association, 2015).</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«Consentimiento en un paciente con indicación de procedimiento ortopédico» se lee de arriba hacia abajo. Se parte de: Paciente con indicación de un procedimiento ortopédico o traumatológico. Se decide: ¿Emergencia en la que no se puede informar al paciente, o no puede comunicarse, o no se localiza a la familia? (fuente: Ministerio de Salud Pública del Ecuador, 2016)? Si la respuesta es sí, actuar para estabilizar; fundamentar por escrito en la historia clínica y buscar al representante en cuanto sea posible (fuente: Ministerio de Salud Pública del Ecuador, 2016) (fuente: Bernstein J y colaboradores, 2017). Si la respuesta es no, ¿menor de edad? (fuente: Ministerio de Salud Pública del Ecuador, 2016). Se hace: Actuar para estabilizar; fundamentar por escrito en la historia clínica y buscar al representante en cuanto sea posible (fuente: Ministerio de Salud Pública del Ecuador, 2016) (fuente: Bernstein J y colaboradores, 2017). Se decide: ¿Menor de edad? (fuente: Ministerio de Salud Pública del Ecuador, 2016)? Si la respuesta es sí, consentimiento escrito de padre, madre, tutor o curador; si tiene más de 12 años, explicarle también a él con palabras sencillas (fuente: Ministerio de Salud Pública del Ecuador, 2016) (fuente: Committee on Bioethics, 2016). Si la respuesta es no, ¿tiene capacidad para esta decisión? (comprende, razona, aprecia, comunica) (fuente: Ministerio de Salud Pública del Ecuador, 2016) (fuente: Sessums LL y colaboradores, 2011). Se hace: Consentimiento escrito de padre, madre, tutor o curador; si tiene más de 12 años, explicarle también a él con palabras sencillas (fuente: Ministerio de Salud Pública del Ecuador, 2016) (fuente: Committee on Bioethics, 2016). Se decide: ¿Tiene capacidad para ESTA decisión? (comprende, razona, aprecia, comunica) (fuente: Ministerio de Salud Pública del Ecuador, 2016) (fuente: Sessums LL y colaboradores, 2011)? Si la respuesta es sí, informar, verificar comprensión con sus palabras y obtener consentimiento (escrito si es de riesgo mayor) (fuente: Ministerio de Salud Pública del Ecuador, 2016) (fuente: Fink AS y colaboradores, 2010). Si la respuesta es no, ¿hay representante legal, tutor o curador? (fuente: Ministerio de Salud Pública del Ecuador, 2016). Se decide: ¿Hay representante legal, tutor o curador? (fuente: Ministerio de Salud Pública del Ecuador, 2016)? Si la respuesta es sí, consiente el representante; informar también al paciente según su comprensión (fuente: Ministerio de Salud Pública del Ecuador, 2016). Si la respuesta es no, ¿hay urgencia clínica y la cirugía es la conducta correcta? (fuente: Bernstein J y colaboradores, 2017). Se hace: Consiente el representante; informar también al paciente según su comprensión (fuente: Ministerio de Salud Pública del Ecuador, 2016). Se decide: ¿Hay urgencia clínica y la cirugía es la conducta correcta? (fuente: Bernstein J y colaboradores, 2017)? Si la respuesta es sí, estabilizar, tratar causas reversibles y seguir buscando al sustituto; el consentimiento presunto es el último recurso (fuente: Bernstein J y colaboradores, 2017). Si la respuesta es no, sin representante definido o en disputa: el profesional actúa en el interés superior del paciente con valoración clínica documentada (fuente: Ministerio de Salud Pública del Ecuador, 2016). Se hace: Estabilizar, tratar causas reversibles y seguir buscando al sustituto; el consentimiento presunto es el último recurso (fuente: Bernstein J y colaboradores, 2017). Se hace: Sin representante definido o en disputa: el profesional actúa en el interés superior del paciente con valoración clínica documentada (fuente: Ministerio de Salud Pública del Ecuador, 2016). Se hace: Informar, verificar comprensión con sus palabras y obtener consentimiento (escrito si es de riesgo mayor) (fuente: Ministerio de Salud Pública del Ecuador, 2016) (fuente: Fink AS y colaboradores, 2010). Se decide: ¿El paciente rechaza el procedimiento? (fuente: Ministerio de Salud Pública del Ecuador, 2016)? Si la respuesta es sí, respetar; ofrecer otras alternativas; si no firma la negativa, firman el profesional y un testigo externo (fuente: Ministerio de Salud Pública del Ecuador, 2016). Si la respuesta es no, consentimiento documentado; el día de la cirugía verificar sitio y lado con el paciente despierto y hacer la pausa quirúrgica (fuente: American Academy of Orthopaedic Surgeons, 2017). Se hace: Respetar; ofrecer otras alternativas; si no firma la negativa, firman el profesional y un testigo externo (fuente: Ministerio de Salud Pública del Ecuador, 2016). Termina en: Consentimiento documentado; el día de la cirugía verificar sitio y lado con el paciente despierto y hacer la pausa quirúrgica (fuente: American Academy of Orthopaedic Surgeons, 2017). Termina en: Decisión y fundamento registrados en la historia clínica (emergencia, consentimiento presunto o interés superior) (fuente: Ministerio de Salud Pública del Ecuador, 2016) (fuente: Bernstein J y colaboradores, 2017). Con esto cerramos algoritmo: ¿quién consiente y cuándo se puede actuar sin firma?. Sigamos con tratamiento del problema: cómo mejorar la comprensión (ayudas de decisión, formularios, video y teach-back).</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del problema: cómo mejorar la comprensión (ayudas de decisión, formularios, video y teach-back). Hay 3 palancas: lo que se entrega (formularios, video, ayudas de decisión), cómo se conversa (repetir con sus palabras) y cuándo y dónde se hace. Visión de conjunto. La revisión de Schenker (44 estudios) concluyó que muchas intervenciones distintas mejoran la comprensión, en especial de los riesgos y del conocimiento general del procedimiento (fuente: Schenker Y y colaboradores, 2011). Su actualización, la de Glaser (52 estudios con 60 intervenciones), encontró resultados heterogéneos y una ventaja de las intervenciones interactivas (fuente: Glaser J y colaboradores, 2020). En la actualización, la mejora significativa apareció en 43 % (6/14) de las intervenciones escritas, 56 % (15/27) de las audiovisuales, 67 % (2/3) de las multicomponente, 85 % (11/13) de las digitales interactivas y 100 % (3/3) de la discusión verbal con prueba o teach-back; casi la mitad de los estudios (44 %, 23/52) tenía alto riesgo de sesgo y no se pudo hacer metaanálisis (fuente: Glaser J y colaboradores, 2020). Ojo con el 100 %: son solo 3 estudios (fuente: Glaser J y colaboradores, 2020). Ayudas de decisión. La revisión Cochrane de 2024 (209 estudios, 107 698 participantes; 9 sobre reemplazo articular) halló, con certeza alta, mayor conocimiento (diferencia de medias 11,90 sobre 100; IC 95 % 10,60 a 13,19) y percepción más exacta del riesgo (RR 1,94); con certeza moderada, más elecciones congruentes con los valores del paciente (RR 1,75) (fuente: Stacey D y colaboradores, 2024). Los pacientes con ayuda fueron menos pasivos en la decisión (RR 0,72) y no hubo diferencia en el arrepentimiento (diferencia de medias -1,23) (fuente: Stacey D y colaboradores, 2024). Costo en tiempo: la consulta duró 1,5 minutos más cuando la ayuda se usó durante ella y no cambió cuando se usó antes (fuente: Stacey D y colaboradores, 2024). En artroplastia de rodilla, 6 ensayos probaron la misma ayuda propietaria, con riesgo de sesgo moderado a alto: mejoró el conocimiento, pero no se demostró que cambiara decisiones ni la satisfacción (fuente: Riddle DL y colaboradores, 2021). En el ensayo DECIDE-OA (1 220 encuestas previas devueltas de 1 636 distribuidas), 67,2 % tomó una decisión informada y centrada en el paciente sin diferencia entre una ayuda larga y una corta; la corta dio más conocimiento (diferencia media de 9 %); 60,5 % se operó en 6 meses y los cirujanos calificaron como normales o más cortas 88,7 % de las visitas (fuente: Sepucha K y colaboradores, 2019). NICE pide usar estas ayudas como parte de un conjunto de herramientas y solo si su calidad está asegurada (fuente: National Institute for Health and Care Excellence, 2021). Video y multimedia. En un ensayo de artroscopia de rodilla por lesión meniscal, un tutorial web de 20 minutos antes de la consulta hizo que los pacientes se sintieran más informados (p &lt; 0,001) y respondieran mejor sobre su cirugía en la primera visita posoperatoria (p ≤ 0,03) (fuente: Yin B y colaboradores, 2015). En un ensayo de artroplastia reversa de hombro (60 pacientes), un video de 2 minutos antes de la conversación elevó el puntaje de 4,67 a 5,70 sobre 7 (p = 0,002), con beneficio también en mayores, menor escolaridad y no hablantes nativos (fuente: Scheidegger PD y colaboradores, 2026). En trauma, la revisión sistemática halló mejor recuerdo y comprensión con información escrita o en video que solo verbal (fuente: Lin YK y colaboradores, 2019). Dentro de ella, un ensayo en urgencias con video obtuvo puntajes de 72,57 frente a 61,67 con material escrito, y otro, en fractura de tobillo, mejoró la comprensión inicial en 40,1 % (fuente: Lin YK y colaboradores, 2019). Límite: aun con explicación verbal más video, el recuerdo mediano en cirugía de columna fue de 45 % al terminar y 18 % a las 6-8 semanas (fuente: Saigal R y colaboradores, 2015). Teach-back y repeat back. Un ensayo multicéntrico con 575 pacientes de cirugía electiva mostró mayor comprensión con repeat back (71,4 % frente a 68,2 %; p = 0,03) a costa de 2,6 minutos más de consentimiento, y los proveedores lo juzgaron aceptable (fuente: Fink AS y colaboradores, 2010). En la actualización de Glaser, las 3 intervenciones con prueba o teach-back mejoraron la comprensión (fuente: Glaser J y colaboradores, 2020). En 10 hospitales de Iowa, los pacientes de los centros que adoptaron un proceso basado en alfabetización en salud tuvieron más probabilidad de estar muy de acuerdo en que la enfermera les pidió repetir con sus palabras qué cirugía se les haría (OR ajustado 1,92; IC 95 % 1,30-2,82) y en que se sintieron cómodos preguntando (OR ajustado 1,53; IC 95 % 1,04-2,26) (fuente: Miller MJ y colaboradores, 2011). El MSP ecuatoriano pide lo mismo: que el paciente explique con sus palabras lo comprendido (fuente: Ministerio de Salud Pública del Ecuador, 2016). No encontré un ensayo aleatorizado de teach-back hecho específicamente en cirugía ortopédica; el marco EXPLAIN de 2026 lo recomienda dentro de 7 componentes, sin ensayo propio (fuente: Hershfeld B y colaboradores, 2026). Información escrita. En un ensayo en trauma, el puntaje de riesgos fue de 41 % con información solo verbal y de 64 % con verbal más escrita, y 90 % de los pacientes prefirió recibir ambas (estudio incluido en la revisión de Lin) (fuente: Lin YK y colaboradores, 2019). Pero el papel no sustituye la revisión conjunta (fuente: American Academy of Orthopaedic Surgeons, 2017), y el formulario debe ser legible (fuente: Sivanadarajah N y colaboradores, 2017). Teleconsentimiento. En 60 pacientes en espera de artroplastia de rodilla, una sesión adicional de teleconsentimiento no mejoró el recuerdo de riesgos al mes (16 % frente a 12 %; p = 0,42), aunque sí la satisfacción (9,8 frente a 9 sobre 10; p = 0,0004) (fuente: Turner H y colaboradores, 2023). Formularios generados con inteligencia artificial (2026). En 8 procedimientos de columna, formularios generados con una plataforma de recuperación aumentada y personalizados obtuvieron 14,75 frente a 10,17 sobre 15 en un instrumento de calidad, con una tasa de fabricación de 0,76 % en 661 afirmaciones verificadas; los propios autores advierten que estos modelos pueden incluir afirmaciones inexactas, así que todo texto generado exige revisión humana (fuente: Kaplan 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«Intervenciones con mejoría significativa de la comprensión, por tipo (Glaser 2020; entre paréntesis, cuántas intervenciones)» muestra lo siguiente. Escritas (6/14): 43 por ciento (fuente: Glaser J y colaboradores, 2020). Audiovisuales (15/27): 56 por ciento (fuente: Glaser J y colaboradores, 2020). Multicomponente (2/3): 67 por ciento (fuente: Glaser J y colaboradores, 2020). Digitales interactivas (11/13): 85 por ciento (fuente: Glaser J y colaboradores, 2020). Prueba o teach-back (3/3): 100 por ciento (fuente: Glaser J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«Comprensión con y sin intervención (cada estudio usa su propio cuestionario)» muestra lo siguiente. Fink: sin repeat back (%): 68.2 % o puntos (fuente: Fink AS y colaboradores, 2010). Fink: con repeat back (%): 71.4 % o puntos (fuente: Fink AS y colaboradores, 2010). Smith (trauma): solo verbal (%): 41 % o puntos (fuente: Lin YK y colaboradores, 2019). Smith (trauma): verbal más escrito (%): 64 % o puntos (fuente: Lin YK y colaboradores, 2019). Lin 2018 (urgencias): escrito (puntos): 61.7 % o puntos (fuente: Lin YK y colaboradores, 2019). Lin 2018 (urgencias): video (puntos): 72.6 % o puntos (fuente: Lin YK y colaboradores, 2019). En el documento Word de este tema encontrarás además: Intervenciones para mejorar la comprensión: qué se probó y qué se encontró. Con esto cerramos tratamiento del problema: cómo mejorar la comprensión (ayudas de decisión, formularios, video y teach-back). Sigamos con técnica: cómo se conduce la conversación, paso a paso.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cómo se conduce la conversación, paso a paso. Es apoyo de estudio, no un reemplazo del protocolo de tu hospital ni del tutor. La secuencia sale del Modelo del MSP y de la AAOS; los ejemplos de frases son práctica habitual. Antes de hablar. Conoce el caso, la indicación y las alternativas reales; sabes qué riesgos son frecuentes y poco graves, cuáles poco frecuentes pero graves y cuáles son específicos de este paciente por sus enfermedades, edad o profesión, porque el formulario ecuatoriano los separa así (fuente: Ministerio de Salud Pública del Ecuador, 2016). Posición del paciente y del entorno. Hablas sentado, a su altura, en consulta o en un espacio privado, con el paciente vestido y sin sedación (práctica habitual). En un estudio de reclamos, el consentimiento obtenido en consulta por el cirujano que opera se asoció con menor riesgo de pago, y el obtenido en la sala o en la zona preoperatoria con mayor riesgo (fuente: Bhattacharyya T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Dónde se rompe la comunicación. Hay 2 puntos donde la conversación se rompe: el vocabulario técnico, que el MSP pide evitar (fuente: Ministerio de Salud Pública del Ecuador, 2016), y la falta de verificación, pues solo 9,9 % de 750 pacientes mostró comprensión adecuada antes de quirófano (fuente: Raggini F y colaboradores, 2026). Cómo saber que quedó bien. Cuando el paciente puede decir con sus palabras qué le van a hacer, por qué, qué riesgos tiene y qué alternativas existen (fuente: Ministerio de Salud Pública del Ecuador, 2016) (fuente: Fink AS y colaboradores, 2010). Cierre. Documentas lo conversado en una nota y, si es riesgo mayor, el paciente y tú firman el formulario (fuente: Ministerio de Salud Pública del Ecuador, 2016) (fuente: American Academy of Orthopaedic Surgeons, 2017).</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«Documentación de consentimientos electivos antes y después de una intervención educativa (Tonge 2021)» muestra lo siguiente. Riesgos del procedimiento: ciclo 1: 42 % de historias (fuente: Tonge XN y colaboradores, 2021). Riesgos del procedimiento: ciclo 2: 76 % de historias (fuente: Tonge XN y colaboradores, 2021). Alternativas: ciclo 1: 48 % de historias (fuente: Tonge XN y colaboradores, 2021). Alternativas: ciclo 2: 66 % de historias (fuente: Tonge XN y colaboradores, 2021). Con esto cerramos técnica: cómo se conduce la conversación, paso a paso. Sigamos con situaciones especiales: urgencia, deterioro cognitivo, menores, riesgos infrecuentes graves, rechazo y equipo.</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situaciones especiales: urgencia, deterioro cognitivo, menores, riesgos infrecuentes graves, rechazo y equipo. Urgencia y paciente que no puede decidir. La excepción es estrecha porque en urgencias, también en trauma, la mayor parte de los pacientes puede decidir y no corre un peligro tan inmediato que impida conversar (fuente: Lin YK y colaboradores, 2019). El AM 5316 exime del proceso cuando hay emergencia con imposibilidad de informar, el paciente no puede comunicarse o no se localiza a la familia, y exige fundamentar por escrito en la historia clínica (fuente: Ministerio de Salud Pública del Ecuador, 2016). Para la Declaración de Lisboa, si la intervención no puede esperar y no hay representante a quien preguntar, se da por otorgado el consentimiento, a menos que conste sin duda que el paciente la habría rechazado (fuente: World Medical Association, 2015). Y la sentencia Montgomery excusa la conversación en una necesidad real, como un paciente inconsciente que requiere tratamiento urgente (fuente: Supreme Court of the United Kingdom, 2015). Fractura de cadera con deterioro cognitivo. Para Bernstein y cols., actuar con consentimiento presunto requiere que coincidan 3 condiciones: paciente incapaz, urgencia clínica y una conducta claramente correcta. Aun así, casi siempre queda un margen en que demorar no es peligroso, y ese margen sirve para estabilizar, revertir la confusión y localizar al sustituto; por eso lo dejan como último recurso (fuente: Bernstein J y colaboradores, 2017). En una auditoría en fractura de cadera con deterioro cognitivo, una retroalimentación simple a los residentes hizo que se documentaran intentos de contactar al familiar en todos los casos (antes, en 80 %) y que la sección del familiar en el formulario se llenara más (de 30 % a 64,3 %) (fuente: Zalmay P y colaboradores, 2021). Menores. El AM 5316 exige la firma del padre, la madre, el tutor o el curador, y la explicación verbal y sencilla al menor de más de 12 años; para padres menores emancipados o menores de padres no emancipados da reglas propias (fuente: Ministerio de Salud Pública del Ecuador, 2016). El Código de la Niñez reconoce el derecho a ser consultado según edad y madurez (fuente: Ministerio de Salud Pública del Ecuador, 2016). La AAP describe el permiso de los padres y el asentimiento del niño como un proceso activo, con inclusión creciente de su opinión según madura (fuente: Committee on Bioethics, 2016). La AAOS agrega que la participación del menor depende de su edad y capacidad, y que en Estados Unidos un menor tiene derecho a tratamiento que salve un miembro o la vida aun si el tutor lo rechaza; hay que conocer el proceso legal e institucional de cada lugar (fuente: American Academy of Orthopaedic Surgeons, 2017).</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Riesgos infrecuentes pero graves. Un riesgo se vuelve material por lo que significaría para este paciente, no solo por su porcentaje; la sentencia lo liga al tipo de daño, a su impacto en esa vida concreta, al beneficio que se persigue y a las opciones que existen (fuente: Supreme Court of the United Kingdom, 2015). El formulario ecuatoriano los separa en una columna propia («poco frecuentes, graves») junto a los frecuentes poco graves y los específicos del paciente (fuente: Ministerio de Salud Pública del Ecuador, 2016). Pero tampoco se trata de listar todos los riesgos posibles (fuente: Ministerio de Salud Pública del Ecuador, 2016). Un criterio práctico: nombra siempre los riesgos que, si ocurren, cambian la vida del paciente o su función (práctica habitual) y confirma qué le preocuparía más a él, porque la percepción de gravedad difiere entre paciente y cirujano (fuente: Saigal R y colaboradores, 2015). Rechazo y revocación. Un adulto con capacidad puede rechazar el tratamiento aun a riesgo de perder una extremidad o la vida (fuente: American Academy of Orthopaedic Surgeons, 2017). En Ecuador el profesional sigue atendiendo y ofrece otras alternativas; si el paciente no firma la negativa, la firman el profesional y un testigo externo (fuente: Ministerio de Salud Pública del Ecuador, 2016). El paciente puede revocar el consentimiento de un procedimiento en curso, salvo que detenerlo implique riesgo vital (fuente: Ministerio de Salud Pública del Ecuador, 2016). Quién participa en la cirugía. La AAOS incluye entre los elementos del consentimiento los participantes en la cirugía además del cirujano designado, y pide consentimiento específico para fotos o video intraoperatorios (fuente: American Academy of Orthopaedic Surgeons, 2017). En una encuesta en una clínica de columna, 98 % quería que se le informara de la participación de residentes y fellows, y solo 8,22 % conocía la cirugía concurrente (fuente: Kim A y colaboradores, 2021). Idioma y alfabetización. El formulario va en español y se traduce de forma verbal a quien no lo hable; los pueblos indígenas serán informados en su lengua materna según la Ley Orgánica de Salud citada por el MSP (fuente: Ministerio de Salud Pública del Ecuador, 2016). En el ensayo de hombro, el video ayudó incluso a los no hablantes nativos (fuente: Scheidegger PD y colaboradores, 2026). Hallazgo inesperado durante la cirugía. El AM 5316 no exige un nuevo proceso cuando hay que hacer un procedimiento inesperado para mejorar la salud o corregir un peligro de vida (fuente: Ministerio de Salud Pública del Ecuador, 2016). Lo prudente es hablar antes de los hallazgos probables y de lo que harías con ellos (práctica habitual).</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«Situaciones especiales: qué hacer y de dónde sale» tiene 3 columnas: Situación, Qué hacer, Fuente. Fila 1: Situación, Emergencia sin posibilidad de informar; Qué hacer, Actuar, fundamentar por escrito en la historia clínica; Fuente, (fuente: Ministerio de Salud Pública del Ecuador, 2016). Fila 2: Situación, Urgencia sin representante disponible; Qué hacer, Se presume el consentimiento salvo rechazo previo firme y evidente; Fuente, (fuente: World Medical Association, 2015). Fila 3: Situación, Deterioro cognitivo con cirugía urgente; Qué hacer, Consentimiento presunto solo con incapacidad, urgencia y conducta clara; antes, estabilizar y buscar al sustituto; Fuente, (fuente: Bernstein J y colaboradores, 2017). Fila 4: Situación, Menor de edad; Qué hacer, Firma del representante; explicar al menor según su edad; Fuente, (fuente: Ministerio de Salud Pública del Ecuador, 2016) (fuente: Committee on Bioethics, 2016). Fila 5: Situación, Riesgo infrecuente pero grave; Qué hacer, Decir lo que importaría a este paciente; no listar todo; Fuente, (fuente: Supreme Court of the United Kingdom, 2015) (fuente: Ministerio de Salud Pública del Ecuador, 2016). Fila 6: Situación, Rechazo; Qué hacer, Seguir atendiendo; ofrecer alternativas; negativa con testigo externo; Fuente, (fuente: Ministerio de Salud Pública del Ecuador, 2016). Fila 7: Situación, Participación de residentes o terceros; Qué hacer, Decirlo y pedir consentimiento específico para fotos o video; Fuente, (fuente: American Academy of Orthopaedic Surgeons, 2017). (fuente: American Academy of Orthopaedic Surgeons, 2017) (fuente: Ministerio de Salud Pública del Ecuador, 2016) (fuente: Bernstein J y colaboradores, 2017) (fuente: Committee on Bioethics, 2016) (fuente: Supreme Court of the United Kingdom, 2015) (fuente: World Medical Association, 2015). Con esto cerramos situaciones especiales: urgencia, deterioro cognitivo, menores, riesgos infrecuentes graves, rechazo y equipo. Sigamos con cirugía de sitio incorrecto y su relación con el consentimiento.</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cirugía de sitio incorrecto y su relación con el consentimiento. Cirugía de sitio incorrecto es operar el lado, el sitio, el nivel, el procedimiento o el paciente equivocado. Se une al consentimiento por 2 vías: cuando el formulario no deja claro qué se va a operar y dónde, y cuando falla la verificación con el paciente antes de entrar a quirófano. Cuán frecuente es. Una revisión sistemática de 138 estudios posteriores al Protocolo Universal de 2004 estimó una mediana de 0,09 eventos por 10 000 procedimientos en EE.UU.; la estimación actual es de 1 por 100 000, con precisión incierta (fuente: Hempel S y colaboradores, 2015). En una aseguradora de responsabilidad, 25 operaciones de sitio incorrecto (sin contar columna) entre 2 826 367 operaciones dieron 1 en 112 994 (fuente: Kwaan MR y colaboradores, 2006). En Inglaterra y Gales se analizaron 292 casos de sitio incorrecto; la ortopedia aportó 87 (29,8 %) y en 2006-2007 tuvo la tasa más alta, 1 en 105 712 (fuente: Robinson PM y colaboradores, 2009). En una encuesta a cirujanos de mano, 217 (21 %) dijeron haber operado el sitio equivocado al menos una vez, con una incidencia de 1 en 27 686 procedimientos; 38 % de los casos terminó en acción legal o arreglo económico y 9 % dejó discapacidad permanente (fuente: Meinberg EG y colaboradores, 2003). Otra revisión reúne encuestas en que 21 % de los cirujanos de mano, 50 % de los de columna y 8,3 % de los de rodilla reportaron al menos un caso en su carrera; la incidencia real en ortopedia es desconocida por falta de denominadores y de reporte uniforme (fuente: Santiesteban L y colaboradores, 2016). Por qué ocurre. Una causa raíz frecuente es la comunicación inadecuada (fuente: Hempel S y colaboradores, 2015). En una base de datos de Colorado con 27 370 reportes, 107 procedimientos fueron en sitio incorrecto; en ellos pesaron los errores de juicio (85,0 %) y la ausencia de pausa quirúrgica (72,0 %), y hubo daño significativo en 38 (35,5 %) (fuente: Stahel PF y colaboradores, 2010). Los protocolos de verificación de los hospitales exigían de 2 a 4 personas y 12 comprobaciones en promedio, con gran variedad; en las condiciones ideales el Protocolo Universal habría evitado 8 (62 %) de 13 casos revisados (fuente: Kwaan MR y colaboradores, 2006). Qué hace el consentimiento por esta cadena. Según la AAOS, que coincide en esto con la OMS, el cirujano confirma el sitio junto con el paciente y lo marca, por lo general con sus iniciales, a la vista de este y antes del traslado a quirófano (fuente: American Academy of Orthopaedic Surgeons, 2017). En el análisis de reclamos de consentimiento inadecuado, 3 de 28 demandas incluían un sitio quirúrgico en disputa; las 3 fueron de pie y tobillo y las 3 terminaron en indemnización (fuente: Bhattacharyya T y colaboradores, 2005). En la encuesta a cirujanos de mano, 70 % conocía la campaña «Sign Your Site» de la AAOS y 45 % cambió su práctica por ella (fuente: Meinberg EG y colaboradores, 2003). Práctica habitual: en el formulario y en la nota escribe el procedimiento, la región y el lado con palabras completas, sin abreviaturas, y haz que coincidan con la imagen, la lista quirúrgica y lo que dice el paciente. Qué dice la evidencia sobre prevenirlo. La evidencia es escasa: en la revisión de Hempel el Protocolo Universal tuvo 5 estudios, la educación 4 y el entrenamiento de equipos 4 (fuente: Hempel S y colaboradores, 2015); la revisión Cochrane solo halló 2 estudios de series temporales, de baja calidad, y el efecto de las intervenciones sigue poco claro (fuente: Algie CM y colaboradores, 2015). Ningún paso aislado basta: la cadena completa es lo que se defiende.</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«Cirujanos que reportan al menos un caso de sitio incorrecto en su carrera» muestra lo siguiente. Cirujanos de rodilla: 8.3 por ciento (fuente: Santiesteban L y colaboradores, 2016). Cirujanos de mano: 21 por ciento (fuente: Santiesteban L y colaboradores, 2016). Cirujanos de columna: 50 por ciento (fuente: Santiesteban L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«Procedimientos de sitio incorrecto en Colorado (107 casos): factores presentes y daño» muestra lo siguiente. Errores de juicio: 85 % de los casos (fuente: Stahel PF y colaboradores, 2010). No se hizo pausa quirúrgica: 72 % de los casos (fuente: Stahel PF y colaboradores, 2010). Daño significativo: 35.5 % de los casos (fuente: Stahel PF y colaboradores, 2010). En el documento Word de este tema encontrarás además: Cirugía de sitio incorrecto: datos por fuente. Con esto cerramos cirugía de sitio incorrecto y su relación con el consentimiento. Sigamos con documentación: qué debe quedar escrito.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documentación: qué debe quedar escrito. El formulario. El Modelo ecuatoriano pide: datos del establecimiento, servicio y paciente; nombre y descripción del procedimiento (en qué consiste, cómo se hace, cuánto dura, con un gráfico); para qué sirve y beneficios; riesgos separados en frecuentes (poco graves), poco frecuentes (graves) y específicos del paciente; alternativas; y lo que ocurre después del tratamiento (fuente: Ministerio de Salud Pública del Ecuador, 2016). Va en español y se traduce de forma verbal a quien no lo hable (fuente: Ministerio de Salud Pública del Ecuador, 2016). La nota. Como el formulario institucional es genérico, lo particular de cada conversación queda fuera de él; por eso la AAOS pide sumar en la historia una nota detallada con el problema, las opciones, los riesgos y lo que decidió el paciente (fuente: American Academy of Orthopaedic Surgeons, 2017). En el estudio de reclamos de Bhattacharyya, documentar el consentimiento en las notas de consulta se asoció con menor riesgo de indemnización (p &lt; 0,005) (fuente: Bhattacharyya T y colaboradores, 2005). Qué muestran las auditorías. En fractura de radio distal, los riesgos más anotados fueron infección (95,6 %), lesión vascular (77,8 %), lesión nerviosa (66,7 %) y rigidez (42,2 %), y 31,1 % de los formularios tenía abreviaturas (fuente: Ahmad R y colaboradores, 2009). En una comparación de 133 pacientes con fractura de radio distal y 239 con artroplastia de rodilla, los riesgos específicos se registraron en 43,3 % frente a 78,5 % (p &lt; 0,001); en promedio 2,35 frente a 4,95 riesgos por paciente (fuente: Bolam SM y colaboradores, 2022). En una auditoría de 2 ciclos en cirugía ortopédica electiva, los riesgos del procedimiento documentados subieron de 42 % a 76 % tras una sesión educativa, y las alternativas de 48 % a 66 %; la información escrita se registró apenas en 14 % y 8 % (fuente: Tonge XN y colaboradores, 2021). En 1 309 historias de cirugía de mano, 208 consentimientos tenían al menos una palabra ilegible y en 114 faltaba o era ilegible el nombre del médico (fuente: Pflug EM y colaboradores, 2022). Qué anotar en la historia (práctica habitual apoyada en las fuentes). Fecha y hora; quién informó y quién estuvo presente; procedimiento, región y lado; indicación y alternativas ofrecidas, incluida no operar; riesgos frecuentes, graves y específicos del paciente; preguntas del paciente y cómo respondió; resultado de la verificación de comprensión; decisión; y quién más participará en la cirugía (fuente: American Academy of Orthopaedic Surgeons, 2017) (fuente: Ministerio de Salud Pública del Ecuador, 2016).</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«Riesgos específicos registrados en el consentimiento (Bolam 2022)» muestra lo siguiente. Fractura de radio distal (trauma): 43.3 % de historias (fuente: Bolam SM y colaboradores, 2022). Artroplastia de rodilla (electiva): 78.5 % de historias (fuente: Bolam SM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«Riesgos más anotados en consentimientos de fractura de radio distal (Ahmad 2009)» muestra lo siguiente. Infección: 95.6 % de formularios (fuente: Ahmad R y colaboradores, 2009). Lesión vascular: 77.8 % de formularios (fuente: Ahmad R y colaboradores, 2009). Lesión nerviosa: 66.7 % de formularios (fuente: Ahmad R y colaboradores, 2009). Rigidez: 42.2 % de formularios (fuente: Ahmad R y colaboradores, 2009). En el documento Word de este tema encontrarás además: Hallazgos de auditorías de consentimiento en ortopedia. Con esto cerramos documentación: qué debe quedar escrito. Sigamos con complicaciones: cuando el consentimiento falla (reclamos y daño).</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cuando el consentimiento falla (reclamos y daño). Un consentimiento deficiente no daña el hueso, pero sí a la relación y, con frecuencia, termina en un reclamo. Los datos son de otros países: no encontré cifras ecuatorianas. En reclamos de ortopedia, la «falta de advertencia» (consentimiento ausente o mal documentado) explica 26 % en el Reino Unido, 24 % en EE.UU., 14 % en Alemania y 2 % en Australia; los autores relacionan el costo creciente en el Reino Unido con no cumplir los principios de Montgomery (fuente: Birch N y colaboradores, 2020). En 233 reclamos por cirugía de columna, 153 alegaban falta de consentimiento; lo más alegado fue no explicar los riesgos (52; 30,4 %) y no explicar las alternativas (17; 9,9 %) (fuente: Grauberger J y colaboradores, 2017). Los alegatos de falta de consentimiento se asociaron con veredictos a favor de la defensa (OR 0,41; IC 95 % 0,17-0,98), pero los juicios igual cuestan tiempo, dinero y reputación (fuente: Grauberger 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24 años de reclamos con 2 aseguradoras, hubo 28 demandas con alegato de consentimiento inadecuado, todas de cirugía electiva; consentir en consulta por el cirujano que opera y documentar en las notas de consulta se asociaron con menor riesgo (fuente: Bhattacharyya T y colaboradores, 2005). Un grupo de auditoría británico recuerda que no demostrar el consentimiento es una fuente común de litigio, y que la sentencia Montgomery impulsó cambiar la práctica (fuente: Tonge XN y colaboradores, 2021). Cuando el sitio quirúrgico se equivoca, 38 % de los casos entre cirujanos de mano llevó a acción legal o arreglo económico (fuente: Meinberg EG y colaboradores, 2003). La conclusión práctica no es defensiva: lo que más se asocia con menos reclamos es lo que también mejora el consentimiento, es decir, informar bien, en el lugar correcto, y dejar constancia de lo conversado (fuente: Bhattacharyya T y colaboradores, 2005) (fuente: Grauberger 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«Reclamos ortopédicos por falta de advertencia, según país» muestra lo siguiente. Reino Unido: 26 % de reclamos (fuente: Birch N y colaboradores, 2020). EE.UU.: 24 % de reclamos (fuente: Birch N y colaboradores, 2020). Alemania: 14 % de reclamos (fuente: Birch N y colaboradores, 2020). Australia: 2 % de reclamos (fuente: Birch N y colaboradores, 2020). Con esto cerramos complicaciones: cuando el consentimiento falla (reclamos y daño). Sigamos con pronóstico: qué cambia cuando se mejora el proceso.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cambia cuando se mejora el proceso. Mejorar el consentimiento cambia sobre todo lo que el paciente sabe y cómo participa; los resultados clínicos y las decisiones cambian menos. En la revisión Cochrane de ayudas de decisión, los pacientes acertaron más sobre el riesgo (RR 1,94; 25 estudios), hicieron más elecciones congruentes con sus valores (RR 1,75; certeza moderada) y fueron menos pasivos (RR 0,72), sin diferencia en el arrepentimiento (fuente: Stacey D y colaboradores, 2024). En artroplastia de rodilla, en cambio, la ayuda de decisión estudiada mejoró el conocimiento pero no se demostró que cambiara decisiones ni satisfacción (fuente: Riddle DL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ensayo DECIDE-OA, 67,2 % tomó una decisión informada y centrada en el paciente, sin importar si la ayuda era larga o corta (fuente: Sepucha K y colaboradores, 2019). El teleconsentimiento no mejoró el recuerdo de riesgos al mes (16 % frente a 12 %; p = 0,42), pero sí la satisfacción (fuente: Turner H y colaboradores, 2023). No encontré estudios que midan si mejorar el consentimiento reduce complicaciones quirúrgicas o reclamos en ortopedia; eso queda como pregunta abierta.</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«Efecto de las ayudas de decisión frente a la atención habitual (Cochrane 2024)» muestra lo siguiente. Percepción exacta del riesgo: 1.9 RR (fuente: Stacey D y colaboradores, 2024). Elección congruente con sus valores: 1.8 RR (fuente: Stacey D y colaboradores, 2024). Paciente pasivo en la decisión: 0.7 RR (fuente: Stacey D y colaboradores, 2024). Con esto cerramos pronóstico: qué cambia cuando se mejora el proceso. Sigamos con errores frecuentes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errores frecuentes del residente. Cada error va con el dato que lo sustenta cuando lo hay. Consentir minutos antes de la cirugía, en la sala o en la zona preoperatoria: se asoció con más riesgo de indemnización (p &lt; 0,004) (fuente: Bhattacharyya T y colaboradores, 2005). Informar sin conocer el caso, la indicación ni las alternativas: la norma ecuatoriana pone el deber en quien realizará la intervención (fuente: Ministerio de Salud Pública del Ecuador, 2016). Usar un formulario genérico sin riesgos específicos: en trauma se registraron en 43,3 % frente a 78,5 % en artroplastia electiva (fuente: Bolam SM y colaboradores, 2022). No ofrecer alternativas ni decir qué pasa si no se opera: en una auditoría, las alternativas se documentaron en 48 % de las historias en el primer ciclo (fuente: Tonge XN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Escribir abreviaturas o letra ilegible, o no dejar el nombre del médico: 208 de 1 309 consentimientos tenían una palabra ilegible (fuente: Pflug EM y colaboradores, 2022); 31,1 % de otra serie tenía abreviaturas (fuente: Ahmad R y colaboradores, 2009). No comprobar la comprensión: 9,9 % de 750 pacientes mostró comprensión adecuada antes de quirófano (fuente: Raggini F y colaboradores, 2026). No avisar de quién más participará: 98 % de los encuestados quiere saber de la participación de residentes y fellows (fuente: Kim A y colaboradores, 2021). Hacer firmar a quien no tiene capacidad, o pedirle la firma al familiar de quien sí la tiene: 22 % de los incapaces firmó su propio consentimiento y 9,8 % de los capaces fue sustituido por un representante (fuente: McGovern MM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Pedir la firma como requisito de ingreso: la norma ecuatoriana lo prohíbe (fuente: Ministerio de Salud Pública del Ecuador, 2016). Pensar que en urgencias «no hay tiempo»: casi siempre lo hay, y el paciente suele estar en condiciones de decidir por sí mismo (fuente: Lin YK y colaboradores, 2019). Marcar el sitio sin el paciente o cuando ya está dormido (práctica habitual); la AAOS pide que el paciente presencie la firma del sitio (fuente: American Academy of Orthopaedic Surgeons, 2017). No intentar contactar al familiar de un paciente sin capacidad: tras una retroalimentación simple, se documentaron intentos de contacto en todos los casos, cuando antes eran 80 % (fuente: Zalmay P y colaboradores, 2021). Con esto cerramos errores frecuentes del residente. Sigamos con guías y fuentes: qué abrí, qué no pude abrir y qué hace ecuador.</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guías y fuentes: qué abrí, qué no pude abrir y qué hace ecuador. Lo que sí abrí y se usa en este tema. El Acuerdo Ministerial 5316 del MSP en el documento oficial de socialización (fuente: Ministerio de Salud Pública del Ecuador, 2016); la sentencia Montgomery (fuente: Supreme Court of the United Kingdom, 2015); el Código de Ética de la AAOS y su Information Statement 1017 (fuente: American Academy of Orthopaedic Surgeons, 2011) (fuente: American Academy of Orthopaedic Surgeons, 2017); la Declaración de Lisboa (fuente: World Medical Association, 2015); la guía NICE NG197 sobre decisión compartida (fuente: National Institute for Health and Care Excellence, 2021); y los estudios citados, por resumen de PubMed o texto abierto (fuente: Glaser J y colaboradores, 2020) (fuente: Stacey D y colaboradores, 2024). Lo que no pude abrir. No abrí la sección del Protocolo Universal en el sitio de la Joint Commission (acceso denegado desde esta red), por eso describo solo lo que dicen los estudios que sí abrí.</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Tampoco abrí el capítulo de consentimiento informado de StatPearls (bloqueado desde esta red) ni el artículo de Appelbaum sobre capacidad en el NEJM (sin resumen abierto en PubMed). No encontré videos oficiales con verificación oEmbed para este tema, así que no incluyo ninguno. Tampoco hay figuras con licencia aplicables a este tema. Qué hace Ecuador (fuente: MSP). El AM 5316 es obligatorio en todo el Sistema Nacional de Salud, define el proceso, qué procedimientos exigen consentimiento escrito, quién consiente por quién, las excepciones, el rechazo, la revocación y el contenido del formulario 024 (fuente: Ministerio de Salud Pública del Ecuador, 2016).</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un residente. Aprende el algoritmo, usa teach-back en cada consentimiento y revisa el formulario de tu hospital contra el Modelo del MSP. Con esto cerramos guías y fuentes: qué abrí, qué no pude abrir y qué hace ecuador.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 consentimiento es un proceso con 4 piezas que deben estar juntas: información suficiente, comprensión, capacidad y voluntariedad (fuente: Ministerio de Salud Pública del Ecuador, 2016). Se informa lo que pesa para este paciente: riesgos materiales, alternativas razonables (incluida no operar) y qué pasa si no se hace nada (fuente: Supreme Court of the United Kingdom, 2015) (fuente: American Academy of Orthopaedic Surgeons, 2017). La comprensión se verifica, no se supone: repetir con sus palabras (teach-back o repeat back) sube la comprensión con un costo de tiempo que los proveedores juzgaron aceptable (fuente: Fink AS y colaboradores, 2010) (fuente: Glaser J y colaboradores, 2020). Capacidad y excepciones se juzgan decisión por decisión y se escriben en la historia; urgencia no significa «no hablar» (fuente: Ministerio de Salud Pública del Ecuador, 2016) (fuente: Bernstein J y colaboradores, 2017). Lo que se documenta es la conversación, no solo la firma; y el sitio y el lado se verifican con el paciente despierto (fuente: Bhattacharyya T y colaboradores, 2005) (fuente: American Academy of Orthopaedic Surgeons, 2017).</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Quien realizará el procedimiento es quien tiene el deber de informar; la norma ecuatoriana no admite «lo importante es que esté firmado» (fuente: Ministerio de Salud Pública del Ecuador, 2016). Para una cirugía de riesgo mayor el consentimiento va por escrito, en formulario firmado por el profesional y por el paciente capaz, y se archiva en la historia clínica (fuente: Ministerio de Salud Pública del Ecuador, 2016). En la cirugía planificada el formulario se explica y se entrega en la cita anterior, no minutos antes; consentir en la zona preoperatoria se asoció con más riesgo de indemnización (fuente: Ministerio de Salud Pública del Ecuador, 2016) (fuente: Bhattacharyya T y colaboradores, 2005). Menor de edad: firma el padre, la madre, el tutor o el curador; si tiene más de 12 años se le explica además a él, con palabras sencillas (fuente: Ministerio de Salud Pública del Ecuador, 2016). La excepción por emergencia exige dejar fundamentada por escrito la actuación en la historia clínica (fuente: Ministerio de Salud Pública del Ecuador, 2016).</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Consentir es conversar y comprobar; la firma solo registra (fuente: Ministerio de Salud Pública del Ecuador, 2016). La comprensión es baja si no se verifica: 9,9 % adecuada en 750 pacientes (fuente: Raggini F y colaboradores, 2026). Ayudas de decisión, video y repeat back mejoran la comprensión (fuente: Stacey D y colaboradores, 2024) (fuente: Scheidegger PD y colaboradores, 2026) (fuente: Fink AS y colaboradores, 2010). Capacidad por decisión; en emergencia se actúa y se documenta (fuente: Sessums LL y colaboradores, 2011) (fuente: Ministerio de Salud Pública del Ecuador, 2016). Sitio y lado se verifican con el paciente despierto y con pausa quirúrgica (fuente: American Academy of Orthopaedic Surgeons, 2017) (fuente: Stahel PF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consentimiento informado · autonomía del paciente · capacidad de decisión · voluntariedad · riesgo material · paciente razonable · Montgomery · riesgos infrecuentes graves · teach-back · repeat back · ayudas de decisión · decisión compartida · video educativo · legibilidad del formulario · cirugía de sitio incorrecto · marcado del sitio · pausa quirúrgica · consentimiento presunto · emergencia · representante legal · asentimiento del menor · AM 5316 · Ley Orgánica de Salud · riesgo mayor · privilegio terapéutico · participación de residentes · documentación · reclamos por falta de advertencia · alfabetización en salud · AAOS.</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Consentir es conversar y comprobar; la firma solo registra lo conversado (fuente: Ministerio de Salud Pública del Ecuador, 2016). 4 piezas: información, comprensión, capacidad y voluntariedad (fuente: Ministerio de Salud Pública del Ecuador, 2016). Riesgo material: lo que pesaría para este paciente, no solo su porcentaje (fuente: Supreme Court of the United Kingdom, 2015). Pide que repita con sus palabras: el repeat back sube la comprensión (fuente: Fink AS y colaboradores, 2010). Sin capacidad y sin urgencia: representante legal; con emergencia: actuar y documentar (fuente: Ministerio de Salud Pública del Ecuador, 2016). Sitio y lado: marcar con el paciente despierto y hacer la pausa quirúrgica (fuente: American Academy of Orthopaedic Surgeons, 2017) (fuente: Stahel PF y colaboradores, 2010). Documenta la conversación, no solo la firma (fuente: Bhattacharyya T y colaboradores, 2005).</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inventado para estudio, sin datos de pacientes reales. Varón de 84 años que cae en su casa y llega con dolor y acortamiento de la extremidad derecha; la radiografía muestra una fractura pertrocantérea. Tiene demencia leve conocida, hoy está colaborador pero algo confuso al interrogatorio, y su hijo, que es su representante, vive en otra ciudad y llega al hospital en unas horas. El anestesiólogo pregunta quién firma el consentimiento.</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¿Tiene capacidad para esta decisión? ¿Cómo lo averiguas?. ¿Qué haces mientras llega el hijo?. ¿Cuándo, si alguna vez, operarías sin consentimiento firmado y qué documentas?. ¿Qué compruebas el día de la cirugía?.</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1) La capacidad se juzga para esta decisión, no por la edad ni por la etiqueta de demencia: se evalúa comprensión, apreciación, razonamiento y capacidad de expresar una elección con preguntas abiertas y, si hay duda, con un instrumento como el ACE; un MMSE intermedio no resuelve nada (fuente: Sessums LL y colaboradores, 2011) (fuente: Murphy R y colaboradores, 2018). 2) Se estabiliza, se buscan causas reversibles de la confusión, como el delirium, y se contacta al hijo; en una serie de adultos mayores, a 9,8 % de los capaces se les pidió el consentimiento a un representante y 22 % de los incapaces firmó el suyo, de modo que hay que evaluar sin prejuicio (fuente: Bernstein J y colaboradores, 2017) (fuente: McGovern MM y colaboradores, 2021). 3) El consentimiento presunto solo se invoca si hay incapacidad, urgencia clínica y claridad sobre la conducta, y como último recurso; en el AM 5316 la excepción es la emergencia, con imposibilidad de informar y de contactar a la familia, y se fundamenta por escrito (fuente: Bernstein J y colaboradores, 2017) (fuente: Ministerio de Salud Pública del Ecuador, 2016). Aquí no hay una emergencia que impida esperar: si el paciente es capaz para esta decisión, consiente él (y puede invitar a su hijo si lo desea); si no lo es, el hijo es localizable y firma como representante. 4) Se verifica la identidad, el procedimiento y el lado, y el sitio se firma con el paciente despierto y se hace la pausa quirúrgica (fuente: American Academy of Orthopaedic Surgeons, 2017) (fuente: Stahel PF y colaboradores, 2010). Evalúa la capacidad con criterio, busca al representante y deja todo escrito (fuente: Ministerio de Salud Pública del Ecuador, 2016) (fuente: Bernstein J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chart" Target="../charts/char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Consentimiento informado en ortopedia: de la firma a la comprensión comprobada</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principios · etica-legal · R1-R4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qué es, y qué no es, el consentimiento informado</a:t>
            </a:r>
          </a:p>
          <a:p>
            <a:pPr marL="347472" indent="-347472">
              <a:spcAft>
                <a:spcPts val="1400"/>
              </a:spcAft>
              <a:buChar char="•"/>
            </a:pPr>
            <a:r>
              <a:rPr sz="2200">
                <a:solidFill>
                  <a:srgbClr val="263238"/>
                </a:solidFill>
                <a:latin typeface="Calibri"/>
              </a:rPr>
              <a:t>2. Epidemiología: cuánto entienden y recuerdan los pacientes ortopédicos</a:t>
            </a:r>
          </a:p>
          <a:p>
            <a:pPr marL="347472" indent="-347472">
              <a:spcAft>
                <a:spcPts val="1400"/>
              </a:spcAft>
              <a:buChar char="•"/>
            </a:pPr>
            <a:r>
              <a:rPr sz="2200">
                <a:solidFill>
                  <a:srgbClr val="263238"/>
                </a:solidFill>
                <a:latin typeface="Calibri"/>
              </a:rPr>
              <a:t>3. Mecanismos: por qué falla el consentimiento</a:t>
            </a:r>
          </a:p>
          <a:p>
            <a:pPr marL="347472" indent="-347472">
              <a:spcAft>
                <a:spcPts val="1400"/>
              </a:spcAft>
              <a:buChar char="•"/>
            </a:pPr>
            <a:r>
              <a:rPr sz="2200">
                <a:solidFill>
                  <a:srgbClr val="263238"/>
                </a:solidFill>
                <a:latin typeface="Calibri"/>
              </a:rPr>
              <a:t>4. Clasificación: estándares de información (médico razonable, paciente razonable y paciente concreto)</a:t>
            </a:r>
          </a:p>
          <a:p>
            <a:pPr marL="347472" indent="-347472">
              <a:spcAft>
                <a:spcPts val="1400"/>
              </a:spcAft>
              <a:buChar char="•"/>
            </a:pPr>
            <a:r>
              <a:rPr sz="2200">
                <a:solidFill>
                  <a:srgbClr val="263238"/>
                </a:solidFill>
                <a:latin typeface="Calibri"/>
              </a:rPr>
              <a:t>5. Marco ético y legal vigente: AAOS, declaraciones internacionales y norma ecuatoriana</a:t>
            </a:r>
          </a:p>
          <a:p>
            <a:pPr marL="347472" indent="-347472">
              <a:spcAft>
                <a:spcPts val="1400"/>
              </a:spcAft>
              <a:buChar char="•"/>
            </a:pPr>
            <a:r>
              <a:rPr sz="2200">
                <a:solidFill>
                  <a:srgbClr val="263238"/>
                </a:solidFill>
                <a:latin typeface="Calibri"/>
              </a:rPr>
              <a:t>6. Capacidad para decidir: cómo evaluarla en la consulta y en la guardia</a:t>
            </a:r>
          </a:p>
          <a:p>
            <a:pPr marL="347472" indent="-347472">
              <a:spcAft>
                <a:spcPts val="1400"/>
              </a:spcAft>
              <a:buChar char="•"/>
            </a:pPr>
            <a:r>
              <a:rPr sz="2200">
                <a:solidFill>
                  <a:srgbClr val="263238"/>
                </a:solidFill>
                <a:latin typeface="Calibri"/>
              </a:rPr>
              <a:t>7. Algoritmo: ¿quién consiente y cuándo se puede actuar sin firma?</a:t>
            </a:r>
          </a:p>
          <a:p>
            <a:pPr marL="347472" indent="-347472">
              <a:spcAft>
                <a:spcPts val="1400"/>
              </a:spcAft>
              <a:buChar char="•"/>
            </a:pPr>
            <a:r>
              <a:rPr sz="2200">
                <a:solidFill>
                  <a:srgbClr val="263238"/>
                </a:solidFill>
                <a:latin typeface="Calibri"/>
              </a:rPr>
              <a:t>8. Tratamiento del problema: cómo mejorar la comprensión (ayudas de decisión, formularios, video y teach-back)</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Técnica: cómo se conduce la conversación, paso a paso</a:t>
            </a:r>
          </a:p>
          <a:p>
            <a:pPr marL="347472" indent="-347472">
              <a:spcAft>
                <a:spcPts val="1400"/>
              </a:spcAft>
              <a:buChar char="•"/>
            </a:pPr>
            <a:r>
              <a:rPr sz="2200">
                <a:solidFill>
                  <a:srgbClr val="263238"/>
                </a:solidFill>
                <a:latin typeface="Calibri"/>
              </a:rPr>
              <a:t>10. Situaciones especiales: urgencia, deterioro cognitivo, menores, riesgos infrecuentes graves, rechazo y equipo</a:t>
            </a:r>
          </a:p>
          <a:p>
            <a:pPr marL="347472" indent="-347472">
              <a:spcAft>
                <a:spcPts val="1400"/>
              </a:spcAft>
              <a:buChar char="•"/>
            </a:pPr>
            <a:r>
              <a:rPr sz="2200">
                <a:solidFill>
                  <a:srgbClr val="263238"/>
                </a:solidFill>
                <a:latin typeface="Calibri"/>
              </a:rPr>
              <a:t>11. Cirugía de sitio incorrecto y su relación con el consentimiento</a:t>
            </a:r>
          </a:p>
          <a:p>
            <a:pPr marL="347472" indent="-347472">
              <a:spcAft>
                <a:spcPts val="1400"/>
              </a:spcAft>
              <a:buChar char="•"/>
            </a:pPr>
            <a:r>
              <a:rPr sz="2200">
                <a:solidFill>
                  <a:srgbClr val="263238"/>
                </a:solidFill>
                <a:latin typeface="Calibri"/>
              </a:rPr>
              <a:t>12. Documentación: qué debe quedar escrito</a:t>
            </a:r>
          </a:p>
          <a:p>
            <a:pPr marL="347472" indent="-347472">
              <a:spcAft>
                <a:spcPts val="1400"/>
              </a:spcAft>
              <a:buChar char="•"/>
            </a:pPr>
            <a:r>
              <a:rPr sz="2200">
                <a:solidFill>
                  <a:srgbClr val="263238"/>
                </a:solidFill>
                <a:latin typeface="Calibri"/>
              </a:rPr>
              <a:t>13. Complicaciones: cuando el consentimiento falla (reclamos y daño)</a:t>
            </a:r>
          </a:p>
          <a:p>
            <a:pPr marL="347472" indent="-347472">
              <a:spcAft>
                <a:spcPts val="1400"/>
              </a:spcAft>
              <a:buChar char="•"/>
            </a:pPr>
            <a:r>
              <a:rPr sz="2200">
                <a:solidFill>
                  <a:srgbClr val="263238"/>
                </a:solidFill>
                <a:latin typeface="Calibri"/>
              </a:rPr>
              <a:t>14. Pronóstico: qué cambia cuando se mejora el proceso</a:t>
            </a:r>
          </a:p>
          <a:p>
            <a:pPr marL="347472" indent="-347472">
              <a:spcAft>
                <a:spcPts val="1400"/>
              </a:spcAft>
              <a:buChar char="•"/>
            </a:pPr>
            <a:r>
              <a:rPr sz="2200">
                <a:solidFill>
                  <a:srgbClr val="263238"/>
                </a:solidFill>
                <a:latin typeface="Calibri"/>
              </a:rPr>
              <a:t>15. Errores frecuentes del residente</a:t>
            </a:r>
          </a:p>
          <a:p>
            <a:pPr marL="347472" indent="-347472">
              <a:spcAft>
                <a:spcPts val="1400"/>
              </a:spcAft>
              <a:buChar char="•"/>
            </a:pPr>
            <a:r>
              <a:rPr sz="2200">
                <a:solidFill>
                  <a:srgbClr val="263238"/>
                </a:solidFill>
                <a:latin typeface="Calibri"/>
              </a:rPr>
              <a:t>16. Guías y fuentes: qué abrí, qué no pude abrir y qué hace Ecuador</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Ministerio de Salud Pública del Ecuador. Registro Oficial 510, 22 de febrero de.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Consentir no es firmar: es una conversación con un paciente capaz y libre que termina cuando entendió lo suficiente para decidir. En Ecuador esa lógica es de aplicación nacional obligatoria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y qué no es, el consentimiento informado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[r7] Supreme Court of the United Kingdom. Sentencia del 11 de marzo de. 2015.</a:t>
            </a:r>
          </a:p>
          <a:p>
            <a:r>
              <a:rPr sz="800">
                <a:solidFill>
                  <a:srgbClr val="5A6469"/>
                </a:solidFill>
                <a:latin typeface="Calibri"/>
              </a:rPr>
              <a:t>[r9] American Academy of Orthopaedic Surgeons. 2017.</a:t>
            </a:r>
          </a:p>
          <a:p>
            <a:r>
              <a:rPr sz="800">
                <a:solidFill>
                  <a:srgbClr val="5A6469"/>
                </a:solidFill>
                <a:latin typeface="Calibri"/>
              </a:rPr>
              <a:t>[r21] American Academy of Orthopaedic Surgeons. Rosemont (IL): AAOS; revisado. 2011.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este capítulo, consentir quiere decir algo concreto: un paciente que puede decidir y que no está presionado acepta…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Definición: qué es, y qué no es, el consentimiento informado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Ministerio de Salud Pública del Ecuador. Registro Oficial 510, 22 de febrero de.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es la firma. Para el MSP es, en esencia, un proceso verbal durante la atención, y el formulario solo ayuda a ordenar el diálogo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Las 4 piezas del consentimiento válido y cómo las compruebas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American Academy of Orthopaedic Surgeons. 2017.</a:t>
            </a:r>
          </a:p>
          <a:p>
            <a:r>
              <a:rPr sz="1000">
                <a:solidFill>
                  <a:srgbClr val="5A6469"/>
                </a:solidFill>
                <a:latin typeface="Calibri"/>
              </a:rPr>
              <a:t>[r1] Ministerio de Salud Pública del Ecuador. Registro Oficial 510, 22 de febrero de. 2016.</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Pieza</a:t>
                      </a:r>
                    </a:p>
                  </a:txBody>
                  <a:tcPr>
                    <a:solidFill>
                      <a:srgbClr val="0F5F6B"/>
                    </a:solidFill>
                  </a:tcPr>
                </a:tc>
                <a:tc>
                  <a:txBody>
                    <a:bodyPr/>
                    <a:lstStyle/>
                    <a:p>
                      <a:r>
                        <a:rPr sz="1400" b="1">
                          <a:solidFill>
                            <a:srgbClr val="FFFFFF"/>
                          </a:solidFill>
                          <a:latin typeface="Calibri"/>
                        </a:rPr>
                        <a:t>Qué exige</a:t>
                      </a:r>
                    </a:p>
                  </a:txBody>
                  <a:tcPr>
                    <a:solidFill>
                      <a:srgbClr val="0F5F6B"/>
                    </a:solidFill>
                  </a:tcPr>
                </a:tc>
                <a:tc>
                  <a:txBody>
                    <a:bodyPr/>
                    <a:lstStyle/>
                    <a:p>
                      <a:r>
                        <a:rPr sz="1400" b="1">
                          <a:solidFill>
                            <a:srgbClr val="FFFFFF"/>
                          </a:solidFill>
                          <a:latin typeface="Calibri"/>
                        </a:rPr>
                        <a:t>Cómo la compruebas en la práctica</a:t>
                      </a:r>
                    </a:p>
                  </a:txBody>
                  <a:tcPr>
                    <a:solidFill>
                      <a:srgbClr val="0F5F6B"/>
                    </a:solidFill>
                  </a:tcPr>
                </a:tc>
                <a:tc>
                  <a:txBody>
                    <a:bodyPr/>
                    <a:lstStyle/>
                    <a:p>
                      <a:r>
                        <a:rPr sz="1400" b="1">
                          <a:solidFill>
                            <a:srgbClr val="FFFFFF"/>
                          </a:solidFill>
                          <a:latin typeface="Calibri"/>
                        </a:rPr>
                        <a:t>Fuente</a:t>
                      </a:r>
                    </a:p>
                  </a:txBody>
                  <a:tcPr>
                    <a:solidFill>
                      <a:srgbClr val="0F5F6B"/>
                    </a:solidFill>
                  </a:tcPr>
                </a:tc>
              </a:tr>
              <a:tr h="457200">
                <a:tc>
                  <a:txBody>
                    <a:bodyPr/>
                    <a:lstStyle/>
                    <a:p>
                      <a:r>
                        <a:rPr sz="1400">
                          <a:solidFill>
                            <a:srgbClr val="263238"/>
                          </a:solidFill>
                          <a:latin typeface="Calibri"/>
                        </a:rPr>
                        <a:t>Capacidad</a:t>
                      </a:r>
                    </a:p>
                  </a:txBody>
                  <a:tcPr>
                    <a:solidFill>
                      <a:srgbClr val="EEF3F4"/>
                    </a:solidFill>
                  </a:tcPr>
                </a:tc>
                <a:tc>
                  <a:txBody>
                    <a:bodyPr/>
                    <a:lstStyle/>
                    <a:p>
                      <a:r>
                        <a:rPr sz="1400">
                          <a:solidFill>
                            <a:srgbClr val="263238"/>
                          </a:solidFill>
                          <a:latin typeface="Calibri"/>
                        </a:rPr>
                        <a:t>Darse cuenta de la situación, comprender, razonar según sus valores y comunicar una decisión</a:t>
                      </a:r>
                    </a:p>
                  </a:txBody>
                  <a:tcPr>
                    <a:solidFill>
                      <a:srgbClr val="EEF3F4"/>
                    </a:solidFill>
                  </a:tcPr>
                </a:tc>
                <a:tc>
                  <a:txBody>
                    <a:bodyPr/>
                    <a:lstStyle/>
                    <a:p>
                      <a:r>
                        <a:rPr sz="1400">
                          <a:solidFill>
                            <a:srgbClr val="263238"/>
                          </a:solidFill>
                          <a:latin typeface="Calibri"/>
                        </a:rPr>
                        <a:t>Pedirle que explique la decisión concreta con sus palabras (práctica habitual; ver bloque de capacidad)</a:t>
                      </a:r>
                    </a:p>
                  </a:txBody>
                  <a:tcPr>
                    <a:solidFill>
                      <a:srgbClr val="EEF3F4"/>
                    </a:solidFill>
                  </a:tcPr>
                </a:tc>
                <a:tc>
                  <a:txBody>
                    <a:bodyPr/>
                    <a:lstStyle/>
                    <a:p>
                      <a:r>
                        <a:rPr sz="1400">
                          <a:solidFill>
                            <a:srgbClr val="263238"/>
                          </a:solidFill>
                          <a:latin typeface="Calibri"/>
                        </a:rPr>
                        <a:t>[r1]</a:t>
                      </a:r>
                    </a:p>
                  </a:txBody>
                  <a:tcPr>
                    <a:solidFill>
                      <a:srgbClr val="EEF3F4"/>
                    </a:solidFill>
                  </a:tcPr>
                </a:tc>
              </a:tr>
              <a:tr h="457200">
                <a:tc>
                  <a:txBody>
                    <a:bodyPr/>
                    <a:lstStyle/>
                    <a:p>
                      <a:r>
                        <a:rPr sz="1400">
                          <a:solidFill>
                            <a:srgbClr val="263238"/>
                          </a:solidFill>
                          <a:latin typeface="Calibri"/>
                        </a:rPr>
                        <a:t>Información</a:t>
                      </a:r>
                    </a:p>
                  </a:txBody>
                  <a:tcPr>
                    <a:solidFill>
                      <a:srgbClr val="FFFFFF"/>
                    </a:solidFill>
                  </a:tcPr>
                </a:tc>
                <a:tc>
                  <a:txBody>
                    <a:bodyPr/>
                    <a:lstStyle/>
                    <a:p>
                      <a:r>
                        <a:rPr sz="1400">
                          <a:solidFill>
                            <a:srgbClr val="263238"/>
                          </a:solidFill>
                          <a:latin typeface="Calibri"/>
                        </a:rPr>
                        <a:t>Problema, opción recomendada, alternativas incluida no operar, beneficios, riesgos, consecuencias de no tratar y quién participa en la cirugía</a:t>
                      </a:r>
                    </a:p>
                  </a:txBody>
                  <a:tcPr>
                    <a:solidFill>
                      <a:srgbClr val="FFFFFF"/>
                    </a:solidFill>
                  </a:tcPr>
                </a:tc>
                <a:tc>
                  <a:txBody>
                    <a:bodyPr/>
                    <a:lstStyle/>
                    <a:p>
                      <a:r>
                        <a:rPr sz="1400">
                          <a:solidFill>
                            <a:srgbClr val="263238"/>
                          </a:solidFill>
                          <a:latin typeface="Calibri"/>
                        </a:rPr>
                        <a:t>Cubrir esos puntos y adaptarlos al paciente; anotar lo dicho</a:t>
                      </a:r>
                    </a:p>
                  </a:txBody>
                  <a:tcPr>
                    <a:solidFill>
                      <a:srgbClr val="FFFFFF"/>
                    </a:solidFill>
                  </a:tcPr>
                </a:tc>
                <a:tc>
                  <a:txBody>
                    <a:bodyPr/>
                    <a:lstStyle/>
                    <a:p>
                      <a:r>
                        <a:rPr sz="1400">
                          <a:solidFill>
                            <a:srgbClr val="263238"/>
                          </a:solidFill>
                          <a:latin typeface="Calibri"/>
                        </a:rPr>
                        <a:t>[r9]</a:t>
                      </a:r>
                    </a:p>
                  </a:txBody>
                  <a:tcPr>
                    <a:solidFill>
                      <a:srgbClr val="FFFFFF"/>
                    </a:solidFill>
                  </a:tcPr>
                </a:tc>
              </a:tr>
              <a:tr h="457200">
                <a:tc>
                  <a:txBody>
                    <a:bodyPr/>
                    <a:lstStyle/>
                    <a:p>
                      <a:r>
                        <a:rPr sz="1400">
                          <a:solidFill>
                            <a:srgbClr val="263238"/>
                          </a:solidFill>
                          <a:latin typeface="Calibri"/>
                        </a:rPr>
                        <a:t>Comprensión</a:t>
                      </a:r>
                    </a:p>
                  </a:txBody>
                  <a:tcPr>
                    <a:solidFill>
                      <a:srgbClr val="EEF3F4"/>
                    </a:solidFill>
                  </a:tcPr>
                </a:tc>
                <a:tc>
                  <a:txBody>
                    <a:bodyPr/>
                    <a:lstStyle/>
                    <a:p>
                      <a:r>
                        <a:rPr sz="1400">
                          <a:solidFill>
                            <a:srgbClr val="263238"/>
                          </a:solidFill>
                          <a:latin typeface="Calibri"/>
                        </a:rPr>
                        <a:t>Que el paciente adquiera una idea realista de su estado y de las alternativas</a:t>
                      </a:r>
                    </a:p>
                  </a:txBody>
                  <a:tcPr>
                    <a:solidFill>
                      <a:srgbClr val="EEF3F4"/>
                    </a:solidFill>
                  </a:tcPr>
                </a:tc>
                <a:tc>
                  <a:txBody>
                    <a:bodyPr/>
                    <a:lstStyle/>
                    <a:p>
                      <a:r>
                        <a:rPr sz="1400">
                          <a:solidFill>
                            <a:srgbClr val="263238"/>
                          </a:solidFill>
                          <a:latin typeface="Calibri"/>
                        </a:rPr>
                        <a:t>Pedirle que resuma con sus palabras lo explicado; reexplicar lo que falle</a:t>
                      </a:r>
                    </a:p>
                  </a:txBody>
                  <a:tcPr>
                    <a:solidFill>
                      <a:srgbClr val="EEF3F4"/>
                    </a:solidFill>
                  </a:tcPr>
                </a:tc>
                <a:tc>
                  <a:txBody>
                    <a:bodyPr/>
                    <a:lstStyle/>
                    <a:p>
                      <a:r>
                        <a:rPr sz="1400">
                          <a:solidFill>
                            <a:srgbClr val="263238"/>
                          </a:solidFill>
                          <a:latin typeface="Calibri"/>
                        </a:rPr>
                        <a:t>[r1]</a:t>
                      </a:r>
                    </a:p>
                  </a:txBody>
                  <a:tcPr>
                    <a:solidFill>
                      <a:srgbClr val="EEF3F4"/>
                    </a:solidFill>
                  </a:tcPr>
                </a:tc>
              </a:tr>
              <a:tr h="457200">
                <a:tc>
                  <a:txBody>
                    <a:bodyPr/>
                    <a:lstStyle/>
                    <a:p>
                      <a:r>
                        <a:rPr sz="1400">
                          <a:solidFill>
                            <a:srgbClr val="263238"/>
                          </a:solidFill>
                          <a:latin typeface="Calibri"/>
                        </a:rPr>
                        <a:t>Voluntariedad</a:t>
                      </a:r>
                    </a:p>
                  </a:txBody>
                  <a:tcPr>
                    <a:solidFill>
                      <a:srgbClr val="FFFFFF"/>
                    </a:solidFill>
                  </a:tcPr>
                </a:tc>
                <a:tc>
                  <a:txBody>
                    <a:bodyPr/>
                    <a:lstStyle/>
                    <a:p>
                      <a:r>
                        <a:rPr sz="1400">
                          <a:solidFill>
                            <a:srgbClr val="263238"/>
                          </a:solidFill>
                          <a:latin typeface="Calibri"/>
                        </a:rPr>
                        <a:t>Decidir de acuerdo con sus propios valores, sin presión indebida</a:t>
                      </a:r>
                    </a:p>
                  </a:txBody>
                  <a:tcPr>
                    <a:solidFill>
                      <a:srgbClr val="FFFFFF"/>
                    </a:solidFill>
                  </a:tcPr>
                </a:tc>
                <a:tc>
                  <a:txBody>
                    <a:bodyPr/>
                    <a:lstStyle/>
                    <a:p>
                      <a:r>
                        <a:rPr sz="1400">
                          <a:solidFill>
                            <a:srgbClr val="263238"/>
                          </a:solidFill>
                          <a:latin typeface="Calibri"/>
                        </a:rPr>
                        <a:t>Dar tiempo, ofrecer segunda opinión y no consentir con el paciente sedado o con dolor intenso (práctica habitual)</a:t>
                      </a:r>
                    </a:p>
                  </a:txBody>
                  <a:tcPr>
                    <a:solidFill>
                      <a:srgbClr val="FFFFFF"/>
                    </a:solidFill>
                  </a:tcPr>
                </a:tc>
                <a:tc>
                  <a:txBody>
                    <a:bodyPr/>
                    <a:lstStyle/>
                    <a:p>
                      <a:r>
                        <a:rPr sz="1400">
                          <a:solidFill>
                            <a:srgbClr val="263238"/>
                          </a:solidFill>
                          <a:latin typeface="Calibri"/>
                        </a:rPr>
                        <a:t>[r1]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cuánto entienden y recuerdan los pacientes ortopédicos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Raggini F et al. J Eval Clin Pract. 2026. doi:10.1111/jep.70525</a:t>
            </a:r>
          </a:p>
          <a:p>
            <a:r>
              <a:rPr sz="800">
                <a:solidFill>
                  <a:srgbClr val="5A6469"/>
                </a:solidFill>
                <a:latin typeface="Calibri"/>
              </a:rPr>
              <a:t>[r3] Crepeau AE et al. J Bone Joint Surg Am. 2011. doi:10.2106/JBJS.J.01325</a:t>
            </a:r>
          </a:p>
          <a:p>
            <a:r>
              <a:rPr sz="800">
                <a:solidFill>
                  <a:srgbClr val="5A6469"/>
                </a:solidFill>
                <a:latin typeface="Calibri"/>
              </a:rPr>
              <a:t>[r13] Saigal R et al. Spine (Phila Pa. 2015. doi:10.1097/BRS.0000000000000964</a:t>
            </a:r>
          </a:p>
          <a:p>
            <a:r>
              <a:rPr sz="800">
                <a:solidFill>
                  <a:srgbClr val="5A6469"/>
                </a:solidFill>
                <a:latin typeface="Calibri"/>
              </a:rPr>
              <a:t>[r16] Sahin N et al. 2010. doi:10.3944/AOTT.2010.2396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pregunta incómoda es si lo que explicamos llega.</a:t>
            </a:r>
          </a:p>
          <a:p>
            <a:pPr marL="347472" indent="-347472">
              <a:spcAft>
                <a:spcPts val="1400"/>
              </a:spcAft>
              <a:buChar char="•"/>
            </a:pPr>
            <a:r>
              <a:rPr sz="2400">
                <a:solidFill>
                  <a:srgbClr val="263238"/>
                </a:solidFill>
                <a:latin typeface="Calibri"/>
              </a:rPr>
              <a:t>Los estudios con pacientes ortopédicos y de columna responden que llega poco, y que llega peor al paciente de trauma.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Lo que se recuerda o se comprende (cada estudio usa su propia medida: no comparar entre filas)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Crepeau AE et al. J Bone Joint Surg Am. 2011. doi:10.2106/JBJS.J.01325</a:t>
            </a:r>
          </a:p>
          <a:p>
            <a:r>
              <a:rPr sz="800">
                <a:solidFill>
                  <a:srgbClr val="5A6469"/>
                </a:solidFill>
                <a:latin typeface="Calibri"/>
              </a:rPr>
              <a:t>[r16] Sahin N et al. 2010. doi:10.3944/AOTT.2010.2396</a:t>
            </a:r>
          </a:p>
          <a:p>
            <a:r>
              <a:rPr sz="800">
                <a:solidFill>
                  <a:srgbClr val="5A6469"/>
                </a:solidFill>
                <a:latin typeface="Calibri"/>
              </a:rPr>
              <a:t>[r13] Saigal R et al. Spine (Phila Pa. 2015. doi:10.1097/BRS.0000000000000964</a:t>
            </a:r>
          </a:p>
          <a:p>
            <a:r>
              <a:rPr sz="800">
                <a:solidFill>
                  <a:srgbClr val="5A6469"/>
                </a:solidFill>
                <a:latin typeface="Calibri"/>
              </a:rPr>
              <a:t>[r2] Raggini F et al. J Eval Clin Pract. 2026. doi:10.1111/jep.70525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Raggini: comprensión justo antes de la cirugía (n = 750)</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Raggini F et al. J Eval Clin Pract. 2026. doi:10.1111/jep.70525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Mecanismos: por qué falla el consentimiento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[r2] Raggini F et al. J Eval Clin Pract. 2026. doi:10.1111/jep.70525</a:t>
            </a:r>
          </a:p>
          <a:p>
            <a:r>
              <a:rPr sz="800">
                <a:solidFill>
                  <a:srgbClr val="5A6469"/>
                </a:solidFill>
                <a:latin typeface="Calibri"/>
              </a:rPr>
              <a:t>[r3] Crepeau AE et al. J Bone Joint Surg Am. 2011. doi:10.2106/JBJS.J.01325</a:t>
            </a:r>
          </a:p>
          <a:p>
            <a:r>
              <a:rPr sz="800">
                <a:solidFill>
                  <a:srgbClr val="5A6469"/>
                </a:solidFill>
                <a:latin typeface="Calibri"/>
              </a:rPr>
              <a:t>[r4] Stacey D et al. Cochrane Database Syst Rev. 2024. doi:10.1002/14651858.CD001431.pub6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Antes de culpar al paciente conviene ver qué hace fallar el proceso.</a:t>
            </a:r>
          </a:p>
          <a:p>
            <a:pPr marL="347472" indent="-347472">
              <a:spcAft>
                <a:spcPts val="1400"/>
              </a:spcAft>
              <a:buChar char="•"/>
            </a:pPr>
            <a:r>
              <a:rPr sz="2400">
                <a:solidFill>
                  <a:srgbClr val="263238"/>
                </a:solidFill>
                <a:latin typeface="Calibri"/>
              </a:rPr>
              <a:t>Con la evidencia disponible se distinguen 5 grupos de causas.</a:t>
            </a:r>
          </a:p>
          <a:p>
            <a:pPr marL="347472" indent="-347472">
              <a:spcAft>
                <a:spcPts val="1400"/>
              </a:spcAft>
              <a:buChar char="•"/>
            </a:pPr>
            <a:r>
              <a:rPr sz="2400">
                <a:solidFill>
                  <a:srgbClr val="263238"/>
                </a:solidFill>
                <a:latin typeface="Calibri"/>
              </a:rPr>
              <a:t>1.</a:t>
            </a:r>
          </a:p>
          <a:p>
            <a:pPr marL="347472" indent="-347472">
              <a:spcAft>
                <a:spcPts val="1400"/>
              </a:spcAft>
              <a:buChar char="•"/>
            </a:pPr>
            <a:r>
              <a:rPr sz="2400">
                <a:solidFill>
                  <a:srgbClr val="263238"/>
                </a:solidFill>
                <a:latin typeface="Calibri"/>
              </a:rPr>
              <a:t>El paso del tiempo.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Legibilidad de formularios de consentimiento (índice de Flesch; más alto = más fácil)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Bolam SM et al. ANZ J Surg. 2022. doi:10.1111/ans.17781</a:t>
            </a:r>
          </a:p>
          <a:p>
            <a:r>
              <a:rPr sz="1000">
                <a:solidFill>
                  <a:srgbClr val="5A6469"/>
                </a:solidFill>
                <a:latin typeface="Calibri"/>
              </a:rPr>
              <a:t>[r24] Sivanadarajah N et al. Ann R Coll Surg Engl. 2017. doi:10.1308/rcsann.2017.0188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66</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Factores que erosionan el consentimiento y qué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[r12] Bhattacharyya T et al. J Bone Joint Surg Am. 2005. doi:10.2106/JBJS.D.02877</a:t>
            </a:r>
          </a:p>
          <a:p>
            <a:r>
              <a:rPr sz="800">
                <a:solidFill>
                  <a:srgbClr val="5A6469"/>
                </a:solidFill>
                <a:latin typeface="Calibri"/>
              </a:rPr>
              <a:t>[r25] Bolam SM et al. ANZ J Surg. 2022. doi:10.1111/ans.17781</a:t>
            </a:r>
          </a:p>
          <a:p>
            <a:r>
              <a:rPr sz="800">
                <a:solidFill>
                  <a:srgbClr val="5A6469"/>
                </a:solidFill>
                <a:latin typeface="Calibri"/>
              </a:rPr>
              <a:t>[r3] Crepeau AE et al. J Bone Joint Surg Am. 2011. doi:10.2106/JBJS.J.01325</a:t>
            </a:r>
          </a:p>
          <a:p>
            <a:r>
              <a:rPr sz="800">
                <a:solidFill>
                  <a:srgbClr val="5A6469"/>
                </a:solidFill>
                <a:latin typeface="Calibri"/>
              </a:rPr>
              <a:t>[r18] Lin YK et al. BMC Med Ethics. 2019. doi:10.1186/s12910-019-0347-0</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Factor</a:t>
                      </a:r>
                    </a:p>
                  </a:txBody>
                  <a:tcPr>
                    <a:solidFill>
                      <a:srgbClr val="0F5F6B"/>
                    </a:solidFill>
                  </a:tcPr>
                </a:tc>
                <a:tc>
                  <a:txBody>
                    <a:bodyPr/>
                    <a:lstStyle/>
                    <a:p>
                      <a:r>
                        <a:rPr sz="1600" b="1">
                          <a:solidFill>
                            <a:srgbClr val="FFFFFF"/>
                          </a:solidFill>
                          <a:latin typeface="Calibri"/>
                        </a:rPr>
                        <a:t>Qué muestra la evidencia</a:t>
                      </a:r>
                    </a:p>
                  </a:txBody>
                  <a:tcPr>
                    <a:solidFill>
                      <a:srgbClr val="0F5F6B"/>
                    </a:solidFill>
                  </a:tcPr>
                </a:tc>
                <a:tc>
                  <a:txBody>
                    <a:bodyPr/>
                    <a:lstStyle/>
                    <a:p>
                      <a:r>
                        <a:rPr sz="1600" b="1">
                          <a:solidFill>
                            <a:srgbClr val="FFFFFF"/>
                          </a:solidFill>
                          <a:latin typeface="Calibri"/>
                        </a:rPr>
                        <a:t>Qué haces</a:t>
                      </a:r>
                    </a:p>
                  </a:txBody>
                  <a:tcPr>
                    <a:solidFill>
                      <a:srgbClr val="0F5F6B"/>
                    </a:solidFill>
                  </a:tcPr>
                </a:tc>
              </a:tr>
              <a:tr h="457200">
                <a:tc>
                  <a:txBody>
                    <a:bodyPr/>
                    <a:lstStyle/>
                    <a:p>
                      <a:r>
                        <a:rPr sz="1600">
                          <a:solidFill>
                            <a:srgbClr val="263238"/>
                          </a:solidFill>
                          <a:latin typeface="Calibri"/>
                        </a:rPr>
                        <a:t>Tiempo</a:t>
                      </a:r>
                    </a:p>
                  </a:txBody>
                  <a:tcPr>
                    <a:solidFill>
                      <a:srgbClr val="EEF3F4"/>
                    </a:solidFill>
                  </a:tcPr>
                </a:tc>
                <a:tc>
                  <a:txBody>
                    <a:bodyPr/>
                    <a:lstStyle/>
                    <a:p>
                      <a:r>
                        <a:rPr sz="1600">
                          <a:solidFill>
                            <a:srgbClr val="263238"/>
                          </a:solidFill>
                          <a:latin typeface="Calibri"/>
                        </a:rPr>
                        <a:t>El recuerdo cae en 2 semanas y en 6-8 semanas [r3][r13]</a:t>
                      </a:r>
                    </a:p>
                  </a:txBody>
                  <a:tcPr>
                    <a:solidFill>
                      <a:srgbClr val="EEF3F4"/>
                    </a:solidFill>
                  </a:tcPr>
                </a:tc>
                <a:tc>
                  <a:txBody>
                    <a:bodyPr/>
                    <a:lstStyle/>
                    <a:p>
                      <a:r>
                        <a:rPr sz="1600">
                          <a:solidFill>
                            <a:srgbClr val="263238"/>
                          </a:solidFill>
                          <a:latin typeface="Calibri"/>
                        </a:rPr>
                        <a:t>Repetir lo esencial en cada contacto y dar material para llevar</a:t>
                      </a:r>
                    </a:p>
                  </a:txBody>
                  <a:tcPr>
                    <a:solidFill>
                      <a:srgbClr val="EEF3F4"/>
                    </a:solidFill>
                  </a:tcPr>
                </a:tc>
              </a:tr>
              <a:tr h="457200">
                <a:tc>
                  <a:txBody>
                    <a:bodyPr/>
                    <a:lstStyle/>
                    <a:p>
                      <a:r>
                        <a:rPr sz="1600">
                          <a:solidFill>
                            <a:srgbClr val="263238"/>
                          </a:solidFill>
                          <a:latin typeface="Calibri"/>
                        </a:rPr>
                        <a:t>Edad y escolaridad</a:t>
                      </a:r>
                    </a:p>
                  </a:txBody>
                  <a:tcPr>
                    <a:solidFill>
                      <a:srgbClr val="FFFFFF"/>
                    </a:solidFill>
                  </a:tcPr>
                </a:tc>
                <a:tc>
                  <a:txBody>
                    <a:bodyPr/>
                    <a:lstStyle/>
                    <a:p>
                      <a:r>
                        <a:rPr sz="1600">
                          <a:solidFill>
                            <a:srgbClr val="263238"/>
                          </a:solidFill>
                          <a:latin typeface="Calibri"/>
                        </a:rPr>
                        <a:t>Peor comprensión con mayor edad y menor escolaridad [r3][r16]</a:t>
                      </a:r>
                    </a:p>
                  </a:txBody>
                  <a:tcPr>
                    <a:solidFill>
                      <a:srgbClr val="FFFFFF"/>
                    </a:solidFill>
                  </a:tcPr>
                </a:tc>
                <a:tc>
                  <a:txBody>
                    <a:bodyPr/>
                    <a:lstStyle/>
                    <a:p>
                      <a:r>
                        <a:rPr sz="1600">
                          <a:solidFill>
                            <a:srgbClr val="263238"/>
                          </a:solidFill>
                          <a:latin typeface="Calibri"/>
                        </a:rPr>
                        <a:t>Más tiempo, lenguaje sencillo y verificar con teach-back (práctica habitual)</a:t>
                      </a:r>
                    </a:p>
                  </a:txBody>
                  <a:tcPr>
                    <a:solidFill>
                      <a:srgbClr val="FFFFFF"/>
                    </a:solidFill>
                  </a:tcPr>
                </a:tc>
              </a:tr>
              <a:tr h="457200">
                <a:tc>
                  <a:txBody>
                    <a:bodyPr/>
                    <a:lstStyle/>
                    <a:p>
                      <a:r>
                        <a:rPr sz="1600">
                          <a:solidFill>
                            <a:srgbClr val="263238"/>
                          </a:solidFill>
                          <a:latin typeface="Calibri"/>
                        </a:rPr>
                        <a:t>Urgencia del trauma</a:t>
                      </a:r>
                    </a:p>
                  </a:txBody>
                  <a:tcPr>
                    <a:solidFill>
                      <a:srgbClr val="EEF3F4"/>
                    </a:solidFill>
                  </a:tcPr>
                </a:tc>
                <a:tc>
                  <a:txBody>
                    <a:bodyPr/>
                    <a:lstStyle/>
                    <a:p>
                      <a:r>
                        <a:rPr sz="1600">
                          <a:solidFill>
                            <a:srgbClr val="263238"/>
                          </a:solidFill>
                          <a:latin typeface="Calibri"/>
                        </a:rPr>
                        <a:t>Recuerdo de complicaciones de 22,4 % frente a 62,3 % en electivos en un estudio [r18]</a:t>
                      </a:r>
                    </a:p>
                  </a:txBody>
                  <a:tcPr>
                    <a:solidFill>
                      <a:srgbClr val="EEF3F4"/>
                    </a:solidFill>
                  </a:tcPr>
                </a:tc>
                <a:tc>
                  <a:txBody>
                    <a:bodyPr/>
                    <a:lstStyle/>
                    <a:p>
                      <a:r>
                        <a:rPr sz="1600">
                          <a:solidFill>
                            <a:srgbClr val="263238"/>
                          </a:solidFill>
                          <a:latin typeface="Calibri"/>
                        </a:rPr>
                        <a:t>Informar en cuanto sea seguro y volver a explicar tras la cirugía (práctica habitual)</a:t>
                      </a:r>
                    </a:p>
                  </a:txBody>
                  <a:tcPr>
                    <a:solidFill>
                      <a:srgbClr val="EEF3F4"/>
                    </a:solidFill>
                  </a:tcPr>
                </a:tc>
              </a:tr>
              <a:tr h="457200">
                <a:tc>
                  <a:txBody>
                    <a:bodyPr/>
                    <a:lstStyle/>
                    <a:p>
                      <a:r>
                        <a:rPr sz="1600">
                          <a:solidFill>
                            <a:srgbClr val="263238"/>
                          </a:solidFill>
                          <a:latin typeface="Calibri"/>
                        </a:rPr>
                        <a:t>Formulario difícil</a:t>
                      </a:r>
                    </a:p>
                  </a:txBody>
                  <a:tcPr>
                    <a:solidFill>
                      <a:srgbClr val="FFFFFF"/>
                    </a:solidFill>
                  </a:tcPr>
                </a:tc>
                <a:tc>
                  <a:txBody>
                    <a:bodyPr/>
                    <a:lstStyle/>
                    <a:p>
                      <a:r>
                        <a:rPr sz="1600">
                          <a:solidFill>
                            <a:srgbClr val="263238"/>
                          </a:solidFill>
                          <a:latin typeface="Calibri"/>
                        </a:rPr>
                        <a:t>FRES 40,5 en el formulario institucional de un hospital neozelandés frente a 63,6-68,9 en los de la BOA [r25][r24]</a:t>
                      </a:r>
                    </a:p>
                  </a:txBody>
                  <a:tcPr>
                    <a:solidFill>
                      <a:srgbClr val="FFFFFF"/>
                    </a:solidFill>
                  </a:tcPr>
                </a:tc>
                <a:tc>
                  <a:txBody>
                    <a:bodyPr/>
                    <a:lstStyle/>
                    <a:p>
                      <a:r>
                        <a:rPr sz="1600">
                          <a:solidFill>
                            <a:srgbClr val="263238"/>
                          </a:solidFill>
                          <a:latin typeface="Calibri"/>
                        </a:rPr>
                        <a:t>Usar texto breve, sin abreviaturas y revisado con pacientes [r1]</a:t>
                      </a:r>
                    </a:p>
                  </a:txBody>
                  <a:tcPr>
                    <a:solidFill>
                      <a:srgbClr val="FFFFFF"/>
                    </a:solidFill>
                  </a:tcPr>
                </a:tc>
              </a:tr>
              <a:tr h="457200">
                <a:tc>
                  <a:txBody>
                    <a:bodyPr/>
                    <a:lstStyle/>
                    <a:p>
                      <a:r>
                        <a:rPr sz="1600">
                          <a:solidFill>
                            <a:srgbClr val="263238"/>
                          </a:solidFill>
                          <a:latin typeface="Calibri"/>
                        </a:rPr>
                        <a:t>Lugar y momento</a:t>
                      </a:r>
                    </a:p>
                  </a:txBody>
                  <a:tcPr>
                    <a:solidFill>
                      <a:srgbClr val="EEF3F4"/>
                    </a:solidFill>
                  </a:tcPr>
                </a:tc>
                <a:tc>
                  <a:txBody>
                    <a:bodyPr/>
                    <a:lstStyle/>
                    <a:p>
                      <a:r>
                        <a:rPr sz="1600">
                          <a:solidFill>
                            <a:srgbClr val="263238"/>
                          </a:solidFill>
                          <a:latin typeface="Calibri"/>
                        </a:rPr>
                        <a:t>Consentir en sala o zona preoperatoria se asoció con más indemnizaciones [r12]</a:t>
                      </a:r>
                    </a:p>
                  </a:txBody>
                  <a:tcPr>
                    <a:solidFill>
                      <a:srgbClr val="EEF3F4"/>
                    </a:solidFill>
                  </a:tcPr>
                </a:tc>
                <a:tc>
                  <a:txBody>
                    <a:bodyPr/>
                    <a:lstStyle/>
                    <a:p>
                      <a:r>
                        <a:rPr sz="1600">
                          <a:solidFill>
                            <a:srgbClr val="263238"/>
                          </a:solidFill>
                          <a:latin typeface="Calibri"/>
                        </a:rPr>
                        <a:t>Consentir en consulta, con tiempo, por quien opera [r12][r1]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estándares de información (médico razonable, paciente razonable y paciente concreto)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[r7] Supreme Court of the United Kingdom. Sentencia del 11 de marzo de. 2015.</a:t>
            </a:r>
          </a:p>
          <a:p>
            <a:r>
              <a:rPr sz="800">
                <a:solidFill>
                  <a:srgbClr val="5A6469"/>
                </a:solidFill>
                <a:latin typeface="Calibri"/>
              </a:rPr>
              <a:t>[r9] American Academy of Orthopaedic Surgeons. 2017.</a:t>
            </a:r>
          </a:p>
          <a:p>
            <a:r>
              <a:rPr sz="800">
                <a:solidFill>
                  <a:srgbClr val="5A6469"/>
                </a:solidFill>
                <a:latin typeface="Calibri"/>
              </a:rPr>
              <a:t>[r27] Grauberger J et al. JAMA Surg. 2017. doi:10.1001/jamasurg.2017.0544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«¿Cuánto hay que contar?» tiene 3 respuestas jurídicas históricas.</a:t>
            </a:r>
          </a:p>
          <a:p>
            <a:pPr marL="347472" indent="-347472">
              <a:spcAft>
                <a:spcPts val="1400"/>
              </a:spcAft>
              <a:buChar char="•"/>
            </a:pPr>
            <a:r>
              <a:rPr sz="2800">
                <a:solidFill>
                  <a:srgbClr val="263238"/>
                </a:solidFill>
                <a:latin typeface="Calibri"/>
              </a:rPr>
              <a:t>Conviene conocerlas porque ordenan casi todo lo que se discute después.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estándares de información (médico razonable, paciente razonable y paciente concreto)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[r7] Supreme Court of the United Kingdom. Sentencia del 11 de marzo de. 2015.</a:t>
            </a:r>
          </a:p>
          <a:p>
            <a:r>
              <a:rPr sz="800">
                <a:solidFill>
                  <a:srgbClr val="5A6469"/>
                </a:solidFill>
                <a:latin typeface="Calibri"/>
              </a:rPr>
              <a:t>[r9] American Academy of Orthopaedic Surgeons. 2017.</a:t>
            </a:r>
          </a:p>
          <a:p>
            <a:r>
              <a:rPr sz="800">
                <a:solidFill>
                  <a:srgbClr val="5A6469"/>
                </a:solidFill>
                <a:latin typeface="Calibri"/>
              </a:rPr>
              <a:t>[r27] Grauberger J et al. JAMA Surg. 2017. doi:10.1001/jamasurg.2017.0544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Montgomery agregó, y sirve en la consulta.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66</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Los 3 estándares de información en una tabla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Supreme Court of the United Kingdom. Sentencia del 11 de marzo de. 2015.</a:t>
            </a:r>
          </a:p>
        </p:txBody>
      </p:sp>
      <p:graphicFrame>
        <p:nvGraphicFramePr>
          <p:cNvPr id="6" name="Table 5"/>
          <p:cNvGraphicFramePr>
            <a:graphicFrameLocks noGrp="1"/>
          </p:cNvGraphicFramePr>
          <p:nvPr/>
        </p:nvGraphicFramePr>
        <p:xfrm>
          <a:off x="822960" y="1645920"/>
          <a:ext cx="10607040" cy="18288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Estándar</a:t>
                      </a:r>
                    </a:p>
                  </a:txBody>
                  <a:tcPr>
                    <a:solidFill>
                      <a:srgbClr val="0F5F6B"/>
                    </a:solidFill>
                  </a:tcPr>
                </a:tc>
                <a:tc>
                  <a:txBody>
                    <a:bodyPr/>
                    <a:lstStyle/>
                    <a:p>
                      <a:r>
                        <a:rPr sz="1400" b="1">
                          <a:solidFill>
                            <a:srgbClr val="FFFFFF"/>
                          </a:solidFill>
                          <a:latin typeface="Calibri"/>
                        </a:rPr>
                        <a:t>Pregunta que se hace el juez</a:t>
                      </a:r>
                    </a:p>
                  </a:txBody>
                  <a:tcPr>
                    <a:solidFill>
                      <a:srgbClr val="0F5F6B"/>
                    </a:solidFill>
                  </a:tcPr>
                </a:tc>
                <a:tc>
                  <a:txBody>
                    <a:bodyPr/>
                    <a:lstStyle/>
                    <a:p>
                      <a:r>
                        <a:rPr sz="1400" b="1">
                          <a:solidFill>
                            <a:srgbClr val="FFFFFF"/>
                          </a:solidFill>
                          <a:latin typeface="Calibri"/>
                        </a:rPr>
                        <a:t>Quién define qué se cuenta</a:t>
                      </a:r>
                    </a:p>
                  </a:txBody>
                  <a:tcPr>
                    <a:solidFill>
                      <a:srgbClr val="0F5F6B"/>
                    </a:solidFill>
                  </a:tcPr>
                </a:tc>
                <a:tc>
                  <a:txBody>
                    <a:bodyPr/>
                    <a:lstStyle/>
                    <a:p>
                      <a:r>
                        <a:rPr sz="1400" b="1">
                          <a:solidFill>
                            <a:srgbClr val="FFFFFF"/>
                          </a:solidFill>
                          <a:latin typeface="Calibri"/>
                        </a:rPr>
                        <a:t>Consecuencia práctica</a:t>
                      </a:r>
                    </a:p>
                  </a:txBody>
                  <a:tcPr>
                    <a:solidFill>
                      <a:srgbClr val="0F5F6B"/>
                    </a:solidFill>
                  </a:tcPr>
                </a:tc>
              </a:tr>
              <a:tr h="457200">
                <a:tc>
                  <a:txBody>
                    <a:bodyPr/>
                    <a:lstStyle/>
                    <a:p>
                      <a:r>
                        <a:rPr sz="1400">
                          <a:solidFill>
                            <a:srgbClr val="263238"/>
                          </a:solidFill>
                          <a:latin typeface="Calibri"/>
                        </a:rPr>
                        <a:t>Médico razonable (Bolam, aplicado a la información en Sidaway)</a:t>
                      </a:r>
                    </a:p>
                  </a:txBody>
                  <a:tcPr>
                    <a:solidFill>
                      <a:srgbClr val="EEF3F4"/>
                    </a:solidFill>
                  </a:tcPr>
                </a:tc>
                <a:tc>
                  <a:txBody>
                    <a:bodyPr/>
                    <a:lstStyle/>
                    <a:p>
                      <a:r>
                        <a:rPr sz="1400">
                          <a:solidFill>
                            <a:srgbClr val="263238"/>
                          </a:solidFill>
                          <a:latin typeface="Calibri"/>
                        </a:rPr>
                        <a:t>¿Habría hecho lo mismo una corriente responsable de médicos? [r7]</a:t>
                      </a:r>
                    </a:p>
                  </a:txBody>
                  <a:tcPr>
                    <a:solidFill>
                      <a:srgbClr val="EEF3F4"/>
                    </a:solidFill>
                  </a:tcPr>
                </a:tc>
                <a:tc>
                  <a:txBody>
                    <a:bodyPr/>
                    <a:lstStyle/>
                    <a:p>
                      <a:r>
                        <a:rPr sz="1400">
                          <a:solidFill>
                            <a:srgbClr val="263238"/>
                          </a:solidFill>
                          <a:latin typeface="Calibri"/>
                        </a:rPr>
                        <a:t>La práctica de la profesión</a:t>
                      </a:r>
                    </a:p>
                  </a:txBody>
                  <a:tcPr>
                    <a:solidFill>
                      <a:srgbClr val="EEF3F4"/>
                    </a:solidFill>
                  </a:tcPr>
                </a:tc>
                <a:tc>
                  <a:txBody>
                    <a:bodyPr/>
                    <a:lstStyle/>
                    <a:p>
                      <a:r>
                        <a:rPr sz="1400">
                          <a:solidFill>
                            <a:srgbClr val="263238"/>
                          </a:solidFill>
                          <a:latin typeface="Calibri"/>
                        </a:rPr>
                        <a:t>Se puede callar lo que «nadie dice»</a:t>
                      </a:r>
                    </a:p>
                  </a:txBody>
                  <a:tcPr>
                    <a:solidFill>
                      <a:srgbClr val="EEF3F4"/>
                    </a:solidFill>
                  </a:tcPr>
                </a:tc>
              </a:tr>
              <a:tr h="457200">
                <a:tc>
                  <a:txBody>
                    <a:bodyPr/>
                    <a:lstStyle/>
                    <a:p>
                      <a:r>
                        <a:rPr sz="1400">
                          <a:solidFill>
                            <a:srgbClr val="263238"/>
                          </a:solidFill>
                          <a:latin typeface="Calibri"/>
                        </a:rPr>
                        <a:t>Paciente razonable (Lord Scarman)</a:t>
                      </a:r>
                    </a:p>
                  </a:txBody>
                  <a:tcPr>
                    <a:solidFill>
                      <a:srgbClr val="FFFFFF"/>
                    </a:solidFill>
                  </a:tcPr>
                </a:tc>
                <a:tc>
                  <a:txBody>
                    <a:bodyPr/>
                    <a:lstStyle/>
                    <a:p>
                      <a:r>
                        <a:rPr sz="1400">
                          <a:solidFill>
                            <a:srgbClr val="263238"/>
                          </a:solidFill>
                          <a:latin typeface="Calibri"/>
                        </a:rPr>
                        <a:t>¿Lo consideraría significativo una persona prudente en su lugar? [r7]</a:t>
                      </a:r>
                    </a:p>
                  </a:txBody>
                  <a:tcPr>
                    <a:solidFill>
                      <a:srgbClr val="FFFFFF"/>
                    </a:solidFill>
                  </a:tcPr>
                </a:tc>
                <a:tc>
                  <a:txBody>
                    <a:bodyPr/>
                    <a:lstStyle/>
                    <a:p>
                      <a:r>
                        <a:rPr sz="1400">
                          <a:solidFill>
                            <a:srgbClr val="263238"/>
                          </a:solidFill>
                          <a:latin typeface="Calibri"/>
                        </a:rPr>
                        <a:t>Una persona razonable</a:t>
                      </a:r>
                    </a:p>
                  </a:txBody>
                  <a:tcPr>
                    <a:solidFill>
                      <a:srgbClr val="FFFFFF"/>
                    </a:solidFill>
                  </a:tcPr>
                </a:tc>
                <a:tc>
                  <a:txBody>
                    <a:bodyPr/>
                    <a:lstStyle/>
                    <a:p>
                      <a:r>
                        <a:rPr sz="1400">
                          <a:solidFill>
                            <a:srgbClr val="263238"/>
                          </a:solidFill>
                          <a:latin typeface="Calibri"/>
                        </a:rPr>
                        <a:t>Hay que contar los riesgos materiales aunque no sea costumbre</a:t>
                      </a:r>
                    </a:p>
                  </a:txBody>
                  <a:tcPr>
                    <a:solidFill>
                      <a:srgbClr val="FFFFFF"/>
                    </a:solidFill>
                  </a:tcPr>
                </a:tc>
              </a:tr>
              <a:tr h="457200">
                <a:tc>
                  <a:txBody>
                    <a:bodyPr/>
                    <a:lstStyle/>
                    <a:p>
                      <a:r>
                        <a:rPr sz="1400">
                          <a:solidFill>
                            <a:srgbClr val="263238"/>
                          </a:solidFill>
                          <a:latin typeface="Calibri"/>
                        </a:rPr>
                        <a:t>Paciente concreto (Montgomery)</a:t>
                      </a:r>
                    </a:p>
                  </a:txBody>
                  <a:tcPr>
                    <a:solidFill>
                      <a:srgbClr val="EEF3F4"/>
                    </a:solidFill>
                  </a:tcPr>
                </a:tc>
                <a:tc>
                  <a:txBody>
                    <a:bodyPr/>
                    <a:lstStyle/>
                    <a:p>
                      <a:r>
                        <a:rPr sz="1400">
                          <a:solidFill>
                            <a:srgbClr val="263238"/>
                          </a:solidFill>
                          <a:latin typeface="Calibri"/>
                        </a:rPr>
                        <a:t>¿Le importaría a este paciente, o debías saber que le importaría? [r7]</a:t>
                      </a:r>
                    </a:p>
                  </a:txBody>
                  <a:tcPr>
                    <a:solidFill>
                      <a:srgbClr val="EEF3F4"/>
                    </a:solidFill>
                  </a:tcPr>
                </a:tc>
                <a:tc>
                  <a:txBody>
                    <a:bodyPr/>
                    <a:lstStyle/>
                    <a:p>
                      <a:r>
                        <a:rPr sz="1400">
                          <a:solidFill>
                            <a:srgbClr val="263238"/>
                          </a:solidFill>
                          <a:latin typeface="Calibri"/>
                        </a:rPr>
                        <a:t>El paciente y el médico en diálogo</a:t>
                      </a:r>
                    </a:p>
                  </a:txBody>
                  <a:tcPr>
                    <a:solidFill>
                      <a:srgbClr val="EEF3F4"/>
                    </a:solidFill>
                  </a:tcPr>
                </a:tc>
                <a:tc>
                  <a:txBody>
                    <a:bodyPr/>
                    <a:lstStyle/>
                    <a:p>
                      <a:r>
                        <a:rPr sz="1400">
                          <a:solidFill>
                            <a:srgbClr val="263238"/>
                          </a:solidFill>
                          <a:latin typeface="Calibri"/>
                        </a:rPr>
                        <a:t>Se averiguan sus valores y se adapta; el riesgo no se mide solo por su porcentaje</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66</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Marco ético y legal vigente: AAOS, declaraciones internacionales y norma ecuatoriana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[r9] American Academy of Orthopaedic Surgeons. 2017.</a:t>
            </a:r>
          </a:p>
          <a:p>
            <a:r>
              <a:rPr sz="800">
                <a:solidFill>
                  <a:srgbClr val="5A6469"/>
                </a:solidFill>
                <a:latin typeface="Calibri"/>
              </a:rPr>
              <a:t>[r21] American Academy of Orthopaedic Surgeons. Rosemont (IL): AAOS; revisado. 2011.</a:t>
            </a:r>
          </a:p>
          <a:p>
            <a:r>
              <a:rPr sz="800">
                <a:solidFill>
                  <a:srgbClr val="5A6469"/>
                </a:solidFill>
                <a:latin typeface="Calibri"/>
              </a:rPr>
              <a:t>[r28] World Medical Association. 2015.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Ética profesional.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Marco ético y legal vigente: AAOS, declaraciones internacionales y norma ecuatoriana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Ministerio de Salud Pública del Ecuador. Registro Oficial 510, 22 de febrero de.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Código de la Niñez y Adolescencia, artículo 60: los niños y adolescentes tienen derecho a ser consultados según su edad y madurez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AM 5316 de un vistazo, por situación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Ministerio de Salud Pública del Ecuador. Registro Oficial 510, 22 de febrero de. 2016.</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5303520"/>
                <a:gridCol w="530352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Qué dice el Modelo del MSP</a:t>
                      </a:r>
                    </a:p>
                  </a:txBody>
                  <a:tcPr>
                    <a:solidFill>
                      <a:srgbClr val="0F5F6B"/>
                    </a:solidFill>
                  </a:tcPr>
                </a:tc>
              </a:tr>
              <a:tr h="457200">
                <a:tc>
                  <a:txBody>
                    <a:bodyPr/>
                    <a:lstStyle/>
                    <a:p>
                      <a:r>
                        <a:rPr sz="1600">
                          <a:solidFill>
                            <a:srgbClr val="263238"/>
                          </a:solidFill>
                          <a:latin typeface="Calibri"/>
                        </a:rPr>
                        <a:t>Cirugía de riesgo mayor</a:t>
                      </a:r>
                    </a:p>
                  </a:txBody>
                  <a:tcPr>
                    <a:solidFill>
                      <a:srgbClr val="EEF3F4"/>
                    </a:solidFill>
                  </a:tcPr>
                </a:tc>
                <a:tc>
                  <a:txBody>
                    <a:bodyPr/>
                    <a:lstStyle/>
                    <a:p>
                      <a:r>
                        <a:rPr sz="1600">
                          <a:solidFill>
                            <a:srgbClr val="263238"/>
                          </a:solidFill>
                          <a:latin typeface="Calibri"/>
                        </a:rPr>
                        <a:t>Consentimiento escrito, formulario firmado por el profesional y el paciente capaz, parte de la historia clínica [r1]</a:t>
                      </a:r>
                    </a:p>
                  </a:txBody>
                  <a:tcPr>
                    <a:solidFill>
                      <a:srgbClr val="EEF3F4"/>
                    </a:solidFill>
                  </a:tcPr>
                </a:tc>
              </a:tr>
              <a:tr h="457200">
                <a:tc>
                  <a:txBody>
                    <a:bodyPr/>
                    <a:lstStyle/>
                    <a:p>
                      <a:r>
                        <a:rPr sz="1600">
                          <a:solidFill>
                            <a:srgbClr val="263238"/>
                          </a:solidFill>
                          <a:latin typeface="Calibri"/>
                        </a:rPr>
                        <a:t>Cirugía planificada</a:t>
                      </a:r>
                    </a:p>
                  </a:txBody>
                  <a:tcPr>
                    <a:solidFill>
                      <a:srgbClr val="FFFFFF"/>
                    </a:solidFill>
                  </a:tcPr>
                </a:tc>
                <a:tc>
                  <a:txBody>
                    <a:bodyPr/>
                    <a:lstStyle/>
                    <a:p>
                      <a:r>
                        <a:rPr sz="1600">
                          <a:solidFill>
                            <a:srgbClr val="263238"/>
                          </a:solidFill>
                          <a:latin typeface="Calibri"/>
                        </a:rPr>
                        <a:t>El documento se explica y se entrega en la cita anterior [r1]</a:t>
                      </a:r>
                    </a:p>
                  </a:txBody>
                  <a:tcPr>
                    <a:solidFill>
                      <a:srgbClr val="FFFFFF"/>
                    </a:solidFill>
                  </a:tcPr>
                </a:tc>
              </a:tr>
              <a:tr h="457200">
                <a:tc>
                  <a:txBody>
                    <a:bodyPr/>
                    <a:lstStyle/>
                    <a:p>
                      <a:r>
                        <a:rPr sz="1600">
                          <a:solidFill>
                            <a:srgbClr val="263238"/>
                          </a:solidFill>
                          <a:latin typeface="Calibri"/>
                        </a:rPr>
                        <a:t>Firma como requisito de ingreso</a:t>
                      </a:r>
                    </a:p>
                  </a:txBody>
                  <a:tcPr>
                    <a:solidFill>
                      <a:srgbClr val="EEF3F4"/>
                    </a:solidFill>
                  </a:tcPr>
                </a:tc>
                <a:tc>
                  <a:txBody>
                    <a:bodyPr/>
                    <a:lstStyle/>
                    <a:p>
                      <a:r>
                        <a:rPr sz="1600">
                          <a:solidFill>
                            <a:srgbClr val="263238"/>
                          </a:solidFill>
                          <a:latin typeface="Calibri"/>
                        </a:rPr>
                        <a:t>No se puede exigir [r1]</a:t>
                      </a:r>
                    </a:p>
                  </a:txBody>
                  <a:tcPr>
                    <a:solidFill>
                      <a:srgbClr val="EEF3F4"/>
                    </a:solidFill>
                  </a:tcPr>
                </a:tc>
              </a:tr>
              <a:tr h="457200">
                <a:tc>
                  <a:txBody>
                    <a:bodyPr/>
                    <a:lstStyle/>
                    <a:p>
                      <a:r>
                        <a:rPr sz="1600">
                          <a:solidFill>
                            <a:srgbClr val="263238"/>
                          </a:solidFill>
                          <a:latin typeface="Calibri"/>
                        </a:rPr>
                        <a:t>Adulto sin capacidad</a:t>
                      </a:r>
                    </a:p>
                  </a:txBody>
                  <a:tcPr>
                    <a:solidFill>
                      <a:srgbClr val="FFFFFF"/>
                    </a:solidFill>
                  </a:tcPr>
                </a:tc>
                <a:tc>
                  <a:txBody>
                    <a:bodyPr/>
                    <a:lstStyle/>
                    <a:p>
                      <a:r>
                        <a:rPr sz="1600">
                          <a:solidFill>
                            <a:srgbClr val="263238"/>
                          </a:solidFill>
                          <a:latin typeface="Calibri"/>
                        </a:rPr>
                        <a:t>Consiente su representante legal, tutor o curador; se informa también al paciente según su comprensión [r1]</a:t>
                      </a:r>
                    </a:p>
                  </a:txBody>
                  <a:tcPr>
                    <a:solidFill>
                      <a:srgbClr val="FFFFFF"/>
                    </a:solidFill>
                  </a:tcPr>
                </a:tc>
              </a:tr>
              <a:tr h="457200">
                <a:tc>
                  <a:txBody>
                    <a:bodyPr/>
                    <a:lstStyle/>
                    <a:p>
                      <a:r>
                        <a:rPr sz="1600">
                          <a:solidFill>
                            <a:srgbClr val="263238"/>
                          </a:solidFill>
                          <a:latin typeface="Calibri"/>
                        </a:rPr>
                        <a:t>Sin representante definido o en disputa</a:t>
                      </a:r>
                    </a:p>
                  </a:txBody>
                  <a:tcPr>
                    <a:solidFill>
                      <a:srgbClr val="EEF3F4"/>
                    </a:solidFill>
                  </a:tcPr>
                </a:tc>
                <a:tc>
                  <a:txBody>
                    <a:bodyPr/>
                    <a:lstStyle/>
                    <a:p>
                      <a:r>
                        <a:rPr sz="1600">
                          <a:solidFill>
                            <a:srgbClr val="263238"/>
                          </a:solidFill>
                          <a:latin typeface="Calibri"/>
                        </a:rPr>
                        <a:t>El profesional actúa en el interés superior del paciente según su valoración clínica [r1]</a:t>
                      </a:r>
                    </a:p>
                  </a:txBody>
                  <a:tcPr>
                    <a:solidFill>
                      <a:srgbClr val="EEF3F4"/>
                    </a:solidFill>
                  </a:tcPr>
                </a:tc>
              </a:tr>
              <a:tr h="457200">
                <a:tc>
                  <a:txBody>
                    <a:bodyPr/>
                    <a:lstStyle/>
                    <a:p>
                      <a:r>
                        <a:rPr sz="1600">
                          <a:solidFill>
                            <a:srgbClr val="263238"/>
                          </a:solidFill>
                          <a:latin typeface="Calibri"/>
                        </a:rPr>
                        <a:t>Menor de edad</a:t>
                      </a:r>
                    </a:p>
                  </a:txBody>
                  <a:tcPr>
                    <a:solidFill>
                      <a:srgbClr val="FFFFFF"/>
                    </a:solidFill>
                  </a:tcPr>
                </a:tc>
                <a:tc>
                  <a:txBody>
                    <a:bodyPr/>
                    <a:lstStyle/>
                    <a:p>
                      <a:r>
                        <a:rPr sz="1600">
                          <a:solidFill>
                            <a:srgbClr val="263238"/>
                          </a:solidFill>
                          <a:latin typeface="Calibri"/>
                        </a:rPr>
                        <a:t>Firma el padre, la madre, el tutor o el curador; con más de 12 años se informa además al menor con palabras sencillas [r1]</a:t>
                      </a:r>
                    </a:p>
                  </a:txBody>
                  <a:tcPr>
                    <a:solidFill>
                      <a:srgbClr val="FFFFFF"/>
                    </a:solidFill>
                  </a:tcPr>
                </a:tc>
              </a:tr>
              <a:tr h="457200">
                <a:tc>
                  <a:txBody>
                    <a:bodyPr/>
                    <a:lstStyle/>
                    <a:p>
                      <a:r>
                        <a:rPr sz="1600">
                          <a:solidFill>
                            <a:srgbClr val="263238"/>
                          </a:solidFill>
                          <a:latin typeface="Calibri"/>
                        </a:rPr>
                        <a:t>Emergencia</a:t>
                      </a:r>
                    </a:p>
                  </a:txBody>
                  <a:tcPr>
                    <a:solidFill>
                      <a:srgbClr val="EEF3F4"/>
                    </a:solidFill>
                  </a:tcPr>
                </a:tc>
                <a:tc>
                  <a:txBody>
                    <a:bodyPr/>
                    <a:lstStyle/>
                    <a:p>
                      <a:r>
                        <a:rPr sz="1600">
                          <a:solidFill>
                            <a:srgbClr val="263238"/>
                          </a:solidFill>
                          <a:latin typeface="Calibri"/>
                        </a:rPr>
                        <a:t>No se hace el proceso si no se puede informar, el paciente no puede comunicarse o no se localiza a la familia; se fundamenta por escrito en la historia [r1]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Capacidad para decidir: cómo evaluarla en la consulta y en la guardia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Sessums LL et al. 2011. doi:10.1001/jama.2011.1023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capacidad se juzga para una decisión concreta y en un momento concreto; no es una etiqueta permanente del paciente [r29].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66</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Incapacidad para decidir y su reconocimiento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Sessums LL et al. 2011. doi:10.1001/jama.2011.1023</a:t>
            </a:r>
          </a:p>
          <a:p>
            <a:r>
              <a:rPr sz="1000">
                <a:solidFill>
                  <a:srgbClr val="5A6469"/>
                </a:solidFill>
                <a:latin typeface="Calibri"/>
              </a:rPr>
              <a:t>[r30] Murphy R et al. QJM. 2018. doi:10.1093/qjmed/hcy219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66</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en pacientes de 65 años o más: los 2 errores de capacidad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[r17] McGovern MM et al. Geriatr Orthop Surg Rehabil. 2021. doi:10.1177/21514593211003065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66</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Algoritmo: ¿quién consiente y cuándo se puede actuar sin firma?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[r6] Fink AS et al. Ann Surg. 2010. doi:10.1097/SLA.0b013e3181e3ec61</a:t>
            </a:r>
          </a:p>
          <a:p>
            <a:r>
              <a:rPr sz="800">
                <a:solidFill>
                  <a:srgbClr val="5A6469"/>
                </a:solidFill>
                <a:latin typeface="Calibri"/>
              </a:rPr>
              <a:t>[r9] American Academy of Orthopaedic Surgeons. 2017.</a:t>
            </a:r>
          </a:p>
          <a:p>
            <a:r>
              <a:rPr sz="800">
                <a:solidFill>
                  <a:srgbClr val="5A6469"/>
                </a:solidFill>
                <a:latin typeface="Calibri"/>
              </a:rPr>
              <a:t>[r11] Bernstein J et al. BMC Med Ethics. 2017. doi:10.1186/s12910-017-0180-2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algoritmo ordena las preguntas en el orden en que conviene hacerlas.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66</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Consentimiento en un paciente con indicación de procedimiento ortopédico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[r11] Bernstein J et al. BMC Med Ethics. 2017. doi:10.1186/s12910-017-0180-2</a:t>
            </a:r>
          </a:p>
          <a:p>
            <a:r>
              <a:rPr sz="800">
                <a:solidFill>
                  <a:srgbClr val="5A6469"/>
                </a:solidFill>
                <a:latin typeface="Calibri"/>
              </a:rPr>
              <a:t>[r31] Committee on Bioethics. Pediatrics. 2016. doi:10.1542/peds.2016-1484</a:t>
            </a:r>
          </a:p>
          <a:p>
            <a:r>
              <a:rPr sz="800">
                <a:solidFill>
                  <a:srgbClr val="5A6469"/>
                </a:solidFill>
                <a:latin typeface="Calibri"/>
              </a:rPr>
              <a:t>[r29] Sessums LL et al. 2011. doi:10.1001/jama.2011.1023</a:t>
            </a:r>
          </a:p>
          <a:p>
            <a:r>
              <a:rPr sz="800">
                <a:solidFill>
                  <a:srgbClr val="5A6469"/>
                </a:solidFill>
                <a:latin typeface="Calibri"/>
              </a:rPr>
              <a:t>[r6] Fink AS et al. Ann Surg. 2010. doi:10.1097/SLA.0b013e3181e3ec61</a:t>
            </a:r>
          </a:p>
          <a:p>
            <a:r>
              <a:rPr sz="800">
                <a:solidFill>
                  <a:srgbClr val="5A6469"/>
                </a:solidFill>
                <a:latin typeface="Calibri"/>
              </a:rPr>
              <a:t>(+1 referencias más en las láminas finales)</a:t>
            </a:r>
          </a:p>
        </p:txBody>
      </p:sp>
      <p:sp>
        <p:nvSpPr>
          <p:cNvPr id="6" name="Rounded Rectangle 5"/>
          <p:cNvSpPr/>
          <p:nvPr/>
        </p:nvSpPr>
        <p:spPr>
          <a:xfrm>
            <a:off x="4754880" y="1508760"/>
            <a:ext cx="2743200" cy="343930"/>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Paciente con indicación de un procedimiento ortopédico o traumatológico</a:t>
            </a:r>
          </a:p>
        </p:txBody>
      </p:sp>
      <p:sp>
        <p:nvSpPr>
          <p:cNvPr id="7" name="Decision 6"/>
          <p:cNvSpPr/>
          <p:nvPr/>
        </p:nvSpPr>
        <p:spPr>
          <a:xfrm>
            <a:off x="4572000" y="1962418"/>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¿Emergencia en la que no se puede informar al paciente, o no puede comunicarse, o no se localiza a la familia? [r1]</a:t>
            </a:r>
          </a:p>
        </p:txBody>
      </p:sp>
      <p:sp>
        <p:nvSpPr>
          <p:cNvPr id="8" name="Rectangle 7"/>
          <p:cNvSpPr/>
          <p:nvPr/>
        </p:nvSpPr>
        <p:spPr>
          <a:xfrm>
            <a:off x="2987040" y="2599137"/>
            <a:ext cx="274320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Actuar para estabilizar; fundamentar por escrito en la historia clínica y buscar al representante en cuanto sea posible [r1][r11]</a:t>
            </a:r>
          </a:p>
        </p:txBody>
      </p:sp>
      <p:sp>
        <p:nvSpPr>
          <p:cNvPr id="9" name="Decision 8"/>
          <p:cNvSpPr/>
          <p:nvPr/>
        </p:nvSpPr>
        <p:spPr>
          <a:xfrm>
            <a:off x="6339839" y="2599137"/>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¿Menor de edad? [r1]</a:t>
            </a:r>
          </a:p>
        </p:txBody>
      </p:sp>
      <p:sp>
        <p:nvSpPr>
          <p:cNvPr id="10" name="Rectangle 9"/>
          <p:cNvSpPr/>
          <p:nvPr/>
        </p:nvSpPr>
        <p:spPr>
          <a:xfrm>
            <a:off x="2987040" y="3235855"/>
            <a:ext cx="274320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Consentimiento escrito de padre, madre, tutor o curador; si tiene más de 12 años, explicarle también a él con palabras sencillas [r1][r31]</a:t>
            </a:r>
          </a:p>
        </p:txBody>
      </p:sp>
      <p:sp>
        <p:nvSpPr>
          <p:cNvPr id="11" name="Decision 10"/>
          <p:cNvSpPr/>
          <p:nvPr/>
        </p:nvSpPr>
        <p:spPr>
          <a:xfrm>
            <a:off x="6339839" y="3235855"/>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¿Tiene capacidad para ESTA decisión? (comprende, razona, aprecia, comunica) [r1][r29]</a:t>
            </a:r>
          </a:p>
        </p:txBody>
      </p:sp>
      <p:sp>
        <p:nvSpPr>
          <p:cNvPr id="12" name="Decision 11"/>
          <p:cNvSpPr/>
          <p:nvPr/>
        </p:nvSpPr>
        <p:spPr>
          <a:xfrm>
            <a:off x="2804160" y="3872573"/>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representante legal, tutor o curador? [r1]</a:t>
            </a:r>
          </a:p>
        </p:txBody>
      </p:sp>
      <p:sp>
        <p:nvSpPr>
          <p:cNvPr id="13" name="Rectangle 12"/>
          <p:cNvSpPr/>
          <p:nvPr/>
        </p:nvSpPr>
        <p:spPr>
          <a:xfrm>
            <a:off x="6522720" y="3872573"/>
            <a:ext cx="274320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Informar, verificar comprensión con sus palabras y obtener consentimiento (escrito si es de riesgo mayor) [r1][r6]</a:t>
            </a:r>
          </a:p>
        </p:txBody>
      </p:sp>
      <p:sp>
        <p:nvSpPr>
          <p:cNvPr id="14" name="Rectangle 13"/>
          <p:cNvSpPr/>
          <p:nvPr/>
        </p:nvSpPr>
        <p:spPr>
          <a:xfrm>
            <a:off x="2103120" y="4509292"/>
            <a:ext cx="2743200" cy="52699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Consiente el representante; informar también al paciente según su comprensión [r1]</a:t>
            </a:r>
          </a:p>
        </p:txBody>
      </p:sp>
      <p:sp>
        <p:nvSpPr>
          <p:cNvPr id="15" name="Decision 14"/>
          <p:cNvSpPr/>
          <p:nvPr/>
        </p:nvSpPr>
        <p:spPr>
          <a:xfrm>
            <a:off x="4572000" y="4509292"/>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urgencia clínica y la cirugía es la conducta correcta? [r11]</a:t>
            </a:r>
          </a:p>
        </p:txBody>
      </p:sp>
      <p:sp>
        <p:nvSpPr>
          <p:cNvPr id="16" name="Decision 15"/>
          <p:cNvSpPr/>
          <p:nvPr/>
        </p:nvSpPr>
        <p:spPr>
          <a:xfrm>
            <a:off x="7223759" y="4509292"/>
            <a:ext cx="3108960" cy="52699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¿El paciente rechaza el procedimiento? [r1]</a:t>
            </a:r>
          </a:p>
        </p:txBody>
      </p:sp>
      <p:sp>
        <p:nvSpPr>
          <p:cNvPr id="17" name="Rectangle 16"/>
          <p:cNvSpPr/>
          <p:nvPr/>
        </p:nvSpPr>
        <p:spPr>
          <a:xfrm>
            <a:off x="1755647" y="5146010"/>
            <a:ext cx="2377440" cy="34393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Estabilizar, tratar causas reversibles y seguir buscando al sustituto; el consentimiento presunto es el último recurso [r11]</a:t>
            </a:r>
          </a:p>
        </p:txBody>
      </p:sp>
      <p:sp>
        <p:nvSpPr>
          <p:cNvPr id="18" name="Rectangle 17"/>
          <p:cNvSpPr/>
          <p:nvPr/>
        </p:nvSpPr>
        <p:spPr>
          <a:xfrm>
            <a:off x="3877056" y="5146010"/>
            <a:ext cx="2377440" cy="34393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Sin representante definido o en disputa: el profesional actúa en el interés superior del paciente con valoración clínica documentada [r1]</a:t>
            </a:r>
          </a:p>
        </p:txBody>
      </p:sp>
      <p:sp>
        <p:nvSpPr>
          <p:cNvPr id="19" name="Rectangle 18"/>
          <p:cNvSpPr/>
          <p:nvPr/>
        </p:nvSpPr>
        <p:spPr>
          <a:xfrm>
            <a:off x="5998464" y="5146010"/>
            <a:ext cx="2377440" cy="34393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Respetar; ofrecer otras alternativas; si no firma la negativa, firman el profesional y un testigo externo [r1]</a:t>
            </a:r>
          </a:p>
        </p:txBody>
      </p:sp>
      <p:sp>
        <p:nvSpPr>
          <p:cNvPr id="20" name="Rounded Rectangle 19"/>
          <p:cNvSpPr/>
          <p:nvPr/>
        </p:nvSpPr>
        <p:spPr>
          <a:xfrm>
            <a:off x="8119871" y="5146010"/>
            <a:ext cx="2377440" cy="34393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Consentimiento documentado; el día de la cirugía verificar sitio y lado con el paciente despierto y hacer la pausa quirúrgica [r9]</a:t>
            </a:r>
          </a:p>
        </p:txBody>
      </p:sp>
      <p:sp>
        <p:nvSpPr>
          <p:cNvPr id="21" name="Rounded Rectangle 20"/>
          <p:cNvSpPr/>
          <p:nvPr/>
        </p:nvSpPr>
        <p:spPr>
          <a:xfrm>
            <a:off x="4754880" y="5599669"/>
            <a:ext cx="2743200" cy="34393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Decisión y fundamento registrados en la historia clínica (emergencia, consentimiento presunto o interés superior) [r1][r11]</a:t>
            </a:r>
          </a:p>
        </p:txBody>
      </p:sp>
      <p:cxnSp>
        <p:nvCxnSpPr>
          <p:cNvPr id="22" name="Connector 21"/>
          <p:cNvCxnSpPr>
            <a:stCxn id="6" idx="2"/>
            <a:endCxn id="7" idx="0"/>
          </p:cNvCxnSpPr>
          <p:nvPr/>
        </p:nvCxnSpPr>
        <p:spPr>
          <a:xfrm flipH="1">
            <a:off x="6126480" y="185269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7" idx="2"/>
            <a:endCxn id="8" idx="0"/>
          </p:cNvCxnSpPr>
          <p:nvPr/>
        </p:nvCxnSpPr>
        <p:spPr>
          <a:xfrm flipH="1">
            <a:off x="4358640" y="2489408"/>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5004816" y="248209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7" idx="2"/>
            <a:endCxn id="9" idx="0"/>
          </p:cNvCxnSpPr>
          <p:nvPr/>
        </p:nvCxnSpPr>
        <p:spPr>
          <a:xfrm>
            <a:off x="6126480" y="2489408"/>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800087" y="2482093"/>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9" idx="2"/>
            <a:endCxn id="10" idx="0"/>
          </p:cNvCxnSpPr>
          <p:nvPr/>
        </p:nvCxnSpPr>
        <p:spPr>
          <a:xfrm flipH="1">
            <a:off x="4358640" y="3126127"/>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53911" y="311881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9" idx="2"/>
            <a:endCxn id="11" idx="0"/>
          </p:cNvCxnSpPr>
          <p:nvPr/>
        </p:nvCxnSpPr>
        <p:spPr>
          <a:xfrm flipH="1">
            <a:off x="7894319" y="312612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949183" y="311881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1" idx="2"/>
            <a:endCxn id="13" idx="0"/>
          </p:cNvCxnSpPr>
          <p:nvPr/>
        </p:nvCxnSpPr>
        <p:spPr>
          <a:xfrm>
            <a:off x="7894319" y="3762845"/>
            <a:ext cx="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7949183" y="375552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3" name="Connector 32"/>
          <p:cNvCxnSpPr>
            <a:stCxn id="11" idx="2"/>
            <a:endCxn id="12" idx="0"/>
          </p:cNvCxnSpPr>
          <p:nvPr/>
        </p:nvCxnSpPr>
        <p:spPr>
          <a:xfrm flipH="1">
            <a:off x="4358640" y="3762845"/>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153911" y="3755529"/>
            <a:ext cx="457200" cy="274320"/>
          </a:xfrm>
          <a:prstGeom prst="rect">
            <a:avLst/>
          </a:prstGeom>
          <a:noFill/>
        </p:spPr>
        <p:txBody>
          <a:bodyPr wrap="square">
            <a:spAutoFit/>
          </a:bodyPr>
          <a:lstStyle/>
          <a:p>
            <a:r>
              <a:rPr sz="1200" b="1">
                <a:solidFill>
                  <a:srgbClr val="D97706"/>
                </a:solidFill>
                <a:latin typeface="Calibri"/>
              </a:rPr>
              <a:t>no</a:t>
            </a:r>
          </a:p>
        </p:txBody>
      </p:sp>
      <p:cxnSp>
        <p:nvCxnSpPr>
          <p:cNvPr id="35" name="Connector 34"/>
          <p:cNvCxnSpPr>
            <a:stCxn id="12" idx="2"/>
            <a:endCxn id="14" idx="0"/>
          </p:cNvCxnSpPr>
          <p:nvPr/>
        </p:nvCxnSpPr>
        <p:spPr>
          <a:xfrm flipH="1">
            <a:off x="3474720" y="4399563"/>
            <a:ext cx="88392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3546348" y="439224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7" name="Connector 36"/>
          <p:cNvCxnSpPr>
            <a:stCxn id="12" idx="2"/>
            <a:endCxn id="15" idx="0"/>
          </p:cNvCxnSpPr>
          <p:nvPr/>
        </p:nvCxnSpPr>
        <p:spPr>
          <a:xfrm>
            <a:off x="4358640" y="439956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5032248" y="439224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9" name="Connector 38"/>
          <p:cNvCxnSpPr>
            <a:stCxn id="15" idx="2"/>
            <a:endCxn id="17" idx="0"/>
          </p:cNvCxnSpPr>
          <p:nvPr/>
        </p:nvCxnSpPr>
        <p:spPr>
          <a:xfrm flipH="1">
            <a:off x="2944367" y="5036282"/>
            <a:ext cx="3182113"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4509820" y="502896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1" name="Connector 40"/>
          <p:cNvCxnSpPr>
            <a:stCxn id="15" idx="2"/>
            <a:endCxn id="18" idx="0"/>
          </p:cNvCxnSpPr>
          <p:nvPr/>
        </p:nvCxnSpPr>
        <p:spPr>
          <a:xfrm flipH="1">
            <a:off x="5065776" y="5036282"/>
            <a:ext cx="1060704"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5252313" y="5028966"/>
            <a:ext cx="457200" cy="274320"/>
          </a:xfrm>
          <a:prstGeom prst="rect">
            <a:avLst/>
          </a:prstGeom>
          <a:noFill/>
        </p:spPr>
        <p:txBody>
          <a:bodyPr wrap="square">
            <a:spAutoFit/>
          </a:bodyPr>
          <a:lstStyle/>
          <a:p>
            <a:r>
              <a:rPr sz="1200" b="1">
                <a:solidFill>
                  <a:srgbClr val="D97706"/>
                </a:solidFill>
                <a:latin typeface="Calibri"/>
              </a:rPr>
              <a:t>no</a:t>
            </a:r>
          </a:p>
        </p:txBody>
      </p:sp>
      <p:cxnSp>
        <p:nvCxnSpPr>
          <p:cNvPr id="43" name="Connector 42"/>
          <p:cNvCxnSpPr>
            <a:stCxn id="13" idx="2"/>
            <a:endCxn id="16" idx="0"/>
          </p:cNvCxnSpPr>
          <p:nvPr/>
        </p:nvCxnSpPr>
        <p:spPr>
          <a:xfrm>
            <a:off x="7894320" y="4399563"/>
            <a:ext cx="88391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4" name="Connector 43"/>
          <p:cNvCxnSpPr>
            <a:stCxn id="16" idx="2"/>
            <a:endCxn id="19" idx="0"/>
          </p:cNvCxnSpPr>
          <p:nvPr/>
        </p:nvCxnSpPr>
        <p:spPr>
          <a:xfrm flipH="1">
            <a:off x="7187184" y="5036282"/>
            <a:ext cx="1591055"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7718449" y="5028966"/>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6" name="Connector 45"/>
          <p:cNvCxnSpPr>
            <a:stCxn id="16" idx="2"/>
            <a:endCxn id="20" idx="0"/>
          </p:cNvCxnSpPr>
          <p:nvPr/>
        </p:nvCxnSpPr>
        <p:spPr>
          <a:xfrm>
            <a:off x="8778239" y="5036282"/>
            <a:ext cx="530352"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9018726" y="5028966"/>
            <a:ext cx="457200" cy="274320"/>
          </a:xfrm>
          <a:prstGeom prst="rect">
            <a:avLst/>
          </a:prstGeom>
          <a:noFill/>
        </p:spPr>
        <p:txBody>
          <a:bodyPr wrap="square">
            <a:spAutoFit/>
          </a:bodyPr>
          <a:lstStyle/>
          <a:p>
            <a:r>
              <a:rPr sz="1200" b="1">
                <a:solidFill>
                  <a:srgbClr val="D97706"/>
                </a:solidFill>
                <a:latin typeface="Calibri"/>
              </a:rPr>
              <a:t>no</a:t>
            </a:r>
          </a:p>
        </p:txBody>
      </p:sp>
      <p:cxnSp>
        <p:nvCxnSpPr>
          <p:cNvPr id="48" name="Connector 47"/>
          <p:cNvCxnSpPr>
            <a:stCxn id="10" idx="2"/>
            <a:endCxn id="20" idx="0"/>
          </p:cNvCxnSpPr>
          <p:nvPr/>
        </p:nvCxnSpPr>
        <p:spPr>
          <a:xfrm>
            <a:off x="4358640" y="3762845"/>
            <a:ext cx="4949951" cy="138316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9" name="Connector 48"/>
          <p:cNvCxnSpPr>
            <a:stCxn id="14" idx="2"/>
            <a:endCxn id="20" idx="0"/>
          </p:cNvCxnSpPr>
          <p:nvPr/>
        </p:nvCxnSpPr>
        <p:spPr>
          <a:xfrm>
            <a:off x="3474720" y="5036282"/>
            <a:ext cx="5833871"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0" name="Connector 49"/>
          <p:cNvCxnSpPr>
            <a:stCxn id="8" idx="2"/>
            <a:endCxn id="21" idx="0"/>
          </p:cNvCxnSpPr>
          <p:nvPr/>
        </p:nvCxnSpPr>
        <p:spPr>
          <a:xfrm>
            <a:off x="4358640" y="3126127"/>
            <a:ext cx="1767840" cy="247354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1" name="Connector 50"/>
          <p:cNvCxnSpPr>
            <a:stCxn id="17" idx="2"/>
            <a:endCxn id="21" idx="0"/>
          </p:cNvCxnSpPr>
          <p:nvPr/>
        </p:nvCxnSpPr>
        <p:spPr>
          <a:xfrm>
            <a:off x="2944367" y="5489940"/>
            <a:ext cx="3182113"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52" name="Connector 51"/>
          <p:cNvCxnSpPr>
            <a:stCxn id="18" idx="2"/>
            <a:endCxn id="21" idx="0"/>
          </p:cNvCxnSpPr>
          <p:nvPr/>
        </p:nvCxnSpPr>
        <p:spPr>
          <a:xfrm>
            <a:off x="5065776" y="5489940"/>
            <a:ext cx="1060704"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66</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Tratamiento del problema: cómo mejorar la comprensión (ayudas de decisión, formularios, video y teach-back)</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[r3] Crepeau AE et al. J Bone Joint Surg Am. 2011. doi:10.2106/JBJS.J.01325</a:t>
            </a:r>
          </a:p>
          <a:p>
            <a:r>
              <a:rPr sz="800">
                <a:solidFill>
                  <a:srgbClr val="5A6469"/>
                </a:solidFill>
                <a:latin typeface="Calibri"/>
              </a:rPr>
              <a:t>[r4] Stacey D et al. Cochrane Database Syst Rev. 2024. doi:10.1002/14651858.CD001431.pub6</a:t>
            </a:r>
          </a:p>
          <a:p>
            <a:r>
              <a:rPr sz="800">
                <a:solidFill>
                  <a:srgbClr val="5A6469"/>
                </a:solidFill>
                <a:latin typeface="Calibri"/>
              </a:rPr>
              <a:t>[r5] Scheidegger PD et al. JSES Int. 2026. doi:10.1016/j.jseint.2026.101735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Hay 3 palancas: lo que se entrega (formularios, video, ayudas de decisión), cómo se conversa (repetir con sus palabras) y cuándo y dónde se hace.</a:t>
            </a:r>
          </a:p>
          <a:p>
            <a:pPr marL="347472" indent="-347472">
              <a:spcAft>
                <a:spcPts val="1400"/>
              </a:spcAft>
              <a:buChar char="•"/>
            </a:pPr>
            <a:r>
              <a:rPr sz="2400">
                <a:solidFill>
                  <a:srgbClr val="263238"/>
                </a:solidFill>
                <a:latin typeface="Calibri"/>
              </a:rPr>
              <a:t>Visión de conjunto.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66</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Intervenciones con mejoría significativa de la comprensión, por tipo (Glaser 2020; entre paréntesis, cuántas intervenciones)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Glaser J et al. Med Decis Making. 2020. doi:10.1177/0272989X19896348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Comprensión con y sin intervención (cada estudio usa su propio cuestionario)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Fink AS et al. Ann Surg. 2010. doi:10.1097/SLA.0b013e3181e3ec61</a:t>
            </a:r>
          </a:p>
          <a:p>
            <a:r>
              <a:rPr sz="1000">
                <a:solidFill>
                  <a:srgbClr val="5A6469"/>
                </a:solidFill>
                <a:latin typeface="Calibri"/>
              </a:rPr>
              <a:t>[r18] Lin YK et al. BMC Med Ethics. 2019. doi:10.1186/s12910-019-0347-0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cómo se conduce la conversación, paso a paso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[r2] Raggini F et al. J Eval Clin Pract. 2026. doi:10.1111/jep.70525</a:t>
            </a:r>
          </a:p>
          <a:p>
            <a:r>
              <a:rPr sz="800">
                <a:solidFill>
                  <a:srgbClr val="5A6469"/>
                </a:solidFill>
                <a:latin typeface="Calibri"/>
              </a:rPr>
              <a:t>[r5] Scheidegger PD et al. JSES Int. 2026. doi:10.1016/j.jseint.2026.101735</a:t>
            </a:r>
          </a:p>
          <a:p>
            <a:r>
              <a:rPr sz="800">
                <a:solidFill>
                  <a:srgbClr val="5A6469"/>
                </a:solidFill>
                <a:latin typeface="Calibri"/>
              </a:rPr>
              <a:t>[r6] Fink AS et al. Ann Surg. 2010. doi:10.1097/SLA.0b013e3181e3ec61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apoyo de estudio, no un reemplazo del protocolo de tu hospital ni del tutor.</a:t>
            </a:r>
          </a:p>
          <a:p>
            <a:pPr marL="347472" indent="-347472">
              <a:spcAft>
                <a:spcPts val="1400"/>
              </a:spcAft>
              <a:buChar char="•"/>
            </a:pPr>
            <a:r>
              <a:rPr sz="2400">
                <a:solidFill>
                  <a:srgbClr val="263238"/>
                </a:solidFill>
                <a:latin typeface="Calibri"/>
              </a:rPr>
              <a:t>La secuencia sale del Modelo del MSP y de la AAOS; los ejemplos de frases son práctica habitual.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cómo se conduce la conversación, paso a paso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[r2] Raggini F et al. J Eval Clin Pract. 2026. doi:10.1111/jep.70525</a:t>
            </a:r>
          </a:p>
          <a:p>
            <a:r>
              <a:rPr sz="800">
                <a:solidFill>
                  <a:srgbClr val="5A6469"/>
                </a:solidFill>
                <a:latin typeface="Calibri"/>
              </a:rPr>
              <a:t>[r5] Scheidegger PD et al. JSES Int. 2026. doi:10.1016/j.jseint.2026.101735</a:t>
            </a:r>
          </a:p>
          <a:p>
            <a:r>
              <a:rPr sz="800">
                <a:solidFill>
                  <a:srgbClr val="5A6469"/>
                </a:solidFill>
                <a:latin typeface="Calibri"/>
              </a:rPr>
              <a:t>[r6] Fink AS et al. Ann Surg. 2010. doi:10.1097/SLA.0b013e3181e3ec61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Dónde se rompe la comunicación.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66</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Documentación de consentimientos electivos antes y después de una intervención educativa (Tonge 2021)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[r39] Tonge XN et al. 2021. doi:10.12968/hmed.2020.0504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66</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Situaciones especiales: urgencia, deterioro cognitivo, menores, riesgos infrecuentes graves, rechazo y equipo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Lin YK et al. BMC Med Ethics. 2019. doi:10.1186/s12910-019-0347-0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Urgencia y paciente que no puede decidir.</a:t>
            </a:r>
          </a:p>
          <a:p>
            <a:pPr marL="347472" indent="-347472">
              <a:spcAft>
                <a:spcPts val="1400"/>
              </a:spcAft>
              <a:buChar char="•"/>
            </a:pPr>
            <a:r>
              <a:rPr sz="2400">
                <a:solidFill>
                  <a:srgbClr val="263238"/>
                </a:solidFill>
                <a:latin typeface="Calibri"/>
              </a:rPr>
              <a:t>La excepción es estrecha porque en urgencias, también en trauma, la mayor parte de los pacientes puede decidir y no corre un peligro tan inmediato que impida conversar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66</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Situaciones especiales: urgencia, deterioro cognitivo, menores, riesgos infrecuentes graves, rechazo y equipo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[r5] Scheidegger PD et al. JSES Int. 2026. doi:10.1016/j.jseint.2026.101735</a:t>
            </a:r>
          </a:p>
          <a:p>
            <a:r>
              <a:rPr sz="800">
                <a:solidFill>
                  <a:srgbClr val="5A6469"/>
                </a:solidFill>
                <a:latin typeface="Calibri"/>
              </a:rPr>
              <a:t>[r7] Supreme Court of the United Kingdom. Sentencia del 11 de marzo de. 2015.</a:t>
            </a:r>
          </a:p>
          <a:p>
            <a:r>
              <a:rPr sz="800">
                <a:solidFill>
                  <a:srgbClr val="5A6469"/>
                </a:solidFill>
                <a:latin typeface="Calibri"/>
              </a:rPr>
              <a:t>[r9] American Academy of Orthopaedic Surgeons.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Riesgos infrecuentes pero graves.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66</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Situaciones especiales: qué hacer y de dónde sale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American Academy of Orthopaedic Surgeons. 2017.</a:t>
            </a:r>
          </a:p>
          <a:p>
            <a:r>
              <a:rPr sz="800">
                <a:solidFill>
                  <a:srgbClr val="5A6469"/>
                </a:solidFill>
                <a:latin typeface="Calibri"/>
              </a:rPr>
              <a:t>[r1] Ministerio de Salud Pública del Ecuador. Registro Oficial 510, 22 de febrero de. 2016.</a:t>
            </a:r>
          </a:p>
          <a:p>
            <a:r>
              <a:rPr sz="800">
                <a:solidFill>
                  <a:srgbClr val="5A6469"/>
                </a:solidFill>
                <a:latin typeface="Calibri"/>
              </a:rPr>
              <a:t>[r11] Bernstein J et al. BMC Med Ethics. 2017. doi:10.1186/s12910-017-0180-2</a:t>
            </a:r>
          </a:p>
          <a:p>
            <a:r>
              <a:rPr sz="800">
                <a:solidFill>
                  <a:srgbClr val="5A6469"/>
                </a:solidFill>
                <a:latin typeface="Calibri"/>
              </a:rPr>
              <a:t>[r31] Committee on Bioethics. Pediatrics. 2016. doi:10.1542/peds.2016-1484</a:t>
            </a:r>
          </a:p>
          <a:p>
            <a:r>
              <a:rPr sz="800">
                <a:solidFill>
                  <a:srgbClr val="5A6469"/>
                </a:solidFill>
                <a:latin typeface="Calibri"/>
              </a:rPr>
              <a:t>[r7] Supreme Court of the United Kingdom. Sentencia del 11 de marzo de. 2015.</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Qué hacer</a:t>
                      </a:r>
                    </a:p>
                  </a:txBody>
                  <a:tcPr>
                    <a:solidFill>
                      <a:srgbClr val="0F5F6B"/>
                    </a:solidFill>
                  </a:tcPr>
                </a:tc>
                <a:tc>
                  <a:txBody>
                    <a:bodyPr/>
                    <a:lstStyle/>
                    <a:p>
                      <a:r>
                        <a:rPr sz="1600" b="1">
                          <a:solidFill>
                            <a:srgbClr val="FFFFFF"/>
                          </a:solidFill>
                          <a:latin typeface="Calibri"/>
                        </a:rPr>
                        <a:t>Fuente</a:t>
                      </a:r>
                    </a:p>
                  </a:txBody>
                  <a:tcPr>
                    <a:solidFill>
                      <a:srgbClr val="0F5F6B"/>
                    </a:solidFill>
                  </a:tcPr>
                </a:tc>
              </a:tr>
              <a:tr h="457200">
                <a:tc>
                  <a:txBody>
                    <a:bodyPr/>
                    <a:lstStyle/>
                    <a:p>
                      <a:r>
                        <a:rPr sz="1600">
                          <a:solidFill>
                            <a:srgbClr val="263238"/>
                          </a:solidFill>
                          <a:latin typeface="Calibri"/>
                        </a:rPr>
                        <a:t>Emergencia sin posibilidad de informar</a:t>
                      </a:r>
                    </a:p>
                  </a:txBody>
                  <a:tcPr>
                    <a:solidFill>
                      <a:srgbClr val="EEF3F4"/>
                    </a:solidFill>
                  </a:tcPr>
                </a:tc>
                <a:tc>
                  <a:txBody>
                    <a:bodyPr/>
                    <a:lstStyle/>
                    <a:p>
                      <a:r>
                        <a:rPr sz="1600">
                          <a:solidFill>
                            <a:srgbClr val="263238"/>
                          </a:solidFill>
                          <a:latin typeface="Calibri"/>
                        </a:rPr>
                        <a:t>Actuar, fundamentar por escrito en la historia clínica</a:t>
                      </a:r>
                    </a:p>
                  </a:txBody>
                  <a:tcPr>
                    <a:solidFill>
                      <a:srgbClr val="EEF3F4"/>
                    </a:solidFill>
                  </a:tcPr>
                </a:tc>
                <a:tc>
                  <a:txBody>
                    <a:bodyPr/>
                    <a:lstStyle/>
                    <a:p>
                      <a:r>
                        <a:rPr sz="1600">
                          <a:solidFill>
                            <a:srgbClr val="263238"/>
                          </a:solidFill>
                          <a:latin typeface="Calibri"/>
                        </a:rPr>
                        <a:t>[r1]</a:t>
                      </a:r>
                    </a:p>
                  </a:txBody>
                  <a:tcPr>
                    <a:solidFill>
                      <a:srgbClr val="EEF3F4"/>
                    </a:solidFill>
                  </a:tcPr>
                </a:tc>
              </a:tr>
              <a:tr h="457200">
                <a:tc>
                  <a:txBody>
                    <a:bodyPr/>
                    <a:lstStyle/>
                    <a:p>
                      <a:r>
                        <a:rPr sz="1600">
                          <a:solidFill>
                            <a:srgbClr val="263238"/>
                          </a:solidFill>
                          <a:latin typeface="Calibri"/>
                        </a:rPr>
                        <a:t>Urgencia sin representante disponible</a:t>
                      </a:r>
                    </a:p>
                  </a:txBody>
                  <a:tcPr>
                    <a:solidFill>
                      <a:srgbClr val="FFFFFF"/>
                    </a:solidFill>
                  </a:tcPr>
                </a:tc>
                <a:tc>
                  <a:txBody>
                    <a:bodyPr/>
                    <a:lstStyle/>
                    <a:p>
                      <a:r>
                        <a:rPr sz="1600">
                          <a:solidFill>
                            <a:srgbClr val="263238"/>
                          </a:solidFill>
                          <a:latin typeface="Calibri"/>
                        </a:rPr>
                        <a:t>Se presume el consentimiento salvo rechazo previo firme y evidente</a:t>
                      </a:r>
                    </a:p>
                  </a:txBody>
                  <a:tcPr>
                    <a:solidFill>
                      <a:srgbClr val="FFFFFF"/>
                    </a:solidFill>
                  </a:tcPr>
                </a:tc>
                <a:tc>
                  <a:txBody>
                    <a:bodyPr/>
                    <a:lstStyle/>
                    <a:p>
                      <a:r>
                        <a:rPr sz="1600">
                          <a:solidFill>
                            <a:srgbClr val="263238"/>
                          </a:solidFill>
                          <a:latin typeface="Calibri"/>
                        </a:rPr>
                        <a:t>[r28]</a:t>
                      </a:r>
                    </a:p>
                  </a:txBody>
                  <a:tcPr>
                    <a:solidFill>
                      <a:srgbClr val="FFFFFF"/>
                    </a:solidFill>
                  </a:tcPr>
                </a:tc>
              </a:tr>
              <a:tr h="457200">
                <a:tc>
                  <a:txBody>
                    <a:bodyPr/>
                    <a:lstStyle/>
                    <a:p>
                      <a:r>
                        <a:rPr sz="1600">
                          <a:solidFill>
                            <a:srgbClr val="263238"/>
                          </a:solidFill>
                          <a:latin typeface="Calibri"/>
                        </a:rPr>
                        <a:t>Deterioro cognitivo con cirugía urgente</a:t>
                      </a:r>
                    </a:p>
                  </a:txBody>
                  <a:tcPr>
                    <a:solidFill>
                      <a:srgbClr val="EEF3F4"/>
                    </a:solidFill>
                  </a:tcPr>
                </a:tc>
                <a:tc>
                  <a:txBody>
                    <a:bodyPr/>
                    <a:lstStyle/>
                    <a:p>
                      <a:r>
                        <a:rPr sz="1600">
                          <a:solidFill>
                            <a:srgbClr val="263238"/>
                          </a:solidFill>
                          <a:latin typeface="Calibri"/>
                        </a:rPr>
                        <a:t>Consentimiento presunto solo con incapacidad, urgencia y conducta clara; antes, estabilizar y buscar al sustituto</a:t>
                      </a:r>
                    </a:p>
                  </a:txBody>
                  <a:tcPr>
                    <a:solidFill>
                      <a:srgbClr val="EEF3F4"/>
                    </a:solidFill>
                  </a:tcPr>
                </a:tc>
                <a:tc>
                  <a:txBody>
                    <a:bodyPr/>
                    <a:lstStyle/>
                    <a:p>
                      <a:r>
                        <a:rPr sz="1600">
                          <a:solidFill>
                            <a:srgbClr val="263238"/>
                          </a:solidFill>
                          <a:latin typeface="Calibri"/>
                        </a:rPr>
                        <a:t>[r11]</a:t>
                      </a:r>
                    </a:p>
                  </a:txBody>
                  <a:tcPr>
                    <a:solidFill>
                      <a:srgbClr val="EEF3F4"/>
                    </a:solidFill>
                  </a:tcPr>
                </a:tc>
              </a:tr>
              <a:tr h="457200">
                <a:tc>
                  <a:txBody>
                    <a:bodyPr/>
                    <a:lstStyle/>
                    <a:p>
                      <a:r>
                        <a:rPr sz="1600">
                          <a:solidFill>
                            <a:srgbClr val="263238"/>
                          </a:solidFill>
                          <a:latin typeface="Calibri"/>
                        </a:rPr>
                        <a:t>Menor de edad</a:t>
                      </a:r>
                    </a:p>
                  </a:txBody>
                  <a:tcPr>
                    <a:solidFill>
                      <a:srgbClr val="FFFFFF"/>
                    </a:solidFill>
                  </a:tcPr>
                </a:tc>
                <a:tc>
                  <a:txBody>
                    <a:bodyPr/>
                    <a:lstStyle/>
                    <a:p>
                      <a:r>
                        <a:rPr sz="1600">
                          <a:solidFill>
                            <a:srgbClr val="263238"/>
                          </a:solidFill>
                          <a:latin typeface="Calibri"/>
                        </a:rPr>
                        <a:t>Firma del representante; explicar al menor según su edad</a:t>
                      </a:r>
                    </a:p>
                  </a:txBody>
                  <a:tcPr>
                    <a:solidFill>
                      <a:srgbClr val="FFFFFF"/>
                    </a:solidFill>
                  </a:tcPr>
                </a:tc>
                <a:tc>
                  <a:txBody>
                    <a:bodyPr/>
                    <a:lstStyle/>
                    <a:p>
                      <a:r>
                        <a:rPr sz="1600">
                          <a:solidFill>
                            <a:srgbClr val="263238"/>
                          </a:solidFill>
                          <a:latin typeface="Calibri"/>
                        </a:rPr>
                        <a:t>[r1][r31]</a:t>
                      </a:r>
                    </a:p>
                  </a:txBody>
                  <a:tcPr>
                    <a:solidFill>
                      <a:srgbClr val="FFFFFF"/>
                    </a:solidFill>
                  </a:tcPr>
                </a:tc>
              </a:tr>
              <a:tr h="457200">
                <a:tc>
                  <a:txBody>
                    <a:bodyPr/>
                    <a:lstStyle/>
                    <a:p>
                      <a:r>
                        <a:rPr sz="1600">
                          <a:solidFill>
                            <a:srgbClr val="263238"/>
                          </a:solidFill>
                          <a:latin typeface="Calibri"/>
                        </a:rPr>
                        <a:t>Riesgo infrecuente pero grave</a:t>
                      </a:r>
                    </a:p>
                  </a:txBody>
                  <a:tcPr>
                    <a:solidFill>
                      <a:srgbClr val="EEF3F4"/>
                    </a:solidFill>
                  </a:tcPr>
                </a:tc>
                <a:tc>
                  <a:txBody>
                    <a:bodyPr/>
                    <a:lstStyle/>
                    <a:p>
                      <a:r>
                        <a:rPr sz="1600">
                          <a:solidFill>
                            <a:srgbClr val="263238"/>
                          </a:solidFill>
                          <a:latin typeface="Calibri"/>
                        </a:rPr>
                        <a:t>Decir lo que importaría a este paciente; no listar todo</a:t>
                      </a:r>
                    </a:p>
                  </a:txBody>
                  <a:tcPr>
                    <a:solidFill>
                      <a:srgbClr val="EEF3F4"/>
                    </a:solidFill>
                  </a:tcPr>
                </a:tc>
                <a:tc>
                  <a:txBody>
                    <a:bodyPr/>
                    <a:lstStyle/>
                    <a:p>
                      <a:r>
                        <a:rPr sz="1600">
                          <a:solidFill>
                            <a:srgbClr val="263238"/>
                          </a:solidFill>
                          <a:latin typeface="Calibri"/>
                        </a:rPr>
                        <a:t>[r7][r1]</a:t>
                      </a:r>
                    </a:p>
                  </a:txBody>
                  <a:tcPr>
                    <a:solidFill>
                      <a:srgbClr val="EEF3F4"/>
                    </a:solidFill>
                  </a:tcPr>
                </a:tc>
              </a:tr>
              <a:tr h="457200">
                <a:tc>
                  <a:txBody>
                    <a:bodyPr/>
                    <a:lstStyle/>
                    <a:p>
                      <a:r>
                        <a:rPr sz="1600">
                          <a:solidFill>
                            <a:srgbClr val="263238"/>
                          </a:solidFill>
                          <a:latin typeface="Calibri"/>
                        </a:rPr>
                        <a:t>Rechazo</a:t>
                      </a:r>
                    </a:p>
                  </a:txBody>
                  <a:tcPr>
                    <a:solidFill>
                      <a:srgbClr val="FFFFFF"/>
                    </a:solidFill>
                  </a:tcPr>
                </a:tc>
                <a:tc>
                  <a:txBody>
                    <a:bodyPr/>
                    <a:lstStyle/>
                    <a:p>
                      <a:r>
                        <a:rPr sz="1600">
                          <a:solidFill>
                            <a:srgbClr val="263238"/>
                          </a:solidFill>
                          <a:latin typeface="Calibri"/>
                        </a:rPr>
                        <a:t>Seguir atendiendo; ofrecer alternativas; negativa con testigo externo</a:t>
                      </a:r>
                    </a:p>
                  </a:txBody>
                  <a:tcPr>
                    <a:solidFill>
                      <a:srgbClr val="FFFFFF"/>
                    </a:solidFill>
                  </a:tcPr>
                </a:tc>
                <a:tc>
                  <a:txBody>
                    <a:bodyPr/>
                    <a:lstStyle/>
                    <a:p>
                      <a:r>
                        <a:rPr sz="1600">
                          <a:solidFill>
                            <a:srgbClr val="263238"/>
                          </a:solidFill>
                          <a:latin typeface="Calibri"/>
                        </a:rPr>
                        <a:t>[r1]</a:t>
                      </a:r>
                    </a:p>
                  </a:txBody>
                  <a:tcPr>
                    <a:solidFill>
                      <a:srgbClr val="FFFFFF"/>
                    </a:solidFill>
                  </a:tcPr>
                </a:tc>
              </a:tr>
              <a:tr h="457200">
                <a:tc>
                  <a:txBody>
                    <a:bodyPr/>
                    <a:lstStyle/>
                    <a:p>
                      <a:r>
                        <a:rPr sz="1600">
                          <a:solidFill>
                            <a:srgbClr val="263238"/>
                          </a:solidFill>
                          <a:latin typeface="Calibri"/>
                        </a:rPr>
                        <a:t>Participación de residentes o terceros</a:t>
                      </a:r>
                    </a:p>
                  </a:txBody>
                  <a:tcPr>
                    <a:solidFill>
                      <a:srgbClr val="EEF3F4"/>
                    </a:solidFill>
                  </a:tcPr>
                </a:tc>
                <a:tc>
                  <a:txBody>
                    <a:bodyPr/>
                    <a:lstStyle/>
                    <a:p>
                      <a:r>
                        <a:rPr sz="1600">
                          <a:solidFill>
                            <a:srgbClr val="263238"/>
                          </a:solidFill>
                          <a:latin typeface="Calibri"/>
                        </a:rPr>
                        <a:t>Decirlo y pedir consentimiento específico para fotos o video</a:t>
                      </a:r>
                    </a:p>
                  </a:txBody>
                  <a:tcPr>
                    <a:solidFill>
                      <a:srgbClr val="EEF3F4"/>
                    </a:solidFill>
                  </a:tcPr>
                </a:tc>
                <a:tc>
                  <a:txBody>
                    <a:bodyPr/>
                    <a:lstStyle/>
                    <a:p>
                      <a:r>
                        <a:rPr sz="1600">
                          <a:solidFill>
                            <a:srgbClr val="263238"/>
                          </a:solidFill>
                          <a:latin typeface="Calibri"/>
                        </a:rPr>
                        <a:t>[r9]</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66</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Cirugía de sitio incorrecto y su relación con el consentimiento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Hempel S et al. JAMA Surg. 2015. doi:10.1001/jamasurg.2015.0301</a:t>
            </a:r>
          </a:p>
          <a:p>
            <a:r>
              <a:rPr sz="800">
                <a:solidFill>
                  <a:srgbClr val="5A6469"/>
                </a:solidFill>
                <a:latin typeface="Calibri"/>
              </a:rPr>
              <a:t>[r9] American Academy of Orthopaedic Surgeons. 2017.</a:t>
            </a:r>
          </a:p>
          <a:p>
            <a:r>
              <a:rPr sz="800">
                <a:solidFill>
                  <a:srgbClr val="5A6469"/>
                </a:solidFill>
                <a:latin typeface="Calibri"/>
              </a:rPr>
              <a:t>[r12] Bhattacharyya T et al. J Bone Joint Surg Am. 2005. doi:10.2106/JBJS.D.02877</a:t>
            </a:r>
          </a:p>
          <a:p>
            <a:r>
              <a:rPr sz="800">
                <a:solidFill>
                  <a:srgbClr val="5A6469"/>
                </a:solidFill>
                <a:latin typeface="Calibri"/>
              </a:rPr>
              <a:t>[r20] Stahel PF et al. Arch Surg. 2010. doi:10.1001/archsurg.2010.185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Cirugía de sitio incorrecto es operar el lado, el sitio, el nivel, el procedimiento o el paciente equivocado.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66</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Cirujanos que reportan al menos un caso de sitio incorrecto en su carrera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Santiesteban L et al. JBJS Rev. 2016. doi:10.2106/JBJS.RVW.O.00030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66</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Procedimientos de sitio incorrecto en Colorado (107 casos): factores presentes y daño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[r20] Stahel PF et al. Arch Surg. 2010. doi:10.1001/archsurg.2010.185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66</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Documentación: qué debe quedar escrito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[r9] American Academy of Orthopaedic Surgeons. 2017.</a:t>
            </a:r>
          </a:p>
          <a:p>
            <a:r>
              <a:rPr sz="800">
                <a:solidFill>
                  <a:srgbClr val="5A6469"/>
                </a:solidFill>
                <a:latin typeface="Calibri"/>
              </a:rPr>
              <a:t>[r12] Bhattacharyya T et al. J Bone Joint Surg Am. 2005. doi:10.2106/JBJS.D.02877</a:t>
            </a:r>
          </a:p>
          <a:p>
            <a:r>
              <a:rPr sz="800">
                <a:solidFill>
                  <a:srgbClr val="5A6469"/>
                </a:solidFill>
                <a:latin typeface="Calibri"/>
              </a:rPr>
              <a:t>[r19] Ahmad R et al. Int Orthop. 2009. doi:10.1007/s00264-009-0767-4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formulario.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Riesgos específicos registrados en el consentimiento (Bolam 2022)</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Bolam SM et al. ANZ J Surg. 2022. doi:10.1111/ans.17781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Riesgos más anotados en consentimientos de fractura de radio distal (Ahmad 2009)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Ahmad R et al. Int Orthop. 2009. doi:10.1007/s00264-009-0767-4</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66</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cuando el consentimiento falla (reclamos y daño)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[r12] Bhattacharyya T et al. J Bone Joint Surg Am. 2005. doi:10.2106/JBJS.D.02877</a:t>
            </a:r>
          </a:p>
          <a:p>
            <a:r>
              <a:rPr sz="800">
                <a:solidFill>
                  <a:srgbClr val="5A6469"/>
                </a:solidFill>
                <a:latin typeface="Calibri"/>
              </a:rPr>
              <a:t>[r27] Grauberger J et al. JAMA Surg. 2017. doi:10.1001/jamasurg.2017.0544</a:t>
            </a:r>
          </a:p>
          <a:p>
            <a:r>
              <a:rPr sz="800">
                <a:solidFill>
                  <a:srgbClr val="5A6469"/>
                </a:solidFill>
                <a:latin typeface="Calibri"/>
              </a:rPr>
              <a:t>[r39] Tonge XN et al. 2021. doi:10.12968/hmed.2020.0504</a:t>
            </a:r>
          </a:p>
          <a:p>
            <a:r>
              <a:rPr sz="800">
                <a:solidFill>
                  <a:srgbClr val="5A6469"/>
                </a:solidFill>
                <a:latin typeface="Calibri"/>
              </a:rPr>
              <a:t>[r44] Meinberg EG et al. J Bone Joint Surg Am. 2003. doi:10.2106/00004623-200302000-00002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 consentimiento deficiente no daña el hueso, pero sí a la relación y, con frecuencia, termina en un reclamo.</a:t>
            </a:r>
          </a:p>
          <a:p>
            <a:pPr marL="347472" indent="-347472">
              <a:spcAft>
                <a:spcPts val="1400"/>
              </a:spcAft>
              <a:buChar char="•"/>
            </a:pPr>
            <a:r>
              <a:rPr sz="2400">
                <a:solidFill>
                  <a:srgbClr val="263238"/>
                </a:solidFill>
                <a:latin typeface="Calibri"/>
              </a:rPr>
              <a:t>Los datos son de otros países: no encontré cifras ecuatorianas.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66</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cuando el consentimiento falla (reclamos y daño)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Bhattacharyya T et al. J Bone Joint Surg Am. 2005. doi:10.2106/JBJS.D.02877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En 24 años de reclamos con 2 aseguradoras, hubo 28 demandas con alegato de consentimiento inadecuado, todas de cirugía electiva…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66</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Reclamos ortopédicos por falta de advertencia, según país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Birch N et al. Bone Joint J. 2020. doi:10.1302/0301-620X.102B5.BJJ-2019-1759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66</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cambia cuando se mejora el proceso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Stacey D et al. Cochrane Database Syst Rev. 2024. doi:10.1002/14651858.CD001431.pub6</a:t>
            </a:r>
          </a:p>
          <a:p>
            <a:r>
              <a:rPr sz="800">
                <a:solidFill>
                  <a:srgbClr val="5A6469"/>
                </a:solidFill>
                <a:latin typeface="Calibri"/>
              </a:rPr>
              <a:t>[r32] Riddle DL et al. Arthritis Care Res (Hoboken). 2021. doi:10.1002/acr.24240</a:t>
            </a:r>
          </a:p>
          <a:p>
            <a:r>
              <a:rPr sz="800">
                <a:solidFill>
                  <a:srgbClr val="5A6469"/>
                </a:solidFill>
                <a:latin typeface="Calibri"/>
              </a:rPr>
              <a:t>[r33] Sepucha K et al. J Bone Joint Surg Am. 2019. doi:10.2106/JBJS.19.00004</a:t>
            </a:r>
          </a:p>
          <a:p>
            <a:r>
              <a:rPr sz="800">
                <a:solidFill>
                  <a:srgbClr val="5A6469"/>
                </a:solidFill>
                <a:latin typeface="Calibri"/>
              </a:rPr>
              <a:t>[r36] Turner H et al. Ir J Med Sci. 2023. doi:10.1007/s11845-022-03158-9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Mejorar el consentimiento cambia sobre todo lo que el paciente sabe y cómo participa; los resultados clínicos y las decisiones cambian menos.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66</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qué cambia cuando se mejora el proceso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Sepucha K et al. J Bone Joint Surg Am. 2019. doi:10.2106/JBJS.19.00004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ensayo DECIDE-OA, 67,2 % tomó una decisión informada y centrada en el paciente, sin importar si la ayuda era larga o corta [r33].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66</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Efecto de las ayudas de decisión frente a la atención habitual (Cochrane 2024)</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Stacey D et al. Cochrane Database Syst Rev. 2024. doi:10.1002/14651858.CD001431.pub6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66</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[r2] Raggini F et al. J Eval Clin Pract. 2026. doi:10.1111/jep.70525</a:t>
            </a:r>
          </a:p>
          <a:p>
            <a:r>
              <a:rPr sz="800">
                <a:solidFill>
                  <a:srgbClr val="5A6469"/>
                </a:solidFill>
                <a:latin typeface="Calibri"/>
              </a:rPr>
              <a:t>[r9] American Academy of Orthopaedic Surgeons. 2017.</a:t>
            </a:r>
          </a:p>
          <a:p>
            <a:r>
              <a:rPr sz="800">
                <a:solidFill>
                  <a:srgbClr val="5A6469"/>
                </a:solidFill>
                <a:latin typeface="Calibri"/>
              </a:rPr>
              <a:t>[r12] Bhattacharyya T et al. J Bone Joint Surg Am. 2005. doi:10.2106/JBJS.D.02877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Cada error va con el dato que lo sustenta cuando lo hay.</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66</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Pflug EM et al. Bull Hosp Jt Dis (. 2022. PMID 36403946</a:t>
            </a:r>
          </a:p>
          <a:p>
            <a:r>
              <a:rPr sz="1000">
                <a:solidFill>
                  <a:srgbClr val="5A6469"/>
                </a:solidFill>
                <a:latin typeface="Calibri"/>
              </a:rPr>
              <a:t>[r19] Ahmad R et al. Int Orthop. 2009. doi:10.1007/s00264-009-0767-4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Escribir abreviaturas o letra ilegible, o no dejar el nombre del médico: 208 de 1 309 consentimientos tenían una palabra ilegible [r38]; 31,1 % de otra serie tenía abreviaturas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Ministerio de Salud Pública del Ecuador. Registro Oficial 510, 22 de febrero de. 2016.</a:t>
            </a:r>
          </a:p>
          <a:p>
            <a:r>
              <a:rPr sz="1000">
                <a:solidFill>
                  <a:srgbClr val="5A6469"/>
                </a:solidFill>
                <a:latin typeface="Calibri"/>
              </a:rPr>
              <a:t>[r18] Lin YK et al. BMC Med Ethics. 2019. doi:10.1186/s12910-019-0347-0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Pedir la firma como requisito de ingreso: la norma ecuatoriana lo prohíbe [r1].</a:t>
            </a:r>
          </a:p>
          <a:p>
            <a:pPr marL="347472" indent="-347472">
              <a:spcAft>
                <a:spcPts val="1400"/>
              </a:spcAft>
              <a:buChar char="•"/>
            </a:pPr>
            <a:r>
              <a:rPr sz="2400">
                <a:solidFill>
                  <a:srgbClr val="263238"/>
                </a:solidFill>
                <a:latin typeface="Calibri"/>
              </a:rPr>
              <a:t>Pensar que en urgencias «no hay tiempo»: casi siempre lo hay, y el paciente suele estar en condiciones de decidir por sí mismo [r18].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Guías y fuentes: qué abrí, qué no pude abrir y qué hace Ecuador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[r4] Stacey D et al. Cochrane Database Syst Rev. 2024. doi:10.1002/14651858.CD001431.pub6</a:t>
            </a:r>
          </a:p>
          <a:p>
            <a:r>
              <a:rPr sz="800">
                <a:solidFill>
                  <a:srgbClr val="5A6469"/>
                </a:solidFill>
                <a:latin typeface="Calibri"/>
              </a:rPr>
              <a:t>[r7] Supreme Court of the United Kingdom. Sentencia del 11 de marzo de. 2015.</a:t>
            </a:r>
          </a:p>
          <a:p>
            <a:r>
              <a:rPr sz="800">
                <a:solidFill>
                  <a:srgbClr val="5A6469"/>
                </a:solidFill>
                <a:latin typeface="Calibri"/>
              </a:rPr>
              <a:t>[r9] American Academy of Orthopaedic Surgeons.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que sí abrí y se usa en este tema.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66</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Guías y fuentes: qué abrí, qué no pude abrir y qué hace Ecuador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[r4] Stacey D et al. Cochrane Database Syst Rev. 2024. doi:10.1002/14651858.CD001431.pub6</a:t>
            </a:r>
          </a:p>
          <a:p>
            <a:r>
              <a:rPr sz="800">
                <a:solidFill>
                  <a:srgbClr val="5A6469"/>
                </a:solidFill>
                <a:latin typeface="Calibri"/>
              </a:rPr>
              <a:t>[r7] Supreme Court of the United Kingdom. Sentencia del 11 de marzo de. 2015.</a:t>
            </a:r>
          </a:p>
          <a:p>
            <a:r>
              <a:rPr sz="800">
                <a:solidFill>
                  <a:srgbClr val="5A6469"/>
                </a:solidFill>
                <a:latin typeface="Calibri"/>
              </a:rPr>
              <a:t>[r9] American Academy of Orthopaedic Surgeons.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Tampoco abrí el capítulo de consentimiento informado de StatPearls (bloqueado desde esta red) ni el artículo de Appelbaum sobre capacidad en el NEJM (sin resumen abierto en PubMed).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66</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Guías y fuentes: qué abrí, qué no pude abrir y qué hace Ecuador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[r4] Stacey D et al. Cochrane Database Syst Rev. 2024. doi:10.1002/14651858.CD001431.pub6</a:t>
            </a:r>
          </a:p>
          <a:p>
            <a:r>
              <a:rPr sz="800">
                <a:solidFill>
                  <a:srgbClr val="5A6469"/>
                </a:solidFill>
                <a:latin typeface="Calibri"/>
              </a:rPr>
              <a:t>[r7] Supreme Court of the United Kingdom. Sentencia del 11 de marzo de. 2015.</a:t>
            </a:r>
          </a:p>
          <a:p>
            <a:r>
              <a:rPr sz="800">
                <a:solidFill>
                  <a:srgbClr val="5A6469"/>
                </a:solidFill>
                <a:latin typeface="Calibri"/>
              </a:rPr>
              <a:t>[r9] American Academy of Orthopaedic Surgeons. 2017.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un residente.</a:t>
            </a:r>
          </a:p>
          <a:p>
            <a:pPr marL="347472" indent="-347472">
              <a:spcAft>
                <a:spcPts val="1400"/>
              </a:spcAft>
              <a:buChar char="•"/>
            </a:pPr>
            <a:r>
              <a:rPr sz="2400">
                <a:solidFill>
                  <a:srgbClr val="263238"/>
                </a:solidFill>
                <a:latin typeface="Calibri"/>
              </a:rPr>
              <a:t>Aprende el algoritmo, usa teach-back en cada consentimiento y revisa el formulario de tu hospital contra el Modelo del MSP.</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66</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Ministerio de Salud Pública del Ecuador. Registro Oficial 510, 22 de febrero de.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El consentimiento es un proceso con 4 piezas que deben estar juntas: información suficiente, comprensión, capacidad y voluntariedad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66</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Ministerio de Salud Pública del Ecuador. Registro Oficial 510, 22 de febrero de. 2016.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Quien realizará el procedimiento es quien tiene el deber de informar; la norma ecuatoriana no admite «lo importante es que esté firmado»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66</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Ministerio de Salud Pública del Ecuador. Registro Oficial 510, 22 de febrero de. 2016.</a:t>
            </a:r>
          </a:p>
          <a:p>
            <a:r>
              <a:rPr sz="800">
                <a:solidFill>
                  <a:srgbClr val="5A6469"/>
                </a:solidFill>
                <a:latin typeface="Calibri"/>
              </a:rPr>
              <a:t>[r2] Raggini F et al. J Eval Clin Pract. 2026. doi:10.1111/jep.70525</a:t>
            </a:r>
          </a:p>
          <a:p>
            <a:r>
              <a:rPr sz="800">
                <a:solidFill>
                  <a:srgbClr val="5A6469"/>
                </a:solidFill>
                <a:latin typeface="Calibri"/>
              </a:rPr>
              <a:t>[r4] Stacey D et al. Cochrane Database Syst Rev. 2024. doi:10.1002/14651858.CD001431.pub6</a:t>
            </a:r>
          </a:p>
          <a:p>
            <a:r>
              <a:rPr sz="800">
                <a:solidFill>
                  <a:srgbClr val="5A6469"/>
                </a:solidFill>
                <a:latin typeface="Calibri"/>
              </a:rPr>
              <a:t>[r5] Scheidegger PD et al. JSES Int. 2026. doi:10.1016/j.jseint.2026.101735</a:t>
            </a:r>
          </a:p>
          <a:p>
            <a:r>
              <a:rPr sz="800">
                <a:solidFill>
                  <a:srgbClr val="5A6469"/>
                </a:solidFill>
                <a:latin typeface="Calibri"/>
              </a:rPr>
              <a:t>[r6] Fink AS et al. Ann Surg. 2010. doi:10.1097/SLA.0b013e3181e3ec61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Consentir es conversar y comprobar; la firma solo registra [r1].</a:t>
            </a:r>
          </a:p>
          <a:p>
            <a:pPr marL="347472" indent="-347472">
              <a:spcAft>
                <a:spcPts val="1400"/>
              </a:spcAft>
              <a:buChar char="•"/>
            </a:pPr>
            <a:r>
              <a:rPr sz="2400">
                <a:solidFill>
                  <a:srgbClr val="263238"/>
                </a:solidFill>
                <a:latin typeface="Calibri"/>
              </a:rPr>
              <a:t>La comprensión es baja si no se verifica: 9,9 % adecuada en 750 pacientes [r2].</a:t>
            </a:r>
          </a:p>
          <a:p>
            <a:pPr marL="347472" indent="-347472">
              <a:spcAft>
                <a:spcPts val="1400"/>
              </a:spcAft>
              <a:buChar char="•"/>
            </a:pPr>
            <a:r>
              <a:rPr sz="2400">
                <a:solidFill>
                  <a:srgbClr val="263238"/>
                </a:solidFill>
                <a:latin typeface="Calibri"/>
              </a:rPr>
              <a:t>Ayudas de decisión, video y repeat back mejoran la comprensión [r4][r5][r6].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66</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consentimiento informado · autonomía del paciente · capacidad de decisión · voluntariedad · riesgo material · paciente razonable · Montgomery · riesgos infrecuentes graves · teach-back · repeat back · ayudas de decisión · decisión…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66</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Ministerio de Salud Pública del Ecuador. Registro Oficial 510, 22 de febrero de. 2016.</a:t>
            </a:r>
          </a:p>
          <a:p>
            <a:r>
              <a:rPr sz="1000">
                <a:solidFill>
                  <a:srgbClr val="5A6469"/>
                </a:solidFill>
                <a:latin typeface="Calibri"/>
              </a:rPr>
              <a:t>[r7] Supreme Court of the United Kingdom. Sentencia del 11 de marzo de. 2015.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Consentir es conversar y comprobar; la firma solo registra lo conversado [r1].</a:t>
            </a:r>
          </a:p>
          <a:p>
            <a:pPr marL="347472" indent="-347472">
              <a:spcAft>
                <a:spcPts val="1400"/>
              </a:spcAft>
              <a:buChar char="•"/>
            </a:pPr>
            <a:r>
              <a:rPr sz="2400">
                <a:solidFill>
                  <a:srgbClr val="263238"/>
                </a:solidFill>
                <a:latin typeface="Calibri"/>
              </a:rPr>
              <a:t>4 piezas: información, comprensión, capacidad y voluntariedad [r1].</a:t>
            </a:r>
          </a:p>
          <a:p>
            <a:pPr marL="347472" indent="-347472">
              <a:spcAft>
                <a:spcPts val="1400"/>
              </a:spcAft>
              <a:buChar char="•"/>
            </a:pPr>
            <a:r>
              <a:rPr sz="2400">
                <a:solidFill>
                  <a:srgbClr val="263238"/>
                </a:solidFill>
                <a:latin typeface="Calibri"/>
              </a:rPr>
              <a:t>Riesgo material: lo que pesaría para este paciente, no solo su porcentaje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66</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fractura de cadera en un paciente con demencia leve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inventado para estudio, sin datos de pacientes reales.</a:t>
            </a:r>
          </a:p>
          <a:p>
            <a:pPr marL="347472" indent="-347472">
              <a:spcAft>
                <a:spcPts val="1400"/>
              </a:spcAft>
              <a:buChar char="•"/>
            </a:pPr>
            <a:r>
              <a:rPr sz="2400">
                <a:solidFill>
                  <a:srgbClr val="263238"/>
                </a:solidFill>
                <a:latin typeface="Calibri"/>
              </a:rPr>
              <a:t>Varón de 84 años que cae en su casa y llega con dolor y acortamiento de la extremidad derecha; la radiografía muestra una fractura pertrocantérea.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66</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¿Tiene capacidad para esta decisión? ¿Cómo lo averiguas?</a:t>
            </a:r>
          </a:p>
          <a:p>
            <a:pPr marL="347472" indent="-347472">
              <a:spcAft>
                <a:spcPts val="1400"/>
              </a:spcAft>
              <a:buChar char="•"/>
            </a:pPr>
            <a:r>
              <a:rPr sz="2400">
                <a:solidFill>
                  <a:srgbClr val="263238"/>
                </a:solidFill>
                <a:latin typeface="Calibri"/>
              </a:rPr>
              <a:t>2. ¿Qué haces mientras llega el hijo?</a:t>
            </a:r>
          </a:p>
          <a:p>
            <a:pPr marL="347472" indent="-347472">
              <a:spcAft>
                <a:spcPts val="1400"/>
              </a:spcAft>
              <a:buChar char="•"/>
            </a:pPr>
            <a:r>
              <a:rPr sz="2400">
                <a:solidFill>
                  <a:srgbClr val="263238"/>
                </a:solidFill>
                <a:latin typeface="Calibri"/>
              </a:rPr>
              <a:t>3. ¿Cuándo, si alguna vez, operarías sin consentimiento firmado y qué documentas?</a:t>
            </a:r>
          </a:p>
          <a:p>
            <a:pPr marL="347472" indent="-347472">
              <a:spcAft>
                <a:spcPts val="1400"/>
              </a:spcAft>
              <a:buChar char="•"/>
            </a:pPr>
            <a:r>
              <a:rPr sz="2400">
                <a:solidFill>
                  <a:srgbClr val="263238"/>
                </a:solidFill>
                <a:latin typeface="Calibri"/>
              </a:rPr>
              <a:t>4. ¿Qué compruebas el día de la cirugía?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66</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Sessums LL et al. 2011. doi:10.1001/jama.2011.1023</a:t>
            </a:r>
          </a:p>
          <a:p>
            <a:r>
              <a:rPr sz="1000">
                <a:solidFill>
                  <a:srgbClr val="5A6469"/>
                </a:solidFill>
                <a:latin typeface="Calibri"/>
              </a:rPr>
              <a:t>[r30] Murphy R et al. QJM. 2018. doi:10.1093/qjmed/hcy219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La capacidad se juzga para esta decisión, no por la edad ni por la etiqueta de demencia: se evalúa comprensión, apreciación, razonamiento y capacidad de expresar una elección con preguntas abiertas y… [r29] [r30]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66</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Ministerio de Salud Pública del Ecuador. Acuerdo Ministerial 5316: Modelo de Gestión de Aplicación del Consentimiento Informado en la Práctica Asistencial. Registro Oficial 510, 22 de febrero de 2016. Documento de socialización [Internet]. Quito: MSP; 2017 [consultado 2026 oct 19]. Disponible en: https://www.salud.gob.ec/wp-content/uploads/2022/09/A.M.5316-Consentimiento-Informado_-AM-5316.pdf https://www.salud.gob.ec/wp-content/uploads/2022/09/A.M.5316-Consentimiento-Informado_-AM-5316.pdf</a:t>
            </a:r>
          </a:p>
          <a:p>
            <a:pPr>
              <a:spcAft>
                <a:spcPts val="800"/>
              </a:spcAft>
            </a:pPr>
            <a:r>
              <a:rPr sz="1200">
                <a:solidFill>
                  <a:srgbClr val="263238"/>
                </a:solidFill>
                <a:latin typeface="Calibri"/>
              </a:rPr>
              <a:t>[r2] Raggini F, Vassallo A. Informed Consent in Orthopaedic Surgery: When a Signature Does Not Mean Understanding: A Prospective Study of 750 Patients Comparing Elective and Trauma Settings. J Eval Clin Pract. 2026;32(5):e70525. doi:10.1111/jep.70525 https://doi.org/10.1111/jep.70525</a:t>
            </a:r>
          </a:p>
          <a:p>
            <a:pPr>
              <a:spcAft>
                <a:spcPts val="800"/>
              </a:spcAft>
            </a:pPr>
            <a:r>
              <a:rPr sz="1200">
                <a:solidFill>
                  <a:srgbClr val="263238"/>
                </a:solidFill>
                <a:latin typeface="Calibri"/>
              </a:rPr>
              <a:t>[r3] Crepeau AE, McKinney BI, Fox-Ryvicker M, Castelli J, Penna J, Wang ED. Prospective evaluation of patient comprehension of informed consent. J Bone Joint Surg Am. 2011;93(19):e114(1-7). doi:10.2106/JBJS.J.01325 https://doi.org/10.2106/JBJS.J.01325</a:t>
            </a:r>
          </a:p>
          <a:p>
            <a:pPr>
              <a:spcAft>
                <a:spcPts val="800"/>
              </a:spcAft>
            </a:pPr>
            <a:r>
              <a:rPr sz="1200">
                <a:solidFill>
                  <a:srgbClr val="263238"/>
                </a:solidFill>
                <a:latin typeface="Calibri"/>
              </a:rPr>
              <a:t>[r4] Stacey D, Lewis KB, Smith M, Carley M, Volk R, Douglas EE, et al. Decision aids for people facing health treatment or screening decisions. Cochrane Database Syst Rev. 2024;1(1):CD001431. doi:10.1002/14651858.CD001431.pub6 https://doi.org/10.1002/14651858.CD001431.pub6</a:t>
            </a:r>
          </a:p>
          <a:p>
            <a:pPr>
              <a:spcAft>
                <a:spcPts val="800"/>
              </a:spcAft>
            </a:pPr>
            <a:r>
              <a:rPr sz="1200">
                <a:solidFill>
                  <a:srgbClr val="263238"/>
                </a:solidFill>
                <a:latin typeface="Calibri"/>
              </a:rPr>
              <a:t>[r5] Scheidegger PD, Altorfer FCS, Hochreiter B, Wieser K, Farshad M, Bouaicha S. Video-enhanced informed consent improves patient comprehension in reverse total shoulder arthroplasty: a randomized controlled trial. JSES Int. 2026;10(4):101735. doi:10.1016/j.jseint.2026.101735 https://doi.org/10.1016/j.jseint.2026.101735</a:t>
            </a:r>
          </a:p>
          <a:p>
            <a:pPr>
              <a:spcAft>
                <a:spcPts val="800"/>
              </a:spcAft>
            </a:pPr>
            <a:r>
              <a:rPr sz="1200">
                <a:solidFill>
                  <a:srgbClr val="263238"/>
                </a:solidFill>
                <a:latin typeface="Calibri"/>
              </a:rPr>
              <a:t>[r6] Fink AS, Prochazka AV, Henderson WG, Bartenfeld D, Nyirenda C, Webb A, et al. Enhancement of surgical informed consent by addition of repeat back: a multicenter, randomized controlled clinical trial. Ann Surg. 2010;252(1):27-36. doi:10.1097/SLA.0b013e3181e3ec61 https://doi.org/10.1097/SLA.0b013e3181e3ec61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66</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Supreme Court of the United Kingdom. Montgomery (Appellant) v Lanarkshire Health Board (Respondent) (Scotland) [2015] UKSC 11. Sentencia del 11 de marzo de 2015 [Internet]. Londres: The Supreme Court; 2015 [consultado 2026 oct 19]. Disponible en: https://supremecourt.uk/uploads/uksc_2013_0136_judgment_fd5635b4cd.pdf https://supremecourt.uk/uploads/uksc_2013_0136_judgment_fd5635b4cd.pdf</a:t>
            </a:r>
          </a:p>
          <a:p>
            <a:pPr>
              <a:spcAft>
                <a:spcPts val="800"/>
              </a:spcAft>
            </a:pPr>
            <a:r>
              <a:rPr sz="1200">
                <a:solidFill>
                  <a:srgbClr val="263238"/>
                </a:solidFill>
                <a:latin typeface="Calibri"/>
              </a:rPr>
              <a:t>[r8] Hempel S, Maggard-Gibbons M, Nguyen DK, Dawes AJ, Miake-Lye I, Beroes JM, et al. Wrong-Site Surgery, Retained Surgical Items, and Surgical Fires : A Systematic Review of Surgical Never Events. JAMA Surg. 2015;150(8):796-805. doi:10.1001/jamasurg.2015.0301 https://doi.org/10.1001/jamasurg.2015.0301</a:t>
            </a:r>
          </a:p>
          <a:p>
            <a:pPr>
              <a:spcAft>
                <a:spcPts val="800"/>
              </a:spcAft>
            </a:pPr>
            <a:r>
              <a:rPr sz="1200">
                <a:solidFill>
                  <a:srgbClr val="263238"/>
                </a:solidFill>
                <a:latin typeface="Calibri"/>
              </a:rPr>
              <a:t>[r9] American Academy of Orthopaedic Surgeons. Information Statement 1017: Patient-Physician Communication [Internet]. Rosemont (IL): AAOS; revisada en marzo de 2017 [consultado 2026 oct 19]. Disponible en: https://www.aaos.org/globalassets/about/bylaws-library/information-statements/1017-patient-physiciancommunication.pdf https://www.aaos.org/globalassets/about/bylaws-library/information-statements/1017-patient-physiciancommunication.pdf</a:t>
            </a:r>
          </a:p>
          <a:p>
            <a:pPr>
              <a:spcAft>
                <a:spcPts val="800"/>
              </a:spcAft>
            </a:pPr>
            <a:r>
              <a:rPr sz="1200">
                <a:solidFill>
                  <a:srgbClr val="263238"/>
                </a:solidFill>
                <a:latin typeface="Calibri"/>
              </a:rPr>
              <a:t>[r10] Glaser J, Nouri S, Fernandez A, Sudore RL, Schillinger D, Klein-Fedyshin M, et al. Interventions to Improve Patient Comprehension in Informed Consent for Medical and Surgical Procedures: An Updated Systematic Review. Med Decis Making. 2020;40(2):119-143. doi:10.1177/0272989X19896348 https://doi.org/10.1177/0272989X19896348</a:t>
            </a:r>
          </a:p>
          <a:p>
            <a:pPr>
              <a:spcAft>
                <a:spcPts val="800"/>
              </a:spcAft>
            </a:pPr>
            <a:r>
              <a:rPr sz="1200">
                <a:solidFill>
                  <a:srgbClr val="263238"/>
                </a:solidFill>
                <a:latin typeface="Calibri"/>
              </a:rPr>
              <a:t>[r11] Bernstein J, LeBrun D, MacCourt D, Ahn J. Presumed consent: licenses and limits inferred from the case of geriatric hip fractures. BMC Med Ethics. 2017;18(1):17. doi:10.1186/s12910-017-0180-2 https://doi.org/10.1186/s12910-017-0180-2</a:t>
            </a:r>
          </a:p>
          <a:p>
            <a:pPr>
              <a:spcAft>
                <a:spcPts val="800"/>
              </a:spcAft>
            </a:pPr>
            <a:r>
              <a:rPr sz="1200">
                <a:solidFill>
                  <a:srgbClr val="263238"/>
                </a:solidFill>
                <a:latin typeface="Calibri"/>
              </a:rPr>
              <a:t>[r12] Bhattacharyya T, Yeon H, Harris MB. The medical-legal aspects of informed consent in orthopaedic surgery. J Bone Joint Surg Am. 2005;87(11):2395-400. doi:10.2106/JBJS.D.02877 https://doi.org/10.2106/JBJS.D.02877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66</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Saigal R, Clark AJ, Scheer JK, Smith JS, Bess S, Mummaneni PV, et al. Adult Spinal Deformity Patients Recall Fewer Than 50% of the Risks Discussed in the Informed Consent Process Preoperatively and the Recall Rate Worsens Significantly in the Postoperative Period. Spine (Phila Pa 1976). 2015;40(14):1079-85. doi:10.1097/BRS.0000000000000964 https://doi.org/10.1097/BRS.0000000000000964</a:t>
            </a:r>
          </a:p>
          <a:p>
            <a:pPr>
              <a:spcAft>
                <a:spcPts val="800"/>
              </a:spcAft>
            </a:pPr>
            <a:r>
              <a:rPr sz="1200">
                <a:solidFill>
                  <a:srgbClr val="263238"/>
                </a:solidFill>
                <a:latin typeface="Calibri"/>
              </a:rPr>
              <a:t>[r14] Trevena LJ, Zikmund-Fisher BJ, Edwards A, Gaissmaier W, Galesic M, Han PK, et al. Presenting quantitative information about decision outcomes: a risk communication primer for patient decision aid developers. BMC Med Inform Decis Mak. 2013;13 Suppl 2(Suppl 2):S7. doi:10.1186/1472-6947-13-S2-S7 https://doi.org/10.1186/1472-6947-13-S2-S7</a:t>
            </a:r>
          </a:p>
          <a:p>
            <a:pPr>
              <a:spcAft>
                <a:spcPts val="800"/>
              </a:spcAft>
            </a:pPr>
            <a:r>
              <a:rPr sz="1200">
                <a:solidFill>
                  <a:srgbClr val="263238"/>
                </a:solidFill>
                <a:latin typeface="Calibri"/>
              </a:rPr>
              <a:t>[r15] National Institute for Health and Care Excellence. Shared decision making. NICE guideline NG197 [Internet]. Londres: NICE; 2021 [consultado 2026 oct 19]. Disponible en: https://www.nice.org.uk/guidance/ng197/chapter/Recommendations https://www.nice.org.uk/guidance/ng197/chapter/Recommendations</a:t>
            </a:r>
          </a:p>
          <a:p>
            <a:pPr>
              <a:spcAft>
                <a:spcPts val="800"/>
              </a:spcAft>
            </a:pPr>
            <a:r>
              <a:rPr sz="1200">
                <a:solidFill>
                  <a:srgbClr val="263238"/>
                </a:solidFill>
                <a:latin typeface="Calibri"/>
              </a:rPr>
              <a:t>[r16] Sahin N, Oztürk A, Ozkan Y, Demirhan Erdemir A. What do patients recall from informed consent given before orthopedic surgery? Acta Orthop Traumatol Turc. 2010;44(6):469-75. doi:10.3944/AOTT.2010.2396 https://doi.org/10.3944/AOTT.2010.2396</a:t>
            </a:r>
          </a:p>
          <a:p>
            <a:pPr>
              <a:spcAft>
                <a:spcPts val="800"/>
              </a:spcAft>
            </a:pPr>
            <a:r>
              <a:rPr sz="1200">
                <a:solidFill>
                  <a:srgbClr val="263238"/>
                </a:solidFill>
                <a:latin typeface="Calibri"/>
              </a:rPr>
              <a:t>[r17] McGovern MM, McTague MF, Stevens E, Medina JCN, Franco-Garcia E, Heng M. Impact of Age on Consent in a Geriatric Orthopaedic Trauma Patient Population. Geriatr Orthop Surg Rehabil. 2021;12:21514593211003065. doi:10.1177/21514593211003065 https://doi.org/10.1177/21514593211003065</a:t>
            </a:r>
          </a:p>
          <a:p>
            <a:pPr>
              <a:spcAft>
                <a:spcPts val="800"/>
              </a:spcAft>
            </a:pPr>
            <a:r>
              <a:rPr sz="1200">
                <a:solidFill>
                  <a:srgbClr val="263238"/>
                </a:solidFill>
                <a:latin typeface="Calibri"/>
              </a:rPr>
              <a:t>[r18] Lin YK, Liu KT, Chen CW, Lee WC, Lin CJ, Shi L, et al. How to effectively obtain informed consent in trauma patients: a systematic review. BMC Med Ethics. 2019;20(1):8. doi:10.1186/s12910-019-0347-0 https://doi.org/10.1186/s12910-019-0347-0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66</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Ahmad R, Shobaki S, Etezadi V, Raju S, Case R. Adequacy of consent in patients with distal radius fractures. Int Orthop. 2009;33(5):1311-3. doi:10.1007/s00264-009-0767-4 https://doi.org/10.1007/s00264-009-0767-4</a:t>
            </a:r>
          </a:p>
          <a:p>
            <a:pPr>
              <a:spcAft>
                <a:spcPts val="800"/>
              </a:spcAft>
            </a:pPr>
            <a:r>
              <a:rPr sz="1200">
                <a:solidFill>
                  <a:srgbClr val="263238"/>
                </a:solidFill>
                <a:latin typeface="Calibri"/>
              </a:rPr>
              <a:t>[r20] Stahel PF, Sabel AL, Victoroff MS, Varnell J, Lembitz A, Boyle DJ, et al. Wrong-site and wrong-patient procedures in the universal protocol era: analysis of a prospective database of physician self-reported occurrences. Arch Surg. 2010;145(10):978-84. doi:10.1001/archsurg.2010.185 https://doi.org/10.1001/archsurg.2010.185</a:t>
            </a:r>
          </a:p>
          <a:p>
            <a:pPr>
              <a:spcAft>
                <a:spcPts val="800"/>
              </a:spcAft>
            </a:pPr>
            <a:r>
              <a:rPr sz="1200">
                <a:solidFill>
                  <a:srgbClr val="263238"/>
                </a:solidFill>
                <a:latin typeface="Calibri"/>
              </a:rPr>
              <a:t>[r21] American Academy of Orthopaedic Surgeons. Code of Ethics and Professionalism for Orthopaedic Surgeons [Internet]. Rosemont (IL): AAOS; revisado 2011 [consultado 2026 oct 19]. Disponible en: https://www.aaos.org/about/meet-aaos/Ethics-Professionalism/code/ https://www.aaos.org/about/meet-aaos/Ethics-Professionalism/code/</a:t>
            </a:r>
          </a:p>
          <a:p>
            <a:pPr>
              <a:spcAft>
                <a:spcPts val="800"/>
              </a:spcAft>
            </a:pPr>
            <a:r>
              <a:rPr sz="1200">
                <a:solidFill>
                  <a:srgbClr val="263238"/>
                </a:solidFill>
                <a:latin typeface="Calibri"/>
              </a:rPr>
              <a:t>[r22] Schenker Y, Fernandez A, Sudore R, Schillinger D. Interventions to improve patient comprehension in informed consent for medical and surgical procedures: a systematic review. Med Decis Making. 2011;31(1):151-73. doi:10.1177/0272989X10364247 https://doi.org/10.1177/0272989X10364247</a:t>
            </a:r>
          </a:p>
          <a:p>
            <a:pPr>
              <a:spcAft>
                <a:spcPts val="800"/>
              </a:spcAft>
            </a:pPr>
            <a:r>
              <a:rPr sz="1200">
                <a:solidFill>
                  <a:srgbClr val="263238"/>
                </a:solidFill>
                <a:latin typeface="Calibri"/>
              </a:rPr>
              <a:t>[r23] Sadh P, Almeda-Lopez A, Hershfeld B, Monessa D, Klein B, Cohn RM, et al. Informed Consent in Shoulder and Elbow Surgery. Cureus. 2025;17(9):e92584. doi:10.7759/cureus.92584 https://doi.org/10.7759/cureus.92584</a:t>
            </a:r>
          </a:p>
          <a:p>
            <a:pPr>
              <a:spcAft>
                <a:spcPts val="800"/>
              </a:spcAft>
            </a:pPr>
            <a:r>
              <a:rPr sz="1200">
                <a:solidFill>
                  <a:srgbClr val="263238"/>
                </a:solidFill>
                <a:latin typeface="Calibri"/>
              </a:rPr>
              <a:t>[r24] Sivanadarajah N, El-Daly I, Mamarelis G, Sohail MZ, Bates P. Informed consent and the readability of the written consent form. Ann R Coll Surg Engl. 2017;99(8):645-649. doi:10.1308/rcsann.2017.0188 https://doi.org/10.1308/rcsann.2017.0188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66</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Bolam SM, Munro L, Wright M. Poor compliance documenting informed consent in trauma patients with distal radius fractures compared to elective total knee arthroplasty. ANZ J Surg. 2022;92(7-8):1831-1838. doi:10.1111/ans.17781 https://doi.org/10.1111/ans.17781</a:t>
            </a:r>
          </a:p>
          <a:p>
            <a:pPr>
              <a:spcAft>
                <a:spcPts val="800"/>
              </a:spcAft>
            </a:pPr>
            <a:r>
              <a:rPr sz="1200">
                <a:solidFill>
                  <a:srgbClr val="263238"/>
                </a:solidFill>
                <a:latin typeface="Calibri"/>
              </a:rPr>
              <a:t>[r26] Hershfeld B, Lucido C, Cohn RM, Mont MA, Bitterman AD. Enhancing Patient Comprehension in Orthopaedic Surgery: The EXPLAIN Framework for Surgeon-Patient Communication. J Bone Joint Surg Am. 2026;108(7):482-490. doi:10.2106/JBJS.25.01047 https://doi.org/10.2106/JBJS.25.01047</a:t>
            </a:r>
          </a:p>
          <a:p>
            <a:pPr>
              <a:spcAft>
                <a:spcPts val="800"/>
              </a:spcAft>
            </a:pPr>
            <a:r>
              <a:rPr sz="1200">
                <a:solidFill>
                  <a:srgbClr val="263238"/>
                </a:solidFill>
                <a:latin typeface="Calibri"/>
              </a:rPr>
              <a:t>[r27] Grauberger J, Kerezoudis P, Choudhry AJ, Alvi MA, Nassr A, Currier B, et al. Allegations of Failure to Obtain Informed Consent in Spinal Surgery Medical Malpractice Claims. JAMA Surg. 2017;152(6):e170544. doi:10.1001/jamasurg.2017.0544 https://doi.org/10.1001/jamasurg.2017.0544</a:t>
            </a:r>
          </a:p>
          <a:p>
            <a:pPr>
              <a:spcAft>
                <a:spcPts val="800"/>
              </a:spcAft>
            </a:pPr>
            <a:r>
              <a:rPr sz="1200">
                <a:solidFill>
                  <a:srgbClr val="263238"/>
                </a:solidFill>
                <a:latin typeface="Calibri"/>
              </a:rPr>
              <a:t>[r28] World Medical Association. WMA Declaration of Lisbon on the Rights of the Patient [Internet]. Ferney-Voltaire: WMA; adoptada en 1981, enmendada en 1995, revisada editorialmente en 2005 y reafirmada en 2015 [consultado 2026 oct 19]. Disponible en: https://www.wma.net/policies-post/wma-declaration-of-lisbon-on-the-rights-of-the-patient/ https://www.wma.net/policies-post/wma-declaration-of-lisbon-on-the-rights-of-the-patient/</a:t>
            </a:r>
          </a:p>
          <a:p>
            <a:pPr>
              <a:spcAft>
                <a:spcPts val="800"/>
              </a:spcAft>
            </a:pPr>
            <a:r>
              <a:rPr sz="1200">
                <a:solidFill>
                  <a:srgbClr val="263238"/>
                </a:solidFill>
                <a:latin typeface="Calibri"/>
              </a:rPr>
              <a:t>[r29] Sessums LL, Zembrzuska H, Jackson JL. Does this patient have medical decision-making capacity? JAMA. 2011;306(4):420-7. doi:10.1001/jama.2011.1023 https://doi.org/10.1001/jama.2011.1023</a:t>
            </a:r>
          </a:p>
          <a:p>
            <a:pPr>
              <a:spcAft>
                <a:spcPts val="800"/>
              </a:spcAft>
            </a:pPr>
            <a:r>
              <a:rPr sz="1200">
                <a:solidFill>
                  <a:srgbClr val="263238"/>
                </a:solidFill>
                <a:latin typeface="Calibri"/>
              </a:rPr>
              <a:t>[r30] Murphy R, Fleming S, Curley A, Duffy RM, Kelly BD. Who can decide? Prevalence of mental incapacity for treatment decisions in medical and surgical hospital inpatients in Ireland. QJM. 2018;111(12):881-885. doi:10.1093/qjmed/hcy219 https://doi.org/10.1093/qjmed/hcy219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66</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Committee on Bioethics. Informed Consent in Decision-Making in Pediatric Practice. Pediatrics. 2016;138(2):e20161484. doi:10.1542/peds.2016-1484 https://doi.org/10.1542/peds.2016-1484</a:t>
            </a:r>
          </a:p>
          <a:p>
            <a:pPr>
              <a:spcAft>
                <a:spcPts val="800"/>
              </a:spcAft>
            </a:pPr>
            <a:r>
              <a:rPr sz="1200">
                <a:solidFill>
                  <a:srgbClr val="263238"/>
                </a:solidFill>
                <a:latin typeface="Calibri"/>
              </a:rPr>
              <a:t>[r32] Riddle DL, Sando T, Tarver T, Slover J, Sierra RJ, Brito JP, et al. Shared Decision-Making Applied to Knee Arthroplasty: A Systematic Review of Randomized Trials. Arthritis Care Res (Hoboken). 2021;73(8):1125-1133. doi:10.1002/acr.24240 https://doi.org/10.1002/acr.24240</a:t>
            </a:r>
          </a:p>
          <a:p>
            <a:pPr>
              <a:spcAft>
                <a:spcPts val="800"/>
              </a:spcAft>
            </a:pPr>
            <a:r>
              <a:rPr sz="1200">
                <a:solidFill>
                  <a:srgbClr val="263238"/>
                </a:solidFill>
                <a:latin typeface="Calibri"/>
              </a:rPr>
              <a:t>[r33] Sepucha K, Bedair H, Yu L, Dorrwachter JM, Dwyer M, Talmo CT, et al. Decision Support Strategies for Hip and Knee Osteoarthritis: Less Is More: A Randomized Comparative Effectiveness Trial (DECIDE-OA Study). J Bone Joint Surg Am. 2019;101(18):1645-1653. doi:10.2106/JBJS.19.00004 https://doi.org/10.2106/JBJS.19.00004</a:t>
            </a:r>
          </a:p>
          <a:p>
            <a:pPr>
              <a:spcAft>
                <a:spcPts val="800"/>
              </a:spcAft>
            </a:pPr>
            <a:r>
              <a:rPr sz="1200">
                <a:solidFill>
                  <a:srgbClr val="263238"/>
                </a:solidFill>
                <a:latin typeface="Calibri"/>
              </a:rPr>
              <a:t>[r34] Yin B, Goldsmith L, Gambardella R. Web-Based Education Prior to Knee Arthroscopy Enhances Informed Consent and Patient Knowledge Recall: A Prospective, Randomized Controlled Study. J Bone Joint Surg Am. 2015;97(12):964-71. doi:10.2106/JBJS.N.01174 https://doi.org/10.2106/JBJS.N.01174</a:t>
            </a:r>
          </a:p>
          <a:p>
            <a:pPr>
              <a:spcAft>
                <a:spcPts val="800"/>
              </a:spcAft>
            </a:pPr>
            <a:r>
              <a:rPr sz="1200">
                <a:solidFill>
                  <a:srgbClr val="263238"/>
                </a:solidFill>
                <a:latin typeface="Calibri"/>
              </a:rPr>
              <a:t>[r35] Miller MJ, Abrams MA, Earles B, Phillips K, McCleeary EM. Improving patient-provider communication for patients having surgery: patient perceptions of a revised health literacy-based consent process. J Patient Saf. 2011;7(1):30-8. doi:10.1097/PTS.0b013e31820cd632 https://doi.org/10.1097/PTS.0b013e31820cd632</a:t>
            </a:r>
          </a:p>
          <a:p>
            <a:pPr>
              <a:spcAft>
                <a:spcPts val="800"/>
              </a:spcAft>
            </a:pPr>
            <a:r>
              <a:rPr sz="1200">
                <a:solidFill>
                  <a:srgbClr val="263238"/>
                </a:solidFill>
                <a:latin typeface="Calibri"/>
              </a:rPr>
              <a:t>[r36] Turner H, Cashman J, Doran C. Can teleconsent improve patient recall of surgical risks in knee arthroplasty? A randomised controlled trial. Ir J Med Sci. 2023;192(4):1917-1922. doi:10.1007/s11845-022-03158-9 https://doi.org/10.1007/s11845-022-03158-9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66</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Kaplan A, Kaplan BA, Aydilek A, Solmaz İ, Şentürk S. Ai-generated personalized informed consent for elective spinal surgery: a comparative study using retrieval-augmented generation. J Clin Neurosci. 2026;150:112075. doi:10.1016/j.jocn.2026.112075 https://doi.org/10.1016/j.jocn.2026.112075</a:t>
            </a:r>
          </a:p>
          <a:p>
            <a:pPr>
              <a:spcAft>
                <a:spcPts val="800"/>
              </a:spcAft>
            </a:pPr>
            <a:r>
              <a:rPr sz="1200">
                <a:solidFill>
                  <a:srgbClr val="263238"/>
                </a:solidFill>
                <a:latin typeface="Calibri"/>
              </a:rPr>
              <a:t>[r38] Pflug EM, Giordano SA, Hutzler L, Bosco JA, Howard J, Paksima N. Assessing the Adequacy and Readability of Surgical Consents in Orthopedic Surgery. Bull Hosp Jt Dis (2013). 2022;80(4):207-209. https://pubmed.ncbi.nlm.nih.gov/36403946/</a:t>
            </a:r>
          </a:p>
          <a:p>
            <a:pPr>
              <a:spcAft>
                <a:spcPts val="800"/>
              </a:spcAft>
            </a:pPr>
            <a:r>
              <a:rPr sz="1200">
                <a:solidFill>
                  <a:srgbClr val="263238"/>
                </a:solidFill>
                <a:latin typeface="Calibri"/>
              </a:rPr>
              <a:t>[r39] Tonge XN, Crouch-Smith H, Bhalaik V, Harrison WD. Do we achieve the Montgomery standard for consent in orthopaedic surgery? Br J Hosp Med (Lond). 2021;82(4):1-7. doi:10.12968/hmed.2020.0504 https://doi.org/10.12968/hmed.2020.0504</a:t>
            </a:r>
          </a:p>
          <a:p>
            <a:pPr>
              <a:spcAft>
                <a:spcPts val="800"/>
              </a:spcAft>
            </a:pPr>
            <a:r>
              <a:rPr sz="1200">
                <a:solidFill>
                  <a:srgbClr val="263238"/>
                </a:solidFill>
                <a:latin typeface="Calibri"/>
              </a:rPr>
              <a:t>[r40] Zalmay P, Collis J, Wilson H. Patients Lacking the Capacity to Consent to Hip Fracture Surgery May Be Undergoing Major Operations Without Their Next of Kin Being Involved in Best-Interests Decisions: A Quality Improvement Report. Cureus. 2021;13(12):e20322. doi:10.7759/cureus.20322 https://doi.org/10.7759/cureus.20322</a:t>
            </a:r>
          </a:p>
          <a:p>
            <a:pPr>
              <a:spcAft>
                <a:spcPts val="800"/>
              </a:spcAft>
            </a:pPr>
            <a:r>
              <a:rPr sz="1200">
                <a:solidFill>
                  <a:srgbClr val="263238"/>
                </a:solidFill>
                <a:latin typeface="Calibri"/>
              </a:rPr>
              <a:t>[r41] Kim A, Alluri R, Kang H, Wang J, Hah R. Not without my attending: a survey of patient and family member attitudes and perceptions about concurrent and overlapping surgery. Spine J. 2021;21(6):889-898. doi:10.1016/j.spinee.2021.03.001 https://doi.org/10.1016/j.spinee.2021.03.001</a:t>
            </a:r>
          </a:p>
          <a:p>
            <a:pPr>
              <a:spcAft>
                <a:spcPts val="800"/>
              </a:spcAft>
            </a:pPr>
            <a:r>
              <a:rPr sz="1200">
                <a:solidFill>
                  <a:srgbClr val="263238"/>
                </a:solidFill>
                <a:latin typeface="Calibri"/>
              </a:rPr>
              <a:t>[r42] Kwaan MR, Studdert DM, Zinner MJ, Gawande AA. Incidence, patterns, and prevention of wrong-site surgery. Arch Surg. 2006;141(4):353-7; discussion 357-8. doi:10.1001/archsurg.141.4.353 https://doi.org/10.1001/archsurg.141.4.353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66</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Robinson PM, Muir LT. Wrong-site surgery in orthopaedics. J Bone Joint Surg Br. 2009;91(10):1274-80. doi:10.1302/0301-620X.91B10.22644 https://doi.org/10.1302/0301-620X.91B10.22644</a:t>
            </a:r>
          </a:p>
          <a:p>
            <a:pPr>
              <a:spcAft>
                <a:spcPts val="800"/>
              </a:spcAft>
            </a:pPr>
            <a:r>
              <a:rPr sz="1200">
                <a:solidFill>
                  <a:srgbClr val="263238"/>
                </a:solidFill>
                <a:latin typeface="Calibri"/>
              </a:rPr>
              <a:t>[r44] Meinberg EG, Stern PJ. Incidence of wrong-site surgery among hand surgeons. J Bone Joint Surg Am. 2003;85(2):193-7. doi:10.2106/00004623-200302000-00002 https://doi.org/10.2106/00004623-200302000-00002</a:t>
            </a:r>
          </a:p>
          <a:p>
            <a:pPr>
              <a:spcAft>
                <a:spcPts val="800"/>
              </a:spcAft>
            </a:pPr>
            <a:r>
              <a:rPr sz="1200">
                <a:solidFill>
                  <a:srgbClr val="263238"/>
                </a:solidFill>
                <a:latin typeface="Calibri"/>
              </a:rPr>
              <a:t>[r45] Santiesteban L, Hutzler L, Bosco JA, Robb W. Wrong-Site Surgery in Orthopaedics: Prevalence, Risk Factors, and Strategies for Prevention. JBJS Rev. 2016;4(1):e3. doi:10.2106/JBJS.RVW.O.00030 https://doi.org/10.2106/JBJS.RVW.O.00030</a:t>
            </a:r>
          </a:p>
          <a:p>
            <a:pPr>
              <a:spcAft>
                <a:spcPts val="800"/>
              </a:spcAft>
            </a:pPr>
            <a:r>
              <a:rPr sz="1200">
                <a:solidFill>
                  <a:srgbClr val="263238"/>
                </a:solidFill>
                <a:latin typeface="Calibri"/>
              </a:rPr>
              <a:t>[r46] Algie CM, Mahar RK, Wasiak J, Batty L, Gruen RL, Mahar PD. Interventions for reducing wrong-site surgery and invasive clinical procedures. Cochrane Database Syst Rev. 2015;2015(3):CD009404. doi:10.1002/14651858.CD009404.pub3 https://doi.org/10.1002/14651858.CD009404.pub3</a:t>
            </a:r>
          </a:p>
          <a:p>
            <a:pPr>
              <a:spcAft>
                <a:spcPts val="800"/>
              </a:spcAft>
            </a:pPr>
            <a:r>
              <a:rPr sz="1200">
                <a:solidFill>
                  <a:srgbClr val="263238"/>
                </a:solidFill>
                <a:latin typeface="Calibri"/>
              </a:rPr>
              <a:t>[r47] Birch N, Todd NV. The cost of consent: why healthcare providers must be compliant with the Montgomery principles. Bone Joint J. 2020;102-B(5):550-555. doi:10.1302/0301-620X.102B5.BJJ-2019-1759 https://doi.org/10.1302/0301-620X.102B5.BJJ-2019-1759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66 / 66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Consentimiento informado en ortopedia: de la firma a la comprensión comprobada</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