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Escocia, adultos (por fractura)</c:v>
                </c:pt>
                <c:pt idx="1">
                  <c:v>Medicare EE. UU. (por fractura)</c:v>
                </c:pt>
                <c:pt idx="2">
                  <c:v>Seguros EE. UU., 18 huesos (por fractura)</c:v>
                </c:pt>
                <c:pt idx="3">
                  <c:v>Australia: reingreso por no unión (húmero, tibia, fémur)</c:v>
                </c:pt>
              </c:strCache>
            </c:strRef>
          </c:cat>
          <c:val>
            <c:numRef>
              <c:f>Sheet1!$B$2:$B$5</c:f>
              <c:numCache>
                <c:formatCode>General</c:formatCode>
                <c:ptCount val="4"/>
                <c:pt idx="0">
                  <c:v>1.9</c:v>
                </c:pt>
                <c:pt idx="1">
                  <c:v>2.5</c:v>
                </c:pt>
                <c:pt idx="2">
                  <c:v>4.9</c:v>
                </c:pt>
                <c:pt idx="3">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por 1000 fracturas</c:v>
                </c:pt>
              </c:strCache>
            </c:strRef>
          </c:tx>
          <c:spPr>
            <a:solidFill>
              <a:srgbClr val="0F5F6B"/>
            </a:solidFill>
          </c:spPr>
          <c:cat>
            <c:strRef>
              <c:f>Sheet1!$A$2:$A$4</c:f>
              <c:strCache>
                <c:ptCount val="3"/>
                <c:pt idx="0">
                  <c:v>Tibia</c:v>
                </c:pt>
                <c:pt idx="1">
                  <c:v>Húmero</c:v>
                </c:pt>
                <c:pt idx="2">
                  <c:v>Pelvis y fémur</c:v>
                </c:pt>
              </c:strCache>
            </c:strRef>
          </c:cat>
          <c:val>
            <c:numRef>
              <c:f>Sheet1!$B$2:$B$4</c:f>
              <c:numCache>
                <c:formatCode>General</c:formatCode>
                <c:ptCount val="3"/>
                <c:pt idx="0">
                  <c:v>55</c:v>
                </c:pt>
                <c:pt idx="1">
                  <c:v>30</c:v>
                </c:pt>
                <c:pt idx="2">
                  <c:v>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por 1000 fracturas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del tejido del callo</c:v>
                </c:pt>
              </c:strCache>
            </c:strRef>
          </c:tx>
          <c:spPr>
            <a:solidFill>
              <a:srgbClr val="0F5F6B"/>
            </a:solidFill>
          </c:spPr>
          <c:cat>
            <c:strRef>
              <c:f>Sheet1!$A$2:$A$5</c:f>
              <c:strCache>
                <c:ptCount val="4"/>
                <c:pt idx="0">
                  <c:v>Hueso con 0,2 mm de movimiento</c:v>
                </c:pt>
                <c:pt idx="1">
                  <c:v>Hueso con 1 mm de movimiento</c:v>
                </c:pt>
                <c:pt idx="2">
                  <c:v>Fibrocartílago con 0,2 mm</c:v>
                </c:pt>
                <c:pt idx="3">
                  <c:v>Fibrocartílago con 1 mm</c:v>
                </c:pt>
              </c:strCache>
            </c:strRef>
          </c:cat>
          <c:val>
            <c:numRef>
              <c:f>Sheet1!$B$2:$B$5</c:f>
              <c:numCache>
                <c:formatCode>General</c:formatCode>
                <c:ptCount val="4"/>
                <c:pt idx="0">
                  <c:v>38.2</c:v>
                </c:pt>
                <c:pt idx="1">
                  <c:v>26.3</c:v>
                </c:pt>
                <c:pt idx="2">
                  <c:v>6.2</c:v>
                </c:pt>
                <c:pt idx="3">
                  <c:v>21.6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del tejido del callo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Sheet1!$A$2:$A$11</c:f>
              <c:strCache>
                <c:ptCount val="10"/>
                <c:pt idx="0">
                  <c:v>AINE (Chuang, no significativo)</c:v>
                </c:pt>
                <c:pt idx="1">
                  <c:v>Déficit de vitamina D</c:v>
                </c:pt>
                <c:pt idx="2">
                  <c:v>AINE (revisión paraguas)</c:v>
                </c:pt>
                <c:pt idx="3">
                  <c:v>Diabetes (2026)</c:v>
                </c:pt>
                <c:pt idx="4">
                  <c:v>AINE (Wheatley)</c:v>
                </c:pt>
                <c:pt idx="5">
                  <c:v>Diabetes (2020)</c:v>
                </c:pt>
                <c:pt idx="6">
                  <c:v>Tabaco</c:v>
                </c:pt>
                <c:pt idx="7">
                  <c:v>Número de fracturas</c:v>
                </c:pt>
                <c:pt idx="8">
                  <c:v>Opioides crónicos</c:v>
                </c:pt>
                <c:pt idx="9">
                  <c:v>Fractura abierta, tibia con clavo</c:v>
                </c:pt>
              </c:strCache>
            </c:strRef>
          </c:cat>
          <c:val>
            <c:numRef>
              <c:f>Sheet1!$B$2:$B$11</c:f>
              <c:numCache>
                <c:formatCode>General</c:formatCode>
                <c:ptCount val="10"/>
                <c:pt idx="0">
                  <c:v>1.11</c:v>
                </c:pt>
                <c:pt idx="1">
                  <c:v>1.14</c:v>
                </c:pt>
                <c:pt idx="2">
                  <c:v>1.56</c:v>
                </c:pt>
                <c:pt idx="3">
                  <c:v>1.61</c:v>
                </c:pt>
                <c:pt idx="4">
                  <c:v>2.07</c:v>
                </c:pt>
                <c:pt idx="5">
                  <c:v>2.11</c:v>
                </c:pt>
                <c:pt idx="6">
                  <c:v>2.5</c:v>
                </c:pt>
                <c:pt idx="7">
                  <c:v>2.65</c:v>
                </c:pt>
                <c:pt idx="8">
                  <c:v>5.1</c:v>
                </c:pt>
                <c:pt idx="9">
                  <c:v>5.44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TC para no unión tibial (35 pacientes)</c:v>
                </c:pt>
                <c:pt idx="1">
                  <c:v>RUST a las 6 semanas para no unión (tibia con clavo)</c:v>
                </c:pt>
                <c:pt idx="2">
                  <c:v>Ecografía a las 6 semanas para unión (clavícula, 20 pacientes)</c:v>
                </c:pt>
                <c:pt idx="3">
                  <c:v>Ecografía para curación (clavo, 40 pacientes)</c:v>
                </c:pt>
              </c:strCache>
            </c:strRef>
          </c:cat>
          <c:val>
            <c:numRef>
              <c:f>Sheet1!$B$2:$B$5</c:f>
              <c:numCache>
                <c:formatCode>General</c:formatCode>
                <c:ptCount val="4"/>
                <c:pt idx="0">
                  <c:v>100</c:v>
                </c:pt>
                <c:pt idx="1">
                  <c:v>75</c:v>
                </c:pt>
                <c:pt idx="2">
                  <c:v>80</c:v>
                </c:pt>
                <c:pt idx="3">
                  <c:v>100</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TC para no unión tibial (35 pacientes)</c:v>
                </c:pt>
                <c:pt idx="1">
                  <c:v>RUST a las 6 semanas para no unión (tibia con clavo)</c:v>
                </c:pt>
                <c:pt idx="2">
                  <c:v>Ecografía a las 6 semanas para unión (clavícula, 20 pacientes)</c:v>
                </c:pt>
                <c:pt idx="3">
                  <c:v>Ecografía para curación (clavo, 40 pacientes)</c:v>
                </c:pt>
              </c:strCache>
            </c:strRef>
          </c:cat>
          <c:val>
            <c:numRef>
              <c:f>Sheet1!$C$2:$C$5</c:f>
              <c:numCache>
                <c:formatCode>General</c:formatCode>
                <c:ptCount val="4"/>
                <c:pt idx="0">
                  <c:v>62</c:v>
                </c:pt>
                <c:pt idx="1">
                  <c:v>75</c:v>
                </c:pt>
                <c:pt idx="2">
                  <c:v>100</c:v>
                </c:pt>
                <c:pt idx="3">
                  <c:v>97.2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ICC</c:v>
                </c:pt>
              </c:strCache>
            </c:strRef>
          </c:tx>
          <c:spPr>
            <a:solidFill>
              <a:srgbClr val="0F5F6B"/>
            </a:solidFill>
          </c:spPr>
          <c:cat>
            <c:strRef>
              <c:f>Sheet1!$A$2:$A$8</c:f>
              <c:strCache>
                <c:ptCount val="7"/>
                <c:pt idx="0">
                  <c:v>RUST, estudio original</c:v>
                </c:pt>
                <c:pt idx="1">
                  <c:v>RUST con radiografía basal (otro centro)</c:v>
                </c:pt>
                <c:pt idx="2">
                  <c:v>RUST con interpretación unificada (otro centro)</c:v>
                </c:pt>
                <c:pt idx="3">
                  <c:v>RUST sin unificar (otro centro)</c:v>
                </c:pt>
                <c:pt idx="4">
                  <c:v>Acuerdo para declarar unión</c:v>
                </c:pt>
                <c:pt idx="5">
                  <c:v>Cadera: lista RUSH (cuello femoral)</c:v>
                </c:pt>
                <c:pt idx="6">
                  <c:v>Cadera: impresión general (cuello femoral)</c:v>
                </c:pt>
              </c:strCache>
            </c:strRef>
          </c:cat>
          <c:val>
            <c:numRef>
              <c:f>Sheet1!$B$2:$B$8</c:f>
              <c:numCache>
                <c:formatCode>General</c:formatCode>
                <c:ptCount val="7"/>
                <c:pt idx="0">
                  <c:v>0.86</c:v>
                </c:pt>
                <c:pt idx="1">
                  <c:v>0.79</c:v>
                </c:pt>
                <c:pt idx="2">
                  <c:v>0.75</c:v>
                </c:pt>
                <c:pt idx="3">
                  <c:v>0.67</c:v>
                </c:pt>
                <c:pt idx="4">
                  <c:v>0.53</c:v>
                </c:pt>
                <c:pt idx="5">
                  <c:v>0.85</c:v>
                </c:pt>
                <c:pt idx="6">
                  <c:v>0.6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ICC</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Sheet1!$A$2:$A$6</c:f>
              <c:strCache>
                <c:ptCount val="5"/>
                <c:pt idx="0">
                  <c:v>Radio distal: placebo</c:v>
                </c:pt>
                <c:pt idx="1">
                  <c:v>Radio distal: teriparatida 20 µg</c:v>
                </c:pt>
                <c:pt idx="2">
                  <c:v>Radio distal: teriparatida 40 µg</c:v>
                </c:pt>
                <c:pt idx="3">
                  <c:v>Pelvis: control</c:v>
                </c:pt>
                <c:pt idx="4">
                  <c:v>Pelvis: PTH 1-84</c:v>
                </c:pt>
              </c:strCache>
            </c:strRef>
          </c:cat>
          <c:val>
            <c:numRef>
              <c:f>Sheet1!$B$2:$B$6</c:f>
              <c:numCache>
                <c:formatCode>General</c:formatCode>
                <c:ptCount val="5"/>
                <c:pt idx="0">
                  <c:v>9.1</c:v>
                </c:pt>
                <c:pt idx="1">
                  <c:v>7.4</c:v>
                </c:pt>
                <c:pt idx="2">
                  <c:v>8.8</c:v>
                </c:pt>
                <c:pt idx="3">
                  <c:v>12.6</c:v>
                </c:pt>
                <c:pt idx="4">
                  <c:v>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con unión</c:v>
                </c:pt>
              </c:strCache>
            </c:strRef>
          </c:tx>
          <c:spPr>
            <a:solidFill>
              <a:srgbClr val="0F5F6B"/>
            </a:solidFill>
          </c:spPr>
          <c:cat>
            <c:strRef>
              <c:f>Sheet1!$A$2:$A$6</c:f>
              <c:strCache>
                <c:ptCount val="5"/>
                <c:pt idx="0">
                  <c:v>LIPUS (series agrupadas)</c:v>
                </c:pt>
                <c:pt idx="1">
                  <c:v>BMP-7 (éxito clínico a 9 meses)</c:v>
                </c:pt>
                <c:pt idx="2">
                  <c:v>Autoinjerto (éxito clínico a 9 meses)</c:v>
                </c:pt>
                <c:pt idx="3">
                  <c:v>Dinamización del clavo (agrupado)</c:v>
                </c:pt>
                <c:pt idx="4">
                  <c:v>Cirugía guiada por NUSS, grupo 2</c:v>
                </c:pt>
              </c:strCache>
            </c:strRef>
          </c:cat>
          <c:val>
            <c:numRef>
              <c:f>Sheet1!$B$2:$B$6</c:f>
              <c:numCache>
                <c:formatCode>General</c:formatCode>
                <c:ptCount val="5"/>
                <c:pt idx="0">
                  <c:v>82</c:v>
                </c:pt>
                <c:pt idx="1">
                  <c:v>81</c:v>
                </c:pt>
                <c:pt idx="2">
                  <c:v>85</c:v>
                </c:pt>
                <c:pt idx="3">
                  <c:v>77.2</c:v>
                </c:pt>
                <c:pt idx="4">
                  <c:v>87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con unión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fracturas</c:v>
                </c:pt>
              </c:strCache>
            </c:strRef>
          </c:tx>
          <c:spPr>
            <a:solidFill>
              <a:srgbClr val="0F5F6B"/>
            </a:solidFill>
          </c:spPr>
          <c:cat>
            <c:strRef>
              <c:f>Sheet1!$A$2:$A$4</c:f>
              <c:strCache>
                <c:ptCount val="3"/>
                <c:pt idx="0">
                  <c:v>6 semanas</c:v>
                </c:pt>
                <c:pt idx="1">
                  <c:v>12 semanas</c:v>
                </c:pt>
                <c:pt idx="2">
                  <c:v>24 semanas</c:v>
                </c:pt>
              </c:strCache>
            </c:strRef>
          </c:cat>
          <c:val>
            <c:numRef>
              <c:f>Sheet1!$B$2:$B$4</c:f>
              <c:numCache>
                <c:formatCode>General</c:formatCode>
                <c:ptCount val="3"/>
                <c:pt idx="0">
                  <c:v>52</c:v>
                </c:pt>
                <c:pt idx="1">
                  <c:v>47</c:v>
                </c:pt>
                <c:pt idx="2">
                  <c:v>37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fracturas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con unión</c:v>
                </c:pt>
              </c:strCache>
            </c:strRef>
          </c:tx>
          <c:spPr>
            <a:solidFill>
              <a:srgbClr val="0F5F6B"/>
            </a:solidFill>
          </c:spPr>
          <c:cat>
            <c:strRef>
              <c:f>Sheet1!$A$2:$A$3</c:f>
              <c:strCache>
                <c:ptCount val="2"/>
                <c:pt idx="0">
                  <c:v>Bloqueo cortical lejano</c:v>
                </c:pt>
                <c:pt idx="1">
                  <c:v>Placa bloqueada estándar</c:v>
                </c:pt>
              </c:strCache>
            </c:strRef>
          </c:cat>
          <c:val>
            <c:numRef>
              <c:f>Sheet1!$B$2:$B$3</c:f>
              <c:numCache>
                <c:formatCode>General</c:formatCode>
                <c:ptCount val="2"/>
                <c:pt idx="0">
                  <c:v>90.5</c:v>
                </c:pt>
                <c:pt idx="1">
                  <c:v>82.1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con unión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Tibia con clavo: no unión</c:v>
                </c:pt>
                <c:pt idx="1">
                  <c:v>Tibia con clavo: retardo</c:v>
                </c:pt>
                <c:pt idx="2">
                  <c:v>Tibia con clavo (otra serie): no unión</c:v>
                </c:pt>
                <c:pt idx="3">
                  <c:v>Húmero, tibia y fémur: reingreso por no unión</c:v>
                </c:pt>
                <c:pt idx="4">
                  <c:v>Húmero, tibia y fémur: reingreso por mala unión</c:v>
                </c:pt>
              </c:strCache>
            </c:strRef>
          </c:cat>
          <c:val>
            <c:numRef>
              <c:f>Sheet1!$B$2:$B$6</c:f>
              <c:numCache>
                <c:formatCode>General</c:formatCode>
                <c:ptCount val="5"/>
                <c:pt idx="0">
                  <c:v>6.3</c:v>
                </c:pt>
                <c:pt idx="1">
                  <c:v>11.9</c:v>
                </c:pt>
                <c:pt idx="2">
                  <c:v>14</c:v>
                </c:pt>
                <c:pt idx="3">
                  <c:v>6.8</c:v>
                </c:pt>
                <c:pt idx="4">
                  <c:v>0.7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Sheet1!$A$2:$A$4</c:f>
              <c:strCache>
                <c:ptCount val="3"/>
                <c:pt idx="0">
                  <c:v>Radio distal, mujeres posmenopáusicas</c:v>
                </c:pt>
                <c:pt idx="1">
                  <c:v>Pelvis, mujeres mayores</c:v>
                </c:pt>
                <c:pt idx="2">
                  <c:v>Diáfisis tibial operada</c:v>
                </c:pt>
              </c:strCache>
            </c:strRef>
          </c:cat>
          <c:val>
            <c:numRef>
              <c:f>Sheet1!$B$2:$B$4</c:f>
              <c:numCache>
                <c:formatCode>General</c:formatCode>
                <c:ptCount val="3"/>
                <c:pt idx="0">
                  <c:v>9.1</c:v>
                </c:pt>
                <c:pt idx="1">
                  <c:v>12.6</c:v>
                </c:pt>
                <c:pt idx="2">
                  <c:v>16.4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meses</c:v>
                </c:pt>
              </c:strCache>
            </c:strRef>
          </c:tx>
          <c:spPr>
            <a:solidFill>
              <a:srgbClr val="0F5F6B"/>
            </a:solidFill>
          </c:spPr>
          <c:cat>
            <c:strRef>
              <c:f>Sheet1!$A$2:$A$5</c:f>
              <c:strCache>
                <c:ptCount val="4"/>
                <c:pt idx="0">
                  <c:v>Clínica, grupo 1</c:v>
                </c:pt>
                <c:pt idx="1">
                  <c:v>Clínica, grupo 3</c:v>
                </c:pt>
                <c:pt idx="2">
                  <c:v>Radiográfica, grupo 1</c:v>
                </c:pt>
                <c:pt idx="3">
                  <c:v>Radiográfica, grupo 3</c:v>
                </c:pt>
              </c:strCache>
            </c:strRef>
          </c:cat>
          <c:val>
            <c:numRef>
              <c:f>Sheet1!$B$2:$B$5</c:f>
              <c:numCache>
                <c:formatCode>General</c:formatCode>
                <c:ptCount val="4"/>
                <c:pt idx="0">
                  <c:v>7.17</c:v>
                </c:pt>
                <c:pt idx="1">
                  <c:v>7.6</c:v>
                </c:pt>
                <c:pt idx="2">
                  <c:v>8.78</c:v>
                </c:pt>
                <c:pt idx="3">
                  <c:v>9.53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meses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Biología de la consolidación de fracturas: curación primaria y secundaria, y qué la frena.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Qué significa consolidar y por qué camino se logra; Con qué frecuencia falla la consolidación; Cómo se repara el hueso, fase por fase; Dónde nace el callo: periostio, médula, músculo y vasos; La mecánica: deformación, estabilidad y movimiento; Lo que se ve en el tejido: curación directa e indirecta; Dos marcos para pensar: el diamante de Giannoudis y la teoría BHN; Qué favorece y qué retrasa la consolidación; Cómo clasificar el estado de la consolidación; Diagnóstico: clínica, imagen y laboratorio; Examen físico de la consolidación; Imágenes: radiografía, RUST, TC y ecografía, con su confiabilidad; Algoritmo: ¿avanza o no avanza la consolidación?; Tratamiento: qué mejora la consolidación y qué solo promete; Del principio a la mesa de operaciones: implante, partes blandas y carga; Cuando falla: retardo, no unión y riesgos de lo que añadimos; Pronóstico: cuánto tarda y qué lo anticipa; Rehabilitación y calendario de vigilancia. Estructura sugerida por el autor para diez minutos: Lámina 1 (1 min): caso de apertura. Un paciente fumador con la tibia clavada que sigue con dolor al cargar (caso inventado). Pregunta: ¿le falta mecánica o biología?. Lámina 2 (1 min): 2 caminos. Curación directa, sin callo, con reducción anatómica y estabilidad rígida; indirecta, con callo, la más común [r1]. Lámina 3 (1 min): las fases. Unos 5 días de hematoma, otros 5 de callo blando, varias semanas de callo duro y meses a años de remodelado [r3]. Lámina 4 (1 min): la mecánica elige el tejido. 0 a 2 % de deformación, curación directa; 2 a 10 %, callo [r4]; con más de 15 % o con 0 % puede fallar [r5]. Lámina 5 (1 min): cuánto falla. 1,9 % por fractura en Escocia [r13], 4,9 % en reclamaciones de EE. UU. [r12]; las cifras no son intercambiables. Lámina 6 (1 min): factores. Tabaco OR 2,50 [r9], diabetes OR 2,11 [r14], opioides crónicos OR 5,10 [r15]; los AINE son discordantes [r46][r47]. Lámina 7 (1 min): cómo se ve la unión. RUST con ICC de 0,86 en el estudio original [r52] y acuerdo moderado para declarar unión, 0,53 [r6]; TC con especificidad de 62 % [r7]. Lámina 8 (1 min): adyuvantes. LIPUS sin efecto en tibia fresca (HR 1,07) [r8]; BMP-2 con resultados dispares [r70][r71]; teriparatida con señal inconstante [r65][r18]. Lámina 9 (1 min): implante y técnica. Fresado con RR 0,33 de no unión [r38]; bloqueo cortical lejano con más callo en ovejas [r73] pero sin diferencia clínica clara en humanos [r74]. Lámina 10 (1 min): cierre. Corrige estabilidad, infección y huésped antes de agregar un adyuvante; consolidar es un juicio clínico y radiográfico combinado [r22][r23].</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hueso cura por 2 caminos: el directo, sin callo, exige reducción anatómica y estabilidad rígida; el indirecto pasa por hematoma, callo blando, callo duro y remodelado, y es el más común (fuente: Marsell R y colaboradores, 2011). La fase de hematoma y la de callo blando duran unos 5 días cada una, el callo duro varias semanas y el remodelado de meses a años (fuente: Bikle D, 2025). La mecánica elige el tejido: con 0 a 2 % de deformación hay curación directa y con 2 a 10 %, curación con callo (fuente: Zhang H y colaboradores, 2025); con más de 15 % o con 0 % de movimiento la curación puede fallar (fuente: Hast M y colaboradores, 2024). Se suele citar que la curación falla en 5 % a 10 % de los pacientes (fuente: Zura R y colaboradores, 2016), pero medida por fractura la no unión fue 1,9 % en adultos escoceses (fuente: Mills LA y colaboradores, 2017) y 4,9 % en una base de reclamaciones de EE. UU. (fuente: Zura R y colaboradores, 2016). Tabaco (OR 2,50) (fuente: Xu B y colaboradores, 2021), diabetes (OR 2,11) (fuente: Ding ZC y colaboradores, 2020), opioides crónicos (OR 5,10) (fuente: Rajha HE y colaboradores, 2026) y fractura abierta (fuente: Makaram NS y colaboradores, 2021) empeoran el pronóstico; la vitamina D sola ayuda poco (fuente: Gatt T y colaboradores, 2023). Ningún adyuvante tiene respaldo firme para acelerar una fractura fresca: LIPUS no acortó la curación en el ensayo TRUST (fuente: TRUST Investigators writing group y colaboradores, 2016) y los datos de BMP, estimulación eléctrica y teriparatida son mixtos (fuente: Garrison KR y colaboradores, 2010) (fuente: Aleem IS y colaboradores, 2016) (fuente: Agarwal N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significa consolidar y por qué camino se logra. Consolidar es recuperar la continuidad y la resistencia del hueso. Para el paciente significa cargar sin dolor; para el radiólogo, ver puentes de hueso a través del foco. Las 2 miradas no siempre coinciden, y ese desacuerdo explica buena parte de la confusión con el retardo y la no unión (fuente: Hak DJ y colaboradores, 2014) (fuente: Bhandari M y colaboradores, 2002). Primer camino: curación indirecta (secundaria). Es la vía habitual, la de todo foco que no quedó rígido. Arranca con inflamación, que recluta células madre mesenquimales; con ellas se forma primero un callo de cartílago, que luego recibe vasos y se calcifica, y el remodelado final devuelve al hueso su estructura normal (fuente: Marsell R y colaboradores, 2011) (fuente: Claes L y colaboradores, 2012). Segundo camino: curación directa (primaria). Su precio es alto: exige fragmentos reducidos de forma anatómica y un montaje rígido, condiciones que en general solo da la cirugía abierta con fijación interna (fuente: Marsell R y colaboradores, 2011). Si se cumplen, el foco no forma callo: el hueso lamelar, con sus sistemas de Havers, se reconstruye desde el inicio, sin una etapa de remodelado intermedia (fuente: Marsell R y colaboradores, 2011) (fuente: Zhang H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decide el camino es la estabilidad que da la fijación. Con 0 a 2 % de deformación interfragmentaria predomina la curación directa y con 2 a 10 %, la indirecta (fuente: Zhang H y colaboradores, 2025); son cifras de orden de magnitud, no reglas exactas. Dentro de un mismo foco conviven zonas estables y zonas con más esfuerzo mecánico, y cada una sigue su propio programa celular (fuente: Staubli F y colaboradores, 2026). La definición clínica es práctica y poco uniforme. En una encuesta a 444 cirujanos sobre fracturas de diáfisis tibial, el retardo se ubicó entre 1 y 8 meses y la no unión entre 2 y 12 (fuente: Bhandari M y colaboradores, 2002). Entre 148 estudios prospectivos, solo 50 % definió la no unión y el plazo elegido varió de 3 a 12 meses (fuente: Wittauer M y colaboradores, 2021). Para el manejo de la no unión establecida, ve el tema de pseudoartrosis.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«Curación directa e indirecta frente a frente» tiene 3 columnas: Rasgo, Directa (primaria), Indirecta (secundaria). Fila 1: Rasgo, Estabilidad que exige; Directa (primaria), Absoluta: compresión y reducción anatómica (fuente: Marsell R y colaboradores, 2011); Indirecta (secundaria), Relativa: movimiento pequeño y controlado (fuente: Perren SM, 2002). Fila 2: Rasgo, Deformación aproximada; Directa (primaria), 0 a 2 % (fuente: Zhang H y colaboradores, 2025); Indirecta (secundaria), 2 a 10 % (fuente: Zhang H y colaboradores, 2025). Fila 3: Rasgo, Callo visible; Directa (primaria), No (fuente: Zhang H y colaboradores, 2025); Indirecta (secundaria), Sí, periosteal e intramedular (fuente: Bikle D, 2025). Fila 4: Rasgo, Qué pasa en el tejido; Directa (primaria), Conos de corte osteoclásticos y osteones cruzan el foco (fuente: Dabis J y colaboradores, 2017); Indirecta (secundaria), Hematoma, cartílago, hueso trenzado y remodelado (fuente: Marsell R y colaboradores, 2011) (fuente: Staubli F y colaboradores, 2026). Fila 5: Rasgo, Cómo se logra en cirugía; Directa (primaria), Reducción abierta y fijación interna rígida (fuente: Marsell R y colaboradores, 2011); Indirecta (secundaria), Clavo endomedular, placa puente, fijador externo o placa bloqueada (fuente: Zhang H y colaboradores, 2025); yeso (práctica habitual, opinión experta). Fila 6: Rasgo, Remodelado posterior; Directa (primaria), No lo necesita (fuente: Marsell R y colaboradores, 2011); Indirecta (secundaria), Etapa final y la más larga (fuente: Staubli F y colaboradores, 2026). (fuente: Marsell R y colaboradores, 2011) (fuente: Perren SM, 2002) (fuente: Zhang H y colaboradores, 2025) (fuente: Bikle D, 2025) (fuente: Dabis J y colaboradores, 2017) (fuente: Staubli F y colaboradores, 2026). Con esto cerramos qué significa consolidar y por qué camino se logra. Sigamos con con qué frecuencia falla la consolidación.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con qué frecuencia falla la consolidación. Las tasas dependen de quién cuenta y qué cuenta: por paciente o por fractura, no unión sintomática tratada en hospital o diagnóstico en una base de reclamaciones. Por eso las cifras siguientes no son intercambiables. Escocia, adultos. La no unión sintomática afectó a 1,9 % de las fracturas, con 1,5 % en mujeres y 2,3 % en hombres, y llegó hasta 9 % en ciertos grupos de edad (fuente: Mills LA y colaboradores, 2017). Lo inesperado: el riesgo fue mayor en adultos jóvenes y de mediana edad que en ancianos, con la tibia y la clavícula a la cabeza (fuente: Mills LA y colaboradores, 2017). Reclamaciones de seguros en EE. UU. Entre 309 330 fracturas de 18 huesos, la no unión fue 4,9 %; escafoides, tibia con peroné y fémur resultaron los más propensos (fuente: Zura R y colaboradores, 2016). En una cohorte de Medicare (56 492 fracturas), 2,5 % fue no unión y los pacientes que no consolidaron eran más jóvenes que los que sanaron (69,2 frente a 75,0 años) (fuente: Zura R y colaboradores, 2017). Victoria, Australia (húmero, tibia y fémur). De 3886 pacientes, 8,1 % reingresó en 2 años por complicaciones de curación y la no unión fue la más común, con 6,8 % (fuente: Ekegren CL y colaboradores, 2018). Resumen general. Se repite que la curación falla en 5 % a 10 % de los pacientes (fuente: Zura R y colaboradores, 2016) y en alrededor de 10 % de las fracturas según otra revisión (fuente: Einhorn TA y colaboradores, 2015). El estudio escocés advierte que ese 5 % a 10 % no sale de datos claros y que su tasa medida fue más baja (fuente: Mills LA y colaboradores, 2017). Por hueso en Escocia. Una revisión recoge 13 por 1000 fracturas en pelvis y fémur, 30 por 1000 en húmero y 55 por 1000 en tibia (fuente: Andrzejowski P y colaboradores, 2019). Costo. Los costos indirectos, sobre todo por pérdida de productividad, mueven el gasto total más que el tratamiento mismo (fuente: Hak DJ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«Tasa de no unión (o de reingreso por no unión) según la cohorte y cómo se contó» muestra lo siguiente. Escocia, adultos (por fractura): 1.9 por ciento (fuente: Mills LA y colaboradores, 2017). Medicare EE. UU. (por fractura): 2.5 por ciento (fuente: Zura R y colaboradores, 2017). Seguros EE. UU., 18 huesos (por fractura): 4.9 por ciento (fuente: Zura R y colaboradores, 2016). Australia: reingreso por no unión (húmero, tibia, fémur): 6.8 por ciento (fuente: Ekegren CL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«No unión por 1000 fracturas según el hueso (Escocia, citado por una revisión)» muestra lo siguiente. Pelvis y fémur: 13 por 1000 fracturas (fuente: Andrzejowski P y colaboradores, 2019). Húmero: 30 por 1000 fracturas (fuente: Andrzejowski P y colaboradores, 2019). Tibia: 55 por 1000 fracturas (fuente: Andrzejowski P y colaboradores, 2019). Con esto cerramos con qué frecuencia falla la consolidación. Sigamos con cómo se repara el hueso, fase por fase.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cómo se repara el hueso, fase por fase. Cuántas fases. Se describen 3 tiempos: inflamación, reparación y remodelado (fuente: Claes L y colaboradores, 2012). Otros autores separan 4 fases al dividir la reparación en callo blando y callo duro (fuente: Bikle D, 2025). Ambos esquemas describen lo mismo. Fase 1: hematoma e inflamación. Los vasos rotos sangran y el coágulo queda como andamio transitorio. Atraídos por las señales de las plaquetas, los neutrófilos entran en pocas horas; después, los macrófagos cambian de un papel de limpieza e inflamación a uno de reparación (fuente: Staubli F y colaboradores, 2026). Esta fase dura unos 5 días (fuente: Bikle D, 2025). Fase 2: reparación temprana y callo blando. Se activa la angiogénesis y empieza el cartílago. El periostio aporta progenitores que se vuelven condrocitos y osteoblastos (fuente: Staubli F y colaboradores, 2026); la fase ocupa otros 5 días aproximadamente (fuente: Bikle D, 2025). Qué tejido aparece depende del ambiente local: con buena oxigenación y quietud mecánica, las células hacen hueso directo sobre la cortical (intramembranoso); con hipoxia o carga mecánica fabrican cartílago, y es ese cartílago el que da la primera estabilidad al foco (fuente: Staubli F y colaboradores, 2026). Fase 3: callo duro. El cartílago se mineraliza y lo reemplaza hueso inmaduro (trenzado). Sin angiogénesis no se pasa de callo blando a duro (fuente: Staubli F y colaboradores, 2026). Esta fase dura varias semanas (fuente: Bikle D, 2025).</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Fase 4: remodelado. Es la etapa final y la más larga: el hueso trenzado se cambia por hueso lamelar (fuente: Staubli F y colaboradores, 2026). Empieza hacia las 3 a 4 semanas y se extiende por meses (fuente: Bikle D, 2025); puede tardar años en completarse (fuente: Hast M y colaboradores, 2024). Son 3 sitios y no uno. En un hueso largo la reparación ocurre a la vez en la superficie perióstica (intramembranosa), en el foco (endocondral) y en la médula de los extremos (intramedular) (fuente: Bikle D, 2025). La inflamación, en su dosis. La inflamación inicial pone en marcha el proceso. Al revés, cuando es sistémica y se prolonga, como en la artritis reumatoide, la diabetes, el politrauma o la sepsis, el hueso puede tardar más y las complicaciones suben, entre ellas la no unión (fuente: Claes L y colaboradores, 2012). Aviso de lectura. Los plazos salen de una revisión narrativa y parte de los datos celulares viene de ratones (fuente: Bikle D, 2025). Otra revisión da plazos más largos: inflamación de unos 7 días, callo blando de 2 a 3 semanas y callo duro de 3 a 4 meses (fuente: Zhang H y colaboradores, 2025). Los calendarios cambian según la fuente y cada fractura lleva su ritmo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«Las 4 fases: duración aproximada, qué ocurre y qué influye» tiene 4 columnas: Fase, Duración aproximada, Qué ocurre, Qué influye. Fila 1: Fase, 1. Hematoma e inflamación; Duración aproximada, Unos 5 días (fuente: Bikle D, 2025); Qué ocurre, Hematoma; plaquetas, neutrófilos y macrófagos; llegada de células madre (fuente: Staubli F y colaboradores, 2026); Qué influye, El daño a la irrigación y la inflamación sistémica sostenida lo empeoran (fuente: Perren SM, 2002) (fuente: Claes L y colaboradores, 2012). Fila 2: Fase, 2. Reparación temprana y callo blando; Duración aproximada, Otros 5 días aproximadamente (fuente: Bikle D, 2025); Qué ocurre, Angiogénesis; cartílago y hueso perióstico (fuente: Staubli F y colaboradores, 2026); Qué influye, Más movimiento da más fibrocartílago y menos hueso en ovejas (fuente: Claes L y colaboradores, 2002). Fila 3: Fase, 3. Callo duro; Duración aproximada, Varias semanas (fuente: Bikle D, 2025); Qué ocurre, Mineralización del cartílago; hueso trenzado (fuente: Staubli F y colaboradores, 2026); Qué influye, La angiogénesis es necesaria para pasar de blando a duro (fuente: Staubli F y colaboradores, 2026). Fila 4: Fase, 4. Remodelado; Duración aproximada, Desde las 3 a 4 semanas, por meses o años (fuente: Bikle D, 2025); Qué ocurre, El hueso trenzado se reemplaza por hueso lamelar (fuente: Staubli F y colaboradores, 2026); Qué influye, Una fijación más rígida favorece el remodelado (fuente: Hast M y colaboradores, 2024). (fuente: Bikle D, 2025) (fuente: Staubli F y colaboradores, 2026) (fuente: Perren SM, 2002) (fuente: Claes L y colaboradores, 2012) (fuente: Claes L y colaboradores, 2002) (fuente: Hast M y colaboradores, 2024). Con esto cerramos cómo se repara el hueso, fase por fase. Sigamos con dónde nace el callo: periostio, médula, músculo y vasos.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dónde nace el callo: periostio, médula, músculo y vasos. El periostio manda. Buena parte de los condrocitos y osteoblastos del callo nace de progenitores del periostio; la médula, en cambio, parece aportar señales de apoyo y quedar como fuente de reserva (fuente: Staubli F y colaboradores, 2026). El músculo vecino también aporta células madre (fuente: Bikle D, 2025). Por qué le importa al cirujano. Razonamiento del autor: el periostio y el músculo que se despegan para colocar un implante son reservorio de células y de irrigación que se pierde. Un contacto extenso del implante con el hueso puede dañar el aporte sanguíneo, con necrosis y porosidad temporal (fuente: Perren SM, 2002). Una revisión señala que el riesgo de no unión sube cuando la cirugía no respeta el periostio ni la envoltura de partes blandas (fuente: Andrzejowski P y colaboradores, 2019); de ahí la preferencia por abordajes poco agresivos (ningún estudio de este tema comparó abordajes concretos).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Vasos. Sin angiogénesis no pasa el callo blando a duro (fuente: Staubli F y colaboradores, 2026). En ovejas, menos movimiento en el foco se acompañó de más vasos, en especial junto al periostio. El calibre también cambió según la zona: en la médula dominaban los vasos gruesos y en la periferia del callo perióstico, los finos (fuente: Claes L y colaboradores, 2002). Nervios e inmunidad. Se ha descrito que fibras sensitivas y simpáticas pueden modular la angiogénesis y la actividad del osteoblasto, y que los macrófagos y los linfocitos T reguladores participan en el paso de la inflamación a la reparación; buena parte de esa evidencia viene de modelos experimentales (fuente: Staubli F y colaboradores, 2026). Partes blandas. La gravedad de la lesión de partes blandas figura entre los factores de la lesión asociados a retardo y no unión (fuente: Hak DJ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que aportan al callo y qué implican en cirugía» tiene 3 columnas: Estructura, Qué aporta, Implicación quirúrgica. Fila 1: Estructura, Periostio; Qué aporta, Progenitores de condrocitos y osteoblastos del callo (fuente: Staubli F y colaboradores, 2026); Implicación quirúrgica, Respetar el manguito perióstico y despegar solo lo necesario (opinión experta). Fila 2: Estructura, Médula; Qué aporta, Progenitores de apoyo y reserva; hueso intramedular transitorio (fuente: Staubli F y colaboradores, 2026) (fuente: Bikle D, 2025); Implicación quirúrgica, Dato relacionado: en clavos de miembro inferior, el fresado redujo la no unión (RR 0,33) en un metaanálisis; el mecanismo no está establecido en las fuentes de este tema (fuente: Bhandari M y colaboradores, 2000). Fila 3: Estructura, Músculo; Qué aporta, Células madre para la reparación (fuente: Bikle D, 2025); Implicación quirúrgica, Preservar la envoltura muscular con poca disección (opinión experta). Fila 4: Estructura, Vasos; Qué aporta, Necesarios para pasar de callo blando a duro (fuente: Staubli F y colaboradores, 2026); Implicación quirúrgica, Evitar el contacto extenso implante-hueso (fuente: Perren SM, 2002). (fuente: Staubli F y colaboradores, 2026) (fuente: Bikle D, 2025) (fuente: Bhandari M y colaboradores, 2000) (fuente: Perren SM, 2002). Con esto cerramos dónde nace el callo: periostio, médula, músculo y vasos. Sigamos con la mecánica: deformación, estabilidad y movimiento.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la mecánica: deformación, estabilidad y movimiento. Concepto base. La deformación interfragmentaria es el movimiento relativo entre los fragmentos dividido por el ancho de la brecha (definición). Con su teoría de la deformación, Perren marca 2 límites: el máximo de inestabilidad que el foco soporta y el mínimo que necesita para formar callo (fuente: Perren SM, 2002). De ahí sale una paradoja útil: la inestabilidad grosera no siempre impide la curación, pero en una brecha pequeña fijada rígida un movimiento mínimo, aunque no se vea, puede ser dañino (fuente: Perren SM, 2002). Umbrales para estudiar (con reservas). Un modelo de elementos finitos contrastado con la histología de un modelo animal de fractura predijo hueso intramembranoso con deformaciones menores de ±5 % y presión hidrostática menor de ±0,15 MPa, osificación endocondral con presión compresiva mayor de -0,15 MPa y deformación menor de ±15 %, y tejido conectivo o fibrocartílago en el resto (fuente: Claes LE y colaboradores, 1999). Una revisión de implantes resume la curación directa con 0 a 2 % de deformación y la indirecta con 2 a 10 % (fuente: Zhang H y colaboradores, 2025); otra recuerda que por encima de 15 % o con 0 % de movimiento la curación puede fallar (fuente: Hast M y colaboradores, 2024). Son órdenes de magnitud: el valor óptimo es discutible y no se puede medir en la práctica clínica (fuente: Hast M y colaboradores, 2024). Contacto y brecha. La curación por contacto exige una brecha menor de 0,01 mm y deformación menor de 2 % (fuente: Dabis J y colaboradores, 2017); otra revisión pone el límite del contacto en menos de 0,15 mm, también con deformación menor de 2 % (fuente: Andrzejowski P y colaboradores, 2019). Si la brecha supera 0,01 mm hay curación por brecha: entre los extremos se deposita hueso lamelar orientado en perpendicular al sistema de Havers, que luego los conos de corte reorientan según la carga (fuente: Dabis J y colaboradores, 2017). Qué lo muestra. En ovejas con fijador externo, el micromovimiento axial controlado cada día mejoró la curación frente a la fijación rígida (fuente: Goodship AE y colaboradores, 1985). En tibias, simuladas y clínicas, una deformación axial pequeña y breve aplicada en las 2 primeras semanas favoreció la curación y existen límites de magnitud que, si se superan, la inhiben (fuente: Kenwright J y colaboradores, 1989). Con una osteotomía de 2 mm en el metatarsiano de ovejas, 0,2 mm de movimiento dio 6,2 % de fibrocartílago y 38,2 % de hueso; con 1 mm, 21,6 % y 26,3 % (fuente: Claes L y colaboradores, 2002). Dinamización y su inversa. La dinamización clásica (pasar de rígido a flexible) es controvertida y no cambió la práctica (fuente: Hast M y colaboradores, 2024). La dinamización inversa propone lo contrario: fijación flexible durante las primeras 2 a 6 semanas para dar callo y luego rígida para acelerar el remodelado, con respaldo en modelos animales y pocos estudios clínicos (fuente: Hast M y colaboradores, 2024). Una teoría que unifica. La teoría BHN mira el tejido del foco como una unidad funcional que obedece a la ley de Wolff, a la teoría de Perren y al mecanostato de Frost. Su tesis clínica: en la práctica, la mayoría de las no uniones es un problema de inestabilidad con exceso de deformación, y gran parte curaría con solo corregir la mecánica, sin injerto ni otros adyuvantes biológicos (fuente: Elliott DS y colaboradores, 2016). Es una propuesta teórica, no un resultado de ensayo.</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«Tejido del callo a las 9 semanas según el movimiento axial (ovejas, brecha de 2 mm)» muestra lo siguiente. Hueso con 0,2 mm de movimiento: 38.2 % del tejido del callo (fuente: Claes L y colaboradores, 2002). Hueso con 1 mm de movimiento: 26.3 % del tejido del callo (fuente: Claes L y colaboradores, 2002). Fibrocartílago con 0,2 mm: 6.2 % del tejido del callo (fuente: Claes L y colaboradores, 2002). Fibrocartílago con 1 mm: 21.6 % del tejido del callo (fuente: Claes L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tejido predomina según la mecánica (resumen de varias fuentes)» tiene 3 columnas: Condición mecánica, Tejido o resultado, Fuente. Fila 1: Condición mecánica, Brecha menor de 0,01 mm (otra fuente: menor de 0,15 mm) y deformación menor de 2 %; Tejido o resultado, Curación por contacto con osteones; Fuente, (fuente: Dabis J y colaboradores, 2017) (fuente: Andrzejowski P y colaboradores, 2019). Fila 2: Condición mecánica, Deformación de 0 a 2 %; Tejido o resultado, Curación directa (estabilidad absoluta); Fuente, (fuente: Zhang H y colaboradores, 2025). Fila 3: Condición mecánica, Deformación de 2 a 10 %; Tejido o resultado, Curación indirecta con callo (estabilidad relativa); Fuente, (fuente: Zhang H y colaboradores, 2025). Fila 4: Condición mecánica, Deformación menor de ±5 % con presión menor de ±0,15 MPa; Tejido o resultado, Hueso intramembranoso; Fuente, (fuente: Claes LE y colaboradores, 1999). Fila 5: Condición mecánica, Deformación menor de ±15 % con compresión mayor de -0,15 MPa; Tejido o resultado, Osificación endocondral; Fuente, (fuente: Claes LE y colaboradores, 1999). Fila 6: Condición mecánica, Más de 15 % de deformación o 0 % de movimiento; Tejido o resultado, Riesgo de no unión hipertrófica o atrófica; Fuente, (fuente: Hast M y colaboradores, 2024). (fuente: Dabis J y colaboradores, 2017) (fuente: Zhang H y colaboradores, 2025) (fuente: Claes LE y colaboradores, 1999) (fuente: Hast M y colaboradores, 2024) (fuente: Andrzejowski P y colaboradores, 2019). Con esto cerramos la mecánica: deformación, estabilidad y movimiento. Sigamos con lo que se ve en el tejido: curación directa e indirecta.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lo que se ve en el tejido: curación directa e indirecta. Curación por contacto (primaria). Con los extremos reducidos y comprimidos, los osteoclastos abren túneles (conos de corte) que atraviesan el foco; por detrás, los osteoblastos rellenan cada túnel con hueso nuevo, y así se rehacen los osteones y el sistema de Havers (fuente: Dabis J y colaboradores, 2017) (fuente: Marsell R y colaboradores, 2011). No hay callo ni etapa intermedia de remodelado (fuente: Marsell R y colaboradores, 2011) (fuente: Zhang H y colaboradores, 2025). Curación indirecta (secundaria). Se forma hueso por 2 vías: intramembranosa, directa sobre la superficie perióstica, y endocondral, a través de cartílago que se hipertrofia, se mineraliza y se reemplaza por hueso trenzado; el cartílago aparece donde hay hipoxia o esfuerzo mecánico (fuente: Staubli F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Según estudios de trazado de linaje, algunos condrocitos hipertróficos no terminan como cartílago: pasan a engrosar la población de osteoblastos (fuente: Staubli F y colaboradores, 2026). Hueso intramedular. Se forma sin pasar por cartílago, aparece más tarde y es transitorio: en ratones empieza entre los días 5 y 10 y casi desaparece al día 28 (fuente: Bikle D, 2025). Del trenzado al lamelar. Los osteoclastos y los osteoblastos reemplazan el hueso trenzado por hueso lamelar y se restablece el sistema de Havers con su conducto vascular (fuente: Bikle D, 2025) (fuente: Staubli F y colaboradores, 2026). Con esto cerramos lo que se ve en el tejido: curación directa e indirecta. Sigamos con dos marcos para pensar: el diamante de giannoudis y la teoría bhn.</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dos marcos para pensar: el diamante de giannoudis y la teoría bhn. Diamante. Enumera lo que necesita un foco para curar: mediadores osteoinductores, células osteogénicas, matriz osteoconductora, ambiente mecánico, vascularidad adecuada y un huésped en condiciones (fuente: Andrzejowski P y colaboradores, 2019). Antes se hablaba del triángulo (factores de crecimiento, andamio y células madre); el diamante añadió la mecánica porque se le prestaba menos atención de la debida (fuente: Giannoudis PV y colaboradores, 2007). BHN (unidad de curación ósea). Propone mirar el tejido del foco como un órgano que responde a su biología y su mecánica; en la práctica, la mayoría de las no uniones tiene la unidad intacta pero con exceso de deformación (fuente: Elliott DS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Cómo usarlos. El diamante sirve de lista de verificación para no olvidar una pata; BHN recuerda que, cuando la biología parece suficiente, la pata débil suele ser la mecánica (lectura docente). Ninguno de los dos es un resultado de ensayo: son marcos conceptuales. Con esto cerramos dos marcos para pensar: el diamante de giannoudis y la teoría bhn. Sigamos con qué favorece y qué retrasa la consolidación.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favorece y qué retrasa la consolidación. Los factores se agrupan en biología local, mecánica y paciente. Casi todos los datos de abajo son observacionales: muestran asociación, no prueban causa, y los pacientes con un factor suelen tener otros. Biología local y lesión. La gravedad del daño de partes blandas, la infección, la pérdida ósea, el patrón y el desplazamiento de la fractura, y la calidad de la cirugía figuran entre los factores independientes del paciente (fuente: Hak DJ y colaboradores, 2014). Entre 309 330 fracturas, el número de fracturas (OR 2,65), la operación (OR 1,78) y la fractura abierta (OR 1,66) elevaron el riesgo, aunque operar marca gravedad más que causa (lectura docente) (fuente: Zura R y colaboradores, 2016). En 647 tibias con clavo, la fractura abierta tuvo OR 5,44 y la alta energía OR 2,51 para no unión (fuente: Makaram NS y colaboradores, 2021). Mecánica. Según la teoría BHN, la falta de estabilidad con deformación excesiva explica la mayoría de las no uniones en la práctica (fuente: Elliott DS y colaboradores, 2016). En una serie retrospectiva de 433 tibias con clavo, cada semana de retraso en la carga se asoció a OR 1,07 de no unión, pero con 45 % de fumadores y 42 % de fracturas abiertas la confusión es probable (fuente: Moon TJ y colaboradores, 2026). Tabaco y alcohol. El tabaco tuvo OR 2,50 (IC 95 % 1,73 a 3,61) de no unión; el alcohol no mostró diferencia (OR 0,97, IC 95 % 0,40 a 2,38) (fuente: Xu B y colaboradores, 2021). Dejar de fumar al menos 4 semanas antes de operar se asoció a menos infección de herida (OR 0,37) (fuente: Xu B y colaboradores, 2021). Diabetes. OR 2,11 en un metaanálisis de 14 estudios (fuente: Ding ZC y colaboradores, 2020) y OR 1,61 en uno actualizado de 2026, con heterogeneidad alta (fuente: Li J y colaboradores, 2026). En un estudio británico de casos y controles, la diabetes tipo 1 y la tipo 2 tuvieron OR 2,3 de complicación de curación (fuente: Hernandez RK y colaboradores, 2012). AINE: evidencia discordante. Un metaanálisis halló OR 2,07 de retardo o no unión y ningún efecto en niños ni con dosis baja y exposición corta (fuente: Wheatley BM y colaboradores, 2019). Otro, con 20 estudios, halló OR 1,11 sin significación (fuente: Chuang PY y colaboradores, 2024). Una revisión paraguas de 2026 estimó OR 1,56 de no unión, mayor en adultos (OR 1,67) que en niños (OR 0,77), sin riesgo con 14 días o menos de uso y con revisiones de calidad baja (fuente: Komargodski R y colaboradores, 2026). En una base británica, el uso en los 12 meses previos a la fractura tuvo OR 2,6 (fuente: Hernandez RK y colaboradores, 2012). Lectura docente (opinión): usa el AINE más breve y de menor dosis que controle el dolor y evita el uso crónico. Opioides. Los opioides crónicos tuvieron OR 5,10 (IC 95 % 3,28 a 7,93) en 7 estudios retrospectivos (fuente: Rajha HE y colaboradores, 2026); el dolor crónico y las comorbilidades que lo acompañan pueden confundir el resultado (opinión experta). Corticoides. La evidencia que liga los corticoides sistémicos con la curación es inconsistente y varía según el momento y la duración de la exposición (fuente: Sharma Y y colaboradores, 2026). Metabolismo y nutrición. En 37 pacientes seleccionados con no unión inexplicada, 83,8 % tenía un diagnóstico metabólico o endocrino nuevo y 68 % déficit de vitamina D (fuente: Brinker MR y colaboradores, 2007); en otra serie, 42 % tenía una alteración metabólica no diagnosticada (fuente: Bergin PF y colaboradores, 2022). Aun así, suplementar vitamina D sola en fracturas frescas influyó poco en la unión en una revisión de 14 estudios (fuente: Gatt T y colaboradores, 2023). La desnutrición se asoció a OR cercano a 2,0 en estudios de bases de datos, con evidencia heterogénea (fuente: Velasquez-Hammerle MV y colaboradores, 2026). Edad: no es un factor simple. En Medicare, quienes no consolidaron eran más jóvenes (fuente: Zura R y colaboradores, 2017); en Escocia el riesgo por fractura subió en la juventud y bajó con los años (fuente: Mills LA y colaboradores, 2017); en Australia, los mayores tuvieron más reingresos por complicaciones (fuente: Ekegren CL y colaboradores, 2018). La edad depende de qué se cuente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«Odds ratio de no unión o retardo según el factor (estudios distintos; no comparables entre sí; el AINE de Chuang no fue significativo)» muestra lo siguiente. Fractura abierta, tibia con clavo: 5.4 OR (fuente: Makaram NS y colaboradores, 2021). Opioides crónicos: 5.1 OR (fuente: Rajha HE y colaboradores, 2026). Número de fracturas: 2.6 OR (fuente: Zura R y colaboradores, 2016). Tabaco: 2.5 OR (fuente: Xu B y colaboradores, 2021). Diabetes (2020): 2.1 OR (fuente: Ding ZC y colaboradores, 2020). AINE (Wheatley): 2.1 OR (fuente: Wheatley BM y colaboradores, 2019). Diabetes (2026): 1.6 OR (fuente: Li J y colaboradores, 2026). AINE (revisión paraguas): 1.6 OR (fuente: Komargodski R y colaboradores, 2026). Déficit de vitamina D: 1.1 OR (fuente: Zura R y colaboradores, 2016). AINE (Chuang, no significativo): 1.1 OR (fuente: Chuang PY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«Factores de riesgo de no unión o retardo: dato principal y límite» tiene 3 columnas: Factor, Dato principal, Límite o calidad. Fila 1: Factor, Fractura abierta (tibia con clavo); Dato principal, OR 5,44 para no unión (fuente: Makaram NS y colaboradores, 2021); Límite o calidad, Serie consecutiva de 647 pacientes. Fila 2: Factor, Opioides crónicos; Dato principal, OR 5,10 (IC 95 % 3,28 a 7,93) (fuente: Rajha HE y colaboradores, 2026); Límite o calidad, 7 estudios retrospectivos. Fila 3: Factor, Número de fracturas; Dato principal, OR 2,65 (fuente: Zura R y colaboradores, 2016); Límite o calidad, Base de reclamaciones; asociación. Fila 4: Factor, Tabaco; Dato principal, OR 2,50 para no unión (fuente: Xu B y colaboradores, 2021); Límite o calidad, Metaanálisis de 71 estudios con 39 920 pacientes. Fila 5: Factor, Diabetes; Dato principal, OR 2,11 (fuente: Ding ZC y colaboradores, 2020); OR 1,61 (fuente: Li J y colaboradores, 2026); Límite o calidad, Heterogeneidad alta en el segundo (fuente: Li J y colaboradores, 2026). Fila 6: Factor, AINE; Dato principal, OR 2,07 (fuente: Wheatley BM y colaboradores, 2019); OR 1,11 sin significación (fuente: Chuang PY y colaboradores, 2024); OR 1,56 (fuente: Komargodski R y colaboradores, 2026); Límite o calidad, Discordante; sin efecto en niños (fuente: Wheatley BM y colaboradores, 2019). Fila 7: Factor, Desnutrición; Dato principal, OR cercano a 2,0 (fuente: Velasquez-Hammerle MV y colaboradores, 2026); Límite o calidad, Evidencia heterogénea. Fila 8: Factor, Déficit de vitamina D; Dato principal, OR 1,14 (fuente: Zura R y colaboradores, 2016); la suplementación sola influyó poco (fuente: Gatt T y colaboradores, 2023); Límite o calidad, Asociación débil. (fuente: Makaram NS y colaboradores, 2021) (fuente: Rajha HE y colaboradores, 2026) (fuente: Zura R y colaboradores, 2016) (fuente: Xu B y colaboradores, 2021) (fuente: Ding ZC y colaboradores, 2020) (fuente: Li J y colaboradores, 2026) (fuente: Wheatley BM y colaboradores, 2019) (fuente: Chuang PY y colaboradores, 2024) (fuente: Komargodski R y colaboradores, 2026) (fuente: Velasquez-Hammerle MV y colaboradores, 2026) (fuente: Gatt T y colaboradores, 2023). La tabla completa tiene más filas: están en el documento Word. Con esto cerramos qué favorece y qué retrasa la consolidación. Sigamos con cómo clasificar el estado de la consolidación.</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cómo clasificar el estado de la consolidación. 3 estados. Consolidación normal, retardo de consolidación y no unión. El límite entre retardo y no unión no tiene consenso: los cirujanos ubican el retardo entre 1 y 8 meses y la no unión entre 2 y 12 (fuente: Bhandari M y colaboradores, 2002). La definición atribuida a la FDA pide que no haya unión a los 9 meses de la lesión y que lleve 3 meses sin signos de curación; otros proponen 6 meses sin evidencia radiológica para huesos largos (fuente: Andrzejowski P y colaboradores, 2019). En un estudio de tibia con clavo, el retardo se definió con un RUST menor de 10 a los 6 meses y la no unión como la necesidad de cirugía de revisión (fuente: Makaram NS y colaboradores, 2021). Aspecto radiográfico. Mirar la radiografía de una no unión orienta sobre 2 cosas a la vez, cuán estable está el foco y cuánta biología le queda: por eso se la llama hipertrófica (mucho callo), oligotrófica o atrófica (fuente: Hak DJ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hipertrófica suele ser un foco con buena sangre y hematoma pero que se mueve demasiado; para la atrófica se ha propuesto la suma de mala irrigación y deformación concentrada (fuente: Andrzejowski P y colaboradores, 2019). NUSS. En su estudio de validación, el Non-Union Scoring System separó las no uniones en 3 grupos según el puntaje (0 a 25, 26 a 50 y 51 a 75) para orientar el tratamiento; en 300 no uniones de hueso largo sanaron 86 %, 87 % y 82 % de cada grupo (fuente: Calori GM y colaboradores, 2014). Es un puntaje de estratificación, no de causa (lectura docente).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«Definiciones de retardo y no unión que vas a encontrar» tiene 3 columnas: Fuente, Criterio, Para qué te sirve. Fila 1: Fuente, Definición atribuida a la FDA; Criterio, Sin unión a los 9 meses y 3 meses sin signos de curación (fuente: Andrzejowski P y colaboradores, 2019); Para qué te sirve, Referencia regulatoria clásica. Fila 2: Fuente, Propuesta para huesos largos; Criterio, 6 meses sin evidencia radiológica de curación (fuente: Andrzejowski P y colaboradores, 2019); Para qué te sirve, Más estricta: evita esperar de más. Fila 3: Fuente, Estudio de tibia con clavo; Criterio, Retardo: RUST menor de 10 a los 6 meses (fuente: Makaram NS y colaboradores, 2021); Para qué te sirve, Ejemplo de criterio operativo con escala. Fila 4: Fuente, Encuesta de 444 cirujanos; Criterio, Retardo 1 a 8 meses; no unión 2 a 12 meses (fuente: Bhandari M y colaboradores, 2002); Para qué te sirve, Prueba de que no hay consenso. Fila 5: Fuente, 148 estudios prospectivos; Criterio, Plazos de 3 a 12 meses; solo 50 % definió no unión (fuente: Wittauer M y colaboradores, 2021); Para qué te sirve, Cuidado al comparar ensayos. (fuente: Andrzejowski P y colaboradores, 2019) (fuente: Makaram NS y colaboradores, 2021) (fuente: Bhandari M y colaboradores, 2002) (fuente: Wittauer M y colaboradores, 2021). Con esto cerramos cómo clasificar el estado de la consolidación. Sigamos con diagnóstico: clínica, imagen y laboratorio.</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clínica, imagen y laboratorio. Clínica y radiografía van juntas. La evaluación de la consolidación combina hallazgos clínicos y radiográficos (fuente: Hak DJ y colaboradores, 2014); una encuesta mostró que cada criterio (callo, continuidad cortical, pérdida de la línea, dolor a la carga y dolor a la palpación) lo aplicaba siempre entre 39,7 % y 45,4 % de los cirujanos (fuente: Bhandari M y colaboradores, 2002). Laboratorio y metabolismo. Ante una consolidación que no avanza sin causa mecánica ni infecciosa clara, un estudio metabólico encuentra cosas tratables: 42 % de los pacientes con no unión tenía una alteración metabólica no diagnosticada y, con varias pruebas, entre 60 % y 75 % (fuente: Bergin PF y colaboradores, 2022); en una serie seleccionada, 83,8 % (fuente: Brinker MR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segunda serie sugiere hacer el cribado metabólico en toda no unión, no solo cuando falta una causa mecánica o infecciosa (fuente: Bergin PF y colaboradores, 2022). Las 2 series son pequeñas y retrospectivas. Infección. Hay que descartarla en toda no unión; el tema de pseudoartrosis desarrolla cómo. Sin dato verificable. No hallé datos de sensibilidad y especificidad de las maniobras clínicas para consolidación; por eso este tema no los afirma.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pedir y qué esperar de cada prueba» tiene 3 columnas: Prueba, Qué aporta, Límite. Fila 1: Prueba, Radiografías seriadas con RUST; Qué aporta, Sigue la progresión; ICC 0,86 en el estudio original (fuente: Whelan DB y colaboradores, 2010); Límite, Acuerdo moderado para declarar unión, ICC 0,53 (fuente: Litrenta J y colaboradores, 2015). Fila 2: Prueba, TC; Qué aporta, Sensibilidad 100 % para no unión tibial (fuente: Bhattacharyya T y colaboradores, 2006); Límite, Especificidad 62 % (fuente: Bhattacharyya T y colaboradores, 2006). Fila 3: Prueba, Ecografía; Qué aporta, Callo puente sonográfico a las 6 semanas en 60 % frente a 10 % en radiografía, en 20 pacientes con clavícula (fuente: Nicholson JA y colaboradores, 2019); Límite, Series pequeñas y de un centro (opinión experta). Fila 4: Prueba, Laboratorio metabólico; Qué aporta, Alteración no diagnosticada en 42 % (fuente: Bergin PF y colaboradores, 2022); Límite, Serie retrospectiva. (fuente: Whelan DB y colaboradores, 2010) (fuente: Litrenta J y colaboradores, 2015) (fuente: Bhattacharyya T y colaboradores, 2006) (fuente: Nicholson JA y colaboradores, 2019) (fuente: Bergin PF y colaboradores, 2022). Con esto cerramos diagnóstico: clínica, imagen y laboratorio. Sigamos con examen físico de la consolidación.</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de la consolidación. El examen busca dolor a la carga, dolor a la palpación del foco y movilidad anormal, junto con la radiografía (fuente: Hak DJ y colaboradores, 2014) (fuente: Bhandari M y colaboradores, 2002). En una encuesta sobre fracturas de tibia, cada criterio de curación, incluidos el dolor a la carga y a la palpación, lo usaba siempre entre 39,7 % y 45,4 % de los cirujanos (fuente: Bhandari M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Sin dato verificable: sensibilidad y especificidad de estas maniobras para diferenciar consolidación de no unión. Los gráficos de sensibilidad y especificidad de este tema corresponden a imágenes y no al examen físico. Con esto cerramos examen físico de la consolidación. Sigamos con imágenes: radiografía, rust, tc y ecografía, con su confiabilidad.</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rust, tc y ecografía, con su confiabilidad. Radiografía simple. Es la base: se busca callo puente, continuidad cortical y desaparición de la línea. Pero lo que se ve en la placa sigue mal a lo que el hueso aguanta: los criterios radiográficos se correlacionan pobremente con la resistencia y la rigidez del foco (fuente: Dijkman BG y colaboradores, 2010), y 5 cirujanos que ordenaron en el tiempo 47 series de radiografías de fracturas fijadas acertaron y coincidieron en el punto de unión en alrededor de 70 % (fuente: Davis BJ y colaboradores, 2004). RUST. Puntúa la presencia de callo puente y de línea de fractura en 4 corticales vistas en 2 proyecciones (fuente: Kooistra BW y colaboradores, 2010). En el estudio original, 7 evaluadores y 45 juegos de radiografías de tibia con clavo dieron un ICC de 0,86 (IC 95 % 0,79 a 0,91) (fuente: Whelan DB y colaboradores, 2010). En otro centro el ICC fue 0,67, subió a 0,75 al unificar la interpretación y a 0,79 al contar con la radiografía basal (fuente: Leow JM y colaboradores, 2016). En 27 fracturas de fémur distal con placa o clavo retrógrado, puntuadas por 12 cirujanos, el ICC fue 0,63 con el RUST estándar y 0,68 con el modificado, y para declarar unión el acuerdo fue moderado (0,53) (fuente: Litrenta J y colaboradores, 2015). Con un RUST de 10, más de 90 % de los revisores declaró unida la fractura (fuente: Litrenta J y colaboradores, 2015). En ratas, un RUST de 10 correspondió a una resistencia de 120 % del torque de falla del fémur contralateral, lo que apoya el umbral aunque viene de un modelo animal (fuente: Fiset S y colaboradores, 2018). Lista estructurada en cadera (RUSH). En 200 fracturas de cadera, la impresión general dio un ICC de 0,60 en cuello femoral y 0,50 en intertrocantérica; con la lista RUSH subió a 0,85 y 0,88 (fuente: Bhandari M y colaboradores, 2013). La enseñanza: una lista estructurada mejora el acuerdo. El RUST como predictor. En 647 tibias con clavo, el RUST de las 6 semanas predijo no unión con sensibilidad y especificidad de 75 % (fuente: Makaram NS y colaboradores, 2021). No basta para decidir solo. TC. En 35 pacientes con radiografías dudosas, la sensibilidad fue 100 %, la especificidad 62 % y la exactitud global 89,9 % (fuente: Bhattacharyya T y colaboradores, 2006); tres tomografías que sugerían no unión correspondían a fracturas ya consolidadas al operar (fuente: Bhattacharyya T y colaboradores, 2006). Ecografía. En 20 pacientes con fractura de clavícula tratada sin cirugía (5 no uniones frente a 15 controles), el callo puente sonográfico apareció a las 6 semanas en 60 % frente a 10 % en la radiografía, y cuando estaba presente todos consolidaron (sensibilidad 80 %, especificidad 100 %) (fuente: Nicholson JA y colaboradores, 2019). En 40 pacientes con clavo en tibia o fémur, la sensibilidad fue 100 % y la especificidad 97,2 % (fuente: Pinto TR y colaboradores, 2025). Son muestras pequeñas: sirve para reducir radiación y anticipar, pero no hay validación amplia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(barra 1) y especificidad (barra 2) de pruebas de imagen para consolidación o no unión (desenlaces y poblaciones distintos)» muestra lo siguiente. TC para no unión tibial (35 pacientes): sensibilidad 100 por ciento y especificidad 62 por ciento (fuente: Bhattacharyya T y colaboradores, 2006). RUST a las 6 semanas para no unión (tibia con clavo): sensibilidad 75 por ciento y especificidad 75 por ciento (fuente: Makaram NS y colaboradores, 2021). Ecografía a las 6 semanas para unión (clavícula, 20 pacientes): sensibilidad 80 por ciento y especificidad 100 por ciento (fuente: Nicholson JA y colaboradores, 2019). Ecografía para curación (clavo, 40 pacientes): sensibilidad 100 por ciento y especificidad 97.2 por ciento (fuente: Pinto TR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«Concordancia entre observadores (ICC) según la escala y el contexto» muestra lo siguiente. RUST, estudio original: 0.9 ICC (fuente: Whelan DB y colaboradores, 2010). RUST con radiografía basal (otro centro): 0.8 ICC (fuente: Leow JM y colaboradores, 2016). RUST con interpretación unificada (otro centro): 0.8 ICC (fuente: Leow JM y colaboradores, 2016). RUST sin unificar (otro centro): 0.7 ICC (fuente: Leow JM y colaboradores, 2016). Acuerdo para declarar unión: 0.5 ICC (fuente: Litrenta J y colaboradores, 2015). Cadera: lista RUSH (cuello femoral): 0.8 ICC (fuente: Bhandari M y colaboradores, 2013). Cadera: impresión general (cuello femoral): 0.6 ICC (fuente: Bhandari M y colaboradores, 2013). Con esto cerramos imágenes: radiografía, rust, tc y ecografía, con su confiabilidad. Sigamos con algoritmo: ¿avanza o no avanza la consolidación?.</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¿avanza o no avanza la consolidación?. Guía de estudio para decidir en el seguimiento. No reemplaza el criterio del tutor ni la guía de tu servicio; los umbrales de tiempo son convenciones.</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«Seguimiento de una fractura tratada: consolidada, en retardo o en no unión» se lee de arriba hacia abajo. Se parte de: Fractura tratada (quirúrgica o conservadora) en seguimiento. Se hace: Control clínico y radiográfico comparado con la radiografía basal y puntuado con RUST (fuente: Leow JM y colaboradores, 2016) (fuente: Whelan DB y colaboradores, 2010). Se decide: ¿Consolidada? Sin dolor a la carga y con puente en la imagen (fuente: Hak DJ y colaboradores, 2014)? Si la respuesta es sí, consolidación: alta según criterios clínicos y radiográficos combinados (fuente: Hak DJ y colaboradores, 2014). Si la respuesta es no, ¿hay progresión respecto al control anterior?. Termina en: Consolidación: alta según criterios clínicos y radiográficos combinados (fuente: Hak DJ y colaboradores, 2014). Se decide: ¿Hay progresión respecto al control anterior? Si la respuesta es sí, continuar con carga progresiva y repetir el control (práctica habitual, opinión experta). Si la respuesta es no, ¿hace 3 meses sin progreso o 9 meses de la lesión sin unión (definición atribuida a la fda)? (fuente: Andrzejowski P y colaboradores, 2019). Se hace: Continuar con carga progresiva y repetir el control (práctica habitual, opinión experta). Se decide: ¿Hace 3 meses sin progreso o 9 meses de la lesión sin unión (definición atribuida a la FDA)? (fuente: Andrzejowski P y colaboradores, 2019)? Si la respuesta es no, retardo probable: buscar y corregir causas (mecánica, infección, tabaco, aine, opioides, metabolismo) (fuente: Nauth A y colaboradores, 2018) (fuente: Brinker MR y colaboradores, 2007); si el clavo lo permite, valorar dinamización (unión agrupada de 77,2 %) (fuente: Yu P y colaboradores, 2025). Si la respuesta es sí, no unión: estudio causal completo y tratamiento según la causa; ver el tema de pseudoartrosis (fuente: Nauth A y colaboradores, 2018). Se hace: Retardo probable: buscar y corregir causas (mecánica, infección, tabaco, AINE, opioides, metabolismo) (fuente: Nauth A y colaboradores, 2018) (fuente: Brinker MR y colaboradores, 2007); si el clavo lo permite, valorar dinamización (unión agrupada de 77,2 %) (fuente: Yu P y colaboradores, 2025). Se hace: No unión: estudio causal completo y tratamiento según la causa; ver el tema de pseudoartrosis (fuente: Nauth A y colaboradores, 2018). Termina en: Seguimiento hasta unión clínica y radiográfica. Con esto cerramos algoritmo: ¿avanza o no avanza la consolidación?. Sigamos con tratamiento: qué mejora la consolidación y qué solo promete.</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mejora la consolidación y qué solo promete. Primero lo mecánico y lo biológico básico (opinión experta, apoyada en lo que sigue). Reducción adecuada, fijación con la estabilidad que pide el patrón, respeto de partes blandas, control de la infección y corrección del paciente. Los adyuvantes vienen después y su respaldo es desigual. Ultrasonido pulsado de baja intensidad (LIPUS) en fractura fresca. El ensayo TRUST (501 pacientes con tibia y clavo, simulación ciega) no halló diferencia en el tiempo a curación radiográfica (HR 1,07; IC 95 % 0,86 a 1,34) ni en la función (fuente: TRUST Investigators writing group y colaboradores, 2016). Un metaanálisis de 26 ensayos vio que solo los de alto riesgo de sesgo sugerían beneficio (fuente: Schandelmaier S y colaboradores, 2017). La Cochrane de 2023 (21 estudios, 1543 fracturas) concluyó que probablemente cambia poco o nada el retardo o la no unión (RR 1,25; IC 95 % 0,50 a 3,09) (fuente: Searle HKC y colaboradores, 2023). LIPUS en no unión establecida. Series sin grupo control reunieron 1441 no uniones con curación agrupada de 82 % (IC 95 % 77 a 87 %), mejor en las hipertróficas (fuente: Leighton R y colaboradores, 2017). Son datos de nivel bajo y sin comparador: sugieren, no demuestran. Otra revisión, basada sobre todo en series de casos, halló 82 % en no uniones con implante, 82 % en infectadas y 91 % en no uniones por fragilidad, con evidencia de nivel 4 (fuente: Leighton R y colaboradores, 2021). Estimulación eléctrica y campos electromagnéticos. La Cochrane de 2011 (4 estudios, 125 participantes) encontró un RR de 1,96 (IC 95 % 0,86 a 4,48), sin significación, y la declaró inconcluyente (fuente: Griffin XL y colaboradores, 2011). Un metaanálisis posterior de 15 ensayos con simulación estimó una reducción de 35 % de la no unión radiográfica (IC 95 % 19 a 47 %), con un número necesario a tratar de 7, y menos dolor (-7,7 mm en 100 mm), sin diferencia funcional (fuente: Aleem IS y colaboradores, 2016). Teriparatida y otros anabólicos. En 102 mujeres con fractura de radio distal, el puente cortical tardó una mediana de 9,1 semanas con placebo, 7,4 con 20 µg y 8,8 con 40 µg (p global 0,015), pero la comparación principal de 40 µg con placebo no fue significativa (p = 0,523) y el efecto de 20 µg salió de un análisis post hoc (fuente: Aspenberg P y colaboradores, 2010). Con PTH 1-84 en 65 mujeres mayores con fractura pélvica, la curación fue de 7,8 semanas frente a 12,6 (fuente: Peichl P y colaboradores, 2011). En 159 pacientes con fractura de cuello femoral fijada, sin cirugía de revisión a 12 meses estaba 88 % con placebo y 84 % con teriparatida (p = 0,743) (fuente: Bhandari M y colaboradores, 2016). Una revisión sistemática de 2026 (28 ensayos y 5085 pacientes, 12 de ellos en el metaanálisis) halló que los bisfosfonatos no cambiaron el tiempo ni las tasas de unión, y que la teriparatida acortó el tiempo a la unión (fuente: Agarwal N y colaboradores, 2026). El romosozumab no aceleró la tibia (402 pacientes; mediana de 16,4 semanas con placebo) (fuente: Bhandari M y colaboradores, 2020) y la abaloparatida no mejoró la curación pélvica a 3 meses (39 % frente a 64 %; RR 0,61; IC 95 % 0,33 a 1,12) (fuente: Nieves JW y colaboradores, 2026). En conjunto, los ensayos clínicos con PTH son menos consistentes que los experimentales y la tasa de no unión no parece bajar (fuente: Bikle D, 2025). Proteínas morfogenéticas óseas (BMP). En fractura abierta de tibia con clavo (450 pacientes), la dosis de 1,50 mg/mL redujo 44 % el riesgo de falla, es decir, de nueva intervención por retardo o no unión (RR 0,56; IC 95 % 0,40 a 0,78) (fuente: Govender S y colaboradores, 2002); con clavo fresado (277 pacientes) no aceleró de forma significativa la curación (60 % frente a 48 % a las 13 semanas) y la infección fue mayor en cifras, sin llegar a significación (19 % frente a 11 %; p = 0,0645) (fuente: Aro HT y colaboradores, 2011). En no unión de tibia, BMP-7 frente a autoinjerto dio éxito clínico a los 9 meses de 81 % frente a 85 % (p = 0,524), y más de 20 % de los tratados con autoinjerto tuvo dolor crónico en el sitio donante (fuente: Friedlaender GE y colaboradores, 2001). La Cochrane reunió 11 ensayos con alto riesgo de sesgo y participación de la industria, con riesgo relativo de 1,02 (IC 95 % 0,90 a 1,15) de unión en no uniones (fuente: Garrison KR y colaboradores, 2010). En fracturas cerradas de tibia, un ensayo con BMP-2 se detuvo sin acortamiento del tiempo a la unión (fuente: Einhorn TA y colaboradores, 2015). Entre los eventos adversos figuran infección, falla de implante, osificación heterotópica y reacciones inmunes (fuente: Garrison KR y colaboradores, 2010). Lectura docente (opinión experta). Corrige primero estabilidad, infección y huésped; reserva los adyuvantes para casos seleccionados y habla con el paciente de la incertidumbre.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medio o mediano a la curación radiográfica con y sin PTH (2 ensayos distintos)» muestra lo siguiente. Radio distal: placebo: 9.1 semanas (fuente: Aspenberg P y colaboradores, 2010). Radio distal: teriparatida 20 µg: 7.4 semanas (fuente: Aspenberg P y colaboradores, 2010). Radio distal: teriparatida 40 µg: 8.8 semanas (fuente: Aspenberg P y colaboradores, 2010). Pelvis: control: 12.6 semanas (fuente: Peichl P y colaboradores, 2011). Pelvis: PTH 1-84: 7.8 semanas (fuente: Peichl P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«Éxito de unión reportado en no uniones según el tratamiento (diseños distintos; no comparables entre sí)» muestra lo siguiente. LIPUS (series agrupadas): 82 % con unión (fuente: Leighton R y colaboradores, 2017). BMP-7 (éxito clínico a 9 meses): 81 % con unión (fuente: Friedlaender GE y colaboradores, 2001). Autoinjerto (éxito clínico a 9 meses): 85 % con unión (fuente: Friedlaender GE y colaboradores, 2001). Dinamización del clavo (agrupado): 77.2 % con unión (fuente: Yu P y colaboradores, 2025). Cirugía guiada por NUSS, grupo 2: 87 % con unión (fuente: Calori GM y colaboradores, 2014). En el documento Word de este tema encontrarás además: Adyuvantes de la consolidación: qué muestra la evidencia. Con esto cerramos tratamiento: qué mejora la consolidación y qué solo promete. Sigamos con del principio a la mesa de operaciones: implante, partes blandas y carga.</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del principio a la mesa de operaciones: implante, partes blandas y carga. Esta sección traduce la biología en decisiones técnicas. Es apoyo de estudio, no sustituye al tutor ni al manual del implante. Lo que se sostiene en práctica habitual y no en estudios se rotula como tal y no lleva cifra. Idea central. Un montaje flexible colocado con poco daño quirúrgico consolida bien siempre que el hueso conserve su irrigación o la recupere pronto (fuente: Perren SM, 2002); un montaje rígido con compresión solo funciona si la reducción es anatómica (fuente: Marsell R y colaboradores, 2011). Errores frecuentes del residente (opinión experta). Comprimir un foco sin reducción anatómica y dejar una brecha con movimiento mínimo. Despegar periostio y músculo de más «para ver mejor». Autorizar carga completa o dinamizar sin revisar la radiografía y la clínica. Fiarse de un solo control radiográfico para declarar unión.</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de fémur distal con placa bloqueada y callo deficiente (20 mm2 o menos)» muestra lo siguiente. 6 semanas: 52 % de fracturas (fuente: Lujan TJ y colaboradores, 2010). 12 semanas: 47 % de fracturas (fuente: Lujan TJ y colaboradores, 2010). 24 semanas: 37 % de fracturas (fuente: Lujan TJ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«Unión final en fémur distal: bloqueo cortical lejano frente a placa bloqueada estándar (cohorte retrospectiva, diferencia no significativa)» muestra lo siguiente. Bloqueo cortical lejano: 90.5 % con unión (fuente: Plumarom Y y colaboradores, 2019). Placa bloqueada estándar: 82.1 % con unión (fuente: Plumarom Y y colaboradores, 2019). En el documento Word de este tema encontrarás además: Bloqueo cortical lejano frente a placa bloqueada en ovejas: ventaja relativa. Con esto cerramos del principio a la mesa de operaciones: implante, partes blandas y carga. Sigamos con cuando falla: retardo, no unión y riesgos de lo que añadimos.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cuando falla: retardo, no unión y riesgos de lo que añadimos. Retardo y no unión en tibia con clavo. En 647 pacientes hubo 41 no uniones (6,3 %) y 77 retardos (11,9 %) (fuente: Makaram NS y colaboradores, 2021). En otra serie de 433 tibias, con 45 % de fumadores y 42 % de fracturas abiertas, la no unión llegó a 14 % (fuente: Moon TJ y colaboradores, 2026). Las diferencias reflejan casuística y definiciones. Reingresos por complicación de curación. En húmero, tibia y fémur, 8,1 % reingresó en 2 años; la no unión motivó 6,8 %, la mala unión 0,7 % y el retardo 0,6 % (fuente: Ekegren CL y colaboradores, 2018). De los adyuvantes.</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BMP-2 en clavo fresado, la infección fue 19 % frente a 11 % con el cuidado estándar, sin llegar a significación (fuente: Aro HT y colaboradores, 2011); se describen además falla de implante, osificación heterotópica y reacciones inmunes (fuente: Garrison KR y colaboradores, 2010). Con el autoinjerto, más de 20 % tuvo dolor crónico en el sitio donante (fuente: Friedlaender GE y colaboradores, 2001). De la imagen. Una TC puede etiquetar como no unión una fractura que ya consolidó: 3 de los pacientes con TC positiva estaban unidos al operar (fuente: Bhattacharyya T y colaboradores, 2006). Costo. Los costos indirectos pesan más que los directos en estos pacientes (fuente: Hak DJ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de curación en series de huesos largos (cohortes distintas)» muestra lo siguiente. Tibia con clavo: no unión: 6.3 por ciento (fuente: Makaram NS y colaboradores, 2021). Tibia con clavo: retardo: 11.9 por ciento (fuente: Makaram NS y colaboradores, 2021). Tibia con clavo (otra serie): no unión: 14 por ciento (fuente: Moon TJ y colaboradores, 2026). Húmero, tibia y fémur: reingreso por no unión: 6.8 por ciento (fuente: Ekegren CL y colaboradores, 2018). Húmero, tibia y fémur: reingreso por mala unión: 0.7 por ciento (fuente: Ekegren CL y colaboradores, 2018). Con esto cerramos cuando falla: retardo, no unión y riesgos de lo que añadimos. Sigamos con pronóstico: cuánto tarda y qué lo anticipa.</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cuánto tarda y qué lo anticipa. Tiempos a la unión radiográfica en los grupos control de ensayos. 9,1 semanas en radio distal con reducción cerrada en mujeres posmenopáusicas (fuente: Aspenberg P y colaboradores, 2010); 12,6 semanas en fractura pélvica de mujeres mayores (fuente: Peichl P y colaboradores, 2011); 16,4 semanas (IC 95 % 14,6 a 18,0) en diáfisis tibial operada (fuente: Bhandari M y colaboradores, 2020). Son poblaciones, huesos y criterios distintos: no sirven como valores universales. Después de tratar una no unión. En 300 no uniones de hueso largo operadas, sanó entre 82 % y 87 % según el grupo del NUSS, con un tiempo medio a curación clínica de 7,17 a 7,60 meses (fuente: Calori GM y colaboradores, 2014) y a curación radiográfica de 8,78 a 9,53 meses (fuente: Calori GM y colaboradores, 2014). Qué anticipa una no unión en tibia con clavo. Fractura abierta (OR 5,44), AINE (OR 3,50), infección superficial (OR 3,00) y alta energía (OR 2,51) (fuente: Makaram NS y colaboradores, 2021); un RUST bajo a las 6 semanas (fuente: Makaram NS y colaboradores, 2021); y en una serie retrospectiva, el tiempo hasta la carga (8,3 semanas en los que unieron frente a 13,7 en los que no) (fuente: Moon TJ y colaboradores, 2026). Modelos predictivos. En Medicare, un modelo con 26 variables tuvo un área bajo la curva de 0,71 fuera de la muestra, es decir, una exactitud moderada (fuente: Zura R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a la curación radiográfica en grupos control (poblaciones y criterios distintos)» muestra lo siguiente. Radio distal, mujeres posmenopáusicas: 9.1 semanas (fuente: Aspenberg P y colaboradores, 2010). Pelvis, mujeres mayores: 12.6 semanas (fuente: Peichl P y colaboradores, 2011). Diáfisis tibial operada: 16.4 semanas (fuente: Bhandari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medio a la curación de una no unión operada según el grupo NUSS (1, 2 y 3)» muestra lo siguiente. Clínica, grupo 1: 7.2 meses (fuente: Calori GM y colaboradores, 2014). Clínica, grupo 3: 7.6 meses (fuente: Calori GM y colaboradores, 2014). Radiográfica, grupo 1: 8.8 meses (fuente: Calori GM y colaboradores, 2014). Radiográfica, grupo 3: 9.5 meses (fuente: Calori GM y colaboradores, 2014). Con esto cerramos pronóstico: cuánto tarda y qué lo anticipa. Sigamos con rehabilitación y calendario de vigilancia.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calendario de vigilancia. La rehabilitación equilibra 2 cosas: la carga como estímulo y la protección de la fijación. Hay señales de que una deformación pequeña y temprana favorece la curación (fuente: Kenwright J y colaboradores, 1989) y de que la carga temprana tras clavo tibial acorta la unión, aunque la evidencia es limitada y con riesgo de confusión (fuente: Bhanushali A y colaboradores, 2022) (fuente: Moon TJ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Individualiza con el tutor según el implante y la fractura (práctica habitual). El calendario siguiente resume los momentos de decisión que aparecen en las fuentes de este tema. Con esto cerramos rehabilitación y calendario de vigilancia.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La consolidación depende sobre todo de 2 cosas: la estabilidad que da la fijación y la irrigación del foco (fuente: Claes L y colaboradores, 2012). La cantidad de movimiento en el foco define el tejido: poco, hueso directo; moderado, callo; demasiado o ninguno, falla (fuente: Zhang H y colaboradores, 2025) (fuente: Hast M y colaboradores, 2024). Casi toda no unión nace de falla mecánica, biológica o ambas; en la práctica clínica predomina la inestabilidad (fuente: Elliott DS y colaboradores, 2016) (fuente: Nauth A y colaboradores, 2018). Consolidar es un juicio clínico y radiográfico combinado; ninguna imagen ni escala lo resuelve sola (fuente: Hak DJ y colaboradores, 2014) (fuente: Bhandari M y colaboradores, 2002). Antes de agregar un adyuvante, corrige lo corregible: estabilidad, infección, tabaco y metabolismo (fuente: Nauth A y colaboradores, 2018) (fuente: Brinker MR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El callo no es un defecto: es la señal de que la fijación fue relativamente estable (fuente: Perren SM, 2002). El calendario de fases es aproximado y se solapa; no lo uses como regla rígida (fuente: Bikle D, 2025). La definición de no unión (9 meses y 3 sin progreso) es una convención, no un umbral biológico (fuente: Andrzejowski P y colaboradores, 2019) (fuente: Wittauer M y colaboradores, 2021). Un RUST de 10 se propuso como umbral de unión (más de 90 % de los revisores la declaró), pero el acuerdo para declarar unión fue moderado (fuente: Litrenta J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mecánica y la biología se necesitan; la mayoría de las no uniones en la práctica son mecánicas (fuente: Elliott DS y colaboradores, 2016). Ninguna imagen ni escala define sola la unión: el acuerdo para declararla es moderado (ICC 0,53) (fuente: Litrenta J y colaboradores, 2015). Los adyuvantes tienen respaldo desigual y no reemplazan estabilidad, infección y huésped (fuente: Nauth A y colaboradores, 2018). Cita cada cifra con su origen: 1,9 %, 4,9 % y 6,8 % miden cosas distintas (fuente: Mills LA y colaboradores, 2017) (fuente: Zura R y colaboradores, 2016) (fuente: Ekegren CL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consolidación · curación primaria · curación directa · curación secundaria · curación indirecta · callo · hematoma fracturario · callo blando · callo duro · remodelado · conos de corte · osteonas de Havers · deformación interfragmentaria · estabilidad absoluta · estabilidad relativa · teoría de la deformación de Perren · retardo de consolidación · pseudoartrosis · RUST · LIPUS · estimulación eléctrica · teriparatida · BMP-2 · diamante de Giannoudis · teoría BHN · periostio · angiogénesis · dinamización inversa · tabaquismo · vitamina D.</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Directa: reducción anatómica y estabilidad absoluta, sin callo (fuente: Marsell R y colaboradores, 2011). Indirecta: hematoma, callo blando, callo duro y remodelado (fuente: Marsell R y colaboradores, 2011) (fuente: Claes L y colaboradores, 2012). Fases: unos 5 días, otros 5 días, varias semanas y luego meses a años (fuente: Bikle D, 2025). Deformación de 0 a 2 % da hueso directo; de 2 a 10 %, callo (fuente: Zhang H y colaboradores, 2025). Demasiado movimiento o ninguno: la curación puede fallar (fuente: Hast M y colaboradores, 2024). RUST de 10: más de 90 % de los revisores declaró unión (fuente: Litrenta J y colaboradores, 2015). TC en no unión tibial: sensibilidad 100 %, especificidad 62 % (fuente: Bhattacharyya T y colaboradores, 2006). LIPUS en tibia fresca con clavo: HR 1,07, sin efecto en la curación (fuente: TRUST Investigators writing group y colaboradores, 2016). Tabaco: OR 2,50 de no unión; vitamina D sola influye poco (fuente: Xu B y colaboradores, 2021) (fuente: Gatt T y colaboradores, 2023). Dinamización inversa: flexible 2 a 6 semanas y luego rígido (fuente: Hast M y colaboradores, 2024). FDA: sin unión a los 9 meses y 3 meses sin signos de curación (fuente: Andrzejowski P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sin datos de pacientes reales. Hombre de 41 años, fumador de 1 cajetilla al día, con fractura cerrada de diáfisis tibial tratada con clavo endomedular hace 6 semanas. Toma ibuprofeno a diario por dolor. Persiste dolor a la carga y en las radiografías hay poco callo y una línea de fractura visible; el implante está bien posicionado. Sin fiebre ni secreción.</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factores de riesgo de no unión tiene este paciente?. ¿Hablas hoy de retardo o de no unión? ¿Qué plazos usarías?. ¿Qué haces con el tabaco y con el AINE?. ¿Pides una TC ahora? ¿Qué limita su interpretación?. ¿Aplicarías LIPUS o BMP? ¿Con qué evidencia?.</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Tiene varios factores de riesgo: tabaco (OR 2,50 de no unión) (fuente: Xu B y colaboradores, 2021) y AINE (OR 3,50 en la serie de tibia con clavo) (fuente: Makaram NS y colaboradores, 2021); al ser cerrada, no tiene el factor más fuerte de esa serie (fractura abierta, OR 5,44) (fuente: Makaram NS y colaboradores, 2021). A las 6 semanas aún no se habla de no unión: las definiciones que verás manejan 6 a 9 meses (fuente: Andrzejowski P y colaboradores, 2019); sí es útil un RUST de las 6 semanas, que predijo no unión con sensibilidad y especificidad de 75 % (fuente: Makaram NS y colaboradores, 2021), comparado con la radiografía basal (fuente: Leow JM y colaboradores, 2016). El primer paso es corregir lo corregible: dejar el tabaco, reducir el AINE (la evidencia es discordante, con más riesgo en adultos y con dosis o uso prolongados) (fuente: Komargodski R y colaboradores, 2026), revisar la estabilidad del clavo y buscar infección y alteraciones metabólicas (fuente: Nauth A y colaboradores, 2018) (fuente: Brinker MR y colaboradores, 2007). La TC tiene sensibilidad de 100 % pero especificidad de 62 % para no unión tibial, así que no sirve para decidir sola (fuente: Bhattacharyya T y colaboradores, 2006). LIPUS no mejoró la curación en tibia fresca con clavo (HR 1,07) (fuente: TRUST Investigators writing group y colaboradores, 2016) y, en fractura abierta con clavo fresado, la BMP-2 no aceleró la curación y la infección fue 19 % frente a 11 %, sin significación (fuente: Aro HT y colaboradores, 2011). A las 6 semanas se vigila y se corrige; los adyuvantes no sustituyen la estabilidad, el tabaco ni la infección (fuente: TRUST Investigators writing group y colaboradores, 2016) (fuente: Nauth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Cómo cura el hueso y por qué a veces no: biología, mecánica y adyuvantes con evidencia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principios · biologia-osea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Qué significa consolidar y por qué camino se logra</a:t>
            </a:r>
          </a:p>
          <a:p>
            <a:pPr marL="347472" indent="-347472">
              <a:spcAft>
                <a:spcPts val="1400"/>
              </a:spcAft>
              <a:buChar char="•"/>
            </a:pPr>
            <a:r>
              <a:rPr sz="2200">
                <a:solidFill>
                  <a:srgbClr val="263238"/>
                </a:solidFill>
                <a:latin typeface="Calibri"/>
              </a:rPr>
              <a:t>2. Con qué frecuencia falla la consolidación</a:t>
            </a:r>
          </a:p>
          <a:p>
            <a:pPr marL="347472" indent="-347472">
              <a:spcAft>
                <a:spcPts val="1400"/>
              </a:spcAft>
              <a:buChar char="•"/>
            </a:pPr>
            <a:r>
              <a:rPr sz="2200">
                <a:solidFill>
                  <a:srgbClr val="263238"/>
                </a:solidFill>
                <a:latin typeface="Calibri"/>
              </a:rPr>
              <a:t>3. Cómo se repara el hueso, fase por fase</a:t>
            </a:r>
          </a:p>
          <a:p>
            <a:pPr marL="347472" indent="-347472">
              <a:spcAft>
                <a:spcPts val="1400"/>
              </a:spcAft>
              <a:buChar char="•"/>
            </a:pPr>
            <a:r>
              <a:rPr sz="2200">
                <a:solidFill>
                  <a:srgbClr val="263238"/>
                </a:solidFill>
                <a:latin typeface="Calibri"/>
              </a:rPr>
              <a:t>4. Dónde nace el callo: periostio, médula, músculo y vasos</a:t>
            </a:r>
          </a:p>
          <a:p>
            <a:pPr marL="347472" indent="-347472">
              <a:spcAft>
                <a:spcPts val="1400"/>
              </a:spcAft>
              <a:buChar char="•"/>
            </a:pPr>
            <a:r>
              <a:rPr sz="2200">
                <a:solidFill>
                  <a:srgbClr val="263238"/>
                </a:solidFill>
                <a:latin typeface="Calibri"/>
              </a:rPr>
              <a:t>5. La mecánica: deformación, estabilidad y movimiento</a:t>
            </a:r>
          </a:p>
          <a:p>
            <a:pPr marL="347472" indent="-347472">
              <a:spcAft>
                <a:spcPts val="1400"/>
              </a:spcAft>
              <a:buChar char="•"/>
            </a:pPr>
            <a:r>
              <a:rPr sz="2200">
                <a:solidFill>
                  <a:srgbClr val="263238"/>
                </a:solidFill>
                <a:latin typeface="Calibri"/>
              </a:rPr>
              <a:t>6. Lo que se ve en el tejido: curación directa e indirecta</a:t>
            </a:r>
          </a:p>
          <a:p>
            <a:pPr marL="347472" indent="-347472">
              <a:spcAft>
                <a:spcPts val="1400"/>
              </a:spcAft>
              <a:buChar char="•"/>
            </a:pPr>
            <a:r>
              <a:rPr sz="2200">
                <a:solidFill>
                  <a:srgbClr val="263238"/>
                </a:solidFill>
                <a:latin typeface="Calibri"/>
              </a:rPr>
              <a:t>7. Dos marcos para pensar: el diamante de Giannoudis y la teoría BHN</a:t>
            </a:r>
          </a:p>
          <a:p>
            <a:pPr marL="347472" indent="-347472">
              <a:spcAft>
                <a:spcPts val="1400"/>
              </a:spcAft>
              <a:buChar char="•"/>
            </a:pPr>
            <a:r>
              <a:rPr sz="2200">
                <a:solidFill>
                  <a:srgbClr val="263238"/>
                </a:solidFill>
                <a:latin typeface="Calibri"/>
              </a:rPr>
              <a:t>8. Qué favorece y qué retrasa la consolidación</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Cómo clasificar el estado de la consolidación</a:t>
            </a:r>
          </a:p>
          <a:p>
            <a:pPr marL="347472" indent="-347472">
              <a:spcAft>
                <a:spcPts val="1400"/>
              </a:spcAft>
              <a:buChar char="•"/>
            </a:pPr>
            <a:r>
              <a:rPr sz="2200">
                <a:solidFill>
                  <a:srgbClr val="263238"/>
                </a:solidFill>
                <a:latin typeface="Calibri"/>
              </a:rPr>
              <a:t>10. Diagnóstico: clínica, imagen y laboratorio</a:t>
            </a:r>
          </a:p>
          <a:p>
            <a:pPr marL="347472" indent="-347472">
              <a:spcAft>
                <a:spcPts val="1400"/>
              </a:spcAft>
              <a:buChar char="•"/>
            </a:pPr>
            <a:r>
              <a:rPr sz="2200">
                <a:solidFill>
                  <a:srgbClr val="263238"/>
                </a:solidFill>
                <a:latin typeface="Calibri"/>
              </a:rPr>
              <a:t>11. Examen físico de la consolidación</a:t>
            </a:r>
          </a:p>
          <a:p>
            <a:pPr marL="347472" indent="-347472">
              <a:spcAft>
                <a:spcPts val="1400"/>
              </a:spcAft>
              <a:buChar char="•"/>
            </a:pPr>
            <a:r>
              <a:rPr sz="2200">
                <a:solidFill>
                  <a:srgbClr val="263238"/>
                </a:solidFill>
                <a:latin typeface="Calibri"/>
              </a:rPr>
              <a:t>12. Imágenes: radiografía, RUST, TC y ecografía, con su confiabilidad</a:t>
            </a:r>
          </a:p>
          <a:p>
            <a:pPr marL="347472" indent="-347472">
              <a:spcAft>
                <a:spcPts val="1400"/>
              </a:spcAft>
              <a:buChar char="•"/>
            </a:pPr>
            <a:r>
              <a:rPr sz="2200">
                <a:solidFill>
                  <a:srgbClr val="263238"/>
                </a:solidFill>
                <a:latin typeface="Calibri"/>
              </a:rPr>
              <a:t>13. Algoritmo: ¿avanza o no avanza la consolidación?</a:t>
            </a:r>
          </a:p>
          <a:p>
            <a:pPr marL="347472" indent="-347472">
              <a:spcAft>
                <a:spcPts val="1400"/>
              </a:spcAft>
              <a:buChar char="•"/>
            </a:pPr>
            <a:r>
              <a:rPr sz="2200">
                <a:solidFill>
                  <a:srgbClr val="263238"/>
                </a:solidFill>
                <a:latin typeface="Calibri"/>
              </a:rPr>
              <a:t>14. Tratamiento: qué mejora la consolidación y qué solo promete</a:t>
            </a:r>
          </a:p>
          <a:p>
            <a:pPr marL="347472" indent="-347472">
              <a:spcAft>
                <a:spcPts val="1400"/>
              </a:spcAft>
              <a:buChar char="•"/>
            </a:pPr>
            <a:r>
              <a:rPr sz="2200">
                <a:solidFill>
                  <a:srgbClr val="263238"/>
                </a:solidFill>
                <a:latin typeface="Calibri"/>
              </a:rPr>
              <a:t>15. Del principio a la mesa de operaciones: implante, partes blandas y carga</a:t>
            </a:r>
          </a:p>
          <a:p>
            <a:pPr marL="347472" indent="-347472">
              <a:spcAft>
                <a:spcPts val="1400"/>
              </a:spcAft>
              <a:buChar char="•"/>
            </a:pPr>
            <a:r>
              <a:rPr sz="2200">
                <a:solidFill>
                  <a:srgbClr val="263238"/>
                </a:solidFill>
                <a:latin typeface="Calibri"/>
              </a:rPr>
              <a:t>16. Cuando falla: retardo, no unión y riesgos de lo que añadimos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Marsell R et al. Injury. 2011. doi:10.1016/j.injury.2011.03.031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hueso cura por 2 caminos: el directo, sin callo, exige reducción anatómica y estabilidad rígida; el indirecto pasa por hematoma, callo blando, callo duro y remodelado, y es el más común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significa consolidar y por qué camino se logra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Marsell R et al. Injury. 2011. doi:10.1016/j.injury.2011.03.031</a:t>
            </a:r>
          </a:p>
          <a:p>
            <a:r>
              <a:rPr sz="800">
                <a:solidFill>
                  <a:srgbClr val="5A6469"/>
                </a:solidFill>
                <a:latin typeface="Calibri"/>
              </a:rPr>
              <a:t>[r2] Claes L et al. Nat Rev Rheumatol. 2012. doi:10.1038/nrrheum.2012.1</a:t>
            </a:r>
          </a:p>
          <a:p>
            <a:r>
              <a:rPr sz="800">
                <a:solidFill>
                  <a:srgbClr val="5A6469"/>
                </a:solidFill>
                <a:latin typeface="Calibri"/>
              </a:rPr>
              <a:t>[r3] Bikle D. Front Endocrinol (Lausanne). 2025. doi:10.3389/fendo.2025.1703129</a:t>
            </a:r>
          </a:p>
          <a:p>
            <a:r>
              <a:rPr sz="800">
                <a:solidFill>
                  <a:srgbClr val="5A6469"/>
                </a:solidFill>
                <a:latin typeface="Calibri"/>
              </a:rPr>
              <a:t>[r4] Zhang H et al. J Orthop Translat. 2025. doi:10.1016/j.jot.2024.09.012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Consolidar es recuperar la continuidad y la resistencia del hueso.</a:t>
            </a:r>
          </a:p>
          <a:p>
            <a:pPr marL="347472" indent="-347472">
              <a:spcAft>
                <a:spcPts val="1400"/>
              </a:spcAft>
              <a:buChar char="•"/>
            </a:pPr>
            <a:r>
              <a:rPr sz="2400">
                <a:solidFill>
                  <a:srgbClr val="263238"/>
                </a:solidFill>
                <a:latin typeface="Calibri"/>
              </a:rPr>
              <a:t>Para el paciente significa cargar sin dolor; para el radiólogo, ver puentes de hueso a través del foco.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significa consolidar y por qué camino se logra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Marsell R et al. Injury. 2011. doi:10.1016/j.injury.2011.03.031</a:t>
            </a:r>
          </a:p>
          <a:p>
            <a:r>
              <a:rPr sz="800">
                <a:solidFill>
                  <a:srgbClr val="5A6469"/>
                </a:solidFill>
                <a:latin typeface="Calibri"/>
              </a:rPr>
              <a:t>[r2] Claes L et al. Nat Rev Rheumatol. 2012. doi:10.1038/nrrheum.2012.1</a:t>
            </a:r>
          </a:p>
          <a:p>
            <a:r>
              <a:rPr sz="800">
                <a:solidFill>
                  <a:srgbClr val="5A6469"/>
                </a:solidFill>
                <a:latin typeface="Calibri"/>
              </a:rPr>
              <a:t>[r3] Bikle D. Front Endocrinol (Lausanne). 2025. doi:10.3389/fendo.2025.1703129</a:t>
            </a:r>
          </a:p>
          <a:p>
            <a:r>
              <a:rPr sz="800">
                <a:solidFill>
                  <a:srgbClr val="5A6469"/>
                </a:solidFill>
                <a:latin typeface="Calibri"/>
              </a:rPr>
              <a:t>[r4] Zhang H et al. J Orthop Translat. 2025. doi:10.1016/j.jot.2024.09.012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decide el camino es la estabilidad que da la fijación.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Curación directa e indirecta frente a frente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Marsell R et al. Injury. 2011. doi:10.1016/j.injury.2011.03.031</a:t>
            </a:r>
          </a:p>
          <a:p>
            <a:r>
              <a:rPr sz="800">
                <a:solidFill>
                  <a:srgbClr val="5A6469"/>
                </a:solidFill>
                <a:latin typeface="Calibri"/>
              </a:rPr>
              <a:t>[r19] Perren SM. 2002. doi:10.1302/0301-620x.84b8.13752</a:t>
            </a:r>
          </a:p>
          <a:p>
            <a:r>
              <a:rPr sz="800">
                <a:solidFill>
                  <a:srgbClr val="5A6469"/>
                </a:solidFill>
                <a:latin typeface="Calibri"/>
              </a:rPr>
              <a:t>[r4] Zhang H et al. J Orthop Translat. 2025. doi:10.1016/j.jot.2024.09.012</a:t>
            </a:r>
          </a:p>
          <a:p>
            <a:r>
              <a:rPr sz="800">
                <a:solidFill>
                  <a:srgbClr val="5A6469"/>
                </a:solidFill>
                <a:latin typeface="Calibri"/>
              </a:rPr>
              <a:t>[r3] Bikle D. Front Endocrinol (Lausanne). 2025. doi:10.3389/fendo.2025.1703129</a:t>
            </a:r>
          </a:p>
          <a:p>
            <a:r>
              <a:rPr sz="800">
                <a:solidFill>
                  <a:srgbClr val="5A6469"/>
                </a:solidFill>
                <a:latin typeface="Calibri"/>
              </a:rPr>
              <a:t>[r34] Dabis J et al. Strategies Trauma Limb Reconstr. 2017. doi:10.1007/s11751-017-0296-4</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Rasgo</a:t>
                      </a:r>
                    </a:p>
                  </a:txBody>
                  <a:tcPr>
                    <a:solidFill>
                      <a:srgbClr val="0F5F6B"/>
                    </a:solidFill>
                  </a:tcPr>
                </a:tc>
                <a:tc>
                  <a:txBody>
                    <a:bodyPr/>
                    <a:lstStyle/>
                    <a:p>
                      <a:r>
                        <a:rPr sz="1600" b="1">
                          <a:solidFill>
                            <a:srgbClr val="FFFFFF"/>
                          </a:solidFill>
                          <a:latin typeface="Calibri"/>
                        </a:rPr>
                        <a:t>Directa (primaria)</a:t>
                      </a:r>
                    </a:p>
                  </a:txBody>
                  <a:tcPr>
                    <a:solidFill>
                      <a:srgbClr val="0F5F6B"/>
                    </a:solidFill>
                  </a:tcPr>
                </a:tc>
                <a:tc>
                  <a:txBody>
                    <a:bodyPr/>
                    <a:lstStyle/>
                    <a:p>
                      <a:r>
                        <a:rPr sz="1600" b="1">
                          <a:solidFill>
                            <a:srgbClr val="FFFFFF"/>
                          </a:solidFill>
                          <a:latin typeface="Calibri"/>
                        </a:rPr>
                        <a:t>Indirecta (secundaria)</a:t>
                      </a:r>
                    </a:p>
                  </a:txBody>
                  <a:tcPr>
                    <a:solidFill>
                      <a:srgbClr val="0F5F6B"/>
                    </a:solidFill>
                  </a:tcPr>
                </a:tc>
              </a:tr>
              <a:tr h="457200">
                <a:tc>
                  <a:txBody>
                    <a:bodyPr/>
                    <a:lstStyle/>
                    <a:p>
                      <a:r>
                        <a:rPr sz="1600">
                          <a:solidFill>
                            <a:srgbClr val="263238"/>
                          </a:solidFill>
                          <a:latin typeface="Calibri"/>
                        </a:rPr>
                        <a:t>Estabilidad que exige</a:t>
                      </a:r>
                    </a:p>
                  </a:txBody>
                  <a:tcPr>
                    <a:solidFill>
                      <a:srgbClr val="EEF3F4"/>
                    </a:solidFill>
                  </a:tcPr>
                </a:tc>
                <a:tc>
                  <a:txBody>
                    <a:bodyPr/>
                    <a:lstStyle/>
                    <a:p>
                      <a:r>
                        <a:rPr sz="1600">
                          <a:solidFill>
                            <a:srgbClr val="263238"/>
                          </a:solidFill>
                          <a:latin typeface="Calibri"/>
                        </a:rPr>
                        <a:t>Absoluta: compresión y reducción anatómica [r1]</a:t>
                      </a:r>
                    </a:p>
                  </a:txBody>
                  <a:tcPr>
                    <a:solidFill>
                      <a:srgbClr val="EEF3F4"/>
                    </a:solidFill>
                  </a:tcPr>
                </a:tc>
                <a:tc>
                  <a:txBody>
                    <a:bodyPr/>
                    <a:lstStyle/>
                    <a:p>
                      <a:r>
                        <a:rPr sz="1600">
                          <a:solidFill>
                            <a:srgbClr val="263238"/>
                          </a:solidFill>
                          <a:latin typeface="Calibri"/>
                        </a:rPr>
                        <a:t>Relativa: movimiento pequeño y controlado [r19]</a:t>
                      </a:r>
                    </a:p>
                  </a:txBody>
                  <a:tcPr>
                    <a:solidFill>
                      <a:srgbClr val="EEF3F4"/>
                    </a:solidFill>
                  </a:tcPr>
                </a:tc>
              </a:tr>
              <a:tr h="457200">
                <a:tc>
                  <a:txBody>
                    <a:bodyPr/>
                    <a:lstStyle/>
                    <a:p>
                      <a:r>
                        <a:rPr sz="1600">
                          <a:solidFill>
                            <a:srgbClr val="263238"/>
                          </a:solidFill>
                          <a:latin typeface="Calibri"/>
                        </a:rPr>
                        <a:t>Deformación aproximada</a:t>
                      </a:r>
                    </a:p>
                  </a:txBody>
                  <a:tcPr>
                    <a:solidFill>
                      <a:srgbClr val="FFFFFF"/>
                    </a:solidFill>
                  </a:tcPr>
                </a:tc>
                <a:tc>
                  <a:txBody>
                    <a:bodyPr/>
                    <a:lstStyle/>
                    <a:p>
                      <a:r>
                        <a:rPr sz="1600">
                          <a:solidFill>
                            <a:srgbClr val="263238"/>
                          </a:solidFill>
                          <a:latin typeface="Calibri"/>
                        </a:rPr>
                        <a:t>0 a 2 % [r4]</a:t>
                      </a:r>
                    </a:p>
                  </a:txBody>
                  <a:tcPr>
                    <a:solidFill>
                      <a:srgbClr val="FFFFFF"/>
                    </a:solidFill>
                  </a:tcPr>
                </a:tc>
                <a:tc>
                  <a:txBody>
                    <a:bodyPr/>
                    <a:lstStyle/>
                    <a:p>
                      <a:r>
                        <a:rPr sz="1600">
                          <a:solidFill>
                            <a:srgbClr val="263238"/>
                          </a:solidFill>
                          <a:latin typeface="Calibri"/>
                        </a:rPr>
                        <a:t>2 a 10 % [r4]</a:t>
                      </a:r>
                    </a:p>
                  </a:txBody>
                  <a:tcPr>
                    <a:solidFill>
                      <a:srgbClr val="FFFFFF"/>
                    </a:solidFill>
                  </a:tcPr>
                </a:tc>
              </a:tr>
              <a:tr h="457200">
                <a:tc>
                  <a:txBody>
                    <a:bodyPr/>
                    <a:lstStyle/>
                    <a:p>
                      <a:r>
                        <a:rPr sz="1600">
                          <a:solidFill>
                            <a:srgbClr val="263238"/>
                          </a:solidFill>
                          <a:latin typeface="Calibri"/>
                        </a:rPr>
                        <a:t>Callo visible</a:t>
                      </a:r>
                    </a:p>
                  </a:txBody>
                  <a:tcPr>
                    <a:solidFill>
                      <a:srgbClr val="EEF3F4"/>
                    </a:solidFill>
                  </a:tcPr>
                </a:tc>
                <a:tc>
                  <a:txBody>
                    <a:bodyPr/>
                    <a:lstStyle/>
                    <a:p>
                      <a:r>
                        <a:rPr sz="1600">
                          <a:solidFill>
                            <a:srgbClr val="263238"/>
                          </a:solidFill>
                          <a:latin typeface="Calibri"/>
                        </a:rPr>
                        <a:t>No [r4]</a:t>
                      </a:r>
                    </a:p>
                  </a:txBody>
                  <a:tcPr>
                    <a:solidFill>
                      <a:srgbClr val="EEF3F4"/>
                    </a:solidFill>
                  </a:tcPr>
                </a:tc>
                <a:tc>
                  <a:txBody>
                    <a:bodyPr/>
                    <a:lstStyle/>
                    <a:p>
                      <a:r>
                        <a:rPr sz="1600">
                          <a:solidFill>
                            <a:srgbClr val="263238"/>
                          </a:solidFill>
                          <a:latin typeface="Calibri"/>
                        </a:rPr>
                        <a:t>Sí, periosteal e intramedular [r3]</a:t>
                      </a:r>
                    </a:p>
                  </a:txBody>
                  <a:tcPr>
                    <a:solidFill>
                      <a:srgbClr val="EEF3F4"/>
                    </a:solidFill>
                  </a:tcPr>
                </a:tc>
              </a:tr>
              <a:tr h="457200">
                <a:tc>
                  <a:txBody>
                    <a:bodyPr/>
                    <a:lstStyle/>
                    <a:p>
                      <a:r>
                        <a:rPr sz="1600">
                          <a:solidFill>
                            <a:srgbClr val="263238"/>
                          </a:solidFill>
                          <a:latin typeface="Calibri"/>
                        </a:rPr>
                        <a:t>Qué pasa en el tejido</a:t>
                      </a:r>
                    </a:p>
                  </a:txBody>
                  <a:tcPr>
                    <a:solidFill>
                      <a:srgbClr val="FFFFFF"/>
                    </a:solidFill>
                  </a:tcPr>
                </a:tc>
                <a:tc>
                  <a:txBody>
                    <a:bodyPr/>
                    <a:lstStyle/>
                    <a:p>
                      <a:r>
                        <a:rPr sz="1600">
                          <a:solidFill>
                            <a:srgbClr val="263238"/>
                          </a:solidFill>
                          <a:latin typeface="Calibri"/>
                        </a:rPr>
                        <a:t>Conos de corte osteoclásticos y osteones cruzan el foco [r34]</a:t>
                      </a:r>
                    </a:p>
                  </a:txBody>
                  <a:tcPr>
                    <a:solidFill>
                      <a:srgbClr val="FFFFFF"/>
                    </a:solidFill>
                  </a:tcPr>
                </a:tc>
                <a:tc>
                  <a:txBody>
                    <a:bodyPr/>
                    <a:lstStyle/>
                    <a:p>
                      <a:r>
                        <a:rPr sz="1600">
                          <a:solidFill>
                            <a:srgbClr val="263238"/>
                          </a:solidFill>
                          <a:latin typeface="Calibri"/>
                        </a:rPr>
                        <a:t>Hematoma, cartílago, hueso trenzado y remodelado [r1][r33]</a:t>
                      </a:r>
                    </a:p>
                  </a:txBody>
                  <a:tcPr>
                    <a:solidFill>
                      <a:srgbClr val="FFFFFF"/>
                    </a:solidFill>
                  </a:tcPr>
                </a:tc>
              </a:tr>
              <a:tr h="457200">
                <a:tc>
                  <a:txBody>
                    <a:bodyPr/>
                    <a:lstStyle/>
                    <a:p>
                      <a:r>
                        <a:rPr sz="1600">
                          <a:solidFill>
                            <a:srgbClr val="263238"/>
                          </a:solidFill>
                          <a:latin typeface="Calibri"/>
                        </a:rPr>
                        <a:t>Cómo se logra en cirugía</a:t>
                      </a:r>
                    </a:p>
                  </a:txBody>
                  <a:tcPr>
                    <a:solidFill>
                      <a:srgbClr val="EEF3F4"/>
                    </a:solidFill>
                  </a:tcPr>
                </a:tc>
                <a:tc>
                  <a:txBody>
                    <a:bodyPr/>
                    <a:lstStyle/>
                    <a:p>
                      <a:r>
                        <a:rPr sz="1600">
                          <a:solidFill>
                            <a:srgbClr val="263238"/>
                          </a:solidFill>
                          <a:latin typeface="Calibri"/>
                        </a:rPr>
                        <a:t>Reducción abierta y fijación interna rígida [r1]</a:t>
                      </a:r>
                    </a:p>
                  </a:txBody>
                  <a:tcPr>
                    <a:solidFill>
                      <a:srgbClr val="EEF3F4"/>
                    </a:solidFill>
                  </a:tcPr>
                </a:tc>
                <a:tc>
                  <a:txBody>
                    <a:bodyPr/>
                    <a:lstStyle/>
                    <a:p>
                      <a:r>
                        <a:rPr sz="1600">
                          <a:solidFill>
                            <a:srgbClr val="263238"/>
                          </a:solidFill>
                          <a:latin typeface="Calibri"/>
                        </a:rPr>
                        <a:t>Clavo endomedular, placa puente, fijador externo o placa bloqueada [r4]; yeso (práctica habitual, opinión experta)</a:t>
                      </a:r>
                    </a:p>
                  </a:txBody>
                  <a:tcPr>
                    <a:solidFill>
                      <a:srgbClr val="EEF3F4"/>
                    </a:solidFill>
                  </a:tcPr>
                </a:tc>
              </a:tr>
              <a:tr h="457200">
                <a:tc>
                  <a:txBody>
                    <a:bodyPr/>
                    <a:lstStyle/>
                    <a:p>
                      <a:r>
                        <a:rPr sz="1600">
                          <a:solidFill>
                            <a:srgbClr val="263238"/>
                          </a:solidFill>
                          <a:latin typeface="Calibri"/>
                        </a:rPr>
                        <a:t>Remodelado posterior</a:t>
                      </a:r>
                    </a:p>
                  </a:txBody>
                  <a:tcPr>
                    <a:solidFill>
                      <a:srgbClr val="FFFFFF"/>
                    </a:solidFill>
                  </a:tcPr>
                </a:tc>
                <a:tc>
                  <a:txBody>
                    <a:bodyPr/>
                    <a:lstStyle/>
                    <a:p>
                      <a:r>
                        <a:rPr sz="1600">
                          <a:solidFill>
                            <a:srgbClr val="263238"/>
                          </a:solidFill>
                          <a:latin typeface="Calibri"/>
                        </a:rPr>
                        <a:t>No lo necesita [r1]</a:t>
                      </a:r>
                    </a:p>
                  </a:txBody>
                  <a:tcPr>
                    <a:solidFill>
                      <a:srgbClr val="FFFFFF"/>
                    </a:solidFill>
                  </a:tcPr>
                </a:tc>
                <a:tc>
                  <a:txBody>
                    <a:bodyPr/>
                    <a:lstStyle/>
                    <a:p>
                      <a:r>
                        <a:rPr sz="1600">
                          <a:solidFill>
                            <a:srgbClr val="263238"/>
                          </a:solidFill>
                          <a:latin typeface="Calibri"/>
                        </a:rPr>
                        <a:t>Etapa final y la más larga [r33]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Con qué frecuencia falla la consolidación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Andrzejowski P et al. J Orthop Traumatol. 2019. doi:10.1186/s10195-019-0528-0</a:t>
            </a:r>
          </a:p>
          <a:p>
            <a:r>
              <a:rPr sz="800">
                <a:solidFill>
                  <a:srgbClr val="5A6469"/>
                </a:solidFill>
                <a:latin typeface="Calibri"/>
              </a:rPr>
              <a:t>[r12] Zura R et al. JAMA Surg. 2016. doi:10.1001/jamasurg.2016.2775</a:t>
            </a:r>
          </a:p>
          <a:p>
            <a:r>
              <a:rPr sz="800">
                <a:solidFill>
                  <a:srgbClr val="5A6469"/>
                </a:solidFill>
                <a:latin typeface="Calibri"/>
              </a:rPr>
              <a:t>[r13] Mills LA et al. Acta Orthop. 2017. doi:10.1080/17453674.2017.1321351</a:t>
            </a:r>
          </a:p>
          <a:p>
            <a:r>
              <a:rPr sz="800">
                <a:solidFill>
                  <a:srgbClr val="5A6469"/>
                </a:solidFill>
                <a:latin typeface="Calibri"/>
              </a:rPr>
              <a:t>[r23] Hak DJ et al. Injury. 2014. doi:10.1016/j.injury.2014.04.002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tasas dependen de quién cuenta y qué cuenta: por paciente o por fractura, no unión sintomática tratada en hospital o diagnóstico en una base de reclamaciones.</a:t>
            </a:r>
          </a:p>
          <a:p>
            <a:pPr marL="347472" indent="-347472">
              <a:spcAft>
                <a:spcPts val="1400"/>
              </a:spcAft>
              <a:buChar char="•"/>
            </a:pPr>
            <a:r>
              <a:rPr sz="2400">
                <a:solidFill>
                  <a:srgbClr val="263238"/>
                </a:solidFill>
                <a:latin typeface="Calibri"/>
              </a:rPr>
              <a:t>Por eso las cifras siguientes no son intercambiables.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Tasa de no unión (o de reingreso por no unión) según la cohorte y cómo se contó</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Mills LA et al. Acta Orthop. 2017. doi:10.1080/17453674.2017.1321351</a:t>
            </a:r>
          </a:p>
          <a:p>
            <a:r>
              <a:rPr sz="800">
                <a:solidFill>
                  <a:srgbClr val="5A6469"/>
                </a:solidFill>
                <a:latin typeface="Calibri"/>
              </a:rPr>
              <a:t>[r35] Zura R et al. Bone. 2017. doi:10.1016/j.bone.2016.11.006</a:t>
            </a:r>
          </a:p>
          <a:p>
            <a:r>
              <a:rPr sz="800">
                <a:solidFill>
                  <a:srgbClr val="5A6469"/>
                </a:solidFill>
                <a:latin typeface="Calibri"/>
              </a:rPr>
              <a:t>[r12] Zura R et al. JAMA Surg. 2016. doi:10.1001/jamasurg.2016.2775</a:t>
            </a:r>
          </a:p>
          <a:p>
            <a:r>
              <a:rPr sz="800">
                <a:solidFill>
                  <a:srgbClr val="5A6469"/>
                </a:solidFill>
                <a:latin typeface="Calibri"/>
              </a:rPr>
              <a:t>[r32] Ekegren CL et al. Int J Environ Res Public Health. 2018. doi:10.3390/ijerph15122845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No unión por 1000 fracturas según el hueso (Escocia, citado por una revisión)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Andrzejowski P et al. J Orthop Traumatol. 2019. doi:10.1186/s10195-019-0528-0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se repara el hueso, fase por fase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Claes L et al. Nat Rev Rheumatol. 2012. doi:10.1038/nrrheum.2012.1</a:t>
            </a:r>
          </a:p>
          <a:p>
            <a:r>
              <a:rPr sz="1000">
                <a:solidFill>
                  <a:srgbClr val="5A6469"/>
                </a:solidFill>
                <a:latin typeface="Calibri"/>
              </a:rPr>
              <a:t>[r3] Bikle D. Front Endocrinol (Lausanne). 2025. doi:10.3389/fendo.2025.1703129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Cuántas fases.</a:t>
            </a:r>
          </a:p>
          <a:p>
            <a:pPr marL="347472" indent="-347472">
              <a:spcAft>
                <a:spcPts val="1400"/>
              </a:spcAft>
              <a:buChar char="•"/>
            </a:pPr>
            <a:r>
              <a:rPr sz="2400">
                <a:solidFill>
                  <a:srgbClr val="263238"/>
                </a:solidFill>
                <a:latin typeface="Calibri"/>
              </a:rPr>
              <a:t>Se describen 3 tiempos: inflamación, reparación y remodelado [r2].</a:t>
            </a:r>
          </a:p>
          <a:p>
            <a:pPr marL="347472" indent="-347472">
              <a:spcAft>
                <a:spcPts val="1400"/>
              </a:spcAft>
              <a:buChar char="•"/>
            </a:pPr>
            <a:r>
              <a:rPr sz="2400">
                <a:solidFill>
                  <a:srgbClr val="263238"/>
                </a:solidFill>
                <a:latin typeface="Calibri"/>
              </a:rPr>
              <a:t>Otros autores separan 4 fases al dividir la reparación en callo blando y callo duro [r3].</a:t>
            </a:r>
          </a:p>
          <a:p>
            <a:pPr marL="347472" indent="-347472">
              <a:spcAft>
                <a:spcPts val="1400"/>
              </a:spcAft>
              <a:buChar char="•"/>
            </a:pPr>
            <a:r>
              <a:rPr sz="2400">
                <a:solidFill>
                  <a:srgbClr val="263238"/>
                </a:solidFill>
                <a:latin typeface="Calibri"/>
              </a:rPr>
              <a:t>Ambos esquemas describen lo mismo.</a:t>
            </a:r>
          </a:p>
          <a:p>
            <a:pPr marL="347472" indent="-347472">
              <a:spcAft>
                <a:spcPts val="1400"/>
              </a:spcAft>
              <a:buChar char="•"/>
            </a:pPr>
            <a:r>
              <a:rPr sz="2400">
                <a:solidFill>
                  <a:srgbClr val="263238"/>
                </a:solidFill>
                <a:latin typeface="Calibri"/>
              </a:rPr>
              <a:t>Fase 1: hematoma e inflamación.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se repara el hueso, fase por fase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Staubli F et al. Signal Transduct Target Ther. 2026. doi:10.1038/s41392-026-02967-z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Fase 4: remodelado.</a:t>
            </a:r>
          </a:p>
          <a:p>
            <a:pPr marL="347472" indent="-347472">
              <a:spcAft>
                <a:spcPts val="1400"/>
              </a:spcAft>
              <a:buChar char="•"/>
            </a:pPr>
            <a:r>
              <a:rPr sz="2800">
                <a:solidFill>
                  <a:srgbClr val="263238"/>
                </a:solidFill>
                <a:latin typeface="Calibri"/>
              </a:rPr>
              <a:t>Es la etapa final y la más larga: el hueso trenzado se cambia por hueso lamelar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Las 4 fases: duración aproximada, qué ocurre y qué influye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Bikle D. Front Endocrinol (Lausanne). 2025. doi:10.3389/fendo.2025.1703129</a:t>
            </a:r>
          </a:p>
          <a:p>
            <a:r>
              <a:rPr sz="800">
                <a:solidFill>
                  <a:srgbClr val="5A6469"/>
                </a:solidFill>
                <a:latin typeface="Calibri"/>
              </a:rPr>
              <a:t>[r33] Staubli F et al. Signal Transduct Target Ther. 2026. doi:10.1038/s41392-026-02967-z</a:t>
            </a:r>
          </a:p>
          <a:p>
            <a:r>
              <a:rPr sz="800">
                <a:solidFill>
                  <a:srgbClr val="5A6469"/>
                </a:solidFill>
                <a:latin typeface="Calibri"/>
              </a:rPr>
              <a:t>[r19] Perren SM. 2002. doi:10.1302/0301-620x.84b8.13752</a:t>
            </a:r>
          </a:p>
          <a:p>
            <a:r>
              <a:rPr sz="800">
                <a:solidFill>
                  <a:srgbClr val="5A6469"/>
                </a:solidFill>
                <a:latin typeface="Calibri"/>
              </a:rPr>
              <a:t>[r2] Claes L et al. Nat Rev Rheumatol. 2012. doi:10.1038/nrrheum.2012.1</a:t>
            </a:r>
          </a:p>
          <a:p>
            <a:r>
              <a:rPr sz="800">
                <a:solidFill>
                  <a:srgbClr val="5A6469"/>
                </a:solidFill>
                <a:latin typeface="Calibri"/>
              </a:rPr>
              <a:t>[r37] Claes L et al. J Orthop Res. 2002. doi:10.1016/S0736-0266(02)00044-X</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Fase</a:t>
                      </a:r>
                    </a:p>
                  </a:txBody>
                  <a:tcPr>
                    <a:solidFill>
                      <a:srgbClr val="0F5F6B"/>
                    </a:solidFill>
                  </a:tcPr>
                </a:tc>
                <a:tc>
                  <a:txBody>
                    <a:bodyPr/>
                    <a:lstStyle/>
                    <a:p>
                      <a:r>
                        <a:rPr sz="1400" b="1">
                          <a:solidFill>
                            <a:srgbClr val="FFFFFF"/>
                          </a:solidFill>
                          <a:latin typeface="Calibri"/>
                        </a:rPr>
                        <a:t>Duración aproximada</a:t>
                      </a:r>
                    </a:p>
                  </a:txBody>
                  <a:tcPr>
                    <a:solidFill>
                      <a:srgbClr val="0F5F6B"/>
                    </a:solidFill>
                  </a:tcPr>
                </a:tc>
                <a:tc>
                  <a:txBody>
                    <a:bodyPr/>
                    <a:lstStyle/>
                    <a:p>
                      <a:r>
                        <a:rPr sz="1400" b="1">
                          <a:solidFill>
                            <a:srgbClr val="FFFFFF"/>
                          </a:solidFill>
                          <a:latin typeface="Calibri"/>
                        </a:rPr>
                        <a:t>Qué ocurre</a:t>
                      </a:r>
                    </a:p>
                  </a:txBody>
                  <a:tcPr>
                    <a:solidFill>
                      <a:srgbClr val="0F5F6B"/>
                    </a:solidFill>
                  </a:tcPr>
                </a:tc>
                <a:tc>
                  <a:txBody>
                    <a:bodyPr/>
                    <a:lstStyle/>
                    <a:p>
                      <a:r>
                        <a:rPr sz="1400" b="1">
                          <a:solidFill>
                            <a:srgbClr val="FFFFFF"/>
                          </a:solidFill>
                          <a:latin typeface="Calibri"/>
                        </a:rPr>
                        <a:t>Qué influye</a:t>
                      </a:r>
                    </a:p>
                  </a:txBody>
                  <a:tcPr>
                    <a:solidFill>
                      <a:srgbClr val="0F5F6B"/>
                    </a:solidFill>
                  </a:tcPr>
                </a:tc>
              </a:tr>
              <a:tr h="457200">
                <a:tc>
                  <a:txBody>
                    <a:bodyPr/>
                    <a:lstStyle/>
                    <a:p>
                      <a:r>
                        <a:rPr sz="1400">
                          <a:solidFill>
                            <a:srgbClr val="263238"/>
                          </a:solidFill>
                          <a:latin typeface="Calibri"/>
                        </a:rPr>
                        <a:t>1. Hematoma e inflamación</a:t>
                      </a:r>
                    </a:p>
                  </a:txBody>
                  <a:tcPr>
                    <a:solidFill>
                      <a:srgbClr val="EEF3F4"/>
                    </a:solidFill>
                  </a:tcPr>
                </a:tc>
                <a:tc>
                  <a:txBody>
                    <a:bodyPr/>
                    <a:lstStyle/>
                    <a:p>
                      <a:r>
                        <a:rPr sz="1400">
                          <a:solidFill>
                            <a:srgbClr val="263238"/>
                          </a:solidFill>
                          <a:latin typeface="Calibri"/>
                        </a:rPr>
                        <a:t>Unos 5 días [r3]</a:t>
                      </a:r>
                    </a:p>
                  </a:txBody>
                  <a:tcPr>
                    <a:solidFill>
                      <a:srgbClr val="EEF3F4"/>
                    </a:solidFill>
                  </a:tcPr>
                </a:tc>
                <a:tc>
                  <a:txBody>
                    <a:bodyPr/>
                    <a:lstStyle/>
                    <a:p>
                      <a:r>
                        <a:rPr sz="1400">
                          <a:solidFill>
                            <a:srgbClr val="263238"/>
                          </a:solidFill>
                          <a:latin typeface="Calibri"/>
                        </a:rPr>
                        <a:t>Hematoma; plaquetas, neutrófilos y macrófagos; llegada de células madre [r33]</a:t>
                      </a:r>
                    </a:p>
                  </a:txBody>
                  <a:tcPr>
                    <a:solidFill>
                      <a:srgbClr val="EEF3F4"/>
                    </a:solidFill>
                  </a:tcPr>
                </a:tc>
                <a:tc>
                  <a:txBody>
                    <a:bodyPr/>
                    <a:lstStyle/>
                    <a:p>
                      <a:r>
                        <a:rPr sz="1400">
                          <a:solidFill>
                            <a:srgbClr val="263238"/>
                          </a:solidFill>
                          <a:latin typeface="Calibri"/>
                        </a:rPr>
                        <a:t>El daño a la irrigación y la inflamación sistémica sostenida lo empeoran [r19][r2]</a:t>
                      </a:r>
                    </a:p>
                  </a:txBody>
                  <a:tcPr>
                    <a:solidFill>
                      <a:srgbClr val="EEF3F4"/>
                    </a:solidFill>
                  </a:tcPr>
                </a:tc>
              </a:tr>
              <a:tr h="457200">
                <a:tc>
                  <a:txBody>
                    <a:bodyPr/>
                    <a:lstStyle/>
                    <a:p>
                      <a:r>
                        <a:rPr sz="1400">
                          <a:solidFill>
                            <a:srgbClr val="263238"/>
                          </a:solidFill>
                          <a:latin typeface="Calibri"/>
                        </a:rPr>
                        <a:t>2. Reparación temprana y callo blando</a:t>
                      </a:r>
                    </a:p>
                  </a:txBody>
                  <a:tcPr>
                    <a:solidFill>
                      <a:srgbClr val="FFFFFF"/>
                    </a:solidFill>
                  </a:tcPr>
                </a:tc>
                <a:tc>
                  <a:txBody>
                    <a:bodyPr/>
                    <a:lstStyle/>
                    <a:p>
                      <a:r>
                        <a:rPr sz="1400">
                          <a:solidFill>
                            <a:srgbClr val="263238"/>
                          </a:solidFill>
                          <a:latin typeface="Calibri"/>
                        </a:rPr>
                        <a:t>Otros 5 días aproximadamente [r3]</a:t>
                      </a:r>
                    </a:p>
                  </a:txBody>
                  <a:tcPr>
                    <a:solidFill>
                      <a:srgbClr val="FFFFFF"/>
                    </a:solidFill>
                  </a:tcPr>
                </a:tc>
                <a:tc>
                  <a:txBody>
                    <a:bodyPr/>
                    <a:lstStyle/>
                    <a:p>
                      <a:r>
                        <a:rPr sz="1400">
                          <a:solidFill>
                            <a:srgbClr val="263238"/>
                          </a:solidFill>
                          <a:latin typeface="Calibri"/>
                        </a:rPr>
                        <a:t>Angiogénesis; cartílago y hueso perióstico [r33]</a:t>
                      </a:r>
                    </a:p>
                  </a:txBody>
                  <a:tcPr>
                    <a:solidFill>
                      <a:srgbClr val="FFFFFF"/>
                    </a:solidFill>
                  </a:tcPr>
                </a:tc>
                <a:tc>
                  <a:txBody>
                    <a:bodyPr/>
                    <a:lstStyle/>
                    <a:p>
                      <a:r>
                        <a:rPr sz="1400">
                          <a:solidFill>
                            <a:srgbClr val="263238"/>
                          </a:solidFill>
                          <a:latin typeface="Calibri"/>
                        </a:rPr>
                        <a:t>Más movimiento da más fibrocartílago y menos hueso en ovejas [r37]</a:t>
                      </a:r>
                    </a:p>
                  </a:txBody>
                  <a:tcPr>
                    <a:solidFill>
                      <a:srgbClr val="FFFFFF"/>
                    </a:solidFill>
                  </a:tcPr>
                </a:tc>
              </a:tr>
              <a:tr h="457200">
                <a:tc>
                  <a:txBody>
                    <a:bodyPr/>
                    <a:lstStyle/>
                    <a:p>
                      <a:r>
                        <a:rPr sz="1400">
                          <a:solidFill>
                            <a:srgbClr val="263238"/>
                          </a:solidFill>
                          <a:latin typeface="Calibri"/>
                        </a:rPr>
                        <a:t>3. Callo duro</a:t>
                      </a:r>
                    </a:p>
                  </a:txBody>
                  <a:tcPr>
                    <a:solidFill>
                      <a:srgbClr val="EEF3F4"/>
                    </a:solidFill>
                  </a:tcPr>
                </a:tc>
                <a:tc>
                  <a:txBody>
                    <a:bodyPr/>
                    <a:lstStyle/>
                    <a:p>
                      <a:r>
                        <a:rPr sz="1400">
                          <a:solidFill>
                            <a:srgbClr val="263238"/>
                          </a:solidFill>
                          <a:latin typeface="Calibri"/>
                        </a:rPr>
                        <a:t>Varias semanas [r3]</a:t>
                      </a:r>
                    </a:p>
                  </a:txBody>
                  <a:tcPr>
                    <a:solidFill>
                      <a:srgbClr val="EEF3F4"/>
                    </a:solidFill>
                  </a:tcPr>
                </a:tc>
                <a:tc>
                  <a:txBody>
                    <a:bodyPr/>
                    <a:lstStyle/>
                    <a:p>
                      <a:r>
                        <a:rPr sz="1400">
                          <a:solidFill>
                            <a:srgbClr val="263238"/>
                          </a:solidFill>
                          <a:latin typeface="Calibri"/>
                        </a:rPr>
                        <a:t>Mineralización del cartílago; hueso trenzado [r33]</a:t>
                      </a:r>
                    </a:p>
                  </a:txBody>
                  <a:tcPr>
                    <a:solidFill>
                      <a:srgbClr val="EEF3F4"/>
                    </a:solidFill>
                  </a:tcPr>
                </a:tc>
                <a:tc>
                  <a:txBody>
                    <a:bodyPr/>
                    <a:lstStyle/>
                    <a:p>
                      <a:r>
                        <a:rPr sz="1400">
                          <a:solidFill>
                            <a:srgbClr val="263238"/>
                          </a:solidFill>
                          <a:latin typeface="Calibri"/>
                        </a:rPr>
                        <a:t>La angiogénesis es necesaria para pasar de blando a duro [r33]</a:t>
                      </a:r>
                    </a:p>
                  </a:txBody>
                  <a:tcPr>
                    <a:solidFill>
                      <a:srgbClr val="EEF3F4"/>
                    </a:solidFill>
                  </a:tcPr>
                </a:tc>
              </a:tr>
              <a:tr h="457200">
                <a:tc>
                  <a:txBody>
                    <a:bodyPr/>
                    <a:lstStyle/>
                    <a:p>
                      <a:r>
                        <a:rPr sz="1400">
                          <a:solidFill>
                            <a:srgbClr val="263238"/>
                          </a:solidFill>
                          <a:latin typeface="Calibri"/>
                        </a:rPr>
                        <a:t>4. Remodelado</a:t>
                      </a:r>
                    </a:p>
                  </a:txBody>
                  <a:tcPr>
                    <a:solidFill>
                      <a:srgbClr val="FFFFFF"/>
                    </a:solidFill>
                  </a:tcPr>
                </a:tc>
                <a:tc>
                  <a:txBody>
                    <a:bodyPr/>
                    <a:lstStyle/>
                    <a:p>
                      <a:r>
                        <a:rPr sz="1400">
                          <a:solidFill>
                            <a:srgbClr val="263238"/>
                          </a:solidFill>
                          <a:latin typeface="Calibri"/>
                        </a:rPr>
                        <a:t>Desde las 3 a 4 semanas, por meses o años [r3]</a:t>
                      </a:r>
                    </a:p>
                  </a:txBody>
                  <a:tcPr>
                    <a:solidFill>
                      <a:srgbClr val="FFFFFF"/>
                    </a:solidFill>
                  </a:tcPr>
                </a:tc>
                <a:tc>
                  <a:txBody>
                    <a:bodyPr/>
                    <a:lstStyle/>
                    <a:p>
                      <a:r>
                        <a:rPr sz="1400">
                          <a:solidFill>
                            <a:srgbClr val="263238"/>
                          </a:solidFill>
                          <a:latin typeface="Calibri"/>
                        </a:rPr>
                        <a:t>El hueso trenzado se reemplaza por hueso lamelar [r33]</a:t>
                      </a:r>
                    </a:p>
                  </a:txBody>
                  <a:tcPr>
                    <a:solidFill>
                      <a:srgbClr val="FFFFFF"/>
                    </a:solidFill>
                  </a:tcPr>
                </a:tc>
                <a:tc>
                  <a:txBody>
                    <a:bodyPr/>
                    <a:lstStyle/>
                    <a:p>
                      <a:r>
                        <a:rPr sz="1400">
                          <a:solidFill>
                            <a:srgbClr val="263238"/>
                          </a:solidFill>
                          <a:latin typeface="Calibri"/>
                        </a:rPr>
                        <a:t>Una fijación más rígida favorece el remodelado [r5]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Dónde nace el callo: periostio, médula, músculo y vasos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Staubli F et al. Signal Transduct Target Ther. 2026. doi:10.1038/s41392-026-02967-z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periostio manda.</a:t>
            </a:r>
          </a:p>
          <a:p>
            <a:pPr marL="347472" indent="-347472">
              <a:spcAft>
                <a:spcPts val="1400"/>
              </a:spcAft>
              <a:buChar char="•"/>
            </a:pPr>
            <a:r>
              <a:rPr sz="2400">
                <a:solidFill>
                  <a:srgbClr val="263238"/>
                </a:solidFill>
                <a:latin typeface="Calibri"/>
              </a:rPr>
              <a:t>Buena parte de los condrocitos y osteoblastos del callo nace de progenitores del periostio; la médula, en cambio, parece aportar señales de apoyo y quedar como fuente de reserva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Dónde nace el callo: periostio, médula, músculo y vasos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Staubli F et al. Signal Transduct Target Ther. 2026. doi:10.1038/s41392-026-02967-z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Vasos.</a:t>
            </a:r>
          </a:p>
          <a:p>
            <a:pPr marL="347472" indent="-347472">
              <a:spcAft>
                <a:spcPts val="1400"/>
              </a:spcAft>
              <a:buChar char="•"/>
            </a:pPr>
            <a:r>
              <a:rPr sz="2400">
                <a:solidFill>
                  <a:srgbClr val="263238"/>
                </a:solidFill>
                <a:latin typeface="Calibri"/>
              </a:rPr>
              <a:t>Sin angiogénesis no pasa el callo blando a duro [r33].</a:t>
            </a:r>
          </a:p>
          <a:p>
            <a:pPr marL="347472" indent="-347472">
              <a:spcAft>
                <a:spcPts val="1400"/>
              </a:spcAft>
              <a:buChar char="•"/>
            </a:pPr>
            <a:r>
              <a:rPr sz="2400">
                <a:solidFill>
                  <a:srgbClr val="263238"/>
                </a:solidFill>
                <a:latin typeface="Calibri"/>
              </a:rPr>
              <a:t>En ovejas, menos movimiento en el foco se acompañó de más vasos, en especial junto al periostio.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Estructuras que aportan al callo y qué implican en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Staubli F et al. Signal Transduct Target Ther. 2026. doi:10.1038/s41392-026-02967-z</a:t>
            </a:r>
          </a:p>
          <a:p>
            <a:r>
              <a:rPr sz="800">
                <a:solidFill>
                  <a:srgbClr val="5A6469"/>
                </a:solidFill>
                <a:latin typeface="Calibri"/>
              </a:rPr>
              <a:t>[r3] Bikle D. Front Endocrinol (Lausanne). 2025. doi:10.3389/fendo.2025.1703129</a:t>
            </a:r>
          </a:p>
          <a:p>
            <a:r>
              <a:rPr sz="800">
                <a:solidFill>
                  <a:srgbClr val="5A6469"/>
                </a:solidFill>
                <a:latin typeface="Calibri"/>
              </a:rPr>
              <a:t>[r38] Bhandari M et al. J Orthop Trauma. 2000. doi:10.1097/00005131-200001000-00002</a:t>
            </a:r>
          </a:p>
          <a:p>
            <a:r>
              <a:rPr sz="800">
                <a:solidFill>
                  <a:srgbClr val="5A6469"/>
                </a:solidFill>
                <a:latin typeface="Calibri"/>
              </a:rPr>
              <a:t>[r19] Perren SM. 2002. doi:10.1302/0301-620x.84b8.13752</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Qué aporta</a:t>
                      </a:r>
                    </a:p>
                  </a:txBody>
                  <a:tcPr>
                    <a:solidFill>
                      <a:srgbClr val="0F5F6B"/>
                    </a:solidFill>
                  </a:tcPr>
                </a:tc>
                <a:tc>
                  <a:txBody>
                    <a:bodyPr/>
                    <a:lstStyle/>
                    <a:p>
                      <a:r>
                        <a:rPr sz="1600" b="1">
                          <a:solidFill>
                            <a:srgbClr val="FFFFFF"/>
                          </a:solidFill>
                          <a:latin typeface="Calibri"/>
                        </a:rPr>
                        <a:t>Implicación quirúrgica</a:t>
                      </a:r>
                    </a:p>
                  </a:txBody>
                  <a:tcPr>
                    <a:solidFill>
                      <a:srgbClr val="0F5F6B"/>
                    </a:solidFill>
                  </a:tcPr>
                </a:tc>
              </a:tr>
              <a:tr h="457200">
                <a:tc>
                  <a:txBody>
                    <a:bodyPr/>
                    <a:lstStyle/>
                    <a:p>
                      <a:r>
                        <a:rPr sz="1600">
                          <a:solidFill>
                            <a:srgbClr val="263238"/>
                          </a:solidFill>
                          <a:latin typeface="Calibri"/>
                        </a:rPr>
                        <a:t>Periostio</a:t>
                      </a:r>
                    </a:p>
                  </a:txBody>
                  <a:tcPr>
                    <a:solidFill>
                      <a:srgbClr val="EEF3F4"/>
                    </a:solidFill>
                  </a:tcPr>
                </a:tc>
                <a:tc>
                  <a:txBody>
                    <a:bodyPr/>
                    <a:lstStyle/>
                    <a:p>
                      <a:r>
                        <a:rPr sz="1600">
                          <a:solidFill>
                            <a:srgbClr val="263238"/>
                          </a:solidFill>
                          <a:latin typeface="Calibri"/>
                        </a:rPr>
                        <a:t>Progenitores de condrocitos y osteoblastos del callo [r33]</a:t>
                      </a:r>
                    </a:p>
                  </a:txBody>
                  <a:tcPr>
                    <a:solidFill>
                      <a:srgbClr val="EEF3F4"/>
                    </a:solidFill>
                  </a:tcPr>
                </a:tc>
                <a:tc>
                  <a:txBody>
                    <a:bodyPr/>
                    <a:lstStyle/>
                    <a:p>
                      <a:r>
                        <a:rPr sz="1600">
                          <a:solidFill>
                            <a:srgbClr val="263238"/>
                          </a:solidFill>
                          <a:latin typeface="Calibri"/>
                        </a:rPr>
                        <a:t>Respetar el manguito perióstico y despegar solo lo necesario (opinión experta)</a:t>
                      </a:r>
                    </a:p>
                  </a:txBody>
                  <a:tcPr>
                    <a:solidFill>
                      <a:srgbClr val="EEF3F4"/>
                    </a:solidFill>
                  </a:tcPr>
                </a:tc>
              </a:tr>
              <a:tr h="457200">
                <a:tc>
                  <a:txBody>
                    <a:bodyPr/>
                    <a:lstStyle/>
                    <a:p>
                      <a:r>
                        <a:rPr sz="1600">
                          <a:solidFill>
                            <a:srgbClr val="263238"/>
                          </a:solidFill>
                          <a:latin typeface="Calibri"/>
                        </a:rPr>
                        <a:t>Médula</a:t>
                      </a:r>
                    </a:p>
                  </a:txBody>
                  <a:tcPr>
                    <a:solidFill>
                      <a:srgbClr val="FFFFFF"/>
                    </a:solidFill>
                  </a:tcPr>
                </a:tc>
                <a:tc>
                  <a:txBody>
                    <a:bodyPr/>
                    <a:lstStyle/>
                    <a:p>
                      <a:r>
                        <a:rPr sz="1600">
                          <a:solidFill>
                            <a:srgbClr val="263238"/>
                          </a:solidFill>
                          <a:latin typeface="Calibri"/>
                        </a:rPr>
                        <a:t>Progenitores de apoyo y reserva; hueso intramedular transitorio [r33][r3]</a:t>
                      </a:r>
                    </a:p>
                  </a:txBody>
                  <a:tcPr>
                    <a:solidFill>
                      <a:srgbClr val="FFFFFF"/>
                    </a:solidFill>
                  </a:tcPr>
                </a:tc>
                <a:tc>
                  <a:txBody>
                    <a:bodyPr/>
                    <a:lstStyle/>
                    <a:p>
                      <a:r>
                        <a:rPr sz="1600">
                          <a:solidFill>
                            <a:srgbClr val="263238"/>
                          </a:solidFill>
                          <a:latin typeface="Calibri"/>
                        </a:rPr>
                        <a:t>Dato relacionado: en clavos de miembro inferior, el fresado redujo la no unión (RR 0,33) en un metaanálisis; el mecanismo no está establecido en las fuentes de este tema [r38]</a:t>
                      </a:r>
                    </a:p>
                  </a:txBody>
                  <a:tcPr>
                    <a:solidFill>
                      <a:srgbClr val="FFFFFF"/>
                    </a:solidFill>
                  </a:tcPr>
                </a:tc>
              </a:tr>
              <a:tr h="457200">
                <a:tc>
                  <a:txBody>
                    <a:bodyPr/>
                    <a:lstStyle/>
                    <a:p>
                      <a:r>
                        <a:rPr sz="1600">
                          <a:solidFill>
                            <a:srgbClr val="263238"/>
                          </a:solidFill>
                          <a:latin typeface="Calibri"/>
                        </a:rPr>
                        <a:t>Músculo</a:t>
                      </a:r>
                    </a:p>
                  </a:txBody>
                  <a:tcPr>
                    <a:solidFill>
                      <a:srgbClr val="EEF3F4"/>
                    </a:solidFill>
                  </a:tcPr>
                </a:tc>
                <a:tc>
                  <a:txBody>
                    <a:bodyPr/>
                    <a:lstStyle/>
                    <a:p>
                      <a:r>
                        <a:rPr sz="1600">
                          <a:solidFill>
                            <a:srgbClr val="263238"/>
                          </a:solidFill>
                          <a:latin typeface="Calibri"/>
                        </a:rPr>
                        <a:t>Células madre para la reparación [r3]</a:t>
                      </a:r>
                    </a:p>
                  </a:txBody>
                  <a:tcPr>
                    <a:solidFill>
                      <a:srgbClr val="EEF3F4"/>
                    </a:solidFill>
                  </a:tcPr>
                </a:tc>
                <a:tc>
                  <a:txBody>
                    <a:bodyPr/>
                    <a:lstStyle/>
                    <a:p>
                      <a:r>
                        <a:rPr sz="1600">
                          <a:solidFill>
                            <a:srgbClr val="263238"/>
                          </a:solidFill>
                          <a:latin typeface="Calibri"/>
                        </a:rPr>
                        <a:t>Preservar la envoltura muscular con poca disección (opinión experta)</a:t>
                      </a:r>
                    </a:p>
                  </a:txBody>
                  <a:tcPr>
                    <a:solidFill>
                      <a:srgbClr val="EEF3F4"/>
                    </a:solidFill>
                  </a:tcPr>
                </a:tc>
              </a:tr>
              <a:tr h="457200">
                <a:tc>
                  <a:txBody>
                    <a:bodyPr/>
                    <a:lstStyle/>
                    <a:p>
                      <a:r>
                        <a:rPr sz="1600">
                          <a:solidFill>
                            <a:srgbClr val="263238"/>
                          </a:solidFill>
                          <a:latin typeface="Calibri"/>
                        </a:rPr>
                        <a:t>Vasos</a:t>
                      </a:r>
                    </a:p>
                  </a:txBody>
                  <a:tcPr>
                    <a:solidFill>
                      <a:srgbClr val="FFFFFF"/>
                    </a:solidFill>
                  </a:tcPr>
                </a:tc>
                <a:tc>
                  <a:txBody>
                    <a:bodyPr/>
                    <a:lstStyle/>
                    <a:p>
                      <a:r>
                        <a:rPr sz="1600">
                          <a:solidFill>
                            <a:srgbClr val="263238"/>
                          </a:solidFill>
                          <a:latin typeface="Calibri"/>
                        </a:rPr>
                        <a:t>Necesarios para pasar de callo blando a duro [r33]</a:t>
                      </a:r>
                    </a:p>
                  </a:txBody>
                  <a:tcPr>
                    <a:solidFill>
                      <a:srgbClr val="FFFFFF"/>
                    </a:solidFill>
                  </a:tcPr>
                </a:tc>
                <a:tc>
                  <a:txBody>
                    <a:bodyPr/>
                    <a:lstStyle/>
                    <a:p>
                      <a:r>
                        <a:rPr sz="1600">
                          <a:solidFill>
                            <a:srgbClr val="263238"/>
                          </a:solidFill>
                          <a:latin typeface="Calibri"/>
                        </a:rPr>
                        <a:t>Evitar el contacto extenso implante-hueso [r19]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La mecánica: deformación, estabilidad y movimiento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Zhang H et al. J Orthop Translat. 2025. doi:10.1016/j.jot.2024.09.012</a:t>
            </a:r>
          </a:p>
          <a:p>
            <a:r>
              <a:rPr sz="800">
                <a:solidFill>
                  <a:srgbClr val="5A6469"/>
                </a:solidFill>
                <a:latin typeface="Calibri"/>
              </a:rPr>
              <a:t>[r5] Hast M et al. OTA Int. 2024. doi:10.1097/OI9.0000000000000304</a:t>
            </a:r>
          </a:p>
          <a:p>
            <a:r>
              <a:rPr sz="800">
                <a:solidFill>
                  <a:srgbClr val="5A6469"/>
                </a:solidFill>
                <a:latin typeface="Calibri"/>
              </a:rPr>
              <a:t>[r11] Andrzejowski P et al. J Orthop Traumatol. 2019. doi:10.1186/s10195-019-0528-0</a:t>
            </a:r>
          </a:p>
          <a:p>
            <a:r>
              <a:rPr sz="800">
                <a:solidFill>
                  <a:srgbClr val="5A6469"/>
                </a:solidFill>
                <a:latin typeface="Calibri"/>
              </a:rPr>
              <a:t>[r19] Perren SM. 2002. doi:10.1302/0301-620x.84b8.13752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Concepto base.</a:t>
            </a:r>
          </a:p>
          <a:p>
            <a:pPr marL="347472" indent="-347472">
              <a:spcAft>
                <a:spcPts val="1400"/>
              </a:spcAft>
              <a:buChar char="•"/>
            </a:pPr>
            <a:r>
              <a:rPr sz="2800">
                <a:solidFill>
                  <a:srgbClr val="263238"/>
                </a:solidFill>
                <a:latin typeface="Calibri"/>
              </a:rPr>
              <a:t>La deformación interfragmentaria es el movimiento relativo entre los fragmentos dividido por el ancho de la brecha (definición).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Tejido del callo a las 9 semanas según el movimiento axial (ovejas, brecha de 2 mm)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Claes L et al. J Orthop Res. 2002. doi:10.1016/S0736-0266(02)00044-X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tejido predomina según la mecánica (resumen de varias fuentes)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[r34] Dabis J et al. Strategies Trauma Limb Reconstr. 2017. doi:10.1007/s11751-017-0296-4</a:t>
            </a:r>
          </a:p>
          <a:p>
            <a:r>
              <a:rPr sz="800">
                <a:solidFill>
                  <a:srgbClr val="5A6469"/>
                </a:solidFill>
                <a:latin typeface="Calibri"/>
              </a:rPr>
              <a:t>[r4] Zhang H et al. J Orthop Translat. 2025. doi:10.1016/j.jot.2024.09.012</a:t>
            </a:r>
          </a:p>
          <a:p>
            <a:r>
              <a:rPr sz="800">
                <a:solidFill>
                  <a:srgbClr val="5A6469"/>
                </a:solidFill>
                <a:latin typeface="Calibri"/>
              </a:rPr>
              <a:t>[r20] Claes LE et al. J Biomech. 1999. doi:10.1016/s0021-9290(98)00153-5</a:t>
            </a:r>
          </a:p>
          <a:p>
            <a:r>
              <a:rPr sz="800">
                <a:solidFill>
                  <a:srgbClr val="5A6469"/>
                </a:solidFill>
                <a:latin typeface="Calibri"/>
              </a:rPr>
              <a:t>[r5] Hast M et al. OTA Int. 2024. doi:10.1097/OI9.0000000000000304</a:t>
            </a:r>
          </a:p>
          <a:p>
            <a:r>
              <a:rPr sz="800">
                <a:solidFill>
                  <a:srgbClr val="5A6469"/>
                </a:solidFill>
                <a:latin typeface="Calibri"/>
              </a:rPr>
              <a:t>[r11] Andrzejowski P et al. J Orthop Traumatol. 2019. doi:10.1186/s10195-019-0528-0</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Condición mecánica</a:t>
                      </a:r>
                    </a:p>
                  </a:txBody>
                  <a:tcPr>
                    <a:solidFill>
                      <a:srgbClr val="0F5F6B"/>
                    </a:solidFill>
                  </a:tcPr>
                </a:tc>
                <a:tc>
                  <a:txBody>
                    <a:bodyPr/>
                    <a:lstStyle/>
                    <a:p>
                      <a:r>
                        <a:rPr sz="1600" b="1">
                          <a:solidFill>
                            <a:srgbClr val="FFFFFF"/>
                          </a:solidFill>
                          <a:latin typeface="Calibri"/>
                        </a:rPr>
                        <a:t>Tejido o resultado</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Brecha menor de 0,01 mm (otra fuente: menor de 0,15 mm) y deformación menor de 2 %</a:t>
                      </a:r>
                    </a:p>
                  </a:txBody>
                  <a:tcPr>
                    <a:solidFill>
                      <a:srgbClr val="EEF3F4"/>
                    </a:solidFill>
                  </a:tcPr>
                </a:tc>
                <a:tc>
                  <a:txBody>
                    <a:bodyPr/>
                    <a:lstStyle/>
                    <a:p>
                      <a:r>
                        <a:rPr sz="1600">
                          <a:solidFill>
                            <a:srgbClr val="263238"/>
                          </a:solidFill>
                          <a:latin typeface="Calibri"/>
                        </a:rPr>
                        <a:t>Curación por contacto con osteones</a:t>
                      </a:r>
                    </a:p>
                  </a:txBody>
                  <a:tcPr>
                    <a:solidFill>
                      <a:srgbClr val="EEF3F4"/>
                    </a:solidFill>
                  </a:tcPr>
                </a:tc>
                <a:tc>
                  <a:txBody>
                    <a:bodyPr/>
                    <a:lstStyle/>
                    <a:p>
                      <a:r>
                        <a:rPr sz="1600">
                          <a:solidFill>
                            <a:srgbClr val="263238"/>
                          </a:solidFill>
                          <a:latin typeface="Calibri"/>
                        </a:rPr>
                        <a:t>[r34][r11]</a:t>
                      </a:r>
                    </a:p>
                  </a:txBody>
                  <a:tcPr>
                    <a:solidFill>
                      <a:srgbClr val="EEF3F4"/>
                    </a:solidFill>
                  </a:tcPr>
                </a:tc>
              </a:tr>
              <a:tr h="457200">
                <a:tc>
                  <a:txBody>
                    <a:bodyPr/>
                    <a:lstStyle/>
                    <a:p>
                      <a:r>
                        <a:rPr sz="1600">
                          <a:solidFill>
                            <a:srgbClr val="263238"/>
                          </a:solidFill>
                          <a:latin typeface="Calibri"/>
                        </a:rPr>
                        <a:t>Deformación de 0 a 2 %</a:t>
                      </a:r>
                    </a:p>
                  </a:txBody>
                  <a:tcPr>
                    <a:solidFill>
                      <a:srgbClr val="FFFFFF"/>
                    </a:solidFill>
                  </a:tcPr>
                </a:tc>
                <a:tc>
                  <a:txBody>
                    <a:bodyPr/>
                    <a:lstStyle/>
                    <a:p>
                      <a:r>
                        <a:rPr sz="1600">
                          <a:solidFill>
                            <a:srgbClr val="263238"/>
                          </a:solidFill>
                          <a:latin typeface="Calibri"/>
                        </a:rPr>
                        <a:t>Curación directa (estabilidad absoluta)</a:t>
                      </a:r>
                    </a:p>
                  </a:txBody>
                  <a:tcPr>
                    <a:solidFill>
                      <a:srgbClr val="FFFFFF"/>
                    </a:solidFill>
                  </a:tcPr>
                </a:tc>
                <a:tc>
                  <a:txBody>
                    <a:bodyPr/>
                    <a:lstStyle/>
                    <a:p>
                      <a:r>
                        <a:rPr sz="1600">
                          <a:solidFill>
                            <a:srgbClr val="263238"/>
                          </a:solidFill>
                          <a:latin typeface="Calibri"/>
                        </a:rPr>
                        <a:t>[r4]</a:t>
                      </a:r>
                    </a:p>
                  </a:txBody>
                  <a:tcPr>
                    <a:solidFill>
                      <a:srgbClr val="FFFFFF"/>
                    </a:solidFill>
                  </a:tcPr>
                </a:tc>
              </a:tr>
              <a:tr h="457200">
                <a:tc>
                  <a:txBody>
                    <a:bodyPr/>
                    <a:lstStyle/>
                    <a:p>
                      <a:r>
                        <a:rPr sz="1600">
                          <a:solidFill>
                            <a:srgbClr val="263238"/>
                          </a:solidFill>
                          <a:latin typeface="Calibri"/>
                        </a:rPr>
                        <a:t>Deformación de 2 a 10 %</a:t>
                      </a:r>
                    </a:p>
                  </a:txBody>
                  <a:tcPr>
                    <a:solidFill>
                      <a:srgbClr val="EEF3F4"/>
                    </a:solidFill>
                  </a:tcPr>
                </a:tc>
                <a:tc>
                  <a:txBody>
                    <a:bodyPr/>
                    <a:lstStyle/>
                    <a:p>
                      <a:r>
                        <a:rPr sz="1600">
                          <a:solidFill>
                            <a:srgbClr val="263238"/>
                          </a:solidFill>
                          <a:latin typeface="Calibri"/>
                        </a:rPr>
                        <a:t>Curación indirecta con callo (estabilidad relativa)</a:t>
                      </a:r>
                    </a:p>
                  </a:txBody>
                  <a:tcPr>
                    <a:solidFill>
                      <a:srgbClr val="EEF3F4"/>
                    </a:solidFill>
                  </a:tcPr>
                </a:tc>
                <a:tc>
                  <a:txBody>
                    <a:bodyPr/>
                    <a:lstStyle/>
                    <a:p>
                      <a:r>
                        <a:rPr sz="1600">
                          <a:solidFill>
                            <a:srgbClr val="263238"/>
                          </a:solidFill>
                          <a:latin typeface="Calibri"/>
                        </a:rPr>
                        <a:t>[r4]</a:t>
                      </a:r>
                    </a:p>
                  </a:txBody>
                  <a:tcPr>
                    <a:solidFill>
                      <a:srgbClr val="EEF3F4"/>
                    </a:solidFill>
                  </a:tcPr>
                </a:tc>
              </a:tr>
              <a:tr h="457200">
                <a:tc>
                  <a:txBody>
                    <a:bodyPr/>
                    <a:lstStyle/>
                    <a:p>
                      <a:r>
                        <a:rPr sz="1600">
                          <a:solidFill>
                            <a:srgbClr val="263238"/>
                          </a:solidFill>
                          <a:latin typeface="Calibri"/>
                        </a:rPr>
                        <a:t>Deformación menor de ±5 % con presión menor de ±0,15 MPa</a:t>
                      </a:r>
                    </a:p>
                  </a:txBody>
                  <a:tcPr>
                    <a:solidFill>
                      <a:srgbClr val="FFFFFF"/>
                    </a:solidFill>
                  </a:tcPr>
                </a:tc>
                <a:tc>
                  <a:txBody>
                    <a:bodyPr/>
                    <a:lstStyle/>
                    <a:p>
                      <a:r>
                        <a:rPr sz="1600">
                          <a:solidFill>
                            <a:srgbClr val="263238"/>
                          </a:solidFill>
                          <a:latin typeface="Calibri"/>
                        </a:rPr>
                        <a:t>Hueso intramembranoso</a:t>
                      </a:r>
                    </a:p>
                  </a:txBody>
                  <a:tcPr>
                    <a:solidFill>
                      <a:srgbClr val="FFFFFF"/>
                    </a:solidFill>
                  </a:tcPr>
                </a:tc>
                <a:tc>
                  <a:txBody>
                    <a:bodyPr/>
                    <a:lstStyle/>
                    <a:p>
                      <a:r>
                        <a:rPr sz="1600">
                          <a:solidFill>
                            <a:srgbClr val="263238"/>
                          </a:solidFill>
                          <a:latin typeface="Calibri"/>
                        </a:rPr>
                        <a:t>[r20]</a:t>
                      </a:r>
                    </a:p>
                  </a:txBody>
                  <a:tcPr>
                    <a:solidFill>
                      <a:srgbClr val="FFFFFF"/>
                    </a:solidFill>
                  </a:tcPr>
                </a:tc>
              </a:tr>
              <a:tr h="457200">
                <a:tc>
                  <a:txBody>
                    <a:bodyPr/>
                    <a:lstStyle/>
                    <a:p>
                      <a:r>
                        <a:rPr sz="1600">
                          <a:solidFill>
                            <a:srgbClr val="263238"/>
                          </a:solidFill>
                          <a:latin typeface="Calibri"/>
                        </a:rPr>
                        <a:t>Deformación menor de ±15 % con compresión mayor de -0,15 MPa</a:t>
                      </a:r>
                    </a:p>
                  </a:txBody>
                  <a:tcPr>
                    <a:solidFill>
                      <a:srgbClr val="EEF3F4"/>
                    </a:solidFill>
                  </a:tcPr>
                </a:tc>
                <a:tc>
                  <a:txBody>
                    <a:bodyPr/>
                    <a:lstStyle/>
                    <a:p>
                      <a:r>
                        <a:rPr sz="1600">
                          <a:solidFill>
                            <a:srgbClr val="263238"/>
                          </a:solidFill>
                          <a:latin typeface="Calibri"/>
                        </a:rPr>
                        <a:t>Osificación endocondral</a:t>
                      </a:r>
                    </a:p>
                  </a:txBody>
                  <a:tcPr>
                    <a:solidFill>
                      <a:srgbClr val="EEF3F4"/>
                    </a:solidFill>
                  </a:tcPr>
                </a:tc>
                <a:tc>
                  <a:txBody>
                    <a:bodyPr/>
                    <a:lstStyle/>
                    <a:p>
                      <a:r>
                        <a:rPr sz="1600">
                          <a:solidFill>
                            <a:srgbClr val="263238"/>
                          </a:solidFill>
                          <a:latin typeface="Calibri"/>
                        </a:rPr>
                        <a:t>[r20]</a:t>
                      </a:r>
                    </a:p>
                  </a:txBody>
                  <a:tcPr>
                    <a:solidFill>
                      <a:srgbClr val="EEF3F4"/>
                    </a:solidFill>
                  </a:tcPr>
                </a:tc>
              </a:tr>
              <a:tr h="457200">
                <a:tc>
                  <a:txBody>
                    <a:bodyPr/>
                    <a:lstStyle/>
                    <a:p>
                      <a:r>
                        <a:rPr sz="1600">
                          <a:solidFill>
                            <a:srgbClr val="263238"/>
                          </a:solidFill>
                          <a:latin typeface="Calibri"/>
                        </a:rPr>
                        <a:t>Más de 15 % de deformación o 0 % de movimiento</a:t>
                      </a:r>
                    </a:p>
                  </a:txBody>
                  <a:tcPr>
                    <a:solidFill>
                      <a:srgbClr val="FFFFFF"/>
                    </a:solidFill>
                  </a:tcPr>
                </a:tc>
                <a:tc>
                  <a:txBody>
                    <a:bodyPr/>
                    <a:lstStyle/>
                    <a:p>
                      <a:r>
                        <a:rPr sz="1600">
                          <a:solidFill>
                            <a:srgbClr val="263238"/>
                          </a:solidFill>
                          <a:latin typeface="Calibri"/>
                        </a:rPr>
                        <a:t>Riesgo de no unión hipertrófica o atrófica</a:t>
                      </a:r>
                    </a:p>
                  </a:txBody>
                  <a:tcPr>
                    <a:solidFill>
                      <a:srgbClr val="FFFFFF"/>
                    </a:solidFill>
                  </a:tcPr>
                </a:tc>
                <a:tc>
                  <a:txBody>
                    <a:bodyPr/>
                    <a:lstStyle/>
                    <a:p>
                      <a:r>
                        <a:rPr sz="1600">
                          <a:solidFill>
                            <a:srgbClr val="263238"/>
                          </a:solidFill>
                          <a:latin typeface="Calibri"/>
                        </a:rPr>
                        <a:t>[r5]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Lo que se ve en el tejido: curación directa e indirecta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Marsell R et al. Injury. 2011. doi:10.1016/j.injury.2011.03.031</a:t>
            </a:r>
          </a:p>
          <a:p>
            <a:r>
              <a:rPr sz="800">
                <a:solidFill>
                  <a:srgbClr val="5A6469"/>
                </a:solidFill>
                <a:latin typeface="Calibri"/>
              </a:rPr>
              <a:t>[r3] Bikle D. Front Endocrinol (Lausanne). 2025. doi:10.3389/fendo.2025.1703129</a:t>
            </a:r>
          </a:p>
          <a:p>
            <a:r>
              <a:rPr sz="800">
                <a:solidFill>
                  <a:srgbClr val="5A6469"/>
                </a:solidFill>
                <a:latin typeface="Calibri"/>
              </a:rPr>
              <a:t>[r4] Zhang H et al. J Orthop Translat. 2025. doi:10.1016/j.jot.2024.09.012</a:t>
            </a:r>
          </a:p>
          <a:p>
            <a:r>
              <a:rPr sz="800">
                <a:solidFill>
                  <a:srgbClr val="5A6469"/>
                </a:solidFill>
                <a:latin typeface="Calibri"/>
              </a:rPr>
              <a:t>[r11] Andrzejowski P et al. J Orthop Traumatol. 2019. doi:10.1186/s10195-019-0528-0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Curación por contacto (primaria).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 que se ve en el tejido: curación directa e indirecta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Staubli F et al. Signal Transduct Target Ther. 2026. doi:10.1038/s41392-026-02967-z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Según estudios de trazado de linaje, algunos condrocitos hipertróficos no terminan como cartílago: pasan a engrosar la población de osteoblastos [r33].</a:t>
            </a:r>
          </a:p>
          <a:p>
            <a:pPr marL="347472" indent="-347472">
              <a:spcAft>
                <a:spcPts val="1400"/>
              </a:spcAft>
              <a:buChar char="•"/>
            </a:pPr>
            <a:r>
              <a:rPr sz="2800">
                <a:solidFill>
                  <a:srgbClr val="263238"/>
                </a:solidFill>
                <a:latin typeface="Calibri"/>
              </a:rPr>
              <a:t>Hueso intramedular.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Dos marcos para pensar: el diamante de Giannoudis y la teoría BHN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Andrzejowski P et al. J Orthop Traumatol. 2019. doi:10.1186/s10195-019-0528-0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Diamante.</a:t>
            </a:r>
          </a:p>
          <a:p>
            <a:pPr marL="347472" indent="-347472">
              <a:spcAft>
                <a:spcPts val="1400"/>
              </a:spcAft>
              <a:buChar char="•"/>
            </a:pPr>
            <a:r>
              <a:rPr sz="2400">
                <a:solidFill>
                  <a:srgbClr val="263238"/>
                </a:solidFill>
                <a:latin typeface="Calibri"/>
              </a:rPr>
              <a:t>Enumera lo que necesita un foco para curar: mediadores osteoinductores, células osteogénicas, matriz osteoconductora, ambiente mecánico, vascularidad adecuada y un huésped en condiciones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Dos marcos para pensar: el diamante de Giannoudis y la teoría BHN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Andrzejowski P et al. J Orthop Traumatol. 2019. doi:10.1186/s10195-019-0528-0</a:t>
            </a:r>
          </a:p>
          <a:p>
            <a:r>
              <a:rPr sz="1000">
                <a:solidFill>
                  <a:srgbClr val="5A6469"/>
                </a:solidFill>
                <a:latin typeface="Calibri"/>
              </a:rPr>
              <a:t>[r21] Elliott DS et al. Bone Joint J. 2016. doi:10.1302/0301-620X.98B7.36061</a:t>
            </a:r>
          </a:p>
          <a:p>
            <a:r>
              <a:rPr sz="1000">
                <a:solidFill>
                  <a:srgbClr val="5A6469"/>
                </a:solidFill>
                <a:latin typeface="Calibri"/>
              </a:rPr>
              <a:t>[r41] Giannoudis PV et al. Injury. 2007. doi:10.1016/s0020-1383(08)70003-2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Cómo usarlos.</a:t>
            </a:r>
          </a:p>
          <a:p>
            <a:pPr marL="347472" indent="-347472">
              <a:spcAft>
                <a:spcPts val="1400"/>
              </a:spcAft>
              <a:buChar char="•"/>
            </a:pPr>
            <a:r>
              <a:rPr sz="2400">
                <a:solidFill>
                  <a:srgbClr val="263238"/>
                </a:solidFill>
                <a:latin typeface="Calibri"/>
              </a:rPr>
              <a:t>El diamante sirve de lista de verificación para no olvidar una pata; BHN recuerda que, cuando la biología parece suficiente, la pata débil suele ser la mecánica (lectura docente).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favorece y qué retrasa la consolidación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Xu B et al. EClinicalMedicine. 2021. doi:10.1016/j.eclinm.2021.101179</a:t>
            </a:r>
          </a:p>
          <a:p>
            <a:r>
              <a:rPr sz="800">
                <a:solidFill>
                  <a:srgbClr val="5A6469"/>
                </a:solidFill>
                <a:latin typeface="Calibri"/>
              </a:rPr>
              <a:t>[r10] Gatt T et al. Adv Orthop. 2023. doi:10.1155/2023/6236045</a:t>
            </a:r>
          </a:p>
          <a:p>
            <a:r>
              <a:rPr sz="800">
                <a:solidFill>
                  <a:srgbClr val="5A6469"/>
                </a:solidFill>
                <a:latin typeface="Calibri"/>
              </a:rPr>
              <a:t>[r12] Zura R et al. JAMA Surg. 2016. doi:10.1001/jamasurg.2016.2775</a:t>
            </a:r>
          </a:p>
          <a:p>
            <a:r>
              <a:rPr sz="800">
                <a:solidFill>
                  <a:srgbClr val="5A6469"/>
                </a:solidFill>
                <a:latin typeface="Calibri"/>
              </a:rPr>
              <a:t>[r13] Mills LA et al. Acta Orthop. 2017. doi:10.1080/17453674.2017.1321351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factores se agrupan en biología local, mecánica y paciente.</a:t>
            </a:r>
          </a:p>
          <a:p>
            <a:pPr marL="347472" indent="-347472">
              <a:spcAft>
                <a:spcPts val="1400"/>
              </a:spcAft>
              <a:buChar char="•"/>
            </a:pPr>
            <a:r>
              <a:rPr sz="2400">
                <a:solidFill>
                  <a:srgbClr val="263238"/>
                </a:solidFill>
                <a:latin typeface="Calibri"/>
              </a:rPr>
              <a:t>Casi todos los datos de abajo son observacionales: muestran asociación, no prueban causa, y los pacientes con un factor suelen tener otros.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Odds ratio de no unión o retardo según el factor (estudios distintos; no comparables entre sí; el AINE de Chuang no fue significativo)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[r42] Makaram NS et al. Bone Jt Open. 2021. doi:10.1302/2633-1462.24.BJO-2021-0012.R1</a:t>
            </a:r>
          </a:p>
          <a:p>
            <a:r>
              <a:rPr sz="800">
                <a:solidFill>
                  <a:srgbClr val="5A6469"/>
                </a:solidFill>
                <a:latin typeface="Calibri"/>
              </a:rPr>
              <a:t>[r15] Rajha HE et al. Orthop Traumatol Surg Res. 2026. doi:10.1016/j.otsr.2026.104918</a:t>
            </a:r>
          </a:p>
          <a:p>
            <a:r>
              <a:rPr sz="800">
                <a:solidFill>
                  <a:srgbClr val="5A6469"/>
                </a:solidFill>
                <a:latin typeface="Calibri"/>
              </a:rPr>
              <a:t>[r12] Zura R et al. JAMA Surg. 2016. doi:10.1001/jamasurg.2016.2775</a:t>
            </a:r>
          </a:p>
          <a:p>
            <a:r>
              <a:rPr sz="800">
                <a:solidFill>
                  <a:srgbClr val="5A6469"/>
                </a:solidFill>
                <a:latin typeface="Calibri"/>
              </a:rPr>
              <a:t>[r9] Xu B et al. EClinicalMedicine. 2021. doi:10.1016/j.eclinm.2021.101179</a:t>
            </a:r>
          </a:p>
          <a:p>
            <a:r>
              <a:rPr sz="800">
                <a:solidFill>
                  <a:srgbClr val="5A6469"/>
                </a:solidFill>
                <a:latin typeface="Calibri"/>
              </a:rPr>
              <a:t>[r14] Ding ZC et al. ANZ J Surg. 2020. doi:10.1111/ans.15878</a:t>
            </a:r>
          </a:p>
          <a:p>
            <a:r>
              <a:rPr sz="800">
                <a:solidFill>
                  <a:srgbClr val="5A6469"/>
                </a:solidFill>
                <a:latin typeface="Calibri"/>
              </a:rPr>
              <a:t>(+4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Factores de riesgo de no unión o retardo: dato principal y límite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[r42] Makaram NS et al. Bone Jt Open. 2021. doi:10.1302/2633-1462.24.BJO-2021-0012.R1</a:t>
            </a:r>
          </a:p>
          <a:p>
            <a:r>
              <a:rPr sz="800">
                <a:solidFill>
                  <a:srgbClr val="5A6469"/>
                </a:solidFill>
                <a:latin typeface="Calibri"/>
              </a:rPr>
              <a:t>[r15] Rajha HE et al. Orthop Traumatol Surg Res. 2026. doi:10.1016/j.otsr.2026.104918</a:t>
            </a:r>
          </a:p>
          <a:p>
            <a:r>
              <a:rPr sz="800">
                <a:solidFill>
                  <a:srgbClr val="5A6469"/>
                </a:solidFill>
                <a:latin typeface="Calibri"/>
              </a:rPr>
              <a:t>[r12] Zura R et al. JAMA Surg. 2016. doi:10.1001/jamasurg.2016.2775</a:t>
            </a:r>
          </a:p>
          <a:p>
            <a:r>
              <a:rPr sz="800">
                <a:solidFill>
                  <a:srgbClr val="5A6469"/>
                </a:solidFill>
                <a:latin typeface="Calibri"/>
              </a:rPr>
              <a:t>[r9] Xu B et al. EClinicalMedicine. 2021. doi:10.1016/j.eclinm.2021.101179</a:t>
            </a:r>
          </a:p>
          <a:p>
            <a:r>
              <a:rPr sz="800">
                <a:solidFill>
                  <a:srgbClr val="5A6469"/>
                </a:solidFill>
                <a:latin typeface="Calibri"/>
              </a:rPr>
              <a:t>[r14] Ding ZC et al. ANZ J Surg. 2020. doi:10.1111/ans.15878</a:t>
            </a:r>
          </a:p>
          <a:p>
            <a:r>
              <a:rPr sz="800">
                <a:solidFill>
                  <a:srgbClr val="5A6469"/>
                </a:solidFill>
                <a:latin typeface="Calibri"/>
              </a:rPr>
              <a:t>(+6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Dato principal</a:t>
                      </a:r>
                    </a:p>
                  </a:txBody>
                  <a:tcPr>
                    <a:solidFill>
                      <a:srgbClr val="0F5F6B"/>
                    </a:solidFill>
                  </a:tcPr>
                </a:tc>
                <a:tc>
                  <a:txBody>
                    <a:bodyPr/>
                    <a:lstStyle/>
                    <a:p>
                      <a:r>
                        <a:rPr sz="1600" b="1">
                          <a:solidFill>
                            <a:srgbClr val="FFFFFF"/>
                          </a:solidFill>
                          <a:latin typeface="Calibri"/>
                        </a:rPr>
                        <a:t>Límite o calidad</a:t>
                      </a:r>
                    </a:p>
                  </a:txBody>
                  <a:tcPr>
                    <a:solidFill>
                      <a:srgbClr val="0F5F6B"/>
                    </a:solidFill>
                  </a:tcPr>
                </a:tc>
              </a:tr>
              <a:tr h="457200">
                <a:tc>
                  <a:txBody>
                    <a:bodyPr/>
                    <a:lstStyle/>
                    <a:p>
                      <a:r>
                        <a:rPr sz="1600">
                          <a:solidFill>
                            <a:srgbClr val="263238"/>
                          </a:solidFill>
                          <a:latin typeface="Calibri"/>
                        </a:rPr>
                        <a:t>Fractura abierta (tibia con clavo)</a:t>
                      </a:r>
                    </a:p>
                  </a:txBody>
                  <a:tcPr>
                    <a:solidFill>
                      <a:srgbClr val="EEF3F4"/>
                    </a:solidFill>
                  </a:tcPr>
                </a:tc>
                <a:tc>
                  <a:txBody>
                    <a:bodyPr/>
                    <a:lstStyle/>
                    <a:p>
                      <a:r>
                        <a:rPr sz="1600">
                          <a:solidFill>
                            <a:srgbClr val="263238"/>
                          </a:solidFill>
                          <a:latin typeface="Calibri"/>
                        </a:rPr>
                        <a:t>OR 5,44 para no unión [r42]</a:t>
                      </a:r>
                    </a:p>
                  </a:txBody>
                  <a:tcPr>
                    <a:solidFill>
                      <a:srgbClr val="EEF3F4"/>
                    </a:solidFill>
                  </a:tcPr>
                </a:tc>
                <a:tc>
                  <a:txBody>
                    <a:bodyPr/>
                    <a:lstStyle/>
                    <a:p>
                      <a:r>
                        <a:rPr sz="1600">
                          <a:solidFill>
                            <a:srgbClr val="263238"/>
                          </a:solidFill>
                          <a:latin typeface="Calibri"/>
                        </a:rPr>
                        <a:t>Serie consecutiva de 647 pacientes</a:t>
                      </a:r>
                    </a:p>
                  </a:txBody>
                  <a:tcPr>
                    <a:solidFill>
                      <a:srgbClr val="EEF3F4"/>
                    </a:solidFill>
                  </a:tcPr>
                </a:tc>
              </a:tr>
              <a:tr h="457200">
                <a:tc>
                  <a:txBody>
                    <a:bodyPr/>
                    <a:lstStyle/>
                    <a:p>
                      <a:r>
                        <a:rPr sz="1600">
                          <a:solidFill>
                            <a:srgbClr val="263238"/>
                          </a:solidFill>
                          <a:latin typeface="Calibri"/>
                        </a:rPr>
                        <a:t>Opioides crónicos</a:t>
                      </a:r>
                    </a:p>
                  </a:txBody>
                  <a:tcPr>
                    <a:solidFill>
                      <a:srgbClr val="FFFFFF"/>
                    </a:solidFill>
                  </a:tcPr>
                </a:tc>
                <a:tc>
                  <a:txBody>
                    <a:bodyPr/>
                    <a:lstStyle/>
                    <a:p>
                      <a:r>
                        <a:rPr sz="1600">
                          <a:solidFill>
                            <a:srgbClr val="263238"/>
                          </a:solidFill>
                          <a:latin typeface="Calibri"/>
                        </a:rPr>
                        <a:t>OR 5,10 (IC 95 % 3,28 a 7,93) [r15]</a:t>
                      </a:r>
                    </a:p>
                  </a:txBody>
                  <a:tcPr>
                    <a:solidFill>
                      <a:srgbClr val="FFFFFF"/>
                    </a:solidFill>
                  </a:tcPr>
                </a:tc>
                <a:tc>
                  <a:txBody>
                    <a:bodyPr/>
                    <a:lstStyle/>
                    <a:p>
                      <a:r>
                        <a:rPr sz="1600">
                          <a:solidFill>
                            <a:srgbClr val="263238"/>
                          </a:solidFill>
                          <a:latin typeface="Calibri"/>
                        </a:rPr>
                        <a:t>7 estudios retrospectivos</a:t>
                      </a:r>
                    </a:p>
                  </a:txBody>
                  <a:tcPr>
                    <a:solidFill>
                      <a:srgbClr val="FFFFFF"/>
                    </a:solidFill>
                  </a:tcPr>
                </a:tc>
              </a:tr>
              <a:tr h="457200">
                <a:tc>
                  <a:txBody>
                    <a:bodyPr/>
                    <a:lstStyle/>
                    <a:p>
                      <a:r>
                        <a:rPr sz="1600">
                          <a:solidFill>
                            <a:srgbClr val="263238"/>
                          </a:solidFill>
                          <a:latin typeface="Calibri"/>
                        </a:rPr>
                        <a:t>Número de fracturas</a:t>
                      </a:r>
                    </a:p>
                  </a:txBody>
                  <a:tcPr>
                    <a:solidFill>
                      <a:srgbClr val="EEF3F4"/>
                    </a:solidFill>
                  </a:tcPr>
                </a:tc>
                <a:tc>
                  <a:txBody>
                    <a:bodyPr/>
                    <a:lstStyle/>
                    <a:p>
                      <a:r>
                        <a:rPr sz="1600">
                          <a:solidFill>
                            <a:srgbClr val="263238"/>
                          </a:solidFill>
                          <a:latin typeface="Calibri"/>
                        </a:rPr>
                        <a:t>OR 2,65 [r12]</a:t>
                      </a:r>
                    </a:p>
                  </a:txBody>
                  <a:tcPr>
                    <a:solidFill>
                      <a:srgbClr val="EEF3F4"/>
                    </a:solidFill>
                  </a:tcPr>
                </a:tc>
                <a:tc>
                  <a:txBody>
                    <a:bodyPr/>
                    <a:lstStyle/>
                    <a:p>
                      <a:r>
                        <a:rPr sz="1600">
                          <a:solidFill>
                            <a:srgbClr val="263238"/>
                          </a:solidFill>
                          <a:latin typeface="Calibri"/>
                        </a:rPr>
                        <a:t>Base de reclamaciones; asociación</a:t>
                      </a:r>
                    </a:p>
                  </a:txBody>
                  <a:tcPr>
                    <a:solidFill>
                      <a:srgbClr val="EEF3F4"/>
                    </a:solidFill>
                  </a:tcPr>
                </a:tc>
              </a:tr>
              <a:tr h="457200">
                <a:tc>
                  <a:txBody>
                    <a:bodyPr/>
                    <a:lstStyle/>
                    <a:p>
                      <a:r>
                        <a:rPr sz="1600">
                          <a:solidFill>
                            <a:srgbClr val="263238"/>
                          </a:solidFill>
                          <a:latin typeface="Calibri"/>
                        </a:rPr>
                        <a:t>Tabaco</a:t>
                      </a:r>
                    </a:p>
                  </a:txBody>
                  <a:tcPr>
                    <a:solidFill>
                      <a:srgbClr val="FFFFFF"/>
                    </a:solidFill>
                  </a:tcPr>
                </a:tc>
                <a:tc>
                  <a:txBody>
                    <a:bodyPr/>
                    <a:lstStyle/>
                    <a:p>
                      <a:r>
                        <a:rPr sz="1600">
                          <a:solidFill>
                            <a:srgbClr val="263238"/>
                          </a:solidFill>
                          <a:latin typeface="Calibri"/>
                        </a:rPr>
                        <a:t>OR 2,50 para no unión [r9]</a:t>
                      </a:r>
                    </a:p>
                  </a:txBody>
                  <a:tcPr>
                    <a:solidFill>
                      <a:srgbClr val="FFFFFF"/>
                    </a:solidFill>
                  </a:tcPr>
                </a:tc>
                <a:tc>
                  <a:txBody>
                    <a:bodyPr/>
                    <a:lstStyle/>
                    <a:p>
                      <a:r>
                        <a:rPr sz="1600">
                          <a:solidFill>
                            <a:srgbClr val="263238"/>
                          </a:solidFill>
                          <a:latin typeface="Calibri"/>
                        </a:rPr>
                        <a:t>Metaanálisis de 71 estudios con 39 920 pacientes</a:t>
                      </a:r>
                    </a:p>
                  </a:txBody>
                  <a:tcPr>
                    <a:solidFill>
                      <a:srgbClr val="FFFFFF"/>
                    </a:solidFill>
                  </a:tcPr>
                </a:tc>
              </a:tr>
              <a:tr h="457200">
                <a:tc>
                  <a:txBody>
                    <a:bodyPr/>
                    <a:lstStyle/>
                    <a:p>
                      <a:r>
                        <a:rPr sz="1600">
                          <a:solidFill>
                            <a:srgbClr val="263238"/>
                          </a:solidFill>
                          <a:latin typeface="Calibri"/>
                        </a:rPr>
                        <a:t>Diabetes</a:t>
                      </a:r>
                    </a:p>
                  </a:txBody>
                  <a:tcPr>
                    <a:solidFill>
                      <a:srgbClr val="EEF3F4"/>
                    </a:solidFill>
                  </a:tcPr>
                </a:tc>
                <a:tc>
                  <a:txBody>
                    <a:bodyPr/>
                    <a:lstStyle/>
                    <a:p>
                      <a:r>
                        <a:rPr sz="1600">
                          <a:solidFill>
                            <a:srgbClr val="263238"/>
                          </a:solidFill>
                          <a:latin typeface="Calibri"/>
                        </a:rPr>
                        <a:t>OR 2,11 [r14]; OR 1,61 [r44]</a:t>
                      </a:r>
                    </a:p>
                  </a:txBody>
                  <a:tcPr>
                    <a:solidFill>
                      <a:srgbClr val="EEF3F4"/>
                    </a:solidFill>
                  </a:tcPr>
                </a:tc>
                <a:tc>
                  <a:txBody>
                    <a:bodyPr/>
                    <a:lstStyle/>
                    <a:p>
                      <a:r>
                        <a:rPr sz="1600">
                          <a:solidFill>
                            <a:srgbClr val="263238"/>
                          </a:solidFill>
                          <a:latin typeface="Calibri"/>
                        </a:rPr>
                        <a:t>Heterogeneidad alta en el segundo [r44]</a:t>
                      </a:r>
                    </a:p>
                  </a:txBody>
                  <a:tcPr>
                    <a:solidFill>
                      <a:srgbClr val="EEF3F4"/>
                    </a:solidFill>
                  </a:tcPr>
                </a:tc>
              </a:tr>
              <a:tr h="457200">
                <a:tc>
                  <a:txBody>
                    <a:bodyPr/>
                    <a:lstStyle/>
                    <a:p>
                      <a:r>
                        <a:rPr sz="1600">
                          <a:solidFill>
                            <a:srgbClr val="263238"/>
                          </a:solidFill>
                          <a:latin typeface="Calibri"/>
                        </a:rPr>
                        <a:t>AINE</a:t>
                      </a:r>
                    </a:p>
                  </a:txBody>
                  <a:tcPr>
                    <a:solidFill>
                      <a:srgbClr val="FFFFFF"/>
                    </a:solidFill>
                  </a:tcPr>
                </a:tc>
                <a:tc>
                  <a:txBody>
                    <a:bodyPr/>
                    <a:lstStyle/>
                    <a:p>
                      <a:r>
                        <a:rPr sz="1600">
                          <a:solidFill>
                            <a:srgbClr val="263238"/>
                          </a:solidFill>
                          <a:latin typeface="Calibri"/>
                        </a:rPr>
                        <a:t>OR 2,07 [r46]; OR 1,11 sin significación [r47]; OR 1,56 [r30]</a:t>
                      </a:r>
                    </a:p>
                  </a:txBody>
                  <a:tcPr>
                    <a:solidFill>
                      <a:srgbClr val="FFFFFF"/>
                    </a:solidFill>
                  </a:tcPr>
                </a:tc>
                <a:tc>
                  <a:txBody>
                    <a:bodyPr/>
                    <a:lstStyle/>
                    <a:p>
                      <a:r>
                        <a:rPr sz="1600">
                          <a:solidFill>
                            <a:srgbClr val="263238"/>
                          </a:solidFill>
                          <a:latin typeface="Calibri"/>
                        </a:rPr>
                        <a:t>Discordante; sin efecto en niños [r46]</a:t>
                      </a:r>
                    </a:p>
                  </a:txBody>
                  <a:tcPr>
                    <a:solidFill>
                      <a:srgbClr val="FFFFFF"/>
                    </a:solidFill>
                  </a:tcPr>
                </a:tc>
              </a:tr>
              <a:tr h="457200">
                <a:tc>
                  <a:txBody>
                    <a:bodyPr/>
                    <a:lstStyle/>
                    <a:p>
                      <a:r>
                        <a:rPr sz="1600">
                          <a:solidFill>
                            <a:srgbClr val="263238"/>
                          </a:solidFill>
                          <a:latin typeface="Calibri"/>
                        </a:rPr>
                        <a:t>Desnutrición</a:t>
                      </a:r>
                    </a:p>
                  </a:txBody>
                  <a:tcPr>
                    <a:solidFill>
                      <a:srgbClr val="EEF3F4"/>
                    </a:solidFill>
                  </a:tcPr>
                </a:tc>
                <a:tc>
                  <a:txBody>
                    <a:bodyPr/>
                    <a:lstStyle/>
                    <a:p>
                      <a:r>
                        <a:rPr sz="1600">
                          <a:solidFill>
                            <a:srgbClr val="263238"/>
                          </a:solidFill>
                          <a:latin typeface="Calibri"/>
                        </a:rPr>
                        <a:t>OR cercano a 2,0 [r50]</a:t>
                      </a:r>
                    </a:p>
                  </a:txBody>
                  <a:tcPr>
                    <a:solidFill>
                      <a:srgbClr val="EEF3F4"/>
                    </a:solidFill>
                  </a:tcPr>
                </a:tc>
                <a:tc>
                  <a:txBody>
                    <a:bodyPr/>
                    <a:lstStyle/>
                    <a:p>
                      <a:r>
                        <a:rPr sz="1600">
                          <a:solidFill>
                            <a:srgbClr val="263238"/>
                          </a:solidFill>
                          <a:latin typeface="Calibri"/>
                        </a:rPr>
                        <a:t>Evidencia heterogénea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clasificar el estado de la consolidación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Andrzejowski P et al. J Orthop Traumatol. 2019. doi:10.1186/s10195-019-0528-0</a:t>
            </a:r>
          </a:p>
          <a:p>
            <a:r>
              <a:rPr sz="800">
                <a:solidFill>
                  <a:srgbClr val="5A6469"/>
                </a:solidFill>
                <a:latin typeface="Calibri"/>
              </a:rPr>
              <a:t>[r23] Hak DJ et al. Injury. 2014. doi:10.1016/j.injury.2014.04.002</a:t>
            </a:r>
          </a:p>
          <a:p>
            <a:r>
              <a:rPr sz="800">
                <a:solidFill>
                  <a:srgbClr val="5A6469"/>
                </a:solidFill>
                <a:latin typeface="Calibri"/>
              </a:rPr>
              <a:t>[r24] Bhandari M et al. J Orthop Trauma. 2002. doi:10.1097/00005131-200209000-00004</a:t>
            </a:r>
          </a:p>
          <a:p>
            <a:r>
              <a:rPr sz="800">
                <a:solidFill>
                  <a:srgbClr val="5A6469"/>
                </a:solidFill>
                <a:latin typeface="Calibri"/>
              </a:rPr>
              <a:t>[r26] Wittauer M et al. Injury. 2021. doi:10.1016/j.injury.2021.09.008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3 estados.</a:t>
            </a:r>
          </a:p>
          <a:p>
            <a:pPr marL="347472" indent="-347472">
              <a:spcAft>
                <a:spcPts val="1400"/>
              </a:spcAft>
              <a:buChar char="•"/>
            </a:pPr>
            <a:r>
              <a:rPr sz="2800">
                <a:solidFill>
                  <a:srgbClr val="263238"/>
                </a:solidFill>
                <a:latin typeface="Calibri"/>
              </a:rPr>
              <a:t>Consolidación normal, retardo de consolidación y no unión.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clasificar el estado de la consolidación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Andrzejowski P et al. J Orthop Traumatol. 2019. doi:10.1186/s10195-019-0528-0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hipertrófica suele ser un foco con buena sangre y hematoma pero que se mueve demasiado; para la atrófica se ha propuesto la suma de mala irrigación y deformación concentrada [r11].</a:t>
            </a:r>
          </a:p>
          <a:p>
            <a:pPr marL="347472" indent="-347472">
              <a:spcAft>
                <a:spcPts val="1400"/>
              </a:spcAft>
              <a:buChar char="•"/>
            </a:pPr>
            <a:r>
              <a:rPr sz="2400">
                <a:solidFill>
                  <a:srgbClr val="263238"/>
                </a:solidFill>
                <a:latin typeface="Calibri"/>
              </a:rPr>
              <a:t>NUSS.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Definiciones de retardo y no unión que vas a encontrar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Andrzejowski P et al. J Orthop Traumatol. 2019. doi:10.1186/s10195-019-0528-0</a:t>
            </a:r>
          </a:p>
          <a:p>
            <a:r>
              <a:rPr sz="800">
                <a:solidFill>
                  <a:srgbClr val="5A6469"/>
                </a:solidFill>
                <a:latin typeface="Calibri"/>
              </a:rPr>
              <a:t>[r42] Makaram NS et al. Bone Jt Open. 2021. doi:10.1302/2633-1462.24.BJO-2021-0012.R1</a:t>
            </a:r>
          </a:p>
          <a:p>
            <a:r>
              <a:rPr sz="800">
                <a:solidFill>
                  <a:srgbClr val="5A6469"/>
                </a:solidFill>
                <a:latin typeface="Calibri"/>
              </a:rPr>
              <a:t>[r24] Bhandari M et al. J Orthop Trauma. 2002. doi:10.1097/00005131-200209000-00004</a:t>
            </a:r>
          </a:p>
          <a:p>
            <a:r>
              <a:rPr sz="800">
                <a:solidFill>
                  <a:srgbClr val="5A6469"/>
                </a:solidFill>
                <a:latin typeface="Calibri"/>
              </a:rPr>
              <a:t>[r26] Wittauer M et al. Injury. 2021. doi:10.1016/j.injury.2021.09.008</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Criterio</a:t>
                      </a:r>
                    </a:p>
                  </a:txBody>
                  <a:tcPr>
                    <a:solidFill>
                      <a:srgbClr val="0F5F6B"/>
                    </a:solidFill>
                  </a:tcPr>
                </a:tc>
                <a:tc>
                  <a:txBody>
                    <a:bodyPr/>
                    <a:lstStyle/>
                    <a:p>
                      <a:r>
                        <a:rPr sz="1600" b="1">
                          <a:solidFill>
                            <a:srgbClr val="FFFFFF"/>
                          </a:solidFill>
                          <a:latin typeface="Calibri"/>
                        </a:rPr>
                        <a:t>Para qué te sirve</a:t>
                      </a:r>
                    </a:p>
                  </a:txBody>
                  <a:tcPr>
                    <a:solidFill>
                      <a:srgbClr val="0F5F6B"/>
                    </a:solidFill>
                  </a:tcPr>
                </a:tc>
              </a:tr>
              <a:tr h="457200">
                <a:tc>
                  <a:txBody>
                    <a:bodyPr/>
                    <a:lstStyle/>
                    <a:p>
                      <a:r>
                        <a:rPr sz="1600">
                          <a:solidFill>
                            <a:srgbClr val="263238"/>
                          </a:solidFill>
                          <a:latin typeface="Calibri"/>
                        </a:rPr>
                        <a:t>Definición atribuida a la FDA</a:t>
                      </a:r>
                    </a:p>
                  </a:txBody>
                  <a:tcPr>
                    <a:solidFill>
                      <a:srgbClr val="EEF3F4"/>
                    </a:solidFill>
                  </a:tcPr>
                </a:tc>
                <a:tc>
                  <a:txBody>
                    <a:bodyPr/>
                    <a:lstStyle/>
                    <a:p>
                      <a:r>
                        <a:rPr sz="1600">
                          <a:solidFill>
                            <a:srgbClr val="263238"/>
                          </a:solidFill>
                          <a:latin typeface="Calibri"/>
                        </a:rPr>
                        <a:t>Sin unión a los 9 meses y 3 meses sin signos de curación [r11]</a:t>
                      </a:r>
                    </a:p>
                  </a:txBody>
                  <a:tcPr>
                    <a:solidFill>
                      <a:srgbClr val="EEF3F4"/>
                    </a:solidFill>
                  </a:tcPr>
                </a:tc>
                <a:tc>
                  <a:txBody>
                    <a:bodyPr/>
                    <a:lstStyle/>
                    <a:p>
                      <a:r>
                        <a:rPr sz="1600">
                          <a:solidFill>
                            <a:srgbClr val="263238"/>
                          </a:solidFill>
                          <a:latin typeface="Calibri"/>
                        </a:rPr>
                        <a:t>Referencia regulatoria clásica</a:t>
                      </a:r>
                    </a:p>
                  </a:txBody>
                  <a:tcPr>
                    <a:solidFill>
                      <a:srgbClr val="EEF3F4"/>
                    </a:solidFill>
                  </a:tcPr>
                </a:tc>
              </a:tr>
              <a:tr h="457200">
                <a:tc>
                  <a:txBody>
                    <a:bodyPr/>
                    <a:lstStyle/>
                    <a:p>
                      <a:r>
                        <a:rPr sz="1600">
                          <a:solidFill>
                            <a:srgbClr val="263238"/>
                          </a:solidFill>
                          <a:latin typeface="Calibri"/>
                        </a:rPr>
                        <a:t>Propuesta para huesos largos</a:t>
                      </a:r>
                    </a:p>
                  </a:txBody>
                  <a:tcPr>
                    <a:solidFill>
                      <a:srgbClr val="FFFFFF"/>
                    </a:solidFill>
                  </a:tcPr>
                </a:tc>
                <a:tc>
                  <a:txBody>
                    <a:bodyPr/>
                    <a:lstStyle/>
                    <a:p>
                      <a:r>
                        <a:rPr sz="1600">
                          <a:solidFill>
                            <a:srgbClr val="263238"/>
                          </a:solidFill>
                          <a:latin typeface="Calibri"/>
                        </a:rPr>
                        <a:t>6 meses sin evidencia radiológica de curación [r11]</a:t>
                      </a:r>
                    </a:p>
                  </a:txBody>
                  <a:tcPr>
                    <a:solidFill>
                      <a:srgbClr val="FFFFFF"/>
                    </a:solidFill>
                  </a:tcPr>
                </a:tc>
                <a:tc>
                  <a:txBody>
                    <a:bodyPr/>
                    <a:lstStyle/>
                    <a:p>
                      <a:r>
                        <a:rPr sz="1600">
                          <a:solidFill>
                            <a:srgbClr val="263238"/>
                          </a:solidFill>
                          <a:latin typeface="Calibri"/>
                        </a:rPr>
                        <a:t>Más estricta: evita esperar de más</a:t>
                      </a:r>
                    </a:p>
                  </a:txBody>
                  <a:tcPr>
                    <a:solidFill>
                      <a:srgbClr val="FFFFFF"/>
                    </a:solidFill>
                  </a:tcPr>
                </a:tc>
              </a:tr>
              <a:tr h="457200">
                <a:tc>
                  <a:txBody>
                    <a:bodyPr/>
                    <a:lstStyle/>
                    <a:p>
                      <a:r>
                        <a:rPr sz="1600">
                          <a:solidFill>
                            <a:srgbClr val="263238"/>
                          </a:solidFill>
                          <a:latin typeface="Calibri"/>
                        </a:rPr>
                        <a:t>Estudio de tibia con clavo</a:t>
                      </a:r>
                    </a:p>
                  </a:txBody>
                  <a:tcPr>
                    <a:solidFill>
                      <a:srgbClr val="EEF3F4"/>
                    </a:solidFill>
                  </a:tcPr>
                </a:tc>
                <a:tc>
                  <a:txBody>
                    <a:bodyPr/>
                    <a:lstStyle/>
                    <a:p>
                      <a:r>
                        <a:rPr sz="1600">
                          <a:solidFill>
                            <a:srgbClr val="263238"/>
                          </a:solidFill>
                          <a:latin typeface="Calibri"/>
                        </a:rPr>
                        <a:t>Retardo: RUST menor de 10 a los 6 meses [r42]</a:t>
                      </a:r>
                    </a:p>
                  </a:txBody>
                  <a:tcPr>
                    <a:solidFill>
                      <a:srgbClr val="EEF3F4"/>
                    </a:solidFill>
                  </a:tcPr>
                </a:tc>
                <a:tc>
                  <a:txBody>
                    <a:bodyPr/>
                    <a:lstStyle/>
                    <a:p>
                      <a:r>
                        <a:rPr sz="1600">
                          <a:solidFill>
                            <a:srgbClr val="263238"/>
                          </a:solidFill>
                          <a:latin typeface="Calibri"/>
                        </a:rPr>
                        <a:t>Ejemplo de criterio operativo con escala</a:t>
                      </a:r>
                    </a:p>
                  </a:txBody>
                  <a:tcPr>
                    <a:solidFill>
                      <a:srgbClr val="EEF3F4"/>
                    </a:solidFill>
                  </a:tcPr>
                </a:tc>
              </a:tr>
              <a:tr h="457200">
                <a:tc>
                  <a:txBody>
                    <a:bodyPr/>
                    <a:lstStyle/>
                    <a:p>
                      <a:r>
                        <a:rPr sz="1600">
                          <a:solidFill>
                            <a:srgbClr val="263238"/>
                          </a:solidFill>
                          <a:latin typeface="Calibri"/>
                        </a:rPr>
                        <a:t>Encuesta de 444 cirujanos</a:t>
                      </a:r>
                    </a:p>
                  </a:txBody>
                  <a:tcPr>
                    <a:solidFill>
                      <a:srgbClr val="FFFFFF"/>
                    </a:solidFill>
                  </a:tcPr>
                </a:tc>
                <a:tc>
                  <a:txBody>
                    <a:bodyPr/>
                    <a:lstStyle/>
                    <a:p>
                      <a:r>
                        <a:rPr sz="1600">
                          <a:solidFill>
                            <a:srgbClr val="263238"/>
                          </a:solidFill>
                          <a:latin typeface="Calibri"/>
                        </a:rPr>
                        <a:t>Retardo 1 a 8 meses; no unión 2 a 12 meses [r24]</a:t>
                      </a:r>
                    </a:p>
                  </a:txBody>
                  <a:tcPr>
                    <a:solidFill>
                      <a:srgbClr val="FFFFFF"/>
                    </a:solidFill>
                  </a:tcPr>
                </a:tc>
                <a:tc>
                  <a:txBody>
                    <a:bodyPr/>
                    <a:lstStyle/>
                    <a:p>
                      <a:r>
                        <a:rPr sz="1600">
                          <a:solidFill>
                            <a:srgbClr val="263238"/>
                          </a:solidFill>
                          <a:latin typeface="Calibri"/>
                        </a:rPr>
                        <a:t>Prueba de que no hay consenso</a:t>
                      </a:r>
                    </a:p>
                  </a:txBody>
                  <a:tcPr>
                    <a:solidFill>
                      <a:srgbClr val="FFFFFF"/>
                    </a:solidFill>
                  </a:tcPr>
                </a:tc>
              </a:tr>
              <a:tr h="457200">
                <a:tc>
                  <a:txBody>
                    <a:bodyPr/>
                    <a:lstStyle/>
                    <a:p>
                      <a:r>
                        <a:rPr sz="1600">
                          <a:solidFill>
                            <a:srgbClr val="263238"/>
                          </a:solidFill>
                          <a:latin typeface="Calibri"/>
                        </a:rPr>
                        <a:t>148 estudios prospectivos</a:t>
                      </a:r>
                    </a:p>
                  </a:txBody>
                  <a:tcPr>
                    <a:solidFill>
                      <a:srgbClr val="EEF3F4"/>
                    </a:solidFill>
                  </a:tcPr>
                </a:tc>
                <a:tc>
                  <a:txBody>
                    <a:bodyPr/>
                    <a:lstStyle/>
                    <a:p>
                      <a:r>
                        <a:rPr sz="1600">
                          <a:solidFill>
                            <a:srgbClr val="263238"/>
                          </a:solidFill>
                          <a:latin typeface="Calibri"/>
                        </a:rPr>
                        <a:t>Plazos de 3 a 12 meses; solo 50 % definió no unión [r26]</a:t>
                      </a:r>
                    </a:p>
                  </a:txBody>
                  <a:tcPr>
                    <a:solidFill>
                      <a:srgbClr val="EEF3F4"/>
                    </a:solidFill>
                  </a:tcPr>
                </a:tc>
                <a:tc>
                  <a:txBody>
                    <a:bodyPr/>
                    <a:lstStyle/>
                    <a:p>
                      <a:r>
                        <a:rPr sz="1600">
                          <a:solidFill>
                            <a:srgbClr val="263238"/>
                          </a:solidFill>
                          <a:latin typeface="Calibri"/>
                        </a:rPr>
                        <a:t>Cuidado al comparar ensayos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clínica, imagen y laboratorio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Litrenta J et al. J Orthop Trauma. 2015. doi:10.1097/BOT.0000000000000390</a:t>
            </a:r>
          </a:p>
          <a:p>
            <a:r>
              <a:rPr sz="800">
                <a:solidFill>
                  <a:srgbClr val="5A6469"/>
                </a:solidFill>
                <a:latin typeface="Calibri"/>
              </a:rPr>
              <a:t>[r7] Bhattacharyya T et al. J Bone Joint Surg Am. 2006. doi:10.2106/JBJS.E.00232</a:t>
            </a:r>
          </a:p>
          <a:p>
            <a:r>
              <a:rPr sz="800">
                <a:solidFill>
                  <a:srgbClr val="5A6469"/>
                </a:solidFill>
                <a:latin typeface="Calibri"/>
              </a:rPr>
              <a:t>[r9] Xu B et al. EClinicalMedicine. 2021. doi:10.1016/j.eclinm.2021.101179</a:t>
            </a:r>
          </a:p>
          <a:p>
            <a:r>
              <a:rPr sz="800">
                <a:solidFill>
                  <a:srgbClr val="5A6469"/>
                </a:solidFill>
                <a:latin typeface="Calibri"/>
              </a:rPr>
              <a:t>[r14] Ding ZC et al. ANZ J Surg. 2020. doi:10.1111/ans.15878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Clínica y radiografía van juntas.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clínica, imagen y laboratorio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Bergin PF et al. Endocr Pract. 2022. doi:10.1016/j.eprac.2022.03.003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segunda serie sugiere hacer el cribado metabólico en toda no unión, no solo cuando falta una causa mecánica o infecciosa [r49].</a:t>
            </a:r>
          </a:p>
          <a:p>
            <a:pPr marL="347472" indent="-347472">
              <a:spcAft>
                <a:spcPts val="1400"/>
              </a:spcAft>
              <a:buChar char="•"/>
            </a:pPr>
            <a:r>
              <a:rPr sz="2400">
                <a:solidFill>
                  <a:srgbClr val="263238"/>
                </a:solidFill>
                <a:latin typeface="Calibri"/>
              </a:rPr>
              <a:t>Las 2 series son pequeñas y retrospectivas.</a:t>
            </a:r>
          </a:p>
          <a:p>
            <a:pPr marL="347472" indent="-347472">
              <a:spcAft>
                <a:spcPts val="1400"/>
              </a:spcAft>
              <a:buChar char="•"/>
            </a:pPr>
            <a:r>
              <a:rPr sz="2400">
                <a:solidFill>
                  <a:srgbClr val="263238"/>
                </a:solidFill>
                <a:latin typeface="Calibri"/>
              </a:rPr>
              <a:t>Infección.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pedir y qué esperar de cada prueba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[r52] Whelan DB et al. J Trauma. 2010. doi:10.1097/TA.0b013e3181a7c16d</a:t>
            </a:r>
          </a:p>
          <a:p>
            <a:r>
              <a:rPr sz="800">
                <a:solidFill>
                  <a:srgbClr val="5A6469"/>
                </a:solidFill>
                <a:latin typeface="Calibri"/>
              </a:rPr>
              <a:t>[r6] Litrenta J et al. J Orthop Trauma. 2015. doi:10.1097/BOT.0000000000000390</a:t>
            </a:r>
          </a:p>
          <a:p>
            <a:r>
              <a:rPr sz="800">
                <a:solidFill>
                  <a:srgbClr val="5A6469"/>
                </a:solidFill>
                <a:latin typeface="Calibri"/>
              </a:rPr>
              <a:t>[r7] Bhattacharyya T et al. J Bone Joint Surg Am. 2006. doi:10.2106/JBJS.E.00232</a:t>
            </a:r>
          </a:p>
          <a:p>
            <a:r>
              <a:rPr sz="800">
                <a:solidFill>
                  <a:srgbClr val="5A6469"/>
                </a:solidFill>
                <a:latin typeface="Calibri"/>
              </a:rPr>
              <a:t>[r53] Nicholson JA et al. Injury. 2019. doi:10.1016/j.injury.2019.09.027</a:t>
            </a:r>
          </a:p>
          <a:p>
            <a:r>
              <a:rPr sz="800">
                <a:solidFill>
                  <a:srgbClr val="5A6469"/>
                </a:solidFill>
                <a:latin typeface="Calibri"/>
              </a:rPr>
              <a:t>[r49] Bergin PF et al. Endocr Pract. 2022. doi:10.1016/j.eprac.2022.03.003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Prueba</a:t>
                      </a:r>
                    </a:p>
                  </a:txBody>
                  <a:tcPr>
                    <a:solidFill>
                      <a:srgbClr val="0F5F6B"/>
                    </a:solidFill>
                  </a:tcPr>
                </a:tc>
                <a:tc>
                  <a:txBody>
                    <a:bodyPr/>
                    <a:lstStyle/>
                    <a:p>
                      <a:r>
                        <a:rPr sz="1600" b="1">
                          <a:solidFill>
                            <a:srgbClr val="FFFFFF"/>
                          </a:solidFill>
                          <a:latin typeface="Calibri"/>
                        </a:rPr>
                        <a:t>Qué aporta</a:t>
                      </a:r>
                    </a:p>
                  </a:txBody>
                  <a:tcPr>
                    <a:solidFill>
                      <a:srgbClr val="0F5F6B"/>
                    </a:solidFill>
                  </a:tcPr>
                </a:tc>
                <a:tc>
                  <a:txBody>
                    <a:bodyPr/>
                    <a:lstStyle/>
                    <a:p>
                      <a:r>
                        <a:rPr sz="1600" b="1">
                          <a:solidFill>
                            <a:srgbClr val="FFFFFF"/>
                          </a:solidFill>
                          <a:latin typeface="Calibri"/>
                        </a:rPr>
                        <a:t>Límite</a:t>
                      </a:r>
                    </a:p>
                  </a:txBody>
                  <a:tcPr>
                    <a:solidFill>
                      <a:srgbClr val="0F5F6B"/>
                    </a:solidFill>
                  </a:tcPr>
                </a:tc>
              </a:tr>
              <a:tr h="457200">
                <a:tc>
                  <a:txBody>
                    <a:bodyPr/>
                    <a:lstStyle/>
                    <a:p>
                      <a:r>
                        <a:rPr sz="1600">
                          <a:solidFill>
                            <a:srgbClr val="263238"/>
                          </a:solidFill>
                          <a:latin typeface="Calibri"/>
                        </a:rPr>
                        <a:t>Radiografías seriadas con RUST</a:t>
                      </a:r>
                    </a:p>
                  </a:txBody>
                  <a:tcPr>
                    <a:solidFill>
                      <a:srgbClr val="EEF3F4"/>
                    </a:solidFill>
                  </a:tcPr>
                </a:tc>
                <a:tc>
                  <a:txBody>
                    <a:bodyPr/>
                    <a:lstStyle/>
                    <a:p>
                      <a:r>
                        <a:rPr sz="1600">
                          <a:solidFill>
                            <a:srgbClr val="263238"/>
                          </a:solidFill>
                          <a:latin typeface="Calibri"/>
                        </a:rPr>
                        <a:t>Sigue la progresión; ICC 0,86 en el estudio original [r52]</a:t>
                      </a:r>
                    </a:p>
                  </a:txBody>
                  <a:tcPr>
                    <a:solidFill>
                      <a:srgbClr val="EEF3F4"/>
                    </a:solidFill>
                  </a:tcPr>
                </a:tc>
                <a:tc>
                  <a:txBody>
                    <a:bodyPr/>
                    <a:lstStyle/>
                    <a:p>
                      <a:r>
                        <a:rPr sz="1600">
                          <a:solidFill>
                            <a:srgbClr val="263238"/>
                          </a:solidFill>
                          <a:latin typeface="Calibri"/>
                        </a:rPr>
                        <a:t>Acuerdo moderado para declarar unión, ICC 0,53 [r6]</a:t>
                      </a:r>
                    </a:p>
                  </a:txBody>
                  <a:tcPr>
                    <a:solidFill>
                      <a:srgbClr val="EEF3F4"/>
                    </a:solidFill>
                  </a:tcPr>
                </a:tc>
              </a:tr>
              <a:tr h="457200">
                <a:tc>
                  <a:txBody>
                    <a:bodyPr/>
                    <a:lstStyle/>
                    <a:p>
                      <a:r>
                        <a:rPr sz="1600">
                          <a:solidFill>
                            <a:srgbClr val="263238"/>
                          </a:solidFill>
                          <a:latin typeface="Calibri"/>
                        </a:rPr>
                        <a:t>TC</a:t>
                      </a:r>
                    </a:p>
                  </a:txBody>
                  <a:tcPr>
                    <a:solidFill>
                      <a:srgbClr val="FFFFFF"/>
                    </a:solidFill>
                  </a:tcPr>
                </a:tc>
                <a:tc>
                  <a:txBody>
                    <a:bodyPr/>
                    <a:lstStyle/>
                    <a:p>
                      <a:r>
                        <a:rPr sz="1600">
                          <a:solidFill>
                            <a:srgbClr val="263238"/>
                          </a:solidFill>
                          <a:latin typeface="Calibri"/>
                        </a:rPr>
                        <a:t>Sensibilidad 100 % para no unión tibial [r7]</a:t>
                      </a:r>
                    </a:p>
                  </a:txBody>
                  <a:tcPr>
                    <a:solidFill>
                      <a:srgbClr val="FFFFFF"/>
                    </a:solidFill>
                  </a:tcPr>
                </a:tc>
                <a:tc>
                  <a:txBody>
                    <a:bodyPr/>
                    <a:lstStyle/>
                    <a:p>
                      <a:r>
                        <a:rPr sz="1600">
                          <a:solidFill>
                            <a:srgbClr val="263238"/>
                          </a:solidFill>
                          <a:latin typeface="Calibri"/>
                        </a:rPr>
                        <a:t>Especificidad 62 % [r7]</a:t>
                      </a:r>
                    </a:p>
                  </a:txBody>
                  <a:tcPr>
                    <a:solidFill>
                      <a:srgbClr val="FFFFFF"/>
                    </a:solidFill>
                  </a:tcPr>
                </a:tc>
              </a:tr>
              <a:tr h="457200">
                <a:tc>
                  <a:txBody>
                    <a:bodyPr/>
                    <a:lstStyle/>
                    <a:p>
                      <a:r>
                        <a:rPr sz="1600">
                          <a:solidFill>
                            <a:srgbClr val="263238"/>
                          </a:solidFill>
                          <a:latin typeface="Calibri"/>
                        </a:rPr>
                        <a:t>Ecografía</a:t>
                      </a:r>
                    </a:p>
                  </a:txBody>
                  <a:tcPr>
                    <a:solidFill>
                      <a:srgbClr val="EEF3F4"/>
                    </a:solidFill>
                  </a:tcPr>
                </a:tc>
                <a:tc>
                  <a:txBody>
                    <a:bodyPr/>
                    <a:lstStyle/>
                    <a:p>
                      <a:r>
                        <a:rPr sz="1600">
                          <a:solidFill>
                            <a:srgbClr val="263238"/>
                          </a:solidFill>
                          <a:latin typeface="Calibri"/>
                        </a:rPr>
                        <a:t>Callo puente sonográfico a las 6 semanas en 60 % frente a 10 % en radiografía, en 20 pacientes con clavícula [r53]</a:t>
                      </a:r>
                    </a:p>
                  </a:txBody>
                  <a:tcPr>
                    <a:solidFill>
                      <a:srgbClr val="EEF3F4"/>
                    </a:solidFill>
                  </a:tcPr>
                </a:tc>
                <a:tc>
                  <a:txBody>
                    <a:bodyPr/>
                    <a:lstStyle/>
                    <a:p>
                      <a:r>
                        <a:rPr sz="1600">
                          <a:solidFill>
                            <a:srgbClr val="263238"/>
                          </a:solidFill>
                          <a:latin typeface="Calibri"/>
                        </a:rPr>
                        <a:t>Series pequeñas y de un centro (opinión experta)</a:t>
                      </a:r>
                    </a:p>
                  </a:txBody>
                  <a:tcPr>
                    <a:solidFill>
                      <a:srgbClr val="EEF3F4"/>
                    </a:solidFill>
                  </a:tcPr>
                </a:tc>
              </a:tr>
              <a:tr h="457200">
                <a:tc>
                  <a:txBody>
                    <a:bodyPr/>
                    <a:lstStyle/>
                    <a:p>
                      <a:r>
                        <a:rPr sz="1600">
                          <a:solidFill>
                            <a:srgbClr val="263238"/>
                          </a:solidFill>
                          <a:latin typeface="Calibri"/>
                        </a:rPr>
                        <a:t>Laboratorio metabólico</a:t>
                      </a:r>
                    </a:p>
                  </a:txBody>
                  <a:tcPr>
                    <a:solidFill>
                      <a:srgbClr val="FFFFFF"/>
                    </a:solidFill>
                  </a:tcPr>
                </a:tc>
                <a:tc>
                  <a:txBody>
                    <a:bodyPr/>
                    <a:lstStyle/>
                    <a:p>
                      <a:r>
                        <a:rPr sz="1600">
                          <a:solidFill>
                            <a:srgbClr val="263238"/>
                          </a:solidFill>
                          <a:latin typeface="Calibri"/>
                        </a:rPr>
                        <a:t>Alteración no diagnosticada en 42 % [r49]</a:t>
                      </a:r>
                    </a:p>
                  </a:txBody>
                  <a:tcPr>
                    <a:solidFill>
                      <a:srgbClr val="FFFFFF"/>
                    </a:solidFill>
                  </a:tcPr>
                </a:tc>
                <a:tc>
                  <a:txBody>
                    <a:bodyPr/>
                    <a:lstStyle/>
                    <a:p>
                      <a:r>
                        <a:rPr sz="1600">
                          <a:solidFill>
                            <a:srgbClr val="263238"/>
                          </a:solidFill>
                          <a:latin typeface="Calibri"/>
                        </a:rPr>
                        <a:t>Serie retrospectiva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de la consolidación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Hak DJ et al. Injury. 2014. doi:10.1016/j.injury.2014.04.002</a:t>
            </a:r>
          </a:p>
          <a:p>
            <a:r>
              <a:rPr sz="1000">
                <a:solidFill>
                  <a:srgbClr val="5A6469"/>
                </a:solidFill>
                <a:latin typeface="Calibri"/>
              </a:rPr>
              <a:t>[r24] Bhandari M et al. J Orthop Trauma. 2002. doi:10.1097/00005131-200209000-00004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examen busca dolor a la carga, dolor a la palpación del foco y movilidad anormal, junto con la radiografía [r23][r24].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de la consolidación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Hak DJ et al. Injury. 2014. doi:10.1016/j.injury.2014.04.002</a:t>
            </a:r>
          </a:p>
          <a:p>
            <a:r>
              <a:rPr sz="1000">
                <a:solidFill>
                  <a:srgbClr val="5A6469"/>
                </a:solidFill>
                <a:latin typeface="Calibri"/>
              </a:rPr>
              <a:t>[r24] Bhandari M et al. J Orthop Trauma. 2002. doi:10.1097/00005131-200209000-00004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Sin dato verificable: sensibilidad y especificidad de estas maniobras para diferenciar consolidación de no unión.</a:t>
            </a:r>
          </a:p>
          <a:p>
            <a:pPr marL="347472" indent="-347472">
              <a:spcAft>
                <a:spcPts val="1400"/>
              </a:spcAft>
              <a:buChar char="•"/>
            </a:pPr>
            <a:r>
              <a:rPr sz="2400">
                <a:solidFill>
                  <a:srgbClr val="263238"/>
                </a:solidFill>
                <a:latin typeface="Calibri"/>
              </a:rPr>
              <a:t>Los gráficos de sensibilidad y especificidad de este tema corresponden a imágenes y no al examen físico.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radiografía, RUST, TC y ecografía, con su confiabilidad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Litrenta J et al. J Orthop Trauma. 2015. doi:10.1097/BOT.0000000000000390</a:t>
            </a:r>
          </a:p>
          <a:p>
            <a:r>
              <a:rPr sz="800">
                <a:solidFill>
                  <a:srgbClr val="5A6469"/>
                </a:solidFill>
                <a:latin typeface="Calibri"/>
              </a:rPr>
              <a:t>[r7] Bhattacharyya T et al. J Bone Joint Surg Am. 2006. doi:10.2106/JBJS.E.00232</a:t>
            </a:r>
          </a:p>
          <a:p>
            <a:r>
              <a:rPr sz="800">
                <a:solidFill>
                  <a:srgbClr val="5A6469"/>
                </a:solidFill>
                <a:latin typeface="Calibri"/>
              </a:rPr>
              <a:t>[r28] Bhandari M et al. BMC Musculoskelet Disord. 2013. doi:10.1186/1471-2474-14-70</a:t>
            </a:r>
          </a:p>
          <a:p>
            <a:r>
              <a:rPr sz="800">
                <a:solidFill>
                  <a:srgbClr val="5A6469"/>
                </a:solidFill>
                <a:latin typeface="Calibri"/>
              </a:rPr>
              <a:t>[r31] Dijkman BG et al. J Orthop Trauma. 2010. doi:10.1097/BOT.0b013e3181ca3f97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Radiografía simple.</a:t>
            </a:r>
          </a:p>
          <a:p>
            <a:pPr marL="347472" indent="-347472">
              <a:spcAft>
                <a:spcPts val="1400"/>
              </a:spcAft>
              <a:buChar char="•"/>
            </a:pPr>
            <a:r>
              <a:rPr sz="2800">
                <a:solidFill>
                  <a:srgbClr val="263238"/>
                </a:solidFill>
                <a:latin typeface="Calibri"/>
              </a:rPr>
              <a:t>Es la base: se busca callo puente, continuidad cortical y desaparición de la línea.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(barra 1) y especificidad (barra 2) de pruebas de imagen para consolidación o no unión (desenlaces y poblaciones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Bhattacharyya T et al. J Bone Joint Surg Am. 2006. doi:10.2106/JBJS.E.00232</a:t>
            </a:r>
          </a:p>
          <a:p>
            <a:r>
              <a:rPr sz="800">
                <a:solidFill>
                  <a:srgbClr val="5A6469"/>
                </a:solidFill>
                <a:latin typeface="Calibri"/>
              </a:rPr>
              <a:t>[r42] Makaram NS et al. Bone Jt Open. 2021. doi:10.1302/2633-1462.24.BJO-2021-0012.R1</a:t>
            </a:r>
          </a:p>
          <a:p>
            <a:r>
              <a:rPr sz="800">
                <a:solidFill>
                  <a:srgbClr val="5A6469"/>
                </a:solidFill>
                <a:latin typeface="Calibri"/>
              </a:rPr>
              <a:t>[r53] Nicholson JA et al. Injury. 2019. doi:10.1016/j.injury.2019.09.027</a:t>
            </a:r>
          </a:p>
          <a:p>
            <a:r>
              <a:rPr sz="800">
                <a:solidFill>
                  <a:srgbClr val="5A6469"/>
                </a:solidFill>
                <a:latin typeface="Calibri"/>
              </a:rPr>
              <a:t>[r58] Pinto TR et al. Chin J Traumatol. 2025. doi:10.1016/j.cjtee.2023.11.007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Concordancia entre observadores (ICC) según la escala y el contexto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[r52] Whelan DB et al. J Trauma. 2010. doi:10.1097/TA.0b013e3181a7c16d</a:t>
            </a:r>
          </a:p>
          <a:p>
            <a:r>
              <a:rPr sz="800">
                <a:solidFill>
                  <a:srgbClr val="5A6469"/>
                </a:solidFill>
                <a:latin typeface="Calibri"/>
              </a:rPr>
              <a:t>[r54] Leow JM et al. Bone Joint Res. 2016. doi:10.1302/2046-3758.54.2000628</a:t>
            </a:r>
          </a:p>
          <a:p>
            <a:r>
              <a:rPr sz="800">
                <a:solidFill>
                  <a:srgbClr val="5A6469"/>
                </a:solidFill>
                <a:latin typeface="Calibri"/>
              </a:rPr>
              <a:t>[r6] Litrenta J et al. J Orthop Trauma. 2015. doi:10.1097/BOT.0000000000000390</a:t>
            </a:r>
          </a:p>
          <a:p>
            <a:r>
              <a:rPr sz="800">
                <a:solidFill>
                  <a:srgbClr val="5A6469"/>
                </a:solidFill>
                <a:latin typeface="Calibri"/>
              </a:rPr>
              <a:t>[r28] Bhandari M et al. BMC Musculoskelet Disord. 2013. doi:10.1186/1471-2474-14-70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¿avanza o no avanza la consolidación?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Andrzejowski P et al. J Orthop Traumatol. 2019. doi:10.1186/s10195-019-0528-0</a:t>
            </a:r>
          </a:p>
          <a:p>
            <a:r>
              <a:rPr sz="800">
                <a:solidFill>
                  <a:srgbClr val="5A6469"/>
                </a:solidFill>
                <a:latin typeface="Calibri"/>
              </a:rPr>
              <a:t>[r22] Nauth A et al. J Orthop Trauma. 2018. doi:10.1097/BOT.0000000000001122</a:t>
            </a:r>
          </a:p>
          <a:p>
            <a:r>
              <a:rPr sz="800">
                <a:solidFill>
                  <a:srgbClr val="5A6469"/>
                </a:solidFill>
                <a:latin typeface="Calibri"/>
              </a:rPr>
              <a:t>[r23] Hak DJ et al. Injury. 2014. doi:10.1016/j.injury.2014.04.002</a:t>
            </a:r>
          </a:p>
          <a:p>
            <a:r>
              <a:rPr sz="800">
                <a:solidFill>
                  <a:srgbClr val="5A6469"/>
                </a:solidFill>
                <a:latin typeface="Calibri"/>
              </a:rPr>
              <a:t>[r25] Brinker MR et al. J Orthop Trauma. 2007. doi:10.1097/BOT.0b013e31814d4dc6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Guía de estudio para decidir en el seguimiento.</a:t>
            </a:r>
          </a:p>
          <a:p>
            <a:pPr marL="347472" indent="-347472">
              <a:spcAft>
                <a:spcPts val="1400"/>
              </a:spcAft>
              <a:buChar char="•"/>
            </a:pPr>
            <a:r>
              <a:rPr sz="2400">
                <a:solidFill>
                  <a:srgbClr val="263238"/>
                </a:solidFill>
                <a:latin typeface="Calibri"/>
              </a:rPr>
              <a:t>No reemplaza el criterio del tutor ni la guía de tu servicio; los umbrales de tiempo son convenciones.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Seguimiento de una fractura tratada: consolidada, en retardo o en no unión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[r54] Leow JM et al. Bone Joint Res. 2016. doi:10.1302/2046-3758.54.2000628</a:t>
            </a:r>
          </a:p>
          <a:p>
            <a:r>
              <a:rPr sz="800">
                <a:solidFill>
                  <a:srgbClr val="5A6469"/>
                </a:solidFill>
                <a:latin typeface="Calibri"/>
              </a:rPr>
              <a:t>[r52] Whelan DB et al. J Trauma. 2010. doi:10.1097/TA.0b013e3181a7c16d</a:t>
            </a:r>
          </a:p>
          <a:p>
            <a:r>
              <a:rPr sz="800">
                <a:solidFill>
                  <a:srgbClr val="5A6469"/>
                </a:solidFill>
                <a:latin typeface="Calibri"/>
              </a:rPr>
              <a:t>[r23] Hak DJ et al. Injury. 2014. doi:10.1016/j.injury.2014.04.002</a:t>
            </a:r>
          </a:p>
          <a:p>
            <a:r>
              <a:rPr sz="800">
                <a:solidFill>
                  <a:srgbClr val="5A6469"/>
                </a:solidFill>
                <a:latin typeface="Calibri"/>
              </a:rPr>
              <a:t>[r11] Andrzejowski P et al. J Orthop Traumatol. 2019. doi:10.1186/s10195-019-0528-0</a:t>
            </a:r>
          </a:p>
          <a:p>
            <a:r>
              <a:rPr sz="800">
                <a:solidFill>
                  <a:srgbClr val="5A6469"/>
                </a:solidFill>
                <a:latin typeface="Calibri"/>
              </a:rPr>
              <a:t>[r22] Nauth A et al. J Orthop Trauma. 2018. doi:10.1097/BOT.0000000000001122</a:t>
            </a:r>
          </a:p>
          <a:p>
            <a:r>
              <a:rPr sz="800">
                <a:solidFill>
                  <a:srgbClr val="5A6469"/>
                </a:solidFill>
                <a:latin typeface="Calibri"/>
              </a:rPr>
              <a:t>(+2 referencias más en las láminas finales)</a:t>
            </a:r>
          </a:p>
        </p:txBody>
      </p:sp>
      <p:sp>
        <p:nvSpPr>
          <p:cNvPr id="6" name="Rounded Rectangle 5"/>
          <p:cNvSpPr/>
          <p:nvPr/>
        </p:nvSpPr>
        <p:spPr>
          <a:xfrm>
            <a:off x="4754880" y="1508760"/>
            <a:ext cx="2743200" cy="43928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tratada (quirúrgica o conservadora) en seguimiento</a:t>
            </a:r>
          </a:p>
        </p:txBody>
      </p:sp>
      <p:sp>
        <p:nvSpPr>
          <p:cNvPr id="7" name="Rectangle 6"/>
          <p:cNvSpPr/>
          <p:nvPr/>
        </p:nvSpPr>
        <p:spPr>
          <a:xfrm>
            <a:off x="4754880" y="2057777"/>
            <a:ext cx="2743200" cy="43928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Control clínico y radiográfico comparado con la radiografía basal y puntuado con RUST [r54][r52]</a:t>
            </a:r>
          </a:p>
        </p:txBody>
      </p:sp>
      <p:sp>
        <p:nvSpPr>
          <p:cNvPr id="8" name="Decision 7"/>
          <p:cNvSpPr/>
          <p:nvPr/>
        </p:nvSpPr>
        <p:spPr>
          <a:xfrm>
            <a:off x="4572000" y="2606794"/>
            <a:ext cx="3108960" cy="67310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¿Consolidada? Sin dolor a la carga y con puente en la imagen [r23]</a:t>
            </a:r>
          </a:p>
        </p:txBody>
      </p:sp>
      <p:sp>
        <p:nvSpPr>
          <p:cNvPr id="9" name="Rounded Rectangle 8"/>
          <p:cNvSpPr/>
          <p:nvPr/>
        </p:nvSpPr>
        <p:spPr>
          <a:xfrm>
            <a:off x="2987040" y="3389627"/>
            <a:ext cx="2743200" cy="673104"/>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Consolidación: alta según criterios clínicos y radiográficos combinados [r23]</a:t>
            </a:r>
          </a:p>
        </p:txBody>
      </p:sp>
      <p:sp>
        <p:nvSpPr>
          <p:cNvPr id="10" name="Decision 9"/>
          <p:cNvSpPr/>
          <p:nvPr/>
        </p:nvSpPr>
        <p:spPr>
          <a:xfrm>
            <a:off x="6339839" y="3389627"/>
            <a:ext cx="3108960" cy="67310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progresión respecto al control anterior?</a:t>
            </a:r>
          </a:p>
        </p:txBody>
      </p:sp>
      <p:sp>
        <p:nvSpPr>
          <p:cNvPr id="11" name="Rectangle 10"/>
          <p:cNvSpPr/>
          <p:nvPr/>
        </p:nvSpPr>
        <p:spPr>
          <a:xfrm>
            <a:off x="2987040" y="4172460"/>
            <a:ext cx="2743200" cy="67310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Continuar con carga progresiva y repetir el control (práctica habitual, opinión experta)</a:t>
            </a:r>
          </a:p>
        </p:txBody>
      </p:sp>
      <p:sp>
        <p:nvSpPr>
          <p:cNvPr id="12" name="Decision 11"/>
          <p:cNvSpPr/>
          <p:nvPr/>
        </p:nvSpPr>
        <p:spPr>
          <a:xfrm>
            <a:off x="6339839" y="4172460"/>
            <a:ext cx="3108960" cy="67310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¿Hace 3 meses sin progreso o 9 meses de la lesión sin unión (definición atribuida a la FDA)? [r11]</a:t>
            </a:r>
          </a:p>
        </p:txBody>
      </p:sp>
      <p:sp>
        <p:nvSpPr>
          <p:cNvPr id="13" name="Rectangle 12"/>
          <p:cNvSpPr/>
          <p:nvPr/>
        </p:nvSpPr>
        <p:spPr>
          <a:xfrm>
            <a:off x="2987040" y="4955293"/>
            <a:ext cx="2743200" cy="43928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Retardo probable: buscar y corregir causas (mecánica, infección, tabaco, AINE, opioides, metabolismo) [r22][r25]; si el clavo lo permite, valorar dinamización (unión agrupada de 77,2 %) [r59]</a:t>
            </a:r>
          </a:p>
        </p:txBody>
      </p:sp>
      <p:sp>
        <p:nvSpPr>
          <p:cNvPr id="14" name="Rectangle 13"/>
          <p:cNvSpPr/>
          <p:nvPr/>
        </p:nvSpPr>
        <p:spPr>
          <a:xfrm>
            <a:off x="6522720" y="4955293"/>
            <a:ext cx="2743200" cy="43928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No unión: estudio causal completo y tratamiento según la causa; ver el tema de pseudoartrosis [r22]</a:t>
            </a:r>
          </a:p>
        </p:txBody>
      </p:sp>
      <p:sp>
        <p:nvSpPr>
          <p:cNvPr id="15" name="Rounded Rectangle 14"/>
          <p:cNvSpPr/>
          <p:nvPr/>
        </p:nvSpPr>
        <p:spPr>
          <a:xfrm>
            <a:off x="4754880" y="5504310"/>
            <a:ext cx="2743200" cy="43928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Seguimiento hasta unión clínica y radiográfica</a:t>
            </a:r>
          </a:p>
        </p:txBody>
      </p:sp>
      <p:cxnSp>
        <p:nvCxnSpPr>
          <p:cNvPr id="16" name="Connector 15"/>
          <p:cNvCxnSpPr>
            <a:stCxn id="6" idx="2"/>
            <a:endCxn id="7" idx="0"/>
          </p:cNvCxnSpPr>
          <p:nvPr/>
        </p:nvCxnSpPr>
        <p:spPr>
          <a:xfrm flipH="1">
            <a:off x="6126480" y="194804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a:stCxn id="7" idx="2"/>
            <a:endCxn id="8" idx="0"/>
          </p:cNvCxnSpPr>
          <p:nvPr/>
        </p:nvCxnSpPr>
        <p:spPr>
          <a:xfrm flipH="1">
            <a:off x="6126480" y="249706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8" idx="2"/>
            <a:endCxn id="9" idx="0"/>
          </p:cNvCxnSpPr>
          <p:nvPr/>
        </p:nvCxnSpPr>
        <p:spPr>
          <a:xfrm flipH="1">
            <a:off x="4358640" y="327989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004816" y="327258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0" name="Connector 19"/>
          <p:cNvCxnSpPr>
            <a:stCxn id="8" idx="2"/>
            <a:endCxn id="10" idx="0"/>
          </p:cNvCxnSpPr>
          <p:nvPr/>
        </p:nvCxnSpPr>
        <p:spPr>
          <a:xfrm>
            <a:off x="6126480" y="3279898"/>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800087" y="3272583"/>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10" idx="2"/>
            <a:endCxn id="11" idx="0"/>
          </p:cNvCxnSpPr>
          <p:nvPr/>
        </p:nvCxnSpPr>
        <p:spPr>
          <a:xfrm flipH="1">
            <a:off x="4358640" y="4062731"/>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53911" y="405541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11" idx="2"/>
            <a:endCxn id="7" idx="0"/>
          </p:cNvCxnSpPr>
          <p:nvPr/>
        </p:nvCxnSpPr>
        <p:spPr>
          <a:xfrm flipV="1">
            <a:off x="4358640" y="2057777"/>
            <a:ext cx="1767840" cy="278778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10" idx="2"/>
            <a:endCxn id="12" idx="0"/>
          </p:cNvCxnSpPr>
          <p:nvPr/>
        </p:nvCxnSpPr>
        <p:spPr>
          <a:xfrm flipH="1">
            <a:off x="7894319" y="406273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949183" y="4055416"/>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12" idx="2"/>
            <a:endCxn id="13" idx="0"/>
          </p:cNvCxnSpPr>
          <p:nvPr/>
        </p:nvCxnSpPr>
        <p:spPr>
          <a:xfrm flipH="1">
            <a:off x="4358640" y="4845564"/>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53911" y="483824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13" idx="2"/>
            <a:endCxn id="7" idx="0"/>
          </p:cNvCxnSpPr>
          <p:nvPr/>
        </p:nvCxnSpPr>
        <p:spPr>
          <a:xfrm flipV="1">
            <a:off x="4358640" y="2057777"/>
            <a:ext cx="1767840" cy="333680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2" idx="2"/>
            <a:endCxn id="14" idx="0"/>
          </p:cNvCxnSpPr>
          <p:nvPr/>
        </p:nvCxnSpPr>
        <p:spPr>
          <a:xfrm>
            <a:off x="7894319" y="4845564"/>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7949183" y="483824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2" name="Connector 31"/>
          <p:cNvCxnSpPr>
            <a:stCxn id="14" idx="2"/>
            <a:endCxn id="15" idx="0"/>
          </p:cNvCxnSpPr>
          <p:nvPr/>
        </p:nvCxnSpPr>
        <p:spPr>
          <a:xfrm flipH="1">
            <a:off x="6126480" y="539458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qué mejora la consolidación y qué solo promete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Bikle D. Front Endocrinol (Lausanne). 2025. doi:10.3389/fendo.2025.1703129</a:t>
            </a:r>
          </a:p>
          <a:p>
            <a:r>
              <a:rPr sz="800">
                <a:solidFill>
                  <a:srgbClr val="5A6469"/>
                </a:solidFill>
                <a:latin typeface="Calibri"/>
              </a:rPr>
              <a:t>[r8] TRUST Investigators writing group et al. BMJ. 2016. doi:10.1136/bmj.i5351</a:t>
            </a:r>
          </a:p>
          <a:p>
            <a:r>
              <a:rPr sz="800">
                <a:solidFill>
                  <a:srgbClr val="5A6469"/>
                </a:solidFill>
                <a:latin typeface="Calibri"/>
              </a:rPr>
              <a:t>[r9] Xu B et al. EClinicalMedicine. 2021. doi:10.1016/j.eclinm.2021.101179</a:t>
            </a:r>
          </a:p>
          <a:p>
            <a:r>
              <a:rPr sz="800">
                <a:solidFill>
                  <a:srgbClr val="5A6469"/>
                </a:solidFill>
                <a:latin typeface="Calibri"/>
              </a:rPr>
              <a:t>[r15] Rajha HE et al. Orthop Traumatol Surg Res. 2026. doi:10.1016/j.otsr.2026.104918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Primero lo mecánico y lo biológico básico (opinión experta, apoyada en lo que sigue).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medio o mediano a la curación radiográfica con y sin PTH (2 ensayos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[r65] Aspenberg P et al. J Bone Miner Res. 2010. doi:10.1359/jbmr.090731</a:t>
            </a:r>
          </a:p>
          <a:p>
            <a:r>
              <a:rPr sz="1000">
                <a:solidFill>
                  <a:srgbClr val="5A6469"/>
                </a:solidFill>
                <a:latin typeface="Calibri"/>
              </a:rPr>
              <a:t>[r66] Peichl P et al. J Bone Joint Surg Am. 2011. doi:10.2106/JBJS.J.01379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Éxito de unión reportado en no uniones según el tratamiento (diseños distintos; no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[r62] Leighton R et al. Injury. 2017. doi:10.1016/j.injury.2017.05.016</a:t>
            </a:r>
          </a:p>
          <a:p>
            <a:r>
              <a:rPr sz="800">
                <a:solidFill>
                  <a:srgbClr val="5A6469"/>
                </a:solidFill>
                <a:latin typeface="Calibri"/>
              </a:rPr>
              <a:t>[r72] Friedlaender GE et al. J Bone Joint Surg Am. 2001. PMID 11314793</a:t>
            </a:r>
          </a:p>
          <a:p>
            <a:r>
              <a:rPr sz="800">
                <a:solidFill>
                  <a:srgbClr val="5A6469"/>
                </a:solidFill>
                <a:latin typeface="Calibri"/>
              </a:rPr>
              <a:t>[r59] Yu P et al. Injury. 2025. doi:10.1016/j.injury.2025.112748</a:t>
            </a:r>
          </a:p>
          <a:p>
            <a:r>
              <a:rPr sz="800">
                <a:solidFill>
                  <a:srgbClr val="5A6469"/>
                </a:solidFill>
                <a:latin typeface="Calibri"/>
              </a:rPr>
              <a:t>[r51] Calori GM et al. Injury. 2014. doi:10.1016/j.injury.2014.10.030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Del principio a la mesa de operaciones: implante, partes blandas y carga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Marsell R et al. Injury. 2011. doi:10.1016/j.injury.2011.03.031</a:t>
            </a:r>
          </a:p>
          <a:p>
            <a:r>
              <a:rPr sz="800">
                <a:solidFill>
                  <a:srgbClr val="5A6469"/>
                </a:solidFill>
                <a:latin typeface="Calibri"/>
              </a:rPr>
              <a:t>[r5] Hast M et al. OTA Int. 2024. doi:10.1097/OI9.0000000000000304</a:t>
            </a:r>
          </a:p>
          <a:p>
            <a:r>
              <a:rPr sz="800">
                <a:solidFill>
                  <a:srgbClr val="5A6469"/>
                </a:solidFill>
                <a:latin typeface="Calibri"/>
              </a:rPr>
              <a:t>[r19] Perren SM. 2002. doi:10.1302/0301-620x.84b8.13752</a:t>
            </a:r>
          </a:p>
          <a:p>
            <a:r>
              <a:rPr sz="800">
                <a:solidFill>
                  <a:srgbClr val="5A6469"/>
                </a:solidFill>
                <a:latin typeface="Calibri"/>
              </a:rPr>
              <a:t>[r27] Lujan TJ et al. J Orthop Trauma. 2010. doi:10.1097/BOT.0b013e3181be6720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Esta sección traduce la biología en decisiones técnicas.</a:t>
            </a:r>
          </a:p>
          <a:p>
            <a:pPr marL="347472" indent="-347472">
              <a:spcAft>
                <a:spcPts val="1400"/>
              </a:spcAft>
              <a:buChar char="•"/>
            </a:pPr>
            <a:r>
              <a:rPr sz="2800">
                <a:solidFill>
                  <a:srgbClr val="263238"/>
                </a:solidFill>
                <a:latin typeface="Calibri"/>
              </a:rPr>
              <a:t>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Fracturas de fémur distal con placa bloqueada y callo deficiente (20 mm2 o menos)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Lujan TJ et al. J Orthop Trauma. 2010. doi:10.1097/BOT.0b013e3181be6720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Unión final en fémur distal: bloqueo cortical lejano frente a placa bloqueada estándar (cohorte retrospectiva, diferencia no significativa)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[r74] Plumarom Y et al. J Orthop Trauma. 2019. doi:10.1097/BOT.0000000000001464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Cuando falla: retardo, no unión y riesgos de lo que añadimos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Makaram NS et al. Bone Jt Open. 2021. doi:10.1302/2633-1462.24.BJO-2021-0012.R1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Retardo y no unión en tibia con clavo.</a:t>
            </a:r>
          </a:p>
          <a:p>
            <a:pPr marL="347472" indent="-347472">
              <a:spcAft>
                <a:spcPts val="1400"/>
              </a:spcAft>
              <a:buChar char="•"/>
            </a:pPr>
            <a:r>
              <a:rPr sz="2800">
                <a:solidFill>
                  <a:srgbClr val="263238"/>
                </a:solidFill>
                <a:latin typeface="Calibri"/>
              </a:rPr>
              <a:t>En 647 pacientes hubo 41 no uniones (6,3 %) y 77 retardos (11,9 %)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Cuando falla: retardo, no unión y riesgos de lo que añadimos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[r71] Aro HT et al. J Bone Joint Surg Am. 2011. doi:10.2106/JBJS.I.01763</a:t>
            </a:r>
          </a:p>
          <a:p>
            <a:r>
              <a:rPr sz="1000">
                <a:solidFill>
                  <a:srgbClr val="5A6469"/>
                </a:solidFill>
                <a:latin typeface="Calibri"/>
              </a:rPr>
              <a:t>[r16] Garrison KR et al. Cochrane Database Syst Rev. 2010. doi:10.1002/14651858.CD006950.pub2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BMP-2 en clavo fresado, la infección fue 19 % frente a 11 % con el cuidado estándar, sin llegar a significación; se describen además falla de implante… [r71]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 curación en series de huesos largos (cohortes distintas)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Makaram NS et al. Bone Jt Open. 2021. doi:10.1302/2633-1462.24.BJO-2021-0012.R1</a:t>
            </a:r>
          </a:p>
          <a:p>
            <a:r>
              <a:rPr sz="1000">
                <a:solidFill>
                  <a:srgbClr val="5A6469"/>
                </a:solidFill>
                <a:latin typeface="Calibri"/>
              </a:rPr>
              <a:t>[r43] Moon TJ et al. Injury. 2026. doi:10.1016/j.injury.2026.113164</a:t>
            </a:r>
          </a:p>
          <a:p>
            <a:r>
              <a:rPr sz="1000">
                <a:solidFill>
                  <a:srgbClr val="5A6469"/>
                </a:solidFill>
                <a:latin typeface="Calibri"/>
              </a:rPr>
              <a:t>[r32] Ekegren CL et al. Int J Environ Res Public Health. 2018. doi:10.3390/ijerph15122845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cuánto tarda y qué lo anticipa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[r35] Zura R et al. Bone. 2017. doi:10.1016/j.bone.2016.11.006</a:t>
            </a:r>
          </a:p>
          <a:p>
            <a:r>
              <a:rPr sz="800">
                <a:solidFill>
                  <a:srgbClr val="5A6469"/>
                </a:solidFill>
                <a:latin typeface="Calibri"/>
              </a:rPr>
              <a:t>[r42] Makaram NS et al. Bone Jt Open. 2021. doi:10.1302/2633-1462.24.BJO-2021-0012.R1</a:t>
            </a:r>
          </a:p>
          <a:p>
            <a:r>
              <a:rPr sz="800">
                <a:solidFill>
                  <a:srgbClr val="5A6469"/>
                </a:solidFill>
                <a:latin typeface="Calibri"/>
              </a:rPr>
              <a:t>[r43] Moon TJ et al. Injury. 2026. doi:10.1016/j.injury.2026.113164</a:t>
            </a:r>
          </a:p>
          <a:p>
            <a:r>
              <a:rPr sz="800">
                <a:solidFill>
                  <a:srgbClr val="5A6469"/>
                </a:solidFill>
                <a:latin typeface="Calibri"/>
              </a:rPr>
              <a:t>[r51] Calori GM et al. Injury. 2014. doi:10.1016/j.injury.2014.10.030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Tiempos a la unión radiográfica en los grupos control de ensayos.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a la curación radiográfica en grupos control (poblaciones y criterios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[r65] Aspenberg P et al. J Bone Miner Res. 2010. doi:10.1359/jbmr.090731</a:t>
            </a:r>
          </a:p>
          <a:p>
            <a:r>
              <a:rPr sz="1000">
                <a:solidFill>
                  <a:srgbClr val="5A6469"/>
                </a:solidFill>
                <a:latin typeface="Calibri"/>
              </a:rPr>
              <a:t>[r66] Peichl P et al. J Bone Joint Surg Am. 2011. doi:10.2106/JBJS.J.01379</a:t>
            </a:r>
          </a:p>
          <a:p>
            <a:r>
              <a:rPr sz="1000">
                <a:solidFill>
                  <a:srgbClr val="5A6469"/>
                </a:solidFill>
                <a:latin typeface="Calibri"/>
              </a:rPr>
              <a:t>[r68] Bhandari M et al. J Bone Joint Surg Am. 2020. doi:10.2106/JBJS.19.01008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medio a la curación de una no unión operada según el grupo NUSS (1, 2 y 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Calori GM et al. Injury. 2014. doi:10.1016/j.injury.2014.10.030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calendario de vigilancia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Andrzejowski P et al. J Orthop Traumatol. 2019. doi:10.1186/s10195-019-0528-0</a:t>
            </a:r>
          </a:p>
          <a:p>
            <a:r>
              <a:rPr sz="800">
                <a:solidFill>
                  <a:srgbClr val="5A6469"/>
                </a:solidFill>
                <a:latin typeface="Calibri"/>
              </a:rPr>
              <a:t>[r29] Bhanushali A et al. Eur J Trauma Emerg Surg. 2022. doi:10.1007/s00068-022-01919-w</a:t>
            </a:r>
          </a:p>
          <a:p>
            <a:r>
              <a:rPr sz="800">
                <a:solidFill>
                  <a:srgbClr val="5A6469"/>
                </a:solidFill>
                <a:latin typeface="Calibri"/>
              </a:rPr>
              <a:t>[r40] Kenwright J et al. Clin Orthop Relat Res. 1989. PMID 2924478</a:t>
            </a:r>
          </a:p>
          <a:p>
            <a:r>
              <a:rPr sz="800">
                <a:solidFill>
                  <a:srgbClr val="5A6469"/>
                </a:solidFill>
                <a:latin typeface="Calibri"/>
              </a:rPr>
              <a:t>[r42] Makaram NS et al. Bone Jt Open. 2021. doi:10.1302/2633-1462.24.BJO-2021-0012.R1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rehabilitación equilibra 2 cosas: la carga como estímulo y la protección de la fijación.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calendario de vigilancia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Andrzejowski P et al. J Orthop Traumatol. 2019. doi:10.1186/s10195-019-0528-0</a:t>
            </a:r>
          </a:p>
          <a:p>
            <a:r>
              <a:rPr sz="800">
                <a:solidFill>
                  <a:srgbClr val="5A6469"/>
                </a:solidFill>
                <a:latin typeface="Calibri"/>
              </a:rPr>
              <a:t>[r29] Bhanushali A et al. Eur J Trauma Emerg Surg. 2022. doi:10.1007/s00068-022-01919-w</a:t>
            </a:r>
          </a:p>
          <a:p>
            <a:r>
              <a:rPr sz="800">
                <a:solidFill>
                  <a:srgbClr val="5A6469"/>
                </a:solidFill>
                <a:latin typeface="Calibri"/>
              </a:rPr>
              <a:t>[r40] Kenwright J et al. Clin Orthop Relat Res. 1989. PMID 2924478</a:t>
            </a:r>
          </a:p>
          <a:p>
            <a:r>
              <a:rPr sz="800">
                <a:solidFill>
                  <a:srgbClr val="5A6469"/>
                </a:solidFill>
                <a:latin typeface="Calibri"/>
              </a:rPr>
              <a:t>[r42] Makaram NS et al. Bone Jt Open. 2021. doi:10.1302/2633-1462.24.BJO-2021-0012.R1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Individualiza con el tutor según el implante y la fractura (práctica habitual).</a:t>
            </a:r>
          </a:p>
          <a:p>
            <a:pPr marL="347472" indent="-347472">
              <a:spcAft>
                <a:spcPts val="1400"/>
              </a:spcAft>
              <a:buChar char="•"/>
            </a:pPr>
            <a:r>
              <a:rPr sz="2400">
                <a:solidFill>
                  <a:srgbClr val="263238"/>
                </a:solidFill>
                <a:latin typeface="Calibri"/>
              </a:rPr>
              <a:t>El calendario siguiente resume los momentos de decisión que aparecen en las fuentes de este tema.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Claes L et al. Nat Rev Rheumatol. 2012. doi:10.1038/nrrheum.2012.1</a:t>
            </a:r>
          </a:p>
          <a:p>
            <a:r>
              <a:rPr sz="1000">
                <a:solidFill>
                  <a:srgbClr val="5A6469"/>
                </a:solidFill>
                <a:latin typeface="Calibri"/>
              </a:rPr>
              <a:t>[r4] Zhang H et al. J Orthop Translat. 2025. doi:10.1016/j.jot.2024.09.012</a:t>
            </a:r>
          </a:p>
          <a:p>
            <a:r>
              <a:rPr sz="1000">
                <a:solidFill>
                  <a:srgbClr val="5A6469"/>
                </a:solidFill>
                <a:latin typeface="Calibri"/>
              </a:rPr>
              <a:t>[r5] Hast M et al. OTA Int. 2024. doi:10.1097/OI9.0000000000000304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La consolidación depende sobre todo de 2 cosas: la estabilidad que da la fijación y la irrigación del foco [r2].</a:t>
            </a:r>
          </a:p>
          <a:p>
            <a:pPr marL="347472" indent="-347472">
              <a:spcAft>
                <a:spcPts val="1400"/>
              </a:spcAft>
              <a:buChar char="•"/>
            </a:pPr>
            <a:r>
              <a:rPr sz="2400">
                <a:solidFill>
                  <a:srgbClr val="263238"/>
                </a:solidFill>
                <a:latin typeface="Calibri"/>
              </a:rPr>
              <a:t>2. La cantidad de movimiento en el foco define el tejido: poco, hueso directo; moderado, callo; demasiado o ninguno, falla [r4][r5].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Perren SM. 2002. doi:10.1302/0301-620x.84b8.13752</a:t>
            </a:r>
          </a:p>
          <a:p>
            <a:r>
              <a:rPr sz="1000">
                <a:solidFill>
                  <a:srgbClr val="5A6469"/>
                </a:solidFill>
                <a:latin typeface="Calibri"/>
              </a:rPr>
              <a:t>[r3] Bikle D. Front Endocrinol (Lausanne). 2025. doi:10.3389/fendo.2025.1703129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callo no es un defecto: es la señal de que la fijación fue relativamente estable [r19].</a:t>
            </a:r>
          </a:p>
          <a:p>
            <a:pPr marL="347472" indent="-347472">
              <a:spcAft>
                <a:spcPts val="1400"/>
              </a:spcAft>
              <a:buChar char="•"/>
            </a:pPr>
            <a:r>
              <a:rPr sz="2400">
                <a:solidFill>
                  <a:srgbClr val="263238"/>
                </a:solidFill>
                <a:latin typeface="Calibri"/>
              </a:rPr>
              <a:t>El calendario de fases es aproximado y se solapa; no lo uses como regla rígida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Elliott DS et al. Bone Joint J. 2016. doi:10.1302/0301-620X.98B7.36061</a:t>
            </a:r>
          </a:p>
          <a:p>
            <a:r>
              <a:rPr sz="1000">
                <a:solidFill>
                  <a:srgbClr val="5A6469"/>
                </a:solidFill>
                <a:latin typeface="Calibri"/>
              </a:rPr>
              <a:t>[r6] Litrenta J et al. J Orthop Trauma. 2015. doi:10.1097/BOT.0000000000000390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mecánica y la biología se necesitan; la mayoría de las no uniones en la práctica son mecánicas [r21].</a:t>
            </a:r>
          </a:p>
          <a:p>
            <a:pPr marL="347472" indent="-347472">
              <a:spcAft>
                <a:spcPts val="1400"/>
              </a:spcAft>
              <a:buChar char="•"/>
            </a:pPr>
            <a:r>
              <a:rPr sz="2400">
                <a:solidFill>
                  <a:srgbClr val="263238"/>
                </a:solidFill>
                <a:latin typeface="Calibri"/>
              </a:rPr>
              <a:t>Ninguna imagen ni escala define sola la unión: el acuerdo para declararla es moderado (ICC 0,53)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consolidación · curación primaria · curación directa · curación secundaria · curación indirecta · callo · hematoma fracturario · callo blando · callo duro · remodelado · conos de corte · osteonas de Havers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Marsell R et al. Injury. 2011. doi:10.1016/j.injury.2011.03.031</a:t>
            </a:r>
          </a:p>
          <a:p>
            <a:r>
              <a:rPr sz="1000">
                <a:solidFill>
                  <a:srgbClr val="5A6469"/>
                </a:solidFill>
                <a:latin typeface="Calibri"/>
              </a:rPr>
              <a:t>[r2] Claes L et al. Nat Rev Rheumatol. 2012. doi:10.1038/nrrheum.2012.1</a:t>
            </a:r>
          </a:p>
          <a:p>
            <a:r>
              <a:rPr sz="1000">
                <a:solidFill>
                  <a:srgbClr val="5A6469"/>
                </a:solidFill>
                <a:latin typeface="Calibri"/>
              </a:rPr>
              <a:t>[r3] Bikle D. Front Endocrinol (Lausanne). 2025. doi:10.3389/fendo.2025.1703129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Directa: reducción anatómica y estabilidad absoluta, sin callo [r1].</a:t>
            </a:r>
          </a:p>
          <a:p>
            <a:pPr marL="347472" indent="-347472">
              <a:spcAft>
                <a:spcPts val="1400"/>
              </a:spcAft>
              <a:buChar char="•"/>
            </a:pPr>
            <a:r>
              <a:rPr sz="2400">
                <a:solidFill>
                  <a:srgbClr val="263238"/>
                </a:solidFill>
                <a:latin typeface="Calibri"/>
              </a:rPr>
              <a:t>Indirecta: hematoma, callo blando, callo duro y remodelado [r1][r2].</a:t>
            </a:r>
          </a:p>
          <a:p>
            <a:pPr marL="347472" indent="-347472">
              <a:spcAft>
                <a:spcPts val="1400"/>
              </a:spcAft>
              <a:buChar char="•"/>
            </a:pPr>
            <a:r>
              <a:rPr sz="2400">
                <a:solidFill>
                  <a:srgbClr val="263238"/>
                </a:solidFill>
                <a:latin typeface="Calibri"/>
              </a:rPr>
              <a:t>Fases: unos 5 días, otros 5 días, varias semanas y luego meses a años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tibia con clavo que a las 6 semanas no avanza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sin datos de pacientes reales.</a:t>
            </a:r>
          </a:p>
          <a:p>
            <a:pPr marL="347472" indent="-347472">
              <a:spcAft>
                <a:spcPts val="1400"/>
              </a:spcAft>
              <a:buChar char="•"/>
            </a:pPr>
            <a:r>
              <a:rPr sz="2400">
                <a:solidFill>
                  <a:srgbClr val="263238"/>
                </a:solidFill>
                <a:latin typeface="Calibri"/>
              </a:rPr>
              <a:t>Hombre de 41 años, fumador de 1 cajetilla al día, con fractura cerrada de diáfisis tibial tratada con clavo endomedular hace 6 semanas.</a:t>
            </a:r>
          </a:p>
          <a:p>
            <a:pPr marL="347472" indent="-347472">
              <a:spcAft>
                <a:spcPts val="1400"/>
              </a:spcAft>
              <a:buChar char="•"/>
            </a:pPr>
            <a:r>
              <a:rPr sz="2400">
                <a:solidFill>
                  <a:srgbClr val="263238"/>
                </a:solidFill>
                <a:latin typeface="Calibri"/>
              </a:rPr>
              <a:t>Toma ibuprofeno a diario por dolor.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factores de riesgo de no unión tiene este paciente?</a:t>
            </a:r>
          </a:p>
          <a:p>
            <a:pPr marL="347472" indent="-347472">
              <a:spcAft>
                <a:spcPts val="1400"/>
              </a:spcAft>
              <a:buChar char="•"/>
            </a:pPr>
            <a:r>
              <a:rPr sz="2400">
                <a:solidFill>
                  <a:srgbClr val="263238"/>
                </a:solidFill>
                <a:latin typeface="Calibri"/>
              </a:rPr>
              <a:t>2. ¿Hablas hoy de retardo o de no unión? ¿Qué plazos usarías?</a:t>
            </a:r>
          </a:p>
          <a:p>
            <a:pPr marL="347472" indent="-347472">
              <a:spcAft>
                <a:spcPts val="1400"/>
              </a:spcAft>
              <a:buChar char="•"/>
            </a:pPr>
            <a:r>
              <a:rPr sz="2400">
                <a:solidFill>
                  <a:srgbClr val="263238"/>
                </a:solidFill>
                <a:latin typeface="Calibri"/>
              </a:rPr>
              <a:t>3. ¿Qué haces con el tabaco y con el AINE?</a:t>
            </a:r>
          </a:p>
          <a:p>
            <a:pPr marL="347472" indent="-347472">
              <a:spcAft>
                <a:spcPts val="1400"/>
              </a:spcAft>
              <a:buChar char="•"/>
            </a:pPr>
            <a:r>
              <a:rPr sz="2400">
                <a:solidFill>
                  <a:srgbClr val="263238"/>
                </a:solidFill>
                <a:latin typeface="Calibri"/>
              </a:rPr>
              <a:t>4. ¿Pides una TC ahora? ¿Qué limita su interpretación?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Xu B et al. EClinicalMedicine. 2021. doi:10.1016/j.eclinm.2021.101179</a:t>
            </a:r>
          </a:p>
          <a:p>
            <a:r>
              <a:rPr sz="1000">
                <a:solidFill>
                  <a:srgbClr val="5A6469"/>
                </a:solidFill>
                <a:latin typeface="Calibri"/>
              </a:rPr>
              <a:t>[r42] Makaram NS et al. Bone Jt Open. 2021. doi:10.1302/2633-1462.24.BJO-2021-0012.R1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Tiene varios factores de riesgo: tabaco (OR 2,50 de no unión) y AINE (OR 3,50 en la serie de tibia con clavo); al ser cerrada… [r9]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Marsell R, Einhorn TA. The biology of fracture healing. Injury. 2011;42(6):551-5. doi:10.1016/j.injury.2011.03.031 https://doi.org/10.1016/j.injury.2011.03.031</a:t>
            </a:r>
          </a:p>
          <a:p>
            <a:pPr>
              <a:spcAft>
                <a:spcPts val="800"/>
              </a:spcAft>
            </a:pPr>
            <a:r>
              <a:rPr sz="1200">
                <a:solidFill>
                  <a:srgbClr val="263238"/>
                </a:solidFill>
                <a:latin typeface="Calibri"/>
              </a:rPr>
              <a:t>[r2] Claes L, Recknagel S, Ignatius A. Fracture healing under healthy and inflammatory conditions. Nat Rev Rheumatol. 2012;8(3):133-43. doi:10.1038/nrrheum.2012.1 https://doi.org/10.1038/nrrheum.2012.1</a:t>
            </a:r>
          </a:p>
          <a:p>
            <a:pPr>
              <a:spcAft>
                <a:spcPts val="800"/>
              </a:spcAft>
            </a:pPr>
            <a:r>
              <a:rPr sz="1200">
                <a:solidFill>
                  <a:srgbClr val="263238"/>
                </a:solidFill>
                <a:latin typeface="Calibri"/>
              </a:rPr>
              <a:t>[r3] Bikle D. Fracture healing: cellular mechanisms and impact of parathyroid hormone and its analogs. Front Endocrinol (Lausanne). 2025;16:1703129. doi:10.3389/fendo.2025.1703129 https://doi.org/10.3389/fendo.2025.1703129</a:t>
            </a:r>
          </a:p>
          <a:p>
            <a:pPr>
              <a:spcAft>
                <a:spcPts val="800"/>
              </a:spcAft>
            </a:pPr>
            <a:r>
              <a:rPr sz="1200">
                <a:solidFill>
                  <a:srgbClr val="263238"/>
                </a:solidFill>
                <a:latin typeface="Calibri"/>
              </a:rPr>
              <a:t>[r4] Zhang H, Xu S, Ding X, Xiong M, Duan P. Design of internal fixation implants for fracture: A review. J Orthop Translat. 2025;50:306-332. doi:10.1016/j.jot.2024.09.012 https://doi.org/10.1016/j.jot.2024.09.012</a:t>
            </a:r>
          </a:p>
          <a:p>
            <a:pPr>
              <a:spcAft>
                <a:spcPts val="800"/>
              </a:spcAft>
            </a:pPr>
            <a:r>
              <a:rPr sz="1200">
                <a:solidFill>
                  <a:srgbClr val="263238"/>
                </a:solidFill>
                <a:latin typeface="Calibri"/>
              </a:rPr>
              <a:t>[r5] Hast M, Glatt V, Archdeacon M, Ledet E, Lewis G, Ahn J, et al. Biomechanics of fracture healing: how best to optimize your construct in the OR. OTA Int. 2024;7(2 Suppl):e304. doi:10.1097/OI9.0000000000000304 https://doi.org/10.1097/OI9.0000000000000304</a:t>
            </a:r>
          </a:p>
          <a:p>
            <a:pPr>
              <a:spcAft>
                <a:spcPts val="800"/>
              </a:spcAft>
            </a:pPr>
            <a:r>
              <a:rPr sz="1200">
                <a:solidFill>
                  <a:srgbClr val="263238"/>
                </a:solidFill>
                <a:latin typeface="Calibri"/>
              </a:rPr>
              <a:t>[r6] Litrenta J, Tornetta P, Mehta S, Jones C, OʼToole RV, Bhandari M, et al. Determination of Radiographic Healing: An Assessment of Consistency Using RUST and Modified RUST in Metadiaphyseal Fractures. J Orthop Trauma. 2015;29(11):516-20. doi:10.1097/BOT.0000000000000390 https://doi.org/10.1097/BOT.0000000000000390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Bhattacharyya T, Bouchard KA, Phadke A, Meigs JB, Kassarjian A, Salamipour H. The accuracy of computed tomography for the diagnosis of tibial nonunion. J Bone Joint Surg Am. 2006;88(4):692-7. doi:10.2106/JBJS.E.00232 https://doi.org/10.2106/JBJS.E.00232</a:t>
            </a:r>
          </a:p>
          <a:p>
            <a:pPr>
              <a:spcAft>
                <a:spcPts val="800"/>
              </a:spcAft>
            </a:pPr>
            <a:r>
              <a:rPr sz="1200">
                <a:solidFill>
                  <a:srgbClr val="263238"/>
                </a:solidFill>
                <a:latin typeface="Calibri"/>
              </a:rPr>
              <a:t>[r8] TRUST Investigators writing group, Busse JW, Bhandari M, Einhorn TA, Schemitsch E, Heckman JD, et al. Re-evaluation of low intensity pulsed ultrasound in treatment of tibial fractures (TRUST): randomized clinical trial. BMJ. 2016;355:i5351. doi:10.1136/bmj.i5351 https://doi.org/10.1136/bmj.i5351</a:t>
            </a:r>
          </a:p>
          <a:p>
            <a:pPr>
              <a:spcAft>
                <a:spcPts val="800"/>
              </a:spcAft>
            </a:pPr>
            <a:r>
              <a:rPr sz="1200">
                <a:solidFill>
                  <a:srgbClr val="263238"/>
                </a:solidFill>
                <a:latin typeface="Calibri"/>
              </a:rPr>
              <a:t>[r9] Xu B, Anderson DB, Park ES, Chen L, Lee JH. The influence of smoking and alcohol on bone healing: Systematic review and meta-analysis of non-pathological fractures. EClinicalMedicine. 2021;42:101179. doi:10.1016/j.eclinm.2021.101179 https://doi.org/10.1016/j.eclinm.2021.101179</a:t>
            </a:r>
          </a:p>
          <a:p>
            <a:pPr>
              <a:spcAft>
                <a:spcPts val="800"/>
              </a:spcAft>
            </a:pPr>
            <a:r>
              <a:rPr sz="1200">
                <a:solidFill>
                  <a:srgbClr val="263238"/>
                </a:solidFill>
                <a:latin typeface="Calibri"/>
              </a:rPr>
              <a:t>[r10] Gatt T, Grech A, Arshad H. The Effect of Vitamin D Supplementation for Bone Healing in Fracture Patients: A Systematic Review. Adv Orthop. 2023;2023:6236045. doi:10.1155/2023/6236045 https://doi.org/10.1155/2023/6236045</a:t>
            </a:r>
          </a:p>
          <a:p>
            <a:pPr>
              <a:spcAft>
                <a:spcPts val="800"/>
              </a:spcAft>
            </a:pPr>
            <a:r>
              <a:rPr sz="1200">
                <a:solidFill>
                  <a:srgbClr val="263238"/>
                </a:solidFill>
                <a:latin typeface="Calibri"/>
              </a:rPr>
              <a:t>[r11] Andrzejowski P, Giannoudis PV. The 'diamond concept' for long bone non-union management. J Orthop Traumatol. 2019;20(1):21. doi:10.1186/s10195-019-0528-0 https://doi.org/10.1186/s10195-019-0528-0</a:t>
            </a:r>
          </a:p>
          <a:p>
            <a:pPr>
              <a:spcAft>
                <a:spcPts val="800"/>
              </a:spcAft>
            </a:pPr>
            <a:r>
              <a:rPr sz="1200">
                <a:solidFill>
                  <a:srgbClr val="263238"/>
                </a:solidFill>
                <a:latin typeface="Calibri"/>
              </a:rPr>
              <a:t>[r12] Zura R, Xiong Z, Einhorn T, Watson JT, Ostrum RF, Prayson MJ, et al. Epidemiology of Fracture Nonunion in 18 Human Bones. JAMA Surg. 2016;151(11):e162775. doi:10.1001/jamasurg.2016.2775 https://doi.org/10.1001/jamasurg.2016.2775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Mills LA, Aitken SA, Simpson AHRW. The risk of non-union per fracture: current myths and revised figures from a population of over 4 million adults. Acta Orthop. 2017;88(4):434-439. doi:10.1080/17453674.2017.1321351 https://doi.org/10.1080/17453674.2017.1321351</a:t>
            </a:r>
          </a:p>
          <a:p>
            <a:pPr>
              <a:spcAft>
                <a:spcPts val="800"/>
              </a:spcAft>
            </a:pPr>
            <a:r>
              <a:rPr sz="1200">
                <a:solidFill>
                  <a:srgbClr val="263238"/>
                </a:solidFill>
                <a:latin typeface="Calibri"/>
              </a:rPr>
              <a:t>[r14] Ding ZC, Zeng WN, Rong X, Liang ZM, Zhou ZK. Do patients with diabetes have an increased risk of impaired fracture healing? A systematic review and meta-analysis. ANZ J Surg. 2020;90(7-8):1259-1264. doi:10.1111/ans.15878 https://doi.org/10.1111/ans.15878</a:t>
            </a:r>
          </a:p>
          <a:p>
            <a:pPr>
              <a:spcAft>
                <a:spcPts val="800"/>
              </a:spcAft>
            </a:pPr>
            <a:r>
              <a:rPr sz="1200">
                <a:solidFill>
                  <a:srgbClr val="263238"/>
                </a:solidFill>
                <a:latin typeface="Calibri"/>
              </a:rPr>
              <a:t>[r15] Rajha HE, Abugharbieh L, Talhami M, Alkeilani O, Ghori SI, El Tayeh A. The impact of analgesic opioid use on fracture healing and nonunion: a systematic review and meta-analysis. Orthop Traumatol Surg Res. 2026:104918. doi:10.1016/j.otsr.2026.104918 https://doi.org/10.1016/j.otsr.2026.104918</a:t>
            </a:r>
          </a:p>
          <a:p>
            <a:pPr>
              <a:spcAft>
                <a:spcPts val="800"/>
              </a:spcAft>
            </a:pPr>
            <a:r>
              <a:rPr sz="1200">
                <a:solidFill>
                  <a:srgbClr val="263238"/>
                </a:solidFill>
                <a:latin typeface="Calibri"/>
              </a:rPr>
              <a:t>[r16] Garrison KR, Shemilt I, Donell S, Ryder JJ, Mugford M, Harvey I, et al. Bone morphogenetic protein (BMP) for fracture healing in adults. Cochrane Database Syst Rev. 2010;2010(6):CD006950. doi:10.1002/14651858.CD006950.pub2 https://doi.org/10.1002/14651858.CD006950.pub2</a:t>
            </a:r>
          </a:p>
          <a:p>
            <a:pPr>
              <a:spcAft>
                <a:spcPts val="800"/>
              </a:spcAft>
            </a:pPr>
            <a:r>
              <a:rPr sz="1200">
                <a:solidFill>
                  <a:srgbClr val="263238"/>
                </a:solidFill>
                <a:latin typeface="Calibri"/>
              </a:rPr>
              <a:t>[r17] Aleem IS, Aleem I, Evaniew N, Busse JW, Yaszemski M, Agarwal A, et al. Efficacy of Electrical Stimulators for Bone Healing: A Meta-Analysis of Randomized Sham-Controlled Trials. Sci Rep. 2016;6:31724. doi:10.1038/srep31724 https://doi.org/10.1038/srep31724</a:t>
            </a:r>
          </a:p>
          <a:p>
            <a:pPr>
              <a:spcAft>
                <a:spcPts val="800"/>
              </a:spcAft>
            </a:pPr>
            <a:r>
              <a:rPr sz="1200">
                <a:solidFill>
                  <a:srgbClr val="263238"/>
                </a:solidFill>
                <a:latin typeface="Calibri"/>
              </a:rPr>
              <a:t>[r18] Agarwal N, Bell KR, Ross LE, Clement ND, Ralston SH, Duckworth AD. The effects of anti-osteoporotic medication on fracture healing and outcomes: a systematic review and meta-analysis. Lancet Healthy Longev. 2026;7(5):100827. doi:10.1016/j.lanhl.2026.100827 https://doi.org/10.1016/j.lanhl.2026.100827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73</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Perren SM. Evolution of the internal fixation of long bone fractures. The scientific basis of biological internal fixation: choosing a new balance between stability and biology. J Bone Joint Surg Br. 2002;84(8):1093-110. doi:10.1302/0301-620x.84b8.13752 https://doi.org/10.1302/0301-620x.84b8.13752</a:t>
            </a:r>
          </a:p>
          <a:p>
            <a:pPr>
              <a:spcAft>
                <a:spcPts val="800"/>
              </a:spcAft>
            </a:pPr>
            <a:r>
              <a:rPr sz="1200">
                <a:solidFill>
                  <a:srgbClr val="263238"/>
                </a:solidFill>
                <a:latin typeface="Calibri"/>
              </a:rPr>
              <a:t>[r20] Claes LE, Heigele CA. Magnitudes of local stress and strain along bony surfaces predict the course and type of fracture healing. J Biomech. 1999;32(3):255-66. doi:10.1016/s0021-9290(98)00153-5 https://doi.org/10.1016/s0021-9290(98)00153-5</a:t>
            </a:r>
          </a:p>
          <a:p>
            <a:pPr>
              <a:spcAft>
                <a:spcPts val="800"/>
              </a:spcAft>
            </a:pPr>
            <a:r>
              <a:rPr sz="1200">
                <a:solidFill>
                  <a:srgbClr val="263238"/>
                </a:solidFill>
                <a:latin typeface="Calibri"/>
              </a:rPr>
              <a:t>[r21] Elliott DS, Newman KJ, Forward DP, Hahn DM, Ollivere B, Kojima K, et al. A unified theory of bone healing and nonunion: BHN theory. Bone Joint J. 2016;98-B(7):884-91. doi:10.1302/0301-620X.98B7.36061 https://doi.org/10.1302/0301-620X.98B7.36061</a:t>
            </a:r>
          </a:p>
          <a:p>
            <a:pPr>
              <a:spcAft>
                <a:spcPts val="800"/>
              </a:spcAft>
            </a:pPr>
            <a:r>
              <a:rPr sz="1200">
                <a:solidFill>
                  <a:srgbClr val="263238"/>
                </a:solidFill>
                <a:latin typeface="Calibri"/>
              </a:rPr>
              <a:t>[r22] Nauth A, Lee M, Gardner MJ, Brinker MR, Warner SJ, Tornetta P, et al. Principles of Nonunion Management: State of the Art. J Orthop Trauma. 2018;32 Suppl 1:S52-S57. doi:10.1097/BOT.0000000000001122 https://doi.org/10.1097/BOT.0000000000001122</a:t>
            </a:r>
          </a:p>
          <a:p>
            <a:pPr>
              <a:spcAft>
                <a:spcPts val="800"/>
              </a:spcAft>
            </a:pPr>
            <a:r>
              <a:rPr sz="1200">
                <a:solidFill>
                  <a:srgbClr val="263238"/>
                </a:solidFill>
                <a:latin typeface="Calibri"/>
              </a:rPr>
              <a:t>[r23] Hak DJ, Fitzpatrick D, Bishop JA, Marsh JL, Tilp S, Schnettler R, et al. Delayed union and nonunions: epidemiology, clinical issues, and financial aspects. Injury. 2014;45 Suppl 2:S3-7. doi:10.1016/j.injury.2014.04.002 https://doi.org/10.1016/j.injury.2014.04.002</a:t>
            </a:r>
          </a:p>
          <a:p>
            <a:pPr>
              <a:spcAft>
                <a:spcPts val="800"/>
              </a:spcAft>
            </a:pPr>
            <a:r>
              <a:rPr sz="1200">
                <a:solidFill>
                  <a:srgbClr val="263238"/>
                </a:solidFill>
                <a:latin typeface="Calibri"/>
              </a:rPr>
              <a:t>[r24] Bhandari M, Guyatt GH, Swiontkowski MF, Tornetta P, Sprague S, Schemitsch EH. A lack of consensus in the assessment of fracture healing among orthopaedic surgeons. J Orthop Trauma. 2002;16(8):562-6. doi:10.1097/00005131-200209000-00004 https://doi.org/10.1097/00005131-200209000-00004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73</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Brinker MR, O'Connor DP, Monla YT, Earthman TP. Metabolic and endocrine abnormalities in patients with nonunions. J Orthop Trauma. 2007;21(8):557-70. doi:10.1097/BOT.0b013e31814d4dc6 https://doi.org/10.1097/BOT.0b013e31814d4dc6</a:t>
            </a:r>
          </a:p>
          <a:p>
            <a:pPr>
              <a:spcAft>
                <a:spcPts val="800"/>
              </a:spcAft>
            </a:pPr>
            <a:r>
              <a:rPr sz="1200">
                <a:solidFill>
                  <a:srgbClr val="263238"/>
                </a:solidFill>
                <a:latin typeface="Calibri"/>
              </a:rPr>
              <a:t>[r26] Wittauer M, Burch MA, McNally M, Vandendriessche T, Clauss M, Della Rocca GJ, et al. Definition of long-bone nonunion: A scoping review of prospective clinical trials to evaluate current practice. Injury. 2021;52(11):3200-3205. doi:10.1016/j.injury.2021.09.008 https://doi.org/10.1016/j.injury.2021.09.008</a:t>
            </a:r>
          </a:p>
          <a:p>
            <a:pPr>
              <a:spcAft>
                <a:spcPts val="800"/>
              </a:spcAft>
            </a:pPr>
            <a:r>
              <a:rPr sz="1200">
                <a:solidFill>
                  <a:srgbClr val="263238"/>
                </a:solidFill>
                <a:latin typeface="Calibri"/>
              </a:rPr>
              <a:t>[r27] Lujan TJ, Henderson CE, Madey SM, Fitzpatrick DC, Marsh JL, Bottlang M. Locked plating of distal femur fractures leads to inconsistent and asymmetric callus formation. J Orthop Trauma. 2010;24(3):156-62. doi:10.1097/BOT.0b013e3181be6720 https://doi.org/10.1097/BOT.0b013e3181be6720</a:t>
            </a:r>
          </a:p>
          <a:p>
            <a:pPr>
              <a:spcAft>
                <a:spcPts val="800"/>
              </a:spcAft>
            </a:pPr>
            <a:r>
              <a:rPr sz="1200">
                <a:solidFill>
                  <a:srgbClr val="263238"/>
                </a:solidFill>
                <a:latin typeface="Calibri"/>
              </a:rPr>
              <a:t>[r28] Bhandari M, Chiavaras MM, Parasu N, Choudur H, Ayeni O, Chakravertty R, et al. Radiographic union score for hip substantially improves agreement between surgeons and radiologists. BMC Musculoskelet Disord. 2013;14:70. doi:10.1186/1471-2474-14-70 https://doi.org/10.1186/1471-2474-14-70</a:t>
            </a:r>
          </a:p>
          <a:p>
            <a:pPr>
              <a:spcAft>
                <a:spcPts val="800"/>
              </a:spcAft>
            </a:pPr>
            <a:r>
              <a:rPr sz="1200">
                <a:solidFill>
                  <a:srgbClr val="263238"/>
                </a:solidFill>
                <a:latin typeface="Calibri"/>
              </a:rPr>
              <a:t>[r29] Bhanushali A, Kovoor JG, Stretton B, Kieu JT, Bright RA, Hewitt JN, et al. Outcomes of early versus delayed weight-bearing with intramedullary nailing of tibial shaft fractures: a systematic review and meta-analysis. Eur J Trauma Emerg Surg. 2022;48(5):3521-3527. doi:10.1007/s00068-022-01919-w https://doi.org/10.1007/s00068-022-01919-w</a:t>
            </a:r>
          </a:p>
          <a:p>
            <a:pPr>
              <a:spcAft>
                <a:spcPts val="800"/>
              </a:spcAft>
            </a:pPr>
            <a:r>
              <a:rPr sz="1200">
                <a:solidFill>
                  <a:srgbClr val="263238"/>
                </a:solidFill>
                <a:latin typeface="Calibri"/>
              </a:rPr>
              <a:t>[r30] Komargodski R, Kittany S, Abu-Kishk I, Beeri Berkovitch R, Epstein D, Matok I. NSAID Use and Bone Healing: An Umbrella Review with a Reconstructed Meta-Analysis. J Am Acad Orthop Surg. 2026:10.5435/JAAOS-D-25-01579. doi:10.5435/JAAOS-D-25-01579 https://doi.org/10.5435/JAAOS-D-25-01579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73</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Dijkman BG, Sprague S, Schemitsch EH, Bhandari M. When is a fracture healed? Radiographic and clinical criteria revisited. J Orthop Trauma. 2010;24 Suppl 1:S76-80. doi:10.1097/BOT.0b013e3181ca3f97 https://doi.org/10.1097/BOT.0b013e3181ca3f97</a:t>
            </a:r>
          </a:p>
          <a:p>
            <a:pPr>
              <a:spcAft>
                <a:spcPts val="800"/>
              </a:spcAft>
            </a:pPr>
            <a:r>
              <a:rPr sz="1200">
                <a:solidFill>
                  <a:srgbClr val="263238"/>
                </a:solidFill>
                <a:latin typeface="Calibri"/>
              </a:rPr>
              <a:t>[r32] Ekegren CL, Edwards ER, de Steiger R, Gabbe BJ. Incidence, Costs and Predictors of Non-Union, Delayed Union and Mal-Union Following Long Bone Fracture. Int J Environ Res Public Health. 2018;15(12):2845. doi:10.3390/ijerph15122845 https://doi.org/10.3390/ijerph15122845</a:t>
            </a:r>
          </a:p>
          <a:p>
            <a:pPr>
              <a:spcAft>
                <a:spcPts val="800"/>
              </a:spcAft>
            </a:pPr>
            <a:r>
              <a:rPr sz="1200">
                <a:solidFill>
                  <a:srgbClr val="263238"/>
                </a:solidFill>
                <a:latin typeface="Calibri"/>
              </a:rPr>
              <a:t>[r33] Staubli F, Ten Ham RMT, Bergsma JE, Gawlitta D, Man K. Fracture healing: from molecular and cellular mechanisms to therapeutic strategies. Signal Transduct Target Ther. 2026;11(1):397. doi:10.1038/s41392-026-02967-z https://doi.org/10.1038/s41392-026-02967-z</a:t>
            </a:r>
          </a:p>
          <a:p>
            <a:pPr>
              <a:spcAft>
                <a:spcPts val="800"/>
              </a:spcAft>
            </a:pPr>
            <a:r>
              <a:rPr sz="1200">
                <a:solidFill>
                  <a:srgbClr val="263238"/>
                </a:solidFill>
                <a:latin typeface="Calibri"/>
              </a:rPr>
              <a:t>[r34] Dabis J, Templeton-Ward O, Lacey AE, Narayan B, Trompeter A. The history, evolution and basic science of osteotomy techniques. Strategies Trauma Limb Reconstr. 2017;12(3):169-180. doi:10.1007/s11751-017-0296-4 https://doi.org/10.1007/s11751-017-0296-4</a:t>
            </a:r>
          </a:p>
          <a:p>
            <a:pPr>
              <a:spcAft>
                <a:spcPts val="800"/>
              </a:spcAft>
            </a:pPr>
            <a:r>
              <a:rPr sz="1200">
                <a:solidFill>
                  <a:srgbClr val="263238"/>
                </a:solidFill>
                <a:latin typeface="Calibri"/>
              </a:rPr>
              <a:t>[r35] Zura R, Braid-Forbes MJ, Jeray K, Mehta S, Einhorn TA, Watson JT, et al. Bone fracture nonunion rate decreases with increasing age: A prospective inception cohort study. Bone. 2017;95:26-32. doi:10.1016/j.bone.2016.11.006 https://doi.org/10.1016/j.bone.2016.11.006</a:t>
            </a:r>
          </a:p>
          <a:p>
            <a:pPr>
              <a:spcAft>
                <a:spcPts val="800"/>
              </a:spcAft>
            </a:pPr>
            <a:r>
              <a:rPr sz="1200">
                <a:solidFill>
                  <a:srgbClr val="263238"/>
                </a:solidFill>
                <a:latin typeface="Calibri"/>
              </a:rPr>
              <a:t>[r36] Einhorn TA, Gerstenfeld LC. Fracture healing: mechanisms and interventions. Nat Rev Rheumatol. 2015;11(1):45-54. doi:10.1038/nrrheum.2014.164 https://doi.org/10.1038/nrrheum.2014.164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73</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Claes L, Eckert-Hübner K, Augat P. The effect of mechanical stability on local vascularization and tissue differentiation in callus healing. J Orthop Res. 2002;20(5):1099-105. doi:10.1016/S0736-0266(02)00044-X https://doi.org/10.1016/S0736-0266(02)00044-X</a:t>
            </a:r>
          </a:p>
          <a:p>
            <a:pPr>
              <a:spcAft>
                <a:spcPts val="800"/>
              </a:spcAft>
            </a:pPr>
            <a:r>
              <a:rPr sz="1200">
                <a:solidFill>
                  <a:srgbClr val="263238"/>
                </a:solidFill>
                <a:latin typeface="Calibri"/>
              </a:rPr>
              <a:t>[r38] Bhandari M, Guyatt GH, Tong D, Adili A, Shaughnessy SG. Reamed versus nonreamed intramedullary nailing of lower extremity long bone fractures: a systematic overview and meta-analysis. J Orthop Trauma. 2000;14(1):2-9. doi:10.1097/00005131-200001000-00002 https://doi.org/10.1097/00005131-200001000-00002</a:t>
            </a:r>
          </a:p>
          <a:p>
            <a:pPr>
              <a:spcAft>
                <a:spcPts val="800"/>
              </a:spcAft>
            </a:pPr>
            <a:r>
              <a:rPr sz="1200">
                <a:solidFill>
                  <a:srgbClr val="263238"/>
                </a:solidFill>
                <a:latin typeface="Calibri"/>
              </a:rPr>
              <a:t>[r39] Goodship AE, Kenwright J. The influence of induced micromovement upon the healing of experimental tibial fractures. J Bone Joint Surg Br. 1985;67(4):650-5. doi:10.1302/0301-620X.67B4.4030869 https://doi.org/10.1302/0301-620X.67B4.4030869</a:t>
            </a:r>
          </a:p>
          <a:p>
            <a:pPr>
              <a:spcAft>
                <a:spcPts val="800"/>
              </a:spcAft>
            </a:pPr>
            <a:r>
              <a:rPr sz="1200">
                <a:solidFill>
                  <a:srgbClr val="263238"/>
                </a:solidFill>
                <a:latin typeface="Calibri"/>
              </a:rPr>
              <a:t>[r40] Kenwright J, Goodship AE. Controlled mechanical stimulation in the treatment of tibial fractures. Clin Orthop Relat Res. 1989(241):36-47. https://pubmed.ncbi.nlm.nih.gov/2924478/</a:t>
            </a:r>
          </a:p>
          <a:p>
            <a:pPr>
              <a:spcAft>
                <a:spcPts val="800"/>
              </a:spcAft>
            </a:pPr>
            <a:r>
              <a:rPr sz="1200">
                <a:solidFill>
                  <a:srgbClr val="263238"/>
                </a:solidFill>
                <a:latin typeface="Calibri"/>
              </a:rPr>
              <a:t>[r41] Giannoudis PV, Einhorn TA, Marsh D. Fracture healing: the diamond concept. Injury. 2007;38 Suppl 4:S3-6. doi:10.1016/s0020-1383(08)70003-2 https://doi.org/10.1016/s0020-1383(08)70003-2</a:t>
            </a:r>
          </a:p>
          <a:p>
            <a:pPr>
              <a:spcAft>
                <a:spcPts val="800"/>
              </a:spcAft>
            </a:pPr>
            <a:r>
              <a:rPr sz="1200">
                <a:solidFill>
                  <a:srgbClr val="263238"/>
                </a:solidFill>
                <a:latin typeface="Calibri"/>
              </a:rPr>
              <a:t>[r42] Makaram NS, Leow JM, Clement ND, Oliver WM, Ng ZH, Simpson C, et al. Risk factors associated with delayed and aseptic nonunion following tibial diaphyseal fractures managed with intramedullary nailing. Bone Jt Open. 2021;2(4):227-235. doi:10.1302/2633-1462.24.BJO-2021-0012.R1 https://doi.org/10.1302/2633-1462.24.BJO-2021-0012.R1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73</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Moon TJ, Adelstein JM, Furdock RJ, Nedder VJ, Dorney I, Swetz AM, et al. Association between time to weight bearing and rates of nonunion, delayed union, and malunion after intramedullary nailing of tibial shaft fractures. Injury. 2026;57(4):113164. doi:10.1016/j.injury.2026.113164 https://doi.org/10.1016/j.injury.2026.113164</a:t>
            </a:r>
          </a:p>
          <a:p>
            <a:pPr>
              <a:spcAft>
                <a:spcPts val="800"/>
              </a:spcAft>
            </a:pPr>
            <a:r>
              <a:rPr sz="1200">
                <a:solidFill>
                  <a:srgbClr val="263238"/>
                </a:solidFill>
                <a:latin typeface="Calibri"/>
              </a:rPr>
              <a:t>[r44] Li J, Cai Z, Shen Y, Zhang J, Wang L, Liu T. Diabetes and the risk of delayed union or non-union of fractures: evidence from a systematic review and meta-analysis. Sci Rep. 2026;16(1):23522. doi:10.1038/s41598-026-53682-2 https://doi.org/10.1038/s41598-026-53682-2</a:t>
            </a:r>
          </a:p>
          <a:p>
            <a:pPr>
              <a:spcAft>
                <a:spcPts val="800"/>
              </a:spcAft>
            </a:pPr>
            <a:r>
              <a:rPr sz="1200">
                <a:solidFill>
                  <a:srgbClr val="263238"/>
                </a:solidFill>
                <a:latin typeface="Calibri"/>
              </a:rPr>
              <a:t>[r45] Hernandez RK, Do TP, Critchlow CW, Dent RE, Jick SS. Patient-related risk factors for fracture-healing complications in the United Kingdom General Practice Research Database. Acta Orthop. 2012;83(6):653-60. doi:10.3109/17453674.2012.747054 https://doi.org/10.3109/17453674.2012.747054</a:t>
            </a:r>
          </a:p>
          <a:p>
            <a:pPr>
              <a:spcAft>
                <a:spcPts val="800"/>
              </a:spcAft>
            </a:pPr>
            <a:r>
              <a:rPr sz="1200">
                <a:solidFill>
                  <a:srgbClr val="263238"/>
                </a:solidFill>
                <a:latin typeface="Calibri"/>
              </a:rPr>
              <a:t>[r46] Wheatley BM, Nappo KE, Christensen DL, Holman AM, Brooks DI, Potter BK. Effect of NSAIDs on Bone Healing Rates: A Meta-analysis. J Am Acad Orthop Surg. 2019;27(7):e330-e336. doi:10.5435/JAAOS-D-17-00727 https://doi.org/10.5435/JAAOS-D-17-00727</a:t>
            </a:r>
          </a:p>
          <a:p>
            <a:pPr>
              <a:spcAft>
                <a:spcPts val="800"/>
              </a:spcAft>
            </a:pPr>
            <a:r>
              <a:rPr sz="1200">
                <a:solidFill>
                  <a:srgbClr val="263238"/>
                </a:solidFill>
                <a:latin typeface="Calibri"/>
              </a:rPr>
              <a:t>[r47] Chuang PY, Yang TY, Tsai YH, Huang KC. Do NSAIDs affect bone healing rate, delay union, or cause non-union: an updated systematic review and meta-analysis. Front Endocrinol (Lausanne). 2024;15:1428240. doi:10.3389/fendo.2024.1428240 https://doi.org/10.3389/fendo.2024.1428240</a:t>
            </a:r>
          </a:p>
          <a:p>
            <a:pPr>
              <a:spcAft>
                <a:spcPts val="800"/>
              </a:spcAft>
            </a:pPr>
            <a:r>
              <a:rPr sz="1200">
                <a:solidFill>
                  <a:srgbClr val="263238"/>
                </a:solidFill>
                <a:latin typeface="Calibri"/>
              </a:rPr>
              <a:t>[r48] Sharma Y, Obidigbo B, Nwankwo I. Fracture Healing and Commonly Co-Prescribed Medications: Orthopedic Implications in Multimorbid Patients: A Narrative Review. Cureus. 2026;18(4):e106315. doi:10.7759/cureus.106315 https://doi.org/10.7759/cureus.106315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73</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Bergin PF, Rothberg DL, Spitler CA, Chrea B, Miles DT, Yener U, et al. The Prevalence of Metabolic and Endocrine Disturbances on Fracture Nonunion. Endocr Pract. 2022;28(6):599-602. doi:10.1016/j.eprac.2022.03.003 https://doi.org/10.1016/j.eprac.2022.03.003</a:t>
            </a:r>
          </a:p>
          <a:p>
            <a:pPr>
              <a:spcAft>
                <a:spcPts val="800"/>
              </a:spcAft>
            </a:pPr>
            <a:r>
              <a:rPr sz="1200">
                <a:solidFill>
                  <a:srgbClr val="263238"/>
                </a:solidFill>
                <a:latin typeface="Calibri"/>
              </a:rPr>
              <a:t>[r50] Velasquez-Hammerle MV, Garcia M, Misra P, Simonian M, Nafisi N, Hedayatzadeh Razavi A, et al. Mapping the evidence: Effects of malnutrition and sarcopenia on fracture healing. Bone. 2026;206:117837. doi:10.1016/j.bone.2026.117837 https://doi.org/10.1016/j.bone.2026.117837</a:t>
            </a:r>
          </a:p>
          <a:p>
            <a:pPr>
              <a:spcAft>
                <a:spcPts val="800"/>
              </a:spcAft>
            </a:pPr>
            <a:r>
              <a:rPr sz="1200">
                <a:solidFill>
                  <a:srgbClr val="263238"/>
                </a:solidFill>
                <a:latin typeface="Calibri"/>
              </a:rPr>
              <a:t>[r51] Calori GM, Colombo M, Mazza EL, Mazzola S, Malagoli E, Marelli N, et al. Validation of the Non-Union Scoring System in 300 long bone non-unions. Injury. 2014;45 Suppl 6:S93-7. doi:10.1016/j.injury.2014.10.030 https://doi.org/10.1016/j.injury.2014.10.030</a:t>
            </a:r>
          </a:p>
          <a:p>
            <a:pPr>
              <a:spcAft>
                <a:spcPts val="800"/>
              </a:spcAft>
            </a:pPr>
            <a:r>
              <a:rPr sz="1200">
                <a:solidFill>
                  <a:srgbClr val="263238"/>
                </a:solidFill>
                <a:latin typeface="Calibri"/>
              </a:rPr>
              <a:t>[r52] Whelan DB, Bhandari M, Stephen D, Kreder H, McKee MD, Zdero R, et al. Development of the radiographic union score for tibial fractures for the assessment of tibial fracture healing after intramedullary fixation. J Trauma. 2010;68(3):629-32. doi:10.1097/TA.0b013e3181a7c16d https://doi.org/10.1097/TA.0b013e3181a7c16d</a:t>
            </a:r>
          </a:p>
          <a:p>
            <a:pPr>
              <a:spcAft>
                <a:spcPts val="800"/>
              </a:spcAft>
            </a:pPr>
            <a:r>
              <a:rPr sz="1200">
                <a:solidFill>
                  <a:srgbClr val="263238"/>
                </a:solidFill>
                <a:latin typeface="Calibri"/>
              </a:rPr>
              <a:t>[r53] Nicholson JA, Oliver WM, LizHang J, MacGillivray T, Perks F, Robinson CM, et al. Sonographic bridging callus: An early predictor of fracture union. Injury. 2019;50(12):2196-2202. doi:10.1016/j.injury.2019.09.027 https://doi.org/10.1016/j.injury.2019.09.027</a:t>
            </a:r>
          </a:p>
          <a:p>
            <a:pPr>
              <a:spcAft>
                <a:spcPts val="800"/>
              </a:spcAft>
            </a:pPr>
            <a:r>
              <a:rPr sz="1200">
                <a:solidFill>
                  <a:srgbClr val="263238"/>
                </a:solidFill>
                <a:latin typeface="Calibri"/>
              </a:rPr>
              <a:t>[r54] Leow JM, Clement ND, Tawonsawatruk T, Simpson CJ, Simpson AH. The radiographic union scale in tibial (RUST) fractures: Reliability of the outcome measure at an independent centre. Bone Joint Res. 2016;5(4):116-21. doi:10.1302/2046-3758.54.2000628 https://doi.org/10.1302/2046-3758.54.2000628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73</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Davis BJ, Roberts PJ, Moorcroft CI, Brown MF, Thomas PB, Wade RH. Reliability of radiographs in defining union of internally fixed fractures. Injury. 2004;35(6):557-61. doi:10.1016/S0020-1383(03)00262-6 https://doi.org/10.1016/S0020-1383(03)00262-6</a:t>
            </a:r>
          </a:p>
          <a:p>
            <a:pPr>
              <a:spcAft>
                <a:spcPts val="800"/>
              </a:spcAft>
            </a:pPr>
            <a:r>
              <a:rPr sz="1200">
                <a:solidFill>
                  <a:srgbClr val="263238"/>
                </a:solidFill>
                <a:latin typeface="Calibri"/>
              </a:rPr>
              <a:t>[r56] Kooistra BW, Dijkman BG, Busse JW, Sprague S, Schemitsch EH, Bhandari M. The radiographic union scale in tibial fractures: reliability and validity. J Orthop Trauma. 2010;24 Suppl 1:S81-6. doi:10.1097/BOT.0b013e3181ca3fd1 https://doi.org/10.1097/BOT.0b013e3181ca3fd1</a:t>
            </a:r>
          </a:p>
          <a:p>
            <a:pPr>
              <a:spcAft>
                <a:spcPts val="800"/>
              </a:spcAft>
            </a:pPr>
            <a:r>
              <a:rPr sz="1200">
                <a:solidFill>
                  <a:srgbClr val="263238"/>
                </a:solidFill>
                <a:latin typeface="Calibri"/>
              </a:rPr>
              <a:t>[r57] Fiset S, Godbout C, Crookshank MC, Zdero R, Nauth A, Schemitsch EH. Experimental Validation of the Radiographic Union Score for Tibial Fractures (RUST) Using Micro-Computed Tomography Scanning and Biomechanical Testing in an in-Vivo Rat Model. J Bone Joint Surg Am. 2018;100(21):1871-1878. doi:10.2106/JBJS.18.00035 https://doi.org/10.2106/JBJS.18.00035</a:t>
            </a:r>
          </a:p>
          <a:p>
            <a:pPr>
              <a:spcAft>
                <a:spcPts val="800"/>
              </a:spcAft>
            </a:pPr>
            <a:r>
              <a:rPr sz="1200">
                <a:solidFill>
                  <a:srgbClr val="263238"/>
                </a:solidFill>
                <a:latin typeface="Calibri"/>
              </a:rPr>
              <a:t>[r58] Pinto TR, Gowda CS, Braggs AV, Mirza K, Hegde K A. The value of ultrasonography in predicting the outcomes of simple long bone fractures treated by closed intramedullary nail fixation. Chin J Traumatol. 2025;28(3):181-186. doi:10.1016/j.cjtee.2023.11.007 https://doi.org/10.1016/j.cjtee.2023.11.007</a:t>
            </a:r>
          </a:p>
          <a:p>
            <a:pPr>
              <a:spcAft>
                <a:spcPts val="800"/>
              </a:spcAft>
            </a:pPr>
            <a:r>
              <a:rPr sz="1200">
                <a:solidFill>
                  <a:srgbClr val="263238"/>
                </a:solidFill>
                <a:latin typeface="Calibri"/>
              </a:rPr>
              <a:t>[r59] Yu P, Huang L, Wang L, Cai L, Tu D. Nail dynamization for delayed union and nonunion in femur and tibia fractures following intramedullary nailing: A systematic review and meta-analysis. Injury. 2025;56(11):112748. doi:10.1016/j.injury.2025.112748 https://doi.org/10.1016/j.injury.2025.112748</a:t>
            </a:r>
          </a:p>
          <a:p>
            <a:pPr>
              <a:spcAft>
                <a:spcPts val="800"/>
              </a:spcAft>
            </a:pPr>
            <a:r>
              <a:rPr sz="1200">
                <a:solidFill>
                  <a:srgbClr val="263238"/>
                </a:solidFill>
                <a:latin typeface="Calibri"/>
              </a:rPr>
              <a:t>[r60] Schandelmaier S, Kaushal A, Lytvyn L, Heels-Ansdell D, Siemieniuk RA, Agoritsas T, et al. Low intensity pulsed ultrasound for bone healing: systematic review of randomized controlled trials. BMJ. 2017;356:j656. doi:10.1136/bmj.j656 https://doi.org/10.1136/bmj.j656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73</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Searle HKC, Lewis SR, Coyle C, Welch M, Griffin XL. Ultrasound and shockwave therapy for acute fractures in adults. Cochrane Database Syst Rev. 2023;3(3):CD008579. doi:10.1002/14651858.CD008579.pub4 https://doi.org/10.1002/14651858.CD008579.pub4</a:t>
            </a:r>
          </a:p>
          <a:p>
            <a:pPr>
              <a:spcAft>
                <a:spcPts val="800"/>
              </a:spcAft>
            </a:pPr>
            <a:r>
              <a:rPr sz="1200">
                <a:solidFill>
                  <a:srgbClr val="263238"/>
                </a:solidFill>
                <a:latin typeface="Calibri"/>
              </a:rPr>
              <a:t>[r62] Leighton R, Watson JT, Giannoudis P, Papakostidis C, Harrison A, Steen RG. Healing of fracture nonunions treated with low-intensity pulsed ultrasound (LIPUS): A systematic review and meta-analysis. Injury. 2017;48(7):1339-1347. doi:10.1016/j.injury.2017.05.016 https://doi.org/10.1016/j.injury.2017.05.016</a:t>
            </a:r>
          </a:p>
          <a:p>
            <a:pPr>
              <a:spcAft>
                <a:spcPts val="800"/>
              </a:spcAft>
            </a:pPr>
            <a:r>
              <a:rPr sz="1200">
                <a:solidFill>
                  <a:srgbClr val="263238"/>
                </a:solidFill>
                <a:latin typeface="Calibri"/>
              </a:rPr>
              <a:t>[r63] Leighton R, Phillips M, Bhandari M, Zura R. Low intensity pulsed ultrasound (LIPUS) use for the management of instrumented, infected, and fragility non-unions: a systematic review and meta-analysis of healing proportions. BMC Musculoskelet Disord. 2021;22(1):532. doi:10.1186/s12891-021-04322-5 https://doi.org/10.1186/s12891-021-04322-5</a:t>
            </a:r>
          </a:p>
          <a:p>
            <a:pPr>
              <a:spcAft>
                <a:spcPts val="800"/>
              </a:spcAft>
            </a:pPr>
            <a:r>
              <a:rPr sz="1200">
                <a:solidFill>
                  <a:srgbClr val="263238"/>
                </a:solidFill>
                <a:latin typeface="Calibri"/>
              </a:rPr>
              <a:t>[r64] Griffin XL, Costa ML, Parsons N, Smith N. Electromagnetic field stimulation for treating delayed union or non-union of long bone fractures in adults. Cochrane Database Syst Rev. 2011;2011(4):CD008471. doi:10.1002/14651858.CD008471.pub2 https://doi.org/10.1002/14651858.CD008471.pub2</a:t>
            </a:r>
          </a:p>
          <a:p>
            <a:pPr>
              <a:spcAft>
                <a:spcPts val="800"/>
              </a:spcAft>
            </a:pPr>
            <a:r>
              <a:rPr sz="1200">
                <a:solidFill>
                  <a:srgbClr val="263238"/>
                </a:solidFill>
                <a:latin typeface="Calibri"/>
              </a:rPr>
              <a:t>[r65] Aspenberg P, Genant HK, Johansson T, Nino AJ, See K, Krohn K, et al. Teriparatide for acceleration of fracture repair in humans: a prospective, randomized, double-blind study of 102 postmenopausal women with distal radial fractures. J Bone Miner Res. 2010;25(2):404-14. doi:10.1359/jbmr.090731 https://doi.org/10.1359/jbmr.090731</a:t>
            </a:r>
          </a:p>
          <a:p>
            <a:pPr>
              <a:spcAft>
                <a:spcPts val="800"/>
              </a:spcAft>
            </a:pPr>
            <a:r>
              <a:rPr sz="1200">
                <a:solidFill>
                  <a:srgbClr val="263238"/>
                </a:solidFill>
                <a:latin typeface="Calibri"/>
              </a:rPr>
              <a:t>[r66] Peichl P, Holzer LA, Maier R, Holzer G. Parathyroid hormone 1-84 accelerates fracture-healing in pubic bones of elderly osteoporotic women. J Bone Joint Surg Am. 2011;93(17):1583-7. doi:10.2106/JBJS.J.01379 https://doi.org/10.2106/JBJS.J.01379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73</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Bhandari M, Jin L, See K, Burge R, Gilchrist N, Witvrouw R, et al. Does Teriparatide Improve Femoral Neck Fracture Healing: Results From A Randomized Placebo-controlled Trial. Clin Orthop Relat Res. 2016;474(5):1234-44. doi:10.1007/s11999-015-4669-z https://doi.org/10.1007/s11999-015-4669-z</a:t>
            </a:r>
          </a:p>
          <a:p>
            <a:pPr>
              <a:spcAft>
                <a:spcPts val="800"/>
              </a:spcAft>
            </a:pPr>
            <a:r>
              <a:rPr sz="1200">
                <a:solidFill>
                  <a:srgbClr val="263238"/>
                </a:solidFill>
                <a:latin typeface="Calibri"/>
              </a:rPr>
              <a:t>[r68] Bhandari M, Schemitsch EH, Karachalios T, Sancheti P, Poolman RW, Caminis J, et al. Romosozumab in Skeletally Mature Adults with a Fresh Unilateral Tibial Diaphyseal Fracture: A Randomized Phase-2 Study. J Bone Joint Surg Am. 2020;102(16):1416-1426. doi:10.2106/JBJS.19.01008 https://doi.org/10.2106/JBJS.19.01008</a:t>
            </a:r>
          </a:p>
          <a:p>
            <a:pPr>
              <a:spcAft>
                <a:spcPts val="800"/>
              </a:spcAft>
            </a:pPr>
            <a:r>
              <a:rPr sz="1200">
                <a:solidFill>
                  <a:srgbClr val="263238"/>
                </a:solidFill>
                <a:latin typeface="Calibri"/>
              </a:rPr>
              <a:t>[r69] Nieves JW, Cosman F, McMahon D, Berman H, Bartolotta RJ, Kazam JJ, et al. Abaloparatide and pelvic fracture healing: a phase 2 randomized placebo-controlled trial. Osteoporos Int. 2026:10.1007/s00198-026-08176-2. doi:10.1007/s00198-026-08176-2 https://doi.org/10.1007/s00198-026-08176-2</a:t>
            </a:r>
          </a:p>
          <a:p>
            <a:pPr>
              <a:spcAft>
                <a:spcPts val="800"/>
              </a:spcAft>
            </a:pPr>
            <a:r>
              <a:rPr sz="1200">
                <a:solidFill>
                  <a:srgbClr val="263238"/>
                </a:solidFill>
                <a:latin typeface="Calibri"/>
              </a:rPr>
              <a:t>[r70] Govender S, Csimma C, Genant HK, Valentin-Opran A, Amit Y, Arbel R, et al. Recombinant human bone morphogenetic protein-2 for treatment of open tibial fractures: a prospective, controlled, randomized study of four hundred and fifty patients. J Bone Joint Surg Am. 2002;84(12):2123-34. doi:10.2106/00004623-200212000-00001 https://doi.org/10.2106/00004623-200212000-00001</a:t>
            </a:r>
          </a:p>
          <a:p>
            <a:pPr>
              <a:spcAft>
                <a:spcPts val="800"/>
              </a:spcAft>
            </a:pPr>
            <a:r>
              <a:rPr sz="1200">
                <a:solidFill>
                  <a:srgbClr val="263238"/>
                </a:solidFill>
                <a:latin typeface="Calibri"/>
              </a:rPr>
              <a:t>[r71] Aro HT, Govender S, Patel AD, Hernigou P, Perera de Gregorio A, Popescu GI, et al. Recombinant human bone morphogenetic protein-2: a randomized trial in open tibial fractures treated with reamed nail fixation. J Bone Joint Surg Am. 2011;93(9):801-8. doi:10.2106/JBJS.I.01763 https://doi.org/10.2106/JBJS.I.01763</a:t>
            </a:r>
          </a:p>
          <a:p>
            <a:pPr>
              <a:spcAft>
                <a:spcPts val="800"/>
              </a:spcAft>
            </a:pPr>
            <a:r>
              <a:rPr sz="1200">
                <a:solidFill>
                  <a:srgbClr val="263238"/>
                </a:solidFill>
                <a:latin typeface="Calibri"/>
              </a:rPr>
              <a:t>[r72] Friedlaender GE, Perry CR, Cole JD, Cook SD, Cierny G, Muschler GF, et al. Osteogenic protein-1 (bone morphogenetic protein-7) in the treatment of tibial nonunions. J Bone Joint Surg Am. 2001;83-A Suppl 1(Pt 2):S151-8. https://pubmed.ncbi.nlm.nih.gov/11314793/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73</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Bottlang M, Lesser M, Koerber J, Doornink J, von Rechenberg B, Augat P, et al. Far cortical locking can improve healing of fractures stabilized with locking plates. J Bone Joint Surg Am. 2010;92(7):1652-60. doi:10.2106/JBJS.I.01111 https://doi.org/10.2106/JBJS.I.01111</a:t>
            </a:r>
          </a:p>
          <a:p>
            <a:pPr>
              <a:spcAft>
                <a:spcPts val="800"/>
              </a:spcAft>
            </a:pPr>
            <a:r>
              <a:rPr sz="1200">
                <a:solidFill>
                  <a:srgbClr val="263238"/>
                </a:solidFill>
                <a:latin typeface="Calibri"/>
              </a:rPr>
              <a:t>[r74] Plumarom Y, Wilkinson BG, Marsh JL, Willey MC, An Q, Gao Y, et al. Radiographic Healing of Far Cortical Locking Constructs in Distal Femur Fractures: A Comparative Study With Standard Locking Plates. J Orthop Trauma. 2019;33(6):277-283. doi:10.1097/BOT.0000000000001464 https://doi.org/10.1097/BOT.0000000000001464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Cómo cura el hueso y por qué a veces no: biología, mecánica y adyuvantes con evidencia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