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Registro alemán, fémur o pelvis con TCE grave (Bayer)</c:v>
                </c:pt>
                <c:pt idx="1">
                  <c:v>Registro alemán 2019-2023, fémur con tórax (Keß)</c:v>
                </c:pt>
                <c:pt idx="2">
                  <c:v>Centro de EE. UU., ISS mayor de 17 (O'Toole)</c:v>
                </c:pt>
              </c:strCache>
            </c:strRef>
          </c:cat>
          <c:val>
            <c:numRef>
              <c:f>Sheet1!$B$2:$B$4</c:f>
              <c:numCache>
                <c:formatCode>General</c:formatCode>
                <c:ptCount val="3"/>
                <c:pt idx="0">
                  <c:v>33.4</c:v>
                </c:pt>
                <c:pt idx="1">
                  <c:v>46.8</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pacientes</c:v>
                </c:pt>
              </c:strCache>
            </c:strRef>
          </c:tx>
          <c:spPr>
            <a:solidFill>
              <a:srgbClr val="0F5F6B"/>
            </a:solidFill>
          </c:spPr>
          <c:cat>
            <c:strRef>
              <c:f>Sheet1!$A$2:$A$3</c:f>
              <c:strCache>
                <c:ptCount val="2"/>
                <c:pt idx="0">
                  <c:v>Estables</c:v>
                </c:pt>
                <c:pt idx="1">
                  <c:v>Límite</c:v>
                </c:pt>
              </c:strCache>
            </c:strRef>
          </c:cat>
          <c:val>
            <c:numRef>
              <c:f>Sheet1!$B$2:$B$3</c:f>
              <c:numCache>
                <c:formatCode>General</c:formatCode>
                <c:ptCount val="2"/>
                <c:pt idx="0">
                  <c:v>121</c:v>
                </c:pt>
                <c:pt idx="1">
                  <c:v>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Lactato que se normalizó</c:v>
                </c:pt>
                <c:pt idx="1">
                  <c:v>Lactato que no bajó de 2,0 mmol/L</c:v>
                </c:pt>
              </c:strCache>
            </c:strRef>
          </c:cat>
          <c:val>
            <c:numRef>
              <c:f>Sheet1!$B$2:$B$3</c:f>
              <c:numCache>
                <c:formatCode>General</c:formatCode>
                <c:ptCount val="2"/>
                <c:pt idx="0">
                  <c:v>0.6</c:v>
                </c:pt>
                <c:pt idx="1">
                  <c:v>4.1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Lactato de 3 mmol/L o más</c:v>
                </c:pt>
              </c:strCache>
            </c:strRef>
          </c:cat>
          <c:val>
            <c:numRef>
              <c:f>Sheet1!$B$2:$B$2</c:f>
              <c:numCache>
                <c:formatCode>General</c:formatCode>
                <c:ptCount val="1"/>
                <c:pt idx="0">
                  <c:v>86</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Lactato de 3 mmol/L o más</c:v>
                </c:pt>
              </c:strCache>
            </c:strRef>
          </c:cat>
          <c:val>
            <c:numRef>
              <c:f>Sheet1!$C$2:$C$2</c:f>
              <c:numCache>
                <c:formatCode>General</c:formatCode>
                <c:ptCount val="1"/>
                <c:pt idx="0">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Complicaciones, fijación en 36 horas</c:v>
                </c:pt>
                <c:pt idx="1">
                  <c:v>Complicaciones, fijación más tardía</c:v>
                </c:pt>
                <c:pt idx="2">
                  <c:v>Sepsis, fijación en 36 horas</c:v>
                </c:pt>
                <c:pt idx="3">
                  <c:v>Sepsis, fijación más tardía</c:v>
                </c:pt>
              </c:strCache>
            </c:strRef>
          </c:cat>
          <c:val>
            <c:numRef>
              <c:f>Sheet1!$B$2:$B$5</c:f>
              <c:numCache>
                <c:formatCode>General</c:formatCode>
                <c:ptCount val="4"/>
                <c:pt idx="0">
                  <c:v>16.3</c:v>
                </c:pt>
                <c:pt idx="1">
                  <c:v>33.3</c:v>
                </c:pt>
                <c:pt idx="2">
                  <c:v>2.2</c:v>
                </c:pt>
                <c:pt idx="3">
                  <c:v>18.2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SDRA con clavo en menos de 24 horas</c:v>
                </c:pt>
                <c:pt idx="1">
                  <c:v>SDRA con clavo después</c:v>
                </c:pt>
                <c:pt idx="2">
                  <c:v>Mortalidad con clavo en menos de 24 horas</c:v>
                </c:pt>
                <c:pt idx="3">
                  <c:v>Mortalidad con clavo después</c:v>
                </c:pt>
              </c:strCache>
            </c:strRef>
          </c:cat>
          <c:val>
            <c:numRef>
              <c:f>Sheet1!$B$2:$B$5</c:f>
              <c:numCache>
                <c:formatCode>General</c:formatCode>
                <c:ptCount val="4"/>
                <c:pt idx="0">
                  <c:v>33</c:v>
                </c:pt>
                <c:pt idx="1">
                  <c:v>7.7</c:v>
                </c:pt>
                <c:pt idx="2">
                  <c:v>21</c:v>
                </c:pt>
                <c:pt idx="3">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Sin cirugía</c:v>
                </c:pt>
                <c:pt idx="1">
                  <c:v>Cuidado total temprano</c:v>
                </c:pt>
                <c:pt idx="2">
                  <c:v>Control de daños</c:v>
                </c:pt>
              </c:strCache>
            </c:strRef>
          </c:cat>
          <c:val>
            <c:numRef>
              <c:f>Sheet1!$B$2:$B$4</c:f>
              <c:numCache>
                <c:formatCode>General</c:formatCode>
                <c:ptCount val="3"/>
                <c:pt idx="0">
                  <c:v>37.2</c:v>
                </c:pt>
                <c:pt idx="1">
                  <c:v>9.2</c:v>
                </c:pt>
                <c:pt idx="2">
                  <c:v>10.3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TCE grave, fijación tardía</c:v>
                </c:pt>
                <c:pt idx="1">
                  <c:v>TCE grave, fijación temprana</c:v>
                </c:pt>
                <c:pt idx="2">
                  <c:v>Tórax grave, fijación tardía</c:v>
                </c:pt>
                <c:pt idx="3">
                  <c:v>Tórax grave, fijación temprana</c:v>
                </c:pt>
              </c:strCache>
            </c:strRef>
          </c:cat>
          <c:val>
            <c:numRef>
              <c:f>Sheet1!$B$2:$B$5</c:f>
              <c:numCache>
                <c:formatCode>General</c:formatCode>
                <c:ptCount val="4"/>
                <c:pt idx="0">
                  <c:v>22.7</c:v>
                </c:pt>
                <c:pt idx="1">
                  <c:v>4.5</c:v>
                </c:pt>
                <c:pt idx="2">
                  <c:v>10.2</c:v>
                </c:pt>
                <c:pt idx="3">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Consolidación en 6 meses</c:v>
                </c:pt>
                <c:pt idx="1">
                  <c:v>Reoperaciones no planificadas</c:v>
                </c:pt>
                <c:pt idx="2">
                  <c:v>Infección</c:v>
                </c:pt>
              </c:strCache>
            </c:strRef>
          </c:cat>
          <c:val>
            <c:numRef>
              <c:f>Sheet1!$B$2:$B$4</c:f>
              <c:numCache>
                <c:formatCode>General</c:formatCode>
                <c:ptCount val="3"/>
                <c:pt idx="0">
                  <c:v>97</c:v>
                </c:pt>
                <c:pt idx="1">
                  <c:v>11</c:v>
                </c:pt>
                <c:pt idx="2">
                  <c:v>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Sepsis, fijación en 36 horas</c:v>
                </c:pt>
                <c:pt idx="1">
                  <c:v>Sepsis, fijación más tardía</c:v>
                </c:pt>
                <c:pt idx="2">
                  <c:v>Insuficiencia renal aguda, en 36 horas</c:v>
                </c:pt>
                <c:pt idx="3">
                  <c:v>Insuficiencia renal aguda, más tardía</c:v>
                </c:pt>
              </c:strCache>
            </c:strRef>
          </c:cat>
          <c:val>
            <c:numRef>
              <c:f>Sheet1!$B$2:$B$5</c:f>
              <c:numCache>
                <c:formatCode>General</c:formatCode>
                <c:ptCount val="4"/>
                <c:pt idx="0">
                  <c:v>2.2</c:v>
                </c:pt>
                <c:pt idx="1">
                  <c:v>18.2</c:v>
                </c:pt>
                <c:pt idx="2">
                  <c:v>0.4</c:v>
                </c:pt>
                <c:pt idx="3">
                  <c:v>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Tracción esquelética</c:v>
                </c:pt>
                <c:pt idx="1">
                  <c:v>Fijador externo</c:v>
                </c:pt>
              </c:strCache>
            </c:strRef>
          </c:cat>
          <c:val>
            <c:numRef>
              <c:f>Sheet1!$B$2:$B$3</c:f>
              <c:numCache>
                <c:formatCode>General</c:formatCode>
                <c:ptCount val="2"/>
                <c:pt idx="0">
                  <c:v>8.3</c:v>
                </c:pt>
                <c:pt idx="1">
                  <c:v>31.6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Mortalidad, definitivo temprano</c:v>
                </c:pt>
                <c:pt idx="1">
                  <c:v>Mortalidad, fijador externo</c:v>
                </c:pt>
                <c:pt idx="2">
                  <c:v>Falla multiorgánica, definitivo temprano</c:v>
                </c:pt>
                <c:pt idx="3">
                  <c:v>Falla multiorgánica, fijador externo</c:v>
                </c:pt>
              </c:strCache>
            </c:strRef>
          </c:cat>
          <c:val>
            <c:numRef>
              <c:f>Sheet1!$B$2:$B$5</c:f>
              <c:numCache>
                <c:formatCode>General</c:formatCode>
                <c:ptCount val="4"/>
                <c:pt idx="0">
                  <c:v>6.0</c:v>
                </c:pt>
                <c:pt idx="1">
                  <c:v>7.4</c:v>
                </c:pt>
                <c:pt idx="2">
                  <c:v>25.3</c:v>
                </c:pt>
                <c:pt idx="3">
                  <c:v>29.4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falla multiorgánica</c:v>
                </c:pt>
                <c:pt idx="1">
                  <c:v>Sin falla multiorgánica</c:v>
                </c:pt>
              </c:strCache>
            </c:strRef>
          </c:cat>
          <c:val>
            <c:numRef>
              <c:f>Sheet1!$B$2:$B$3</c:f>
              <c:numCache>
                <c:formatCode>General</c:formatCode>
                <c:ptCount val="2"/>
                <c:pt idx="0">
                  <c:v>24</c:v>
                </c:pt>
                <c:pt idx="1">
                  <c:v>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Control de daños ortopédico frente a cuidado total temprano.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cuatro etiquetas que conviene separar; Epidemiología: cuántos pacientes están en la zona gris; Fisiopatología: primer golpe, segundo golpe y ventana de vulnerabilidad; Clasificación del estado del paciente: estable, límite, inestable y en extremis; Cómo decidir si el paciente está listo: valoración fisiológica seriada; Algoritmo de decisión: fijar ya o ganar tiempo; Tratamiento: qué dice la evidencia y qué recomiendan las guías; Situaciones especiales: cuando otra lesión cambia el momento o el método; Técnica: fijador externo de control de daños y conversión a clavo; Complicaciones del control de daños y de la fijación temprana; Pronóstico: mortalidad, falla de órganos y recuperación. Estructura sugerida por el autor para diez minutos: Lámina 1 (0:00 a 1:00) · Caso didáctico inventado: motociclista con fractura cerrada de fémur, lactato alto y tórax contuso. Pregunta al auditorio: ¿clavo esta noche o fijador? Deje la respuesta abierta hasta la lámina 8 [r1]. Lámina 2 (1:00 a 2:00) · Cuatro etiquetas: cuidado total temprano en 24 a 48 horas [r1], control de daños, EAC con 36 horas [r18] y cirugía definitiva segura desde las primeras 24 horas [r13]. Lámina 3 (2:00 a 3:00) · El segundo golpe: IL-6 y elastasa suben con el enclavado [r31]; el SIRS fue más alto con clavo de las 12 a las 72 horas [r4]; con tórax grave, SDRA de 33 % frente a 7,7 % [r28]. Lámina 4 (3:00 a 4:00) · Evidencia aleatorizada: Bone, 178 pacientes [r27]; EPOFF, 165 pacientes y odds de lesión pulmonar aguda 6,69 veces mayores en el límite [r6]; Rixen, 34 pacientes sin ventaja del control de daños [r7]; metaanálisis de 5 ensayos con 335 adultos [r5]. Lámina 5 (4:00 a 5:00) · Estados y umbrales: estable, límite, inestable y en extremis [r14]; límite con lactato mayor de 2 mmol/L y presión sistólica menor de 100 mmHg, inestable con lactato mayor de 4 mmol/L y presión menor de 90 mmHg [r13]. Lámina 6 (5:00 a 6:00) · Medir y repetir: cada 8 horas en el protocolo EAC [r18]; complicaciones de 16,3 % con fijación en 36 horas frente a 33,3 % con más retraso [r18]; ningún parámetro aislado basta [r13]. Lámina 7 (6:00 a 7:00) · Lesiones asociadas: TCE con presión intracraneal mayor de 20 mmHg, tórax grave bilateral y isquemia cercana a 6 horas cambian la conducta [r8]. Lámina 8 (7:00 a 8:30) · Técnica y respuesta al caso: fijador unilateral de unos 30 minutos [r15], reducción previa y examen vascular al final [r19], conversión antes de 2 semanas [r1] y evitando operaciones largas en los días 2 a 4 [r12]. Lámina 9 (8:30 a 9:30) · Lo que sigue sin saberse: la mortalidad no se puede afirmar [r5], y 46,8 % de los fémures con tórax recibe fijador en el registro alemán, con UCI más larga [r17]. Lámina 10 (9:30 a 10:00) · Mensaje final: reanimar, medir, repetir y decidir de nuevo; el fijador es un puente con un plan de conversión escrito [r13][r11].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Hay dos maneras de tratar la fractura de un hueso largo en un politraumatizado: fijarla de forma definitiva y pronto (cuidado total temprano, ETC) o ponerle un fijador externo rápido y dejar el clavo para después (control de daños ortopédico, DCO) (fuente: Nicola R, 2013). Lo que decide no es el calendario sino la fisiología del paciente. La idea de fondo es el segundo golpe: el trauma es el primer golpe, y una cirugía larga en un paciente mal reanimado puede ser el segundo, con inflamación sostenida y falla de órganos (fuente: Keel M y colaboradores, 2005). Con el clavo primario subieron más la IL-6 y el puntaje SIRS que con el fijador (fuente: Pape HC y colaboradores, 2003) (fuente: Harwood PJ y colaboradores, 2005). La evidencia aleatorizada es corta: 5 ensayos con 335 adultos (fuente: Steinfeld E y colaboradores, 2025). En EPOFF, en los pacientes límite, el clavo inmediato se asoció a odds de lesión pulmonar aguda 6,69 veces mayores que el fijador, ajustadas por gravedad (fuente: Pape HC y colaboradores, 2007); otro ensayo, detenido por reclutamiento bajo con 34 pacientes, no halló ventaja del control de daños (fuente: Rixen D y colaboradores, 2016). Hoy se fija pronto a la mayoría: el consenso más reciente pone el inicio en las primeras 24 horas (fuente: Pfeifer R y colaboradores, 2024), y el control de daños queda para el inestable que no responde (fuente: National Institute for Health and Care Excellence, 2016) (fuente: Polytrauma Guideline Update Group, 2018), el límite sin normalizar el lactato (fuente: Polytrauma Guideline Update Group, 2018) y situaciones concretas como el TCE con presión intracraneal alta o el tórax grave bilateral (fuente: Pfeifer R y colaboradores, 2024). Si se eligió el fijador, es un puente: se convierte a clavo cuando el paciente se estabiliza, idealmente antes de 2 semanas (fuente: Nicola R, 2013), y se evitan las operaciones largas en los días 2 a 4 (fuente: Pape H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cuatro etiquetas que conviene separar. Un politraumatizado con una fractura de hueso largo plantea una pregunta práctica: ¿se fija todo de forma definitiva ahora, o se estabiliza lo mínimo y el resto espera a que el paciente esté mejor? De esa pregunta salieron cuatro etiquetas. *Cuidado total temprano (ETC, early total care).* Fijación definitiva de todas las fracturas de huesos largos en la fase temprana, que se entendió como las primeras 24 a 48 horas (fuente: Nicola R, 2013). Control de daños ortopédico (DCO). Estabilización temporal y breve, casi siempre con fijador externo, para controlar la hemorragia y las partes blandas con la menor agresión posible; sigue un periodo de monitoreo en UCI y después la fijación definitiva (fuente: Nicola R, 2013). El nombre viene de la marina de EE. UU.: mantener a flote un barco muy dañado (fuente: Nicola R, 2013). *Cuidado temprano apropiado (EAC, early appropriate care).* Protocolo de Cleveland: fijar de forma definitiva dentro de 36 horas a quien ya mostró buena reanimación por lactato, pH o exceso de base (fuente: Vallier HA y colaboradores, 2015). *Cirugía definitiva segura (SDS, safe definitive surgery).* Versión del grupo de Pape: fijación definitiva desde las primeras 24 horas, después de excluir a quien tiene factores de riesgo (fuente: Kalbas Y y colaboradores, 2024). Una nota de lenguaje. Un panel de expertos propuso separar el escenario local, en que una fractura se estabiliza de forma temporal por el estado de sus partes blandas, del escenario sistémico, el politrauma: el primero sería «cirugía temporal musculoesquelética» (MuST) y solo el segundo control de daños (fuente: Pfeifer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primera escuela fue la de no operar: por miedo a la embolia grasa, los fragmentos no se tocaban y el paciente grave se quedaba fuera del quirófano (fuente: Nicola R, 2013). Esa idea fue cediendo a medida que mejoraron las técnicas de osteosíntesis y el soporte de reanimación, y el cuidado total temprano se volvió posible (fuente: Nicola R, 2013). Lo respaldó un ensayo aleatorizado de 178 pacientes, en que esperar para estabilizar tuvo un precio en los politraumatizados: más pulmón comprometido, más días de UCI y más días de hospital (fuente: Bone LB y colaboradores, 1989). Después llegó la matización: en una serie de 106 pacientes de Hannover, quienes tenían un trauma de tórax grave y recibieron clavo temprano tuvieron más SDRA que quienes se fijaron más tarde (fuente: Pape HC y colaboradores, 1993). De ahí nació el control de daños, que se extendió mucho; usado sin criterio, deja al paciente más tiempo en cama, con limitaciones para posicionarlo y una hospitalización más larga (fuente: Kalbas Y y colaboradores, 2024). La discusión actual es cómo seleccionar: qué pacientes de verdad necesitan el fijador y cuáles se benefician más de un clavo pronto.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conceptos en una tabla» tiene 4 columnas: Concepto, Qué propone, Criterio o plazo, Para quién. Fila 1: Concepto, ETC; Qué propone, Fijación definitiva de todas las fracturas largas; Criterio o plazo, 24 a 48 horas (fuente: Nicola R, 2013); Para quién, Paciente estable. Fila 2: Concepto, DCO; Qué propone, Fijador externo breve, UCI y conversión posterior; Criterio o plazo, Se decide por fisiología (fuente: Nicola R, 2013); Para quién, Inestable que no responde, límite seleccionado. Fila 3: Concepto, EAC; Qué propone, Definitiva si la acidosis mejoró; Criterio o plazo, 36 horas; lactato menor de 4,0 mmol/L, pH de 7,25 o más o exceso de base de −5,5 o más (fuente: Vallier HA y colaboradores, 2015); Para quién, Politrauma que responde a la reanimación. Fila 4: Concepto, SDS; Qué propone, Definitiva temprana tras excluir riesgos; Criterio o plazo, Desde las primeras 24 horas (fuente: Kalbas Y y colaboradores, 2024); Para quién, Estable o que se estabiliza. Fila 5: Concepto, MuST; Qué propone, Cirugía temporal por razones locales; Criterio o plazo, Sin criterio sistémico (fuente: Pfeifer R y colaboradores, 2021); Para quién, Fractura con partes blandas comprometidas. (fuente: Nicola R, 2013) (fuente: Vallier HA y colaboradores, 2015) (fuente: Kalbas Y y colaboradores, 2024) (fuente: Pfeifer R y colaboradores, 2021). Con esto cerramos definición: cuatro etiquetas que conviene separar. Sigamos con epidemiología: cuántos pacientes están en la zona gris.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cuántos pacientes están en la zona gris. No hay una cifra única de «pacientes de control de daños» porque depende de la región, del hospital y de a quién se mide. Estos datos ayudan a ubicarse. Fracturas en el politrauma. En el registro alemán cerca de 30 % de los pacientes tuvo una lesión grave de extremidades, pelvis o columna, y 65 % de ellos requirió en promedio 2,9 cirugías (fuente: Pfeifer R y colaboradores, 2024). La zona límite. En el mismo registro, cerca de 15 % de los pacientes queda en una condición poco clara que se llama límite (fuente: Polytrauma Guideline Update Group, 2018). En EPOFF, 44 de 165 pacientes eran límite antes de operar (fuente: Pape HC y colaboradores, 2007). Uso del control de daños. En un centro estadounidense que reanimaba hasta normalizar el lactato antes del clavo, solo 12 % de los pacientes con ISS mayor de 17 recibió control de daños inicial (fuente: O'Toole RV y colaboradores, 2009); la revisión de Nicola resume que los centros europeos usaban 36 a 47 % (fuente: Nicola R, 2013); y entre 2019 y 2023, 46,8 % de los fémures con trauma torácico del registro alemán recibió fijador externo inicial (fuente: Keß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TCE grave. Entre 985 pacientes con fractura de fémur o pelvis y TCE grave, 32,5 % no se operó, 34,1 % recibió cuidado total temprano y 33,4 % control de daños (fuente: Bayer TP y colaboradores, 2026). Falla multiorgánica. En una cohorte prospectiva de 140 pacientes, 15 % desarrolló falla multiorgánica, con mortalidad de 24 % frente a 3 % sin ella; la edad mayor de 65 años y las plaquetas bajas al ingreso la predijeron, mientras que el choque y la gravedad de las lesiones no (fuente: Dewar DC y colaboradores, 2013). Fracturas múltiples de fémur y tibia. Su incidencia ronda 2 a 7 %, y se discute poco en la literatura (fuente: Polytrauma Guideline Update Group, 2018). Cómo leerlo. Las poblaciones no son comparables: unas series incluyen solo pacientes con tórax grave, otras solo ISS alto. Lo que sí muestran es que el porcentaje de fijador externo inicial varía mucho de un lugar a otro, lo cual sugiere que la decisión depende más de la cultura de cada centro que de un criterio compartido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«Fémures con control de daños inicial en tres series (poblaciones distintas)» muestra lo siguiente. Centro de EE. UU., ISS mayor de 17 (O'Toole): 12 por ciento (fuente: O'Toole RV y colaboradores, 2009). Registro alemán 2019-2023, fémur con tórax (Keß): 46.8 por ciento (fuente: Keß A y colaboradores, 2025). Registro alemán, fémur o pelvis con TCE grave (Bayer): 33.4 por ciento (fuente: Bayer TP y colaboradores, 2026). Con esto cerramos epidemiología: cuántos pacientes están en la zona gris. Sigamos con fisiopatología: primer golpe, segundo golpe y ventana de vulnerabilidad.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fisiopatología: primer golpe, segundo golpe y ventana de vulnerabilidad. El primer golpe es lo que hizo el accidente: hipoxia, hipotensión, lesión de órganos y partes blandas y fracturas. Los segundos golpes son lo que viene después: isquemia y reperfusión, síndromes compartimentales, operaciones e infecciones (fuente: Keel M y colaboradores, 2005). Los dos tipos de golpe encienden la defensa del huésped: una ola de mediadores inflamatorios (SIRS) y, al mismo tiempo, otra de mediadores que la frenan (CARS). Cuando una de las dos domina, aparecen órganos que fallan e infecciones que el paciente no logra contener (fuente: Keel M y colaboradores, 2005). Una cirugía puede ser un segundo golpe, y su impacto depende de qué se hace y cuándo (fuente: Nicola R, 2013). IL-6 y elastasa durante el enclavado. Subieron de forma significativa mientras se clavaba el fémur, lo que los autores interpretaron como un segundo golpe medible; no hubo diferencia entre fresado y sin fresar (fuente: Giannoudis PV y colaboradores, 1999). EPOFF, parte inmunológica. En 35 pacientes estables, solo el grupo con clavo primario (antes de 24 horas) mostró una subida sostenida de citocinas; el fijador inicial y la conversión diferida no la provocaron, y las tasas de SDRA, sepsis y falla multiorgánica fueron iguales (fuente: Pape HC y colaboradores, 2003). Puntaje SIRS. En 174 pacientes con fractura diafisaria de fémur, fue más alto con el clavo primario desde las 12 hasta las 72 horas del postoperatorio, aunque el grupo con fijador tenía lesiones más graves (fuente: Harwood PJ y colaboradores, 2005). Además, quienes se convirtieron con el puntaje SIRS aún alto fueron los que peor respuesta inflamatoria y falla orgánica hicieron después (fuente: Harwood PJ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pulmón. En la serie de Hannover, con un trauma de tórax grave el clavo temprano se acompañó de 33 % de SDRA frente a 7,7 % (fuente: Pape HC y colaboradores, 1993). La explicación propuesta: la cirugía temprana puede liberar émbolos grasos y provocar hipoxia, y eso cae sobre un pulmón ya golpeado por contusiones o fracturas costales (fuente: Nicola R, 2013). La hipotermia, la coagulopatía y la acidosis se retroalimentan; la cuarta pieza son las lesiones de partes blandas (fuente: Nicola R, 2013). Hasta 21 % de los traumatizados llega hipotérmico y 46 % sale así del quirófano (fuente: Nicola R, 2013); en un registro de 38520 pacientes, la hipotermia al ingreso (35 °C o menos) se asoció de forma independiente a mayores odds de morir (OR 3,03; IC 95 % 2,62 a 3,51) (fuente: Wang HE y colaboradores, 2005). La carga quirúrgica es el peso fisiológico que una operación impone al paciente: una encuesta internacional a 196 cirujanos de 61 países la ubicó como factor central al decidir (fuente: Pfeifer R y colaboradores, 2024). Operaciones de más de 6 horas se han acompañado de más ventilación mecánica, más falla multiorgánica y más mortalidad (fuente: Nicola R, 2013), y por eso se sugiere que el tiempo combinado no pase de 6 horas (fuente: Kalbas Y y colaboradores, 2024). En 4314 politraumatizados atendidos entre 1975 y 1999, las operaciones secundarias largas fueron más frecuentes entre los días 2 y 4 en quienes después hicieron falla orgánica, mientras que quienes no la hicieron solían operarse entre los días 6 y 8; los autores concluyeron que una operación secundaria de más de 3 horas debe evitarse en los días 2 a 4 (fuente: Pape H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 ahí salió la «ventana de oportunidad» entre los días 5 y 10 para la osteosíntesis definitiva (fuente: Nicola R, 2013), con la advertencia de no esperar mucho: la contaminación de los pines del fijador sube de forma importante pasadas 2 semanas (fuente: Nicola R, 2013). Cómo leerlo hoy (interpretación del redactor). Son datos de una era anterior a la reanimación de control de daños actual, y una revisión reciente señala que la mortalidad y las complicaciones bajaron desde que se optimizaron las guías de transfusión y líquidos (fuente: Kalbas Y y colaboradores, 2024). La ventana sirve para planificar cuándo convertir un fijador que ya está puesto; no justifica por sí sola esperar un clavo que el paciente podría recibir ya. Con esto cerramos fisiopatología: primer golpe, segundo golpe y ventana de vulnerabilidad. Sigamos con clasificación del estado del paciente: estable, límite, inestable y en extremis.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del estado del paciente: estable, límite, inestable y en extremis. Pape propuso ubicar al paciente en uno de cuatro estados, y la conducta cambia con cada uno (fuente: Pape HC y colaboradores, 2009). Estable. Responde a la reanimación inicial, no necesita inotrópicos, no tiene lesiones que amenacen la vida y no muestra coagulopatía, hipotermia, acidosis ni hipoperfusión oculta; en él el cuidado total temprano es la norma (fuente: Nicola R, 2013). *Límite (borderline).* Antes de operar luce compensado, pero después de la cirugía se descompensa sin aviso y aparecen disfunciones de órganos (fuente: Nicola R, 2013). La decisión entre fijación temporal o definitiva se individualiza (fuente: Pape HC y colaboradores, 2009). Inestable. Se reanima y estabiliza antes de la ortopedia definitiva (fuente: Pape HC y colaboradores, 2009). En extremis. Primero medidas de rescate; el control de daños viene después (fuente: Pape HC y colaboradores, 2009). En la descripción original el paciente se ubica en una clase si cumple los criterios de al menos 3 de 4 parámetros fisiopatológicos (fuente: Nicola R, 2013): choque, coagulación, temperatura y lesión de partes blandas. Tres de ellos forman la tríada letal (hipotermia, coagulopatía y acidosis) (fuente: Nicola R, 2013). La tabla muestra los umbrales actuales que separan al paciente límite del inestable según el grupo de Pape (fuente: Kalbas Y y colaboradores, 2024). Son guías para pensar, no leyes: nadie se queda fijo en una categoría, y la respuesta a la reanimación y a cada operación puede mover al paciente hacia arriba o hacia abajo (fuente: Kalbas Y y colaboradores, 2024). Una discusión viva. Para el grupo de Cleveland, una lesión grave de tórax, pelvis o extremidad no basta por sí sola para etiquetar al paciente como inestable y diferir la fijación; lo que importa es cuánto sangra, y eso ya aparece en los signos vitales y en el laboratorio (fuente: Vallier HA y colaboradores, 2015). A su vez, la revisión del grupo de Pape critica que EAC se base en un solo aspecto (la acidosis) y en una sola medición al ingreso (fuente: Kalbas Y y colaboradores, 2024); según esa revisión, el propio grupo de EAC redujo su umbral de lactato de 4 a 2,5 mmol/L (fuente: Kalbas 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«Estado de los 165 pacientes de EPOFF antes de operar» muestra lo siguiente. Estables: 121 pacientes (fuente: Pape HC y colaboradores, 2007). Límite: 44 pacientes (fuente: Pape HC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«Umbrales para separar al paciente límite del inestable (grupo de Pape, 2024; selección y traducción propias de datos publicados con licencia CC BY)» tiene 4 columnas: Categoría, Parámetro, Límite, Inestable. Fila 1: Categoría, Hemorragia; Parámetro, Presión sistólica (mmHg); Límite, menor de 100; Inestable, menor de 90. Fila 2: Categoría, Hemorragia; Parámetro, Lactato (mmol/L); Límite, mayor de 2; Inestable, mayor de 4. Fila 3: Categoría, Hemorragia; Parámetro, Hemoglobina (g/dL); Límite, menor de 9; Inestable, menor de 7. Fila 4: Categoría, Hemorragia; Parámetro, Concentrados de glóbulos rojos en el primer día; Límite, más de 2; Inestable, más de 8. Fila 5: Categoría, Hipotermia; Parámetro, Temperatura (°C); Límite, menor de 35; Inestable, menor de 33. Fila 6: Categoría, Coagulopatía; Parámetro, INR; Límite, mayor de 1,2; Inestable, mayor de 1,5. Fila 7: Categoría, Cerebro; Parámetro, Presión intracraneal (mmHg); Límite, mayor de 15; Inestable, mayor de 20. Fila 8: Categoría, Cerebro; Parámetro, Presión de perfusión cerebral (mmHg); Límite, menor de 70; Inestable, menor de 60. Fila 9: Categoría, Tórax; Parámetro, Puntaje TTSS; Límite, mayor de 6; Inestable, mayor de 7. Fila 10: Categoría, Abdomen; Parámetro, Clasificación de Moore; Límite, mayor de 2; Inestable, mayor de 3. (fuente: Kalbas Y y colaboradores, 2024). La tabla completa tiene más filas: están en el documento Word. En el documento Word de este tema encontrarás además: Los cuatro estados según una revisión: parámetros de la tabla original (rangos como se publicaron; 3 parámetros elegidos de una revisión con licencia CC BY). Con esto cerramos clasificación del estado del paciente: estable, límite, inestable y en extremis. Sigamos con cómo decidir si el paciente está listo: valoración fisiológica seriada.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decidir si el paciente está listo: valoración fisiológica seriada. El paciente se evalúa en cuatro frentes: la hemorragia y la perfusión (presión sistólica, lactato, hemoglobina, transfusiones), la temperatura, la coagulación (INR, plaquetas o pruebas viscoelásticas) y el daño de tejidos según la región, con la presión intracraneal y de perfusión cerebral en el cerebro, el puntaje TTSS en el tórax y la clasificación de Moore en el abdomen (fuente: Kalbas Y y colaboradores, 2024). El grupo de Pape señala además que combinar hemorragia, coagulación, equilibrio ácido-base y daño de partes blandas predice las complicaciones mejor que cualquier parámetro aislado (fuente: Kalbas Y y colaboradores, 2024). La evaluación es dinámica. En el protocolo de Cleveland los laboratorios se repetían al menos cada 8 horas hasta normalizarse, antes y después de operar (fuente: Vallier HA y colaboradores, 2015); si la acidosis persistía se recomendaba control de daños cuando la fractura lo permitía (fuente: Vallier HA y colaboradores, 2015), y si empeoraba durante la cirugía se difería el resto de los procedimientos (fuente: Vallier HA y colaboradores, 2015). La SDS se apoya en lo mismo: repetir varias mediciones fisiológicas y volver a juzgar al paciente mientras se reanima y mientras se opera (fuente: Kalbas Y y colaboradores, 2024). Un lactato inicial de 3 mmol/L o más tuvo sensibilidad de 0,86 y especificidad de 0,73 para mortalidad a 24 horas; si un lactato elevado no bajó de 2,0 con la reanimación, la mortalidad fue de 4,1 % frente a 0,6 % en quien sí lo normalizó (fuente: Dezman ZD y colaboradores, 2015). Entre 1443 adultos con fracturas de pelvis, acetábulo, columna o fémur, el lactato inicial predijo la neumonía mejor que el pH inicial, y corregir el pH a más de 7,25 en 8 horas se asoció a menos complicaciones pulmonares; el trauma de tórax fue el predictor independiente más fuerte de complicación pulmonar (fuente: Vallier HA y colaboradores, 2013). Las mediciones seriadas de lactato son más específicas que el exceso de base o el pH, según los autores de EAC (fuente: Vallier HA y colaboradores, 2015). Una revisión resume los plazos esperables de normalización con una reanimación que responde, que se muestran en la línea de tiempo siguiente (fuente: Kalbas Y y colaboradores, 2024). Ningún parámetro aislado. El registro alemán muestra que la decisión de usar fijador es más probable con mayor gravedad medida por el ISS, el Glasgow, el trauma de tórax, el exceso de base, la coagulopatía y la probabilidad inicial de muerte, y que los criterios usados en la práctica no están validados (fuente: Rixen D y colaboradores, 2005). La tomografía de tórax puede exagerar. Como la TC actual muestra hasta contusiones mínimas que antes pasaban inadvertidas en la radiografía, el daño pulmonar puede parecer mayor de lo que es (fuente: Keß A y colaboradores, 2025); una contusión pequeña en la TC no debería, por sí sola, mandar al fijador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 24 horas según el aclaramiento del lactato elevado» muestra lo siguiente. Lactato que se normalizó: 0.6 por ciento (fuente: Dezman ZD y colaboradores, 2015). Lactato que no bajó de 2,0 mmol/L: 4.1 por ciento (fuente: Dezman ZD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«Lactato inicial de 3 mmol/L o más para predecir mortalidad a 24 horas» muestra lo siguiente. Lactato de 3 mmol/L o más: sensibilidad 86 por ciento y especificidad 73 por ciento (fuente: Dezman ZD y colaboradores, 2015). Con esto cerramos cómo decidir si el paciente está listo: valoración fisiológica seriada. Sigamos con algoritmo de decisión: fijar ya o ganar tiempo.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fijar ya o ganar tiempo. Resume la lógica de las secciones siguientes y no sustituye el protocolo de su centro. Se recorre de arriba abajo y se vuelve a empezar cada vez que cambian las mediciones, porque las categorías son dinámicas (fuente: Kalbas Y y colaboradores, 2024). El orden de prioridades al decidir es: la vida, el sistema nervioso central, la extremidad y la función (fuente: Pfeifer 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Dos advertencias de lectura. Primero, los umbrales de lactato, pH y exceso de base vienen del protocolo EAC y no son universales (fuente: Vallier HA y colaboradores, 2015). Segundo, el algoritmo describe la situación del fémur con mayor volumen de evidencia; el resto de los huesos largos sigue la misma lógica con menos datos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«Politraumatizado con fractura de hueso largo: control de daños o fijación definitiva» se lee de arriba hacia abajo. Se parte de: Politraumatizado adulto con fractura de hueso largo, por ejemplo la diáfisis del fémur: reanimación y control de la hemorragia primero (fuente: National Institute for Health and Care Excellence, 2016). Se decide: ¿Responde a la reanimación? Hemodinamia, lactato, pH o exceso de base, temperatura, plaquetas e INR, repetidos (fuente: Kalbas Y y colaboradores, 2024) (fuente: Vallier HA y colaboradores, 2015)? Si la respuesta es no responde, inestable que no responde, o en extremis: control de daños con fijador externo rápido y reanimación en uci (fuente: National Institute for Health and Care Excellence, 2016) (fuente: Pape HC y colaboradores, 2009). Si la respuesta es responde, ¿hay una lesión asociada que obligue a diferir? tce con presión intracraneal mayor de 20 mmhg o deterioro neurológico, tórax grave bilateral, abdomen operado con sangrado, isquemia arterial (fuente: Pfeifer R y colaboradores, 2024). Se hace: Inestable que no responde, o en extremis: control de daños con fijador externo rápido y reanimación en UCI (fuente: National Institute for Health and Care Excellence, 2016) (fuente: Pape HC y colaboradores, 2009). Se decide: ¿Hay una lesión asociada que obligue a diferir? TCE con presión intracraneal mayor de 20 mmHg o deterioro neurológico, tórax grave bilateral, abdomen operado con sangrado, isquemia arterial (fuente: Pfeifer R y colaboradores, 2024)? Si la respuesta es sí, estabilizar de forma temporal según la lesión; con isquemia cercana a 6 horas, primero el flujo distal (fuente: Pfeifer R y colaboradores, 2024). Si la respuesta es no, ¿cumple los criterios de seguridad? lactato menor de 4,0 mmol/l, ph de 7,25 o más o exceso de base de −5,5 o más, sin vasopresor (fuente: Vallier HA y colaboradores, 2015). Se hace: Estabilizar de forma temporal según la lesión; con isquemia cercana a 6 horas, primero el flujo distal (fuente: Pfeifer R y colaboradores, 2024). Se decide: ¿Cumple los criterios de seguridad? Lactato menor de 4,0 mmol/L, pH de 7,25 o más o exceso de base de −5,5 o más, sin vasopresor (fuente: Vallier HA y colaboradores, 2015)? Si la respuesta es sí, fijación definitiva en las primeras 24 a 36 horas; reevaluar durante la cirugía y abreviar si empeora la acidosis (fuente: Pfeifer R y colaboradores, 2024) (fuente: Vallier HA y colaboradores, 2015). Si la respuesta es límite o no, paciente límite: individualizar; con tce o sin normalización del lactato y de la ventilación, ser liberal con el fijador (fuente: Polytrauma Guideline Update Group, 2018). Se hace: Fijación definitiva en las primeras 24 a 36 horas; reevaluar durante la cirugía y abreviar si empeora la acidosis (fuente: Pfeifer R y colaboradores, 2024) (fuente: Vallier HA y colaboradores, 2015). Se hace: Paciente límite: individualizar; con TCE o sin normalización del lactato y de la ventilación, ser liberal con el fijador (fuente: Polytrauma Guideline Update Group, 2018). Se hace: UCI: reanimar y reevaluar; evitar operaciones secundarias largas en los días 2 a 4 (fuente: Pape H y colaboradores, 1999). Se hace: Convertir a clavo cuando los parámetros se normalicen, idealmente antes de 2 semanas (fuente: Nicola R, 2013) y en un tiempo si los pines están limpios (fuente: Della Rocca GJ y colaboradores, 2006). Termina en: Fractura estabilizada de forma definitiva; movilización y rehabilitación (práctica habitual). Con esto cerramos algoritmo de decisión: fijar ya o ganar tiempo. Sigamos con tratamiento: qué dice la evidencia y qué recomiendan las guías.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dice la evidencia y qué recomiendan las guías. Bone, 1989. Es el ensayo que sostuvo el cuidado total temprano: asignó al azar a 178 adultos con fractura de fémur a estabilización temprana o tardía (fuente: Bone LB y colaboradores, 1989). El costo de esperar apareció en los politraumatizados, con más SDRA, embolia grasa y neumonía, más días de UCI y estancias más largas (fuente: Bone LB y colaboradores, 1989); en ese subgrupo la UCI fue de 2,8 días con estabilización temprana frente a 7,8 con tardía, y el hospital de 17,3 frente a 26,6 días (fuente: Steinfeld E y colaboradores, 2025). EPOFF, 2007. Este grupo europeo repartió al azar a 165 pacientes de 10 centros entre clavo primario (94) y fijador con conversión posterior (71); antes de operar se clasificó a 121 como estables y a 44 como límite, y los inestables o críticos quedaron fuera del ensayo (fuente: Pape HC y colaboradores, 2007). El hallazgo que más pesó fue que, en el paciente límite, el clavo inmediato se asoció a odds de lesión pulmonar aguda 6,69 veces mayores que el fijador (ajustadas por la gravedad inicial), mientras que en el estable el clavo primario se asoció a menos tiempo de ventilación (fuente: Pape HC y colaboradores, 2007). La revisión de Nicola recoge, entre los pacientes límite de ese ensayo, un SDRA de 16,7 % con clavo y 11,1 % con control de daños, sin diferencia significativa (p = 0,618) (fuente: Nicola R, 2013): son desenlaces distintos (lesión pulmonar aguda y SDRA) y conviene no mezclarlos. Rixen, 2016. Este ensayo alemán buscaba la respuesta en pacientes de riesgo intermedio, con una probabilidad de muerte calculada de 20 a 60 %, pero se detuvo con solo 34 aleatorizados (17 por brazo) por falta de reclutamiento (fuente: Rixen D y colaboradores, 2016). El desenlace principal, el SOFA máximo, no difirió entre los grupos; entre los secundarios, el fijador externo se acompañó de más ventilación (p = 0,049) y más UCI (p = 0,037) (fuente: Rixen D y colaboradores, 2016). Metaanálisis, 2025. Reunió 5 ensayos con 335 adultos (fuente: Steinfeld E y colaboradores, 2025). El clavo primario frente al fijador con conversión podría acortar la UCI en 5,4 días y la ventilación mecánica en 3,94 días, con certeza baja (fuente: Steinfeld E y colaboradores, 2025). Sobre la mortalidad de la estabilización inmediata frente a la diferida no se puede afirmar nada (RR 1,37; IC 95 % 0,24 a 7,87; certeza muy baja) (fuente: Steinfeld E y colaboradores, 2025). Los autores avisan del sesgo de selección: los ensayos excluyeron a los muy inestables (fuente: Steinfeld E y colaboradores, 2025), y 3 de ellos tienen más de 20 años (fuente: Steinfeld E y colaboradores, 2025). El fijador es breve y casi no sangra. En una serie de 43 pacientes con fijador frente a 284 con clavo, la mediana del fijador fue de 35 minutos con 90 mL de pérdida estimada, y la del clavo de 135 minutos con 400 mL (fuente: Scalea TM y colaboradores, 2000). Otro registro de 97 pacientes halló 22 minutos frente a 125 y 37 mL frente a 330, sin diferencia en SDRA, falla multiorgánica ni estancias (fuente: Tuttle MS y colaboradores, 2009). Reanimar bien primero. En un centro que clavaba tras normalizar el lactato y optimizar la ventilación, 12 % recibió control de daños; entre los 175 pacientes con lesión pulmonar clavados, el SDRA fue de 2,0 % y la mortalidad de 2,0 %, y en los 78 más graves el SDRA fue de 3,3 % (fuente: O'Toole RV y colaboradores, 2009). Fijar temprano y bien reanimado. En 750 pacientes con fractura de fémur, entre los politraumatizados la fijación definitiva en 24 horas tuvo menos complicaciones que la tardía (18,9 % frente a 42,9 %, ajustado por edad e ISS) (fuente: Nahm NJ y colaboradores, 2011). Con el protocolo EAC (335 pacientes), las complicaciones fueron de 16,3 % con fijación en 36 horas y de 33,3 % con fijación más tardía (fuente: Vallier HA y colaboradores, 2015). Con 4115 pacientes que cumplían criterios EAC, fijar en 48 horas se asoció a menos TVP, embolia pulmonar, infección profunda, sepsis y muerte, aunque se excluyeron los politraumatizados con otras lesiones significativas (fuente: Burkhart RJ y colaboradores, 2025). Esperar también tiene defensores. En 3069 pacientes de un registro nacional, retrasar la fijación más de 12 horas se asoció a una reducción de la mortalidad de cerca de 50 %, con el mayor beneficio en la lesión abdominal grave (fuente: Morshed S y colaboradores, 2009); es un análisis retrospectivo, y los autores lo interpretan como tiempo para reanimar (fuente: Morshed S y colaboradores, 2009). Plazo de 24 horas. En 1362 pacientes, quienes se fijaron en las primeras 24 horas tuvieron las cifras más bajas de SDRA y neumonía y las estancias más cortas, también cuando había TCE o tórax; fijar entre los días 2 y 5 aumentó las complicaciones pulmonares en el trauma de tórax, y el momento no cambió la mortalidad (fuente: Brundage SI y colaboradores, 2002). Revisión sistemática de 38 estudios. Su lectura: para casi todos los politraumatizados el tratamiento definitivo temprano sería seguro, y solo algunos ganarían con el control de daños; 35 de los 38 informes eran no aleatorizados y no se hizo análisis agrupado por la heterogeneidad (fuente: Nahm NJ y colaboradores, 2012). Cuando el fijador quizá sobra. En 3087 pacientes con fémur y trauma de tórax, 46,8 % recibió fijador inicial; al emparejar por gravedad no hubo diferencia significativa de mortalidad ni de falla multiorgánica, pero con fijador la UCI y la hospitalización fueron más largas (fuente: Keß A y colaboradores, 2025). La tabla las resume; todas coinciden en un punto: la fisiología decide, y fijar pronto es la regla para el que responde. Para la mayoría de los politraumatizados que responden a la reanimación, fijar de forma definitiva y pronto es seguro y acorta estancias (fuente: Nahm NJ y colaboradores, 2012) (fuente: Vallier HA y colaboradores, 2015) (fuente: Steinfeld E y colaboradores, 2025). El respaldo más sólido del control de daños está en el paciente límite o inestable: un ensayo aleatorizado de 165 pacientes, series observacionales y fisiopatología (fuente: Pape HC y colaboradores, 2007) (fuente: Pape HC y colaboradores, 2003) (fuente: Harwood PJ y colaboradores, 2005). Una parte de la mejoría reciente parece venir de reanimar mejor y no solo del método de fijación (fuente: O'Toole RV y colaboradores, 2009) (fuente: Kalbas Y y colaboradores, 2024); hoy se opera menos de entrada y se fija pronto a quien ya está estable o mejora deprisa (fuente: Pape HC y colaboradores, 2019). El fijador compra seguridad inmediata a cambio de una segunda operación, una UCI más larga y el riesgo de la conversión (fuente: Keß A y colaboradores, 2025) (fuente: Steinfeld E y colaboradores, 2025); úselo cuando esa compra valga la pena.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«Protocolo EAC: complicaciones y sepsis según el momento de la fijación definitiva» muestra lo siguiente. Complicaciones, fijación en 36 horas: 16.3 por ciento (fuente: Vallier HA y colaboradores, 2015). Complicaciones, fijación más tardía: 33.3 por ciento (fuente: Vallier HA y colaboradores, 2015). Sepsis, fijación en 36 horas: 2.2 por ciento (fuente: Vallier HA y colaboradores, 2015). Sepsis, fijación más tardía: 18.2 por ciento (fuente: Vallier HA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«Trauma de tórax grave y fractura de fémur: SDRA y mortalidad según el momento del clavo» muestra lo siguiente. SDRA con clavo en menos de 24 horas: 33 por ciento (fuente: Pape HC y colaboradores, 1993). SDRA con clavo después: 7.7 por ciento (fuente: Pape HC y colaboradores, 1993). Mortalidad con clavo en menos de 24 horas: 21 por ciento (fuente: Pape HC y colaboradores, 1993). Mortalidad con clavo después: 4 por ciento (fuente: Pape HC y colaboradores, 1993). En el documento Word de este tema encontrarás además: Tiempo de la operación inicial: fijador frente a clavo; Pérdida de sangre estimada de la operación inicial: fijador frente a clavo; Metaanálisis de ensayos: días que ahorra el clavo primario frente al fijador con conversión; Fémur con trauma de tórax en el registro alemán: estancias con definitivo temprano y con fijador; Estudios clave sobre control de daños y cuidado total temprano; Guías y consensos sobre el momento y el método. Con esto cerramos tratamiento: qué dice la evidencia y qué recomiendan las guías. Sigamos con situaciones especiales: cuando otra lesión cambia el momento o el método.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situaciones especiales: cuando otra lesión cambia el momento o el método. Fractura mayor aislada con TCE leve: fijación definitiva en menos de 24 horas, siempre que el Glasgow sea de 13 o más, la TC inicial no muestre secuelas agudas y la respiración y la hemodinamia sean adecuadas (fuente: Pfeifer R y colaboradores, 2024). Hay 5 situaciones que impiden la fijación definitiva con TCE: presión intracraneal mayor de 20 mmHg, empeoramiento neurológico, lesión que progresa en la TC de control, inestabilidad hemodinámica o respiratoria y coagulopatía (fuente: Pfeifer R y colaboradores, 2024). Con TCE significativo, la fijación definitiva diferida es aceptable cuando el Glasgow se mantiene, no hay deterioro neurológico ni progresión en la TC de control o, con neuromonitoreo, la presión intracraneal sigue en 20 mmHg o menos y la de perfusión cerebral por encima de 60 a 70 mmHg (fuente: Pfeifer R y colaboradores, 2024). Los datos: en 171 pacientes con TCE y fracturas, fijar en 24 horas no empeoró los desenlaces neurológicos ni la mortalidad (fuente: Scalea TM y colaboradores, 1999); en 1362 pacientes, el Glasgow al alta fue el mejor en el grupo fijado en 24 horas (fuente: Brundage SI y colaboradores, 2002). En una cohorte de 239 pacientes, la fijación definitiva segura en menos de 24 horas no se asoció a más morbilidad, y lo que más retrasó la fijación fue la fisiología inestable y la secuela intracraneal que exigía neurocirugía, no la hemorragia intracraneal sin neurocirugía (fuente: Kalbas Y y colaboradores, 2025). En un registro de 985 pacientes con TCE grave, la mortalidad observada fue de 37,2 % sin cirugía, 9,2 % con cuidado total temprano y 10,3 % con control de daños; son datos sin ajustar, y los que no se operaron eran los más graves (fuente: Bayer TP y colaboradores, 2026). La serie que originó la preocupación: con tórax grave, el clavo en menos de 24 horas se acompañó de 33 % de SDRA frente a 7,7 % (fuente: Pape HC y colaboradores, 1993). Después vinieron datos más tranquilizadores: 45 pacientes con tórax grave y clavo no fresado en 24 horas no empeoraron frente a 107 controles en SDRA, falla multiorgánica ni mortalidad (fuente: Weninger P y colaboradores, 2007); en 750 pacientes, el trauma de tórax predijo por sí solo las complicaciones pulmonares, y aun así demorar la fijación en esos pacientes también las aumentó (fuente: Nahm NJ y colaboradores, 2011). El consenso recomienda la fijación definitiva temprana si la oxigenación y la función pulmonar son estables, y la permite en varias fracturas mientras el paciente siga estable; con lesión torácica grave bilateral sugiere considerar el fijador, y lo recomienda si la oxigenación es insuficiente o la función pulmonar es inestable en ventilación (fuente: Pfeifer R y colaboradores, 2024). En el registro más reciente, casi la mitad (46,8 %) de los fémures con tórax recibió fijador, sin ventaja de mortalidad tras emparejar (fuente: Keß A y colaboradores, 2025). La lesión abdominal grave fue el mayor factor de riesgo de complicaciones en una cohorte de 750 pacientes (fuente: Nahm NJ y colaboradores, 2011), y en un registro nacional el beneficio de esperar más de 12 horas fue mayor con lesión abdominal grave (RR 0,36 frente a 0,82) (fuente: Morshed S y colaboradores, 2009). Cuando el abdomen necesita cirugía, la fractura se estabiliza con criterio de control de daños si se suma alguno de estos: víscera mayor lesionada, gran lesión de partes blandas, operación larga o mucho sangrado en el quirófano (fuente: Pfeifer R y colaboradores, 2024). Al secuenciar varias fracturas mayores se prioriza la vida sobre la extremidad (fuente: Pfeifer R y colaboradores, 2024), y después prevenir la discapacidad grave y el riesgo de perder el miembro (fuente: Pfeifer R y colaboradores, 2024); con fisiología estable se hacen evaluaciones seriadas para fijar en secuencia, incluso en lesiones bilaterales (fuente: Pfeifer R y colaboradores, 2024). En 146 pacientes con fractura unilateral y 19 con fractura bilateral de fémur, sin TCE ni tórax graves, el grupo bilateral tuvo más hemotórax, más transfusión al ingreso y UCI más larga (p = 0,008), sin más complicaciones posquirúrgicas (p = 0,1) (fuente: Pfeifer R y colaboradores, 2012). Otra revisión considera el control de daños ideal en el fémur bilateral, con poca evidencia (fuente: Nicola R, 2013). La guía alemana señala que las fracturas múltiples de fémur y tibia se dan en 2 a 7 % y que el único estudio prospectivo halló muchas complicaciones pulmonares en el grupo con varios clavos (8,2 frente a 62,5 %), por lo que su autor recomendó actuar por etapas (fuente: Polytrauma Guideline Update Group, 2018). Cerca de 6 horas de isquemia crítica, restaurar el flujo distal tiene prioridad sobre la fijación (fuente: Pfeifer R y colaboradores, 2024); la revascularización se necesita dentro de 6 horas para evitar daño permanente de partes blandas (fuente: Staeheli GR y colaboradores, 2012). En la serie de conversión de Shock Trauma, el clavo se demoró por lesión vascular en 8 pacientes y por inestabilidad médica en 46 (fuente: Nowotarski PJ y colaboradores, 2000). La fractura abierta, la lesión vascular y el síndrome compartimental se operan de urgencia y siguen sus propias reglas (fuente: Polytrauma Guideline Update Group, 2018). En la pelvis inestable, los cinturones pélvicos han reemplazado en buena parte al fijador externo como control inicial, y el fijador, por estar por delante, puede abrir la parte posterior (fuente: Nicola R, 2013). La pelvis, el acetábulo y la columna tienen sus propios temas en esta biblioteca.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«TCE grave con fractura de fémur o pelvis: mortalidad observada según la estrategia» muestra lo siguiente. Sin cirugía: 37.2 por ciento (fuente: Bayer TP y colaboradores, 2026). Cuidado total temprano: 9.2 por ciento (fuente: Bayer TP y colaboradores, 2026). Control de daños: 10.3 por ciento (fuente: Bayer TP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«Sepsis con cirugía tardía frente a temprana en pacientes con lesión grave asociada» muestra lo siguiente. TCE grave, fijación tardía: 22.7 por ciento (fuente: Nahm NJ y colaboradores, 2011). TCE grave, fijación temprana: 4.5 por ciento (fuente: Nahm NJ y colaboradores, 2011). Tórax grave, fijación tardía: 10.2 por ciento (fuente: Nahm NJ y colaboradores, 2011). Tórax grave, fijación temprana: 2.5 por ciento (fuente: Nahm NJ y colaboradores, 2011). En el documento Word de este tema encontrarás además: Situación, conducta sustentada y fuente. Con esto cerramos situaciones especiales: cuando otra lesión cambia el momento o el método. Sigamos con técnica: fijador externo de control de daños y conversión a clavo.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fijador externo de control de daños y conversión a clavo. Es una guía de estudio para entender el procedimiento y preparar la conversación con su tutor; no sustituye el manual del implante ni la supervisión. Lo que no tiene estudio que lo respalde se rotula práctica habitual y no lleva cifras. Indicación. El fijador entra por una razón fisiológica (el paciente no responde o es límite sin normalizar) o por una razón local, como partes blandas comprometidas, que algunos autores llaman cirugía temporal musculoesquelética (fuente: Pfeifer R y colaboradores, 2021). Meta de la operación. Breve y con poco sangrado: en la serie de Shock Trauma el fijador unilateral tardó 30 minutos en promedio (fuente: Nowotarski PJ y colaboradores, 2000), y en otra serie la mediana fue de 35 minutos con 90 mL de pérdida estimada (fuente: Scalea TM y colaboradores, 2000). Plan de conversión desde el primer día. Se anota en la historia cuándo y bajo qué condiciones se convertirá a clavo (práctica habitual). Al fijar el fémur desde fuera, lo que está expuesto son los vasos femorales y tres nervios: femoral, ciático y safeno (fuente: Staeheli GR y colaboradores, 2012). Un estudio en cadáveres resume que, en el muslo distal, la zona segura ocupa unos 220 grados contados desde el borde lateral del vasto lateral (fuente: Reipond L y colaboradores, 2019), y en la cara lateral hay que evitar el canal de Hunter y el paquete neurovascular (fuente: Reipond L y colaboradores, 2019). Las dos láminas siguientes sirven para ubicarse: el corte del muslo muestra cuánto espacio hay entre el fémur y los vasos, y la marca de superficie recuerda por dónde va la arteria femoral. Para el fémur, en la clínica se prefiere un marco en dos planos (fuente: Reipond L y colaboradores, 2019). El marco unilateral lateral sirve como puente, pero al tener todos los pines en un plano es mecánicamente más débil; para compensarlo se juega con pines más gruesos y más separados (fuente: Reipond L y colaboradores, 2019). Con la rodilla flexionada durante la inserción se gana distancia entre las puntas de los pines y el paquete neurovascular (fuente: Reipond L y colaboradores, 2019); ojo al extenderla después para montar el marco, porque ese paquete puede volver a acercarse (fuente: Reipond L y colaboradores, 2019). Reducir y alinear el miembro antes de los pines devuelve los vasos y los nervios a una posición más predecible (fuente: Staeheli GR y colaboradores, 2012). No hay un esquema de cuidado de pines que haya demostrado minimizar la infección: la revisión Cochrane reunió 11 ensayos con 572 participantes, heterogéneos y de mala calidad (fuente: Lethaby A y colaboradores, 2013). En la práctica se sigue el protocolo del servicio (práctica habitual). Cuándo. Cuando el estado general y las partes blandas lo permiten (fuente: Della Rocca GJ y colaboradores, 2006); el estado inflamatorio puede ayudar a decidir (fuente: Harwood PJ y colaboradores, 2005), y no conviene convertir con el SIRS todavía alto (fuente: Harwood PJ y colaboradores, 2005); además, evitando una operación larga en los días 2 a 4 (fuente: Pape H y colaboradores, 1999) y, en lo posible, antes de 2 semanas (fuente: Nicola R, 2013). En las series, el clavo se colocó a los 4,8 días en promedio (fuente: Scalea TM y colaboradores, 2000) y a los 7 días en la serie de Shock Trauma (fuente: Nowotarski PJ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En un solo tiempo si los pines están limpios (fuente: Della Rocca GJ y colaboradores, 2006); con secreción se retira el fijador y se espera en tracción esquelética (fuente: Nowotarski PJ y colaboradores, 2000). En 55 de 59 fracturas la conversión fue en un solo tiempo, y las otras 4 esperaron 10 días en promedio en tracción (fuente: Nowotarski PJ y colaboradores, 2000). Convertir por etapas obliga casi siempre a días de cama en tracción, y la cama trae neumonía, úlceras por presión y trombosis (fuente: Della Rocca GJ y colaboradores, 2006). Qué clavo. En esa serie todos los clavos fueron estáticos con cerrojos; 49 anterógrados y 10 retrógrados (fuente: Nowotarski PJ y colaboradores, 2000). La elección entre anterógrado y retrógrado y el control de la rotación se tratan en el tema de la fractura diafisaria de fémur. Resultados. 56 de 58 fracturas (97 %) consolidaron en 6 meses, con 1,7 % de infección, 11 % de reoperaciones no planificadas y un rango de movimiento de la rodilla de 107 grados en promedio (fuente: Nowotarski PJ y colaboradores, 2000). En una cohorte de 205 pacientes, los 60 que recibieron tracción esquelética como puente tuvieron menos sepsis (8,3 % frente a 31,6 %) y menor estancia (26,5 frente a 36,2 días) que los 19 con fijador, sin otras diferencias significativas, y los autores la consideraron una opción práctica si no se hizo anestesia general por otra razón (fuente: Scannell BP y colaboradores, 2010). Otra revisión la encontró equivalente al fijador en SDRA, falla multiorgánica, neumonía, TVP, embolia pulmonar, UCI y muerte (fuente: Nicola R, 2013). Tiene sus propios costos: reposo en cama y dificultad para movilizar (práctica habitual). No examinar el miembro antes y después. Un pin acodó la arteria femoral superficial en un caso publicado y se detectó por un pulso que se perdió horas después (fuente: Staeheli GR y colaboradores, 2012). Poner pines sin reducir antes. La anatomía alterada hace poco fiable el mapa mental (fuente: Staeheli GR y colaboradores, 2012). Olvidar la flexión de la rodilla al insertar o la extensión al montar (fuente: Reipond L y colaboradores, 2019). Montaje débil: pines delgados y juntos en un solo plano (fuente: Reipond L y colaboradores, 2019). Pines en la zona por donde luego entrará el clavo o demasiado cerca del foco (práctica habitual). Dejar el fijador más de 2 semanas (fuente: Nicola R, 2013). Convertir con pines con secreción en el mismo acto (fuente: Nowotarski PJ y colaboradores, 2000). Convertir con el SIRS elevado o en los días 2 a 4 con una operación larga (fuente: Harwood PJ y colaboradores, 2005) (fuente: Pape H y colaboradores, 1999). Usar el fijador por rutina, sin criterio fisiológico, cuando el paciente podía recibir el clavo (fuente: Keß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«Fijador con conversión planificada al clavo (59 fracturas): resultados» muestra lo siguiente. Consolidación en 6 meses: 97 por ciento (fuente: Nowotarski PJ y colaboradores, 2000). Reoperaciones no planificadas: 11 por ciento (fuente: Nowotarski PJ y colaboradores, 2000). Infección: 1.7 por ciento (fuente: Nowotarski PJ y colaboradores, 2000). Con esto cerramos técnica: fijador externo de control de daños y conversión a clavo. Sigamos con complicaciones del control de daños y de la fijación temprana.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del control de daños y de la fijación temprana. Infección de pines y tras la conversión. En 59 fracturas con conversión planificada la infección fue de 1,7 % (fuente: Nowotarski PJ y colaboradores, 2000); en el fémur la contaminación de los pines sube pasadas 2 semanas (fuente: Nicola R, 2013), y en la tibia convertir después de ese plazo se asoció a más infección (fuente: Della Rocca GJ y colaboradores, 2006). No hay un esquema de cuidado de pines respaldado por ensayos de calidad (fuente: Lethaby A y colaboradores, 2013). Lesión vascular o nerviosa por el pin. Se cita una incidencia de 3,3 % (4 de 121 fracturas de miembro inferior con marco) (fuente: Staeheli GR y colaboradores, 2012). Una arteria femoral superficial acodada por un pin se resolvió al revisar el pin (fuente: Staeheli GR y colaboradores, 2012). Sangrado del sitio del pin. En la serie de Scalea hubo un sangrado autolimitado; un paciente tuvo infección ósea y otro falla aguda del implante tras el clavo (fuente: Scalea TM y colaboradores, 2000). Más cirugías y más días de UCI. Con cirugía definitiva segura en menos de 24 horas hubo 4,3 operaciones frente a 5,3 (fuente: Kalbas Y y colaboradores, 2025); con fijador, la UCI fue más larga que con el definitivo temprano en el registro alemán (fuente: Keß A y colaboradores, 2025) y en el metaanálisis (fuente: Steinfeld E y colaboradores, 2025). Rigidez de rodilla y malrotación. En la serie de conversión, 2 pacientes necesitaron manipulación por rigidez y otros 2 desrotación del clavo (fuente: Nowotarski PJ y colaboradores, 2000). Pseudoartrosis. La introducción del metaanálisis menciona, citando otro trabajo, que el tratamiento por etapas se asocia a más pseudoartrosis; la explicación propuesta (que interrumpe la consolidación temprana) no está demostrada (fuente: Steinfeld E y colaboradores, 2025); el detalle se estudia en el tema de pseudoartrosis. Sepsis y falla renal por retrasar de más. Con fijación definitiva tardía en el protocolo EAC, la sepsis fue de 18,2 % frente a 2,2 % y la insuficiencia renal aguda de 7,6 % frente a 0,4 % (fuente: Vallier HA y colaboradores, 2015). SDRA y falla multiorgánica. El clavo en un paciente mal reanimado con tórax grave se asoció a 33 % de SDRA en la serie original (fuente: Pape HC y colaboradores, 1993), y la falla multiorgánica afectó a 15 % de una cohorte de 140 pacientes con 24 % de mortalidad (fuente: Dewar DC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«Protocolo EAC: sepsis e insuficiencia renal aguda según el momento de la fijación» muestra lo siguiente. Sepsis, fijación en 36 horas: 2.2 por ciento (fuente: Vallier HA y colaboradores, 2015). Sepsis, fijación más tardía: 18.2 por ciento (fuente: Vallier HA y colaboradores, 2015). Insuficiencia renal aguda, en 36 horas: 0.4 por ciento (fuente: Vallier HA y colaboradores, 2015). Insuficiencia renal aguda, más tardía: 7.6 por ciento (fuente: Vallier HA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«Puente con tracción esquelética (60 pacientes) frente a fijador externo (19): sepsis» muestra lo siguiente. Tracción esquelética: 8.3 por ciento (fuente: Scannell BP y colaboradores, 2010). Fijador externo: 31.6 por ciento (fuente: Scannell BP y colaboradores, 2010). En el documento Word de este tema encontrarás además: Complicaciones, dato y prevención orientadora. Con esto cerramos complicaciones del control de daños y de la fijación temprana. Sigamos con pronóstico: mortalidad, falla de órganos y recuperación.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mortalidad, falla de órganos y recuperación. La fractura rara vez decide sola el pronóstico: pesan la gravedad global y la respuesta a la reanimación. En una cohorte prospectiva la falla multiorgánica tuvo una mortalidad de 24 % frente a 3 % sin ella, y la predijeron la edad mayor de 65 años y las plaquetas bajas al ingreso, mientras que el choque y la gravedad de las lesiones no (fuente: Dewar DC y colaboradores, 2013). Una revisión reciente describe una baja de la mortalidad temprana, de la mortalidad global y de las complicaciones desde que se optimizaron las guías de transfusión y de líquidos (fuente: Kalbas Y y colaboradores, 2024). Mortalidad. El metaanálisis de ensayos no permite afirmar efecto de la fijación inmediata sobre la mortalidad (RR 1,37; IC 95 % 0,24 a 7,87; certeza muy baja) (fuente: Steinfeld E y colaboradores, 2025), y la guía de EAST encontró un RR de 0,74 (IC 95 % 0,50 a 1,08) a favor de la fijación temprana, sin significación estadística y con evidencia baja (fuente: Gandhi RR y colaboradores, 2014). Registro alemán con tórax. Tras emparejar, la mortalidad fue de 6,0 % con tratamiento definitivo temprano y de 7,4 % con fijador, y la falla multiorgánica de 25,3 % y 29,4 %, sin diferencias significativas (fuente: Keß A y colaboradores, 2025). Con TCE grave. La mortalidad observada fue de 9,2 % con cuidado total temprano y de 10,3 % con control de daños (fuente: Bayer TP y colaboradores, 2026). Tras la conversión. En la serie de Shock Trauma, 97 % consolidó en 6 meses, con 1,7 % de infección y un rango de movimiento de la rodilla de 107 grados en promedio (fuente: Nowotarski PJ y colaboradores, 2000). Casi todas las comparaciones son observacionales y los pacientes con fijador eran los más graves (fuente: Keß A y colaboradores, 2025) (fuente: Bayer TP y colaboradores, 2026), de modo que una mortalidad parecida entre grupos no demuestra que el método sea equivalente. Lo que sí muestran es que, en pacientes bien reanimados, la fijación definitiva pronta no se asoció a peores desenlaces (fuente: Keß A y colaboradores, 2025) (fuente: Burkhart RJ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«Registro alemán, fémur con trauma de tórax: mortalidad y falla multiorgánica tras emparejar» muestra lo siguiente. Mortalidad, definitivo temprano: 6 por ciento (fuente: Keß A y colaboradores, 2025). Mortalidad, fijador externo: 7.4 por ciento (fuente: Keß A y colaboradores, 2025). Falla multiorgánica, definitivo temprano: 25.3 por ciento (fuente: Keß A y colaboradores, 2025). Falla multiorgánica, fijador externo: 29.4 por ciento (fuente: Keß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según haya falla multiorgánica o no» muestra lo siguiente. Con falla multiorgánica: 24 por ciento (fuente: Dewar DC y colaboradores, 2013). Sin falla multiorgánica: 3 por ciento (fuente: Dewar DC y colaboradores, 2013). Con esto cerramos pronóstico: mortalidad, falla de órganos y recuperación.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Fisiología antes que calendario: reanimar, medir (lactato, pH o exceso de base, temperatura, plaquetas, coagulación) y repetir las mediciones, porque el paciente mejora o empeora (fuente: Kalbas Y y colaboradores, 2024). El estado decide la conducta: estable, clavo definitivo pronto; límite, individualizar; inestable o en extremis, control de daños (fuente: Pape HC y colaboradores, 2009). El control de daños es un puente y no un destino: fijador rápido, reanimación en UCI y conversión planificada al clavo (fuente: Nowotarski PJ y colaboradores, 2000) (fuente: Della Rocca GJ y colaboradores, 2006). Las lesiones asociadas pesan tanto como la fractura: TCE, tórax, abdomen, vasos y fémur bilateral cambian el momento y el método (fuente: Pfeifer R y colaboradores, 2024). El control de daños sin criterio también perjudica: más operaciones, UCI más larga y, según una revisión, más pseudoartrosis (fuente: Kalbas Y y colaboradores, 2025) (fuente: Steinfeld E y colaboradores, 2025) (fuente: Keß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decidir pida lactato, pH o exceso de base, temperatura, plaquetas e INR y repítalos; en el protocolo EAC se repetían al menos cada 8 horas hasta normalizarse (fuente: Vallier HA y colaboradores, 2015). Explore pulsos y nervios del miembro antes de colocar el fijador, al terminar y antes de salir del quirófano; un pin puede acodar la arteria femoral superficial (fuente: Staeheli GR y colaboradores, 2012). Pasadas 2 semanas con el fijador, la contaminación de los pines sube de forma importante (fuente: Nicola R, 2013); en la tibia se documentó además más infección al convertir después de ese plazo (fuente: Della Rocca GJ y colaboradores, 2006). Si los pines supuran, no se convierte en el mismo acto: en la serie de Shock Trauma esperaron en tracción esquelética un promedio de 10 días tras retirar el fijador (fuente: Nowotarski PJ y colaboradores, 2000). Con TCE no se fija de forma definitiva si hay presión intracraneal mayor de 20 mmHg, deterioro neurológico, progresión en la TC, inestabilidad o coagulopatía (fuente: Pfeifer R y colaboradores, 2024). Si durante la operación empeora la acidosis, se difiere el resto de los procedimientos y se reevalúa con el equipo (fuente: Vallier HA y colaboradores, 2015). El tiempo combinado de las operaciones no debería pasar de 6 horas (fuente: Kalbas 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decisión depende de la fisiología medida y repetida, no de una etiqueta ni de un reloj fijo (fuente: Kalbas Y y colaboradores, 2024). Fijar pronto es la regla para el que responde; el fijador es la excepción justificada (fuente: Pfeifer R y colaboradores, 2024) (fuente: Keß A y colaboradores, 2025). El fijador es un puente: examen vascular, montaje estable y conversión planificada, idealmente antes de 2 semanas (fuente: Staeheli GR y colaboradores, 2012) (fuente: Nicola R, 2013). La evidencia aleatorizada es pequeña y no resuelve la mortalidad: lo dudoso se dice dudoso (fuente: Steinfeld E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control de daños ortopédico · DCO · cuidado total temprano · ETC · cuidado temprano apropiado · EAC · cirugía definitiva segura · SDS · paciente límite · borderline · segundo golpe · SIRS · CARS · lactato · exceso de base · fijador externo · conversión a clavo · ventana de oportunidad · SDRA · falla multiorgánica · politrauma · fractura de fémur · traumatismo craneoencefálico · trauma torácico · carga quirúrgica · EPOFF · IMPACT.</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Fisiología manda: reanimar, medir y repetir antes de elegir entre clavo y fijador (fuente: Kalbas Y y colaboradores, 2024). Estable: clavo temprano. Límite: individualizar. Inestable o en extremis: control de daños (fuente: Pape HC y colaboradores, 2009). El fijador es un puente: convertir al clavo antes de 2 semanas (fuente: Nicola R, 2013). Evitar cirugías largas en los días 2 a 4 después del trauma (fuente: Pape H y colaboradores, 1999). Pulso y nervios del miembro: examinar antes, después y antes de salir del quirófano (fuente: Staeheli GR y colaboradores, 2012). Tórax grave bilateral: considerar fijador. TCE con PIC mayor de 20 mmHg: sin fijación definitiva (fuente: Pfeifer R y colaboradores, 2024). EAC: lactato menor de 4,0, pH 7,25 o más, o exceso de base −5,5 o más (fuente: Vallier HA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Varón de 28 años, motociclista, choque a alta velocidad. Llega intubado desde el lugar del accidente, con presión de 95/60 mmHg tras 2 litros de cristaloides y 2 unidades de sangre, temperatura de 34,5 °C y lactato de 5,2 mmol/L. El muslo derecho está deformado y la radiografía muestra una fractura diafisaria cerrada de fémur. La tomografía describe una contusión pulmonar bilateral y un hematoma subdural pequeño sin desviación de la línea media. La pelvis es estable y no hay lesión abdominal que exija cirugía.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¿En qué estado fisiológico lo ubicas según los umbrales publicados y por qué?. ¿Fijas el fémur con clavo esta noche? ¿Qué más mides y con qué frecuencia?. Si decides control de daños, ¿cómo colocas el fijador y qué examen haces antes de salir del quirófano?. A las 18 horas el lactato es de 1,8 mmol/L, la temperatura de 36,8 °C, la oxigenación mejoró y la TC de control del subdural no progresó. ¿Qué cambia?. Si se hubiera colocado el fijador, ¿cuándo y cómo conviertes a clavo?.</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lactato de 5,2 mmol/L supera el umbral de inestable (mayor de 4 mmol/L), mientras que la presión de 95 mmHg y la temperatura de 34,5 °C caen en la franja límite (menor de 100 mmHg y menor de 35 °C) (fuente: Kalbas Y y colaboradores, 2024): está entre límite e inestable, y NICE indica control de daños si la inestabilidad no responde al volumen (fuente: National Institute for Health and Care Excellence, 2016); el EAC tampoco permitiría clavo definitivo todavía, porque exige lactato menor de 4,0 mmol/L, pH de 7,25 o más o exceso de base de −5,5 o más (fuente: Vallier HA y colaboradores, 2015). Se reanima y se repiten las mediciones al menos cada 8 horas (fuente: Vallier HA y colaboradores, 2015). Si hay que estabilizar el fémur ahora, el fijador unilateral dura unos 30 minutos (fuente: Nowotarski PJ y colaboradores, 2000); se reduce antes de poner pines, se flexiona la rodilla al insertar y se examinan pulsos y nervios antes de salir del quirófano (fuente: Staeheli GR y colaboradores, 2012) (fuente: Reipond L y colaboradores, 2019). A las 18 horas el lactato es menor de 4,0 mmol/L (fuente: Vallier HA y colaboradores, 2015) y el subdural no progresó, que es lo que el consenso pide en el TCE antes de la fijación definitiva (fuente: Pfeifer R y colaboradores, 2024); pero con contusión pulmonar bilateral el mismo consenso sugiere considerar el fijador, y lo recomienda si la oxigenación es insuficiente en ventilación (fuente: Pfeifer R y colaboradores, 2024). La elección entre clavo y fijador se toma en equipo, con la oxigenación de ese momento. Si quedó el fijador, se convierte cuando los parámetros se normalicen, evitando una operación larga en los días 2 a 4 (fuente: Pape H y colaboradores, 1999) y antes de 2 semanas (fuente: Nicola R, 2013); si los pines no supuran, en un solo tiempo (fuente: Nowotarski PJ y colaboradores, 2000). La decisión es una conversación con números repetidos, no una etiqueta (fuente: Kalbas 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Control de daños o cuidado total temprano: decidir con la fisiología y no con el calendario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evaluacion-politrauma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cuatro etiquetas que conviene separar</a:t>
            </a:r>
          </a:p>
          <a:p>
            <a:pPr marL="347472" indent="-347472">
              <a:spcAft>
                <a:spcPts val="1400"/>
              </a:spcAft>
              <a:buChar char="•"/>
            </a:pPr>
            <a:r>
              <a:rPr sz="2200">
                <a:solidFill>
                  <a:srgbClr val="263238"/>
                </a:solidFill>
                <a:latin typeface="Calibri"/>
              </a:rPr>
              <a:t>2. Epidemiología: cuántos pacientes están en la zona gris</a:t>
            </a:r>
          </a:p>
          <a:p>
            <a:pPr marL="347472" indent="-347472">
              <a:spcAft>
                <a:spcPts val="1400"/>
              </a:spcAft>
              <a:buChar char="•"/>
            </a:pPr>
            <a:r>
              <a:rPr sz="2200">
                <a:solidFill>
                  <a:srgbClr val="263238"/>
                </a:solidFill>
                <a:latin typeface="Calibri"/>
              </a:rPr>
              <a:t>3. Fisiopatología: primer golpe, segundo golpe y ventana de vulnerabilidad</a:t>
            </a:r>
          </a:p>
          <a:p>
            <a:pPr marL="347472" indent="-347472">
              <a:spcAft>
                <a:spcPts val="1400"/>
              </a:spcAft>
              <a:buChar char="•"/>
            </a:pPr>
            <a:r>
              <a:rPr sz="2200">
                <a:solidFill>
                  <a:srgbClr val="263238"/>
                </a:solidFill>
                <a:latin typeface="Calibri"/>
              </a:rPr>
              <a:t>4. Clasificación del estado del paciente: estable, límite, inestable y en extremis</a:t>
            </a:r>
          </a:p>
          <a:p>
            <a:pPr marL="347472" indent="-347472">
              <a:spcAft>
                <a:spcPts val="1400"/>
              </a:spcAft>
              <a:buChar char="•"/>
            </a:pPr>
            <a:r>
              <a:rPr sz="2200">
                <a:solidFill>
                  <a:srgbClr val="263238"/>
                </a:solidFill>
                <a:latin typeface="Calibri"/>
              </a:rPr>
              <a:t>5. Cómo decidir si el paciente está listo: valoración fisiológica seriada</a:t>
            </a:r>
          </a:p>
          <a:p>
            <a:pPr marL="347472" indent="-347472">
              <a:spcAft>
                <a:spcPts val="1400"/>
              </a:spcAft>
              <a:buChar char="•"/>
            </a:pPr>
            <a:r>
              <a:rPr sz="2200">
                <a:solidFill>
                  <a:srgbClr val="263238"/>
                </a:solidFill>
                <a:latin typeface="Calibri"/>
              </a:rPr>
              <a:t>6. Algoritmo de decisión: fijar ya o ganar tiempo</a:t>
            </a:r>
          </a:p>
          <a:p>
            <a:pPr marL="347472" indent="-347472">
              <a:spcAft>
                <a:spcPts val="1400"/>
              </a:spcAft>
              <a:buChar char="•"/>
            </a:pPr>
            <a:r>
              <a:rPr sz="2200">
                <a:solidFill>
                  <a:srgbClr val="263238"/>
                </a:solidFill>
                <a:latin typeface="Calibri"/>
              </a:rPr>
              <a:t>7. Tratamiento: qué dice la evidencia y qué recomiendan las guías</a:t>
            </a:r>
          </a:p>
          <a:p>
            <a:pPr marL="347472" indent="-347472">
              <a:spcAft>
                <a:spcPts val="1400"/>
              </a:spcAft>
              <a:buChar char="•"/>
            </a:pPr>
            <a:r>
              <a:rPr sz="2200">
                <a:solidFill>
                  <a:srgbClr val="263238"/>
                </a:solidFill>
                <a:latin typeface="Calibri"/>
              </a:rPr>
              <a:t>8. Situaciones especiales: cuando otra lesión cambia el momento o el método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Técnica: fijador externo de control de daños y conversión a clavo</a:t>
            </a:r>
          </a:p>
          <a:p>
            <a:pPr marL="347472" indent="-347472">
              <a:spcAft>
                <a:spcPts val="1400"/>
              </a:spcAft>
              <a:buChar char="•"/>
            </a:pPr>
            <a:r>
              <a:rPr sz="2200">
                <a:solidFill>
                  <a:srgbClr val="263238"/>
                </a:solidFill>
                <a:latin typeface="Calibri"/>
              </a:rPr>
              <a:t>10. Complicaciones del control de daños y de la fijación temprana</a:t>
            </a:r>
          </a:p>
          <a:p>
            <a:pPr marL="347472" indent="-347472">
              <a:spcAft>
                <a:spcPts val="1400"/>
              </a:spcAft>
              <a:buChar char="•"/>
            </a:pPr>
            <a:r>
              <a:rPr sz="2200">
                <a:solidFill>
                  <a:srgbClr val="263238"/>
                </a:solidFill>
                <a:latin typeface="Calibri"/>
              </a:rPr>
              <a:t>11. Pronóstico: mortalidad, falla de órganos y recuperación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52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Nicola R. ISRN Orthop. 2013. doi:10.1155/2013/329452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dos maneras de tratar la fractura de un hueso largo en un politraumatizado: fijarla de forma definitiva y pronto (cuidado total temprano…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52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cuatro etiquetas que conviene separar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Nicola R. ISRN Orthop. 2013. doi:10.1155/2013/329452</a:t>
            </a:r>
          </a:p>
          <a:p>
            <a:r>
              <a:rPr sz="800">
                <a:solidFill>
                  <a:srgbClr val="5A6469"/>
                </a:solidFill>
                <a:latin typeface="Calibri"/>
              </a:rPr>
              <a:t>[r5] Steinfeld E et al. Eur J Trauma Emerg Surg. 2025. doi:10.1007/s00068-024-02762-x</a:t>
            </a:r>
          </a:p>
          <a:p>
            <a:r>
              <a:rPr sz="800">
                <a:solidFill>
                  <a:srgbClr val="5A6469"/>
                </a:solidFill>
                <a:latin typeface="Calibri"/>
              </a:rPr>
              <a:t>[r6] Pape HC et al. Ann Surg. 2007. doi:10.1097/SLA.0b013e3181485750</a:t>
            </a:r>
          </a:p>
          <a:p>
            <a:r>
              <a:rPr sz="800">
                <a:solidFill>
                  <a:srgbClr val="5A6469"/>
                </a:solidFill>
                <a:latin typeface="Calibri"/>
              </a:rPr>
              <a:t>[r7] Rixen D et al. Trials. 2016. doi:10.1186/s13063-016-1162-2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politraumatizado con una fractura de hueso largo plantea una pregunta práctica: ¿se fija todo de forma definitiva ahora…</a:t>
            </a:r>
          </a:p>
          <a:p>
            <a:pPr marL="347472" indent="-347472">
              <a:spcAft>
                <a:spcPts val="1400"/>
              </a:spcAft>
              <a:buChar char="•"/>
            </a:pPr>
            <a:r>
              <a:rPr sz="2400">
                <a:solidFill>
                  <a:srgbClr val="263238"/>
                </a:solidFill>
                <a:latin typeface="Calibri"/>
              </a:rPr>
              <a:t>De esa pregunta salieron cuatro etiquetas.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52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cuatro etiquetas que conviene separar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Nicola R. ISRN Orthop. 2013. doi:10.1155/2013/329452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primera escuela fue la de no operar: por miedo a la embolia grasa, los fragmentos no se tocaban y el paciente grave se quedaba fuera del quirófano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52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conceptos en una tabla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Nicola R. ISRN Orthop. 2013. doi:10.1155/2013/329452</a:t>
            </a:r>
          </a:p>
          <a:p>
            <a:r>
              <a:rPr sz="800">
                <a:solidFill>
                  <a:srgbClr val="5A6469"/>
                </a:solidFill>
                <a:latin typeface="Calibri"/>
              </a:rPr>
              <a:t>[r18] Vallier HA et al. J Orthop Surg Res. 2015. doi:10.1186/s13018-015-0298-1</a:t>
            </a:r>
          </a:p>
          <a:p>
            <a:r>
              <a:rPr sz="800">
                <a:solidFill>
                  <a:srgbClr val="5A6469"/>
                </a:solidFill>
                <a:latin typeface="Calibri"/>
              </a:rPr>
              <a:t>[r13] Kalbas Y et al. Front Med (Lausanne). 2024. doi:10.3389/fmed.2024.1362986</a:t>
            </a:r>
          </a:p>
          <a:p>
            <a:r>
              <a:rPr sz="800">
                <a:solidFill>
                  <a:srgbClr val="5A6469"/>
                </a:solidFill>
                <a:latin typeface="Calibri"/>
              </a:rPr>
              <a:t>[r26] Pfeifer R et al. Eur J Trauma Emerg Surg. 2021. doi:10.1007/s00068-020-01386-1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Concepto</a:t>
                      </a:r>
                    </a:p>
                  </a:txBody>
                  <a:tcPr>
                    <a:solidFill>
                      <a:srgbClr val="0F5F6B"/>
                    </a:solidFill>
                  </a:tcPr>
                </a:tc>
                <a:tc>
                  <a:txBody>
                    <a:bodyPr/>
                    <a:lstStyle/>
                    <a:p>
                      <a:r>
                        <a:rPr sz="1400" b="1">
                          <a:solidFill>
                            <a:srgbClr val="FFFFFF"/>
                          </a:solidFill>
                          <a:latin typeface="Calibri"/>
                        </a:rPr>
                        <a:t>Qué propone</a:t>
                      </a:r>
                    </a:p>
                  </a:txBody>
                  <a:tcPr>
                    <a:solidFill>
                      <a:srgbClr val="0F5F6B"/>
                    </a:solidFill>
                  </a:tcPr>
                </a:tc>
                <a:tc>
                  <a:txBody>
                    <a:bodyPr/>
                    <a:lstStyle/>
                    <a:p>
                      <a:r>
                        <a:rPr sz="1400" b="1">
                          <a:solidFill>
                            <a:srgbClr val="FFFFFF"/>
                          </a:solidFill>
                          <a:latin typeface="Calibri"/>
                        </a:rPr>
                        <a:t>Criterio o plazo</a:t>
                      </a:r>
                    </a:p>
                  </a:txBody>
                  <a:tcPr>
                    <a:solidFill>
                      <a:srgbClr val="0F5F6B"/>
                    </a:solidFill>
                  </a:tcPr>
                </a:tc>
                <a:tc>
                  <a:txBody>
                    <a:bodyPr/>
                    <a:lstStyle/>
                    <a:p>
                      <a:r>
                        <a:rPr sz="1400" b="1">
                          <a:solidFill>
                            <a:srgbClr val="FFFFFF"/>
                          </a:solidFill>
                          <a:latin typeface="Calibri"/>
                        </a:rPr>
                        <a:t>Para quién</a:t>
                      </a:r>
                    </a:p>
                  </a:txBody>
                  <a:tcPr>
                    <a:solidFill>
                      <a:srgbClr val="0F5F6B"/>
                    </a:solidFill>
                  </a:tcPr>
                </a:tc>
              </a:tr>
              <a:tr h="457200">
                <a:tc>
                  <a:txBody>
                    <a:bodyPr/>
                    <a:lstStyle/>
                    <a:p>
                      <a:r>
                        <a:rPr sz="1400">
                          <a:solidFill>
                            <a:srgbClr val="263238"/>
                          </a:solidFill>
                          <a:latin typeface="Calibri"/>
                        </a:rPr>
                        <a:t>ETC</a:t>
                      </a:r>
                    </a:p>
                  </a:txBody>
                  <a:tcPr>
                    <a:solidFill>
                      <a:srgbClr val="EEF3F4"/>
                    </a:solidFill>
                  </a:tcPr>
                </a:tc>
                <a:tc>
                  <a:txBody>
                    <a:bodyPr/>
                    <a:lstStyle/>
                    <a:p>
                      <a:r>
                        <a:rPr sz="1400">
                          <a:solidFill>
                            <a:srgbClr val="263238"/>
                          </a:solidFill>
                          <a:latin typeface="Calibri"/>
                        </a:rPr>
                        <a:t>Fijación definitiva de todas las fracturas largas</a:t>
                      </a:r>
                    </a:p>
                  </a:txBody>
                  <a:tcPr>
                    <a:solidFill>
                      <a:srgbClr val="EEF3F4"/>
                    </a:solidFill>
                  </a:tcPr>
                </a:tc>
                <a:tc>
                  <a:txBody>
                    <a:bodyPr/>
                    <a:lstStyle/>
                    <a:p>
                      <a:r>
                        <a:rPr sz="1400">
                          <a:solidFill>
                            <a:srgbClr val="263238"/>
                          </a:solidFill>
                          <a:latin typeface="Calibri"/>
                        </a:rPr>
                        <a:t>24 a 48 horas [r1]</a:t>
                      </a:r>
                    </a:p>
                  </a:txBody>
                  <a:tcPr>
                    <a:solidFill>
                      <a:srgbClr val="EEF3F4"/>
                    </a:solidFill>
                  </a:tcPr>
                </a:tc>
                <a:tc>
                  <a:txBody>
                    <a:bodyPr/>
                    <a:lstStyle/>
                    <a:p>
                      <a:r>
                        <a:rPr sz="1400">
                          <a:solidFill>
                            <a:srgbClr val="263238"/>
                          </a:solidFill>
                          <a:latin typeface="Calibri"/>
                        </a:rPr>
                        <a:t>Paciente estable</a:t>
                      </a:r>
                    </a:p>
                  </a:txBody>
                  <a:tcPr>
                    <a:solidFill>
                      <a:srgbClr val="EEF3F4"/>
                    </a:solidFill>
                  </a:tcPr>
                </a:tc>
              </a:tr>
              <a:tr h="457200">
                <a:tc>
                  <a:txBody>
                    <a:bodyPr/>
                    <a:lstStyle/>
                    <a:p>
                      <a:r>
                        <a:rPr sz="1400">
                          <a:solidFill>
                            <a:srgbClr val="263238"/>
                          </a:solidFill>
                          <a:latin typeface="Calibri"/>
                        </a:rPr>
                        <a:t>DCO</a:t>
                      </a:r>
                    </a:p>
                  </a:txBody>
                  <a:tcPr>
                    <a:solidFill>
                      <a:srgbClr val="FFFFFF"/>
                    </a:solidFill>
                  </a:tcPr>
                </a:tc>
                <a:tc>
                  <a:txBody>
                    <a:bodyPr/>
                    <a:lstStyle/>
                    <a:p>
                      <a:r>
                        <a:rPr sz="1400">
                          <a:solidFill>
                            <a:srgbClr val="263238"/>
                          </a:solidFill>
                          <a:latin typeface="Calibri"/>
                        </a:rPr>
                        <a:t>Fijador externo breve, UCI y conversión posterior</a:t>
                      </a:r>
                    </a:p>
                  </a:txBody>
                  <a:tcPr>
                    <a:solidFill>
                      <a:srgbClr val="FFFFFF"/>
                    </a:solidFill>
                  </a:tcPr>
                </a:tc>
                <a:tc>
                  <a:txBody>
                    <a:bodyPr/>
                    <a:lstStyle/>
                    <a:p>
                      <a:r>
                        <a:rPr sz="1400">
                          <a:solidFill>
                            <a:srgbClr val="263238"/>
                          </a:solidFill>
                          <a:latin typeface="Calibri"/>
                        </a:rPr>
                        <a:t>Se decide por fisiología [r1]</a:t>
                      </a:r>
                    </a:p>
                  </a:txBody>
                  <a:tcPr>
                    <a:solidFill>
                      <a:srgbClr val="FFFFFF"/>
                    </a:solidFill>
                  </a:tcPr>
                </a:tc>
                <a:tc>
                  <a:txBody>
                    <a:bodyPr/>
                    <a:lstStyle/>
                    <a:p>
                      <a:r>
                        <a:rPr sz="1400">
                          <a:solidFill>
                            <a:srgbClr val="263238"/>
                          </a:solidFill>
                          <a:latin typeface="Calibri"/>
                        </a:rPr>
                        <a:t>Inestable que no responde, límite seleccionado</a:t>
                      </a:r>
                    </a:p>
                  </a:txBody>
                  <a:tcPr>
                    <a:solidFill>
                      <a:srgbClr val="FFFFFF"/>
                    </a:solidFill>
                  </a:tcPr>
                </a:tc>
              </a:tr>
              <a:tr h="457200">
                <a:tc>
                  <a:txBody>
                    <a:bodyPr/>
                    <a:lstStyle/>
                    <a:p>
                      <a:r>
                        <a:rPr sz="1400">
                          <a:solidFill>
                            <a:srgbClr val="263238"/>
                          </a:solidFill>
                          <a:latin typeface="Calibri"/>
                        </a:rPr>
                        <a:t>EAC</a:t>
                      </a:r>
                    </a:p>
                  </a:txBody>
                  <a:tcPr>
                    <a:solidFill>
                      <a:srgbClr val="EEF3F4"/>
                    </a:solidFill>
                  </a:tcPr>
                </a:tc>
                <a:tc>
                  <a:txBody>
                    <a:bodyPr/>
                    <a:lstStyle/>
                    <a:p>
                      <a:r>
                        <a:rPr sz="1400">
                          <a:solidFill>
                            <a:srgbClr val="263238"/>
                          </a:solidFill>
                          <a:latin typeface="Calibri"/>
                        </a:rPr>
                        <a:t>Definitiva si la acidosis mejoró</a:t>
                      </a:r>
                    </a:p>
                  </a:txBody>
                  <a:tcPr>
                    <a:solidFill>
                      <a:srgbClr val="EEF3F4"/>
                    </a:solidFill>
                  </a:tcPr>
                </a:tc>
                <a:tc>
                  <a:txBody>
                    <a:bodyPr/>
                    <a:lstStyle/>
                    <a:p>
                      <a:r>
                        <a:rPr sz="1400">
                          <a:solidFill>
                            <a:srgbClr val="263238"/>
                          </a:solidFill>
                          <a:latin typeface="Calibri"/>
                        </a:rPr>
                        <a:t>36 horas; lactato menor de 4,0 mmol/L, pH de 7,25 o más o exceso de base de −5,5 o más [r18]</a:t>
                      </a:r>
                    </a:p>
                  </a:txBody>
                  <a:tcPr>
                    <a:solidFill>
                      <a:srgbClr val="EEF3F4"/>
                    </a:solidFill>
                  </a:tcPr>
                </a:tc>
                <a:tc>
                  <a:txBody>
                    <a:bodyPr/>
                    <a:lstStyle/>
                    <a:p>
                      <a:r>
                        <a:rPr sz="1400">
                          <a:solidFill>
                            <a:srgbClr val="263238"/>
                          </a:solidFill>
                          <a:latin typeface="Calibri"/>
                        </a:rPr>
                        <a:t>Politrauma que responde a la reanimación</a:t>
                      </a:r>
                    </a:p>
                  </a:txBody>
                  <a:tcPr>
                    <a:solidFill>
                      <a:srgbClr val="EEF3F4"/>
                    </a:solidFill>
                  </a:tcPr>
                </a:tc>
              </a:tr>
              <a:tr h="457200">
                <a:tc>
                  <a:txBody>
                    <a:bodyPr/>
                    <a:lstStyle/>
                    <a:p>
                      <a:r>
                        <a:rPr sz="1400">
                          <a:solidFill>
                            <a:srgbClr val="263238"/>
                          </a:solidFill>
                          <a:latin typeface="Calibri"/>
                        </a:rPr>
                        <a:t>SDS</a:t>
                      </a:r>
                    </a:p>
                  </a:txBody>
                  <a:tcPr>
                    <a:solidFill>
                      <a:srgbClr val="FFFFFF"/>
                    </a:solidFill>
                  </a:tcPr>
                </a:tc>
                <a:tc>
                  <a:txBody>
                    <a:bodyPr/>
                    <a:lstStyle/>
                    <a:p>
                      <a:r>
                        <a:rPr sz="1400">
                          <a:solidFill>
                            <a:srgbClr val="263238"/>
                          </a:solidFill>
                          <a:latin typeface="Calibri"/>
                        </a:rPr>
                        <a:t>Definitiva temprana tras excluir riesgos</a:t>
                      </a:r>
                    </a:p>
                  </a:txBody>
                  <a:tcPr>
                    <a:solidFill>
                      <a:srgbClr val="FFFFFF"/>
                    </a:solidFill>
                  </a:tcPr>
                </a:tc>
                <a:tc>
                  <a:txBody>
                    <a:bodyPr/>
                    <a:lstStyle/>
                    <a:p>
                      <a:r>
                        <a:rPr sz="1400">
                          <a:solidFill>
                            <a:srgbClr val="263238"/>
                          </a:solidFill>
                          <a:latin typeface="Calibri"/>
                        </a:rPr>
                        <a:t>Desde las primeras 24 horas [r13]</a:t>
                      </a:r>
                    </a:p>
                  </a:txBody>
                  <a:tcPr>
                    <a:solidFill>
                      <a:srgbClr val="FFFFFF"/>
                    </a:solidFill>
                  </a:tcPr>
                </a:tc>
                <a:tc>
                  <a:txBody>
                    <a:bodyPr/>
                    <a:lstStyle/>
                    <a:p>
                      <a:r>
                        <a:rPr sz="1400">
                          <a:solidFill>
                            <a:srgbClr val="263238"/>
                          </a:solidFill>
                          <a:latin typeface="Calibri"/>
                        </a:rPr>
                        <a:t>Estable o que se estabiliza</a:t>
                      </a:r>
                    </a:p>
                  </a:txBody>
                  <a:tcPr>
                    <a:solidFill>
                      <a:srgbClr val="FFFFFF"/>
                    </a:solidFill>
                  </a:tcPr>
                </a:tc>
              </a:tr>
              <a:tr h="457200">
                <a:tc>
                  <a:txBody>
                    <a:bodyPr/>
                    <a:lstStyle/>
                    <a:p>
                      <a:r>
                        <a:rPr sz="1400">
                          <a:solidFill>
                            <a:srgbClr val="263238"/>
                          </a:solidFill>
                          <a:latin typeface="Calibri"/>
                        </a:rPr>
                        <a:t>MuST</a:t>
                      </a:r>
                    </a:p>
                  </a:txBody>
                  <a:tcPr>
                    <a:solidFill>
                      <a:srgbClr val="EEF3F4"/>
                    </a:solidFill>
                  </a:tcPr>
                </a:tc>
                <a:tc>
                  <a:txBody>
                    <a:bodyPr/>
                    <a:lstStyle/>
                    <a:p>
                      <a:r>
                        <a:rPr sz="1400">
                          <a:solidFill>
                            <a:srgbClr val="263238"/>
                          </a:solidFill>
                          <a:latin typeface="Calibri"/>
                        </a:rPr>
                        <a:t>Cirugía temporal por razones locales</a:t>
                      </a:r>
                    </a:p>
                  </a:txBody>
                  <a:tcPr>
                    <a:solidFill>
                      <a:srgbClr val="EEF3F4"/>
                    </a:solidFill>
                  </a:tcPr>
                </a:tc>
                <a:tc>
                  <a:txBody>
                    <a:bodyPr/>
                    <a:lstStyle/>
                    <a:p>
                      <a:r>
                        <a:rPr sz="1400">
                          <a:solidFill>
                            <a:srgbClr val="263238"/>
                          </a:solidFill>
                          <a:latin typeface="Calibri"/>
                        </a:rPr>
                        <a:t>Sin criterio sistémico [r26]</a:t>
                      </a:r>
                    </a:p>
                  </a:txBody>
                  <a:tcPr>
                    <a:solidFill>
                      <a:srgbClr val="EEF3F4"/>
                    </a:solidFill>
                  </a:tcPr>
                </a:tc>
                <a:tc>
                  <a:txBody>
                    <a:bodyPr/>
                    <a:lstStyle/>
                    <a:p>
                      <a:r>
                        <a:rPr sz="1400">
                          <a:solidFill>
                            <a:srgbClr val="263238"/>
                          </a:solidFill>
                          <a:latin typeface="Calibri"/>
                        </a:rPr>
                        <a:t>Fractura con partes blandas comprometidas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52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cuántos pacientes están en la zona gris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Nicola R. ISRN Orthop. 2013. doi:10.1155/2013/329452</a:t>
            </a:r>
          </a:p>
          <a:p>
            <a:r>
              <a:rPr sz="800">
                <a:solidFill>
                  <a:srgbClr val="5A6469"/>
                </a:solidFill>
                <a:latin typeface="Calibri"/>
              </a:rPr>
              <a:t>[r6] Pape HC et al. Ann Surg. 2007. doi:10.1097/SLA.0b013e3181485750</a:t>
            </a:r>
          </a:p>
          <a:p>
            <a:r>
              <a:rPr sz="800">
                <a:solidFill>
                  <a:srgbClr val="5A6469"/>
                </a:solidFill>
                <a:latin typeface="Calibri"/>
              </a:rPr>
              <a:t>[r8] Pfeifer R et al. J Trauma Acute Care Surg. 2024. doi:10.1097/TA.0000000000004428</a:t>
            </a:r>
          </a:p>
          <a:p>
            <a:r>
              <a:rPr sz="800">
                <a:solidFill>
                  <a:srgbClr val="5A6469"/>
                </a:solidFill>
                <a:latin typeface="Calibri"/>
              </a:rPr>
              <a:t>[r10] Polytrauma Guideline Update Group. 012/019. 2018. doi:10.1007/s00068-018-0922-y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cifra única de «pacientes de control de daños» porque depende de la región, del hospital y de a quién se mide.</a:t>
            </a:r>
          </a:p>
          <a:p>
            <a:pPr marL="347472" indent="-347472">
              <a:spcAft>
                <a:spcPts val="1400"/>
              </a:spcAft>
              <a:buChar char="•"/>
            </a:pPr>
            <a:r>
              <a:rPr sz="2400">
                <a:solidFill>
                  <a:srgbClr val="263238"/>
                </a:solidFill>
                <a:latin typeface="Calibri"/>
              </a:rPr>
              <a:t>Estos datos ayudan a ubicarse.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52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cuántos pacientes están en la zona gris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Bayer TP et al. Eur J Trauma Emerg Surg. 2026. doi:10.1007/s00068-026-03253-x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TCE grave. Entre 985 pacientes con fractura de fémur o pelvis y TCE grave, 32,5 % no se operó…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52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Fémures con control de daños inicial en tres series (poblaciones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O'Toole RV et al. J Trauma. 2009. doi:10.1097/TA.0b013e3181b890be</a:t>
            </a:r>
          </a:p>
          <a:p>
            <a:r>
              <a:rPr sz="1000">
                <a:solidFill>
                  <a:srgbClr val="5A6469"/>
                </a:solidFill>
                <a:latin typeface="Calibri"/>
              </a:rPr>
              <a:t>[r17] Keß A et al. Eur J Trauma Emerg Surg. 2025. doi:10.1007/s00068-025-02956-x</a:t>
            </a:r>
          </a:p>
          <a:p>
            <a:r>
              <a:rPr sz="1000">
                <a:solidFill>
                  <a:srgbClr val="5A6469"/>
                </a:solidFill>
                <a:latin typeface="Calibri"/>
              </a:rPr>
              <a:t>[r24] Bayer TP et al. Eur J Trauma Emerg Surg. 2026. doi:10.1007/s00068-026-03253-x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52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Fisiopatología: primer golpe, segundo golpe y ventana de vulnerabilidad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Keel M et al. Injury. 2005. doi:10.1016/j.injury.2004.12.037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primer golpe es lo que hizo el accidente: hipoxia, hipotensión, lesión de órganos y partes blandas y fracturas.</a:t>
            </a:r>
          </a:p>
          <a:p>
            <a:pPr marL="347472" indent="-347472">
              <a:spcAft>
                <a:spcPts val="1400"/>
              </a:spcAft>
              <a:buChar char="•"/>
            </a:pPr>
            <a:r>
              <a:rPr sz="2400">
                <a:solidFill>
                  <a:srgbClr val="263238"/>
                </a:solidFill>
                <a:latin typeface="Calibri"/>
              </a:rPr>
              <a:t>Los segundos golpes son lo que viene después: isquemia y reperfusión, síndromes compartimentales, operaciones e infecciones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52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Fisiopatología: primer golpe, segundo golpe y ventana de vulnerabilidad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Pape HC et al. J Trauma. 1993. doi:10.1097/00005373-199304000-00010</a:t>
            </a:r>
          </a:p>
          <a:p>
            <a:r>
              <a:rPr sz="1000">
                <a:solidFill>
                  <a:srgbClr val="5A6469"/>
                </a:solidFill>
                <a:latin typeface="Calibri"/>
              </a:rPr>
              <a:t>[r1] Nicola R. ISRN Orthop. 2013. doi:10.1155/2013/329452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pulmón. En la serie de Hannover, con un trauma de tórax grave el clavo temprano se acompañó de 33 % de SDRA frente a 7,7 %. La explicación propuesta… [r28]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52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Fisiopatología: primer golpe, segundo golpe y ventana de vulnerabilidad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Nicola R. ISRN Orthop. 2013. doi:10.1155/2013/329452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 ahí salió la «ventana de oportunidad» entre los días 5 y 10 para la osteosíntesis definitiva, con la advertencia de no esperar mucho… [r1]</a:t>
            </a:r>
          </a:p>
          <a:p>
            <a:pPr marL="347472" indent="-347472">
              <a:spcAft>
                <a:spcPts val="1400"/>
              </a:spcAft>
              <a:buChar char="•"/>
            </a:pPr>
            <a:r>
              <a:rPr sz="2400">
                <a:solidFill>
                  <a:srgbClr val="263238"/>
                </a:solidFill>
                <a:latin typeface="Calibri"/>
              </a:rPr>
              <a:t>Cómo leerlo hoy (interpretación del redactor).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52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del estado del paciente: estable, límite, inestable y en extremis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Pape HC et al. J Am Acad Orthop Surg. 2009. doi:10.5435/00124635-200909000-00001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Pape propuso ubicar al paciente en uno de cuatro estados, y la conducta cambia con cada uno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52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Estado de los 165 pacientes de EPOFF antes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Pape HC et al. Ann Surg. 2007. doi:10.1097/SLA.0b013e3181485750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52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Umbrales para separar al paciente límite del inestable (grupo de Pape, 2024; selección y traducción propias de datos publicados con licencia CC BY)</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Kalbas Y et al. Front Med (Lausanne). 2024. doi:10.3389/fmed.2024.1362986</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Categoría</a:t>
                      </a:r>
                    </a:p>
                  </a:txBody>
                  <a:tcPr>
                    <a:solidFill>
                      <a:srgbClr val="0F5F6B"/>
                    </a:solidFill>
                  </a:tcPr>
                </a:tc>
                <a:tc>
                  <a:txBody>
                    <a:bodyPr/>
                    <a:lstStyle/>
                    <a:p>
                      <a:r>
                        <a:rPr sz="1400" b="1">
                          <a:solidFill>
                            <a:srgbClr val="FFFFFF"/>
                          </a:solidFill>
                          <a:latin typeface="Calibri"/>
                        </a:rPr>
                        <a:t>Parámetro</a:t>
                      </a:r>
                    </a:p>
                  </a:txBody>
                  <a:tcPr>
                    <a:solidFill>
                      <a:srgbClr val="0F5F6B"/>
                    </a:solidFill>
                  </a:tcPr>
                </a:tc>
                <a:tc>
                  <a:txBody>
                    <a:bodyPr/>
                    <a:lstStyle/>
                    <a:p>
                      <a:r>
                        <a:rPr sz="1400" b="1">
                          <a:solidFill>
                            <a:srgbClr val="FFFFFF"/>
                          </a:solidFill>
                          <a:latin typeface="Calibri"/>
                        </a:rPr>
                        <a:t>Límite</a:t>
                      </a:r>
                    </a:p>
                  </a:txBody>
                  <a:tcPr>
                    <a:solidFill>
                      <a:srgbClr val="0F5F6B"/>
                    </a:solidFill>
                  </a:tcPr>
                </a:tc>
                <a:tc>
                  <a:txBody>
                    <a:bodyPr/>
                    <a:lstStyle/>
                    <a:p>
                      <a:r>
                        <a:rPr sz="1400" b="1">
                          <a:solidFill>
                            <a:srgbClr val="FFFFFF"/>
                          </a:solidFill>
                          <a:latin typeface="Calibri"/>
                        </a:rPr>
                        <a:t>Inestable</a:t>
                      </a:r>
                    </a:p>
                  </a:txBody>
                  <a:tcPr>
                    <a:solidFill>
                      <a:srgbClr val="0F5F6B"/>
                    </a:solidFill>
                  </a:tcPr>
                </a:tc>
              </a:tr>
              <a:tr h="457200">
                <a:tc>
                  <a:txBody>
                    <a:bodyPr/>
                    <a:lstStyle/>
                    <a:p>
                      <a:r>
                        <a:rPr sz="1400">
                          <a:solidFill>
                            <a:srgbClr val="263238"/>
                          </a:solidFill>
                          <a:latin typeface="Calibri"/>
                        </a:rPr>
                        <a:t>Hemorragia</a:t>
                      </a:r>
                    </a:p>
                  </a:txBody>
                  <a:tcPr>
                    <a:solidFill>
                      <a:srgbClr val="EEF3F4"/>
                    </a:solidFill>
                  </a:tcPr>
                </a:tc>
                <a:tc>
                  <a:txBody>
                    <a:bodyPr/>
                    <a:lstStyle/>
                    <a:p>
                      <a:r>
                        <a:rPr sz="1400">
                          <a:solidFill>
                            <a:srgbClr val="263238"/>
                          </a:solidFill>
                          <a:latin typeface="Calibri"/>
                        </a:rPr>
                        <a:t>Presión sistólica (mmHg)</a:t>
                      </a:r>
                    </a:p>
                  </a:txBody>
                  <a:tcPr>
                    <a:solidFill>
                      <a:srgbClr val="EEF3F4"/>
                    </a:solidFill>
                  </a:tcPr>
                </a:tc>
                <a:tc>
                  <a:txBody>
                    <a:bodyPr/>
                    <a:lstStyle/>
                    <a:p>
                      <a:r>
                        <a:rPr sz="1400">
                          <a:solidFill>
                            <a:srgbClr val="263238"/>
                          </a:solidFill>
                          <a:latin typeface="Calibri"/>
                        </a:rPr>
                        <a:t>menor de 100</a:t>
                      </a:r>
                    </a:p>
                  </a:txBody>
                  <a:tcPr>
                    <a:solidFill>
                      <a:srgbClr val="EEF3F4"/>
                    </a:solidFill>
                  </a:tcPr>
                </a:tc>
                <a:tc>
                  <a:txBody>
                    <a:bodyPr/>
                    <a:lstStyle/>
                    <a:p>
                      <a:r>
                        <a:rPr sz="1400">
                          <a:solidFill>
                            <a:srgbClr val="263238"/>
                          </a:solidFill>
                          <a:latin typeface="Calibri"/>
                        </a:rPr>
                        <a:t>menor de 90</a:t>
                      </a:r>
                    </a:p>
                  </a:txBody>
                  <a:tcPr>
                    <a:solidFill>
                      <a:srgbClr val="EEF3F4"/>
                    </a:solidFill>
                  </a:tcPr>
                </a:tc>
              </a:tr>
              <a:tr h="457200">
                <a:tc>
                  <a:txBody>
                    <a:bodyPr/>
                    <a:lstStyle/>
                    <a:p>
                      <a:r>
                        <a:rPr sz="1400">
                          <a:solidFill>
                            <a:srgbClr val="263238"/>
                          </a:solidFill>
                          <a:latin typeface="Calibri"/>
                        </a:rPr>
                        <a:t>Hemorragia</a:t>
                      </a:r>
                    </a:p>
                  </a:txBody>
                  <a:tcPr>
                    <a:solidFill>
                      <a:srgbClr val="FFFFFF"/>
                    </a:solidFill>
                  </a:tcPr>
                </a:tc>
                <a:tc>
                  <a:txBody>
                    <a:bodyPr/>
                    <a:lstStyle/>
                    <a:p>
                      <a:r>
                        <a:rPr sz="1400">
                          <a:solidFill>
                            <a:srgbClr val="263238"/>
                          </a:solidFill>
                          <a:latin typeface="Calibri"/>
                        </a:rPr>
                        <a:t>Lactato (mmol/L)</a:t>
                      </a:r>
                    </a:p>
                  </a:txBody>
                  <a:tcPr>
                    <a:solidFill>
                      <a:srgbClr val="FFFFFF"/>
                    </a:solidFill>
                  </a:tcPr>
                </a:tc>
                <a:tc>
                  <a:txBody>
                    <a:bodyPr/>
                    <a:lstStyle/>
                    <a:p>
                      <a:r>
                        <a:rPr sz="1400">
                          <a:solidFill>
                            <a:srgbClr val="263238"/>
                          </a:solidFill>
                          <a:latin typeface="Calibri"/>
                        </a:rPr>
                        <a:t>mayor de 2</a:t>
                      </a:r>
                    </a:p>
                  </a:txBody>
                  <a:tcPr>
                    <a:solidFill>
                      <a:srgbClr val="FFFFFF"/>
                    </a:solidFill>
                  </a:tcPr>
                </a:tc>
                <a:tc>
                  <a:txBody>
                    <a:bodyPr/>
                    <a:lstStyle/>
                    <a:p>
                      <a:r>
                        <a:rPr sz="1400">
                          <a:solidFill>
                            <a:srgbClr val="263238"/>
                          </a:solidFill>
                          <a:latin typeface="Calibri"/>
                        </a:rPr>
                        <a:t>mayor de 4</a:t>
                      </a:r>
                    </a:p>
                  </a:txBody>
                  <a:tcPr>
                    <a:solidFill>
                      <a:srgbClr val="FFFFFF"/>
                    </a:solidFill>
                  </a:tcPr>
                </a:tc>
              </a:tr>
              <a:tr h="457200">
                <a:tc>
                  <a:txBody>
                    <a:bodyPr/>
                    <a:lstStyle/>
                    <a:p>
                      <a:r>
                        <a:rPr sz="1400">
                          <a:solidFill>
                            <a:srgbClr val="263238"/>
                          </a:solidFill>
                          <a:latin typeface="Calibri"/>
                        </a:rPr>
                        <a:t>Hemorragia</a:t>
                      </a:r>
                    </a:p>
                  </a:txBody>
                  <a:tcPr>
                    <a:solidFill>
                      <a:srgbClr val="EEF3F4"/>
                    </a:solidFill>
                  </a:tcPr>
                </a:tc>
                <a:tc>
                  <a:txBody>
                    <a:bodyPr/>
                    <a:lstStyle/>
                    <a:p>
                      <a:r>
                        <a:rPr sz="1400">
                          <a:solidFill>
                            <a:srgbClr val="263238"/>
                          </a:solidFill>
                          <a:latin typeface="Calibri"/>
                        </a:rPr>
                        <a:t>Hemoglobina (g/dL)</a:t>
                      </a:r>
                    </a:p>
                  </a:txBody>
                  <a:tcPr>
                    <a:solidFill>
                      <a:srgbClr val="EEF3F4"/>
                    </a:solidFill>
                  </a:tcPr>
                </a:tc>
                <a:tc>
                  <a:txBody>
                    <a:bodyPr/>
                    <a:lstStyle/>
                    <a:p>
                      <a:r>
                        <a:rPr sz="1400">
                          <a:solidFill>
                            <a:srgbClr val="263238"/>
                          </a:solidFill>
                          <a:latin typeface="Calibri"/>
                        </a:rPr>
                        <a:t>menor de 9</a:t>
                      </a:r>
                    </a:p>
                  </a:txBody>
                  <a:tcPr>
                    <a:solidFill>
                      <a:srgbClr val="EEF3F4"/>
                    </a:solidFill>
                  </a:tcPr>
                </a:tc>
                <a:tc>
                  <a:txBody>
                    <a:bodyPr/>
                    <a:lstStyle/>
                    <a:p>
                      <a:r>
                        <a:rPr sz="1400">
                          <a:solidFill>
                            <a:srgbClr val="263238"/>
                          </a:solidFill>
                          <a:latin typeface="Calibri"/>
                        </a:rPr>
                        <a:t>menor de 7</a:t>
                      </a:r>
                    </a:p>
                  </a:txBody>
                  <a:tcPr>
                    <a:solidFill>
                      <a:srgbClr val="EEF3F4"/>
                    </a:solidFill>
                  </a:tcPr>
                </a:tc>
              </a:tr>
              <a:tr h="457200">
                <a:tc>
                  <a:txBody>
                    <a:bodyPr/>
                    <a:lstStyle/>
                    <a:p>
                      <a:r>
                        <a:rPr sz="1400">
                          <a:solidFill>
                            <a:srgbClr val="263238"/>
                          </a:solidFill>
                          <a:latin typeface="Calibri"/>
                        </a:rPr>
                        <a:t>Hemorragia</a:t>
                      </a:r>
                    </a:p>
                  </a:txBody>
                  <a:tcPr>
                    <a:solidFill>
                      <a:srgbClr val="FFFFFF"/>
                    </a:solidFill>
                  </a:tcPr>
                </a:tc>
                <a:tc>
                  <a:txBody>
                    <a:bodyPr/>
                    <a:lstStyle/>
                    <a:p>
                      <a:r>
                        <a:rPr sz="1400">
                          <a:solidFill>
                            <a:srgbClr val="263238"/>
                          </a:solidFill>
                          <a:latin typeface="Calibri"/>
                        </a:rPr>
                        <a:t>Concentrados de glóbulos rojos en el primer día</a:t>
                      </a:r>
                    </a:p>
                  </a:txBody>
                  <a:tcPr>
                    <a:solidFill>
                      <a:srgbClr val="FFFFFF"/>
                    </a:solidFill>
                  </a:tcPr>
                </a:tc>
                <a:tc>
                  <a:txBody>
                    <a:bodyPr/>
                    <a:lstStyle/>
                    <a:p>
                      <a:r>
                        <a:rPr sz="1400">
                          <a:solidFill>
                            <a:srgbClr val="263238"/>
                          </a:solidFill>
                          <a:latin typeface="Calibri"/>
                        </a:rPr>
                        <a:t>más de 2</a:t>
                      </a:r>
                    </a:p>
                  </a:txBody>
                  <a:tcPr>
                    <a:solidFill>
                      <a:srgbClr val="FFFFFF"/>
                    </a:solidFill>
                  </a:tcPr>
                </a:tc>
                <a:tc>
                  <a:txBody>
                    <a:bodyPr/>
                    <a:lstStyle/>
                    <a:p>
                      <a:r>
                        <a:rPr sz="1400">
                          <a:solidFill>
                            <a:srgbClr val="263238"/>
                          </a:solidFill>
                          <a:latin typeface="Calibri"/>
                        </a:rPr>
                        <a:t>más de 8</a:t>
                      </a:r>
                    </a:p>
                  </a:txBody>
                  <a:tcPr>
                    <a:solidFill>
                      <a:srgbClr val="FFFFFF"/>
                    </a:solidFill>
                  </a:tcPr>
                </a:tc>
              </a:tr>
              <a:tr h="457200">
                <a:tc>
                  <a:txBody>
                    <a:bodyPr/>
                    <a:lstStyle/>
                    <a:p>
                      <a:r>
                        <a:rPr sz="1400">
                          <a:solidFill>
                            <a:srgbClr val="263238"/>
                          </a:solidFill>
                          <a:latin typeface="Calibri"/>
                        </a:rPr>
                        <a:t>Hipotermia</a:t>
                      </a:r>
                    </a:p>
                  </a:txBody>
                  <a:tcPr>
                    <a:solidFill>
                      <a:srgbClr val="EEF3F4"/>
                    </a:solidFill>
                  </a:tcPr>
                </a:tc>
                <a:tc>
                  <a:txBody>
                    <a:bodyPr/>
                    <a:lstStyle/>
                    <a:p>
                      <a:r>
                        <a:rPr sz="1400">
                          <a:solidFill>
                            <a:srgbClr val="263238"/>
                          </a:solidFill>
                          <a:latin typeface="Calibri"/>
                        </a:rPr>
                        <a:t>Temperatura (°C)</a:t>
                      </a:r>
                    </a:p>
                  </a:txBody>
                  <a:tcPr>
                    <a:solidFill>
                      <a:srgbClr val="EEF3F4"/>
                    </a:solidFill>
                  </a:tcPr>
                </a:tc>
                <a:tc>
                  <a:txBody>
                    <a:bodyPr/>
                    <a:lstStyle/>
                    <a:p>
                      <a:r>
                        <a:rPr sz="1400">
                          <a:solidFill>
                            <a:srgbClr val="263238"/>
                          </a:solidFill>
                          <a:latin typeface="Calibri"/>
                        </a:rPr>
                        <a:t>menor de 35</a:t>
                      </a:r>
                    </a:p>
                  </a:txBody>
                  <a:tcPr>
                    <a:solidFill>
                      <a:srgbClr val="EEF3F4"/>
                    </a:solidFill>
                  </a:tcPr>
                </a:tc>
                <a:tc>
                  <a:txBody>
                    <a:bodyPr/>
                    <a:lstStyle/>
                    <a:p>
                      <a:r>
                        <a:rPr sz="1400">
                          <a:solidFill>
                            <a:srgbClr val="263238"/>
                          </a:solidFill>
                          <a:latin typeface="Calibri"/>
                        </a:rPr>
                        <a:t>menor de 33</a:t>
                      </a:r>
                    </a:p>
                  </a:txBody>
                  <a:tcPr>
                    <a:solidFill>
                      <a:srgbClr val="EEF3F4"/>
                    </a:solidFill>
                  </a:tcPr>
                </a:tc>
              </a:tr>
              <a:tr h="457200">
                <a:tc>
                  <a:txBody>
                    <a:bodyPr/>
                    <a:lstStyle/>
                    <a:p>
                      <a:r>
                        <a:rPr sz="1400">
                          <a:solidFill>
                            <a:srgbClr val="263238"/>
                          </a:solidFill>
                          <a:latin typeface="Calibri"/>
                        </a:rPr>
                        <a:t>Coagulopatía</a:t>
                      </a:r>
                    </a:p>
                  </a:txBody>
                  <a:tcPr>
                    <a:solidFill>
                      <a:srgbClr val="FFFFFF"/>
                    </a:solidFill>
                  </a:tcPr>
                </a:tc>
                <a:tc>
                  <a:txBody>
                    <a:bodyPr/>
                    <a:lstStyle/>
                    <a:p>
                      <a:r>
                        <a:rPr sz="1400">
                          <a:solidFill>
                            <a:srgbClr val="263238"/>
                          </a:solidFill>
                          <a:latin typeface="Calibri"/>
                        </a:rPr>
                        <a:t>INR</a:t>
                      </a:r>
                    </a:p>
                  </a:txBody>
                  <a:tcPr>
                    <a:solidFill>
                      <a:srgbClr val="FFFFFF"/>
                    </a:solidFill>
                  </a:tcPr>
                </a:tc>
                <a:tc>
                  <a:txBody>
                    <a:bodyPr/>
                    <a:lstStyle/>
                    <a:p>
                      <a:r>
                        <a:rPr sz="1400">
                          <a:solidFill>
                            <a:srgbClr val="263238"/>
                          </a:solidFill>
                          <a:latin typeface="Calibri"/>
                        </a:rPr>
                        <a:t>mayor de 1,2</a:t>
                      </a:r>
                    </a:p>
                  </a:txBody>
                  <a:tcPr>
                    <a:solidFill>
                      <a:srgbClr val="FFFFFF"/>
                    </a:solidFill>
                  </a:tcPr>
                </a:tc>
                <a:tc>
                  <a:txBody>
                    <a:bodyPr/>
                    <a:lstStyle/>
                    <a:p>
                      <a:r>
                        <a:rPr sz="1400">
                          <a:solidFill>
                            <a:srgbClr val="263238"/>
                          </a:solidFill>
                          <a:latin typeface="Calibri"/>
                        </a:rPr>
                        <a:t>mayor de 1,5</a:t>
                      </a:r>
                    </a:p>
                  </a:txBody>
                  <a:tcPr>
                    <a:solidFill>
                      <a:srgbClr val="FFFFFF"/>
                    </a:solidFill>
                  </a:tcPr>
                </a:tc>
              </a:tr>
              <a:tr h="457200">
                <a:tc>
                  <a:txBody>
                    <a:bodyPr/>
                    <a:lstStyle/>
                    <a:p>
                      <a:r>
                        <a:rPr sz="1400">
                          <a:solidFill>
                            <a:srgbClr val="263238"/>
                          </a:solidFill>
                          <a:latin typeface="Calibri"/>
                        </a:rPr>
                        <a:t>Cerebro</a:t>
                      </a:r>
                    </a:p>
                  </a:txBody>
                  <a:tcPr>
                    <a:solidFill>
                      <a:srgbClr val="EEF3F4"/>
                    </a:solidFill>
                  </a:tcPr>
                </a:tc>
                <a:tc>
                  <a:txBody>
                    <a:bodyPr/>
                    <a:lstStyle/>
                    <a:p>
                      <a:r>
                        <a:rPr sz="1400">
                          <a:solidFill>
                            <a:srgbClr val="263238"/>
                          </a:solidFill>
                          <a:latin typeface="Calibri"/>
                        </a:rPr>
                        <a:t>Presión intracraneal (mmHg)</a:t>
                      </a:r>
                    </a:p>
                  </a:txBody>
                  <a:tcPr>
                    <a:solidFill>
                      <a:srgbClr val="EEF3F4"/>
                    </a:solidFill>
                  </a:tcPr>
                </a:tc>
                <a:tc>
                  <a:txBody>
                    <a:bodyPr/>
                    <a:lstStyle/>
                    <a:p>
                      <a:r>
                        <a:rPr sz="1400">
                          <a:solidFill>
                            <a:srgbClr val="263238"/>
                          </a:solidFill>
                          <a:latin typeface="Calibri"/>
                        </a:rPr>
                        <a:t>mayor de 15</a:t>
                      </a:r>
                    </a:p>
                  </a:txBody>
                  <a:tcPr>
                    <a:solidFill>
                      <a:srgbClr val="EEF3F4"/>
                    </a:solidFill>
                  </a:tcPr>
                </a:tc>
                <a:tc>
                  <a:txBody>
                    <a:bodyPr/>
                    <a:lstStyle/>
                    <a:p>
                      <a:r>
                        <a:rPr sz="1400">
                          <a:solidFill>
                            <a:srgbClr val="263238"/>
                          </a:solidFill>
                          <a:latin typeface="Calibri"/>
                        </a:rPr>
                        <a:t>mayor de 20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52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Cómo decidir si el paciente está listo: valoración fisiológica seriada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Kalbas Y et al. Front Med (Lausanne). 2024. doi:10.3389/fmed.2024.1362986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paciente se evalúa en cuatro frentes: la hemorragia y la perfusión (presión sistólica, lactato, hemoglobina, transfusiones), la temperatura, la coagulación (INR…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52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a 24 horas según el aclaramiento del lactato elevado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Dezman ZD et al. J Trauma Acute Care Surg. 2015. doi:10.1097/TA.0000000000000810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52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Lactato inicial de 3 mmol/L o más para predecir mortalidad a 24 horas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Dezman ZD et al. J Trauma Acute Care Surg. 2015. doi:10.1097/TA.0000000000000810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52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fijar ya o ganar tiempo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Nicola R. ISRN Orthop. 2013. doi:10.1155/2013/329452</a:t>
            </a:r>
          </a:p>
          <a:p>
            <a:r>
              <a:rPr sz="800">
                <a:solidFill>
                  <a:srgbClr val="5A6469"/>
                </a:solidFill>
                <a:latin typeface="Calibri"/>
              </a:rPr>
              <a:t>[r8] Pfeifer R et al. J Trauma Acute Care Surg. 2024. doi:10.1097/TA.0000000000004428</a:t>
            </a:r>
          </a:p>
          <a:p>
            <a:r>
              <a:rPr sz="800">
                <a:solidFill>
                  <a:srgbClr val="5A6469"/>
                </a:solidFill>
                <a:latin typeface="Calibri"/>
              </a:rPr>
              <a:t>[r9] National Institute for Health and Care Excellence. NICE guideline NG39. 2016.</a:t>
            </a:r>
          </a:p>
          <a:p>
            <a:r>
              <a:rPr sz="800">
                <a:solidFill>
                  <a:srgbClr val="5A6469"/>
                </a:solidFill>
                <a:latin typeface="Calibri"/>
              </a:rPr>
              <a:t>[r10] Polytrauma Guideline Update Group. 012/019. 2018. doi:10.1007/s00068-018-0922-y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Resume la lógica de las secciones siguientes y no sustituye el protocolo de su centro.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52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fijar ya o ganar tiempo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Vallier HA et al. J Orthop Surg Res. 2015. doi:10.1186/s13018-015-0298-1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advertencias de lectura.</a:t>
            </a:r>
          </a:p>
          <a:p>
            <a:pPr marL="347472" indent="-347472">
              <a:spcAft>
                <a:spcPts val="1400"/>
              </a:spcAft>
              <a:buChar char="•"/>
            </a:pPr>
            <a:r>
              <a:rPr sz="2800">
                <a:solidFill>
                  <a:srgbClr val="263238"/>
                </a:solidFill>
                <a:latin typeface="Calibri"/>
              </a:rPr>
              <a:t>Primero, los umbrales de lactato, pH y exceso de base vienen del protocolo EAC y no son universales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52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Politraumatizado con fractura de hueso largo: control de daños o fijación definitiva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National Institute for Health and Care Excellence. NICE guideline NG39. 2016.</a:t>
            </a:r>
          </a:p>
          <a:p>
            <a:r>
              <a:rPr sz="800">
                <a:solidFill>
                  <a:srgbClr val="5A6469"/>
                </a:solidFill>
                <a:latin typeface="Calibri"/>
              </a:rPr>
              <a:t>[r13] Kalbas Y et al. Front Med (Lausanne). 2024. doi:10.3389/fmed.2024.1362986</a:t>
            </a:r>
          </a:p>
          <a:p>
            <a:r>
              <a:rPr sz="800">
                <a:solidFill>
                  <a:srgbClr val="5A6469"/>
                </a:solidFill>
                <a:latin typeface="Calibri"/>
              </a:rPr>
              <a:t>[r18] Vallier HA et al. J Orthop Surg Res. 2015. doi:10.1186/s13018-015-0298-1</a:t>
            </a:r>
          </a:p>
          <a:p>
            <a:r>
              <a:rPr sz="800">
                <a:solidFill>
                  <a:srgbClr val="5A6469"/>
                </a:solidFill>
                <a:latin typeface="Calibri"/>
              </a:rPr>
              <a:t>[r14] Pape HC et al. J Am Acad Orthop Surg. 2009. doi:10.5435/00124635-200909000-00001</a:t>
            </a:r>
          </a:p>
          <a:p>
            <a:r>
              <a:rPr sz="800">
                <a:solidFill>
                  <a:srgbClr val="5A6469"/>
                </a:solidFill>
                <a:latin typeface="Calibri"/>
              </a:rPr>
              <a:t>[r8] Pfeifer R et al. J Trauma Acute Care Surg. 2024. doi:10.1097/TA.0000000000004428</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38208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Politraumatizado adulto con fractura de hueso largo, por ejemplo la diáfisis del fémur: reanimación y control de la hemorragia primero [r9]</a:t>
            </a:r>
          </a:p>
        </p:txBody>
      </p:sp>
      <p:sp>
        <p:nvSpPr>
          <p:cNvPr id="7" name="Decision 6"/>
          <p:cNvSpPr/>
          <p:nvPr/>
        </p:nvSpPr>
        <p:spPr>
          <a:xfrm>
            <a:off x="4572000" y="2000568"/>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¿Responde a la reanimación? Hemodinamia, lactato, pH o exceso de base, temperatura, plaquetas e INR, repetidos [r13][r18]</a:t>
            </a:r>
          </a:p>
        </p:txBody>
      </p:sp>
      <p:sp>
        <p:nvSpPr>
          <p:cNvPr id="8" name="Rectangle 7"/>
          <p:cNvSpPr/>
          <p:nvPr/>
        </p:nvSpPr>
        <p:spPr>
          <a:xfrm>
            <a:off x="2987040" y="2695743"/>
            <a:ext cx="2743200" cy="58544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Inestable que no responde, o en extremis: control de daños con fijador externo rápido y reanimación en UCI [r9][r14]</a:t>
            </a:r>
          </a:p>
        </p:txBody>
      </p:sp>
      <p:sp>
        <p:nvSpPr>
          <p:cNvPr id="9" name="Decision 8"/>
          <p:cNvSpPr/>
          <p:nvPr/>
        </p:nvSpPr>
        <p:spPr>
          <a:xfrm>
            <a:off x="6339839" y="2695743"/>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una lesión asociada que obligue a diferir? TCE con presión intracraneal mayor de 20 mmHg o deterioro neurológico, tórax grave bilateral, abdomen operado con sangrado, isquemia arterial [r8]</a:t>
            </a:r>
          </a:p>
        </p:txBody>
      </p:sp>
      <p:sp>
        <p:nvSpPr>
          <p:cNvPr id="10" name="Rectangle 9"/>
          <p:cNvSpPr/>
          <p:nvPr/>
        </p:nvSpPr>
        <p:spPr>
          <a:xfrm>
            <a:off x="2987040" y="3390917"/>
            <a:ext cx="2743200" cy="58544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Estabilizar de forma temporal según la lesión; con isquemia cercana a 6 horas, primero el flujo distal [r8]</a:t>
            </a:r>
          </a:p>
        </p:txBody>
      </p:sp>
      <p:sp>
        <p:nvSpPr>
          <p:cNvPr id="11" name="Decision 10"/>
          <p:cNvSpPr/>
          <p:nvPr/>
        </p:nvSpPr>
        <p:spPr>
          <a:xfrm>
            <a:off x="6339839" y="3390917"/>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¿Cumple los criterios de seguridad? Lactato menor de 4,0 mmol/L, pH de 7,25 o más o exceso de base de −5,5 o más, sin vasopresor [r18]</a:t>
            </a:r>
          </a:p>
        </p:txBody>
      </p:sp>
      <p:sp>
        <p:nvSpPr>
          <p:cNvPr id="12" name="Rectangle 11"/>
          <p:cNvSpPr/>
          <p:nvPr/>
        </p:nvSpPr>
        <p:spPr>
          <a:xfrm>
            <a:off x="2987040" y="4086092"/>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definitiva en las primeras 24 a 36 horas; reevaluar durante la cirugía y abreviar si empeora la acidosis [r8][r18]</a:t>
            </a:r>
          </a:p>
        </p:txBody>
      </p:sp>
      <p:sp>
        <p:nvSpPr>
          <p:cNvPr id="13" name="Rectangle 12"/>
          <p:cNvSpPr/>
          <p:nvPr/>
        </p:nvSpPr>
        <p:spPr>
          <a:xfrm>
            <a:off x="6522720" y="4086092"/>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Paciente límite: individualizar; con TCE o sin normalización del lactato y de la ventilación, ser liberal con el fijador [r10]</a:t>
            </a:r>
          </a:p>
        </p:txBody>
      </p:sp>
      <p:sp>
        <p:nvSpPr>
          <p:cNvPr id="14" name="Rectangle 13"/>
          <p:cNvSpPr/>
          <p:nvPr/>
        </p:nvSpPr>
        <p:spPr>
          <a:xfrm>
            <a:off x="4754880" y="4577901"/>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UCI: reanimar y reevaluar; evitar operaciones secundarias largas en los días 2 a 4 [r12]</a:t>
            </a:r>
          </a:p>
        </p:txBody>
      </p:sp>
      <p:sp>
        <p:nvSpPr>
          <p:cNvPr id="15" name="Rectangle 14"/>
          <p:cNvSpPr/>
          <p:nvPr/>
        </p:nvSpPr>
        <p:spPr>
          <a:xfrm>
            <a:off x="4754880" y="5069710"/>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Convertir a clavo cuando los parámetros se normalicen, idealmente antes de 2 semanas [r1] y en un tiempo si los pines están limpios [r11]</a:t>
            </a:r>
          </a:p>
        </p:txBody>
      </p:sp>
      <p:sp>
        <p:nvSpPr>
          <p:cNvPr id="16" name="Rounded Rectangle 15"/>
          <p:cNvSpPr/>
          <p:nvPr/>
        </p:nvSpPr>
        <p:spPr>
          <a:xfrm>
            <a:off x="4754880" y="5561519"/>
            <a:ext cx="2743200" cy="38208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estabilizada de forma definitiva; movilización y rehabilitación (práctica habitual)</a:t>
            </a:r>
          </a:p>
        </p:txBody>
      </p:sp>
      <p:cxnSp>
        <p:nvCxnSpPr>
          <p:cNvPr id="17" name="Connector 16"/>
          <p:cNvCxnSpPr>
            <a:stCxn id="6" idx="2"/>
            <a:endCxn id="7" idx="0"/>
          </p:cNvCxnSpPr>
          <p:nvPr/>
        </p:nvCxnSpPr>
        <p:spPr>
          <a:xfrm flipH="1">
            <a:off x="6126480" y="189084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58601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578699"/>
            <a:ext cx="457200" cy="274320"/>
          </a:xfrm>
          <a:prstGeom prst="rect">
            <a:avLst/>
          </a:prstGeom>
          <a:noFill/>
        </p:spPr>
        <p:txBody>
          <a:bodyPr wrap="square">
            <a:spAutoFit/>
          </a:bodyPr>
          <a:lstStyle/>
          <a:p>
            <a:r>
              <a:rPr sz="1200" b="1">
                <a:solidFill>
                  <a:srgbClr val="D97706"/>
                </a:solidFill>
                <a:latin typeface="Calibri"/>
              </a:rPr>
              <a:t>no responde</a:t>
            </a:r>
          </a:p>
        </p:txBody>
      </p:sp>
      <p:cxnSp>
        <p:nvCxnSpPr>
          <p:cNvPr id="20" name="Connector 19"/>
          <p:cNvCxnSpPr>
            <a:stCxn id="7" idx="2"/>
            <a:endCxn id="9" idx="0"/>
          </p:cNvCxnSpPr>
          <p:nvPr/>
        </p:nvCxnSpPr>
        <p:spPr>
          <a:xfrm>
            <a:off x="6126480" y="258601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2578699"/>
            <a:ext cx="457200" cy="274320"/>
          </a:xfrm>
          <a:prstGeom prst="rect">
            <a:avLst/>
          </a:prstGeom>
          <a:noFill/>
        </p:spPr>
        <p:txBody>
          <a:bodyPr wrap="square">
            <a:spAutoFit/>
          </a:bodyPr>
          <a:lstStyle/>
          <a:p>
            <a:r>
              <a:rPr sz="1200" b="1">
                <a:solidFill>
                  <a:srgbClr val="D97706"/>
                </a:solidFill>
                <a:latin typeface="Calibri"/>
              </a:rPr>
              <a:t>responde</a:t>
            </a:r>
          </a:p>
        </p:txBody>
      </p:sp>
      <p:cxnSp>
        <p:nvCxnSpPr>
          <p:cNvPr id="22" name="Connector 21"/>
          <p:cNvCxnSpPr>
            <a:stCxn id="9" idx="2"/>
            <a:endCxn id="10" idx="0"/>
          </p:cNvCxnSpPr>
          <p:nvPr/>
        </p:nvCxnSpPr>
        <p:spPr>
          <a:xfrm flipH="1">
            <a:off x="4358640" y="3281189"/>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53911" y="32738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1" idx="0"/>
          </p:cNvCxnSpPr>
          <p:nvPr/>
        </p:nvCxnSpPr>
        <p:spPr>
          <a:xfrm flipH="1">
            <a:off x="7894319" y="328118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7949183" y="32738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11" idx="2"/>
            <a:endCxn id="12" idx="0"/>
          </p:cNvCxnSpPr>
          <p:nvPr/>
        </p:nvCxnSpPr>
        <p:spPr>
          <a:xfrm flipH="1">
            <a:off x="4358640" y="3976363"/>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53911" y="396904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3" idx="0"/>
          </p:cNvCxnSpPr>
          <p:nvPr/>
        </p:nvCxnSpPr>
        <p:spPr>
          <a:xfrm>
            <a:off x="7894319" y="3976363"/>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949183" y="3969048"/>
            <a:ext cx="457200" cy="274320"/>
          </a:xfrm>
          <a:prstGeom prst="rect">
            <a:avLst/>
          </a:prstGeom>
          <a:noFill/>
        </p:spPr>
        <p:txBody>
          <a:bodyPr wrap="square">
            <a:spAutoFit/>
          </a:bodyPr>
          <a:lstStyle/>
          <a:p>
            <a:r>
              <a:rPr sz="1200" b="1">
                <a:solidFill>
                  <a:srgbClr val="D97706"/>
                </a:solidFill>
                <a:latin typeface="Calibri"/>
              </a:rPr>
              <a:t>límite o no</a:t>
            </a:r>
          </a:p>
        </p:txBody>
      </p:sp>
      <p:cxnSp>
        <p:nvCxnSpPr>
          <p:cNvPr id="30" name="Connector 29"/>
          <p:cNvCxnSpPr>
            <a:stCxn id="8" idx="2"/>
            <a:endCxn id="14" idx="0"/>
          </p:cNvCxnSpPr>
          <p:nvPr/>
        </p:nvCxnSpPr>
        <p:spPr>
          <a:xfrm>
            <a:off x="4358640" y="3281189"/>
            <a:ext cx="1767840" cy="129671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0" idx="2"/>
            <a:endCxn id="14" idx="0"/>
          </p:cNvCxnSpPr>
          <p:nvPr/>
        </p:nvCxnSpPr>
        <p:spPr>
          <a:xfrm>
            <a:off x="4358640" y="3976363"/>
            <a:ext cx="1767840" cy="60153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3" idx="2"/>
            <a:endCxn id="14" idx="0"/>
          </p:cNvCxnSpPr>
          <p:nvPr/>
        </p:nvCxnSpPr>
        <p:spPr>
          <a:xfrm flipH="1">
            <a:off x="6126480" y="4468172"/>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4" idx="2"/>
            <a:endCxn id="15" idx="0"/>
          </p:cNvCxnSpPr>
          <p:nvPr/>
        </p:nvCxnSpPr>
        <p:spPr>
          <a:xfrm flipH="1">
            <a:off x="6126480" y="495998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5" idx="2"/>
            <a:endCxn id="16" idx="0"/>
          </p:cNvCxnSpPr>
          <p:nvPr/>
        </p:nvCxnSpPr>
        <p:spPr>
          <a:xfrm flipH="1">
            <a:off x="6126480" y="545179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2" idx="2"/>
            <a:endCxn id="16" idx="0"/>
          </p:cNvCxnSpPr>
          <p:nvPr/>
        </p:nvCxnSpPr>
        <p:spPr>
          <a:xfrm>
            <a:off x="4358640" y="4468172"/>
            <a:ext cx="1767840" cy="109334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52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dice la evidencia y qué recomiendan las guías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Bone LB et al. A prospective randomized study. 1989. PMID 2925704</a:t>
            </a:r>
          </a:p>
          <a:p>
            <a:r>
              <a:rPr sz="1000">
                <a:solidFill>
                  <a:srgbClr val="5A6469"/>
                </a:solidFill>
                <a:latin typeface="Calibri"/>
              </a:rPr>
              <a:t>[r5] Steinfeld E et al. Eur J Trauma Emerg Surg. 2025. doi:10.1007/s00068-024-02762-x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Bone, 1989. Es el ensayo que sostuvo el cuidado total temprano… [r27]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52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Protocolo EAC: complicaciones y sepsis según el momento de la fijación definitiva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Vallier HA et al. J Orthop Surg Res. 2015. doi:10.1186/s13018-015-0298-1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52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Trauma de tórax grave y fractura de fémur: SDRA y mortalidad según el momento del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Pape HC et al. J Trauma. 1993. doi:10.1097/00005373-199304000-00010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52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Situaciones especiales: cuando otra lesión cambia el momento o el método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Pfeifer R et al. J Trauma Acute Care Surg. 2024. doi:10.1097/TA.0000000000004428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Fractura mayor aislada con TCE leve: fijación definitiva en menos de 24 horas, siempre que el Glasgow sea de 13 o más…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52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TCE grave con fractura de fémur o pelvis: mortalidad observada según la estrategia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Bayer TP et al. Eur J Trauma Emerg Surg. 2026. doi:10.1007/s00068-026-03253-x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52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Sepsis con cirugía tardía frente a temprana en pacientes con lesión grave asociada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Nahm NJ et al. J Trauma. 2011. doi:10.1097/TA.0b013e3181fc93a2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52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fijador externo de control de daños y conversión a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Nicola R. ISRN Orthop. 2013. doi:10.1155/2013/329452</a:t>
            </a:r>
          </a:p>
          <a:p>
            <a:r>
              <a:rPr sz="800">
                <a:solidFill>
                  <a:srgbClr val="5A6469"/>
                </a:solidFill>
                <a:latin typeface="Calibri"/>
              </a:rPr>
              <a:t>[r4] Harwood PJ et al. J Trauma. 2005. doi:10.1097/01.ta.0000153942.28015.77</a:t>
            </a:r>
          </a:p>
          <a:p>
            <a:r>
              <a:rPr sz="800">
                <a:solidFill>
                  <a:srgbClr val="5A6469"/>
                </a:solidFill>
                <a:latin typeface="Calibri"/>
              </a:rPr>
              <a:t>[r11] Della Rocca GJ et al. J Am Acad Orthop Surg. 2006. doi:10.5435/00124635-200600001-00030</a:t>
            </a:r>
          </a:p>
          <a:p>
            <a:r>
              <a:rPr sz="800">
                <a:solidFill>
                  <a:srgbClr val="5A6469"/>
                </a:solidFill>
                <a:latin typeface="Calibri"/>
              </a:rPr>
              <a:t>[r12] Pape H et al. Chirurg. 1999. doi:10.1007/s001040050781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guía de estudio para entender el procedimiento y preparar la conversación con su tutor; no sustituye el manual del implante ni la supervisión.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52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fijador externo de control de daños y conversión a clavo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Della Rocca GJ et al. J Am Acad Orthop Surg. 2006. doi:10.5435/00124635-200600001-00030</a:t>
            </a:r>
          </a:p>
          <a:p>
            <a:r>
              <a:rPr sz="1000">
                <a:solidFill>
                  <a:srgbClr val="5A6469"/>
                </a:solidFill>
                <a:latin typeface="Calibri"/>
              </a:rPr>
              <a:t>[r15] Nowotarski PJ et al. J Bone Joint Surg Am. 2000. PMID 10859097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En un solo tiempo si los pines están limpios; con secreción se retira el fijador y se espera en tracción esquelética. En 55 de 59 fracturas la conversión fue… [r11]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52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Fijador con conversión planificada al clavo (59 fracturas): resultados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Nowotarski PJ et al. J Bone Joint Surg Am. 2000. PMID 10859097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52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del control de daños y de la fijación temprana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Nowotarski PJ et al. J Bone Joint Surg Am. 2000. PMID 10859097</a:t>
            </a:r>
          </a:p>
          <a:p>
            <a:r>
              <a:rPr sz="800">
                <a:solidFill>
                  <a:srgbClr val="5A6469"/>
                </a:solidFill>
                <a:latin typeface="Calibri"/>
              </a:rPr>
              <a:t>[r1] Nicola R. ISRN Orthop. 2013. doi:10.1155/2013/329452</a:t>
            </a:r>
          </a:p>
          <a:p>
            <a:r>
              <a:rPr sz="800">
                <a:solidFill>
                  <a:srgbClr val="5A6469"/>
                </a:solidFill>
                <a:latin typeface="Calibri"/>
              </a:rPr>
              <a:t>[r11] Della Rocca GJ et al. J Am Acad Orthop Surg. 2006. doi:10.5435/00124635-200600001-00030</a:t>
            </a:r>
          </a:p>
          <a:p>
            <a:r>
              <a:rPr sz="800">
                <a:solidFill>
                  <a:srgbClr val="5A6469"/>
                </a:solidFill>
                <a:latin typeface="Calibri"/>
              </a:rPr>
              <a:t>[r44] Lethaby A et al. Cochrane Database Syst Rev. 2013. doi:10.1002/14651858.CD004551.pub3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Infección de pines y tras la conversión. En 59 fracturas con conversión planificada la infección fue de 1,7 %… [r15] [r1] [r11]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52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Protocolo EAC: sepsis e insuficiencia renal aguda según el momento de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Vallier HA et al. J Orthop Surg Res. 2015. doi:10.1186/s13018-015-0298-1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52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Puente con tracción esquelética (60 pacientes) frente a fijador externo (19): sepsis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Scannell BP et al. J Trauma. 2010. doi:10.1097/TA.0b013e3181cef471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52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mortalidad, falla de órganos y recuperación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Steinfeld E et al. Eur J Trauma Emerg Surg. 2025. doi:10.1007/s00068-024-02762-x</a:t>
            </a:r>
          </a:p>
          <a:p>
            <a:r>
              <a:rPr sz="800">
                <a:solidFill>
                  <a:srgbClr val="5A6469"/>
                </a:solidFill>
                <a:latin typeface="Calibri"/>
              </a:rPr>
              <a:t>[r13] Kalbas Y et al. Front Med (Lausanne). 2024. doi:10.3389/fmed.2024.1362986</a:t>
            </a:r>
          </a:p>
          <a:p>
            <a:r>
              <a:rPr sz="800">
                <a:solidFill>
                  <a:srgbClr val="5A6469"/>
                </a:solidFill>
                <a:latin typeface="Calibri"/>
              </a:rPr>
              <a:t>[r15] Nowotarski PJ et al. J Bone Joint Surg Am. 2000. PMID 10859097</a:t>
            </a:r>
          </a:p>
          <a:p>
            <a:r>
              <a:rPr sz="800">
                <a:solidFill>
                  <a:srgbClr val="5A6469"/>
                </a:solidFill>
                <a:latin typeface="Calibri"/>
              </a:rPr>
              <a:t>[r17] Keß A et al. Eur J Trauma Emerg Surg. 2025. doi:10.1007/s00068-025-02956-x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rara vez decide sola el pronóstico: pesan la gravedad global y la respuesta a la reanimación.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52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Registro alemán, fémur con trauma de tórax: mortalidad y falla multiorgánica tras emparejar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Keß A et al. Eur J Trauma Emerg Surg. 2025. doi:10.1007/s00068-025-02956-x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52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Mortalidad según haya falla multiorgánica o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Dewar DC et al. J Trauma Acute Care Surg. 2013. doi:10.1097/TA.0b013e31827a6e69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52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Kalbas Y et al. Front Med (Lausanne). 2024. doi:10.3389/fmed.2024.1362986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Fisiología antes que calendario: reanimar, medir (lactato, pH o exceso de base, temperatura, plaquetas, coagulación) y repetir las mediciones, porque el paciente mejora o empeora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52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Vallier HA et al. J Orthop Surg Res. 2015. doi:10.1186/s13018-015-0298-1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decidir pida lactato, pH o exceso de base, temperatura, plaquetas e INR y repítalos; en el protocolo EAC se repetían al menos cada 8 horas hasta normalizarse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52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Kalbas Y et al. Front Med (Lausanne). 2024. doi:10.3389/fmed.2024.1362986</a:t>
            </a:r>
          </a:p>
          <a:p>
            <a:r>
              <a:rPr sz="1000">
                <a:solidFill>
                  <a:srgbClr val="5A6469"/>
                </a:solidFill>
                <a:latin typeface="Calibri"/>
              </a:rPr>
              <a:t>[r8] Pfeifer R et al. J Trauma Acute Care Surg. 2024. doi:10.1097/TA.0000000000004428</a:t>
            </a:r>
          </a:p>
          <a:p>
            <a:r>
              <a:rPr sz="1000">
                <a:solidFill>
                  <a:srgbClr val="5A6469"/>
                </a:solidFill>
                <a:latin typeface="Calibri"/>
              </a:rPr>
              <a:t>[r17] Keß A et al. Eur J Trauma Emerg Surg. 2025. doi:10.1007/s00068-025-02956-x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decisión depende de la fisiología medida y repetida, no de una etiqueta ni de un reloj fijo [r13].</a:t>
            </a:r>
          </a:p>
          <a:p>
            <a:pPr marL="347472" indent="-347472">
              <a:spcAft>
                <a:spcPts val="1400"/>
              </a:spcAft>
              <a:buChar char="•"/>
            </a:pPr>
            <a:r>
              <a:rPr sz="2400">
                <a:solidFill>
                  <a:srgbClr val="263238"/>
                </a:solidFill>
                <a:latin typeface="Calibri"/>
              </a:rPr>
              <a:t>Fijar pronto es la regla para el que responde; el fijador es la excepción justificada [r8][r17].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52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control de daños ortopédico · DCO · cuidado total temprano · ETC · cuidado temprano apropiado · EAC · cirugía definitiva segura · SDS · paciente límite · borderline · segundo golpe · SIRS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52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Kalbas Y et al. Front Med (Lausanne). 2024. doi:10.3389/fmed.2024.1362986</a:t>
            </a:r>
          </a:p>
          <a:p>
            <a:r>
              <a:rPr sz="1000">
                <a:solidFill>
                  <a:srgbClr val="5A6469"/>
                </a:solidFill>
                <a:latin typeface="Calibri"/>
              </a:rPr>
              <a:t>[r14] Pape HC et al. J Am Acad Orthop Surg. 2009. doi:10.5435/00124635-200909000-00001</a:t>
            </a:r>
          </a:p>
          <a:p>
            <a:r>
              <a:rPr sz="1000">
                <a:solidFill>
                  <a:srgbClr val="5A6469"/>
                </a:solidFill>
                <a:latin typeface="Calibri"/>
              </a:rPr>
              <a:t>[r1] Nicola R. ISRN Orthop. 2013. doi:10.1155/2013/329452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Fisiología manda: reanimar, medir y repetir antes de elegir entre clavo y fijador [r13].</a:t>
            </a:r>
          </a:p>
          <a:p>
            <a:pPr marL="347472" indent="-347472">
              <a:spcAft>
                <a:spcPts val="1400"/>
              </a:spcAft>
              <a:buChar char="•"/>
            </a:pPr>
            <a:r>
              <a:rPr sz="2400">
                <a:solidFill>
                  <a:srgbClr val="263238"/>
                </a:solidFill>
                <a:latin typeface="Calibri"/>
              </a:rPr>
              <a:t>Estable: clavo temprano. Límite: individualizar. Inestable o en extremis: control de daños [r14].</a:t>
            </a:r>
          </a:p>
          <a:p>
            <a:pPr marL="347472" indent="-347472">
              <a:spcAft>
                <a:spcPts val="1400"/>
              </a:spcAft>
              <a:buChar char="•"/>
            </a:pPr>
            <a:r>
              <a:rPr sz="2400">
                <a:solidFill>
                  <a:srgbClr val="263238"/>
                </a:solidFill>
                <a:latin typeface="Calibri"/>
              </a:rPr>
              <a:t>El fijador es un puente: convertir al clavo antes de 2 semanas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52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motociclista con fractura de fémur y lactato que no baja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a:t>
            </a:r>
          </a:p>
          <a:p>
            <a:pPr marL="347472" indent="-347472">
              <a:spcAft>
                <a:spcPts val="1400"/>
              </a:spcAft>
              <a:buChar char="•"/>
            </a:pPr>
            <a:r>
              <a:rPr sz="2800">
                <a:solidFill>
                  <a:srgbClr val="263238"/>
                </a:solidFill>
                <a:latin typeface="Calibri"/>
              </a:rPr>
              <a:t>Varón de 28 años, motociclista, choque a alta velocidad.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52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¿En qué estado fisiológico lo ubicas según los umbrales publicados y por qué?</a:t>
            </a:r>
          </a:p>
          <a:p>
            <a:pPr marL="347472" indent="-347472">
              <a:spcAft>
                <a:spcPts val="1400"/>
              </a:spcAft>
              <a:buChar char="•"/>
            </a:pPr>
            <a:r>
              <a:rPr sz="2400">
                <a:solidFill>
                  <a:srgbClr val="263238"/>
                </a:solidFill>
                <a:latin typeface="Calibri"/>
              </a:rPr>
              <a:t>2. ¿Fijas el fémur con clavo esta noche? ¿Qué más mides y con qué frecuencia?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52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Kalbas Y et al. Front Med (Lausanne). 2024. doi:10.3389/fmed.2024.1362986</a:t>
            </a:r>
          </a:p>
          <a:p>
            <a:r>
              <a:rPr sz="1000">
                <a:solidFill>
                  <a:srgbClr val="5A6469"/>
                </a:solidFill>
                <a:latin typeface="Calibri"/>
              </a:rPr>
              <a:t>[r9] National Institute for Health and Care Excellence. NICE guideline NG39. 2016.</a:t>
            </a:r>
          </a:p>
          <a:p>
            <a:r>
              <a:rPr sz="1000">
                <a:solidFill>
                  <a:srgbClr val="5A6469"/>
                </a:solidFill>
                <a:latin typeface="Calibri"/>
              </a:rPr>
              <a:t>[r18] Vallier HA et al. J Orthop Surg Res. 2015. doi:10.1186/s13018-015-0298-1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lactato de 5,2 mmol/L supera el umbral de inestable (mayor de 4 mmol/L)… [r13] [r9] [r18]</a:t>
            </a:r>
          </a:p>
          <a:p>
            <a:pPr marL="347472" indent="-347472">
              <a:spcAft>
                <a:spcPts val="1400"/>
              </a:spcAft>
              <a:buChar char="•"/>
            </a:pPr>
            <a:r>
              <a:rPr sz="2400">
                <a:solidFill>
                  <a:srgbClr val="263238"/>
                </a:solidFill>
                <a:latin typeface="Calibri"/>
              </a:rPr>
              <a:t>Se reanima y se repiten las mediciones al menos cada 8 horas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52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Nicola R. Early Total Care versus Damage Control: Current Concepts in the Orthopedic Care of Polytrauma Patients. ISRN Orthop. 2013;2013:329452. doi:10.1155/2013/329452 https://doi.org/10.1155/2013/329452</a:t>
            </a:r>
          </a:p>
          <a:p>
            <a:pPr>
              <a:spcAft>
                <a:spcPts val="800"/>
              </a:spcAft>
            </a:pPr>
            <a:r>
              <a:rPr sz="1200">
                <a:solidFill>
                  <a:srgbClr val="263238"/>
                </a:solidFill>
                <a:latin typeface="Calibri"/>
              </a:rPr>
              <a:t>[r2] Keel M, Trentz O. Pathophysiology of polytrauma. Injury. 2005;36(6):691-709. doi:10.1016/j.injury.2004.12.037 https://doi.org/10.1016/j.injury.2004.12.037</a:t>
            </a:r>
          </a:p>
          <a:p>
            <a:pPr>
              <a:spcAft>
                <a:spcPts val="800"/>
              </a:spcAft>
            </a:pPr>
            <a:r>
              <a:rPr sz="1200">
                <a:solidFill>
                  <a:srgbClr val="263238"/>
                </a:solidFill>
                <a:latin typeface="Calibri"/>
              </a:rPr>
              <a:t>[r3] Pape HC, Grimme K, Van Griensven M, Sott AH, Giannoudis P, Morley J, et al. Impact of intramedullary instrumentation versus damage control for femoral fractures on immunoinflammatory parameters: prospective randomized analysis by the EPOFF Study Group. J Trauma. 2003;55(1):7-13. doi:10.1097/01.TA.0000075787.69695.4E https://doi.org/10.1097/01.TA.0000075787.69695.4E</a:t>
            </a:r>
          </a:p>
          <a:p>
            <a:pPr>
              <a:spcAft>
                <a:spcPts val="800"/>
              </a:spcAft>
            </a:pPr>
            <a:r>
              <a:rPr sz="1200">
                <a:solidFill>
                  <a:srgbClr val="263238"/>
                </a:solidFill>
                <a:latin typeface="Calibri"/>
              </a:rPr>
              <a:t>[r4] Harwood PJ, Giannoudis PV, van Griensven M, Krettek C, Pape HC. Alterations in the systemic inflammatory response after early total care and damage control procedures for femoral shaft fracture in severely injured patients. J Trauma. 2005;58(3):446-52. doi:10.1097/01.ta.0000153942.28015.77 https://doi.org/10.1097/01.ta.0000153942.28015.77</a:t>
            </a:r>
          </a:p>
          <a:p>
            <a:pPr>
              <a:spcAft>
                <a:spcPts val="800"/>
              </a:spcAft>
            </a:pPr>
            <a:r>
              <a:rPr sz="1200">
                <a:solidFill>
                  <a:srgbClr val="263238"/>
                </a:solidFill>
                <a:latin typeface="Calibri"/>
              </a:rPr>
              <a:t>[r5] Steinfeld E, Horst K, Ansems K, Dahms K, Dormann J, Janka H, et al. Optimal timing of stabilization and operative technique for extremity fractures in polytrauma patients: a systematic review and meta-analysis. Eur J Trauma Emerg Surg. 2025;51(1):27. doi:10.1007/s00068-024-02762-x https://doi.org/10.1007/s00068-024-02762-x</a:t>
            </a:r>
          </a:p>
          <a:p>
            <a:pPr>
              <a:spcAft>
                <a:spcPts val="800"/>
              </a:spcAft>
            </a:pPr>
            <a:r>
              <a:rPr sz="1200">
                <a:solidFill>
                  <a:srgbClr val="263238"/>
                </a:solidFill>
                <a:latin typeface="Calibri"/>
              </a:rPr>
              <a:t>[r6] Pape HC, Rixen D, Morley J, Husebye EE, Mueller M, Dumont C, et al. Impact of the method of initial stabilization for femoral shaft fractures in patients with multiple injuries at risk for complications (borderline patients). Ann Surg. 2007;246(3):491-9. doi:10.1097/SLA.0b013e3181485750 https://doi.org/10.1097/SLA.0b013e3181485750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52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Rixen D, Steinhausen E, Sauerland S, Lefering R, Maegele MG, Bouillon B, et al. Randomized, controlled, two-arm, interventional, multicenter study on risk-adapted damage control orthopedic surgery of femur shaft fractures in multiple-trauma patients. Trials. 2016;17:47. doi:10.1186/s13063-016-1162-2 https://doi.org/10.1186/s13063-016-1162-2</a:t>
            </a:r>
          </a:p>
          <a:p>
            <a:pPr>
              <a:spcAft>
                <a:spcPts val="800"/>
              </a:spcAft>
            </a:pPr>
            <a:r>
              <a:rPr sz="1200">
                <a:solidFill>
                  <a:srgbClr val="263238"/>
                </a:solidFill>
                <a:latin typeface="Calibri"/>
              </a:rPr>
              <a:t>[r8] Pfeifer R, Klingebiel FK, Balogh ZJ, Beeres FJP, Coimbra R, Fang C, et al. Early major fracture care in polytrauma-priorities in the context of concomitant injuries: A Delphi consensus process and systematic review. J Trauma Acute Care Surg. 2024;97(4):639-650. doi:10.1097/TA.0000000000004428 https://doi.org/10.1097/TA.0000000000004428</a:t>
            </a:r>
          </a:p>
          <a:p>
            <a:pPr>
              <a:spcAft>
                <a:spcPts val="800"/>
              </a:spcAft>
            </a:pPr>
            <a:r>
              <a:rPr sz="1200">
                <a:solidFill>
                  <a:srgbClr val="263238"/>
                </a:solidFill>
                <a:latin typeface="Calibri"/>
              </a:rPr>
              <a:t>[r9] National Institute for Health and Care Excellence. Major trauma: assessment and initial management. NICE guideline NG39. London: NICE; 2016 [consultado el 19 de octubre de 2026]. Disponible en: https://www.nice.org.uk/guidance/ng39 https://www.nice.org.uk/guidance/ng39</a:t>
            </a:r>
          </a:p>
          <a:p>
            <a:pPr>
              <a:spcAft>
                <a:spcPts val="800"/>
              </a:spcAft>
            </a:pPr>
            <a:r>
              <a:rPr sz="1200">
                <a:solidFill>
                  <a:srgbClr val="263238"/>
                </a:solidFill>
                <a:latin typeface="Calibri"/>
              </a:rPr>
              <a:t>[r10] Polytrauma Guideline Update Group. Level 3 guideline on the treatment of patients with severe/multiple injuries : AWMF Register-Nr. 012/019. Eur J Trauma Emerg Surg. 2018;44(Suppl 1):3-271. doi:10.1007/s00068-018-0922-y https://doi.org/10.1007/s00068-018-0922-y</a:t>
            </a:r>
          </a:p>
          <a:p>
            <a:pPr>
              <a:spcAft>
                <a:spcPts val="800"/>
              </a:spcAft>
            </a:pPr>
            <a:r>
              <a:rPr sz="1200">
                <a:solidFill>
                  <a:srgbClr val="263238"/>
                </a:solidFill>
                <a:latin typeface="Calibri"/>
              </a:rPr>
              <a:t>[r11] Della Rocca GJ, Crist BD. External fixation versus conversion to intramedullary nailing for definitive management of closed fractures of the femoral and tibial shaft. J Am Acad Orthop Surg. 2006;14(10 Spec No.):S131-5. doi:10.5435/00124635-200600001-00030 https://doi.org/10.5435/00124635-200600001-00030</a:t>
            </a:r>
          </a:p>
          <a:p>
            <a:pPr>
              <a:spcAft>
                <a:spcPts val="800"/>
              </a:spcAft>
            </a:pPr>
            <a:r>
              <a:rPr sz="1200">
                <a:solidFill>
                  <a:srgbClr val="263238"/>
                </a:solidFill>
                <a:latin typeface="Calibri"/>
              </a:rPr>
              <a:t>[r12] Pape H, Stalp M, v Griensven M, Weinberg A, Dahlweit M, Tscherne H. Optimaler Zeitpunkt der Sekundäroperation bei Polytrauma: eine Evaluation an 4314 Schwerverletzten [Optimal timing for secondary surgery in polytrauma patients: an evaluation of 4,314 serious-injury cases]. Chirurg. 1999;70(11):1287-93. doi:10.1007/s001040050781 https://doi.org/10.1007/s001040050781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52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Kalbas Y, Heining SM, Kaiser A, Klingebiel FK, Pfeifer R, Wanner GA, et al. Fracture fixation in polytraumatized patients-From an interdisciplinary early total/appropriate care to the safe definitive surgery concept. Front Med (Lausanne). 2024;11:1362986. doi:10.3389/fmed.2024.1362986 https://doi.org/10.3389/fmed.2024.1362986</a:t>
            </a:r>
          </a:p>
          <a:p>
            <a:pPr>
              <a:spcAft>
                <a:spcPts val="800"/>
              </a:spcAft>
            </a:pPr>
            <a:r>
              <a:rPr sz="1200">
                <a:solidFill>
                  <a:srgbClr val="263238"/>
                </a:solidFill>
                <a:latin typeface="Calibri"/>
              </a:rPr>
              <a:t>[r14] Pape HC, Tornetta P, Tarkin I, Tzioupis C, Sabeson V, Olson SA. Timing of fracture fixation in multitrauma patients: the role of early total care and damage control surgery. J Am Acad Orthop Surg. 2009;17(9):541-9. doi:10.5435/00124635-200909000-00001 https://doi.org/10.5435/00124635-200909000-00001</a:t>
            </a:r>
          </a:p>
          <a:p>
            <a:pPr>
              <a:spcAft>
                <a:spcPts val="800"/>
              </a:spcAft>
            </a:pPr>
            <a:r>
              <a:rPr sz="1200">
                <a:solidFill>
                  <a:srgbClr val="263238"/>
                </a:solidFill>
                <a:latin typeface="Calibri"/>
              </a:rPr>
              <a:t>[r15] Nowotarski PJ, Turen CH, Brumback RJ, Scarboro JM. Conversion of external fixation to intramedullary nailing for fractures of the shaft of the femur in multiply injured patients. J Bone Joint Surg Am. 2000;82(6):781-8. https://pubmed.ncbi.nlm.nih.gov/10859097/</a:t>
            </a:r>
          </a:p>
          <a:p>
            <a:pPr>
              <a:spcAft>
                <a:spcPts val="800"/>
              </a:spcAft>
            </a:pPr>
            <a:r>
              <a:rPr sz="1200">
                <a:solidFill>
                  <a:srgbClr val="263238"/>
                </a:solidFill>
                <a:latin typeface="Calibri"/>
              </a:rPr>
              <a:t>[r16] Kalbas Y, Stutz Y, Klingebiel FK, Halvachizadeh S, Teuben MPJ, Ricklin J, et al. Criteria to clear polytrauma patients with traumatic brain injury for safe definitive surgery (&lt;24 h). Injury. 2025;56(5):112149. doi:10.1016/j.injury.2025.112149 https://doi.org/10.1016/j.injury.2025.112149</a:t>
            </a:r>
          </a:p>
          <a:p>
            <a:pPr>
              <a:spcAft>
                <a:spcPts val="800"/>
              </a:spcAft>
            </a:pPr>
            <a:r>
              <a:rPr sz="1200">
                <a:solidFill>
                  <a:srgbClr val="263238"/>
                </a:solidFill>
                <a:latin typeface="Calibri"/>
              </a:rPr>
              <a:t>[r17] Keß A, Kleber C, Lefering R, Osterhoff G. Reassessing the role of external fixation in polytrauma and severly injured patients with chest trauma and femur fracture: a propensity score-matched analysis from the TraumaRegister DGU®. Eur J Trauma Emerg Surg. 2025;51(1):296. doi:10.1007/s00068-025-02956-x https://doi.org/10.1007/s00068-025-02956-x</a:t>
            </a:r>
          </a:p>
          <a:p>
            <a:pPr>
              <a:spcAft>
                <a:spcPts val="800"/>
              </a:spcAft>
            </a:pPr>
            <a:r>
              <a:rPr sz="1200">
                <a:solidFill>
                  <a:srgbClr val="263238"/>
                </a:solidFill>
                <a:latin typeface="Calibri"/>
              </a:rPr>
              <a:t>[r18] Vallier HA, Moore TA, Como JJ, Wilczewski PA, Steinmetz MP, Wagner KG, et al. Complications are reduced with a protocol to standardize timing of fixation based on response to resuscitation. J Orthop Surg Res. 2015;10:155. doi:10.1186/s13018-015-0298-1 https://doi.org/10.1186/s13018-015-0298-1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52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Staeheli GR, Fraser MR, Morgan SJ. The dangers of damage control orthopedics: a case report of vascular injury after femoral fracture external fixation. Patient Saf Surg. 2012;6:7. doi:10.1186/1754-9493-6-7 https://doi.org/10.1186/1754-9493-6-7</a:t>
            </a:r>
          </a:p>
          <a:p>
            <a:pPr>
              <a:spcAft>
                <a:spcPts val="800"/>
              </a:spcAft>
            </a:pPr>
            <a:r>
              <a:rPr sz="1200">
                <a:solidFill>
                  <a:srgbClr val="263238"/>
                </a:solidFill>
                <a:latin typeface="Calibri"/>
              </a:rPr>
              <a:t>[r20] O'Toole RV, O'Brien M, Scalea TM, Habashi N, Pollak AN, Turen CH. Resuscitation before stabilization of femoral fractures limits acute respiratory distress syndrome in patients with multiple traumatic injuries despite low use of damage control orthopedics. J Trauma. 2009;67(5):1013-21. doi:10.1097/TA.0b013e3181b890be https://doi.org/10.1097/TA.0b013e3181b890be</a:t>
            </a:r>
          </a:p>
          <a:p>
            <a:pPr>
              <a:spcAft>
                <a:spcPts val="800"/>
              </a:spcAft>
            </a:pPr>
            <a:r>
              <a:rPr sz="1200">
                <a:solidFill>
                  <a:srgbClr val="263238"/>
                </a:solidFill>
                <a:latin typeface="Calibri"/>
              </a:rPr>
              <a:t>[r21] Dezman ZD, Comer AC, Smith GS, Narayan M, Scalea TM, Hirshon JM. Failure to clear elevated lactate predicts 24-hour mortality in trauma patients. J Trauma Acute Care Surg. 2015;79(4):580-5. doi:10.1097/TA.0000000000000810 https://doi.org/10.1097/TA.0000000000000810</a:t>
            </a:r>
          </a:p>
          <a:p>
            <a:pPr>
              <a:spcAft>
                <a:spcPts val="800"/>
              </a:spcAft>
            </a:pPr>
            <a:r>
              <a:rPr sz="1200">
                <a:solidFill>
                  <a:srgbClr val="263238"/>
                </a:solidFill>
                <a:latin typeface="Calibri"/>
              </a:rPr>
              <a:t>[r22] Wang HE, Callaway CW, Peitzman AB, Tisherman SA. Admission hypothermia and outcome after major trauma. Crit Care Med. 2005;33(6):1296-301. doi:10.1097/01.ccm.0000165965.31895.80 https://doi.org/10.1097/01.ccm.0000165965.31895.80</a:t>
            </a:r>
          </a:p>
          <a:p>
            <a:pPr>
              <a:spcAft>
                <a:spcPts val="800"/>
              </a:spcAft>
            </a:pPr>
            <a:r>
              <a:rPr sz="1200">
                <a:solidFill>
                  <a:srgbClr val="263238"/>
                </a:solidFill>
                <a:latin typeface="Calibri"/>
              </a:rPr>
              <a:t>[r23] Tuttle MS, Smith WR, Williams AE, Agudelo JF, Hartshorn CJ, Moore EE, et al. Safety and efficacy of damage control external fixation versus early definitive stabilization for femoral shaft fractures in the multiple-injured patient. J Trauma. 2009;67(3):602-5. doi:10.1097/TA.0b013e3181aa21c0 https://doi.org/10.1097/TA.0b013e3181aa21c0</a:t>
            </a:r>
          </a:p>
          <a:p>
            <a:pPr>
              <a:spcAft>
                <a:spcPts val="800"/>
              </a:spcAft>
            </a:pPr>
            <a:r>
              <a:rPr sz="1200">
                <a:solidFill>
                  <a:srgbClr val="263238"/>
                </a:solidFill>
                <a:latin typeface="Calibri"/>
              </a:rPr>
              <a:t>[r24] Bayer TP, Teuben MPJ, Halvachizadeh S, Shehu A, Lefering R, Pfeifer R, et al. Timing of fracture fixation for femur and pelvis fractures in patients with severe traumatic brain injury - an analysis of the TraumaRegister DGU®. Eur J Trauma Emerg Surg. 2026;52(1):203. doi:10.1007/s00068-026-03253-x https://doi.org/10.1007/s00068-026-03253-x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52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Scalea TM, Scott JD, Brumback RJ, Burgess AR, Mitchell KA, Kufera JA, et al. Early fracture fixation may be "just fine" after head injury: no difference in central nervous system outcomes. J Trauma. 1999;46(5):839-46. doi:10.1097/00005373-199905000-00012 https://doi.org/10.1097/00005373-199905000-00012</a:t>
            </a:r>
          </a:p>
          <a:p>
            <a:pPr>
              <a:spcAft>
                <a:spcPts val="800"/>
              </a:spcAft>
            </a:pPr>
            <a:r>
              <a:rPr sz="1200">
                <a:solidFill>
                  <a:srgbClr val="263238"/>
                </a:solidFill>
                <a:latin typeface="Calibri"/>
              </a:rPr>
              <a:t>[r26] Pfeifer R, Kalbas Y, Coimbra R, Leenen L, Komadina R, Hildebrand F, et al. Indications and interventions of damage control orthopedic surgeries: an expert opinion survey. Eur J Trauma Emerg Surg. 2021;47(6):2081-2092. doi:10.1007/s00068-020-01386-1 https://doi.org/10.1007/s00068-020-01386-1</a:t>
            </a:r>
          </a:p>
          <a:p>
            <a:pPr>
              <a:spcAft>
                <a:spcPts val="800"/>
              </a:spcAft>
            </a:pPr>
            <a:r>
              <a:rPr sz="1200">
                <a:solidFill>
                  <a:srgbClr val="263238"/>
                </a:solidFill>
                <a:latin typeface="Calibri"/>
              </a:rPr>
              <a:t>[r27] Bone LB, Johnson KD, Weigelt J, Scheinberg R. Early versus delayed stabilization of femoral fractures. A prospective randomized study. J Bone Joint Surg Am. 1989;71(3):336-40. https://pubmed.ncbi.nlm.nih.gov/2925704/</a:t>
            </a:r>
          </a:p>
          <a:p>
            <a:pPr>
              <a:spcAft>
                <a:spcPts val="800"/>
              </a:spcAft>
            </a:pPr>
            <a:r>
              <a:rPr sz="1200">
                <a:solidFill>
                  <a:srgbClr val="263238"/>
                </a:solidFill>
                <a:latin typeface="Calibri"/>
              </a:rPr>
              <a:t>[r28] Pape HC, Auf'm'Kolk M, Paffrath T, Regel G, Sturm JA, Tscherne H. Primary intramedullary femur fixation in multiple trauma patients with associated lung contusion--a cause of posttraumatic ARDS?. J Trauma. 1993;34(4):540-7. doi:10.1097/00005373-199304000-00010 https://doi.org/10.1097/00005373-199304000-00010</a:t>
            </a:r>
          </a:p>
          <a:p>
            <a:pPr>
              <a:spcAft>
                <a:spcPts val="800"/>
              </a:spcAft>
            </a:pPr>
            <a:r>
              <a:rPr sz="1200">
                <a:solidFill>
                  <a:srgbClr val="263238"/>
                </a:solidFill>
                <a:latin typeface="Calibri"/>
              </a:rPr>
              <a:t>[r29] Scalea TM, Boswell SA, Scott JD, Mitchell KA, Kramer ME, Pollak AN. External fixation as a bridge to intramedullary nailing for patients with multiple injuries and with femur fractures: damage control orthopedics. J Trauma. 2000;48(4):613-21. doi:10.1097/00005373-200004000-00006 https://doi.org/10.1097/00005373-200004000-00006</a:t>
            </a:r>
          </a:p>
          <a:p>
            <a:pPr>
              <a:spcAft>
                <a:spcPts val="800"/>
              </a:spcAft>
            </a:pPr>
            <a:r>
              <a:rPr sz="1200">
                <a:solidFill>
                  <a:srgbClr val="263238"/>
                </a:solidFill>
                <a:latin typeface="Calibri"/>
              </a:rPr>
              <a:t>[r30] Dewar DC, Tarrant SM, King KL, Balogh ZJ. Changes in the epidemiology and prediction of multiple-organ failure after injury. J Trauma Acute Care Surg. 2013;74(3):774-9. doi:10.1097/TA.0b013e31827a6e69 https://doi.org/10.1097/TA.0b013e31827a6e69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52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Giannoudis PV, Smith RM, Bellamy MC, Morrison JF, Dickson RA, Guillou PJ. Stimulation of the inflammatory system by reamed and unreamed nailing of femoral fractures. An analysis of the second hit. J Bone Joint Surg Br. 1999;81(2):356-61. doi:10.1302/0301-620x.81b2.8988 https://doi.org/10.1302/0301-620x.81b2.8988</a:t>
            </a:r>
          </a:p>
          <a:p>
            <a:pPr>
              <a:spcAft>
                <a:spcPts val="800"/>
              </a:spcAft>
            </a:pPr>
            <a:r>
              <a:rPr sz="1200">
                <a:solidFill>
                  <a:srgbClr val="263238"/>
                </a:solidFill>
                <a:latin typeface="Calibri"/>
              </a:rPr>
              <a:t>[r32] Vallier HA, Wang X, Moore TA, Wilber JH, Como JJ. Timing of orthopaedic surgery in multiple trauma patients: development of a protocol for early appropriate care. J Orthop Trauma. 2013;27(10):543-51. doi:10.1097/BOT.0b013e31829efda1 https://doi.org/10.1097/BOT.0b013e31829efda1</a:t>
            </a:r>
          </a:p>
          <a:p>
            <a:pPr>
              <a:spcAft>
                <a:spcPts val="800"/>
              </a:spcAft>
            </a:pPr>
            <a:r>
              <a:rPr sz="1200">
                <a:solidFill>
                  <a:srgbClr val="263238"/>
                </a:solidFill>
                <a:latin typeface="Calibri"/>
              </a:rPr>
              <a:t>[r33] Rixen D, Grass G, Sauerland S, Lefering R, Raum MR, Yücel N, et al. Evaluation of criteria for temporary external fixation in risk-adapted damage control orthopedic surgery of femur shaft fractures in multiple trauma patients: "evidence-based medicine" versus "reality" in the trauma registry of the German Trauma Society. J Trauma. 2005;59(6):1375-94. doi:10.1097/01.ta.0000198364.50334.39 https://doi.org/10.1097/01.ta.0000198364.50334.39</a:t>
            </a:r>
          </a:p>
          <a:p>
            <a:pPr>
              <a:spcAft>
                <a:spcPts val="800"/>
              </a:spcAft>
            </a:pPr>
            <a:r>
              <a:rPr sz="1200">
                <a:solidFill>
                  <a:srgbClr val="263238"/>
                </a:solidFill>
                <a:latin typeface="Calibri"/>
              </a:rPr>
              <a:t>[r34] Nahm NJ, Como JJ, Wilber JH, Vallier HA. Early appropriate care: definitive stabilization of femoral fractures within 24 hours of injury is safe in most patients with multiple injuries. J Trauma. 2011;71(1):175-85. doi:10.1097/TA.0b013e3181fc93a2 https://doi.org/10.1097/TA.0b013e3181fc93a2</a:t>
            </a:r>
          </a:p>
          <a:p>
            <a:pPr>
              <a:spcAft>
                <a:spcPts val="800"/>
              </a:spcAft>
            </a:pPr>
            <a:r>
              <a:rPr sz="1200">
                <a:solidFill>
                  <a:srgbClr val="263238"/>
                </a:solidFill>
                <a:latin typeface="Calibri"/>
              </a:rPr>
              <a:t>[r35] Burkhart RJ, Moyal AJ, Adelstein JM, Nedder VJ, Furdock RJ, Liu RW, et al. Evaluating Early Appropriate Care Criteria for Acute Axial and Lower Extremity Fractures: A Large Database Propensity-Matched Cohort Study. J Am Acad Orthop Surg Glob Res Rev. 2025;9(12):e25.00089. doi:10.5435/JAAOSGlobal-D-25-00089 https://doi.org/10.5435/JAAOSGlobal-D-25-00089</a:t>
            </a:r>
          </a:p>
          <a:p>
            <a:pPr>
              <a:spcAft>
                <a:spcPts val="800"/>
              </a:spcAft>
            </a:pPr>
            <a:r>
              <a:rPr sz="1200">
                <a:solidFill>
                  <a:srgbClr val="263238"/>
                </a:solidFill>
                <a:latin typeface="Calibri"/>
              </a:rPr>
              <a:t>[r36] Morshed S, Miclau T, Bembom O, Cohen M, Knudson MM, Colford JM. Delayed internal fixation of femoral shaft fracture reduces mortality among patients with multisystem trauma. J Bone Joint Surg Am. 2009;91(1):3-13. doi:10.2106/JBJS.H.00338 https://doi.org/10.2106/JBJS.H.00338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52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Brundage SI, McGhan R, Jurkovich GJ, Mack CD, Maier RV. Timing of femur fracture fixation: effect on outcome in patients with thoracic and head injuries. J Trauma. 2002;52(2):299-307. doi:10.1097/00005373-200202000-00016 https://doi.org/10.1097/00005373-200202000-00016</a:t>
            </a:r>
          </a:p>
          <a:p>
            <a:pPr>
              <a:spcAft>
                <a:spcPts val="800"/>
              </a:spcAft>
            </a:pPr>
            <a:r>
              <a:rPr sz="1200">
                <a:solidFill>
                  <a:srgbClr val="263238"/>
                </a:solidFill>
                <a:latin typeface="Calibri"/>
              </a:rPr>
              <a:t>[r38] Nahm NJ, Vallier HA. Timing of definitive treatment of femoral shaft fractures in patients with multiple injuries: a systematic review of randomized and nonrandomized trials. J Trauma Acute Care Surg. 2012;73(5):1046-63. doi:10.1097/TA.0b013e3182701ded https://doi.org/10.1097/TA.0b013e3182701ded</a:t>
            </a:r>
          </a:p>
          <a:p>
            <a:pPr>
              <a:spcAft>
                <a:spcPts val="800"/>
              </a:spcAft>
            </a:pPr>
            <a:r>
              <a:rPr sz="1200">
                <a:solidFill>
                  <a:srgbClr val="263238"/>
                </a:solidFill>
                <a:latin typeface="Calibri"/>
              </a:rPr>
              <a:t>[r39] Pape HC, Halvachizadeh S, Leenen L, Velmahos GD, Buckley R, Giannoudis PV. Timing of major fracture care in polytrauma patients - An update on principles, parameters and strategies for 2020. Injury. 2019;50(10):1656-1670. doi:10.1016/j.injury.2019.09.021 https://doi.org/10.1016/j.injury.2019.09.021</a:t>
            </a:r>
          </a:p>
          <a:p>
            <a:pPr>
              <a:spcAft>
                <a:spcPts val="800"/>
              </a:spcAft>
            </a:pPr>
            <a:r>
              <a:rPr sz="1200">
                <a:solidFill>
                  <a:srgbClr val="263238"/>
                </a:solidFill>
                <a:latin typeface="Calibri"/>
              </a:rPr>
              <a:t>[r40] Gandhi RR, Overton TL, Haut ER, Lau B, Vallier HA, Rohs T, et al. Optimal timing of femur fracture stabilization in polytrauma patients: A practice management guideline from the Eastern Association for the Surgery of Trauma. J Trauma Acute Care Surg. 2014;77(5):787-795. doi:10.1097/TA.0000000000000434 https://doi.org/10.1097/TA.0000000000000434</a:t>
            </a:r>
          </a:p>
          <a:p>
            <a:pPr>
              <a:spcAft>
                <a:spcPts val="800"/>
              </a:spcAft>
            </a:pPr>
            <a:r>
              <a:rPr sz="1200">
                <a:solidFill>
                  <a:srgbClr val="263238"/>
                </a:solidFill>
                <a:latin typeface="Calibri"/>
              </a:rPr>
              <a:t>[r41] Weninger P, Figl M, Spitaler R, Mauritz W, Hertz H. Early unreamed intramedullary nailing of femoral fractures is safe in patients with severe thoracic trauma. J Trauma. 2007;62(3):692-6. doi:10.1097/01.ta.0000243203.38466.e0 https://doi.org/10.1097/01.ta.0000243203.38466.e0</a:t>
            </a:r>
          </a:p>
          <a:p>
            <a:pPr>
              <a:spcAft>
                <a:spcPts val="800"/>
              </a:spcAft>
            </a:pPr>
            <a:r>
              <a:rPr sz="1200">
                <a:solidFill>
                  <a:srgbClr val="263238"/>
                </a:solidFill>
                <a:latin typeface="Calibri"/>
              </a:rPr>
              <a:t>[r42] Pfeifer R, Rixen D, Husebye EE, Pardini D, Müller M, Dumont C, et al. Do stable multiply injured patients with bilateral femur fractures have higher complication rates? An investigation by the EPOFF study group. Eur J Trauma Emerg Surg. 2012;38(2):185-90. doi:10.1007/s00068-011-0147-9 https://doi.org/10.1007/s00068-011-0147-9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52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Reipond L, Trompeter A, Szarko M. Neurovascular anatomy around the knee: Relevance of the dangers of self-drilling external fixator pin tips. SICOT J. 2019;5:9. doi:10.1051/sicotj/2019006 https://doi.org/10.1051/sicotj/2019006</a:t>
            </a:r>
          </a:p>
          <a:p>
            <a:pPr>
              <a:spcAft>
                <a:spcPts val="800"/>
              </a:spcAft>
            </a:pPr>
            <a:r>
              <a:rPr sz="1200">
                <a:solidFill>
                  <a:srgbClr val="263238"/>
                </a:solidFill>
                <a:latin typeface="Calibri"/>
              </a:rPr>
              <a:t>[r44] Lethaby A, Temple J, Santy-Tomlinson J. Pin site care for preventing infections associated with external bone fixators and pins. Cochrane Database Syst Rev. 2013;2013(12):CD004551. doi:10.1002/14651858.CD004551.pub3 https://doi.org/10.1002/14651858.CD004551.pub3</a:t>
            </a:r>
          </a:p>
          <a:p>
            <a:pPr>
              <a:spcAft>
                <a:spcPts val="800"/>
              </a:spcAft>
            </a:pPr>
            <a:r>
              <a:rPr sz="1200">
                <a:solidFill>
                  <a:srgbClr val="263238"/>
                </a:solidFill>
                <a:latin typeface="Calibri"/>
              </a:rPr>
              <a:t>[r45] Scannell BP, Waldrop NE, Sasser HC, Sing RF, Bosse MJ. Skeletal traction versus external fixation in the initial temporization of femoral shaft fractures in severely injured patients. J Trauma. 2010;68(3):633-40. doi:10.1097/TA.0b013e3181cef471 https://doi.org/10.1097/TA.0b013e3181cef471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52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de daños o cuidado total temprano: decidir con la fisiología y no con el calendario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