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Fabian: hueso largo o pelvis (mínima)</c:v>
                </c:pt>
                <c:pt idx="1">
                  <c:v>Bernal: diáfisis (Schonfeld)</c:v>
                </c:pt>
                <c:pt idx="2">
                  <c:v>Bulger: hueso largo</c:v>
                </c:pt>
                <c:pt idx="3">
                  <c:v>Gupta: hueso largo y pelvis</c:v>
                </c:pt>
              </c:strCache>
            </c:strRef>
          </c:cat>
          <c:val>
            <c:numRef>
              <c:f>Sheet1!$B$2:$B$5</c:f>
              <c:numCache>
                <c:formatCode>General</c:formatCode>
                <c:ptCount val="4"/>
                <c:pt idx="0">
                  <c:v>11</c:v>
                </c:pt>
                <c:pt idx="1">
                  <c:v>4.3</c:v>
                </c:pt>
                <c:pt idx="2">
                  <c:v>0.9</c:v>
                </c:pt>
                <c:pt idx="3">
                  <c:v>0.7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Fémur múltiple</c:v>
                </c:pt>
                <c:pt idx="1">
                  <c:v>Fémur aislado</c:v>
                </c:pt>
                <c:pt idx="2">
                  <c:v>Tibia o peroné aislado</c:v>
                </c:pt>
                <c:pt idx="3">
                  <c:v>Cuello femoral aislado</c:v>
                </c:pt>
              </c:strCache>
            </c:strRef>
          </c:cat>
          <c:val>
            <c:numRef>
              <c:f>Sheet1!$B$2:$B$5</c:f>
              <c:numCache>
                <c:formatCode>General</c:formatCode>
                <c:ptCount val="4"/>
                <c:pt idx="0">
                  <c:v>1.29</c:v>
                </c:pt>
                <c:pt idx="1">
                  <c:v>0.54</c:v>
                </c:pt>
                <c:pt idx="2">
                  <c:v>0.3</c:v>
                </c:pt>
                <c:pt idx="3">
                  <c:v>0.06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Criterios de Gurd</c:v>
                </c:pt>
                <c:pt idx="1">
                  <c:v>Criterios de Lindeque</c:v>
                </c:pt>
              </c:strCache>
            </c:strRef>
          </c:cat>
          <c:val>
            <c:numRef>
              <c:f>Sheet1!$B$2:$B$3</c:f>
              <c:numCache>
                <c:formatCode>General</c:formatCode>
                <c:ptCount val="2"/>
                <c:pt idx="0">
                  <c:v>13</c:v>
                </c:pt>
                <c:pt idx="1">
                  <c:v>29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pg/mL</c:v>
                </c:pt>
              </c:strCache>
            </c:strRef>
          </c:tx>
          <c:spPr>
            <a:solidFill>
              <a:srgbClr val="0F5F6B"/>
            </a:solidFill>
          </c:spPr>
          <c:cat>
            <c:strRef>
              <c:f>Sheet1!$A$2:$A$3</c:f>
              <c:strCache>
                <c:ptCount val="2"/>
                <c:pt idx="0">
                  <c:v>Con SEG</c:v>
                </c:pt>
                <c:pt idx="1">
                  <c:v>Sin SEG</c:v>
                </c:pt>
              </c:strCache>
            </c:strRef>
          </c:cat>
          <c:val>
            <c:numRef>
              <c:f>Sheet1!$B$2:$B$3</c:f>
              <c:numCache>
                <c:formatCode>General</c:formatCode>
                <c:ptCount val="2"/>
                <c:pt idx="0">
                  <c:v>131</c:v>
                </c:pt>
                <c:pt idx="1">
                  <c:v>72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pg/mL</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Petequias</c:v>
                </c:pt>
                <c:pt idx="1">
                  <c:v>Trombocitopenia</c:v>
                </c:pt>
                <c:pt idx="2">
                  <c:v>Cambios del estado mental</c:v>
                </c:pt>
                <c:pt idx="3">
                  <c:v>Anemia inexplicada</c:v>
                </c:pt>
                <c:pt idx="4">
                  <c:v>Temperatura mayor de 39 °C</c:v>
                </c:pt>
                <c:pt idx="5">
                  <c:v>Taquicardia mayor de 120 por minuto</c:v>
                </c:pt>
                <c:pt idx="6">
                  <c:v>Hipoxia</c:v>
                </c:pt>
              </c:strCache>
            </c:strRef>
          </c:cat>
          <c:val>
            <c:numRef>
              <c:f>Sheet1!$B$2:$B$8</c:f>
              <c:numCache>
                <c:formatCode>General</c:formatCode>
                <c:ptCount val="7"/>
                <c:pt idx="0">
                  <c:v>33</c:v>
                </c:pt>
                <c:pt idx="1">
                  <c:v>37</c:v>
                </c:pt>
                <c:pt idx="2">
                  <c:v>59</c:v>
                </c:pt>
                <c:pt idx="3">
                  <c:v>67</c:v>
                </c:pt>
                <c:pt idx="4">
                  <c:v>70</c:v>
                </c:pt>
                <c:pt idx="5">
                  <c:v>93</c:v>
                </c:pt>
                <c:pt idx="6">
                  <c:v>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RM convencional (11 casos de SEG cerebral, 10 de LAD)</c:v>
                </c:pt>
              </c:strCache>
            </c:strRef>
          </c:cat>
          <c:val>
            <c:numRef>
              <c:f>Sheet1!$B$2:$B$2</c:f>
              <c:numCache>
                <c:formatCode>General</c:formatCode>
                <c:ptCount val="1"/>
                <c:pt idx="0">
                  <c:v>76</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RM convencional (11 casos de SEG cerebral, 10 de LAD)</c:v>
                </c:pt>
              </c:strCache>
            </c:strRef>
          </c:cat>
          <c:val>
            <c:numRef>
              <c:f>Sheet1!$C$2:$C$2</c:f>
              <c:numCache>
                <c:formatCode>General</c:formatCode>
                <c:ptCount val="1"/>
                <c:pt idx="0">
                  <c:v>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Patrón de cielo estrellado</c:v>
                </c:pt>
                <c:pt idx="1">
                  <c:v>Edema citotóxico del cuerpo calloso</c:v>
                </c:pt>
                <c:pt idx="2">
                  <c:v>Patrón de nuez en susceptibilidad</c:v>
                </c:pt>
                <c:pt idx="3">
                  <c:v>Anomalía de difusión de cualquier patrón</c:v>
                </c:pt>
                <c:pt idx="4">
                  <c:v>Microhemorragias de cualquier patrón</c:v>
                </c:pt>
              </c:strCache>
            </c:strRef>
          </c:cat>
          <c:val>
            <c:numRef>
              <c:f>Sheet1!$B$2:$B$6</c:f>
              <c:numCache>
                <c:formatCode>General</c:formatCode>
                <c:ptCount val="5"/>
                <c:pt idx="0">
                  <c:v>68.5</c:v>
                </c:pt>
                <c:pt idx="1">
                  <c:v>77.27</c:v>
                </c:pt>
                <c:pt idx="2">
                  <c:v>89.74</c:v>
                </c:pt>
                <c:pt idx="3">
                  <c:v>97.64</c:v>
                </c:pt>
                <c:pt idx="4">
                  <c:v>98.11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Fijación diferida (4-7 días), Noruega</c:v>
                </c:pt>
                <c:pt idx="1">
                  <c:v>Fijación inmediata, Noruega</c:v>
                </c:pt>
                <c:pt idx="2">
                  <c:v>Clavado después de 10 h (diáfisis aislada)</c:v>
                </c:pt>
                <c:pt idx="3">
                  <c:v>Clavado en menos de 10 h (diáfisis aislada)</c:v>
                </c:pt>
              </c:strCache>
            </c:strRef>
          </c:cat>
          <c:val>
            <c:numRef>
              <c:f>Sheet1!$B$2:$B$5</c:f>
              <c:numCache>
                <c:formatCode>General</c:formatCode>
                <c:ptCount val="4"/>
                <c:pt idx="0">
                  <c:v>10.4</c:v>
                </c:pt>
                <c:pt idx="1">
                  <c:v>1.8</c:v>
                </c:pt>
                <c:pt idx="2">
                  <c:v>10</c:v>
                </c:pt>
                <c:pt idx="3">
                  <c:v>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Schonfeld: placebo (9 de 41)</c:v>
                </c:pt>
                <c:pt idx="1">
                  <c:v>Schonfeld: corticoide (0 de 21)</c:v>
                </c:pt>
                <c:pt idx="2">
                  <c:v>Kallenbach: controles</c:v>
                </c:pt>
                <c:pt idx="3">
                  <c:v>Kallenbach: corticoide</c:v>
                </c:pt>
              </c:strCache>
            </c:strRef>
          </c:cat>
          <c:val>
            <c:numRef>
              <c:f>Sheet1!$B$2:$B$5</c:f>
              <c:numCache>
                <c:formatCode>General</c:formatCode>
                <c:ptCount val="4"/>
                <c:pt idx="0">
                  <c:v>22</c:v>
                </c:pt>
                <c:pt idx="1">
                  <c:v>0</c:v>
                </c:pt>
                <c:pt idx="2">
                  <c:v>23.8</c:v>
                </c:pt>
                <c:pt idx="3">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Venteo proximal, fémur</c:v>
                </c:pt>
                <c:pt idx="1">
                  <c:v>Venteo proximal, tibia</c:v>
                </c:pt>
                <c:pt idx="2">
                  <c:v>Venteo distal, fémur y tibia</c:v>
                </c:pt>
              </c:strCache>
            </c:strRef>
          </c:cat>
          <c:val>
            <c:numRef>
              <c:f>Sheet1!$B$2:$B$4</c:f>
              <c:numCache>
                <c:formatCode>General</c:formatCode>
                <c:ptCount val="3"/>
                <c:pt idx="0">
                  <c:v>70</c:v>
                </c:pt>
                <c:pt idx="1">
                  <c:v>90</c:v>
                </c:pt>
                <c:pt idx="2">
                  <c:v>90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Bulger (27 casos)</c:v>
                </c:pt>
                <c:pt idx="1">
                  <c:v>Gupta (12 casos)</c:v>
                </c:pt>
                <c:pt idx="2">
                  <c:v>Bernal (148 casos)</c:v>
                </c:pt>
                <c:pt idx="3">
                  <c:v>Bernal: controles sin SEG</c:v>
                </c:pt>
              </c:strCache>
            </c:strRef>
          </c:cat>
          <c:val>
            <c:numRef>
              <c:f>Sheet1!$B$2:$B$5</c:f>
              <c:numCache>
                <c:formatCode>General</c:formatCode>
                <c:ptCount val="4"/>
                <c:pt idx="0">
                  <c:v>44</c:v>
                </c:pt>
                <c:pt idx="1">
                  <c:v>75</c:v>
                </c:pt>
                <c:pt idx="2">
                  <c:v>93.9</c:v>
                </c:pt>
                <c:pt idx="3">
                  <c:v>16.8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Discapacidad leve a moderada entre los dados de alta</c:v>
                </c:pt>
                <c:pt idx="1">
                  <c:v>Dados de alta</c:v>
                </c:pt>
                <c:pt idx="2">
                  <c:v>Cielo estrellado en la RM</c:v>
                </c:pt>
                <c:pt idx="3">
                  <c:v>Presentación en coma</c:v>
                </c:pt>
              </c:strCache>
            </c:strRef>
          </c:cat>
          <c:val>
            <c:numRef>
              <c:f>Sheet1!$B$2:$B$5</c:f>
              <c:numCache>
                <c:formatCode>General</c:formatCode>
                <c:ptCount val="4"/>
                <c:pt idx="0">
                  <c:v>57</c:v>
                </c:pt>
                <c:pt idx="1">
                  <c:v>72</c:v>
                </c:pt>
                <c:pt idx="2">
                  <c:v>74</c:v>
                </c:pt>
                <c:pt idx="3">
                  <c:v>74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Bogotá</c:v>
                </c:pt>
                <c:pt idx="1">
                  <c:v>Seattle</c:v>
                </c:pt>
                <c:pt idx="2">
                  <c:v>Taiwán</c:v>
                </c:pt>
                <c:pt idx="3">
                  <c:v>Nueva Delhi</c:v>
                </c:pt>
              </c:strCache>
            </c:strRef>
          </c:cat>
          <c:val>
            <c:numRef>
              <c:f>Sheet1!$B$2:$B$5</c:f>
              <c:numCache>
                <c:formatCode>General</c:formatCode>
                <c:ptCount val="4"/>
                <c:pt idx="0">
                  <c:v>5.4</c:v>
                </c:pt>
                <c:pt idx="1">
                  <c:v>7</c:v>
                </c:pt>
                <c:pt idx="2">
                  <c:v>7.7</c:v>
                </c:pt>
                <c:pt idx="3">
                  <c:v>8.3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Embolia grasa y síndrome de embolia grasa.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embolia grasa y síndrome de embolia grasa; Epidemiología: cuántos y en quién; Mecanismo: cómo la grasa llega al pulmón y por qué hace daño; Anatomía: la ruta de la grasa y los órganos blanco; Variantes: del hallazgo silente al cuadro fulminante; Criterios diagnósticos: Gurd y Wilson, Schonfeld y Lindeque; Diagnóstico: clínico, de exclusión y por etapas; Cuadro clínico por sistemas y por tiempo; Imágenes: qué ve cada técnica y qué tan fiable es; Diagnóstico diferencial: qué más puede ser; Algoritmo: sospecha y decisión en el paciente de riesgo; Tratamiento: soporte intensivo y lo que no sirve; Prevención: fijar a tiempo, fresar con cabeza y valorar los corticoides; Técnica: cómo reducir la carga embólica al clavar un fémur; Complicaciones: lo que puede salir mal; Pronóstico: la mayoría se recupera, pero no todos; Seguimiento y rehabilitación; Guías y vacíos de evidencia. Estructura sugerida por el autor para diez minutos: Lámina 1 (apertura) · Caso didáctico inventado: un joven con fractura cerrada de fémur que, a los dos días, desatura, se confunde y tiene unas petequias en las axilas. Pregunta al auditorio: ¿qué diagnósticos plantea y cuál no puede perder?. Lámina 2 · Definición: la embolia grasa es casi universal tras una fractura de hueso largo; el síndrome es la minoría con disfunción de órganos [r30][r44]. Lámina 3 · Epidemiología: 0,9 % en una serie clínica de Seattle y 4,3 % en Bogotá; en la base de Estados Unidos, 1,29 % con fémur múltiple frente a 0,54 % con fémur aislado [r1][r27][r3]. Lámina 4 · Fisiopatología en un dibujo: presión intramedular, grasa al sistema venoso, capilar pulmonar, y la parte bioquímica con ácidos grasos libres; en un estudio experimental el fresado llevó la presión intramedular hasta 350 mmHg [r31][r32]. Lámina 5 · Clínica: pulmón primero, cerebro después y petequias al final, en la ventana de 24 a 72 h; petequias en 33 % de una serie de 27 casos [r32][r27][r1]. Lámina 6 · Diagnóstico: tres criterios (Gurd, Schonfeld, Lindeque), ninguno validado; en la misma serie dieron 13 % y 29 % [r33][r31]. Lámina 7 · Imagen: vidrio esmerilado y nódulos en la TC; cielo estrellado en la RM; la RM separa de la lesión axonal con sensibilidad de 76 % y especificidad de 85 % [r37][r34][r42]. Lámina 8 · Tratamiento: soporte en UCI; heparina, alcohol y dextrano no sirven; prono o ECMO como rescate en reportes de caso [r32][r33]. Lámina 9 · Prevención: fijar temprano (10,4 % frente a 1,8 %; aOR 0,42 en Bogotá); fresado sin más SDRA en metaanálisis; RIA con menos émbolos pero sin efecto clínico demostrado [r6][r27][r19][r16][r17]. Lámina 10 (cierre) · Mensajes para llevar y preguntas del auditorio: sospechar, excluir, sostener y prevenir; la fijación del fémur bilateral se decide por etapas [r33][r24].</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embolia grasa es el paso de grasa de la médula ósea a la sangre: ocurre en casi todo paciente con fractura de hueso largo y casi siempre pasa inadvertida (fuente: Shaikh N, 2009) (fuente: Mellor A y colaboradores, 2001). El síndrome de embolia grasa (SEG) es la minoría sintomática: hipoxemia, alteración neurológica y petequias que aparecen entre 24 y 72 h después de la lesión (fuente: Shaikh N, 2009). No hay prueba diagnóstica ni criterio validado de forma prospectiva: Gurd, Schonfeld y Lindeque son clínicos y dan cifras distintas sobre los mismos pacientes (fuente: Miyake T y colaboradores, 2026) (fuente: Timon C y colaboradores, 2021). La incidencia clínica depende de la serie y del criterio: de 0,7 % (fuente: Gupta B y colaboradores, 2011) a 4,3 % (fuente: Bernal OYG y colaboradores, 2026) en series retrospectivas, y al menos 11 % con seguimiento prospectivo (fuente: Fabian TC y colaboradores, 1990). El tratamiento es de soporte en cuidados intensivos; lo que sí modifica el riesgo es prevenir, con fijación del hueso largo en las primeras 24 h cuando el estado fisiológico lo permite (fuente: Miyake T y colaboradores, 2026). La mortalidad hospitalaria en las series revisadas va de 5,4 % a 8,3 %, y las revisiones citan 5 % a 15 % (fuente: Bernal OYG y colaboradores, 2026) (fuente: Gupta B y colaboradores, 2011) (fuente: Shaikh N, 2009).</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embolia grasa y síndrome de embolia grasa. La embolia grasa es la presencia de glóbulos de grasa en la microcirculación. El síndrome de embolia grasa (SEG) es el cuadro clínico sistémico que aparece cuando esa embolización se acompaña de disfunción de órganos (fuente: Husebye EE y colaboradores, 2006) (fuente: Munakomi S y colaboradores, 2026). En la práctica, casi todo paciente con una fractura de hueso largo libera grasa a la sangre y solo una minoría llega a tener el síndrome (fuente: Shaikh N, 2009) (fuente: Mellor A y colaboradores, 2001). No son sinónimos. Encontrar grasa en un corte de pulmón no hace diagnóstico de síndrome: en una serie de autopsias, 76 % de los fallecidos (38 de 50) tenía embolia grasa pulmonar, incluido 63 % de los que murieron por causas no traumáticas (10 de 16) (fuente: Eriksson EA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mayor parte de las embolias grasas solo se identifica en la autopsia (fuente: Munakomi S y colaboradores, 2026). La tríada clásica. Compromiso respiratorio, alteración neurológica y petequias. Es la forma de recordarlo, no la forma en que suele presentarse: en una serie de 12 casos ningún paciente reunió las 3 señales mayores de Gurd (fuente: Gupta B y colaboradores, 2011), y la tríada completa rara vez aparece junta (fuente: Miyake T y colaboradores, 2026). Qué lo separa del SDRA. El SDRA afecta solo el pulmón; el SEG compromete además la piel y el sistema nervioso (fuente: Husebye EE y colaboradores, 2006). Un poco de historia. Zenker describió el cuadro en autopsia en 1862 (fuente: Munakomi S y colaboradores, 2026) (fuente: Shaikh N, 2009) (una revisión de 2026 fecha esa descripción en 1861 (fuente: Miyake T y colaboradores, 2026)) y von Bergmann hizo el primer diagnóstico clínico en 1873 (fuente: Munakomi S y colaboradores, 2026) (fuente: Shaikh N, 2009).</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Gurd propuso criterios en 1970 y los modificó con Wilson en 1974 (fuente: Timon C y colaboradores, 2021). Dónde se ve. Sobre todo en trauma ortopédico; también tras artroplastia, quemaduras y liposucción, y rara vez en condiciones no traumáticas como pancreatitis o drepanocitosis (fuente: Timon C y colaboradores, 2021) (fuente: Munakomi S y colaboradores, 2026). Con esto cerramos definición: embolia grasa y síndrome de embolia grasa. Sigamos con epidemiología: cuántos y en quién.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cuántos y en quién. La cifra depende de cómo se mire. Con criterios clínicos retrospectivos la incidencia es baja, menos de 1 % (fuente: Mellor A y colaboradores, 2001); con seguimiento prospectivo sube, a 11 % como mínimo (fuente: Fabian TC y colaboradores, 1990); y en autopsia la embolia grasa pulmonar aparece en 76 % de los fallecidos (fuente: Eriksson EA y colaboradores, 2011). Una revisión sitúa el síndrome clínico entre menos de 1 % y 29 % (fuente: Shaikh N, 2009), otra entre 10 % y 29 % según el momento, el diseño y el criterio (fuente: Shaikh N y colaboradores, 2025), y una tercera calcula las cifras actuales entre 1,4 % y 12,5 % tras fracturas de hueso largo (fuente: Miyake T y colaboradores, 2026). Series de referencia. Un centro de trauma nivel I de Seattle registró 27 casos en 10 años, es decir 0,9 % de los pacientes con fractura de hueso largo (fuente: Bulger EM y colaboradores, 1997). En 92 pacientes con fractura de hueso largo o de pelvis, seguidos de forma prospectiva, 10 cumplieron criterios de SEG: incidencia mínima de 11 % (fuente: Fabian TC y colaboradores, 1990). En Bogotá (2016-2019 y 2022-2023), 148 de 3475 pacientes con fractura diafisaria de húmero, fémur, tibia o peroné tuvieron SEG: 4,3 % (fuente: Bernal OYG y colaboradores, 2026). Por tipo de fractura. En la base nacional de altas hospitalarias de Estados Unidos (1979-2005), el SEG fue más frecuente con fracturas múltiples de fémur que con fractura aislada de fémur (1,29 % frente a 0,54 %), menos con fracturas aisladas de tibia o peroné (0,30 %) y menos aún con la fractura aislada de cuello femoral (0,06 %) (fuente: Stein PD y colaboradores, 2008). Las fracturas aisladas de pelvis, costillas, húmero, radio o cúbito eran demasiado raras para calcular una tasa (fuente: Stein PD y colaboradores, 2008). En Taiwán la incidencia fue de 0,15 % en tibia, 0,78 % en fémur y 2,4 % en fracturas múltiples (fuente: Tsai IT y colaboradores, 2010). En Bogotá, el fémur fue el factor de riesgo más fuerte (aOR 4,63; IC 95 % 2,99-7,22) y hubo 4 casos de SEG con fractura aislada de húmero (1,4 %), sin que el húmero fuera factor independiente en el modelo (fuente: Bernal OYG y colaboradores, 2026). Para pelvis no se halló una tasa propia verificable (sin dato verificable); se sabe que la pelvis forma parte de las series prospectivas de riesgo (fuente: Fabian TC y colaboradores, 1990) (fuente: Gupta B y colaboradores, 2011). Quién. En el mismo registro estadounidense el SEG fue más frecuente en hombres (RR 5,71), afectó sobre todo a personas de 10 a 39 años y rara vez a niños de 0 a 9 años (fuente: Stein PD y colaboradores, 2008). Un matiz. Una serie de 27 casos no halló relación entre el SEG y un patrón o ubicación de fractura concretos (fuente: Bulger EM y colaboradores, 1997), pero las series más grandes sí muestran un gradiente por hueso y por número de fracturas (fuente: Stein PD y colaboradores, 2008) (fuente: Bernal OYG y colaboradores, 2026). Ambas posiciones coexisten en la literatura; lo prudente es tratar todo fémur, tibia y pelvis de alta energía como de riesgo.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SEG según la serie (porcentaje de pacientes con fractura)» muestra lo siguiente. Gupta: hueso largo y pelvis: 0.7 por ciento (fuente: Gupta B y colaboradores, 2011). Bulger: hueso largo: 0.9 por ciento (fuente: Bulger EM y colaboradores, 1997). Bernal: diáfisis (Schonfeld): 4.3 por ciento (fuente: Bernal OYG y colaboradores, 2026). Fabian: hueso largo o pelvis (mínima): 11 por ciento (fuente: Fabian TC y colaboradores, 1990).</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«SEG según la lesión: base nacional de altas de Estados Unidos» muestra lo siguiente. Fémur múltiple: 1.3 por ciento (fuente: Stein PD y colaboradores, 2008). Fémur aislado: 0.5 por ciento (fuente: Stein PD y colaboradores, 2008). Tibia o peroné aislado: 0.3 por ciento (fuente: Stein PD y colaboradores, 2008). Cuello femoral aislado: 0.1 por ciento (fuente: Stein PD y colaboradores, 2008). En el documento Word de este tema encontrarás además: Series de incidencia clínica de SEG: el criterio cambia la cifra; Factores asociados al SEG. Con esto cerramos epidemiología: cuántos y en quién. Sigamos con mecanismo: cómo la grasa llega al pulmón y por qué hace daño.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cómo la grasa llega al pulmón y por qué hace daño. Hay dos teorías, nacidas hace casi un siglo, y no se excluyen entre sí (fuente: Timon C y colaboradores, 2021) (fuente: Miyake T y colaboradores, 2026). Teoría mecánica (Gauss, 1924). El trauma, o el manejo del canal medular, eleva la presión intramedular y empuja médula grasa hacia los senos venosos. Los glóbulos viajan con la sangre venosa hasta el pulmón y se impactan en los capilares (fuente: Timon C y colaboradores, 2021). El tapón capilar basta para entender la hipoxemia: alrededor del capilar ocluido el alvéolo sangra, se llena de edema y colapsa, y el lecho vascular responde con vasoconstricción; si la carga de grasa es masiva, se ocluyen vasos de mayor calibre y aparece el choque (fuente: Timon C y colaboradores, 2021). En un estudio experimental, el fresado llevó la presión intramedular hasta 350 mmHg (fuente: Shaikh N, 2009). En 78 huesos de cadáver embalsamados, meter el clavo o la guía de alineación generó presiones muy por encima de 150 mmHg, el valor ligado a émbolos pulmonares en perros; para el ser humano nadie ha fijado un umbral crítico (fuente: Martin R y colaboradores, 1996). Teoría bioquímica (Lehman). Aquí el culpable no es el tapón sino la química: al degradar la grasa, las lipasas tisulares dejan glicerol y ácidos grasos libres, tóxicos para el neumocito y el endotelio pulmonar; la inflamación que siguen puede escalar hasta un SDRA (fuente: Timon C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teoría explica el intervalo de horas a días entre la lesión y los síntomas y los casos no traumáticos (fuente: Miyake T y colaboradores, 2026) (fuente: Timon C y colaboradores, 2021). En pacientes con SEG se han hallado elevadas la fosfolipasa A2 plasmática, las citocinas proinflamatorias y los radicales libres (fuente: Miyake T y colaboradores, 2026). Por qué no es solo una oclusión. Como la gota de grasa es fluida y cambia de forma, rara vez tapa el capilar del todo ni por mucho tiempo; lo que aparece días después se explica mejor por los ácidos grasos libres que deja su hidrólisis (fuente: Shaikh N, 2009). Una revisión de 2026 propone verlo, ante todo, como una lesión del endotelio de la microcirculación, a la que llegan por igual el émbolo y la inflamación (fuente: Miyake T y colaboradores, 2026). Cómo llega al cerebro, la piel y la retina. Por dos rutas: a través de un foramen oval permeable o atravesando los capilares pulmonares y los cortocircuitos arteriovenosos (fuente: Timon C y colaboradores, 2021) (fuente: Miyake T y colaboradores, 2026). En una serie de autopsias, el foramen oval permeable no fue determinante: el grado de embolia pulmonar predijo mejor la embolia sistémica en riñón, y se sospecha que importan más los cortocircuitos arteriovenosos pulmonares (fuente: Nikolić S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qué las petequias salen donde salen. Se postula que las gotas flotan en el arco aórtico y se reparten por subclavias y carótidas hacia la piel no declive, lo que explicaría el predominio en cabeza, cuello, tórax anterior y axilas; la trombocitopenia y el daño endotelial por ácidos grasos contribuyen (fuente: Timon C y colaboradores, 2021) (fuente: Shaikh N, 2009). Cuánta grasa pasa durante la cirugía. Con ecocardiografía transesofágica en 24 pacientes durante el clavado fresado de fémur y tibia, 6 tuvieron lluvias abundantes de émbolos pequeños y otros 4 tuvieron además múltiples émbolos grandes; 3 de estos últimos desarrollaron SEG y 1 murió, y el clavado más precoz se asoció con menos émbolos (fuente: Pell AC y colaboradores, 1993). Una revisión cita una serie de 111 procedimientos intramedulares invasivos con émbolos visibles en 87 % (fuente: Timon C y colaboradores, 2021). Con esto cerramos mecanismo: cómo la grasa llega al pulmón y por qué hace daño. Sigamos con anatomía: la ruta de la grasa y los órganos blanco.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la ruta de la grasa y los órganos blanco. Piense en el recorrido como un circuito con tres tramos. Primero, el canal medular de un hueso largo, que contiene médula grasa a presión: cuanto más volumen de médula se desplaza, mayor el riesgo; por eso el fémur y, más aún, ambos fémures, pesan más que un hueso pequeño (fuente: Dunn RH y colaboradores, 2017). Segundo, el sistema venoso, el corazón derecho y los capilares pulmonares, donde se detiene la mayor parte de la grasa (fuente: Timon C y colaboradores, 2021) (fuente: Shaikh N y colaboradores, 2025). Tercero, el lado arterial, al que se llega por un foramen oval permeable o por cortocircuitos arteriovenosos y por el paso a través de los capilares pulmonares (fuente: Timon C y colaboradores, 2021) (fuente: Miyake T y colaboradores, 2026) (fuente: Nikolić S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qué la retina y el riñón también cuentan. La embolia llega a cualquier lecho capilar: en el fondo de ojo pueden verse exudados, hemorragias, edema y hasta grasa dentro de los vasos, y el riñón puede expresarse con grasa en la orina y caída de la diuresis, hasta la anuria (fuente: Shaikh N, 2009). Dónde mira el residente. Pulmón (saturación, imágenes), cerebro (nivel de conciencia, RM), piel (conjuntivas, cuello, axilas, tórax anterior), retina (fondo de ojo si hay sospecha neurológica) y riñón (diuresis y sedimento) (fuente: Shaikh N, 2009) (fuente: Singh 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«Órganos blanco, mecanismo y manifestación» tiene 4 columnas: Órgano, Mecanismo dominante, Manifestación, Fuente. Fila 1: Órgano, Pulmón; Mecanismo dominante, Obstrucción capilar e inflamación; Manifestación, Taquipnea, disnea, hipoxemia; puede evolucionar a insuficiencia respiratoria; Fuente, (fuente: Shaikh N, 2009) (fuente: Timon C y colaboradores, 2021). Fila 2: Órgano, Cerebro; Mecanismo dominante, Embolia arterial y edema; Manifestación, Confusión a coma, convulsiones, déficit focal; Fuente, (fuente: Shaikh N, 2009) (fuente: Timon C y colaboradores, 2021). Fila 3: Órgano, Piel y conjuntiva; Mecanismo dominante, Embolia y trombocitopenia; Manifestación, Petequias no palpables en tórax, axilas, cuello y conjuntiva; Fuente, (fuente: Shaikh N, 2009). Fila 4: Órgano, Retina; Mecanismo dominante, Embolia arterial; Manifestación, Exudados, hemorragias, glóbulos de grasa; Fuente, (fuente: Shaikh N, 2009) (fuente: Shaikh N y colaboradores, 2025). Fila 5: Órgano, Riñón; Mecanismo dominante, Embolia sistémica; Manifestación, Lipuria, oliguria o anuria; Fuente, (fuente: Shaikh N, 2009) (fuente: Nikolić S y colaboradores, 2012). (fuente: Nikolić S y colaboradores, 2012) (fuente: Timon C y colaboradores, 2021) (fuente: Shaikh N, 2009) (fuente: Shaikh N y colaboradores, 2025). Con esto cerramos anatomía: la ruta de la grasa y los órganos blanco. Sigamos con variantes: del hallazgo silente al cuadro fulminante.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del hallazgo silente al cuadro fulminante. No todos los SEG se ven igual; ordénelos por forma de presentación y por velocidad. Subclínica. Hipoxemia sin otros signos. En el seguimiento prospectivo, buena parte de la hipoxemia tras fractura de hueso largo o pelvis se explicó por lesión pulmonar y solo un subgrupo cumplió criterios de SEG (fuente: Fabian TC y colaboradores, 1990). Clásica. Ventana de 24 a 72 h, con respiratorio primero, luego neurológico y petequias al final (fuente: Shaikh N, 2009) (fuente: Bernal OYG y colaboradores, 2026). Fulminante. Cor pulmonale agudo, insuficiencia respiratoria o embolia sistémica con muerte en horas (fuente: Shaikh N, 2009); una revisión relata un cor pulmonale súbito durante la fijación abierta de un fémur, con foramen oval permeable hallado en la autopsia (fuente: Timon C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Cerebral. Puede dominar sin compromiso respiratorio. En 97 pacientes con SEG de un centro de trauma, 39 (40 %) tuvieron síndrome cerebral y 74 % de ellos se presentó con coma (fuente: Singh A y colaboradores, 2022). Si un paciente con fractura de hueso largo empeora del sensorio con el pulmón estable y sin causa intracraneal, piense en embolia grasa cerebral (fuente: Timon C y colaboradores, 2021). Oftálmica. Puede aparecer incluso 10 días después del trauma o la cirugía; se describe pérdida visual y lesiones tipo Purtscher (fuente: Shaikh N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traumática y otros contextos. Liposucción, trasplantes, pancreatitis y drepanocitosis (mortalidad de 64 % en una revisión de SEG por necrosis medular en drepanocitosis) (fuente: Timon C y colaboradores, 2021) (fuente: Munakomi S y colaboradores, 2026). Con esto cerramos variantes: del hallazgo silente al cuadro fulminante. Sigamos con criterios diagnósticos: gurd y wilson, schonfeld y lindeque.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criterios diagnósticos: gurd y wilson, schonfeld y lindeque. No existe una clasificación del SEG como tal; lo que existe son 3 conjuntos de criterios clínicos para decidir si un paciente con fractura y deterioro tiene el síndrome. Úselos como andamio del razonamiento, no como prueba: ninguno se ha validado de forma prospectiva y todos descansan en muestras pequeñas (fuente: Miyake T y colaboradores, 2026) (fuente: Timon C y colaboradores, 2021). Gurd y Wilson (el más usado). Gurd lo propuso en 1970 y lo modificó con Wilson en 1974 (fuente: Timon C y colaboradores, 2021). Combina criterios mayores (insuficiencia respiratoria, compromiso cerebral, rash petequial) y menores (taquicardia, fiebre, cambios retinianos, ictericia, signos renales, trombocitopenia, anemia, VSG alta y macroglobulinemia grasa) (fuente: Shaikh N, 2009). La regla exacta se cita de dos maneras: al menos 1 criterio mayor y 4 menores (fuente: Shaikh N, 2009), o 2 mayores, o 1 mayor y 4 menores (fuente: Timon C y colaboradores, 2021) (fuente: Tsai IT y colaboradores, 2010). Si usted lee dos revisiones y ve reglas distintas, no es un error suyo: es una discrepancia de la literatura. Schonfeld (índice de puntos). Petequias suman 5 puntos, infiltrados difusos en la radiografía de tórax 4, hipoxemia 3, y confusión, fiebre, taquicardia y taquipnea 1 cada uno (fuente: Shaikh N, 2009) (fuente: Shaikh N y colaboradores, 2025). El corte aparece como más de 5 puntos en 2 revisiones (fuente: Shaikh N, 2009) (fuente: Shaikh N y colaboradores, 2025), y como 5 o más en otra y en una cohorte reciente de Bogotá (fuente: Miyake T y colaboradores, 2026) (fuente: Bernal OYG y colaboradores, 2026). Lindeque (fisiológico, basado en gases). PaO2 sostenida menor de 8 kPa, PaCO2 mayor de 7,3 kPa, frecuencia respiratoria mayor de 35 por minuto sostenida pese a sedación, y aumento del trabajo respiratorio (disnea, taquicardia, ansiedad) (fuente: Shaikh N, 2009). Otra revisión imprime la PaCO2 con signo contrario (menor de 7,3 kPa) (fuente: Shaikh N y colaboradores, 2025), y una tercera expresa los umbrales como PaO2 menor de 60 mmHg, PaCO2 mayor de 55 mmHg, frecuencia respiratoria mayor de 35 y escala de Glasgow menor de 14 (fuente: Miyake T y colaboradores, 2026); ante la duda, consulte el artículo original. Concordancia y limitaciones. Los criterios no coinciden. En la serie del propio Lindeque, 13 % cumplió criterios de Gurd y 29 % los de Lindeque (fuente: Timon C y colaboradores, 2021); ese autor concluyó que los criterios de Gurd eran inadecuados para el diagnóstico precoz (fuente: Lindeque BG y colaboradores, 1987). En 12 casos de Nueva Delhi diagnosticados con Gurd, ninguno reunió las 3 señales mayores; sobre esos mismos 12, 11 cumplían los criterios de Lindeque y 10 superaban 5 puntos de Schonfeld (fuente: Gupta B y colaboradores, 2011). Una crítica clásica es que la macroglobulinemia grasa se halla en voluntarios sanos y en pacientes con trauma sin SEG, y que los criterios son tan amplios que atrapan muchos casos inespecíficos de insuficiencia respiratoria (fuente: Timon C y colaboradores, 2021). Los criterios de Gurd tampoco incluyen gasometría, y los de Lindeque ignoran petequias y se concentran en pulmón y sensorio (fuente: Miyake T y colaboradores, 2026). No se halló un estudio que compare los tres sobre los mismos pacientes con un índice de concordancia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«Misma serie, dos criterios: pacientes que cumplieron SEG (estudio de Lindeque)» muestra lo siguiente. Criterios de Gurd: 13 por ciento (fuente: Timon C y colaboradores, 2021). Criterios de Lindeque: 29 por ciento (fuente: Timon C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«Comparación de los tres criterios» tiene 4 columnas: Criterio, Qué mide, Fortaleza, Limitación. Fila 1: Criterio, Gurd y Wilson; Qué mide, Clínica y laboratorio: mayores y menores; Fortaleza, Es el más citado; sencillo; Limitación, No validado; subjetivo; poco sensible; sin gasometría (fuente: Miyake T y colaboradores, 2026) (fuente: Timon C y colaboradores, 2021). Fila 2: Criterio, Schonfeld; Qué mide, Puntaje: petequias 5, infiltrados 4, hipoxemia 3, resto 1; Fortaleza, Semicuantitativo; usado en cohortes recientes; Limitación, Sin validación prospectiva; baja especificidad (fuente: Miyake T y colaboradores, 2026) (fuente: Bernal OYG y colaboradores, 2026). Fila 3: Criterio, Lindeque; Qué mide, Gases arteriales, frecuencia respiratoria, sensorio; Fortaleza, Objetivo y fisiológico; Limitación, Solo pulmón y sensorio; ignora petequias; da cifras más altas (fuente: Miyake T y colaboradores, 2026) (fuente: Timon C y colaboradores, 2021). (fuente: Bernal OYG y colaboradores, 2026) (fuente: Timon C y colaboradores, 2021) (fuente: Miyake T y colaboradores, 2026). Con esto cerramos criterios diagnósticos: gurd y wilson, schonfeld y lindeque. Sigamos con diagnóstico: clínico, de exclusión y por etapas.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clínico, de exclusión y por etapas. Regla de oro. El SEG es un diagnóstico clínico y de exclusión; no hay una prueba única que lo confirme (fuente: Bulger EM y colaboradores, 1997) (fuente: Timon C y colaboradores, 2021). El gran enemigo es el paciente grave con otras causas de hipoxemia y confusión, donde el SEG se diluye (fuente: Bulger EM y colaboradores, 1997) (fuente: Miyake T y colaboradores, 2026). Cuándo sospechar. Fractura de hueso largo o pelvis, o cirugía intramedular, con hipoxemia o cambio del sensorio entre 24 y 72 h después (fuente: Shaikh N, 2009). La cohorte de Bogotá, en su introducción, ubica el daño en órganos ya entre las 12 y 72 h (fuente: Bernal OYG y colaboradores, 2026), y una revisión sitúa el SEG cerebral entre 12 y 72 h (fuente: Shaikh N y colaboradores, 2025); en series, el inicio promedió 48,5 h (fuente: Tsai IT y colaboradores, 2010) y 3,5 días (fuente: Gupta B y colaboradores, 2011). Qué mirar y qué esperar de cada dato. Gasometría arterial: cortocircuito pulmonar aumentado y gradiente alveoloarterial elevado, sobre todo en las primeras 24 a 48 h; en el seguimiento prospectivo se usó un gradiente mayor de 100 torr (fuente: Shaikh N, 2009) (fuente: Fabian TC y colaboradores, 1990). Una PaO2 menor de 60 mmHg con hipocapnia es típica (fuente: Shaikh N, 2009).</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Hemograma: en 27 casos hubo anemia inexplicada en 67 % y trombocitopenia en 37 % (fuente: Bulger EM y colaboradores, 1997); en 13 casos de Taiwán, 11 tuvieron caída súbita de hemoglobina de 4,2 g/dL en promedio (fuente: Tsai IT y colaboradores, 2010). Son hallazgos inespecíficos (fuente: Timon C y colaboradores, 2021) (fuente: Shaikh N, 2009). Grasa en orina, sangre, esputo o lavado broncoalveolar: buscarla rinde poco: que no aparezca no excluye el SEG, y encontrarla en la orina es frecuente en cualquier traumatizado (fuente: Shaikh N, 2009). El lavado es controvertido y las muestras suelen rendir poco (fuente: Shaikh N, 2009) (fuente: Timon C y colaboradores, 2021). IL-6: en 48 pacientes de 16 a 40 años con fracturas, la IL-6 a las 12 h fue en promedio de 131 pg/mL en quienes desarrollaron SEG y de 72 pg/mL en quienes no, sin relación significativa a las 6 o 24 h (fuente: Prakash S y colaboradores, 2013). Es un estudio pequeño que se usa en la investigación, no en la práctica (fuente: Miyake T y colaboradores, 2026). Pulsioximetría continua: puede detectar la desaturación antes de los síntomas, en pacientes de riesgo (fuente: Shaikh N, 2009) (fuente: Silva DF y colaboradores, 2013). Imagen: ver el bloque de imágenes.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«IL-6 sérica a las 12 h del trauma, según desarrollo de SEG (48 pacientes)» muestra lo siguiente. Con SEG: 131 pg/mL (fuente: Prakash S y colaboradores, 2013). Sin SEG: 72 pg/mL (fuente: Prakash S y colaboradores, 2013). Con esto cerramos diagnóstico: clínico, de exclusión y por etapas. Sigamos con cuadro clínico por sistemas y por tiempo.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cuadro clínico por sistemas y por tiempo. Pulmón. Suele dar la primera señal. Según una revisión, 75 % de los pacientes con SEG tiene compromiso pulmonar y 10 % llega a la insuficiencia respiratoria; antes de que aparezcan la taquipnea, la disnea o la cianosis, el oxímetro o la gasometría ya pueden mostrar hipoxemia (fuente: Shaikh N, 2009). En 27 casos, 96 % tuvo hipoxia y 44 % recibió ventilación mecánica (fuente: Bulger EM y colaboradores, 1997); en otra serie, 75 % (fuente: Gupta B y colaboradores, 2011) y en otra 93,9 % necesitó soporte ventilatorio avanzado (fuente: Bernal OYG y colaboradores, 2026). Las cifras difieren porque los casos de cada centro son de gravedad distinta. Cerebro. Una revisión lo encuentra en 86 % de los pacientes con SEG (fuente: Shaikh N, 2009); en la serie de 27 casos de Seattle fue de 59 % (fuente: Bulger EM y colaboradores, 1997). El espectro es amplio, de una confusión discreta al coma, pasando por somnolencia, rigidez y crisis convulsivas, y el edema cerebral empeora el cuadro (fuente: Shaikh N, 2009). A diferencia de lo que se espera, el compromiso neurológico suele aparecer después del respiratorio (fuente: Bernal OYG y colaboradores, 2026), aunque puede predominar sin síntomas respiratorios (fuente: Timon C y colaboradores, 2021). Piel. Según una revisión, el rash se ve en 20 % a 50 % de los pacientes: son petequias que no se palpan, salen a las 24 a 36 h en conjuntivas, cuello, axilas y tórax, y se borran en el curso de una semana (fuente: Shaikh N, 2009). En series reales faltan con frecuencia: 33 % en 27 casos (fuente: Bulger EM y colaboradores, 1997), 1 de 12 casos (fuente: Gupta B y colaboradores, 2011), y menos de la mitad según una revisión reciente (fuente: Miyake T y colaboradores, 2026). En el ensayo de Schonfeld, el rash petequial fue el único hallazgo clínico que predijo el síndrome y solo se vio en 5 pacientes del grupo placebo que lo desarrollaron (fuente: Schonfeld SA y colaboradores, 1983). Retina y otros. El fondo de ojo puede mostrar exudados, hemorragias o edema; el riñón, grasa en la orina y menos diuresis; el hígado, ictericia (fuente: Shaikh N, 2009). Datos que acompañan. Fiebre y taquicardia son frecuentes pero inespecíficas (fuente: Shaikh N, 2009) (fuente: Bulger EM y colaboradores, 1997). Lo que no hay. No se encontraron datos de sensibilidad y especificidad de ninguna maniobra del examen físico para SEG (sin dato verificable); por eso el diagnóstico se apoya en criterios y exclusión (fuente: Miyake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«Manifestaciones en 27 pacientes con SEG (Seattle, 10 años)» muestra lo siguiente. Hipoxia: 96 por ciento (fuente: Bulger EM y colaboradores, 1997). Taquicardia mayor de 120 por minuto: 93 por ciento (fuente: Bulger EM y colaboradores, 1997). Temperatura mayor de 39 °C: 70 por ciento (fuente: Bulger EM y colaboradores, 1997). Anemia inexplicada: 67 por ciento (fuente: Bulger EM y colaboradores, 1997). Cambios del estado mental: 59 por ciento (fuente: Bulger EM y colaboradores, 1997). Trombocitopenia: 37 por ciento (fuente: Bulger EM y colaboradores, 1997). Petequias: 33 por ciento (fuente: Bulger EM y colaboradores, 1997).</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«Frecuencia de las manifestaciones en tres series de SEG» tiene 4 columnas: Manifestación, Bulger (27 casos), Gupta (12 casos), Bernal (148 casos). Fila 1: Manifestación, Hipoxemia; Bulger (27 casos), 96 %; Gupta (12 casos), 92 %; Bernal (148 casos), sin dato verificable. Fila 2: Manifestación, Ventilación mecánica o soporte ventilatorio avanzado; Bulger (27 casos), 44 %; Gupta (12 casos), 75 %; Bernal (148 casos), 93,9 %. Fila 3: Manifestación, Alteración del sensorio; Bulger (27 casos), 59 %; Gupta (12 casos), sin dato verificable; Bernal (148 casos), sin dato verificable. Fila 4: Manifestación, Petequias; Bulger (27 casos), 33 %; Gupta (12 casos), 8,3 % (1 de 12); Bernal (148 casos), sin dato verificable. (fuente: Bulger EM y colaboradores, 1997) (fuente: Gupta B y colaboradores, 2011) (fuente: Bernal OYG y colaboradores, 2026). Con esto cerramos cuadro clínico por sistemas y por tiempo. Sigamos con imágenes: qué ve cada técnica y qué tan fiable es.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ve cada técnica y qué tan fiable es. Las imágenes apoyan el diagnóstico y ayudan a excluir otras causas; ninguna lo confirma, y en conjunto tienen baja especificidad (fuente: Shaikh N y colaboradores, 2025). Importa también el momento: una RM muy temprana o muy tardía puede perder los hallazgos típicos (fuente: Shaikh N y colaboradores, 2025). Radiografía de tórax. Solo en 30 % a 50 % de los casos muestra algo, y lo que muestra (infiltrados bilaterales, difusos o en parches) también lo da cualquier otra causa de lesión pulmonar (fuente: Miyake T y colaboradores, 2026). Las radiografías seriadas pueden mostrar un aspecto de tormenta de nieve dentro de las 24 a 48 h siguientes al inicio de los hallazgos clínicos (fuente: Shaikh N, 2009). TC de tórax. Muestra vidrio esmerilado bien delimitado y nódulos centrolobulillares mal definidos (fuente: Newbigin K y colaboradores, 2016); el engrosamiento septal interlobulillar y la distribución geográfica son frecuentes (fuente: Malagari K y colaboradores, 2003) (fuente: Qi M y colaboradores, 2023). En 9 pacientes con SEG leve, 7 tenían vidrio esmerilado, 5 engrosamiento de septos, 4 distribución geográfica y 2 patrón nodular; las anomalías se resolvieron en 16,4 días en promedio (fuente: Malagari K y colaboradores, 2003). Una serie de casos concluye que los rasgos del parénquima informan más que los hallazgos de los vasos pulmonares (fuente: Qi M y colaboradores, 2023). La angio-TC suele ser normal porque las partículas están en capilares; los defectos de llenado por densidad grasa son raros (fuente: Shaikh N, 2009) (fuente: Shaikh N y colaboradores, 2025). RM cerebral. Es la técnica de elección cuando hay compromiso neurológico y no hay otra explicación (fuente: Timon C y colaboradores, 2021). La difusión cambia con los días: del día 1 al 4 predominan focos dispersos de edema citotóxico en la sustancia blanca, el llamado cielo estrellado; del día 5 al 14 esos focos se funden en áreas confluentes (fuente: Shaikh N y colaboradores, 2025). En una revisión sistemática de 140 pacientes, 98,11 % tuvo microhemorragias y 97,64 % alguna anomalía en difusión, y el patrón de cielo estrellado se vio en 68,5 % (fuente: Giyab O y colaboradores, 2021). En un centro de trauma, 39 (40 %) de 97 pacientes con SEG tuvieron compromiso cerebral, todos con RM anormal y 74 % con cielo estrellado (fuente: Singh A y colaboradores, 2022). RM frente a lesión axonal difusa. En un estudio de 11 casos de SEG cerebral grave y 10 de lesión axonal difusa, la RM convencional tuvo sensibilidad de 76 %, especificidad de 85 % y exactitud de 80 % (fuente: Bodanapally UK y colaboradores, 2013). Ecografía a pie de cama y ecocardiografía. La ecografía puede mostrar partículas flotantes desde la cava inferior hasta el corazón derecho y, en casos graves, dilatación del ventrículo derecho (fuente: Shaikh N y colaboradores, 2025). La ecocardiografía transesofágica se usa en quirófano para ver émbolos durante el clavado (fuente: Shaikh N, 2009) (fuente: Pell AC y colaboradores, 1993). Lo que no hay. No se halló sensibilidad ni especificidad publicada para la radiografía, la TC de tórax ni para los tres juegos de criterios clínicos (sin dato verificable); el único par disponible es el de la RM contra la lesión axonal (fuente: Bodanapally UK y colaboradores, 2013) (fuente: Miyake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«RM convencional para SEG cerebral frente a lesión axonal difusa» muestra lo siguiente. RM convencional (11 casos de SEG cerebral, 10 de LAD): sensibilidad 76 por ciento y especificidad 85 por ciento (fuente: Bodanapally UK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«Hallazgos de RM en 140 casos publicados de embolia grasa cerebral» muestra lo siguiente. Microhemorragias de cualquier patrón: 98.1 por ciento (fuente: Giyab O y colaboradores, 2021). Anomalía de difusión de cualquier patrón: 97.6 por ciento (fuente: Giyab O y colaboradores, 2021). Patrón de nuez en susceptibilidad: 89.7 por ciento (fuente: Giyab O y colaboradores, 2021). Edema citotóxico del cuerpo calloso: 77.3 por ciento (fuente: Giyab O y colaboradores, 2021). Patrón de cielo estrellado: 68.5 por ciento (fuente: Giyab O y colaboradores, 2021). En el documento Word de este tema encontrarás además: Hallazgos por técnica de imagen. Con esto cerramos imágenes: qué ve cada técnica y qué tan fiable es. Sigamos con diagnóstico diferencial: qué más puede ser.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diferencial: qué más puede ser. Casi nunca el SEG viene solo. La tabla ordena lo que debe excluirse antes de ponerle el nombre. Dos pistas útiles: el SEG compromete varios órganos (pulmón, piel, sistema nervioso), mientras el SDRA compromete solo el pulmón (fuente: Husebye EE y colaboradores, 2006); y en el paciente politraumatizado, las alteraciones fisiológicas del SEG se parecen a las de la sepsis en UCI, por lo que los criterios clínicos pueden confundirse (fuente: Miyake T y colaboradores, 2026). Grados del SDRA según la definición de Berlín. Se clasifican por PaO2/FiO2: leve entre 200 y 300 mmHg, moderado entre 100 y 200 y grave de 100 mmHg o menos; la mortalidad fue de 27 %, 32 % y 45 %, respectivamente (fuente: ARDS Definition Task Force; Ranieri VM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SEG con falla respiratoria puede cumplir estos criterios. Contusión pulmonar o SEG. La contusión se desarrolla pronto, sobre todo en las primeras 6 h tras el trauma, y el SEG a las 24 a 48 h (fuente: Shaikh N y colaboradores, 2025). Lesión axonal difusa. Dos pistas la separan: dónde están las lesiones (en el SEG, dentro de la sustancia blanca; en la lesión axonal, en el límite entre corteza y sustancia blanca) y cómo llegó el paciente (el del SEG suele ingresar despierto y empeorar después; el de lesión axonal trae la conciencia baja desde el primer momento) (fuente: Shaikh N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«Diagnóstico diferencial del SEG» tiene 4 columnas: Entidad, Qué se parece, Qué la separa del SEG, Fuente. Fila 1: Entidad, Tromboembolia pulmonar; Qué se parece, Disnea e hipoxemia; Qué la separa del SEG, La angio-TC muestra defecto de llenado; en SEG suele ser normal; Fuente, (fuente: Shaikh N y colaboradores, 2025) (fuente: Shaikh N, 2009). Fila 2: Entidad, SDRA de otra causa; Qué se parece, Infiltrados bilaterales e hipoxemia; Qué la separa del SEG, Compromete solo el pulmón; no hay piel ni sistema nervioso; Fuente, (fuente: Husebye EE y colaboradores, 2006). Fila 3: Entidad, Contusión pulmonar; Qué se parece, Hipoxemia tras trauma; Qué la separa del SEG, Aparece en las primeras 6 h; el SEG, a las 24-48 h; Fuente, (fuente: Shaikh N y colaboradores, 2025). Fila 4: Entidad, Neumonía o aspiración; Qué se parece, Infiltrados e hipoxemia; Qué la separa del SEG, Procalcitonina o broncoscopia con aspirado; el SEG tiene marcadores sépticos normales; Fuente, (fuente: Shaikh N y colaboradores, 2025). Fila 5: Entidad, Lesión axonal difusa; Qué se parece, Microhemorragias y edema en RM; Qué la separa del SEG, Ubicación de las lesiones y nivel de conciencia desde el inicio; Fuente, (fuente: Shaikh N y colaboradores, 2025) (fuente: Bodanapally UK y colaboradores, 2013). Fila 6: Entidad, Meningitis o hipoxia cerebral; Qué se parece, Alteración del sensorio; Qué la separa del SEG, Rash de meningococcemia que se extiende rápido por todo el cuerpo; causas de hipoxia a excluir; Fuente, (fuente: Shaikh N, 2009). Fila 7: Entidad, Sepsis; Qué se parece, Fiebre, taquicardia, hipoxemia; Qué la separa del SEG, Fisiología solapada: criterios clínicos del SEG pueden no distinguirla; Fuente, (fuente: Miyake T y colaboradores, 2026). (fuente: Husebye EE y colaboradores, 2006) (fuente: Shaikh N, 2009) (fuente: Miyake T y colaboradores, 2026) (fuente: Shaikh N y colaboradores, 2025) (fuente: Bodanapally UK y colaboradores, 2013). Con esto cerramos diagnóstico diferencial: qué más puede ser. Sigamos con algoritmo: sospecha y decisión en el paciente de riesgo.</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sospecha y decisión en el paciente de riesgo. Este algoritmo ordena la decisión; no es una guía validada, porque ninguna revisión reciente identifica un algoritmo de tratamiento aceptado para pacientes con SEG (fuente: Miyake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«Paciente con fractura de hueso largo o pelvis: prevención, sospecha y manejo del SEG» se lee de arriba hacia abajo. Se parte de: Fractura de fémur, tibia o pelvis, o cirugía intramedular, con factores de riesgo. Se hace: Fijación temprana si el estado fisiológico lo permite (idealmente en las primeras 24 h) y pulsioximetría continua (fuente: Miyake T y colaboradores, 2026) (fuente: Shaikh N, 2009) (fuente: Bernal OYG y colaboradores, 2026). Se decide: ¿Hipoxemia, alteración neurológica o petequias entre 24 y 72 h? (fuente: Shaikh N, 2009)? Si la respuesta es no, continuar vigilancia y plan de fijación según el estado fisiológico. Si la respuesta es sí, excluir tep, contusión pulmonar, neumonía, sepsis y lesión axonal difusa (fuente: Shaikh N y colaboradores, 2025). Se hace: Continuar vigilancia y plan de fijación según el estado fisiológico. Se hace: Excluir TEP, contusión pulmonar, neumonía, sepsis y lesión axonal difusa (fuente: Shaikh N y colaboradores, 2025). Se decide: ¿Imagen compatible? TC de tórax con vidrio esmerilado y nódulos, o RM con cielo estrellado (fuente: Newbigin K y colaboradores, 2016) (fuente: Shaikh N y colaboradores, 2025)? Si la respuesta es no, reconsiderar diagnóstico alternativo; aplicar criterios solo como apoyo (fuente: Miyake T y colaboradores, 2026). Si la respuesta es sí, ingreso a uci: oxigenación, reposición de volumen, ventilación protectora y vigilancia neurológica (fuente: Shaikh N, 2009) (fuente: Miyake T y colaboradores, 2026). Se hace: Reconsiderar diagnóstico alternativo; aplicar criterios solo como apoyo (fuente: Miyake T y colaboradores, 2026). Se hace: Ingreso a UCI: oxigenación, reposición de volumen, ventilación protectora y vigilancia neurológica (fuente: Shaikh N, 2009) (fuente: Miyake T y colaboradores, 2026). Se decide: ¿Falla respiratoria refractaria? (fuente: Miyake T y colaboradores, 2026)? Si la respuesta es sí, considerar decúbito prono o ecmo venovenoso (reportes de caso) (fuente: Miyake T y colaboradores, 2026). Si la respuesta es no, fracturas pendientes: fijación escalonada, sin segunda agresión (fuente: Dunn RH y colaboradores, 2017) (fuente: Pape HC y colaboradores, 2002). Se hace: Considerar decúbito prono o ECMO venovenoso (reportes de caso) (fuente: Miyake T y colaboradores, 2026). Se hace: Fracturas pendientes: fijación escalonada, sin segunda agresión (fuente: Dunn RH y colaboradores, 2017) (fuente: Pape HC y colaboradores, 2002). Termina en: Seguimiento neurológico y respiratorio; registrar y reportar el caso. Con esto cerramos algoritmo: sospecha y decisión en el paciente de riesgo. Sigamos con tratamiento: soporte intensivo y lo que no sirve.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soporte intensivo y lo que no sirve. No hay tratamiento específico del SEG (fuente: Timon C y colaboradores, 2021) (fuente: Shaikh N, 2009). El manejo busca mantener la oxigenación y la estabilidad hemodinámica y evitar nuevas embolizaciones (fuente: Shaikh N y colaboradores, 2025). Estos pacientes se ingresan a UCI para monitorización fisiológica y apoyo invasivo temprano (fuente: Miyake T y colaboradores, 2026). Oxigenación y ventilación. La meta es una PaO2 normal: primero oxígeno a alto flujo y, si no alcanza, ventilación mecánica con PEEP (fuente: Shaikh N, 2009). Según una revisión, hasta 44 % de los casos termina con ventilación invasiva, y no existe un modo ventilatorio propio del SEG (fuente: Miyake T y colaboradores, 2026). Lo razonable es manejarlo como un SDRA: ventilar sin lesionar el pulmón, con PEEP, la menor sedación y relajación posibles, y dejar que el paciente respire y tosa por sí mismo y se movilice pronto (fuente: Timon C y colaboradores, 2021). En falla refractaria se han descrito, en reportes de caso, el decúbito prono y la ECMO venovenosa (fuente: Miyake T y colaboradores, 2026). Volumen. La hipovolemia y el choque empeoran el daño pulmonar, así que el volumen intravascular se cuida (fuente: Shaikh N, 2009). Hay quien suma albúmina al cristaloide balanceado por su capacidad de captar ácidos grasos libres (fuente: Shaikh N, 2009). En trauma no hay evidencia clara de que los coloides superen a los cristaloides isotónicos (fuente: Timon C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Cerebro. Observaciones neurológicas frecuentes; si hay edema cerebral importante, considerar monitorizar la presión intracraneal; titular sedación y bloqueo para no perder el examen neurológico seriado (fuente: Timon C y colaboradores, 2021). En el SEG cerebral no hay un manejo específico; algunos casos han requerido craneotomía para controlar la presión intracraneal (fuente: Miyake T y colaboradores, 2026). En 11 pacientes de un centro de trauma tratados con estatina de alta intensidad, la frecuencia de señales microembólicas tendió a disminuir, pero es un manejo empírico que no puede recomendarse como estándar (fuente: Singh A y colaboradores, 2022) (fuente: Miyake T y colaboradores, 2026). Qué no sirve. Heparina, alcohol, dextrano y corticoides, como tratamiento una vez instalado el cuadro, no han demostrado utilidad (fuente: Shaikh N, 2009). 2 modelos en ratas, con aliskiren y con losartán, sugieren un posible papel del sistema renina-angiotensina; es evidencia preclínica (fuente: Timon C y colaboradores, 2021). La fractura sin fijar. Algunos autores aconsejan diferir la cirugía definitiva si el paciente desarrolla SEG, hasta que mejore (fuente: Gupta B y colaboradores, 2011); en el fémur bilateral, la propuesta es fijación externa inicial, clavado por etapas y conversión a placa si aparece SEG (fuente: Dunn RH y colaboradores, 2017). Son propuestas de revisión, no de ensayo.</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«Medidas de soporte y su respaldo» tiene 3 columnas: Medida, Qué se hace, Respaldo. Fila 1: Medida, Oxígeno y ventilación; Qué se hace, Alto flujo, PEEP si hace falta; ventilación protectora; Respaldo, Revisiones; sin estrategia específica (fuente: Shaikh N, 2009) (fuente: Miyake T y colaboradores, 2026) (fuente: Timon C y colaboradores, 2021). Fila 2: Medida, Reposición de volumen; Qué se hace, Cristaloide balanceado con albúmina propuesta; Respaldo, Revisión; evidencia clínica directa escasa (fuente: Shaikh N, 2009) (fuente: Timon C y colaboradores, 2021). Fila 3: Medida, Vigilancia neurológica; Qué se hace, Examen seriado; presión intracraneal si hay edema; Respaldo, Revisión (fuente: Timon C y colaboradores, 2021) (fuente: Miyake T y colaboradores, 2026). Fila 4: Medida, Rescate respiratorio; Qué se hace, Prono o ECMO venovenoso; Respaldo, Reportes de caso (fuente: Miyake T y colaboradores, 2026). Fila 5: Medida, Heparina, alcohol, dextrano; Qué se hace, No usar como tratamiento; Respaldo, Revisiones de ensayos antiguos sin beneficio (fuente: Shaikh N, 2009) (fuente: Timon C y colaboradores, 2021). Fila 6: Medida, Estatinas; Qué se hace, Empírico en SEG cerebral; Respaldo, Serie de 11 pacientes con señales microembólicas (fuente: Singh A y colaboradores, 2022). (fuente: Dunn RH y colaboradores, 2017) (fuente: Timon C y colaboradores, 2021) (fuente: Shaikh N, 2009) (fuente: Miyake T y colaboradores, 2026) (fuente: Singh A y colaboradores, 2022). Con esto cerramos tratamiento: soporte intensivo y lo que no sirve. Sigamos con prevención: fijar a tiempo, fresar con cabeza y valorar los corticoides.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prevención: fijar a tiempo, fresar con cabeza y valorar los corticoides. Como el tratamiento es de soporte, la prevención es donde el traumatólogo puede cambiar el resultado (fuente: Rothberg DL y colaboradores, 2019). 1. Fijación temprana. Es la estrategia con más respaldo. En un ensayo aleatorizado de 178 adultos con fractura de fémur, los politraumatizados a quienes se les difirió la estabilización tuvieron más SDRA, embolia grasa y neumonía, y pasaron más días en UCI y en el hospital (fuente: Bone LB y colaboradores, 1989). En una serie retrospectiva noruega, 11 de 106 pacientes (10,4 %) con fijación diferida tuvieron SEG frente a 2 de 114 (1,8 %) con fijación inmediata (fuente: Svenningsen S y colaboradores, 1987). En 274 fracturas aisladas de la diáfisis femoral, ningún paciente de los 60 operados en menos de 10 h tuvo SEG, frente a 11 de 109 (10 %) de los operados después; no hubo casos en mayores de 35 años (fuente: Pinney SJ y colaboradores, 1998). En Bogotá, la fijación en menos de 24 h se asoció con menos SEG (aOR 0,42; IC 95 % 0,25-0,71) (fuente: Bernal OYG y colaboradores, 2026). En un centro de Seattle, la fijación intramedular temprana no aumentó la incidencia ni la gravedad del SEG (fuente: Bulger EM y colaboradores, 1997). Las revisiones recientes la consideran la medida preventiva más eficaz: una habla de las primeras 24 h (fuente: Miyake T y colaboradores, 2026) y otra de 24 a 72 h (fuente: Shaikh N y colaboradores, 2025). 2. Control de daños frente a fijación total temprana. La fijación total temprana no les fue bien a 2 subgrupos, el de trauma torácico grave y el de puntaje de gravedad muy alto; para ellos surgió la idea de estabilizar primero de forma provisional y hacer la osteosíntesis definitiva después (fuente: Pape HC y colaboradores, 2002). En 97 pacientes politraumatizados con fractura diafisaria de fémur (42 con clavado temprano y 55 con fijación externa), no hubo diferencias en SDRA ni en falla multiorgánica; la fijación externa fue más corta (22 frente a 125 min) y sangró menos (37 frente a 330 mL) (fuente: Tuttle MS y colaboradores, 2009). La decisión depende del estado fisiológico del paciente, no de una fecha (fuente: Pape HC y colaboradores, 2002) (fuente: Miyake T y colaboradores, 2026). 3. Técnica de fresado. Los metaanálisis de ensayos no hallaron más SDRA con fresado: odds 1,55 (IC 95 % 0,36-6,57) en 8 ensayos con 1078 pacientes (fuente: Li AB y colaboradores, 2016) y riesgo relativo 1,53 (IC 95 % 0,37-6,29) en otro metaanálisis (fuente: Huang X y colaboradores, 2022); el fresado se asoció con menos seudoartrosis (fuente: Li AB y colaboradores, 2016) (fuente: Huang X y colaboradores, 2022). El clavo sin fresado no protege del paso de médula al pulmón (fuente: Coles RE y colaboradores, 2000). El sistema de fresado-irrigación-aspiración (RIA) redujo los émbolos en 2 ensayos pequeños: en uno la diferencia fue significativa al pasar el clavo (fuente: Volgas DA y colaboradores, 2010) y en el otro fue modesta y sin cambios fisiológicos medibles (fuente: Hall JA y colaboradores, 2017); una revisión cita además un informe favorable al RIA para prevenir el SEG en ancianos (fuente: Shaikh N y colaboradores, 2025). El venteo del canal baja la presión medida en cadáver, pero su eficacia en el paciente con trauma no está demostrada (fuente: Martin R y colaboradores, 1996) (fuente: Shaikh N y colaboradores, 2025). Las revisiones no dan por resuelta cuál es la mejor técnica de estabilización ni el papel del fresado (fuente: White T y colaboradores, 2006) (fuente: Rothberg DL y colaboradores, 2019). 4. Corticoides. Los ensayos pequeños sugieren que previenen el SEG y la hipoxemia, pero la calidad es baja, los estudios son anteriores a la atención moderna del trauma y no hay beneficio demostrado en mortalidad (fuente: Bederman SS y colaboradores, 2009) (fuente: Timon C y colaboradores, 2021). Una revisión crítica concluyó que no hay evidencia suficiente para recomendarlos de rutina (fuente: Silva DF y colaboradores, 2013), y la revisión más reciente los califica de controvertidos y fuera del estándar de cuidado (fuente: Miyake T y colaboradores, 2026). 5. Monitorización. Pulsioximetría continua en pacientes de riesgo para detectar la desaturación a tiempo (fuente: Shaikh N, 2009) (fuente: Silva DF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«SEG según el momento de la fijación de fémur» muestra lo siguiente. Fijación diferida (4-7 días), Noruega: 10.4 por ciento (fuente: Svenningsen S y colaboradores, 1987). Fijación inmediata, Noruega: 1.8 por ciento (fuente: Svenningsen S y colaboradores, 1987). Clavado después de 10 h (diáfisis aislada): 10 por ciento (fuente: Pinney SJ y colaboradores, 1998). Clavado en menos de 10 h (diáfisis aislada): 0 por ciento (fuente: Pinney SJ y colaboradores, 1998).</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«SEG con y sin corticoide en 2 ensayos controlados» muestra lo siguiente. Schonfeld: placebo (9 de 41): 22 por ciento (fuente: Schonfeld SA y colaboradores, 1983). Schonfeld: corticoide (0 de 21): 0 por ciento (fuente: Schonfeld SA y colaboradores, 1983). Kallenbach: controles: 23.8 por ciento (fuente: Kallenbach J y colaboradores, 1987). Kallenbach: corticoide: 2.5 por ciento (fuente: Kallenbach J y colaboradores, 1987). En el documento Word de este tema encontrarás además: Corticoides y SEG: ensayos y metaanálisis; Fresado y embolización: lo que midieron los estudios. Con esto cerramos prevención: fijar a tiempo, fresar con cabeza y valorar los corticoides. Sigamos con técnica: cómo reducir la carga embólica al clavar un fémur.</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cómo reducir la carga embólica al clavar un fémur. El SEG no se opera: se previene operando bien. Este apartado sigue el clavado endomedular anterógrado de fémur porque es el procedimiento donde más se mide la embolización. Es apoyo de estudio, no sustituye al tutor ni al manual del implante. Lo que se sabe y lo que no. Las presiones intramedulares suben durante el fresado y la inserción del clavo (fuente: Shaikh N, 2009) (fuente: Martin R y colaboradores, 1996); el venteo las baja en cadáver (fuente: Martin R y colaboradores, 1996); la aspiración y el RIA reducen los émbolos medidos con ecocardiografía (fuente: Volgas DA y colaboradores, 2010) (fuente: Hall JA y colaboradores, 2017); pero ningún ensayo ha demostrado que alguna de estas maniobras disminuya el SEG clínico (para el RIA, una revisión cita un informe favorable en ancianos (fuente: Shaikh N y colaboradores, 2025)), y el clavado sin fresado tampoco protege (fuente: Coles RE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Todo lo que en los pasos siguientes no lleva cita es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«Reducción de la presión intramedular con venteo, en especímenes cadavéricos» muestra lo siguiente. Venteo proximal, fémur: 70 por ciento (fuente: Martin R y colaboradores, 1996). Venteo proximal, tibia: 90 por ciento (fuente: Martin R y colaboradores, 1996). Venteo distal, fémur y tibia: 90 por ciento (fuente: Martin R y colaboradores, 1996). Con esto cerramos técnica: cómo reducir la carga embólica al clavar un fémur. Sigamos con complicaciones: lo que puede salir mal.</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lo que puede salir mal. El SEG grave se parece a un SDRA con alteración neurológica. Estas son las complicaciones a vigilar. Insuficiencia respiratoria y SDRA. Es la complicación más seria (fuente: Timon C y colaboradores, 2021). En Bogotá, 93,9 % de los pacientes con SEG requirió soporte ventilatorio avanzado frente a 16,8 % de los controles (fuente: Bernal OYG y colaboradores, 2026). Falla cardíaca derecha y choque. Se han descrito disfunción del ventrículo derecho, falla biventricular y choque (fuente: Miyake T y colaboradores, 2026). Complicaciones neurológicas. Edema cerebral, convulsiones, déficit focal, estado epiléptico y muerte encefálica en casos aislados (fuente: Timon C y colaboradores, 2021). En 97 pacientes con SEG de un centro de trauma, 39 tuvieron síndrome cerebral, y 29 de ellos (74 %) llegaron en coma (fuente: Singh A y colaboradores, 2022). Entre los 28 (72 %) que fueron dados de alta, 16 (57 %) tenían discapacidad leve a moderada al último control (fuente: Singh A y colaboradores, 2022). Complicaciones oculares. Pérdida visual o lesiones tipo Purtscher, que pueden aparecer incluso 10 días después del trauma (fuente: Shaikh N y colaboradores, 2025). Secuelas cognitivas. Una revisión estima que alrededor de 3 % queda con disfunción cognitiva hasta 12 semanas o más; en el SEG cerebral, ese grupo (3,7 %) volvió a la normalidad entre 2 y 13 semanas (fuente: Shaikh N y colaboradores, 2025). Del tratamiento. Los corticoides, cuando se usaron como prevención, no mostraron más infecciones en el metaanálisis (fuente: Bederman SS y colaboradores, 2009), aunque la revisión más reciente advierte del riesgo de infección con su uso (fuente: Miyake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«Pacientes con SEG que necesitaron ventilación mecánica o soporte ventilatorio avanzado» muestra lo siguiente. Bulger (27 casos): 44 por ciento (fuente: Bulger EM y colaboradores, 1997). Gupta (12 casos): 75 por ciento (fuente: Gupta B y colaboradores, 2011). Bernal (148 casos): 93.9 por ciento (fuente: Bernal OYG y colaboradores, 2026). Bernal: controles sin SEG: 16.8 por ciento (fuente: Bernal OYG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«SEG cerebral en un centro de trauma (39 pacientes)» muestra lo siguiente. Presentación en coma: 74 por ciento (fuente: Singh A y colaboradores, 2022). Cielo estrellado en la RM: 74 por ciento (fuente: Singh A y colaboradores, 2022). Dados de alta: 72 por ciento (fuente: Singh A y colaboradores, 2022). Discapacidad leve a moderada entre los dados de alta: 57 por ciento (fuente: Singh A y colaboradores, 2022). En el documento Word de este tema encontrarás además: Complicaciones y cuándo sospecharlas. Con esto cerramos complicaciones: lo que puede salir mal. Sigamos con pronóstico: la mayoría se recupera, pero no todos.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la mayoría se recupera, pero no todos. Mortalidad. Las revisiones citan entre 5 % y 15 % (fuente: Shaikh N, 2009) y entre 10 % y 15 % (fuente: Shaikh N y colaboradores, 2025); con atención de soporte, menos de 10 % (fuente: Timon C y colaboradores, 2021). En series concretas: 7 % en Seattle (fuente: Bulger EM y colaboradores, 1997), 7,7 % en Taiwán (fuente: Tsai IT y colaboradores, 2010), 8,3 % en Nueva Delhi (fuente: Gupta B y colaboradores, 2011) y 5,4 % en Bogotá (fuente: Bernal OYG y colaboradores, 2026). Qué empeora el pronóstico. La edad avanzada, las comorbilidades y la menor reserva fisiológica (fuente: Shaikh N, 2009); una revisión añade las causas no ortopédicas y las complicaciones cerebrales y respiratorias, y cita que los ancianos tienen 24 veces más probabilidad de morir en el hospital que los menores de 40 años (fuente: Shaikh N y colaboradores, 2025). La gravedad respiratoria es un buen indicador del riesgo de muerte (fuente: Gupta B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forma fulminante puede matar en horas (fuente: Shaikh N, 2009). Recuperación. Igual que tras un SDRA, el pulmón casi siempre se normaliza en el primer año, aunque la capacidad de difusión puede quedar algo baja sin dar síntomas (fuente: Shaikh N, 2009). Las alteraciones de la TC pulmonar se resolvieron en un promedio de 16,4 días en 9 pacientes (fuente: Malagari K y colaboradores, 2003). En lo neurológico, las secuelas van de lo sutil (cambios de carácter) a lo evidente (fallas de memoria, deterioro cognitivo o déficits focales duraderos) (fuente: Shaikh N, 2009). Pronóstico por tipo de paciente. El SEG cerebral grave tiene peor pronóstico: entre los dados de alta de una serie, 57 % tuvo discapacidad leve a moderada (fuente: Singh 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hospitalaria del SEG en series publicadas» muestra lo siguiente. Bogotá: 5.4 por ciento (fuente: Bernal OYG y colaboradores, 2026). Seattle: 7 por ciento (fuente: Bulger EM y colaboradores, 1997). Taiwán: 7.7 por ciento (fuente: Tsai IT y colaboradores, 2010). Nueva Delhi: 8.3 por ciento (fuente: Gupta B y colaboradores, 2011). Con esto cerramos pronóstico: la mayoría se recupera, pero no todos. Sigamos con seguimiento y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seguimiento y rehabilitación. No se encontró un protocolo de rehabilitación específico del SEG (sin dato verificable); la rehabilitación de la fractura sigue su propio curso. Lo que sí interesa seguir es: la recuperación pulmonar, que suele completarse en 1 año (fuente: Shaikh N, 2009), y la función cognitiva, porque alrededor de 3 % conserva disfunción cognitiva hasta 12 semanas o más (fuente: Shaikh N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quienes tuvieron compromiso cerebral, se justifica el seguimiento neurológico y la valoración de discapacidad (fuente: Singh A y colaboradores, 2022) (práctica habitual / opinión experta para la frecuencia de las citas). Con esto cerramos seguimiento y rehabilitación. Sigamos con guías y vacíos de evidencia.</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vacíos de evidencia. No se identificó una guía de práctica clínica de una sociedad ortopédica o de trauma específica para el SEG en esta búsqueda (sin dato verificable); la revisión más reciente señala que los criterios diagnósticos carecen de validación sólida y que no hay algoritmos de tratamiento aceptados (fuente: Miyake T y colaboradores, 2026). Existen propuestas de autores: un algoritmo para fémur bilateral que prioriza fijación externa, clavado escalonado y conversión a placa si aparece SEG (fuente: Dunn RH y colaboradores, 2017), y un algoritmo empírico para el SEG cerebral con RM, fondo de ojo y Doppler transcraneal (fuente: Singh 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citarlas como vigentes, confírmelas en el sitio oficial de cada sociedad. Vacíos que vale la pena tener presentes. Un ensayo grande y confirmatorio de corticoides con técnicas actuales (fuente: Timon C y colaboradores, 2021); un criterio diagnóstico validado que combine clínica, imagen y marcadores como la IL-6 (fuente: Miyake T y colaboradores, 2026); y datos de sensibilidad y especificidad de los criterios y de las imágenes (fuente: Bodanapally UK y colaboradores, 2013) (fuente: Miyake T y colaboradores, 2026). Con esto cerramos guías y vacíos de evidencia.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Embolia grasa no es síndrome: la primera es casi universal tras una fractura de hueso largo; el segundo es un diagnóstico clínico de exclusión con compromiso de órganos (fuente: Husebye EE y colaboradores, 2006) (fuente: Bulger EM y colaboradores, 1997). Sospéchelo en el paciente joven con fractura de fémur o tibia, múltiple o bilateral, que se deteriora entre 24 y 72 h después, aunque no tenga petequias (fuente: Shaikh N, 2009) (fuente: Stein PD y colaboradores, 2008) (fuente: Miyake T y colaboradores, 2026). Diagnóstico = clínica + imagen + exclusión de TEP, neumonía, contusión pulmonar, sepsis y lesión axonal difusa; ningún criterio por sí solo basta (fuente: Shaikh N y colaboradores, 2025) (fuente: Miyake T y colaboradores, 2026). El manejo es de soporte; los corticoides previenen en ensayos pequeños pero no son estándar de cuidado (fuente: Bederman SS y colaboradores, 2009) (fuente: Miyake T y colaboradores, 2026). La prevención se juega en el quirófano y en el tiempo: fijación temprana, técnica de fresado cuidadosa y decisión escalonada si el fémur es bilateral (fuente: Bernal OYG y colaboradores, 2026) (fuente: Dunn RH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Las petequias faltan en más de la mitad de los casos; su ausencia no descarta el síndrome (fuente: Miyake T y colaboradores, 2026). Una angio-TC pulmonar sin defectos de llenado no excluye la embolia grasa: las partículas se alojan en capilares (fuente: Shaikh N, 2009). Hipoxemia inexplicada entre 24 y 72 h después de una fractura: ponga la embolia grasa en el diferencial junto con TEP, contusión pulmonar y neumonía (fuente: Shaikh N, 2009) (fuente: Shaikh N y colaboradores, 2025). No hay tratamiento específico; heparina, alcohol, dextrano y corticoides como tratamiento no han demostrado utilidad (fuente: Shaikh N, 2009). En el paciente intubado y sedado el diagnóstico se retrasa; la vigilancia neurológica seriada y la RM cerebral ayudan a no perderlo (fuente: Miyake T y colaboradores, 2026) (fuente: Timon C y colaboradores, 2021). Fémur bilateral: decida con trauma y UCI una estrategia escalonada antes de pasar a quirófano (fuente: Dunn RH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Embolia grasa casi universal; síndrome, la minoría con disfunción de órganos (fuente: Mellor A y colaboradores, 2001) (fuente: Husebye EE y colaboradores, 2006). El diagnóstico es clínico y de exclusión; los criterios no están validados (fuente: Miyake T y colaboradores, 2026). La RM cerebral con difusión ayuda cuando el compromiso es neurológico (fuente: Shaikh N y colaboradores, 2025). El tratamiento es de soporte; los corticoides previenen en ensayos pequeños pero no son estándar (fuente: Bederman SS y colaboradores, 2009) (fuente: Miyake T y colaboradores, 2026). Fijar temprano y decidir por etapas en el fémur bilateral (fuente: Bernal OYG y colaboradores, 2026) (fuente: Dunn RH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embolia grasa · síndrome de embolia grasa · SEG · criterios de Gurd · índice de Schonfeld · criterios de Lindeque · teoría mecánica · teoría bioquímica · fractura de fémur · fractura bilateral de fémur · fresado intramedular · clavo endomedular · RIA · venteo · control de daños · fijación temprana · petequias · SDRA · TEP · lesión axonal difusa · RM cerebral · cielo estrellado · vidrio esmerilado · metilprednisolona · corticoides · pulsioximetría · foramen oval permeable · interleucina 6.</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Embolia grasa: casi universal. Síndrome: la minoría con disfunción de órganos (fuente: Mellor A y colaboradores, 2001) (fuente: Husebye EE y colaboradores, 2006). Ventana típica: 24 a 72 h tras la lesión (fuente: Shaikh N, 2009). Pulmón primero, cerebro después, petequias al final (fuente: Bernal OYG y colaboradores, 2026). Gurd, Schonfeld y Lindeque: ninguno validado (fuente: Miyake T y colaboradores, 2026). TC angiográfica normal no descarta embolia grasa (fuente: Shaikh N, 2009). RM: cielo estrellado en difusión los primeros días (fuente: Shaikh N y colaboradores, 2025). Tratamiento de soporte; heparina y alcohol no sirven (fuente: Shaikh N, 2009). Fijar temprano: 10,4 % frente a 1,8 % de SEG (fuente: Svenningsen S y colaboradores, 1987). El fresado no aumentó el SDRA en metaanálisis (fuente: Li AB y colaboradores, 2016). Fémur bilateral: fijación externa, clavado por etapas (fuente: Dunn RH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como tal. Hombre de 22 años, sano, con fractura cerrada de la diáfisis del fémur derecho y de la tibia izquierda tras un accidente de moto. Ingresa estable, con saturación de 97 %. La fijación se difiere para completar estudios y se programa al tercer día. En la noche del segundo día aparece confusión, frecuencia respiratoria de 32 por minuto, saturación de 86 % con oxígeno suplementario y unas petequias en las axilas. La radiografía de tórax muestra infiltrados bilaterales difusos y la TC cerebral es normal.</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diagnósticos plantea y cuáles debe excluir?. ¿Qué criterios aplicaría y qué limitaciones tienen?. ¿Qué estudios pediría y qué espera hallar en la TC de tórax, en la angio-TC y en la RM?. ¿Cómo maneja el soporte y qué decide sobre la fijación pendiente?. ¿Qué se pudo hacer distinto?.</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Sospecha de SEG: fractura de fémur y tibia en un joven y aparición en la ventana de 24 a 72 h (fuente: Shaikh N, 2009). Hay que excluir TEP, contusión pulmonar, neumonía o aspiración, sepsis y lesión axonal difusa (fuente: Shaikh N y colaboradores, 2025). El paciente suma petequias, infiltrados difusos, hipoxemia, confusión y taquipnea, de modo que supera el corte del índice de Schonfeld, pero ningún criterio está validado y se usan solo como apoyo (fuente: Shaikh N, 2009) (fuente: Miyake T y colaboradores, 2026). En imagen se espera vidrio esmerilado delimitado y nódulos centrolobulillares en la TC de tórax (fuente: Newbigin K y colaboradores, 2016), una angio-TC probablemente sin defectos de llenado (fuente: Shaikh N, 2009) y, si hay compromiso neurológico, cielo estrellado en la difusión de la RM (fuente: Shaikh N y colaboradores, 2025). El manejo es de soporte en UCI con oxígeno, reposición de volumen con cristaloide y albúmina y ventilación si hace falta; heparina, alcohol, dextrano y corticoides no están indicados como tratamiento (fuente: Shaikh N, 2009) (fuente: Miyake T y colaboradores, 2026). Sobre la fijación, la literatura asocia retrasar la cirugía con más SEG y las revisiones recomiendan estabilizar en las primeras 24 h (fuente: Svenningsen S y colaboradores, 1987) (fuente: Pinney SJ y colaboradores, 1998) (fuente: Miyake T y colaboradores, 2026); con el SEG ya instalado, algunos autores aconsejan diferir la cirugía definitiva hasta que el paciente mejore y fijar por etapas (fuente: Gupta B y colaboradores, 2011) (fuente: Dunn RH y colaboradores, 2017). Lo que pudo cambiar el curso fue fijar los huesos largos de forma temprana: en Bogotá, hacerlo en menos de 24 h se asoció con menos SEG (aOR 0,42) (fuente: Bernal OYG y colaboradores, 2026). La sospecha clínica y la fijación temprana son lo que está en manos del traumatólogo; el resto es soporte (fuente: Miyake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Embolia grasa: de la fractura a la UCI y cómo evitarla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urgencias-politrauma · urgencias-extremidad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2026-10-27.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embolia grasa y síndrome de embolia grasa</a:t>
            </a:r>
          </a:p>
          <a:p>
            <a:pPr marL="347472" indent="-347472">
              <a:spcAft>
                <a:spcPts val="1400"/>
              </a:spcAft>
              <a:buChar char="•"/>
            </a:pPr>
            <a:r>
              <a:rPr sz="2200">
                <a:solidFill>
                  <a:srgbClr val="263238"/>
                </a:solidFill>
                <a:latin typeface="Calibri"/>
              </a:rPr>
              <a:t>2. Epidemiología: cuántos y en quién</a:t>
            </a:r>
          </a:p>
          <a:p>
            <a:pPr marL="347472" indent="-347472">
              <a:spcAft>
                <a:spcPts val="1400"/>
              </a:spcAft>
              <a:buChar char="•"/>
            </a:pPr>
            <a:r>
              <a:rPr sz="2200">
                <a:solidFill>
                  <a:srgbClr val="263238"/>
                </a:solidFill>
                <a:latin typeface="Calibri"/>
              </a:rPr>
              <a:t>3. Mecanismo: cómo la grasa llega al pulmón y por qué hace daño</a:t>
            </a:r>
          </a:p>
          <a:p>
            <a:pPr marL="347472" indent="-347472">
              <a:spcAft>
                <a:spcPts val="1400"/>
              </a:spcAft>
              <a:buChar char="•"/>
            </a:pPr>
            <a:r>
              <a:rPr sz="2200">
                <a:solidFill>
                  <a:srgbClr val="263238"/>
                </a:solidFill>
                <a:latin typeface="Calibri"/>
              </a:rPr>
              <a:t>4. Anatomía: la ruta de la grasa y los órganos blanco</a:t>
            </a:r>
          </a:p>
          <a:p>
            <a:pPr marL="347472" indent="-347472">
              <a:spcAft>
                <a:spcPts val="1400"/>
              </a:spcAft>
              <a:buChar char="•"/>
            </a:pPr>
            <a:r>
              <a:rPr sz="2200">
                <a:solidFill>
                  <a:srgbClr val="263238"/>
                </a:solidFill>
                <a:latin typeface="Calibri"/>
              </a:rPr>
              <a:t>5. Variantes: del hallazgo silente al cuadro fulminante</a:t>
            </a:r>
          </a:p>
          <a:p>
            <a:pPr marL="347472" indent="-347472">
              <a:spcAft>
                <a:spcPts val="1400"/>
              </a:spcAft>
              <a:buChar char="•"/>
            </a:pPr>
            <a:r>
              <a:rPr sz="2200">
                <a:solidFill>
                  <a:srgbClr val="263238"/>
                </a:solidFill>
                <a:latin typeface="Calibri"/>
              </a:rPr>
              <a:t>6. Criterios diagnósticos: Gurd y Wilson, Schonfeld y Lindeque</a:t>
            </a:r>
          </a:p>
          <a:p>
            <a:pPr marL="347472" indent="-347472">
              <a:spcAft>
                <a:spcPts val="1400"/>
              </a:spcAft>
              <a:buChar char="•"/>
            </a:pPr>
            <a:r>
              <a:rPr sz="2200">
                <a:solidFill>
                  <a:srgbClr val="263238"/>
                </a:solidFill>
                <a:latin typeface="Calibri"/>
              </a:rPr>
              <a:t>7. Diagnóstico: clínico, de exclusión y por etapas</a:t>
            </a:r>
          </a:p>
          <a:p>
            <a:pPr marL="347472" indent="-347472">
              <a:spcAft>
                <a:spcPts val="1400"/>
              </a:spcAft>
              <a:buChar char="•"/>
            </a:pPr>
            <a:r>
              <a:rPr sz="2200">
                <a:solidFill>
                  <a:srgbClr val="263238"/>
                </a:solidFill>
                <a:latin typeface="Calibri"/>
              </a:rPr>
              <a:t>8. Cuadro clínico por sistemas y por tiempo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qué ve cada técnica y qué tan fiable es</a:t>
            </a:r>
          </a:p>
          <a:p>
            <a:pPr marL="347472" indent="-347472">
              <a:spcAft>
                <a:spcPts val="1400"/>
              </a:spcAft>
              <a:buChar char="•"/>
            </a:pPr>
            <a:r>
              <a:rPr sz="2200">
                <a:solidFill>
                  <a:srgbClr val="263238"/>
                </a:solidFill>
                <a:latin typeface="Calibri"/>
              </a:rPr>
              <a:t>10. Diagnóstico diferencial: qué más puede ser</a:t>
            </a:r>
          </a:p>
          <a:p>
            <a:pPr marL="347472" indent="-347472">
              <a:spcAft>
                <a:spcPts val="1400"/>
              </a:spcAft>
              <a:buChar char="•"/>
            </a:pPr>
            <a:r>
              <a:rPr sz="2200">
                <a:solidFill>
                  <a:srgbClr val="263238"/>
                </a:solidFill>
                <a:latin typeface="Calibri"/>
              </a:rPr>
              <a:t>11. Algoritmo: sospecha y decisión en el paciente de riesgo</a:t>
            </a:r>
          </a:p>
          <a:p>
            <a:pPr marL="347472" indent="-347472">
              <a:spcAft>
                <a:spcPts val="1400"/>
              </a:spcAft>
              <a:buChar char="•"/>
            </a:pPr>
            <a:r>
              <a:rPr sz="2200">
                <a:solidFill>
                  <a:srgbClr val="263238"/>
                </a:solidFill>
                <a:latin typeface="Calibri"/>
              </a:rPr>
              <a:t>12. Tratamiento: soporte intensivo y lo que no sirve</a:t>
            </a:r>
          </a:p>
          <a:p>
            <a:pPr marL="347472" indent="-347472">
              <a:spcAft>
                <a:spcPts val="1400"/>
              </a:spcAft>
              <a:buChar char="•"/>
            </a:pPr>
            <a:r>
              <a:rPr sz="2200">
                <a:solidFill>
                  <a:srgbClr val="263238"/>
                </a:solidFill>
                <a:latin typeface="Calibri"/>
              </a:rPr>
              <a:t>13. Prevención: fijar a tiempo, fresar con cabeza y valorar los corticoides</a:t>
            </a:r>
          </a:p>
          <a:p>
            <a:pPr marL="347472" indent="-347472">
              <a:spcAft>
                <a:spcPts val="1400"/>
              </a:spcAft>
              <a:buChar char="•"/>
            </a:pPr>
            <a:r>
              <a:rPr sz="2200">
                <a:solidFill>
                  <a:srgbClr val="263238"/>
                </a:solidFill>
                <a:latin typeface="Calibri"/>
              </a:rPr>
              <a:t>14. Técnica: cómo reducir la carga embólica al clavar un fémur</a:t>
            </a:r>
          </a:p>
          <a:p>
            <a:pPr marL="347472" indent="-347472">
              <a:spcAft>
                <a:spcPts val="1400"/>
              </a:spcAft>
              <a:buChar char="•"/>
            </a:pPr>
            <a:r>
              <a:rPr sz="2200">
                <a:solidFill>
                  <a:srgbClr val="263238"/>
                </a:solidFill>
                <a:latin typeface="Calibri"/>
              </a:rPr>
              <a:t>15. Complicaciones: lo que puede salir mal</a:t>
            </a:r>
          </a:p>
          <a:p>
            <a:pPr marL="347472" indent="-347472">
              <a:spcAft>
                <a:spcPts val="1400"/>
              </a:spcAft>
              <a:buChar char="•"/>
            </a:pPr>
            <a:r>
              <a:rPr sz="2200">
                <a:solidFill>
                  <a:srgbClr val="263238"/>
                </a:solidFill>
                <a:latin typeface="Calibri"/>
              </a:rPr>
              <a:t>16. Pronóstico: la mayoría se recupera, pero no todos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Shaikh N. J Emerg Trauma Shock. 2009. doi:10.4103/0974-2700.44680</a:t>
            </a:r>
          </a:p>
          <a:p>
            <a:r>
              <a:rPr sz="1000">
                <a:solidFill>
                  <a:srgbClr val="5A6469"/>
                </a:solidFill>
                <a:latin typeface="Calibri"/>
              </a:rPr>
              <a:t>[r44] Mellor A et al. Anaesthesia. 2001. doi:10.1046/j.1365-2044.2001.01724.x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embolia grasa es el paso de grasa de la médula ósea a la sangre: ocurre en casi todo paciente con fractura de hueso largo y casi siempre pasa inadvertida [r32][r44].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embolia grasa y síndrome de embolia grasa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Husebye EE et al. Injury. 2006. doi:10.1016/j.injury.2006.08.036</a:t>
            </a:r>
          </a:p>
          <a:p>
            <a:r>
              <a:rPr sz="1000">
                <a:solidFill>
                  <a:srgbClr val="5A6469"/>
                </a:solidFill>
                <a:latin typeface="Calibri"/>
              </a:rPr>
              <a:t>[r48] Munakomi S et al. In: StatPearls [Internet]. 2026. PMID 29763060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embolia grasa es la presencia de glóbulos de grasa en la microcirculación.</a:t>
            </a:r>
          </a:p>
          <a:p>
            <a:pPr marL="347472" indent="-347472">
              <a:spcAft>
                <a:spcPts val="1400"/>
              </a:spcAft>
              <a:buChar char="•"/>
            </a:pPr>
            <a:r>
              <a:rPr sz="2400">
                <a:solidFill>
                  <a:srgbClr val="263238"/>
                </a:solidFill>
                <a:latin typeface="Calibri"/>
              </a:rPr>
              <a:t>El síndrome de embolia grasa (SEG) es el cuadro clínico sistémico que aparece cuando esa embolización se acompaña de disfunción de órganos [r30][r48].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embolia grasa y síndrome de embolia grasa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Munakomi S et al. In: StatPearls [Internet]. 2026. PMID 29763060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mayor parte de las embolias grasas solo se identifica en la autopsia [r48].</a:t>
            </a:r>
          </a:p>
          <a:p>
            <a:pPr marL="347472" indent="-347472">
              <a:spcAft>
                <a:spcPts val="1400"/>
              </a:spcAft>
              <a:buChar char="•"/>
            </a:pPr>
            <a:r>
              <a:rPr sz="2800">
                <a:solidFill>
                  <a:srgbClr val="263238"/>
                </a:solidFill>
                <a:latin typeface="Calibri"/>
              </a:rPr>
              <a:t>La tríada clásica.</a:t>
            </a:r>
          </a:p>
          <a:p>
            <a:pPr marL="347472" indent="-347472">
              <a:spcAft>
                <a:spcPts val="1400"/>
              </a:spcAft>
              <a:buChar char="•"/>
            </a:pPr>
            <a:r>
              <a:rPr sz="2800">
                <a:solidFill>
                  <a:srgbClr val="263238"/>
                </a:solidFill>
                <a:latin typeface="Calibri"/>
              </a:rPr>
              <a:t>Compromiso respiratorio, alteración neurológica y petequias.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embolia grasa y síndrome de embolia grasa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Timon C et al. Malays Orthop J. 2021. doi:10.5704/MOJ.2103.001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Gurd propuso criterios en 1970 y los modificó con Wilson en 1974 [r31].</a:t>
            </a:r>
          </a:p>
          <a:p>
            <a:pPr marL="347472" indent="-347472">
              <a:spcAft>
                <a:spcPts val="1400"/>
              </a:spcAft>
              <a:buChar char="•"/>
            </a:pPr>
            <a:r>
              <a:rPr sz="2800">
                <a:solidFill>
                  <a:srgbClr val="263238"/>
                </a:solidFill>
                <a:latin typeface="Calibri"/>
              </a:rPr>
              <a:t>Dónde se ve.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cuántos y en quién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Bulger EM et al. A 10-year review. 1997. doi:10.1001/archsurg.1997.01430280109019</a:t>
            </a:r>
          </a:p>
          <a:p>
            <a:r>
              <a:rPr sz="800">
                <a:solidFill>
                  <a:srgbClr val="5A6469"/>
                </a:solidFill>
                <a:latin typeface="Calibri"/>
              </a:rPr>
              <a:t>[r2] Fabian TC et al. Crit Care Med. 1990. PMID 2293968</a:t>
            </a:r>
          </a:p>
          <a:p>
            <a:r>
              <a:rPr sz="800">
                <a:solidFill>
                  <a:srgbClr val="5A6469"/>
                </a:solidFill>
                <a:latin typeface="Calibri"/>
              </a:rPr>
              <a:t>[r3] Stein PD et al. Am J Med Sci. 2008. doi:10.1097/MAJ.0b013e318172f5d2</a:t>
            </a:r>
          </a:p>
          <a:p>
            <a:r>
              <a:rPr sz="800">
                <a:solidFill>
                  <a:srgbClr val="5A6469"/>
                </a:solidFill>
                <a:latin typeface="Calibri"/>
              </a:rPr>
              <a:t>[r25] Tsai IT et al. J Chin Med Assoc. 2010. doi:10.1016/S1726-4901(10)70088-5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cifra depende de cómo se mire.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de SEG según la serie (porcentaje de pacientes con fractura)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[r26] Gupta B et al. J Emerg Trauma Shock. 2011. doi:10.4103/0974-2700.83859</a:t>
            </a:r>
          </a:p>
          <a:p>
            <a:r>
              <a:rPr sz="800">
                <a:solidFill>
                  <a:srgbClr val="5A6469"/>
                </a:solidFill>
                <a:latin typeface="Calibri"/>
              </a:rPr>
              <a:t>[r1] Bulger EM et al. A 10-year review. 1997. doi:10.1001/archsurg.1997.01430280109019</a:t>
            </a:r>
          </a:p>
          <a:p>
            <a:r>
              <a:rPr sz="800">
                <a:solidFill>
                  <a:srgbClr val="5A6469"/>
                </a:solidFill>
                <a:latin typeface="Calibri"/>
              </a:rPr>
              <a:t>[r27] Bernal OYG et al. Eur J Trauma Emerg Surg. 2026. doi:10.1007/s00068-026-03104-9</a:t>
            </a:r>
          </a:p>
          <a:p>
            <a:r>
              <a:rPr sz="800">
                <a:solidFill>
                  <a:srgbClr val="5A6469"/>
                </a:solidFill>
                <a:latin typeface="Calibri"/>
              </a:rPr>
              <a:t>[r2] Fabian TC et al. Crit Care Med. 1990. PMID 2293968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SEG según la lesión: base nacional de altas de Estados Unidos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Stein PD et al. Am J Med Sci. 2008. doi:10.1097/MAJ.0b013e318172f5d2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la grasa llega al pulmón y por qué hace daño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Timon C et al. Malays Orthop J. 2021. doi:10.5704/MOJ.2103.001</a:t>
            </a:r>
          </a:p>
          <a:p>
            <a:r>
              <a:rPr sz="1000">
                <a:solidFill>
                  <a:srgbClr val="5A6469"/>
                </a:solidFill>
                <a:latin typeface="Calibri"/>
              </a:rPr>
              <a:t>[r33] Miyake T et al. Trauma Surg Acute Care Open. 2026. doi:10.1136/tsaco-2025-001913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Hay dos teorías, nacidas hace casi un siglo, y no se excluyen entre sí [r31][r33].</a:t>
            </a:r>
          </a:p>
          <a:p>
            <a:pPr marL="347472" indent="-347472">
              <a:spcAft>
                <a:spcPts val="1400"/>
              </a:spcAft>
              <a:buChar char="•"/>
            </a:pPr>
            <a:r>
              <a:rPr sz="2800">
                <a:solidFill>
                  <a:srgbClr val="263238"/>
                </a:solidFill>
                <a:latin typeface="Calibri"/>
              </a:rPr>
              <a:t>Teoría mecánica (Gauss, 1924).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la grasa llega al pulmón y por qué hace daño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Miyake T et al. Trauma Surg Acute Care Open. 2026. doi:10.1136/tsaco-2025-001913</a:t>
            </a:r>
          </a:p>
          <a:p>
            <a:r>
              <a:rPr sz="1000">
                <a:solidFill>
                  <a:srgbClr val="5A6469"/>
                </a:solidFill>
                <a:latin typeface="Calibri"/>
              </a:rPr>
              <a:t>[r31] Timon C et al. Malays Orthop J. 2021. doi:10.5704/MOJ.2103.001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Esta teoría explica el intervalo de horas a días entre la lesión y los síntomas y los casos no traumáticos [r33][r31].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la grasa llega al pulmón y por qué hace daño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Pell AC et al. A study of 24 patients with femoral and tibial fractures. 1993. doi:10.1302/0301-620X.75B6.8245083</a:t>
            </a:r>
          </a:p>
          <a:p>
            <a:r>
              <a:rPr sz="800">
                <a:solidFill>
                  <a:srgbClr val="5A6469"/>
                </a:solidFill>
                <a:latin typeface="Calibri"/>
              </a:rPr>
              <a:t>[r18] Martin R et al. Clin Orthop Relat Res. 1996. doi:10.1097/00003086-199611000-00011</a:t>
            </a:r>
          </a:p>
          <a:p>
            <a:r>
              <a:rPr sz="800">
                <a:solidFill>
                  <a:srgbClr val="5A6469"/>
                </a:solidFill>
                <a:latin typeface="Calibri"/>
              </a:rPr>
              <a:t>[r29] Nikolić S et al. Injury. 2012. doi:10.1016/j.injury.2010.08.027</a:t>
            </a:r>
          </a:p>
          <a:p>
            <a:r>
              <a:rPr sz="800">
                <a:solidFill>
                  <a:srgbClr val="5A6469"/>
                </a:solidFill>
                <a:latin typeface="Calibri"/>
              </a:rPr>
              <a:t>[r31] Timon C et al. Malays Orthop J. 2021. doi:10.5704/MOJ.2103.001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qué las petequias salen donde salen.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la ruta de la grasa y los órganos blanco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[r24] Dunn RH et al. Int Orthop. 2017. doi:10.1007/s00264-017-3507-1</a:t>
            </a:r>
          </a:p>
          <a:p>
            <a:r>
              <a:rPr sz="800">
                <a:solidFill>
                  <a:srgbClr val="5A6469"/>
                </a:solidFill>
                <a:latin typeface="Calibri"/>
              </a:rPr>
              <a:t>[r29] Nikolić S et al. Injury. 2012. doi:10.1016/j.injury.2010.08.027</a:t>
            </a:r>
          </a:p>
          <a:p>
            <a:r>
              <a:rPr sz="800">
                <a:solidFill>
                  <a:srgbClr val="5A6469"/>
                </a:solidFill>
                <a:latin typeface="Calibri"/>
              </a:rPr>
              <a:t>[r31] Timon C et al. Malays Orthop J. 2021. doi:10.5704/MOJ.2103.001</a:t>
            </a:r>
          </a:p>
          <a:p>
            <a:r>
              <a:rPr sz="800">
                <a:solidFill>
                  <a:srgbClr val="5A6469"/>
                </a:solidFill>
                <a:latin typeface="Calibri"/>
              </a:rPr>
              <a:t>[r32] Shaikh N. J Emerg Trauma Shock. 2009. doi:10.4103/0974-2700.44680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Piense en el recorrido como un circuito con tres tramos.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la ruta de la grasa y los órganos blanco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[r24] Dunn RH et al. Int Orthop. 2017. doi:10.1007/s00264-017-3507-1</a:t>
            </a:r>
          </a:p>
          <a:p>
            <a:r>
              <a:rPr sz="800">
                <a:solidFill>
                  <a:srgbClr val="5A6469"/>
                </a:solidFill>
                <a:latin typeface="Calibri"/>
              </a:rPr>
              <a:t>[r29] Nikolić S et al. Injury. 2012. doi:10.1016/j.injury.2010.08.027</a:t>
            </a:r>
          </a:p>
          <a:p>
            <a:r>
              <a:rPr sz="800">
                <a:solidFill>
                  <a:srgbClr val="5A6469"/>
                </a:solidFill>
                <a:latin typeface="Calibri"/>
              </a:rPr>
              <a:t>[r31] Timon C et al. Malays Orthop J. 2021. doi:10.5704/MOJ.2103.001</a:t>
            </a:r>
          </a:p>
          <a:p>
            <a:r>
              <a:rPr sz="800">
                <a:solidFill>
                  <a:srgbClr val="5A6469"/>
                </a:solidFill>
                <a:latin typeface="Calibri"/>
              </a:rPr>
              <a:t>[r32] Shaikh N. J Emerg Trauma Shock. 2009. doi:10.4103/0974-2700.44680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qué la retina y el riñón también cuentan.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Órganos blanco, mecanismo y manifestación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[r29] Nikolić S et al. Injury. 2012. doi:10.1016/j.injury.2010.08.027</a:t>
            </a:r>
          </a:p>
          <a:p>
            <a:r>
              <a:rPr sz="800">
                <a:solidFill>
                  <a:srgbClr val="5A6469"/>
                </a:solidFill>
                <a:latin typeface="Calibri"/>
              </a:rPr>
              <a:t>[r31] Timon C et al. Malays Orthop J. 2021. doi:10.5704/MOJ.2103.001</a:t>
            </a:r>
          </a:p>
          <a:p>
            <a:r>
              <a:rPr sz="800">
                <a:solidFill>
                  <a:srgbClr val="5A6469"/>
                </a:solidFill>
                <a:latin typeface="Calibri"/>
              </a:rPr>
              <a:t>[r32] Shaikh N. J Emerg Trauma Shock. 2009. doi:10.4103/0974-2700.44680</a:t>
            </a:r>
          </a:p>
          <a:p>
            <a:r>
              <a:rPr sz="800">
                <a:solidFill>
                  <a:srgbClr val="5A6469"/>
                </a:solidFill>
                <a:latin typeface="Calibri"/>
              </a:rPr>
              <a:t>[r34] Shaikh N et al. Cureus. 2025. doi:10.7759/cureus.96136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Órgano</a:t>
                      </a:r>
                    </a:p>
                  </a:txBody>
                  <a:tcPr>
                    <a:solidFill>
                      <a:srgbClr val="0F5F6B"/>
                    </a:solidFill>
                  </a:tcPr>
                </a:tc>
                <a:tc>
                  <a:txBody>
                    <a:bodyPr/>
                    <a:lstStyle/>
                    <a:p>
                      <a:r>
                        <a:rPr sz="1400" b="1">
                          <a:solidFill>
                            <a:srgbClr val="FFFFFF"/>
                          </a:solidFill>
                          <a:latin typeface="Calibri"/>
                        </a:rPr>
                        <a:t>Mecanismo dominante</a:t>
                      </a:r>
                    </a:p>
                  </a:txBody>
                  <a:tcPr>
                    <a:solidFill>
                      <a:srgbClr val="0F5F6B"/>
                    </a:solidFill>
                  </a:tcPr>
                </a:tc>
                <a:tc>
                  <a:txBody>
                    <a:bodyPr/>
                    <a:lstStyle/>
                    <a:p>
                      <a:r>
                        <a:rPr sz="1400" b="1">
                          <a:solidFill>
                            <a:srgbClr val="FFFFFF"/>
                          </a:solidFill>
                          <a:latin typeface="Calibri"/>
                        </a:rPr>
                        <a:t>Manifestación</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Pulmón</a:t>
                      </a:r>
                    </a:p>
                  </a:txBody>
                  <a:tcPr>
                    <a:solidFill>
                      <a:srgbClr val="EEF3F4"/>
                    </a:solidFill>
                  </a:tcPr>
                </a:tc>
                <a:tc>
                  <a:txBody>
                    <a:bodyPr/>
                    <a:lstStyle/>
                    <a:p>
                      <a:r>
                        <a:rPr sz="1400">
                          <a:solidFill>
                            <a:srgbClr val="263238"/>
                          </a:solidFill>
                          <a:latin typeface="Calibri"/>
                        </a:rPr>
                        <a:t>Obstrucción capilar e inflamación</a:t>
                      </a:r>
                    </a:p>
                  </a:txBody>
                  <a:tcPr>
                    <a:solidFill>
                      <a:srgbClr val="EEF3F4"/>
                    </a:solidFill>
                  </a:tcPr>
                </a:tc>
                <a:tc>
                  <a:txBody>
                    <a:bodyPr/>
                    <a:lstStyle/>
                    <a:p>
                      <a:r>
                        <a:rPr sz="1400">
                          <a:solidFill>
                            <a:srgbClr val="263238"/>
                          </a:solidFill>
                          <a:latin typeface="Calibri"/>
                        </a:rPr>
                        <a:t>Taquipnea, disnea, hipoxemia; puede evolucionar a insuficiencia respiratoria</a:t>
                      </a:r>
                    </a:p>
                  </a:txBody>
                  <a:tcPr>
                    <a:solidFill>
                      <a:srgbClr val="EEF3F4"/>
                    </a:solidFill>
                  </a:tcPr>
                </a:tc>
                <a:tc>
                  <a:txBody>
                    <a:bodyPr/>
                    <a:lstStyle/>
                    <a:p>
                      <a:r>
                        <a:rPr sz="1400">
                          <a:solidFill>
                            <a:srgbClr val="263238"/>
                          </a:solidFill>
                          <a:latin typeface="Calibri"/>
                        </a:rPr>
                        <a:t>[r32][r31]</a:t>
                      </a:r>
                    </a:p>
                  </a:txBody>
                  <a:tcPr>
                    <a:solidFill>
                      <a:srgbClr val="EEF3F4"/>
                    </a:solidFill>
                  </a:tcPr>
                </a:tc>
              </a:tr>
              <a:tr h="457200">
                <a:tc>
                  <a:txBody>
                    <a:bodyPr/>
                    <a:lstStyle/>
                    <a:p>
                      <a:r>
                        <a:rPr sz="1400">
                          <a:solidFill>
                            <a:srgbClr val="263238"/>
                          </a:solidFill>
                          <a:latin typeface="Calibri"/>
                        </a:rPr>
                        <a:t>Cerebro</a:t>
                      </a:r>
                    </a:p>
                  </a:txBody>
                  <a:tcPr>
                    <a:solidFill>
                      <a:srgbClr val="FFFFFF"/>
                    </a:solidFill>
                  </a:tcPr>
                </a:tc>
                <a:tc>
                  <a:txBody>
                    <a:bodyPr/>
                    <a:lstStyle/>
                    <a:p>
                      <a:r>
                        <a:rPr sz="1400">
                          <a:solidFill>
                            <a:srgbClr val="263238"/>
                          </a:solidFill>
                          <a:latin typeface="Calibri"/>
                        </a:rPr>
                        <a:t>Embolia arterial y edema</a:t>
                      </a:r>
                    </a:p>
                  </a:txBody>
                  <a:tcPr>
                    <a:solidFill>
                      <a:srgbClr val="FFFFFF"/>
                    </a:solidFill>
                  </a:tcPr>
                </a:tc>
                <a:tc>
                  <a:txBody>
                    <a:bodyPr/>
                    <a:lstStyle/>
                    <a:p>
                      <a:r>
                        <a:rPr sz="1400">
                          <a:solidFill>
                            <a:srgbClr val="263238"/>
                          </a:solidFill>
                          <a:latin typeface="Calibri"/>
                        </a:rPr>
                        <a:t>Confusión a coma, convulsiones, déficit focal</a:t>
                      </a:r>
                    </a:p>
                  </a:txBody>
                  <a:tcPr>
                    <a:solidFill>
                      <a:srgbClr val="FFFFFF"/>
                    </a:solidFill>
                  </a:tcPr>
                </a:tc>
                <a:tc>
                  <a:txBody>
                    <a:bodyPr/>
                    <a:lstStyle/>
                    <a:p>
                      <a:r>
                        <a:rPr sz="1400">
                          <a:solidFill>
                            <a:srgbClr val="263238"/>
                          </a:solidFill>
                          <a:latin typeface="Calibri"/>
                        </a:rPr>
                        <a:t>[r32][r31]</a:t>
                      </a:r>
                    </a:p>
                  </a:txBody>
                  <a:tcPr>
                    <a:solidFill>
                      <a:srgbClr val="FFFFFF"/>
                    </a:solidFill>
                  </a:tcPr>
                </a:tc>
              </a:tr>
              <a:tr h="457200">
                <a:tc>
                  <a:txBody>
                    <a:bodyPr/>
                    <a:lstStyle/>
                    <a:p>
                      <a:r>
                        <a:rPr sz="1400">
                          <a:solidFill>
                            <a:srgbClr val="263238"/>
                          </a:solidFill>
                          <a:latin typeface="Calibri"/>
                        </a:rPr>
                        <a:t>Piel y conjuntiva</a:t>
                      </a:r>
                    </a:p>
                  </a:txBody>
                  <a:tcPr>
                    <a:solidFill>
                      <a:srgbClr val="EEF3F4"/>
                    </a:solidFill>
                  </a:tcPr>
                </a:tc>
                <a:tc>
                  <a:txBody>
                    <a:bodyPr/>
                    <a:lstStyle/>
                    <a:p>
                      <a:r>
                        <a:rPr sz="1400">
                          <a:solidFill>
                            <a:srgbClr val="263238"/>
                          </a:solidFill>
                          <a:latin typeface="Calibri"/>
                        </a:rPr>
                        <a:t>Embolia y trombocitopenia</a:t>
                      </a:r>
                    </a:p>
                  </a:txBody>
                  <a:tcPr>
                    <a:solidFill>
                      <a:srgbClr val="EEF3F4"/>
                    </a:solidFill>
                  </a:tcPr>
                </a:tc>
                <a:tc>
                  <a:txBody>
                    <a:bodyPr/>
                    <a:lstStyle/>
                    <a:p>
                      <a:r>
                        <a:rPr sz="1400">
                          <a:solidFill>
                            <a:srgbClr val="263238"/>
                          </a:solidFill>
                          <a:latin typeface="Calibri"/>
                        </a:rPr>
                        <a:t>Petequias no palpables en tórax, axilas, cuello y conjuntiva</a:t>
                      </a:r>
                    </a:p>
                  </a:txBody>
                  <a:tcPr>
                    <a:solidFill>
                      <a:srgbClr val="EEF3F4"/>
                    </a:solidFill>
                  </a:tcPr>
                </a:tc>
                <a:tc>
                  <a:txBody>
                    <a:bodyPr/>
                    <a:lstStyle/>
                    <a:p>
                      <a:r>
                        <a:rPr sz="1400">
                          <a:solidFill>
                            <a:srgbClr val="263238"/>
                          </a:solidFill>
                          <a:latin typeface="Calibri"/>
                        </a:rPr>
                        <a:t>[r32]</a:t>
                      </a:r>
                    </a:p>
                  </a:txBody>
                  <a:tcPr>
                    <a:solidFill>
                      <a:srgbClr val="EEF3F4"/>
                    </a:solidFill>
                  </a:tcPr>
                </a:tc>
              </a:tr>
              <a:tr h="457200">
                <a:tc>
                  <a:txBody>
                    <a:bodyPr/>
                    <a:lstStyle/>
                    <a:p>
                      <a:r>
                        <a:rPr sz="1400">
                          <a:solidFill>
                            <a:srgbClr val="263238"/>
                          </a:solidFill>
                          <a:latin typeface="Calibri"/>
                        </a:rPr>
                        <a:t>Retina</a:t>
                      </a:r>
                    </a:p>
                  </a:txBody>
                  <a:tcPr>
                    <a:solidFill>
                      <a:srgbClr val="FFFFFF"/>
                    </a:solidFill>
                  </a:tcPr>
                </a:tc>
                <a:tc>
                  <a:txBody>
                    <a:bodyPr/>
                    <a:lstStyle/>
                    <a:p>
                      <a:r>
                        <a:rPr sz="1400">
                          <a:solidFill>
                            <a:srgbClr val="263238"/>
                          </a:solidFill>
                          <a:latin typeface="Calibri"/>
                        </a:rPr>
                        <a:t>Embolia arterial</a:t>
                      </a:r>
                    </a:p>
                  </a:txBody>
                  <a:tcPr>
                    <a:solidFill>
                      <a:srgbClr val="FFFFFF"/>
                    </a:solidFill>
                  </a:tcPr>
                </a:tc>
                <a:tc>
                  <a:txBody>
                    <a:bodyPr/>
                    <a:lstStyle/>
                    <a:p>
                      <a:r>
                        <a:rPr sz="1400">
                          <a:solidFill>
                            <a:srgbClr val="263238"/>
                          </a:solidFill>
                          <a:latin typeface="Calibri"/>
                        </a:rPr>
                        <a:t>Exudados, hemorragias, glóbulos de grasa</a:t>
                      </a:r>
                    </a:p>
                  </a:txBody>
                  <a:tcPr>
                    <a:solidFill>
                      <a:srgbClr val="FFFFFF"/>
                    </a:solidFill>
                  </a:tcPr>
                </a:tc>
                <a:tc>
                  <a:txBody>
                    <a:bodyPr/>
                    <a:lstStyle/>
                    <a:p>
                      <a:r>
                        <a:rPr sz="1400">
                          <a:solidFill>
                            <a:srgbClr val="263238"/>
                          </a:solidFill>
                          <a:latin typeface="Calibri"/>
                        </a:rPr>
                        <a:t>[r32][r34]</a:t>
                      </a:r>
                    </a:p>
                  </a:txBody>
                  <a:tcPr>
                    <a:solidFill>
                      <a:srgbClr val="FFFFFF"/>
                    </a:solidFill>
                  </a:tcPr>
                </a:tc>
              </a:tr>
              <a:tr h="457200">
                <a:tc>
                  <a:txBody>
                    <a:bodyPr/>
                    <a:lstStyle/>
                    <a:p>
                      <a:r>
                        <a:rPr sz="1400">
                          <a:solidFill>
                            <a:srgbClr val="263238"/>
                          </a:solidFill>
                          <a:latin typeface="Calibri"/>
                        </a:rPr>
                        <a:t>Riñón</a:t>
                      </a:r>
                    </a:p>
                  </a:txBody>
                  <a:tcPr>
                    <a:solidFill>
                      <a:srgbClr val="EEF3F4"/>
                    </a:solidFill>
                  </a:tcPr>
                </a:tc>
                <a:tc>
                  <a:txBody>
                    <a:bodyPr/>
                    <a:lstStyle/>
                    <a:p>
                      <a:r>
                        <a:rPr sz="1400">
                          <a:solidFill>
                            <a:srgbClr val="263238"/>
                          </a:solidFill>
                          <a:latin typeface="Calibri"/>
                        </a:rPr>
                        <a:t>Embolia sistémica</a:t>
                      </a:r>
                    </a:p>
                  </a:txBody>
                  <a:tcPr>
                    <a:solidFill>
                      <a:srgbClr val="EEF3F4"/>
                    </a:solidFill>
                  </a:tcPr>
                </a:tc>
                <a:tc>
                  <a:txBody>
                    <a:bodyPr/>
                    <a:lstStyle/>
                    <a:p>
                      <a:r>
                        <a:rPr sz="1400">
                          <a:solidFill>
                            <a:srgbClr val="263238"/>
                          </a:solidFill>
                          <a:latin typeface="Calibri"/>
                        </a:rPr>
                        <a:t>Lipuria, oliguria o anuria</a:t>
                      </a:r>
                    </a:p>
                  </a:txBody>
                  <a:tcPr>
                    <a:solidFill>
                      <a:srgbClr val="EEF3F4"/>
                    </a:solidFill>
                  </a:tcPr>
                </a:tc>
                <a:tc>
                  <a:txBody>
                    <a:bodyPr/>
                    <a:lstStyle/>
                    <a:p>
                      <a:r>
                        <a:rPr sz="1400">
                          <a:solidFill>
                            <a:srgbClr val="263238"/>
                          </a:solidFill>
                          <a:latin typeface="Calibri"/>
                        </a:rPr>
                        <a:t>[r32][r29]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del hallazgo silente al cuadro fulminante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Fabian TC et al. Crit Care Med. 1990. PMID 2293968</a:t>
            </a:r>
          </a:p>
          <a:p>
            <a:r>
              <a:rPr sz="800">
                <a:solidFill>
                  <a:srgbClr val="5A6469"/>
                </a:solidFill>
                <a:latin typeface="Calibri"/>
              </a:rPr>
              <a:t>[r27] Bernal OYG et al. Eur J Trauma Emerg Surg. 2026. doi:10.1007/s00068-026-03104-9</a:t>
            </a:r>
          </a:p>
          <a:p>
            <a:r>
              <a:rPr sz="800">
                <a:solidFill>
                  <a:srgbClr val="5A6469"/>
                </a:solidFill>
                <a:latin typeface="Calibri"/>
              </a:rPr>
              <a:t>[r31] Timon C et al. Malays Orthop J. 2021. doi:10.5704/MOJ.2103.001</a:t>
            </a:r>
          </a:p>
          <a:p>
            <a:r>
              <a:rPr sz="800">
                <a:solidFill>
                  <a:srgbClr val="5A6469"/>
                </a:solidFill>
                <a:latin typeface="Calibri"/>
              </a:rPr>
              <a:t>[r32] Shaikh N. J Emerg Trauma Shock. 2009. doi:10.4103/0974-2700.44680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todos los SEG se ven igual; ordénelos por forma de presentación y por velocidad.</a:t>
            </a:r>
          </a:p>
          <a:p>
            <a:pPr marL="347472" indent="-347472">
              <a:spcAft>
                <a:spcPts val="1400"/>
              </a:spcAft>
              <a:buChar char="•"/>
            </a:pPr>
            <a:r>
              <a:rPr sz="2800">
                <a:solidFill>
                  <a:srgbClr val="263238"/>
                </a:solidFill>
                <a:latin typeface="Calibri"/>
              </a:rPr>
              <a:t>Subclínica.</a:t>
            </a:r>
          </a:p>
          <a:p>
            <a:pPr marL="347472" indent="-347472">
              <a:spcAft>
                <a:spcPts val="1400"/>
              </a:spcAft>
              <a:buChar char="•"/>
            </a:pPr>
            <a:r>
              <a:rPr sz="2800">
                <a:solidFill>
                  <a:srgbClr val="263238"/>
                </a:solidFill>
                <a:latin typeface="Calibri"/>
              </a:rPr>
              <a:t>Hipoxemia sin otros signos.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del hallazgo silente al cuadro fulminante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Singh A et al. J Stroke Cerebrovasc Dis. 2022. doi:10.1016/j.jstrokecerebrovasdis.2022.106794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Cerebral.</a:t>
            </a:r>
          </a:p>
          <a:p>
            <a:pPr marL="347472" indent="-347472">
              <a:spcAft>
                <a:spcPts val="1400"/>
              </a:spcAft>
              <a:buChar char="•"/>
            </a:pPr>
            <a:r>
              <a:rPr sz="2400">
                <a:solidFill>
                  <a:srgbClr val="263238"/>
                </a:solidFill>
                <a:latin typeface="Calibri"/>
              </a:rPr>
              <a:t>Puede dominar sin compromiso respiratorio.</a:t>
            </a:r>
          </a:p>
          <a:p>
            <a:pPr marL="347472" indent="-347472">
              <a:spcAft>
                <a:spcPts val="1400"/>
              </a:spcAft>
              <a:buChar char="•"/>
            </a:pPr>
            <a:r>
              <a:rPr sz="2400">
                <a:solidFill>
                  <a:srgbClr val="263238"/>
                </a:solidFill>
                <a:latin typeface="Calibri"/>
              </a:rPr>
              <a:t>En 97 pacientes con SEG de un centro de trauma, 39 (40 %) tuvieron síndrome cerebral y 74 % de ellos se presentó con coma [r41].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70</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del hallazgo silente al cuadro fulminante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Timon C et al. Malays Orthop J. 2021. doi:10.5704/MOJ.2103.001</a:t>
            </a:r>
          </a:p>
          <a:p>
            <a:r>
              <a:rPr sz="1000">
                <a:solidFill>
                  <a:srgbClr val="5A6469"/>
                </a:solidFill>
                <a:latin typeface="Calibri"/>
              </a:rPr>
              <a:t>[r48] Munakomi S et al. In: StatPearls [Internet]. 2026. PMID 29763060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traumática y otros contextos.</a:t>
            </a:r>
          </a:p>
          <a:p>
            <a:pPr marL="347472" indent="-347472">
              <a:spcAft>
                <a:spcPts val="1400"/>
              </a:spcAft>
              <a:buChar char="•"/>
            </a:pPr>
            <a:r>
              <a:rPr sz="2400">
                <a:solidFill>
                  <a:srgbClr val="263238"/>
                </a:solidFill>
                <a:latin typeface="Calibri"/>
              </a:rPr>
              <a:t>Liposucción, trasplantes, pancreatitis y drepanocitosis (mortalidad de 64 % en una revisión de SEG por necrosis medular en drepanocitosis) [r31][r48].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Criterios diagnósticos: Gurd y Wilson, Schonfeld y Lindeque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Lindeque BG et al. A double-blind therapeutic study. 1987. doi:10.1302/0301-620X.69B1.3818718</a:t>
            </a:r>
          </a:p>
          <a:p>
            <a:r>
              <a:rPr sz="800">
                <a:solidFill>
                  <a:srgbClr val="5A6469"/>
                </a:solidFill>
                <a:latin typeface="Calibri"/>
              </a:rPr>
              <a:t>[r25] Tsai IT et al. J Chin Med Assoc. 2010. doi:10.1016/S1726-4901(10)70088-5</a:t>
            </a:r>
          </a:p>
          <a:p>
            <a:r>
              <a:rPr sz="800">
                <a:solidFill>
                  <a:srgbClr val="5A6469"/>
                </a:solidFill>
                <a:latin typeface="Calibri"/>
              </a:rPr>
              <a:t>[r26] Gupta B et al. J Emerg Trauma Shock. 2011. doi:10.4103/0974-2700.83859</a:t>
            </a:r>
          </a:p>
          <a:p>
            <a:r>
              <a:rPr sz="800">
                <a:solidFill>
                  <a:srgbClr val="5A6469"/>
                </a:solidFill>
                <a:latin typeface="Calibri"/>
              </a:rPr>
              <a:t>[r27] Bernal OYG et al. Eur J Trauma Emerg Surg. 2026. doi:10.1007/s00068-026-03104-9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existe una clasificación del SEG como tal; lo que existe son 3 conjuntos de criterios clínicos para decidir si un paciente con fractura y deterioro tiene el síndrome.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70</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Misma serie, dos criterios: pacientes que cumplieron SEG (estudio de Lindeque)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Timon C et al. Malays Orthop J. 2021. doi:10.5704/MOJ.2103.001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Comparación de los tres criterios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Bernal OYG et al. Eur J Trauma Emerg Surg. 2026. doi:10.1007/s00068-026-03104-9</a:t>
            </a:r>
          </a:p>
          <a:p>
            <a:r>
              <a:rPr sz="1000">
                <a:solidFill>
                  <a:srgbClr val="5A6469"/>
                </a:solidFill>
                <a:latin typeface="Calibri"/>
              </a:rPr>
              <a:t>[r31] Timon C et al. Malays Orthop J. 2021. doi:10.5704/MOJ.2103.001</a:t>
            </a:r>
          </a:p>
          <a:p>
            <a:r>
              <a:rPr sz="1000">
                <a:solidFill>
                  <a:srgbClr val="5A6469"/>
                </a:solidFill>
                <a:latin typeface="Calibri"/>
              </a:rPr>
              <a:t>[r33] Miyake T et al. Trauma Surg Acute Care Open. 2026. doi:10.1136/tsaco-2025-001913</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Criterio</a:t>
                      </a:r>
                    </a:p>
                  </a:txBody>
                  <a:tcPr>
                    <a:solidFill>
                      <a:srgbClr val="0F5F6B"/>
                    </a:solidFill>
                  </a:tcPr>
                </a:tc>
                <a:tc>
                  <a:txBody>
                    <a:bodyPr/>
                    <a:lstStyle/>
                    <a:p>
                      <a:r>
                        <a:rPr sz="1400" b="1">
                          <a:solidFill>
                            <a:srgbClr val="FFFFFF"/>
                          </a:solidFill>
                          <a:latin typeface="Calibri"/>
                        </a:rPr>
                        <a:t>Qué mide</a:t>
                      </a:r>
                    </a:p>
                  </a:txBody>
                  <a:tcPr>
                    <a:solidFill>
                      <a:srgbClr val="0F5F6B"/>
                    </a:solidFill>
                  </a:tcPr>
                </a:tc>
                <a:tc>
                  <a:txBody>
                    <a:bodyPr/>
                    <a:lstStyle/>
                    <a:p>
                      <a:r>
                        <a:rPr sz="1400" b="1">
                          <a:solidFill>
                            <a:srgbClr val="FFFFFF"/>
                          </a:solidFill>
                          <a:latin typeface="Calibri"/>
                        </a:rPr>
                        <a:t>Fortaleza</a:t>
                      </a:r>
                    </a:p>
                  </a:txBody>
                  <a:tcPr>
                    <a:solidFill>
                      <a:srgbClr val="0F5F6B"/>
                    </a:solidFill>
                  </a:tcPr>
                </a:tc>
                <a:tc>
                  <a:txBody>
                    <a:bodyPr/>
                    <a:lstStyle/>
                    <a:p>
                      <a:r>
                        <a:rPr sz="1400" b="1">
                          <a:solidFill>
                            <a:srgbClr val="FFFFFF"/>
                          </a:solidFill>
                          <a:latin typeface="Calibri"/>
                        </a:rPr>
                        <a:t>Limitación</a:t>
                      </a:r>
                    </a:p>
                  </a:txBody>
                  <a:tcPr>
                    <a:solidFill>
                      <a:srgbClr val="0F5F6B"/>
                    </a:solidFill>
                  </a:tcPr>
                </a:tc>
              </a:tr>
              <a:tr h="457200">
                <a:tc>
                  <a:txBody>
                    <a:bodyPr/>
                    <a:lstStyle/>
                    <a:p>
                      <a:r>
                        <a:rPr sz="1400">
                          <a:solidFill>
                            <a:srgbClr val="263238"/>
                          </a:solidFill>
                          <a:latin typeface="Calibri"/>
                        </a:rPr>
                        <a:t>Gurd y Wilson</a:t>
                      </a:r>
                    </a:p>
                  </a:txBody>
                  <a:tcPr>
                    <a:solidFill>
                      <a:srgbClr val="EEF3F4"/>
                    </a:solidFill>
                  </a:tcPr>
                </a:tc>
                <a:tc>
                  <a:txBody>
                    <a:bodyPr/>
                    <a:lstStyle/>
                    <a:p>
                      <a:r>
                        <a:rPr sz="1400">
                          <a:solidFill>
                            <a:srgbClr val="263238"/>
                          </a:solidFill>
                          <a:latin typeface="Calibri"/>
                        </a:rPr>
                        <a:t>Clínica y laboratorio: mayores y menores</a:t>
                      </a:r>
                    </a:p>
                  </a:txBody>
                  <a:tcPr>
                    <a:solidFill>
                      <a:srgbClr val="EEF3F4"/>
                    </a:solidFill>
                  </a:tcPr>
                </a:tc>
                <a:tc>
                  <a:txBody>
                    <a:bodyPr/>
                    <a:lstStyle/>
                    <a:p>
                      <a:r>
                        <a:rPr sz="1400">
                          <a:solidFill>
                            <a:srgbClr val="263238"/>
                          </a:solidFill>
                          <a:latin typeface="Calibri"/>
                        </a:rPr>
                        <a:t>Es el más citado; sencillo</a:t>
                      </a:r>
                    </a:p>
                  </a:txBody>
                  <a:tcPr>
                    <a:solidFill>
                      <a:srgbClr val="EEF3F4"/>
                    </a:solidFill>
                  </a:tcPr>
                </a:tc>
                <a:tc>
                  <a:txBody>
                    <a:bodyPr/>
                    <a:lstStyle/>
                    <a:p>
                      <a:r>
                        <a:rPr sz="1400">
                          <a:solidFill>
                            <a:srgbClr val="263238"/>
                          </a:solidFill>
                          <a:latin typeface="Calibri"/>
                        </a:rPr>
                        <a:t>No validado; subjetivo; poco sensible; sin gasometría [r33][r31]</a:t>
                      </a:r>
                    </a:p>
                  </a:txBody>
                  <a:tcPr>
                    <a:solidFill>
                      <a:srgbClr val="EEF3F4"/>
                    </a:solidFill>
                  </a:tcPr>
                </a:tc>
              </a:tr>
              <a:tr h="457200">
                <a:tc>
                  <a:txBody>
                    <a:bodyPr/>
                    <a:lstStyle/>
                    <a:p>
                      <a:r>
                        <a:rPr sz="1400">
                          <a:solidFill>
                            <a:srgbClr val="263238"/>
                          </a:solidFill>
                          <a:latin typeface="Calibri"/>
                        </a:rPr>
                        <a:t>Schonfeld</a:t>
                      </a:r>
                    </a:p>
                  </a:txBody>
                  <a:tcPr>
                    <a:solidFill>
                      <a:srgbClr val="FFFFFF"/>
                    </a:solidFill>
                  </a:tcPr>
                </a:tc>
                <a:tc>
                  <a:txBody>
                    <a:bodyPr/>
                    <a:lstStyle/>
                    <a:p>
                      <a:r>
                        <a:rPr sz="1400">
                          <a:solidFill>
                            <a:srgbClr val="263238"/>
                          </a:solidFill>
                          <a:latin typeface="Calibri"/>
                        </a:rPr>
                        <a:t>Puntaje: petequias 5, infiltrados 4, hipoxemia 3, resto 1</a:t>
                      </a:r>
                    </a:p>
                  </a:txBody>
                  <a:tcPr>
                    <a:solidFill>
                      <a:srgbClr val="FFFFFF"/>
                    </a:solidFill>
                  </a:tcPr>
                </a:tc>
                <a:tc>
                  <a:txBody>
                    <a:bodyPr/>
                    <a:lstStyle/>
                    <a:p>
                      <a:r>
                        <a:rPr sz="1400">
                          <a:solidFill>
                            <a:srgbClr val="263238"/>
                          </a:solidFill>
                          <a:latin typeface="Calibri"/>
                        </a:rPr>
                        <a:t>Semicuantitativo; usado en cohortes recientes</a:t>
                      </a:r>
                    </a:p>
                  </a:txBody>
                  <a:tcPr>
                    <a:solidFill>
                      <a:srgbClr val="FFFFFF"/>
                    </a:solidFill>
                  </a:tcPr>
                </a:tc>
                <a:tc>
                  <a:txBody>
                    <a:bodyPr/>
                    <a:lstStyle/>
                    <a:p>
                      <a:r>
                        <a:rPr sz="1400">
                          <a:solidFill>
                            <a:srgbClr val="263238"/>
                          </a:solidFill>
                          <a:latin typeface="Calibri"/>
                        </a:rPr>
                        <a:t>Sin validación prospectiva; baja especificidad [r33][r27]</a:t>
                      </a:r>
                    </a:p>
                  </a:txBody>
                  <a:tcPr>
                    <a:solidFill>
                      <a:srgbClr val="FFFFFF"/>
                    </a:solidFill>
                  </a:tcPr>
                </a:tc>
              </a:tr>
              <a:tr h="457200">
                <a:tc>
                  <a:txBody>
                    <a:bodyPr/>
                    <a:lstStyle/>
                    <a:p>
                      <a:r>
                        <a:rPr sz="1400">
                          <a:solidFill>
                            <a:srgbClr val="263238"/>
                          </a:solidFill>
                          <a:latin typeface="Calibri"/>
                        </a:rPr>
                        <a:t>Lindeque</a:t>
                      </a:r>
                    </a:p>
                  </a:txBody>
                  <a:tcPr>
                    <a:solidFill>
                      <a:srgbClr val="EEF3F4"/>
                    </a:solidFill>
                  </a:tcPr>
                </a:tc>
                <a:tc>
                  <a:txBody>
                    <a:bodyPr/>
                    <a:lstStyle/>
                    <a:p>
                      <a:r>
                        <a:rPr sz="1400">
                          <a:solidFill>
                            <a:srgbClr val="263238"/>
                          </a:solidFill>
                          <a:latin typeface="Calibri"/>
                        </a:rPr>
                        <a:t>Gases arteriales, frecuencia respiratoria, sensorio</a:t>
                      </a:r>
                    </a:p>
                  </a:txBody>
                  <a:tcPr>
                    <a:solidFill>
                      <a:srgbClr val="EEF3F4"/>
                    </a:solidFill>
                  </a:tcPr>
                </a:tc>
                <a:tc>
                  <a:txBody>
                    <a:bodyPr/>
                    <a:lstStyle/>
                    <a:p>
                      <a:r>
                        <a:rPr sz="1400">
                          <a:solidFill>
                            <a:srgbClr val="263238"/>
                          </a:solidFill>
                          <a:latin typeface="Calibri"/>
                        </a:rPr>
                        <a:t>Objetivo y fisiológico</a:t>
                      </a:r>
                    </a:p>
                  </a:txBody>
                  <a:tcPr>
                    <a:solidFill>
                      <a:srgbClr val="EEF3F4"/>
                    </a:solidFill>
                  </a:tcPr>
                </a:tc>
                <a:tc>
                  <a:txBody>
                    <a:bodyPr/>
                    <a:lstStyle/>
                    <a:p>
                      <a:r>
                        <a:rPr sz="1400">
                          <a:solidFill>
                            <a:srgbClr val="263238"/>
                          </a:solidFill>
                          <a:latin typeface="Calibri"/>
                        </a:rPr>
                        <a:t>Solo pulmón y sensorio; ignora petequias; da cifras más altas [r33][r31]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clínico, de exclusión y por etapas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Bulger EM et al. A 10-year review. 1997. doi:10.1001/archsurg.1997.01430280109019</a:t>
            </a:r>
          </a:p>
          <a:p>
            <a:r>
              <a:rPr sz="1000">
                <a:solidFill>
                  <a:srgbClr val="5A6469"/>
                </a:solidFill>
                <a:latin typeface="Calibri"/>
              </a:rPr>
              <a:t>[r31] Timon C et al. Malays Orthop J. 2021. doi:10.5704/MOJ.2103.001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Regla de oro.</a:t>
            </a:r>
          </a:p>
          <a:p>
            <a:pPr marL="347472" indent="-347472">
              <a:spcAft>
                <a:spcPts val="1400"/>
              </a:spcAft>
              <a:buChar char="•"/>
            </a:pPr>
            <a:r>
              <a:rPr sz="2800">
                <a:solidFill>
                  <a:srgbClr val="263238"/>
                </a:solidFill>
                <a:latin typeface="Calibri"/>
              </a:rPr>
              <a:t>El SEG es un diagnóstico clínico y de exclusión; no hay una prueba única que lo confirme [r1][r31].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70</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clínico, de exclusión y por etapas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Bulger EM et al. A 10-year review. 1997. doi:10.1001/archsurg.1997.01430280109019</a:t>
            </a:r>
          </a:p>
          <a:p>
            <a:r>
              <a:rPr sz="800">
                <a:solidFill>
                  <a:srgbClr val="5A6469"/>
                </a:solidFill>
                <a:latin typeface="Calibri"/>
              </a:rPr>
              <a:t>[r25] Tsai IT et al. J Chin Med Assoc. 2010. doi:10.1016/S1726-4901(10)70088-5</a:t>
            </a:r>
          </a:p>
          <a:p>
            <a:r>
              <a:rPr sz="800">
                <a:solidFill>
                  <a:srgbClr val="5A6469"/>
                </a:solidFill>
                <a:latin typeface="Calibri"/>
              </a:rPr>
              <a:t>[r31] Timon C et al. Malays Orthop J. 2021. doi:10.5704/MOJ.2103.001</a:t>
            </a:r>
          </a:p>
          <a:p>
            <a:r>
              <a:rPr sz="800">
                <a:solidFill>
                  <a:srgbClr val="5A6469"/>
                </a:solidFill>
                <a:latin typeface="Calibri"/>
              </a:rPr>
              <a:t>[r32] Shaikh N. J Emerg Trauma Shock. 2009. doi:10.4103/0974-2700.44680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Hemograma: en 27 casos hubo anemia inexplicada en 67 % y trombocitopenia en 37 %; en 13 casos de Taiwán… [r1] [r25] [r31]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IL-6 sérica a las 12 h del trauma, según desarrollo de SEG (48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Prakash S et al. Clin Orthop Relat Res. 2013. doi:10.1007/s11999-013-2869-y</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Cuadro clínico por sistemas y por tiempo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Bulger EM et al. A 10-year review. 1997. doi:10.1001/archsurg.1997.01430280109019</a:t>
            </a:r>
          </a:p>
          <a:p>
            <a:r>
              <a:rPr sz="800">
                <a:solidFill>
                  <a:srgbClr val="5A6469"/>
                </a:solidFill>
                <a:latin typeface="Calibri"/>
              </a:rPr>
              <a:t>[r7] Schonfeld SA et al. A prospective study in high-risk patients. 1983. doi:10.7326/0003-4819-99-4-438</a:t>
            </a:r>
          </a:p>
          <a:p>
            <a:r>
              <a:rPr sz="800">
                <a:solidFill>
                  <a:srgbClr val="5A6469"/>
                </a:solidFill>
                <a:latin typeface="Calibri"/>
              </a:rPr>
              <a:t>[r25] Tsai IT et al. J Chin Med Assoc. 2010. doi:10.1016/S1726-4901(10)70088-5</a:t>
            </a:r>
          </a:p>
          <a:p>
            <a:r>
              <a:rPr sz="800">
                <a:solidFill>
                  <a:srgbClr val="5A6469"/>
                </a:solidFill>
                <a:latin typeface="Calibri"/>
              </a:rPr>
              <a:t>[r26] Gupta B et al. J Emerg Trauma Shock. 2011. doi:10.4103/0974-2700.83859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Pulmón.</a:t>
            </a:r>
          </a:p>
          <a:p>
            <a:pPr marL="347472" indent="-347472">
              <a:spcAft>
                <a:spcPts val="1400"/>
              </a:spcAft>
              <a:buChar char="•"/>
            </a:pPr>
            <a:r>
              <a:rPr sz="2800">
                <a:solidFill>
                  <a:srgbClr val="263238"/>
                </a:solidFill>
                <a:latin typeface="Calibri"/>
              </a:rPr>
              <a:t>Suele dar la primera señal.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70</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Manifestaciones en 27 pacientes con SEG (Seattle, 10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Bulger EM et al. A 10-year review. 1997. doi:10.1001/archsurg.1997.01430280109019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70</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Frecuencia de las manifestaciones en tres series de SEG</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Bulger EM et al. A 10-year review. 1997. doi:10.1001/archsurg.1997.01430280109019</a:t>
            </a:r>
          </a:p>
          <a:p>
            <a:r>
              <a:rPr sz="1000">
                <a:solidFill>
                  <a:srgbClr val="5A6469"/>
                </a:solidFill>
                <a:latin typeface="Calibri"/>
              </a:rPr>
              <a:t>[r26] Gupta B et al. J Emerg Trauma Shock. 2011. doi:10.4103/0974-2700.83859</a:t>
            </a:r>
          </a:p>
          <a:p>
            <a:r>
              <a:rPr sz="1000">
                <a:solidFill>
                  <a:srgbClr val="5A6469"/>
                </a:solidFill>
                <a:latin typeface="Calibri"/>
              </a:rPr>
              <a:t>[r27] Bernal OYG et al. Eur J Trauma Emerg Surg. 2026. doi:10.1007/s00068-026-03104-9</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Manifestación</a:t>
                      </a:r>
                    </a:p>
                  </a:txBody>
                  <a:tcPr>
                    <a:solidFill>
                      <a:srgbClr val="0F5F6B"/>
                    </a:solidFill>
                  </a:tcPr>
                </a:tc>
                <a:tc>
                  <a:txBody>
                    <a:bodyPr/>
                    <a:lstStyle/>
                    <a:p>
                      <a:r>
                        <a:rPr sz="1400" b="1">
                          <a:solidFill>
                            <a:srgbClr val="FFFFFF"/>
                          </a:solidFill>
                          <a:latin typeface="Calibri"/>
                        </a:rPr>
                        <a:t>Bulger (27 casos)</a:t>
                      </a:r>
                    </a:p>
                  </a:txBody>
                  <a:tcPr>
                    <a:solidFill>
                      <a:srgbClr val="0F5F6B"/>
                    </a:solidFill>
                  </a:tcPr>
                </a:tc>
                <a:tc>
                  <a:txBody>
                    <a:bodyPr/>
                    <a:lstStyle/>
                    <a:p>
                      <a:r>
                        <a:rPr sz="1400" b="1">
                          <a:solidFill>
                            <a:srgbClr val="FFFFFF"/>
                          </a:solidFill>
                          <a:latin typeface="Calibri"/>
                        </a:rPr>
                        <a:t>Gupta (12 casos)</a:t>
                      </a:r>
                    </a:p>
                  </a:txBody>
                  <a:tcPr>
                    <a:solidFill>
                      <a:srgbClr val="0F5F6B"/>
                    </a:solidFill>
                  </a:tcPr>
                </a:tc>
                <a:tc>
                  <a:txBody>
                    <a:bodyPr/>
                    <a:lstStyle/>
                    <a:p>
                      <a:r>
                        <a:rPr sz="1400" b="1">
                          <a:solidFill>
                            <a:srgbClr val="FFFFFF"/>
                          </a:solidFill>
                          <a:latin typeface="Calibri"/>
                        </a:rPr>
                        <a:t>Bernal (148 casos)</a:t>
                      </a:r>
                    </a:p>
                  </a:txBody>
                  <a:tcPr>
                    <a:solidFill>
                      <a:srgbClr val="0F5F6B"/>
                    </a:solidFill>
                  </a:tcPr>
                </a:tc>
              </a:tr>
              <a:tr h="457200">
                <a:tc>
                  <a:txBody>
                    <a:bodyPr/>
                    <a:lstStyle/>
                    <a:p>
                      <a:r>
                        <a:rPr sz="1400">
                          <a:solidFill>
                            <a:srgbClr val="263238"/>
                          </a:solidFill>
                          <a:latin typeface="Calibri"/>
                        </a:rPr>
                        <a:t>Hipoxemia</a:t>
                      </a:r>
                    </a:p>
                  </a:txBody>
                  <a:tcPr>
                    <a:solidFill>
                      <a:srgbClr val="EEF3F4"/>
                    </a:solidFill>
                  </a:tcPr>
                </a:tc>
                <a:tc>
                  <a:txBody>
                    <a:bodyPr/>
                    <a:lstStyle/>
                    <a:p>
                      <a:r>
                        <a:rPr sz="1400">
                          <a:solidFill>
                            <a:srgbClr val="263238"/>
                          </a:solidFill>
                          <a:latin typeface="Calibri"/>
                        </a:rPr>
                        <a:t>96 %</a:t>
                      </a:r>
                    </a:p>
                  </a:txBody>
                  <a:tcPr>
                    <a:solidFill>
                      <a:srgbClr val="EEF3F4"/>
                    </a:solidFill>
                  </a:tcPr>
                </a:tc>
                <a:tc>
                  <a:txBody>
                    <a:bodyPr/>
                    <a:lstStyle/>
                    <a:p>
                      <a:r>
                        <a:rPr sz="1400">
                          <a:solidFill>
                            <a:srgbClr val="263238"/>
                          </a:solidFill>
                          <a:latin typeface="Calibri"/>
                        </a:rPr>
                        <a:t>92 %</a:t>
                      </a:r>
                    </a:p>
                  </a:txBody>
                  <a:tcPr>
                    <a:solidFill>
                      <a:srgbClr val="EEF3F4"/>
                    </a:solidFill>
                  </a:tcPr>
                </a:tc>
                <a:tc>
                  <a:txBody>
                    <a:bodyPr/>
                    <a:lstStyle/>
                    <a:p>
                      <a:r>
                        <a:rPr sz="1400">
                          <a:solidFill>
                            <a:srgbClr val="263238"/>
                          </a:solidFill>
                          <a:latin typeface="Calibri"/>
                        </a:rPr>
                        <a:t>sin dato verificable</a:t>
                      </a:r>
                    </a:p>
                  </a:txBody>
                  <a:tcPr>
                    <a:solidFill>
                      <a:srgbClr val="EEF3F4"/>
                    </a:solidFill>
                  </a:tcPr>
                </a:tc>
              </a:tr>
              <a:tr h="457200">
                <a:tc>
                  <a:txBody>
                    <a:bodyPr/>
                    <a:lstStyle/>
                    <a:p>
                      <a:r>
                        <a:rPr sz="1400">
                          <a:solidFill>
                            <a:srgbClr val="263238"/>
                          </a:solidFill>
                          <a:latin typeface="Calibri"/>
                        </a:rPr>
                        <a:t>Ventilación mecánica o soporte ventilatorio avanzado</a:t>
                      </a:r>
                    </a:p>
                  </a:txBody>
                  <a:tcPr>
                    <a:solidFill>
                      <a:srgbClr val="FFFFFF"/>
                    </a:solidFill>
                  </a:tcPr>
                </a:tc>
                <a:tc>
                  <a:txBody>
                    <a:bodyPr/>
                    <a:lstStyle/>
                    <a:p>
                      <a:r>
                        <a:rPr sz="1400">
                          <a:solidFill>
                            <a:srgbClr val="263238"/>
                          </a:solidFill>
                          <a:latin typeface="Calibri"/>
                        </a:rPr>
                        <a:t>44 %</a:t>
                      </a:r>
                    </a:p>
                  </a:txBody>
                  <a:tcPr>
                    <a:solidFill>
                      <a:srgbClr val="FFFFFF"/>
                    </a:solidFill>
                  </a:tcPr>
                </a:tc>
                <a:tc>
                  <a:txBody>
                    <a:bodyPr/>
                    <a:lstStyle/>
                    <a:p>
                      <a:r>
                        <a:rPr sz="1400">
                          <a:solidFill>
                            <a:srgbClr val="263238"/>
                          </a:solidFill>
                          <a:latin typeface="Calibri"/>
                        </a:rPr>
                        <a:t>75 %</a:t>
                      </a:r>
                    </a:p>
                  </a:txBody>
                  <a:tcPr>
                    <a:solidFill>
                      <a:srgbClr val="FFFFFF"/>
                    </a:solidFill>
                  </a:tcPr>
                </a:tc>
                <a:tc>
                  <a:txBody>
                    <a:bodyPr/>
                    <a:lstStyle/>
                    <a:p>
                      <a:r>
                        <a:rPr sz="1400">
                          <a:solidFill>
                            <a:srgbClr val="263238"/>
                          </a:solidFill>
                          <a:latin typeface="Calibri"/>
                        </a:rPr>
                        <a:t>93,9 %</a:t>
                      </a:r>
                    </a:p>
                  </a:txBody>
                  <a:tcPr>
                    <a:solidFill>
                      <a:srgbClr val="FFFFFF"/>
                    </a:solidFill>
                  </a:tcPr>
                </a:tc>
              </a:tr>
              <a:tr h="457200">
                <a:tc>
                  <a:txBody>
                    <a:bodyPr/>
                    <a:lstStyle/>
                    <a:p>
                      <a:r>
                        <a:rPr sz="1400">
                          <a:solidFill>
                            <a:srgbClr val="263238"/>
                          </a:solidFill>
                          <a:latin typeface="Calibri"/>
                        </a:rPr>
                        <a:t>Alteración del sensorio</a:t>
                      </a:r>
                    </a:p>
                  </a:txBody>
                  <a:tcPr>
                    <a:solidFill>
                      <a:srgbClr val="EEF3F4"/>
                    </a:solidFill>
                  </a:tcPr>
                </a:tc>
                <a:tc>
                  <a:txBody>
                    <a:bodyPr/>
                    <a:lstStyle/>
                    <a:p>
                      <a:r>
                        <a:rPr sz="1400">
                          <a:solidFill>
                            <a:srgbClr val="263238"/>
                          </a:solidFill>
                          <a:latin typeface="Calibri"/>
                        </a:rPr>
                        <a:t>59 %</a:t>
                      </a:r>
                    </a:p>
                  </a:txBody>
                  <a:tcPr>
                    <a:solidFill>
                      <a:srgbClr val="EEF3F4"/>
                    </a:solidFill>
                  </a:tcPr>
                </a:tc>
                <a:tc>
                  <a:txBody>
                    <a:bodyPr/>
                    <a:lstStyle/>
                    <a:p>
                      <a:r>
                        <a:rPr sz="1400">
                          <a:solidFill>
                            <a:srgbClr val="263238"/>
                          </a:solidFill>
                          <a:latin typeface="Calibri"/>
                        </a:rPr>
                        <a:t>sin dato verificable</a:t>
                      </a:r>
                    </a:p>
                  </a:txBody>
                  <a:tcPr>
                    <a:solidFill>
                      <a:srgbClr val="EEF3F4"/>
                    </a:solidFill>
                  </a:tcPr>
                </a:tc>
                <a:tc>
                  <a:txBody>
                    <a:bodyPr/>
                    <a:lstStyle/>
                    <a:p>
                      <a:r>
                        <a:rPr sz="1400">
                          <a:solidFill>
                            <a:srgbClr val="263238"/>
                          </a:solidFill>
                          <a:latin typeface="Calibri"/>
                        </a:rPr>
                        <a:t>sin dato verificable</a:t>
                      </a:r>
                    </a:p>
                  </a:txBody>
                  <a:tcPr>
                    <a:solidFill>
                      <a:srgbClr val="EEF3F4"/>
                    </a:solidFill>
                  </a:tcPr>
                </a:tc>
              </a:tr>
              <a:tr h="457200">
                <a:tc>
                  <a:txBody>
                    <a:bodyPr/>
                    <a:lstStyle/>
                    <a:p>
                      <a:r>
                        <a:rPr sz="1400">
                          <a:solidFill>
                            <a:srgbClr val="263238"/>
                          </a:solidFill>
                          <a:latin typeface="Calibri"/>
                        </a:rPr>
                        <a:t>Petequias</a:t>
                      </a:r>
                    </a:p>
                  </a:txBody>
                  <a:tcPr>
                    <a:solidFill>
                      <a:srgbClr val="FFFFFF"/>
                    </a:solidFill>
                  </a:tcPr>
                </a:tc>
                <a:tc>
                  <a:txBody>
                    <a:bodyPr/>
                    <a:lstStyle/>
                    <a:p>
                      <a:r>
                        <a:rPr sz="1400">
                          <a:solidFill>
                            <a:srgbClr val="263238"/>
                          </a:solidFill>
                          <a:latin typeface="Calibri"/>
                        </a:rPr>
                        <a:t>33 %</a:t>
                      </a:r>
                    </a:p>
                  </a:txBody>
                  <a:tcPr>
                    <a:solidFill>
                      <a:srgbClr val="FFFFFF"/>
                    </a:solidFill>
                  </a:tcPr>
                </a:tc>
                <a:tc>
                  <a:txBody>
                    <a:bodyPr/>
                    <a:lstStyle/>
                    <a:p>
                      <a:r>
                        <a:rPr sz="1400">
                          <a:solidFill>
                            <a:srgbClr val="263238"/>
                          </a:solidFill>
                          <a:latin typeface="Calibri"/>
                        </a:rPr>
                        <a:t>8,3 % (1 de 12)</a:t>
                      </a:r>
                    </a:p>
                  </a:txBody>
                  <a:tcPr>
                    <a:solidFill>
                      <a:srgbClr val="FFFFFF"/>
                    </a:solidFill>
                  </a:tcPr>
                </a:tc>
                <a:tc>
                  <a:txBody>
                    <a:bodyPr/>
                    <a:lstStyle/>
                    <a:p>
                      <a:r>
                        <a:rPr sz="1400">
                          <a:solidFill>
                            <a:srgbClr val="263238"/>
                          </a:solidFill>
                          <a:latin typeface="Calibri"/>
                        </a:rPr>
                        <a:t>sin dato verificable</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70</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ve cada técnica y qué tan fiable 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Shaikh N et al. Cureus. 2025. doi:10.7759/cureus.96136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imágenes apoyan el diagnóstico y ayudan a excluir otras causas; ninguna lo confirma, y en conjunto tienen baja especificidad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70</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RM convencional para SEG cerebral frente a lesión axonal difusa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Bodanapally UK et al. Neuroradiology. 2013. doi:10.1007/s00234-013-1166-5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70</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Hallazgos de RM en 140 casos publicados de embolia grasa cerebral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Giyab O et al. Insights Imaging. 2021. doi:10.1186/s13244-021-00988-6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diferencial: qué más puede ser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[r30] Husebye EE et al. Injury. 2006. doi:10.1016/j.injury.2006.08.036</a:t>
            </a:r>
          </a:p>
          <a:p>
            <a:r>
              <a:rPr sz="800">
                <a:solidFill>
                  <a:srgbClr val="5A6469"/>
                </a:solidFill>
                <a:latin typeface="Calibri"/>
              </a:rPr>
              <a:t>[r32] Shaikh N. J Emerg Trauma Shock. 2009. doi:10.4103/0974-2700.44680</a:t>
            </a:r>
          </a:p>
          <a:p>
            <a:r>
              <a:rPr sz="800">
                <a:solidFill>
                  <a:srgbClr val="5A6469"/>
                </a:solidFill>
                <a:latin typeface="Calibri"/>
              </a:rPr>
              <a:t>[r33] Miyake T et al. Trauma Surg Acute Care Open. 2026. doi:10.1136/tsaco-2025-001913</a:t>
            </a:r>
          </a:p>
          <a:p>
            <a:r>
              <a:rPr sz="800">
                <a:solidFill>
                  <a:srgbClr val="5A6469"/>
                </a:solidFill>
                <a:latin typeface="Calibri"/>
              </a:rPr>
              <a:t>[r34] Shaikh N et al. Cureus. 2025. doi:10.7759/cureus.96136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Casi nunca el SEG viene solo.</a:t>
            </a:r>
          </a:p>
          <a:p>
            <a:pPr marL="347472" indent="-347472">
              <a:spcAft>
                <a:spcPts val="1400"/>
              </a:spcAft>
              <a:buChar char="•"/>
            </a:pPr>
            <a:r>
              <a:rPr sz="2800">
                <a:solidFill>
                  <a:srgbClr val="263238"/>
                </a:solidFill>
                <a:latin typeface="Calibri"/>
              </a:rPr>
              <a:t>La tabla ordena lo que debe excluirse antes de ponerle el nombre.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diferencial: qué más puede ser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[r30] Husebye EE et al. Injury. 2006. doi:10.1016/j.injury.2006.08.036</a:t>
            </a:r>
          </a:p>
          <a:p>
            <a:r>
              <a:rPr sz="800">
                <a:solidFill>
                  <a:srgbClr val="5A6469"/>
                </a:solidFill>
                <a:latin typeface="Calibri"/>
              </a:rPr>
              <a:t>[r32] Shaikh N. J Emerg Trauma Shock. 2009. doi:10.4103/0974-2700.44680</a:t>
            </a:r>
          </a:p>
          <a:p>
            <a:r>
              <a:rPr sz="800">
                <a:solidFill>
                  <a:srgbClr val="5A6469"/>
                </a:solidFill>
                <a:latin typeface="Calibri"/>
              </a:rPr>
              <a:t>[r33] Miyake T et al. Trauma Surg Acute Care Open. 2026. doi:10.1136/tsaco-2025-001913</a:t>
            </a:r>
          </a:p>
          <a:p>
            <a:r>
              <a:rPr sz="800">
                <a:solidFill>
                  <a:srgbClr val="5A6469"/>
                </a:solidFill>
                <a:latin typeface="Calibri"/>
              </a:rPr>
              <a:t>[r34] Shaikh N et al. Cureus. 2025. doi:10.7759/cureus.96136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SEG con falla respiratoria puede cumplir estos criterios.</a:t>
            </a:r>
          </a:p>
          <a:p>
            <a:pPr marL="347472" indent="-347472">
              <a:spcAft>
                <a:spcPts val="1400"/>
              </a:spcAft>
              <a:buChar char="•"/>
            </a:pPr>
            <a:r>
              <a:rPr sz="2800">
                <a:solidFill>
                  <a:srgbClr val="263238"/>
                </a:solidFill>
                <a:latin typeface="Calibri"/>
              </a:rPr>
              <a:t>Contusión pulmonar o SEG.</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70</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diferencial del SEG</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[r30] Husebye EE et al. Injury. 2006. doi:10.1016/j.injury.2006.08.036</a:t>
            </a:r>
          </a:p>
          <a:p>
            <a:r>
              <a:rPr sz="800">
                <a:solidFill>
                  <a:srgbClr val="5A6469"/>
                </a:solidFill>
                <a:latin typeface="Calibri"/>
              </a:rPr>
              <a:t>[r32] Shaikh N. J Emerg Trauma Shock. 2009. doi:10.4103/0974-2700.44680</a:t>
            </a:r>
          </a:p>
          <a:p>
            <a:r>
              <a:rPr sz="800">
                <a:solidFill>
                  <a:srgbClr val="5A6469"/>
                </a:solidFill>
                <a:latin typeface="Calibri"/>
              </a:rPr>
              <a:t>[r33] Miyake T et al. Trauma Surg Acute Care Open. 2026. doi:10.1136/tsaco-2025-001913</a:t>
            </a:r>
          </a:p>
          <a:p>
            <a:r>
              <a:rPr sz="800">
                <a:solidFill>
                  <a:srgbClr val="5A6469"/>
                </a:solidFill>
                <a:latin typeface="Calibri"/>
              </a:rPr>
              <a:t>[r34] Shaikh N et al. Cureus. 2025. doi:10.7759/cureus.96136</a:t>
            </a:r>
          </a:p>
          <a:p>
            <a:r>
              <a:rPr sz="800">
                <a:solidFill>
                  <a:srgbClr val="5A6469"/>
                </a:solidFill>
                <a:latin typeface="Calibri"/>
              </a:rPr>
              <a:t>[r42] Bodanapally UK et al. Neuroradiology. 2013. doi:10.1007/s00234-013-1166-5</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Entidad</a:t>
                      </a:r>
                    </a:p>
                  </a:txBody>
                  <a:tcPr>
                    <a:solidFill>
                      <a:srgbClr val="0F5F6B"/>
                    </a:solidFill>
                  </a:tcPr>
                </a:tc>
                <a:tc>
                  <a:txBody>
                    <a:bodyPr/>
                    <a:lstStyle/>
                    <a:p>
                      <a:r>
                        <a:rPr sz="1400" b="1">
                          <a:solidFill>
                            <a:srgbClr val="FFFFFF"/>
                          </a:solidFill>
                          <a:latin typeface="Calibri"/>
                        </a:rPr>
                        <a:t>Qué se parece</a:t>
                      </a:r>
                    </a:p>
                  </a:txBody>
                  <a:tcPr>
                    <a:solidFill>
                      <a:srgbClr val="0F5F6B"/>
                    </a:solidFill>
                  </a:tcPr>
                </a:tc>
                <a:tc>
                  <a:txBody>
                    <a:bodyPr/>
                    <a:lstStyle/>
                    <a:p>
                      <a:r>
                        <a:rPr sz="1400" b="1">
                          <a:solidFill>
                            <a:srgbClr val="FFFFFF"/>
                          </a:solidFill>
                          <a:latin typeface="Calibri"/>
                        </a:rPr>
                        <a:t>Qué la separa del SEG</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Tromboembolia pulmonar</a:t>
                      </a:r>
                    </a:p>
                  </a:txBody>
                  <a:tcPr>
                    <a:solidFill>
                      <a:srgbClr val="EEF3F4"/>
                    </a:solidFill>
                  </a:tcPr>
                </a:tc>
                <a:tc>
                  <a:txBody>
                    <a:bodyPr/>
                    <a:lstStyle/>
                    <a:p>
                      <a:r>
                        <a:rPr sz="1400">
                          <a:solidFill>
                            <a:srgbClr val="263238"/>
                          </a:solidFill>
                          <a:latin typeface="Calibri"/>
                        </a:rPr>
                        <a:t>Disnea e hipoxemia</a:t>
                      </a:r>
                    </a:p>
                  </a:txBody>
                  <a:tcPr>
                    <a:solidFill>
                      <a:srgbClr val="EEF3F4"/>
                    </a:solidFill>
                  </a:tcPr>
                </a:tc>
                <a:tc>
                  <a:txBody>
                    <a:bodyPr/>
                    <a:lstStyle/>
                    <a:p>
                      <a:r>
                        <a:rPr sz="1400">
                          <a:solidFill>
                            <a:srgbClr val="263238"/>
                          </a:solidFill>
                          <a:latin typeface="Calibri"/>
                        </a:rPr>
                        <a:t>La angio-TC muestra defecto de llenado; en SEG suele ser normal</a:t>
                      </a:r>
                    </a:p>
                  </a:txBody>
                  <a:tcPr>
                    <a:solidFill>
                      <a:srgbClr val="EEF3F4"/>
                    </a:solidFill>
                  </a:tcPr>
                </a:tc>
                <a:tc>
                  <a:txBody>
                    <a:bodyPr/>
                    <a:lstStyle/>
                    <a:p>
                      <a:r>
                        <a:rPr sz="1400">
                          <a:solidFill>
                            <a:srgbClr val="263238"/>
                          </a:solidFill>
                          <a:latin typeface="Calibri"/>
                        </a:rPr>
                        <a:t>[r34][r32]</a:t>
                      </a:r>
                    </a:p>
                  </a:txBody>
                  <a:tcPr>
                    <a:solidFill>
                      <a:srgbClr val="EEF3F4"/>
                    </a:solidFill>
                  </a:tcPr>
                </a:tc>
              </a:tr>
              <a:tr h="457200">
                <a:tc>
                  <a:txBody>
                    <a:bodyPr/>
                    <a:lstStyle/>
                    <a:p>
                      <a:r>
                        <a:rPr sz="1400">
                          <a:solidFill>
                            <a:srgbClr val="263238"/>
                          </a:solidFill>
                          <a:latin typeface="Calibri"/>
                        </a:rPr>
                        <a:t>SDRA de otra causa</a:t>
                      </a:r>
                    </a:p>
                  </a:txBody>
                  <a:tcPr>
                    <a:solidFill>
                      <a:srgbClr val="FFFFFF"/>
                    </a:solidFill>
                  </a:tcPr>
                </a:tc>
                <a:tc>
                  <a:txBody>
                    <a:bodyPr/>
                    <a:lstStyle/>
                    <a:p>
                      <a:r>
                        <a:rPr sz="1400">
                          <a:solidFill>
                            <a:srgbClr val="263238"/>
                          </a:solidFill>
                          <a:latin typeface="Calibri"/>
                        </a:rPr>
                        <a:t>Infiltrados bilaterales e hipoxemia</a:t>
                      </a:r>
                    </a:p>
                  </a:txBody>
                  <a:tcPr>
                    <a:solidFill>
                      <a:srgbClr val="FFFFFF"/>
                    </a:solidFill>
                  </a:tcPr>
                </a:tc>
                <a:tc>
                  <a:txBody>
                    <a:bodyPr/>
                    <a:lstStyle/>
                    <a:p>
                      <a:r>
                        <a:rPr sz="1400">
                          <a:solidFill>
                            <a:srgbClr val="263238"/>
                          </a:solidFill>
                          <a:latin typeface="Calibri"/>
                        </a:rPr>
                        <a:t>Compromete solo el pulmón; no hay piel ni sistema nervioso</a:t>
                      </a:r>
                    </a:p>
                  </a:txBody>
                  <a:tcPr>
                    <a:solidFill>
                      <a:srgbClr val="FFFFFF"/>
                    </a:solidFill>
                  </a:tcPr>
                </a:tc>
                <a:tc>
                  <a:txBody>
                    <a:bodyPr/>
                    <a:lstStyle/>
                    <a:p>
                      <a:r>
                        <a:rPr sz="1400">
                          <a:solidFill>
                            <a:srgbClr val="263238"/>
                          </a:solidFill>
                          <a:latin typeface="Calibri"/>
                        </a:rPr>
                        <a:t>[r30]</a:t>
                      </a:r>
                    </a:p>
                  </a:txBody>
                  <a:tcPr>
                    <a:solidFill>
                      <a:srgbClr val="FFFFFF"/>
                    </a:solidFill>
                  </a:tcPr>
                </a:tc>
              </a:tr>
              <a:tr h="457200">
                <a:tc>
                  <a:txBody>
                    <a:bodyPr/>
                    <a:lstStyle/>
                    <a:p>
                      <a:r>
                        <a:rPr sz="1400">
                          <a:solidFill>
                            <a:srgbClr val="263238"/>
                          </a:solidFill>
                          <a:latin typeface="Calibri"/>
                        </a:rPr>
                        <a:t>Contusión pulmonar</a:t>
                      </a:r>
                    </a:p>
                  </a:txBody>
                  <a:tcPr>
                    <a:solidFill>
                      <a:srgbClr val="EEF3F4"/>
                    </a:solidFill>
                  </a:tcPr>
                </a:tc>
                <a:tc>
                  <a:txBody>
                    <a:bodyPr/>
                    <a:lstStyle/>
                    <a:p>
                      <a:r>
                        <a:rPr sz="1400">
                          <a:solidFill>
                            <a:srgbClr val="263238"/>
                          </a:solidFill>
                          <a:latin typeface="Calibri"/>
                        </a:rPr>
                        <a:t>Hipoxemia tras trauma</a:t>
                      </a:r>
                    </a:p>
                  </a:txBody>
                  <a:tcPr>
                    <a:solidFill>
                      <a:srgbClr val="EEF3F4"/>
                    </a:solidFill>
                  </a:tcPr>
                </a:tc>
                <a:tc>
                  <a:txBody>
                    <a:bodyPr/>
                    <a:lstStyle/>
                    <a:p>
                      <a:r>
                        <a:rPr sz="1400">
                          <a:solidFill>
                            <a:srgbClr val="263238"/>
                          </a:solidFill>
                          <a:latin typeface="Calibri"/>
                        </a:rPr>
                        <a:t>Aparece en las primeras 6 h; el SEG, a las 24-48 h</a:t>
                      </a:r>
                    </a:p>
                  </a:txBody>
                  <a:tcPr>
                    <a:solidFill>
                      <a:srgbClr val="EEF3F4"/>
                    </a:solidFill>
                  </a:tcPr>
                </a:tc>
                <a:tc>
                  <a:txBody>
                    <a:bodyPr/>
                    <a:lstStyle/>
                    <a:p>
                      <a:r>
                        <a:rPr sz="1400">
                          <a:solidFill>
                            <a:srgbClr val="263238"/>
                          </a:solidFill>
                          <a:latin typeface="Calibri"/>
                        </a:rPr>
                        <a:t>[r34]</a:t>
                      </a:r>
                    </a:p>
                  </a:txBody>
                  <a:tcPr>
                    <a:solidFill>
                      <a:srgbClr val="EEF3F4"/>
                    </a:solidFill>
                  </a:tcPr>
                </a:tc>
              </a:tr>
              <a:tr h="457200">
                <a:tc>
                  <a:txBody>
                    <a:bodyPr/>
                    <a:lstStyle/>
                    <a:p>
                      <a:r>
                        <a:rPr sz="1400">
                          <a:solidFill>
                            <a:srgbClr val="263238"/>
                          </a:solidFill>
                          <a:latin typeface="Calibri"/>
                        </a:rPr>
                        <a:t>Neumonía o aspiración</a:t>
                      </a:r>
                    </a:p>
                  </a:txBody>
                  <a:tcPr>
                    <a:solidFill>
                      <a:srgbClr val="FFFFFF"/>
                    </a:solidFill>
                  </a:tcPr>
                </a:tc>
                <a:tc>
                  <a:txBody>
                    <a:bodyPr/>
                    <a:lstStyle/>
                    <a:p>
                      <a:r>
                        <a:rPr sz="1400">
                          <a:solidFill>
                            <a:srgbClr val="263238"/>
                          </a:solidFill>
                          <a:latin typeface="Calibri"/>
                        </a:rPr>
                        <a:t>Infiltrados e hipoxemia</a:t>
                      </a:r>
                    </a:p>
                  </a:txBody>
                  <a:tcPr>
                    <a:solidFill>
                      <a:srgbClr val="FFFFFF"/>
                    </a:solidFill>
                  </a:tcPr>
                </a:tc>
                <a:tc>
                  <a:txBody>
                    <a:bodyPr/>
                    <a:lstStyle/>
                    <a:p>
                      <a:r>
                        <a:rPr sz="1400">
                          <a:solidFill>
                            <a:srgbClr val="263238"/>
                          </a:solidFill>
                          <a:latin typeface="Calibri"/>
                        </a:rPr>
                        <a:t>Procalcitonina o broncoscopia con aspirado; el SEG tiene marcadores sépticos normales</a:t>
                      </a:r>
                    </a:p>
                  </a:txBody>
                  <a:tcPr>
                    <a:solidFill>
                      <a:srgbClr val="FFFFFF"/>
                    </a:solidFill>
                  </a:tcPr>
                </a:tc>
                <a:tc>
                  <a:txBody>
                    <a:bodyPr/>
                    <a:lstStyle/>
                    <a:p>
                      <a:r>
                        <a:rPr sz="1400">
                          <a:solidFill>
                            <a:srgbClr val="263238"/>
                          </a:solidFill>
                          <a:latin typeface="Calibri"/>
                        </a:rPr>
                        <a:t>[r34]</a:t>
                      </a:r>
                    </a:p>
                  </a:txBody>
                  <a:tcPr>
                    <a:solidFill>
                      <a:srgbClr val="FFFFFF"/>
                    </a:solidFill>
                  </a:tcPr>
                </a:tc>
              </a:tr>
              <a:tr h="457200">
                <a:tc>
                  <a:txBody>
                    <a:bodyPr/>
                    <a:lstStyle/>
                    <a:p>
                      <a:r>
                        <a:rPr sz="1400">
                          <a:solidFill>
                            <a:srgbClr val="263238"/>
                          </a:solidFill>
                          <a:latin typeface="Calibri"/>
                        </a:rPr>
                        <a:t>Lesión axonal difusa</a:t>
                      </a:r>
                    </a:p>
                  </a:txBody>
                  <a:tcPr>
                    <a:solidFill>
                      <a:srgbClr val="EEF3F4"/>
                    </a:solidFill>
                  </a:tcPr>
                </a:tc>
                <a:tc>
                  <a:txBody>
                    <a:bodyPr/>
                    <a:lstStyle/>
                    <a:p>
                      <a:r>
                        <a:rPr sz="1400">
                          <a:solidFill>
                            <a:srgbClr val="263238"/>
                          </a:solidFill>
                          <a:latin typeface="Calibri"/>
                        </a:rPr>
                        <a:t>Microhemorragias y edema en RM</a:t>
                      </a:r>
                    </a:p>
                  </a:txBody>
                  <a:tcPr>
                    <a:solidFill>
                      <a:srgbClr val="EEF3F4"/>
                    </a:solidFill>
                  </a:tcPr>
                </a:tc>
                <a:tc>
                  <a:txBody>
                    <a:bodyPr/>
                    <a:lstStyle/>
                    <a:p>
                      <a:r>
                        <a:rPr sz="1400">
                          <a:solidFill>
                            <a:srgbClr val="263238"/>
                          </a:solidFill>
                          <a:latin typeface="Calibri"/>
                        </a:rPr>
                        <a:t>Ubicación de las lesiones y nivel de conciencia desde el inicio</a:t>
                      </a:r>
                    </a:p>
                  </a:txBody>
                  <a:tcPr>
                    <a:solidFill>
                      <a:srgbClr val="EEF3F4"/>
                    </a:solidFill>
                  </a:tcPr>
                </a:tc>
                <a:tc>
                  <a:txBody>
                    <a:bodyPr/>
                    <a:lstStyle/>
                    <a:p>
                      <a:r>
                        <a:rPr sz="1400">
                          <a:solidFill>
                            <a:srgbClr val="263238"/>
                          </a:solidFill>
                          <a:latin typeface="Calibri"/>
                        </a:rPr>
                        <a:t>[r34][r42]</a:t>
                      </a:r>
                    </a:p>
                  </a:txBody>
                  <a:tcPr>
                    <a:solidFill>
                      <a:srgbClr val="EEF3F4"/>
                    </a:solidFill>
                  </a:tcPr>
                </a:tc>
              </a:tr>
              <a:tr h="457200">
                <a:tc>
                  <a:txBody>
                    <a:bodyPr/>
                    <a:lstStyle/>
                    <a:p>
                      <a:r>
                        <a:rPr sz="1400">
                          <a:solidFill>
                            <a:srgbClr val="263238"/>
                          </a:solidFill>
                          <a:latin typeface="Calibri"/>
                        </a:rPr>
                        <a:t>Meningitis o hipoxia cerebral</a:t>
                      </a:r>
                    </a:p>
                  </a:txBody>
                  <a:tcPr>
                    <a:solidFill>
                      <a:srgbClr val="FFFFFF"/>
                    </a:solidFill>
                  </a:tcPr>
                </a:tc>
                <a:tc>
                  <a:txBody>
                    <a:bodyPr/>
                    <a:lstStyle/>
                    <a:p>
                      <a:r>
                        <a:rPr sz="1400">
                          <a:solidFill>
                            <a:srgbClr val="263238"/>
                          </a:solidFill>
                          <a:latin typeface="Calibri"/>
                        </a:rPr>
                        <a:t>Alteración del sensorio</a:t>
                      </a:r>
                    </a:p>
                  </a:txBody>
                  <a:tcPr>
                    <a:solidFill>
                      <a:srgbClr val="FFFFFF"/>
                    </a:solidFill>
                  </a:tcPr>
                </a:tc>
                <a:tc>
                  <a:txBody>
                    <a:bodyPr/>
                    <a:lstStyle/>
                    <a:p>
                      <a:r>
                        <a:rPr sz="1400">
                          <a:solidFill>
                            <a:srgbClr val="263238"/>
                          </a:solidFill>
                          <a:latin typeface="Calibri"/>
                        </a:rPr>
                        <a:t>Rash de meningococcemia que se extiende rápido por todo el cuerpo; causas de hipoxia a excluir</a:t>
                      </a:r>
                    </a:p>
                  </a:txBody>
                  <a:tcPr>
                    <a:solidFill>
                      <a:srgbClr val="FFFFFF"/>
                    </a:solidFill>
                  </a:tcPr>
                </a:tc>
                <a:tc>
                  <a:txBody>
                    <a:bodyPr/>
                    <a:lstStyle/>
                    <a:p>
                      <a:r>
                        <a:rPr sz="1400">
                          <a:solidFill>
                            <a:srgbClr val="263238"/>
                          </a:solidFill>
                          <a:latin typeface="Calibri"/>
                        </a:rPr>
                        <a:t>[r32]</a:t>
                      </a:r>
                    </a:p>
                  </a:txBody>
                  <a:tcPr>
                    <a:solidFill>
                      <a:srgbClr val="FFFFFF"/>
                    </a:solidFill>
                  </a:tcPr>
                </a:tc>
              </a:tr>
              <a:tr h="457200">
                <a:tc>
                  <a:txBody>
                    <a:bodyPr/>
                    <a:lstStyle/>
                    <a:p>
                      <a:r>
                        <a:rPr sz="1400">
                          <a:solidFill>
                            <a:srgbClr val="263238"/>
                          </a:solidFill>
                          <a:latin typeface="Calibri"/>
                        </a:rPr>
                        <a:t>Sepsis</a:t>
                      </a:r>
                    </a:p>
                  </a:txBody>
                  <a:tcPr>
                    <a:solidFill>
                      <a:srgbClr val="EEF3F4"/>
                    </a:solidFill>
                  </a:tcPr>
                </a:tc>
                <a:tc>
                  <a:txBody>
                    <a:bodyPr/>
                    <a:lstStyle/>
                    <a:p>
                      <a:r>
                        <a:rPr sz="1400">
                          <a:solidFill>
                            <a:srgbClr val="263238"/>
                          </a:solidFill>
                          <a:latin typeface="Calibri"/>
                        </a:rPr>
                        <a:t>Fiebre, taquicardia, hipoxemia</a:t>
                      </a:r>
                    </a:p>
                  </a:txBody>
                  <a:tcPr>
                    <a:solidFill>
                      <a:srgbClr val="EEF3F4"/>
                    </a:solidFill>
                  </a:tcPr>
                </a:tc>
                <a:tc>
                  <a:txBody>
                    <a:bodyPr/>
                    <a:lstStyle/>
                    <a:p>
                      <a:r>
                        <a:rPr sz="1400">
                          <a:solidFill>
                            <a:srgbClr val="263238"/>
                          </a:solidFill>
                          <a:latin typeface="Calibri"/>
                        </a:rPr>
                        <a:t>Fisiología solapada: criterios clínicos del SEG pueden no distinguirla</a:t>
                      </a:r>
                    </a:p>
                  </a:txBody>
                  <a:tcPr>
                    <a:solidFill>
                      <a:srgbClr val="EEF3F4"/>
                    </a:solidFill>
                  </a:tcPr>
                </a:tc>
                <a:tc>
                  <a:txBody>
                    <a:bodyPr/>
                    <a:lstStyle/>
                    <a:p>
                      <a:r>
                        <a:rPr sz="1400">
                          <a:solidFill>
                            <a:srgbClr val="263238"/>
                          </a:solidFill>
                          <a:latin typeface="Calibri"/>
                        </a:rPr>
                        <a:t>[r33]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70</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sospecha y decisión en el paciente de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Miyake T et al. Trauma Surg Acute Care Open. 2026. doi:10.1136/tsaco-2025-001913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algoritmo ordena la decisión; no es una guía validada, porque ninguna revisión reciente identifica un algoritmo de tratamiento aceptado para pacientes con SEG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70</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Paciente con fractura de hueso largo o pelvis: prevención, sospecha y manejo del SEG</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Miyake T et al. Trauma Surg Acute Care Open. 2026. doi:10.1136/tsaco-2025-001913</a:t>
            </a:r>
          </a:p>
          <a:p>
            <a:r>
              <a:rPr sz="800">
                <a:solidFill>
                  <a:srgbClr val="5A6469"/>
                </a:solidFill>
                <a:latin typeface="Calibri"/>
              </a:rPr>
              <a:t>[r32] Shaikh N. J Emerg Trauma Shock. 2009. doi:10.4103/0974-2700.44680</a:t>
            </a:r>
          </a:p>
          <a:p>
            <a:r>
              <a:rPr sz="800">
                <a:solidFill>
                  <a:srgbClr val="5A6469"/>
                </a:solidFill>
                <a:latin typeface="Calibri"/>
              </a:rPr>
              <a:t>[r27] Bernal OYG et al. Eur J Trauma Emerg Surg. 2026. doi:10.1007/s00068-026-03104-9</a:t>
            </a:r>
          </a:p>
          <a:p>
            <a:r>
              <a:rPr sz="800">
                <a:solidFill>
                  <a:srgbClr val="5A6469"/>
                </a:solidFill>
                <a:latin typeface="Calibri"/>
              </a:rPr>
              <a:t>[r34] Shaikh N et al. Cureus. 2025. doi:10.7759/cureus.96136</a:t>
            </a:r>
          </a:p>
          <a:p>
            <a:r>
              <a:rPr sz="800">
                <a:solidFill>
                  <a:srgbClr val="5A6469"/>
                </a:solidFill>
                <a:latin typeface="Calibri"/>
              </a:rPr>
              <a:t>[r37] Newbigin K et al. Respir Med. 2016. doi:10.1016/j.rmed.2016.01.018</a:t>
            </a:r>
          </a:p>
          <a:p>
            <a:r>
              <a:rPr sz="800">
                <a:solidFill>
                  <a:srgbClr val="5A6469"/>
                </a:solidFill>
                <a:latin typeface="Calibri"/>
              </a:rPr>
              <a:t>(+2 referencias más en las láminas finales)</a:t>
            </a:r>
          </a:p>
        </p:txBody>
      </p:sp>
      <p:sp>
        <p:nvSpPr>
          <p:cNvPr id="6" name="Rounded Rectangle 5"/>
          <p:cNvSpPr/>
          <p:nvPr/>
        </p:nvSpPr>
        <p:spPr>
          <a:xfrm>
            <a:off x="4754880" y="1508760"/>
            <a:ext cx="2743200" cy="26495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de fémur, tibia o pelvis, o cirugía intramedular, con factores de riesgo</a:t>
            </a:r>
          </a:p>
        </p:txBody>
      </p:sp>
      <p:sp>
        <p:nvSpPr>
          <p:cNvPr id="7" name="Rectangle 6"/>
          <p:cNvSpPr/>
          <p:nvPr/>
        </p:nvSpPr>
        <p:spPr>
          <a:xfrm>
            <a:off x="4754880" y="1883441"/>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Fijación temprana si el estado fisiológico lo permite (idealmente en las primeras 24 h) y pulsioximetría continua [r33][r32][r27]</a:t>
            </a:r>
          </a:p>
        </p:txBody>
      </p:sp>
      <p:sp>
        <p:nvSpPr>
          <p:cNvPr id="8" name="Decision 7"/>
          <p:cNvSpPr/>
          <p:nvPr/>
        </p:nvSpPr>
        <p:spPr>
          <a:xfrm>
            <a:off x="4572000" y="2258123"/>
            <a:ext cx="3108960" cy="40597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¿Hipoxemia, alteración neurológica o petequias entre 24 y 72 h? [r32]</a:t>
            </a:r>
          </a:p>
        </p:txBody>
      </p:sp>
      <p:sp>
        <p:nvSpPr>
          <p:cNvPr id="9" name="Rectangle 8"/>
          <p:cNvSpPr/>
          <p:nvPr/>
        </p:nvSpPr>
        <p:spPr>
          <a:xfrm>
            <a:off x="2987040" y="2773828"/>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Continuar vigilancia y plan de fijación según el estado fisiológico</a:t>
            </a:r>
          </a:p>
        </p:txBody>
      </p:sp>
      <p:sp>
        <p:nvSpPr>
          <p:cNvPr id="10" name="Rectangle 9"/>
          <p:cNvSpPr/>
          <p:nvPr/>
        </p:nvSpPr>
        <p:spPr>
          <a:xfrm>
            <a:off x="6522720" y="2773828"/>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Excluir TEP, contusión pulmonar, neumonía, sepsis y lesión axonal difusa [r34]</a:t>
            </a:r>
          </a:p>
        </p:txBody>
      </p:sp>
      <p:sp>
        <p:nvSpPr>
          <p:cNvPr id="11" name="Decision 10"/>
          <p:cNvSpPr/>
          <p:nvPr/>
        </p:nvSpPr>
        <p:spPr>
          <a:xfrm>
            <a:off x="4572000" y="3148509"/>
            <a:ext cx="3108960" cy="40597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¿Imagen compatible? TC de tórax con vidrio esmerilado y nódulos, o RM con cielo estrellado [r37][r34]</a:t>
            </a:r>
          </a:p>
        </p:txBody>
      </p:sp>
      <p:sp>
        <p:nvSpPr>
          <p:cNvPr id="12" name="Rectangle 11"/>
          <p:cNvSpPr/>
          <p:nvPr/>
        </p:nvSpPr>
        <p:spPr>
          <a:xfrm>
            <a:off x="4754880" y="3664215"/>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Reconsiderar diagnóstico alternativo; aplicar criterios solo como apoyo [r33]</a:t>
            </a:r>
          </a:p>
        </p:txBody>
      </p:sp>
      <p:sp>
        <p:nvSpPr>
          <p:cNvPr id="13" name="Rectangle 12"/>
          <p:cNvSpPr/>
          <p:nvPr/>
        </p:nvSpPr>
        <p:spPr>
          <a:xfrm>
            <a:off x="4754880" y="4038896"/>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Ingreso a UCI: oxigenación, reposición de volumen, ventilación protectora y vigilancia neurológica [r32][r33]</a:t>
            </a:r>
          </a:p>
        </p:txBody>
      </p:sp>
      <p:sp>
        <p:nvSpPr>
          <p:cNvPr id="14" name="Decision 13"/>
          <p:cNvSpPr/>
          <p:nvPr/>
        </p:nvSpPr>
        <p:spPr>
          <a:xfrm>
            <a:off x="4572000" y="4413578"/>
            <a:ext cx="3108960" cy="40597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¿Falla respiratoria refractaria? [r33]</a:t>
            </a:r>
          </a:p>
        </p:txBody>
      </p:sp>
      <p:sp>
        <p:nvSpPr>
          <p:cNvPr id="15" name="Rectangle 14"/>
          <p:cNvSpPr/>
          <p:nvPr/>
        </p:nvSpPr>
        <p:spPr>
          <a:xfrm>
            <a:off x="4754880" y="4929283"/>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Considerar decúbito prono o ECMO venovenoso (reportes de caso) [r33]</a:t>
            </a:r>
          </a:p>
        </p:txBody>
      </p:sp>
      <p:sp>
        <p:nvSpPr>
          <p:cNvPr id="16" name="Rectangle 15"/>
          <p:cNvSpPr/>
          <p:nvPr/>
        </p:nvSpPr>
        <p:spPr>
          <a:xfrm>
            <a:off x="4754880" y="5303964"/>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Fracturas pendientes: fijación escalonada, sin segunda agresión [r24][r22]</a:t>
            </a:r>
          </a:p>
        </p:txBody>
      </p:sp>
      <p:sp>
        <p:nvSpPr>
          <p:cNvPr id="17" name="Rounded Rectangle 16"/>
          <p:cNvSpPr/>
          <p:nvPr/>
        </p:nvSpPr>
        <p:spPr>
          <a:xfrm>
            <a:off x="4754880" y="5678646"/>
            <a:ext cx="2743200" cy="2649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Seguimiento neurológico y respiratorio; registrar y reportar el caso</a:t>
            </a:r>
          </a:p>
        </p:txBody>
      </p:sp>
      <p:cxnSp>
        <p:nvCxnSpPr>
          <p:cNvPr id="18" name="Connector 17"/>
          <p:cNvCxnSpPr>
            <a:stCxn id="6" idx="2"/>
            <a:endCxn id="7" idx="0"/>
          </p:cNvCxnSpPr>
          <p:nvPr/>
        </p:nvCxnSpPr>
        <p:spPr>
          <a:xfrm flipH="1">
            <a:off x="6126480" y="17737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6126480" y="214839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8" idx="2"/>
            <a:endCxn id="9" idx="0"/>
          </p:cNvCxnSpPr>
          <p:nvPr/>
        </p:nvCxnSpPr>
        <p:spPr>
          <a:xfrm flipH="1">
            <a:off x="4358640" y="2664100"/>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004816" y="2656784"/>
            <a:ext cx="457200" cy="274320"/>
          </a:xfrm>
          <a:prstGeom prst="rect">
            <a:avLst/>
          </a:prstGeom>
          <a:noFill/>
        </p:spPr>
        <p:txBody>
          <a:bodyPr wrap="square">
            <a:spAutoFit/>
          </a:bodyPr>
          <a:lstStyle/>
          <a:p>
            <a:r>
              <a:rPr sz="1200" b="1">
                <a:solidFill>
                  <a:srgbClr val="D97706"/>
                </a:solidFill>
                <a:latin typeface="Calibri"/>
              </a:rPr>
              <a:t>no</a:t>
            </a:r>
          </a:p>
        </p:txBody>
      </p:sp>
      <p:cxnSp>
        <p:nvCxnSpPr>
          <p:cNvPr id="22" name="Connector 21"/>
          <p:cNvCxnSpPr>
            <a:stCxn id="8" idx="2"/>
            <a:endCxn id="10" idx="0"/>
          </p:cNvCxnSpPr>
          <p:nvPr/>
        </p:nvCxnSpPr>
        <p:spPr>
          <a:xfrm>
            <a:off x="6126480" y="2664100"/>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800088" y="265678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9" idx="2"/>
            <a:endCxn id="17" idx="0"/>
          </p:cNvCxnSpPr>
          <p:nvPr/>
        </p:nvCxnSpPr>
        <p:spPr>
          <a:xfrm>
            <a:off x="4358640" y="3038781"/>
            <a:ext cx="1767840" cy="263986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10" idx="2"/>
            <a:endCxn id="11" idx="0"/>
          </p:cNvCxnSpPr>
          <p:nvPr/>
        </p:nvCxnSpPr>
        <p:spPr>
          <a:xfrm flipH="1">
            <a:off x="6126480" y="303878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11" idx="2"/>
            <a:endCxn id="12" idx="0"/>
          </p:cNvCxnSpPr>
          <p:nvPr/>
        </p:nvCxnSpPr>
        <p:spPr>
          <a:xfrm flipH="1">
            <a:off x="6126480" y="355448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81344" y="3547171"/>
            <a:ext cx="457200" cy="274320"/>
          </a:xfrm>
          <a:prstGeom prst="rect">
            <a:avLst/>
          </a:prstGeom>
          <a:noFill/>
        </p:spPr>
        <p:txBody>
          <a:bodyPr wrap="square">
            <a:spAutoFit/>
          </a:bodyPr>
          <a:lstStyle/>
          <a:p>
            <a:r>
              <a:rPr sz="1200" b="1">
                <a:solidFill>
                  <a:srgbClr val="D97706"/>
                </a:solidFill>
                <a:latin typeface="Calibri"/>
              </a:rPr>
              <a:t>no</a:t>
            </a:r>
          </a:p>
        </p:txBody>
      </p:sp>
      <p:cxnSp>
        <p:nvCxnSpPr>
          <p:cNvPr id="28" name="Connector 27"/>
          <p:cNvCxnSpPr>
            <a:stCxn id="11" idx="2"/>
            <a:endCxn id="13" idx="0"/>
          </p:cNvCxnSpPr>
          <p:nvPr/>
        </p:nvCxnSpPr>
        <p:spPr>
          <a:xfrm flipH="1">
            <a:off x="6126480" y="3554486"/>
            <a:ext cx="0" cy="4844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181344" y="367830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2" idx="2"/>
            <a:endCxn id="13" idx="0"/>
          </p:cNvCxnSpPr>
          <p:nvPr/>
        </p:nvCxnSpPr>
        <p:spPr>
          <a:xfrm flipH="1">
            <a:off x="6126480" y="392916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3" idx="2"/>
            <a:endCxn id="14" idx="0"/>
          </p:cNvCxnSpPr>
          <p:nvPr/>
        </p:nvCxnSpPr>
        <p:spPr>
          <a:xfrm flipH="1">
            <a:off x="6126480" y="430384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4" idx="2"/>
            <a:endCxn id="15" idx="0"/>
          </p:cNvCxnSpPr>
          <p:nvPr/>
        </p:nvCxnSpPr>
        <p:spPr>
          <a:xfrm flipH="1">
            <a:off x="6126480" y="481955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181344" y="481223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14" idx="2"/>
            <a:endCxn id="16" idx="0"/>
          </p:cNvCxnSpPr>
          <p:nvPr/>
        </p:nvCxnSpPr>
        <p:spPr>
          <a:xfrm flipH="1">
            <a:off x="6126480" y="4819555"/>
            <a:ext cx="0" cy="48440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181344" y="494337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5" idx="2"/>
            <a:endCxn id="16" idx="0"/>
          </p:cNvCxnSpPr>
          <p:nvPr/>
        </p:nvCxnSpPr>
        <p:spPr>
          <a:xfrm flipH="1">
            <a:off x="6126480" y="519423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6" idx="2"/>
            <a:endCxn id="17" idx="0"/>
          </p:cNvCxnSpPr>
          <p:nvPr/>
        </p:nvCxnSpPr>
        <p:spPr>
          <a:xfrm flipH="1">
            <a:off x="6126480" y="556891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70</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soporte intensivo y lo que no sirve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[r31] Timon C et al. Malays Orthop J. 2021. doi:10.5704/MOJ.2103.001</a:t>
            </a:r>
          </a:p>
          <a:p>
            <a:r>
              <a:rPr sz="800">
                <a:solidFill>
                  <a:srgbClr val="5A6469"/>
                </a:solidFill>
                <a:latin typeface="Calibri"/>
              </a:rPr>
              <a:t>[r32] Shaikh N. J Emerg Trauma Shock. 2009. doi:10.4103/0974-2700.44680</a:t>
            </a:r>
          </a:p>
          <a:p>
            <a:r>
              <a:rPr sz="800">
                <a:solidFill>
                  <a:srgbClr val="5A6469"/>
                </a:solidFill>
                <a:latin typeface="Calibri"/>
              </a:rPr>
              <a:t>[r34] Shaikh N et al. Cureus. 2025. doi:10.7759/cureus.96136</a:t>
            </a:r>
          </a:p>
          <a:p>
            <a:r>
              <a:rPr sz="800">
                <a:solidFill>
                  <a:srgbClr val="5A6469"/>
                </a:solidFill>
                <a:latin typeface="Calibri"/>
              </a:rPr>
              <a:t>[r33] Miyake T et al. Trauma Surg Acute Care Open. 2026. doi:10.1136/tsaco-2025-001913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tratamiento específico del SEG [r31][r32].</a:t>
            </a:r>
          </a:p>
          <a:p>
            <a:pPr marL="347472" indent="-347472">
              <a:spcAft>
                <a:spcPts val="1400"/>
              </a:spcAft>
              <a:buChar char="•"/>
            </a:pPr>
            <a:r>
              <a:rPr sz="2400">
                <a:solidFill>
                  <a:srgbClr val="263238"/>
                </a:solidFill>
                <a:latin typeface="Calibri"/>
              </a:rPr>
              <a:t>El manejo busca mantener la oxigenación y la estabilidad hemodinámica y evitar nuevas embolizaciones [r34].</a:t>
            </a:r>
          </a:p>
          <a:p>
            <a:pPr marL="347472" indent="-347472">
              <a:spcAft>
                <a:spcPts val="1400"/>
              </a:spcAft>
              <a:buChar char="•"/>
            </a:pPr>
            <a:r>
              <a:rPr sz="2400">
                <a:solidFill>
                  <a:srgbClr val="263238"/>
                </a:solidFill>
                <a:latin typeface="Calibri"/>
              </a:rPr>
              <a:t>Estos pacientes se ingresan a UCI para monitorización fisiológica y apoyo invasivo temprano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70</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soporte intensivo y lo que no sirve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Timon C et al. Malays Orthop J. 2021. doi:10.5704/MOJ.2103.001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Cerebro.</a:t>
            </a:r>
          </a:p>
          <a:p>
            <a:pPr marL="347472" indent="-347472">
              <a:spcAft>
                <a:spcPts val="1400"/>
              </a:spcAft>
              <a:buChar char="•"/>
            </a:pPr>
            <a:r>
              <a:rPr sz="2400">
                <a:solidFill>
                  <a:srgbClr val="263238"/>
                </a:solidFill>
                <a:latin typeface="Calibri"/>
              </a:rPr>
              <a:t>Observaciones neurológicas frecuentes; si hay edema cerebral importante, considerar monitorizar la presión intracraneal; titular sedación y bloqueo para no perder el examen neurológico seriado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70</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Medidas de soporte y su respaldo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[r24] Dunn RH et al. Int Orthop. 2017. doi:10.1007/s00264-017-3507-1</a:t>
            </a:r>
          </a:p>
          <a:p>
            <a:r>
              <a:rPr sz="800">
                <a:solidFill>
                  <a:srgbClr val="5A6469"/>
                </a:solidFill>
                <a:latin typeface="Calibri"/>
              </a:rPr>
              <a:t>[r31] Timon C et al. Malays Orthop J. 2021. doi:10.5704/MOJ.2103.001</a:t>
            </a:r>
          </a:p>
          <a:p>
            <a:r>
              <a:rPr sz="800">
                <a:solidFill>
                  <a:srgbClr val="5A6469"/>
                </a:solidFill>
                <a:latin typeface="Calibri"/>
              </a:rPr>
              <a:t>[r32] Shaikh N. J Emerg Trauma Shock. 2009. doi:10.4103/0974-2700.44680</a:t>
            </a:r>
          </a:p>
          <a:p>
            <a:r>
              <a:rPr sz="800">
                <a:solidFill>
                  <a:srgbClr val="5A6469"/>
                </a:solidFill>
                <a:latin typeface="Calibri"/>
              </a:rPr>
              <a:t>[r33] Miyake T et al. Trauma Surg Acute Care Open. 2026. doi:10.1136/tsaco-2025-001913</a:t>
            </a:r>
          </a:p>
          <a:p>
            <a:r>
              <a:rPr sz="800">
                <a:solidFill>
                  <a:srgbClr val="5A6469"/>
                </a:solidFill>
                <a:latin typeface="Calibri"/>
              </a:rPr>
              <a:t>[r41] Singh A et al. J Stroke Cerebrovasc Dis. 2022. doi:10.1016/j.jstrokecerebrovasdis.2022.106794</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Medida</a:t>
                      </a:r>
                    </a:p>
                  </a:txBody>
                  <a:tcPr>
                    <a:solidFill>
                      <a:srgbClr val="0F5F6B"/>
                    </a:solidFill>
                  </a:tcPr>
                </a:tc>
                <a:tc>
                  <a:txBody>
                    <a:bodyPr/>
                    <a:lstStyle/>
                    <a:p>
                      <a:r>
                        <a:rPr sz="1600" b="1">
                          <a:solidFill>
                            <a:srgbClr val="FFFFFF"/>
                          </a:solidFill>
                          <a:latin typeface="Calibri"/>
                        </a:rPr>
                        <a:t>Qué se hace</a:t>
                      </a:r>
                    </a:p>
                  </a:txBody>
                  <a:tcPr>
                    <a:solidFill>
                      <a:srgbClr val="0F5F6B"/>
                    </a:solidFill>
                  </a:tcPr>
                </a:tc>
                <a:tc>
                  <a:txBody>
                    <a:bodyPr/>
                    <a:lstStyle/>
                    <a:p>
                      <a:r>
                        <a:rPr sz="1600" b="1">
                          <a:solidFill>
                            <a:srgbClr val="FFFFFF"/>
                          </a:solidFill>
                          <a:latin typeface="Calibri"/>
                        </a:rPr>
                        <a:t>Respaldo</a:t>
                      </a:r>
                    </a:p>
                  </a:txBody>
                  <a:tcPr>
                    <a:solidFill>
                      <a:srgbClr val="0F5F6B"/>
                    </a:solidFill>
                  </a:tcPr>
                </a:tc>
              </a:tr>
              <a:tr h="457200">
                <a:tc>
                  <a:txBody>
                    <a:bodyPr/>
                    <a:lstStyle/>
                    <a:p>
                      <a:r>
                        <a:rPr sz="1600">
                          <a:solidFill>
                            <a:srgbClr val="263238"/>
                          </a:solidFill>
                          <a:latin typeface="Calibri"/>
                        </a:rPr>
                        <a:t>Oxígeno y ventilación</a:t>
                      </a:r>
                    </a:p>
                  </a:txBody>
                  <a:tcPr>
                    <a:solidFill>
                      <a:srgbClr val="EEF3F4"/>
                    </a:solidFill>
                  </a:tcPr>
                </a:tc>
                <a:tc>
                  <a:txBody>
                    <a:bodyPr/>
                    <a:lstStyle/>
                    <a:p>
                      <a:r>
                        <a:rPr sz="1600">
                          <a:solidFill>
                            <a:srgbClr val="263238"/>
                          </a:solidFill>
                          <a:latin typeface="Calibri"/>
                        </a:rPr>
                        <a:t>Alto flujo, PEEP si hace falta; ventilación protectora</a:t>
                      </a:r>
                    </a:p>
                  </a:txBody>
                  <a:tcPr>
                    <a:solidFill>
                      <a:srgbClr val="EEF3F4"/>
                    </a:solidFill>
                  </a:tcPr>
                </a:tc>
                <a:tc>
                  <a:txBody>
                    <a:bodyPr/>
                    <a:lstStyle/>
                    <a:p>
                      <a:r>
                        <a:rPr sz="1600">
                          <a:solidFill>
                            <a:srgbClr val="263238"/>
                          </a:solidFill>
                          <a:latin typeface="Calibri"/>
                        </a:rPr>
                        <a:t>Revisiones; sin estrategia específica [r32][r33][r31]</a:t>
                      </a:r>
                    </a:p>
                  </a:txBody>
                  <a:tcPr>
                    <a:solidFill>
                      <a:srgbClr val="EEF3F4"/>
                    </a:solidFill>
                  </a:tcPr>
                </a:tc>
              </a:tr>
              <a:tr h="457200">
                <a:tc>
                  <a:txBody>
                    <a:bodyPr/>
                    <a:lstStyle/>
                    <a:p>
                      <a:r>
                        <a:rPr sz="1600">
                          <a:solidFill>
                            <a:srgbClr val="263238"/>
                          </a:solidFill>
                          <a:latin typeface="Calibri"/>
                        </a:rPr>
                        <a:t>Reposición de volumen</a:t>
                      </a:r>
                    </a:p>
                  </a:txBody>
                  <a:tcPr>
                    <a:solidFill>
                      <a:srgbClr val="FFFFFF"/>
                    </a:solidFill>
                  </a:tcPr>
                </a:tc>
                <a:tc>
                  <a:txBody>
                    <a:bodyPr/>
                    <a:lstStyle/>
                    <a:p>
                      <a:r>
                        <a:rPr sz="1600">
                          <a:solidFill>
                            <a:srgbClr val="263238"/>
                          </a:solidFill>
                          <a:latin typeface="Calibri"/>
                        </a:rPr>
                        <a:t>Cristaloide balanceado con albúmina propuesta</a:t>
                      </a:r>
                    </a:p>
                  </a:txBody>
                  <a:tcPr>
                    <a:solidFill>
                      <a:srgbClr val="FFFFFF"/>
                    </a:solidFill>
                  </a:tcPr>
                </a:tc>
                <a:tc>
                  <a:txBody>
                    <a:bodyPr/>
                    <a:lstStyle/>
                    <a:p>
                      <a:r>
                        <a:rPr sz="1600">
                          <a:solidFill>
                            <a:srgbClr val="263238"/>
                          </a:solidFill>
                          <a:latin typeface="Calibri"/>
                        </a:rPr>
                        <a:t>Revisión; evidencia clínica directa escasa [r32][r31]</a:t>
                      </a:r>
                    </a:p>
                  </a:txBody>
                  <a:tcPr>
                    <a:solidFill>
                      <a:srgbClr val="FFFFFF"/>
                    </a:solidFill>
                  </a:tcPr>
                </a:tc>
              </a:tr>
              <a:tr h="457200">
                <a:tc>
                  <a:txBody>
                    <a:bodyPr/>
                    <a:lstStyle/>
                    <a:p>
                      <a:r>
                        <a:rPr sz="1600">
                          <a:solidFill>
                            <a:srgbClr val="263238"/>
                          </a:solidFill>
                          <a:latin typeface="Calibri"/>
                        </a:rPr>
                        <a:t>Vigilancia neurológica</a:t>
                      </a:r>
                    </a:p>
                  </a:txBody>
                  <a:tcPr>
                    <a:solidFill>
                      <a:srgbClr val="EEF3F4"/>
                    </a:solidFill>
                  </a:tcPr>
                </a:tc>
                <a:tc>
                  <a:txBody>
                    <a:bodyPr/>
                    <a:lstStyle/>
                    <a:p>
                      <a:r>
                        <a:rPr sz="1600">
                          <a:solidFill>
                            <a:srgbClr val="263238"/>
                          </a:solidFill>
                          <a:latin typeface="Calibri"/>
                        </a:rPr>
                        <a:t>Examen seriado; presión intracraneal si hay edema</a:t>
                      </a:r>
                    </a:p>
                  </a:txBody>
                  <a:tcPr>
                    <a:solidFill>
                      <a:srgbClr val="EEF3F4"/>
                    </a:solidFill>
                  </a:tcPr>
                </a:tc>
                <a:tc>
                  <a:txBody>
                    <a:bodyPr/>
                    <a:lstStyle/>
                    <a:p>
                      <a:r>
                        <a:rPr sz="1600">
                          <a:solidFill>
                            <a:srgbClr val="263238"/>
                          </a:solidFill>
                          <a:latin typeface="Calibri"/>
                        </a:rPr>
                        <a:t>Revisión [r31][r33]</a:t>
                      </a:r>
                    </a:p>
                  </a:txBody>
                  <a:tcPr>
                    <a:solidFill>
                      <a:srgbClr val="EEF3F4"/>
                    </a:solidFill>
                  </a:tcPr>
                </a:tc>
              </a:tr>
              <a:tr h="457200">
                <a:tc>
                  <a:txBody>
                    <a:bodyPr/>
                    <a:lstStyle/>
                    <a:p>
                      <a:r>
                        <a:rPr sz="1600">
                          <a:solidFill>
                            <a:srgbClr val="263238"/>
                          </a:solidFill>
                          <a:latin typeface="Calibri"/>
                        </a:rPr>
                        <a:t>Rescate respiratorio</a:t>
                      </a:r>
                    </a:p>
                  </a:txBody>
                  <a:tcPr>
                    <a:solidFill>
                      <a:srgbClr val="FFFFFF"/>
                    </a:solidFill>
                  </a:tcPr>
                </a:tc>
                <a:tc>
                  <a:txBody>
                    <a:bodyPr/>
                    <a:lstStyle/>
                    <a:p>
                      <a:r>
                        <a:rPr sz="1600">
                          <a:solidFill>
                            <a:srgbClr val="263238"/>
                          </a:solidFill>
                          <a:latin typeface="Calibri"/>
                        </a:rPr>
                        <a:t>Prono o ECMO venovenoso</a:t>
                      </a:r>
                    </a:p>
                  </a:txBody>
                  <a:tcPr>
                    <a:solidFill>
                      <a:srgbClr val="FFFFFF"/>
                    </a:solidFill>
                  </a:tcPr>
                </a:tc>
                <a:tc>
                  <a:txBody>
                    <a:bodyPr/>
                    <a:lstStyle/>
                    <a:p>
                      <a:r>
                        <a:rPr sz="1600">
                          <a:solidFill>
                            <a:srgbClr val="263238"/>
                          </a:solidFill>
                          <a:latin typeface="Calibri"/>
                        </a:rPr>
                        <a:t>Reportes de caso [r33]</a:t>
                      </a:r>
                    </a:p>
                  </a:txBody>
                  <a:tcPr>
                    <a:solidFill>
                      <a:srgbClr val="FFFFFF"/>
                    </a:solidFill>
                  </a:tcPr>
                </a:tc>
              </a:tr>
              <a:tr h="457200">
                <a:tc>
                  <a:txBody>
                    <a:bodyPr/>
                    <a:lstStyle/>
                    <a:p>
                      <a:r>
                        <a:rPr sz="1600">
                          <a:solidFill>
                            <a:srgbClr val="263238"/>
                          </a:solidFill>
                          <a:latin typeface="Calibri"/>
                        </a:rPr>
                        <a:t>Heparina, alcohol, dextrano</a:t>
                      </a:r>
                    </a:p>
                  </a:txBody>
                  <a:tcPr>
                    <a:solidFill>
                      <a:srgbClr val="EEF3F4"/>
                    </a:solidFill>
                  </a:tcPr>
                </a:tc>
                <a:tc>
                  <a:txBody>
                    <a:bodyPr/>
                    <a:lstStyle/>
                    <a:p>
                      <a:r>
                        <a:rPr sz="1600">
                          <a:solidFill>
                            <a:srgbClr val="263238"/>
                          </a:solidFill>
                          <a:latin typeface="Calibri"/>
                        </a:rPr>
                        <a:t>No usar como tratamiento</a:t>
                      </a:r>
                    </a:p>
                  </a:txBody>
                  <a:tcPr>
                    <a:solidFill>
                      <a:srgbClr val="EEF3F4"/>
                    </a:solidFill>
                  </a:tcPr>
                </a:tc>
                <a:tc>
                  <a:txBody>
                    <a:bodyPr/>
                    <a:lstStyle/>
                    <a:p>
                      <a:r>
                        <a:rPr sz="1600">
                          <a:solidFill>
                            <a:srgbClr val="263238"/>
                          </a:solidFill>
                          <a:latin typeface="Calibri"/>
                        </a:rPr>
                        <a:t>Revisiones de ensayos antiguos sin beneficio [r32][r31]</a:t>
                      </a:r>
                    </a:p>
                  </a:txBody>
                  <a:tcPr>
                    <a:solidFill>
                      <a:srgbClr val="EEF3F4"/>
                    </a:solidFill>
                  </a:tcPr>
                </a:tc>
              </a:tr>
              <a:tr h="457200">
                <a:tc>
                  <a:txBody>
                    <a:bodyPr/>
                    <a:lstStyle/>
                    <a:p>
                      <a:r>
                        <a:rPr sz="1600">
                          <a:solidFill>
                            <a:srgbClr val="263238"/>
                          </a:solidFill>
                          <a:latin typeface="Calibri"/>
                        </a:rPr>
                        <a:t>Estatinas</a:t>
                      </a:r>
                    </a:p>
                  </a:txBody>
                  <a:tcPr>
                    <a:solidFill>
                      <a:srgbClr val="FFFFFF"/>
                    </a:solidFill>
                  </a:tcPr>
                </a:tc>
                <a:tc>
                  <a:txBody>
                    <a:bodyPr/>
                    <a:lstStyle/>
                    <a:p>
                      <a:r>
                        <a:rPr sz="1600">
                          <a:solidFill>
                            <a:srgbClr val="263238"/>
                          </a:solidFill>
                          <a:latin typeface="Calibri"/>
                        </a:rPr>
                        <a:t>Empírico en SEG cerebral</a:t>
                      </a:r>
                    </a:p>
                  </a:txBody>
                  <a:tcPr>
                    <a:solidFill>
                      <a:srgbClr val="FFFFFF"/>
                    </a:solidFill>
                  </a:tcPr>
                </a:tc>
                <a:tc>
                  <a:txBody>
                    <a:bodyPr/>
                    <a:lstStyle/>
                    <a:p>
                      <a:r>
                        <a:rPr sz="1600">
                          <a:solidFill>
                            <a:srgbClr val="263238"/>
                          </a:solidFill>
                          <a:latin typeface="Calibri"/>
                        </a:rPr>
                        <a:t>Serie de 11 pacientes con señales microembólicas [r41]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70</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Prevención: fijar a tiempo, fresar con cabeza y valorar los corticoides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Rothberg DL et al. J Am Acad Orthop Surg. 2019. doi:10.5435/JAAOS-D-17-00571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Como el tratamiento es de soporte, la prevención es donde el traumatólogo puede cambiar el resultado [r35].</a:t>
            </a:r>
          </a:p>
          <a:p>
            <a:pPr marL="347472" indent="-347472">
              <a:spcAft>
                <a:spcPts val="1400"/>
              </a:spcAft>
              <a:buChar char="•"/>
            </a:pPr>
            <a:r>
              <a:rPr sz="2400">
                <a:solidFill>
                  <a:srgbClr val="263238"/>
                </a:solidFill>
                <a:latin typeface="Calibri"/>
              </a:rPr>
              <a:t>1.</a:t>
            </a:r>
          </a:p>
          <a:p>
            <a:pPr marL="347472" indent="-347472">
              <a:spcAft>
                <a:spcPts val="1400"/>
              </a:spcAft>
              <a:buChar char="•"/>
            </a:pPr>
            <a:r>
              <a:rPr sz="2400">
                <a:solidFill>
                  <a:srgbClr val="263238"/>
                </a:solidFill>
                <a:latin typeface="Calibri"/>
              </a:rPr>
              <a:t>Fijación temprana.</a:t>
            </a:r>
          </a:p>
          <a:p>
            <a:pPr marL="347472" indent="-347472">
              <a:spcAft>
                <a:spcPts val="1400"/>
              </a:spcAft>
              <a:buChar char="•"/>
            </a:pPr>
            <a:r>
              <a:rPr sz="2400">
                <a:solidFill>
                  <a:srgbClr val="263238"/>
                </a:solidFill>
                <a:latin typeface="Calibri"/>
              </a:rPr>
              <a:t>Es la estrategia con más respaldo.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70</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 según el momento de la fijación de fémur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Svenningsen S et al. 1987. PMID 3674726</a:t>
            </a:r>
          </a:p>
          <a:p>
            <a:r>
              <a:rPr sz="1000">
                <a:solidFill>
                  <a:srgbClr val="5A6469"/>
                </a:solidFill>
                <a:latin typeface="Calibri"/>
              </a:rPr>
              <a:t>[r4] Pinney SJ et al. 1998. doi:10.1016/s0020-1383(97)00154-x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 con y sin corticoide en 2 ensayos controlados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Schonfeld SA et al. A prospective study in high-risk patients. 1983. doi:10.7326/0003-4819-99-4-438</a:t>
            </a:r>
          </a:p>
          <a:p>
            <a:r>
              <a:rPr sz="1000">
                <a:solidFill>
                  <a:srgbClr val="5A6469"/>
                </a:solidFill>
                <a:latin typeface="Calibri"/>
              </a:rPr>
              <a:t>[r9] Kallenbach J et al. J Trauma. 1987. PMID 3312625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cómo reducir la carga embólica al clavar un fémur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[r15] Coles RE et al. J South Orthop Assoc. 2000. PMID 10901647</a:t>
            </a:r>
          </a:p>
          <a:p>
            <a:r>
              <a:rPr sz="800">
                <a:solidFill>
                  <a:srgbClr val="5A6469"/>
                </a:solidFill>
                <a:latin typeface="Calibri"/>
              </a:rPr>
              <a:t>[r16] Volgas DA et al. Injury. 2010. doi:10.1016/S0020-1383(10)70017-6</a:t>
            </a:r>
          </a:p>
          <a:p>
            <a:r>
              <a:rPr sz="800">
                <a:solidFill>
                  <a:srgbClr val="5A6469"/>
                </a:solidFill>
                <a:latin typeface="Calibri"/>
              </a:rPr>
              <a:t>[r17] Hall JA et al. J Orthop Trauma. 2017. doi:10.1097/BOT.0000000000000744</a:t>
            </a:r>
          </a:p>
          <a:p>
            <a:r>
              <a:rPr sz="800">
                <a:solidFill>
                  <a:srgbClr val="5A6469"/>
                </a:solidFill>
                <a:latin typeface="Calibri"/>
              </a:rPr>
              <a:t>[r18] Martin R et al. Clin Orthop Relat Res. 1996. doi:10.1097/00003086-199611000-00011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SEG no se opera: se previene operando bien.</a:t>
            </a:r>
          </a:p>
          <a:p>
            <a:pPr marL="347472" indent="-347472">
              <a:spcAft>
                <a:spcPts val="1400"/>
              </a:spcAft>
              <a:buChar char="•"/>
            </a:pPr>
            <a:r>
              <a:rPr sz="2400">
                <a:solidFill>
                  <a:srgbClr val="263238"/>
                </a:solidFill>
                <a:latin typeface="Calibri"/>
              </a:rPr>
              <a:t>Este apartado sigue el clavado endomedular anterógrado de fémur porque es el procedimiento donde más se mide la embolización.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70</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cómo reducir la carga embólica al clavar un fémur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[r15] Coles RE et al. J South Orthop Assoc. 2000. PMID 10901647</a:t>
            </a:r>
          </a:p>
          <a:p>
            <a:r>
              <a:rPr sz="800">
                <a:solidFill>
                  <a:srgbClr val="5A6469"/>
                </a:solidFill>
                <a:latin typeface="Calibri"/>
              </a:rPr>
              <a:t>[r16] Volgas DA et al. Injury. 2010. doi:10.1016/S0020-1383(10)70017-6</a:t>
            </a:r>
          </a:p>
          <a:p>
            <a:r>
              <a:rPr sz="800">
                <a:solidFill>
                  <a:srgbClr val="5A6469"/>
                </a:solidFill>
                <a:latin typeface="Calibri"/>
              </a:rPr>
              <a:t>[r17] Hall JA et al. J Orthop Trauma. 2017. doi:10.1097/BOT.0000000000000744</a:t>
            </a:r>
          </a:p>
          <a:p>
            <a:r>
              <a:rPr sz="800">
                <a:solidFill>
                  <a:srgbClr val="5A6469"/>
                </a:solidFill>
                <a:latin typeface="Calibri"/>
              </a:rPr>
              <a:t>[r18] Martin R et al. Clin Orthop Relat Res. 1996. doi:10.1097/00003086-199611000-00011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Todo lo que en los pasos siguientes no lleva cita es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70</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Reducción de la presión intramedular con venteo, en especímenes cadavéricos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Martin R et al. Clin Orthop Relat Res. 1996. doi:10.1097/00003086-199611000-00011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70</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lo que puede salir mal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Timon C et al. Malays Orthop J. 2021. doi:10.5704/MOJ.2103.001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SEG grave se parece a un SDRA con alteración neurológica.</a:t>
            </a:r>
          </a:p>
          <a:p>
            <a:pPr marL="347472" indent="-347472">
              <a:spcAft>
                <a:spcPts val="1400"/>
              </a:spcAft>
              <a:buChar char="•"/>
            </a:pPr>
            <a:r>
              <a:rPr sz="2400">
                <a:solidFill>
                  <a:srgbClr val="263238"/>
                </a:solidFill>
                <a:latin typeface="Calibri"/>
              </a:rPr>
              <a:t>Estas son las complicaciones a vigilar.</a:t>
            </a:r>
          </a:p>
          <a:p>
            <a:pPr marL="347472" indent="-347472">
              <a:spcAft>
                <a:spcPts val="1400"/>
              </a:spcAft>
              <a:buChar char="•"/>
            </a:pPr>
            <a:r>
              <a:rPr sz="2400">
                <a:solidFill>
                  <a:srgbClr val="263238"/>
                </a:solidFill>
                <a:latin typeface="Calibri"/>
              </a:rPr>
              <a:t>Insuficiencia respiratoria y SDRA.</a:t>
            </a:r>
          </a:p>
          <a:p>
            <a:pPr marL="347472" indent="-347472">
              <a:spcAft>
                <a:spcPts val="1400"/>
              </a:spcAft>
              <a:buChar char="•"/>
            </a:pPr>
            <a:r>
              <a:rPr sz="2400">
                <a:solidFill>
                  <a:srgbClr val="263238"/>
                </a:solidFill>
                <a:latin typeface="Calibri"/>
              </a:rPr>
              <a:t>Es la complicación más seria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70</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Pacientes con SEG que necesitaron ventilación mecánica o soporte ventilatorio avanzado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Bulger EM et al. A 10-year review. 1997. doi:10.1001/archsurg.1997.01430280109019</a:t>
            </a:r>
          </a:p>
          <a:p>
            <a:r>
              <a:rPr sz="1000">
                <a:solidFill>
                  <a:srgbClr val="5A6469"/>
                </a:solidFill>
                <a:latin typeface="Calibri"/>
              </a:rPr>
              <a:t>[r26] Gupta B et al. J Emerg Trauma Shock. 2011. doi:10.4103/0974-2700.83859</a:t>
            </a:r>
          </a:p>
          <a:p>
            <a:r>
              <a:rPr sz="1000">
                <a:solidFill>
                  <a:srgbClr val="5A6469"/>
                </a:solidFill>
                <a:latin typeface="Calibri"/>
              </a:rPr>
              <a:t>[r27] Bernal OYG et al. Eur J Trauma Emerg Surg. 2026. doi:10.1007/s00068-026-03104-9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70</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 cerebral en un centro de trauma (39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Singh A et al. J Stroke Cerebrovasc Dis. 2022. doi:10.1016/j.jstrokecerebrovasdis.2022.106794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70</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la mayoría se recupera, pero no todos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Shaikh N. J Emerg Trauma Shock. 2009. doi:10.4103/0974-2700.44680</a:t>
            </a:r>
          </a:p>
          <a:p>
            <a:r>
              <a:rPr sz="1000">
                <a:solidFill>
                  <a:srgbClr val="5A6469"/>
                </a:solidFill>
                <a:latin typeface="Calibri"/>
              </a:rPr>
              <a:t>[r34] Shaikh N et al. Cureus. 2025. doi:10.7759/cureus.96136</a:t>
            </a:r>
          </a:p>
          <a:p>
            <a:r>
              <a:rPr sz="1000">
                <a:solidFill>
                  <a:srgbClr val="5A6469"/>
                </a:solidFill>
                <a:latin typeface="Calibri"/>
              </a:rPr>
              <a:t>[r31] Timon C et al. Malays Orthop J. 2021. doi:10.5704/MOJ.2103.001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Mortalidad.</a:t>
            </a:r>
          </a:p>
          <a:p>
            <a:pPr marL="347472" indent="-347472">
              <a:spcAft>
                <a:spcPts val="1400"/>
              </a:spcAft>
              <a:buChar char="•"/>
            </a:pPr>
            <a:r>
              <a:rPr sz="2400">
                <a:solidFill>
                  <a:srgbClr val="263238"/>
                </a:solidFill>
                <a:latin typeface="Calibri"/>
              </a:rPr>
              <a:t>Las revisiones citan entre 5 % y 15 % [r32] y entre 10 % y 15 % [r34]; con atención de soporte, menos de 10 %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70</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la mayoría se recupera, pero no todos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Shaikh N. J Emerg Trauma Shock. 2009. doi:10.4103/0974-2700.44680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forma fulminante puede matar en horas [r32].</a:t>
            </a:r>
          </a:p>
          <a:p>
            <a:pPr marL="347472" indent="-347472">
              <a:spcAft>
                <a:spcPts val="1400"/>
              </a:spcAft>
              <a:buChar char="•"/>
            </a:pPr>
            <a:r>
              <a:rPr sz="2400">
                <a:solidFill>
                  <a:srgbClr val="263238"/>
                </a:solidFill>
                <a:latin typeface="Calibri"/>
              </a:rPr>
              <a:t>Recuperación.</a:t>
            </a:r>
          </a:p>
          <a:p>
            <a:pPr marL="347472" indent="-347472">
              <a:spcAft>
                <a:spcPts val="1400"/>
              </a:spcAft>
              <a:buChar char="•"/>
            </a:pPr>
            <a:r>
              <a:rPr sz="2400">
                <a:solidFill>
                  <a:srgbClr val="263238"/>
                </a:solidFill>
                <a:latin typeface="Calibri"/>
              </a:rPr>
              <a:t>Igual que tras un SDRA, el pulmón casi siempre se normaliza en el primer año, aunque la capacidad de difusión puede quedar algo baja sin dar síntomas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70</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Mortalidad hospitalaria del SEG en series publicadas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[r27] Bernal OYG et al. Eur J Trauma Emerg Surg. 2026. doi:10.1007/s00068-026-03104-9</a:t>
            </a:r>
          </a:p>
          <a:p>
            <a:r>
              <a:rPr sz="800">
                <a:solidFill>
                  <a:srgbClr val="5A6469"/>
                </a:solidFill>
                <a:latin typeface="Calibri"/>
              </a:rPr>
              <a:t>[r1] Bulger EM et al. A 10-year review. 1997. doi:10.1001/archsurg.1997.01430280109019</a:t>
            </a:r>
          </a:p>
          <a:p>
            <a:r>
              <a:rPr sz="800">
                <a:solidFill>
                  <a:srgbClr val="5A6469"/>
                </a:solidFill>
                <a:latin typeface="Calibri"/>
              </a:rPr>
              <a:t>[r25] Tsai IT et al. J Chin Med Assoc. 2010. doi:10.1016/S1726-4901(10)70088-5</a:t>
            </a:r>
          </a:p>
          <a:p>
            <a:r>
              <a:rPr sz="800">
                <a:solidFill>
                  <a:srgbClr val="5A6469"/>
                </a:solidFill>
                <a:latin typeface="Calibri"/>
              </a:rPr>
              <a:t>[r26] Gupta B et al. J Emerg Trauma Shock. 2011. doi:10.4103/0974-2700.83859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Seguimiento y 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Shaikh N. J Emerg Trauma Shock. 2009. doi:10.4103/0974-2700.44680</a:t>
            </a:r>
          </a:p>
          <a:p>
            <a:r>
              <a:rPr sz="1000">
                <a:solidFill>
                  <a:srgbClr val="5A6469"/>
                </a:solidFill>
                <a:latin typeface="Calibri"/>
              </a:rPr>
              <a:t>[r34] Shaikh N et al. Cureus. 2025. doi:10.7759/cureus.96136</a:t>
            </a:r>
          </a:p>
          <a:p>
            <a:r>
              <a:rPr sz="1000">
                <a:solidFill>
                  <a:srgbClr val="5A6469"/>
                </a:solidFill>
                <a:latin typeface="Calibri"/>
              </a:rPr>
              <a:t>[r41] Singh A et al. J Stroke Cerebrovasc Dis. 2022. doi:10.1016/j.jstrokecerebrovasdis.2022.106794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se encontró un protocolo de rehabilitación específico del SEG (sin dato verificable); la rehabilitación de la fractura sigue su propio curso.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Seguimiento y 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Singh A et al. J Stroke Cerebrovasc Dis. 2022. doi:10.1016/j.jstrokecerebrovasdis.2022.106794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quienes tuvieron compromiso cerebral, se justifica el seguimiento neurológico y la valoración de discapacidad [r41] (práctica habitual / opinión experta para la frecuencia de las citas).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70</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vacíos de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Miyake T et al. Trauma Surg Acute Care Open. 2026. doi:10.1136/tsaco-2025-001913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se identificó una guía de práctica clínica de una sociedad ortopédica o de trauma específica para el SEG en esta búsqueda (sin dato verificable)…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70</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vacíos de evidencia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[r24] Dunn RH et al. Int Orthop. 2017. doi:10.1007/s00264-017-3507-1</a:t>
            </a:r>
          </a:p>
          <a:p>
            <a:r>
              <a:rPr sz="800">
                <a:solidFill>
                  <a:srgbClr val="5A6469"/>
                </a:solidFill>
                <a:latin typeface="Calibri"/>
              </a:rPr>
              <a:t>[r31] Timon C et al. Malays Orthop J. 2021. doi:10.5704/MOJ.2103.001</a:t>
            </a:r>
          </a:p>
          <a:p>
            <a:r>
              <a:rPr sz="800">
                <a:solidFill>
                  <a:srgbClr val="5A6469"/>
                </a:solidFill>
                <a:latin typeface="Calibri"/>
              </a:rPr>
              <a:t>[r33] Miyake T et al. Trauma Surg Acute Care Open. 2026. doi:10.1136/tsaco-2025-001913</a:t>
            </a:r>
          </a:p>
          <a:p>
            <a:r>
              <a:rPr sz="800">
                <a:solidFill>
                  <a:srgbClr val="5A6469"/>
                </a:solidFill>
                <a:latin typeface="Calibri"/>
              </a:rPr>
              <a:t>[r41] Singh A et al. J Stroke Cerebrovasc Dis. 2022. doi:10.1016/j.jstrokecerebrovasdis.2022.106794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Antes de citarlas como vigentes, confírmelas en el sitio oficial de cada sociedad.</a:t>
            </a:r>
          </a:p>
          <a:p>
            <a:pPr marL="347472" indent="-347472">
              <a:spcAft>
                <a:spcPts val="1400"/>
              </a:spcAft>
              <a:buChar char="•"/>
            </a:pPr>
            <a:r>
              <a:rPr sz="2800">
                <a:solidFill>
                  <a:srgbClr val="263238"/>
                </a:solidFill>
                <a:latin typeface="Calibri"/>
              </a:rPr>
              <a:t>Vacíos que vale la pena tener presentes.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70</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Husebye EE et al. Injury. 2006. doi:10.1016/j.injury.2006.08.036</a:t>
            </a:r>
          </a:p>
          <a:p>
            <a:r>
              <a:rPr sz="1000">
                <a:solidFill>
                  <a:srgbClr val="5A6469"/>
                </a:solidFill>
                <a:latin typeface="Calibri"/>
              </a:rPr>
              <a:t>[r1] Bulger EM et al. A 10-year review. 1997. doi:10.1001/archsurg.1997.01430280109019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Embolia grasa no es síndrome: la primera es casi universal tras una fractura de hueso largo; el segundo es un diagnóstico clínico de exclusión con compromiso de órganos [r30][r1].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Miyake T et al. Trauma Surg Acute Care Open. 2026. doi:10.1136/tsaco-2025-001913</a:t>
            </a:r>
          </a:p>
          <a:p>
            <a:r>
              <a:rPr sz="1000">
                <a:solidFill>
                  <a:srgbClr val="5A6469"/>
                </a:solidFill>
                <a:latin typeface="Calibri"/>
              </a:rPr>
              <a:t>[r32] Shaikh N. J Emerg Trauma Shock. 2009. doi:10.4103/0974-2700.44680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petequias faltan en más de la mitad de los casos; su ausencia no descarta el síndrome [r33].</a:t>
            </a:r>
          </a:p>
          <a:p>
            <a:pPr marL="347472" indent="-347472">
              <a:spcAft>
                <a:spcPts val="1400"/>
              </a:spcAft>
              <a:buChar char="•"/>
            </a:pPr>
            <a:r>
              <a:rPr sz="2400">
                <a:solidFill>
                  <a:srgbClr val="263238"/>
                </a:solidFill>
                <a:latin typeface="Calibri"/>
              </a:rPr>
              <a:t>Una angio-TC pulmonar sin defectos de llenado no excluye la embolia grasa: las partículas se alojan en capilares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70</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[r44] Mellor A et al. Anaesthesia. 2001. doi:10.1046/j.1365-2044.2001.01724.x</a:t>
            </a:r>
          </a:p>
          <a:p>
            <a:r>
              <a:rPr sz="800">
                <a:solidFill>
                  <a:srgbClr val="5A6469"/>
                </a:solidFill>
                <a:latin typeface="Calibri"/>
              </a:rPr>
              <a:t>[r30] Husebye EE et al. Injury. 2006. doi:10.1016/j.injury.2006.08.036</a:t>
            </a:r>
          </a:p>
          <a:p>
            <a:r>
              <a:rPr sz="800">
                <a:solidFill>
                  <a:srgbClr val="5A6469"/>
                </a:solidFill>
                <a:latin typeface="Calibri"/>
              </a:rPr>
              <a:t>[r33] Miyake T et al. Trauma Surg Acute Care Open. 2026. doi:10.1136/tsaco-2025-001913</a:t>
            </a:r>
          </a:p>
          <a:p>
            <a:r>
              <a:rPr sz="800">
                <a:solidFill>
                  <a:srgbClr val="5A6469"/>
                </a:solidFill>
                <a:latin typeface="Calibri"/>
              </a:rPr>
              <a:t>[r34] Shaikh N et al. Cureus. 2025. doi:10.7759/cureus.96136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Embolia grasa casi universal; síndrome, la minoría con disfunción de órganos [r44][r30].</a:t>
            </a:r>
          </a:p>
          <a:p>
            <a:pPr marL="347472" indent="-347472">
              <a:spcAft>
                <a:spcPts val="1400"/>
              </a:spcAft>
              <a:buChar char="•"/>
            </a:pPr>
            <a:r>
              <a:rPr sz="2400">
                <a:solidFill>
                  <a:srgbClr val="263238"/>
                </a:solidFill>
                <a:latin typeface="Calibri"/>
              </a:rPr>
              <a:t>El diagnóstico es clínico y de exclusión; los criterios no están validados [r33].</a:t>
            </a:r>
          </a:p>
          <a:p>
            <a:pPr marL="347472" indent="-347472">
              <a:spcAft>
                <a:spcPts val="1400"/>
              </a:spcAft>
              <a:buChar char="•"/>
            </a:pPr>
            <a:r>
              <a:rPr sz="2400">
                <a:solidFill>
                  <a:srgbClr val="263238"/>
                </a:solidFill>
                <a:latin typeface="Calibri"/>
              </a:rPr>
              <a:t>La RM cerebral con difusión ayuda cuando el compromiso es neurológico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70</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embolia grasa · síndrome de embolia grasa · SEG · criterios de Gurd · índice de Schonfeld · criterios de Lindeque · teoría mecánica · teoría bioquímica · fractura de fémur · fractura bilateral 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70</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[r44] Mellor A et al. Anaesthesia. 2001. doi:10.1046/j.1365-2044.2001.01724.x</a:t>
            </a:r>
          </a:p>
          <a:p>
            <a:r>
              <a:rPr sz="800">
                <a:solidFill>
                  <a:srgbClr val="5A6469"/>
                </a:solidFill>
                <a:latin typeface="Calibri"/>
              </a:rPr>
              <a:t>[r30] Husebye EE et al. Injury. 2006. doi:10.1016/j.injury.2006.08.036</a:t>
            </a:r>
          </a:p>
          <a:p>
            <a:r>
              <a:rPr sz="800">
                <a:solidFill>
                  <a:srgbClr val="5A6469"/>
                </a:solidFill>
                <a:latin typeface="Calibri"/>
              </a:rPr>
              <a:t>[r32] Shaikh N. J Emerg Trauma Shock. 2009. doi:10.4103/0974-2700.44680</a:t>
            </a:r>
          </a:p>
          <a:p>
            <a:r>
              <a:rPr sz="800">
                <a:solidFill>
                  <a:srgbClr val="5A6469"/>
                </a:solidFill>
                <a:latin typeface="Calibri"/>
              </a:rPr>
              <a:t>[r27] Bernal OYG et al. Eur J Trauma Emerg Surg. 2026. doi:10.1007/s00068-026-03104-9</a:t>
            </a:r>
          </a:p>
          <a:p>
            <a:r>
              <a:rPr sz="800">
                <a:solidFill>
                  <a:srgbClr val="5A6469"/>
                </a:solidFill>
                <a:latin typeface="Calibri"/>
              </a:rPr>
              <a:t>[r33] Miyake T et al. Trauma Surg Acute Care Open. 2026. doi:10.1136/tsaco-2025-001913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Embolia grasa: casi universal. Síndrome: la minoría con disfunción de órganos [r44][r30].</a:t>
            </a:r>
          </a:p>
          <a:p>
            <a:pPr marL="347472" indent="-347472">
              <a:spcAft>
                <a:spcPts val="1400"/>
              </a:spcAft>
              <a:buChar char="•"/>
            </a:pPr>
            <a:r>
              <a:rPr sz="2400">
                <a:solidFill>
                  <a:srgbClr val="263238"/>
                </a:solidFill>
                <a:latin typeface="Calibri"/>
              </a:rPr>
              <a:t>Ventana típica: 24 a 72 h tras la lesión [r32].</a:t>
            </a:r>
          </a:p>
          <a:p>
            <a:pPr marL="347472" indent="-347472">
              <a:spcAft>
                <a:spcPts val="1400"/>
              </a:spcAft>
              <a:buChar char="•"/>
            </a:pPr>
            <a:r>
              <a:rPr sz="2400">
                <a:solidFill>
                  <a:srgbClr val="263238"/>
                </a:solidFill>
                <a:latin typeface="Calibri"/>
              </a:rPr>
              <a:t>Pulmón primero, cerebro después, petequias al final [r27].</a:t>
            </a:r>
          </a:p>
          <a:p>
            <a:pPr marL="347472" indent="-347472">
              <a:spcAft>
                <a:spcPts val="1400"/>
              </a:spcAft>
              <a:buChar char="•"/>
            </a:pPr>
            <a:r>
              <a:rPr sz="2400">
                <a:solidFill>
                  <a:srgbClr val="263238"/>
                </a:solidFill>
                <a:latin typeface="Calibri"/>
              </a:rPr>
              <a:t>Gurd, Schonfeld y Lindeque: ninguno validado [r33].</a:t>
            </a:r>
          </a:p>
          <a:p>
            <a:pPr marL="347472" indent="-347472">
              <a:spcAft>
                <a:spcPts val="1400"/>
              </a:spcAft>
              <a:buChar char="•"/>
            </a:pPr>
            <a:r>
              <a:rPr sz="2400">
                <a:solidFill>
                  <a:srgbClr val="263238"/>
                </a:solidFill>
                <a:latin typeface="Calibri"/>
              </a:rPr>
              <a:t>TC angiográfica normal no descarta embolia grasa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70</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fractura de fémur y de tibia, y confusión con disnea al segundo día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como tal.</a:t>
            </a:r>
          </a:p>
          <a:p>
            <a:pPr marL="347472" indent="-347472">
              <a:spcAft>
                <a:spcPts val="1400"/>
              </a:spcAft>
              <a:buChar char="•"/>
            </a:pPr>
            <a:r>
              <a:rPr sz="2400">
                <a:solidFill>
                  <a:srgbClr val="263238"/>
                </a:solidFill>
                <a:latin typeface="Calibri"/>
              </a:rPr>
              <a:t>Hombre de 22 años, sano, con fractura cerrada de la diáfisis del fémur derecho y de la tibia izquierda tras un accidente de moto.</a:t>
            </a:r>
          </a:p>
          <a:p>
            <a:pPr marL="347472" indent="-347472">
              <a:spcAft>
                <a:spcPts val="1400"/>
              </a:spcAft>
              <a:buChar char="•"/>
            </a:pPr>
            <a:r>
              <a:rPr sz="2400">
                <a:solidFill>
                  <a:srgbClr val="263238"/>
                </a:solidFill>
                <a:latin typeface="Calibri"/>
              </a:rPr>
              <a:t>Ingresa estable, con saturación de 97 %.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70</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diagnósticos plantea y cuáles debe excluir?</a:t>
            </a:r>
          </a:p>
          <a:p>
            <a:pPr marL="347472" indent="-347472">
              <a:spcAft>
                <a:spcPts val="1400"/>
              </a:spcAft>
              <a:buChar char="•"/>
            </a:pPr>
            <a:r>
              <a:rPr sz="2400">
                <a:solidFill>
                  <a:srgbClr val="263238"/>
                </a:solidFill>
                <a:latin typeface="Calibri"/>
              </a:rPr>
              <a:t>2. ¿Qué criterios aplicaría y qué limitaciones tienen?</a:t>
            </a:r>
          </a:p>
          <a:p>
            <a:pPr marL="347472" indent="-347472">
              <a:spcAft>
                <a:spcPts val="1400"/>
              </a:spcAft>
              <a:buChar char="•"/>
            </a:pPr>
            <a:r>
              <a:rPr sz="2400">
                <a:solidFill>
                  <a:srgbClr val="263238"/>
                </a:solidFill>
                <a:latin typeface="Calibri"/>
              </a:rPr>
              <a:t>3. ¿Qué estudios pediría y qué espera hallar en la TC de tórax, en la angio-TC y en la RM?</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70</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Shaikh N. J Emerg Trauma Shock. 2009. doi:10.4103/0974-2700.44680</a:t>
            </a:r>
          </a:p>
          <a:p>
            <a:r>
              <a:rPr sz="1000">
                <a:solidFill>
                  <a:srgbClr val="5A6469"/>
                </a:solidFill>
                <a:latin typeface="Calibri"/>
              </a:rPr>
              <a:t>[r34] Shaikh N et al. Cureus. 2025. doi:10.7759/cureus.96136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Sospecha de SEG: fractura de fémur y tibia en un joven y aparición en la ventana de 24 a 72 h [r32].</a:t>
            </a:r>
          </a:p>
          <a:p>
            <a:pPr marL="347472" indent="-347472">
              <a:spcAft>
                <a:spcPts val="1400"/>
              </a:spcAft>
              <a:buChar char="•"/>
            </a:pPr>
            <a:r>
              <a:rPr sz="2400">
                <a:solidFill>
                  <a:srgbClr val="263238"/>
                </a:solidFill>
                <a:latin typeface="Calibri"/>
              </a:rPr>
              <a:t>Hay que excluir TEP, contusión pulmonar, neumonía o aspiración, sepsis y lesión axonal difusa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70</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Bulger EM, Smith DG, Maier RV, Jurkovich GJ. Fat embolism syndrome. A 10-year review. Arch Surg. 1997;132(4):435-9. https://doi.org/10.1001/archsurg.1997.01430280109019</a:t>
            </a:r>
          </a:p>
          <a:p>
            <a:pPr>
              <a:spcAft>
                <a:spcPts val="800"/>
              </a:spcAft>
            </a:pPr>
            <a:r>
              <a:rPr sz="1200">
                <a:solidFill>
                  <a:srgbClr val="263238"/>
                </a:solidFill>
                <a:latin typeface="Calibri"/>
              </a:rPr>
              <a:t>[r2] Fabian TC, Hoots AV, Stanford DS, Patterson CR, Mangiante EC. Fat embolism syndrome: prospective evaluation in 92 fracture patients. Crit Care Med. 1990;18(1):42-6. https://pubmed.ncbi.nlm.nih.gov/2293968/</a:t>
            </a:r>
          </a:p>
          <a:p>
            <a:pPr>
              <a:spcAft>
                <a:spcPts val="800"/>
              </a:spcAft>
            </a:pPr>
            <a:r>
              <a:rPr sz="1200">
                <a:solidFill>
                  <a:srgbClr val="263238"/>
                </a:solidFill>
                <a:latin typeface="Calibri"/>
              </a:rPr>
              <a:t>[r3] Stein PD, Yaekoub AY, Matta F, Kleerekoper M. Fat embolism syndrome. Am J Med Sci. 2008;336(6):472-7. https://doi.org/10.1097/MAJ.0b013e318172f5d2</a:t>
            </a:r>
          </a:p>
          <a:p>
            <a:pPr>
              <a:spcAft>
                <a:spcPts val="800"/>
              </a:spcAft>
            </a:pPr>
            <a:r>
              <a:rPr sz="1200">
                <a:solidFill>
                  <a:srgbClr val="263238"/>
                </a:solidFill>
                <a:latin typeface="Calibri"/>
              </a:rPr>
              <a:t>[r4] Pinney SJ, Keating JF, Meek RN. Fat embolism syndrome in isolated femoral fractures: does timing of nailing influence incidence? Injury. 1998;29(2):131-3. https://doi.org/10.1016/s0020-1383(97)00154-x</a:t>
            </a:r>
          </a:p>
          <a:p>
            <a:pPr>
              <a:spcAft>
                <a:spcPts val="800"/>
              </a:spcAft>
            </a:pPr>
            <a:r>
              <a:rPr sz="1200">
                <a:solidFill>
                  <a:srgbClr val="263238"/>
                </a:solidFill>
                <a:latin typeface="Calibri"/>
              </a:rPr>
              <a:t>[r5] Bone LB, Johnson KD, Weigelt J, Scheinberg R. Early versus delayed stabilization of femoral fractures. A prospective randomized study. J Bone Joint Surg Am. 1989;71(3):336-40. https://pubmed.ncbi.nlm.nih.gov/2925704/</a:t>
            </a:r>
          </a:p>
          <a:p>
            <a:pPr>
              <a:spcAft>
                <a:spcPts val="800"/>
              </a:spcAft>
            </a:pPr>
            <a:r>
              <a:rPr sz="1200">
                <a:solidFill>
                  <a:srgbClr val="263238"/>
                </a:solidFill>
                <a:latin typeface="Calibri"/>
              </a:rPr>
              <a:t>[r6] Svenningsen S, Nesse O, Finsen V, Hole A, Benum P. Prevention of fat embolism syndrome in patients with femoral fractures--immediate or delayed operative fixation? Ann Chir Gynaecol. 1987;76(3):163-6. https://pubmed.ncbi.nlm.nih.gov/3674726/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70</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Schonfeld SA, Ploysongsang Y, DiLisio R, Crissman JD, Miller E, Hammerschmidt DE, et al. Fat embolism prophylaxis with corticosteroids. A prospective study in high-risk patients. Ann Intern Med. 1983;99(4):438-43. https://doi.org/10.7326/0003-4819-99-4-438</a:t>
            </a:r>
          </a:p>
          <a:p>
            <a:pPr>
              <a:spcAft>
                <a:spcPts val="800"/>
              </a:spcAft>
            </a:pPr>
            <a:r>
              <a:rPr sz="1200">
                <a:solidFill>
                  <a:srgbClr val="263238"/>
                </a:solidFill>
                <a:latin typeface="Calibri"/>
              </a:rPr>
              <a:t>[r8] Lindeque BG, Schoeman HS, Dommisse GF, Boeyens MC, Vlok AL. Fat embolism and the fat embolism syndrome. A double-blind therapeutic study. J Bone Joint Surg Br. 1987;69(1):128-31. https://doi.org/10.1302/0301-620X.69B1.3818718</a:t>
            </a:r>
          </a:p>
          <a:p>
            <a:pPr>
              <a:spcAft>
                <a:spcPts val="800"/>
              </a:spcAft>
            </a:pPr>
            <a:r>
              <a:rPr sz="1200">
                <a:solidFill>
                  <a:srgbClr val="263238"/>
                </a:solidFill>
                <a:latin typeface="Calibri"/>
              </a:rPr>
              <a:t>[r9] Kallenbach J, Lewis M, Zaltzman M, Feldman C, Orford A, Zwi S. 'Low-dose' corticosteroid prophylaxis against fat embolism. J Trauma. 1987;27(10):1173-6. https://pubmed.ncbi.nlm.nih.gov/3312625/</a:t>
            </a:r>
          </a:p>
          <a:p>
            <a:pPr>
              <a:spcAft>
                <a:spcPts val="800"/>
              </a:spcAft>
            </a:pPr>
            <a:r>
              <a:rPr sz="1200">
                <a:solidFill>
                  <a:srgbClr val="263238"/>
                </a:solidFill>
                <a:latin typeface="Calibri"/>
              </a:rPr>
              <a:t>[r10] Babalis GA, Yiannakopoulos CK, Karliaftis K, Antonogiannakis E. Prevention of posttraumatic hypoxaemia in isolated lower limb long bone fractures with a minimal prophylactic dose of corticosteroids. Injury. 2004;35(3):309-17. https://doi.org/10.1016/s0020-1383(03)00056-1</a:t>
            </a:r>
          </a:p>
          <a:p>
            <a:pPr>
              <a:spcAft>
                <a:spcPts val="800"/>
              </a:spcAft>
            </a:pPr>
            <a:r>
              <a:rPr sz="1200">
                <a:solidFill>
                  <a:srgbClr val="263238"/>
                </a:solidFill>
                <a:latin typeface="Calibri"/>
              </a:rPr>
              <a:t>[r11] Bederman SS, Bhandari M, McKee MD, Schemitsch EH. Do corticosteroids reduce the risk of fat embolism syndrome in patients with long-bone fractures? A meta-analysis. Can J Surg. 2009;52(5):386-93. https://pubmed.ncbi.nlm.nih.gov/19865573/</a:t>
            </a:r>
          </a:p>
          <a:p>
            <a:pPr>
              <a:spcAft>
                <a:spcPts val="800"/>
              </a:spcAft>
            </a:pPr>
            <a:r>
              <a:rPr sz="1200">
                <a:solidFill>
                  <a:srgbClr val="263238"/>
                </a:solidFill>
                <a:latin typeface="Calibri"/>
              </a:rPr>
              <a:t>[r12] Cavallazzi R, Cavallazzi AC. O efeito do corticosteróide na prevenção da síndrome da embolia gordurosa após fratura de osso longo dos membros inferiores: revisão sistemática com meta-análise [The effect of corticosteroids on the prevention of fat embolism syndrome after long bone fracture of the lower limbs: a systematic review and meta-analysis]. J Bras Pneumol. 2008;34(1):34-41. https://doi.org/10.1590/s1806-37132008000100007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70</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Sen RK, Tripathy SK, Krishnan V. Role of corticosteroid as a prophylactic measure in fat embolism syndrome: a literature review. Musculoskelet Surg. 2012;96(1):1-8. https://doi.org/10.1007/s12306-011-0156-1</a:t>
            </a:r>
          </a:p>
          <a:p>
            <a:pPr>
              <a:spcAft>
                <a:spcPts val="800"/>
              </a:spcAft>
            </a:pPr>
            <a:r>
              <a:rPr sz="1200">
                <a:solidFill>
                  <a:srgbClr val="263238"/>
                </a:solidFill>
                <a:latin typeface="Calibri"/>
              </a:rPr>
              <a:t>[r14] Pell AC, Christie J, Keating JF, Sutherland GR. The detection of fat embolism by transoesophageal echocardiography during reamed intramedullary nailing. A study of 24 patients with femoral and tibial fractures. J Bone Joint Surg Br. 1993;75(6):921-5. https://doi.org/10.1302/0301-620X.75B6.8245083</a:t>
            </a:r>
          </a:p>
          <a:p>
            <a:pPr>
              <a:spcAft>
                <a:spcPts val="800"/>
              </a:spcAft>
            </a:pPr>
            <a:r>
              <a:rPr sz="1200">
                <a:solidFill>
                  <a:srgbClr val="263238"/>
                </a:solidFill>
                <a:latin typeface="Calibri"/>
              </a:rPr>
              <a:t>[r15] Coles RE, Clements FM, Lardenoye JW, Wermeskerken GV, Hey LA, Nunley JA, et al. Transesophageal echocardiography in quantification of emboli during femoral nailing: reamed versus unreamed techniques. J South Orthop Assoc. 2000;9(2):98-104. https://pubmed.ncbi.nlm.nih.gov/10901647/</a:t>
            </a:r>
          </a:p>
          <a:p>
            <a:pPr>
              <a:spcAft>
                <a:spcPts val="800"/>
              </a:spcAft>
            </a:pPr>
            <a:r>
              <a:rPr sz="1200">
                <a:solidFill>
                  <a:srgbClr val="263238"/>
                </a:solidFill>
                <a:latin typeface="Calibri"/>
              </a:rPr>
              <a:t>[r16] Volgas DA, Burch T, Stannard JP, Ellis T, Bilotta J, Alonso JE. Fat embolus in femur fractures: a comparison of two reaming systems. Injury. 2010;41 Suppl 2:S90-3. https://doi.org/10.1016/S0020-1383(10)70017-6</a:t>
            </a:r>
          </a:p>
          <a:p>
            <a:pPr>
              <a:spcAft>
                <a:spcPts val="800"/>
              </a:spcAft>
            </a:pPr>
            <a:r>
              <a:rPr sz="1200">
                <a:solidFill>
                  <a:srgbClr val="263238"/>
                </a:solidFill>
                <a:latin typeface="Calibri"/>
              </a:rPr>
              <a:t>[r17] Hall JA, McKee MD, Vicente MR, Morison ZA, Dehghan N, Schemitsch CE, et al. Prospective Randomized Clinical Trial Investigating the Effect of the Reamer-Irrigator-Aspirator on the Volume of Embolic Load and Respiratory Function During Intramedullary Nailing of Femoral Shaft Fractures. J Orthop Trauma. 2017;31(4):200-204. https://doi.org/10.1097/BOT.0000000000000744</a:t>
            </a:r>
          </a:p>
          <a:p>
            <a:pPr>
              <a:spcAft>
                <a:spcPts val="800"/>
              </a:spcAft>
            </a:pPr>
            <a:r>
              <a:rPr sz="1200">
                <a:solidFill>
                  <a:srgbClr val="263238"/>
                </a:solidFill>
                <a:latin typeface="Calibri"/>
              </a:rPr>
              <a:t>[r18] Martin R, Leighton RK, Petrie D, Ikejiani C, Smyth B. Effect of proximal and distal venting during intramedullary nailing. Clin Orthop Relat Res. 1996(332):80-9. https://doi.org/10.1097/00003086-199611000-00011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70</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Li AB, Zhang WJ, Guo WJ, Wang XH, Jin HM, Zhao YM. Reamed versus unreamed intramedullary nailing for the treatment of femoral fractures: A meta-analysis of prospective randomized controlled trials. Medicine (Baltimore). 2016;95(29):e4248. https://doi.org/10.1097/MD.0000000000004248</a:t>
            </a:r>
          </a:p>
          <a:p>
            <a:pPr>
              <a:spcAft>
                <a:spcPts val="800"/>
              </a:spcAft>
            </a:pPr>
            <a:r>
              <a:rPr sz="1200">
                <a:solidFill>
                  <a:srgbClr val="263238"/>
                </a:solidFill>
                <a:latin typeface="Calibri"/>
              </a:rPr>
              <a:t>[r20] Huang X, Chen Y, Chen B, Zheng K, Lin C, Lin F, et al. Reamed versus unreamed intramedullary nailing for the treatment of femoral shaft fractures among adults: A meta-analysis of randomized controlled trials. J Orthop Sci. 2022;27(4):850-858. https://doi.org/10.1016/j.jos.2021.03.022</a:t>
            </a:r>
          </a:p>
          <a:p>
            <a:pPr>
              <a:spcAft>
                <a:spcPts val="800"/>
              </a:spcAft>
            </a:pPr>
            <a:r>
              <a:rPr sz="1200">
                <a:solidFill>
                  <a:srgbClr val="263238"/>
                </a:solidFill>
                <a:latin typeface="Calibri"/>
              </a:rPr>
              <a:t>[r21] Tuttle MS, Smith WR, Williams AE, Agudelo JF, Hartshorn CJ, Moore EE, et al. Safety and efficacy of damage control external fixation versus early definitive stabilization for femoral shaft fractures in the multiple-injured patient. J Trauma. 2009;67(3):602-5. https://doi.org/10.1097/TA.0b013e3181aa21c0</a:t>
            </a:r>
          </a:p>
          <a:p>
            <a:pPr>
              <a:spcAft>
                <a:spcPts val="800"/>
              </a:spcAft>
            </a:pPr>
            <a:r>
              <a:rPr sz="1200">
                <a:solidFill>
                  <a:srgbClr val="263238"/>
                </a:solidFill>
                <a:latin typeface="Calibri"/>
              </a:rPr>
              <a:t>[r22] Pape HC, Giannoudis P, Krettek C. The timing of fracture treatment in polytrauma patients: relevance of damage control orthopedic surgery. Am J Surg. 2002;183(6):622-9. https://doi.org/10.1016/s0002-9610(02)00865-6</a:t>
            </a:r>
          </a:p>
          <a:p>
            <a:pPr>
              <a:spcAft>
                <a:spcPts val="800"/>
              </a:spcAft>
            </a:pPr>
            <a:r>
              <a:rPr sz="1200">
                <a:solidFill>
                  <a:srgbClr val="263238"/>
                </a:solidFill>
                <a:latin typeface="Calibri"/>
              </a:rPr>
              <a:t>[r23] Kalbas Y, Seaver T, Kumabe Y, Halvachizadeh S, Lempert M, Pfeifer R, et al. Fat embolism syndrome in patients with bilateral femur fractures: a systematic review and case comparison. OTA Int. 2022;5(2 Suppl):e187. https://doi.org/10.1097/OI9.0000000000000187</a:t>
            </a:r>
          </a:p>
          <a:p>
            <a:pPr>
              <a:spcAft>
                <a:spcPts val="800"/>
              </a:spcAft>
            </a:pPr>
            <a:r>
              <a:rPr sz="1200">
                <a:solidFill>
                  <a:srgbClr val="263238"/>
                </a:solidFill>
                <a:latin typeface="Calibri"/>
              </a:rPr>
              <a:t>[r24] Dunn RH, Jackson T, Burlew CC, Pieracci FM, Fox C, Cohen M, et al. Fat emboli syndrome and the orthopaedic trauma surgeon: lessons learned and clinical recommendations. Int Orthop. 2017;41(9):1729-1734. https://doi.org/10.1007/s00264-017-3507-1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70</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Tsai IT, Hsu CJ, Chen YH, Fong YC, Hsu HC, Tsai CH. Fat embolism syndrome in long bone fracture--clinical experience in a tertiary referral center in Taiwan. J Chin Med Assoc. 2010;73(8):407-10. https://doi.org/10.1016/S1726-4901(10)70088-5</a:t>
            </a:r>
          </a:p>
          <a:p>
            <a:pPr>
              <a:spcAft>
                <a:spcPts val="800"/>
              </a:spcAft>
            </a:pPr>
            <a:r>
              <a:rPr sz="1200">
                <a:solidFill>
                  <a:srgbClr val="263238"/>
                </a:solidFill>
                <a:latin typeface="Calibri"/>
              </a:rPr>
              <a:t>[r26] Gupta B, D'souza N, Sawhney C, Farooque K, Kumar A, Agrawal P, et al. Analyzing fat embolism syndrome in trauma patients at AIIMS Apex Trauma Center, New Delhi, India. J Emerg Trauma Shock. 2011;4(3):337-41. https://doi.org/10.4103/0974-2700.83859</a:t>
            </a:r>
          </a:p>
          <a:p>
            <a:pPr>
              <a:spcAft>
                <a:spcPts val="800"/>
              </a:spcAft>
            </a:pPr>
            <a:r>
              <a:rPr sz="1200">
                <a:solidFill>
                  <a:srgbClr val="263238"/>
                </a:solidFill>
                <a:latin typeface="Calibri"/>
              </a:rPr>
              <a:t>[r27] Bernal OYG, Lozano NRC, Cordero JFB, Tenjo EAA, Lazaro JS, Acosta DCB, et al. Incidence, mortality, and factors associated with fat embolism syndrome in patients with long bone fractures at a trauma referral center in Bogotá, Colombia: 2016-2019 and 2022-2023. Eur J Trauma Emerg Surg. 2026;52(1):120. https://doi.org/10.1007/s00068-026-03104-9</a:t>
            </a:r>
          </a:p>
          <a:p>
            <a:pPr>
              <a:spcAft>
                <a:spcPts val="800"/>
              </a:spcAft>
            </a:pPr>
            <a:r>
              <a:rPr sz="1200">
                <a:solidFill>
                  <a:srgbClr val="263238"/>
                </a:solidFill>
                <a:latin typeface="Calibri"/>
              </a:rPr>
              <a:t>[r28] Eriksson EA, Pellegrini DC, Vanderkolk WE, Minshall CT, Fakhry SM, Cohle SD. Incidence of pulmonary fat embolism at autopsy: an undiagnosed epidemic. J Trauma. 2011;71(2):312-5. https://doi.org/10.1097/TA.0b013e3182208280</a:t>
            </a:r>
          </a:p>
          <a:p>
            <a:pPr>
              <a:spcAft>
                <a:spcPts val="800"/>
              </a:spcAft>
            </a:pPr>
            <a:r>
              <a:rPr sz="1200">
                <a:solidFill>
                  <a:srgbClr val="263238"/>
                </a:solidFill>
                <a:latin typeface="Calibri"/>
              </a:rPr>
              <a:t>[r29] Nikolić S, Zivković V, Babić D, Djonić D, Djurić M. Systemic fat embolism and the patent foramen ovale--a prospective autopsy study. Injury. 2012;43(5):608-12. https://doi.org/10.1016/j.injury.2010.08.027</a:t>
            </a:r>
          </a:p>
          <a:p>
            <a:pPr>
              <a:spcAft>
                <a:spcPts val="800"/>
              </a:spcAft>
            </a:pPr>
            <a:r>
              <a:rPr sz="1200">
                <a:solidFill>
                  <a:srgbClr val="263238"/>
                </a:solidFill>
                <a:latin typeface="Calibri"/>
              </a:rPr>
              <a:t>[r30] Husebye EE, Lyberg T, Røise O. Bone marrow fat in the circulation: clinical entities and pathophysiological mechanisms. Injury. 2006;37 Suppl 4:S8-18. https://doi.org/10.1016/j.injury.2006.08.036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70</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Timon C, Keady C, Murphy CG. Fat Embolism Syndrome - A Qualitative Review of its Incidence, Presentation, Pathogenesis and Management. Malays Orthop J. 2021;15(1):1-11. https://doi.org/10.5704/MOJ.2103.001</a:t>
            </a:r>
          </a:p>
          <a:p>
            <a:pPr>
              <a:spcAft>
                <a:spcPts val="800"/>
              </a:spcAft>
            </a:pPr>
            <a:r>
              <a:rPr sz="1200">
                <a:solidFill>
                  <a:srgbClr val="263238"/>
                </a:solidFill>
                <a:latin typeface="Calibri"/>
              </a:rPr>
              <a:t>[r32] Shaikh N. Emergency management of fat embolism syndrome. J Emerg Trauma Shock. 2009;2(1):29-33. https://doi.org/10.4103/0974-2700.44680</a:t>
            </a:r>
          </a:p>
          <a:p>
            <a:pPr>
              <a:spcAft>
                <a:spcPts val="800"/>
              </a:spcAft>
            </a:pPr>
            <a:r>
              <a:rPr sz="1200">
                <a:solidFill>
                  <a:srgbClr val="263238"/>
                </a:solidFill>
                <a:latin typeface="Calibri"/>
              </a:rPr>
              <a:t>[r33] Miyake T, Okada H, Kanda N. Advances and uncertainties in fat embolism syndrome: a review. Trauma Surg Acute Care Open. 2026;11(2):e001913. https://doi.org/10.1136/tsaco-2025-001913</a:t>
            </a:r>
          </a:p>
          <a:p>
            <a:pPr>
              <a:spcAft>
                <a:spcPts val="800"/>
              </a:spcAft>
            </a:pPr>
            <a:r>
              <a:rPr sz="1200">
                <a:solidFill>
                  <a:srgbClr val="263238"/>
                </a:solidFill>
                <a:latin typeface="Calibri"/>
              </a:rPr>
              <a:t>[r34] Shaikh N, Alali B, Amara UE, Nashrah UE, Alkheamy N, Ummunnisa F, et al. Fat Embolism Syndrome: Evolving Perspectives on Diagnosis and Care. Cureus. 2025;17(11):e96136. https://doi.org/10.7759/cureus.96136</a:t>
            </a:r>
          </a:p>
          <a:p>
            <a:pPr>
              <a:spcAft>
                <a:spcPts val="800"/>
              </a:spcAft>
            </a:pPr>
            <a:r>
              <a:rPr sz="1200">
                <a:solidFill>
                  <a:srgbClr val="263238"/>
                </a:solidFill>
                <a:latin typeface="Calibri"/>
              </a:rPr>
              <a:t>[r35] Rothberg DL, Makarewich CA. Fat Embolism and Fat Embolism Syndrome. J Am Acad Orthop Surg. 2019;27(8):e346-e355. https://doi.org/10.5435/JAAOS-D-17-00571</a:t>
            </a:r>
          </a:p>
          <a:p>
            <a:pPr>
              <a:spcAft>
                <a:spcPts val="800"/>
              </a:spcAft>
            </a:pPr>
            <a:r>
              <a:rPr sz="1200">
                <a:solidFill>
                  <a:srgbClr val="263238"/>
                </a:solidFill>
                <a:latin typeface="Calibri"/>
              </a:rPr>
              <a:t>[r36] Kwon J, Coimbra R. Fat embolism syndrome after trauma: What you need to know. J Trauma Acute Care Surg. 2024;97(4):505-513. https://doi.org/10.1097/TA.0000000000004434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70</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Newbigin K, Souza CA, Torres C, Marchiori E, Gupta A, Inacio J, et al. Fat embolism syndrome: State-of-the-art review focused on pulmonary imaging findings. Respir Med. 2016;113:93-100. https://doi.org/10.1016/j.rmed.2016.01.018</a:t>
            </a:r>
          </a:p>
          <a:p>
            <a:pPr>
              <a:spcAft>
                <a:spcPts val="800"/>
              </a:spcAft>
            </a:pPr>
            <a:r>
              <a:rPr sz="1200">
                <a:solidFill>
                  <a:srgbClr val="263238"/>
                </a:solidFill>
                <a:latin typeface="Calibri"/>
              </a:rPr>
              <a:t>[r38] Malagari K, Economopoulos N, Stoupis C, Daniil Z, Papiris S, Müller NL, et al. High-resolution CT findings in mild pulmonary fat embolism. Chest. 2003;123(4):1196-201. https://doi.org/10.1378/chest.123.4.1196</a:t>
            </a:r>
          </a:p>
          <a:p>
            <a:pPr>
              <a:spcAft>
                <a:spcPts val="800"/>
              </a:spcAft>
            </a:pPr>
            <a:r>
              <a:rPr sz="1200">
                <a:solidFill>
                  <a:srgbClr val="263238"/>
                </a:solidFill>
                <a:latin typeface="Calibri"/>
              </a:rPr>
              <a:t>[r39] Qi M, Zhou H, Yi Q, Wang M, Tang Y. Pulmonary CT imaging findings in fat embolism syndrome: case series and literature review. Clin Med (Lond). 2023;23(1):88-93. https://doi.org/10.7861/clinmed.2022-0428</a:t>
            </a:r>
          </a:p>
          <a:p>
            <a:pPr>
              <a:spcAft>
                <a:spcPts val="800"/>
              </a:spcAft>
            </a:pPr>
            <a:r>
              <a:rPr sz="1200">
                <a:solidFill>
                  <a:srgbClr val="263238"/>
                </a:solidFill>
                <a:latin typeface="Calibri"/>
              </a:rPr>
              <a:t>[r40] Giyab O, Balogh B, Bogner P, Gergely O, Tóth A. Microbleeds show a characteristic distribution in cerebral fat embolism. Insights Imaging. 2021;12(1):42. https://doi.org/10.1186/s13244-021-00988-6</a:t>
            </a:r>
          </a:p>
          <a:p>
            <a:pPr>
              <a:spcAft>
                <a:spcPts val="800"/>
              </a:spcAft>
            </a:pPr>
            <a:r>
              <a:rPr sz="1200">
                <a:solidFill>
                  <a:srgbClr val="263238"/>
                </a:solidFill>
                <a:latin typeface="Calibri"/>
              </a:rPr>
              <a:t>[r41] Singh A, Davis AP, Taylor B, Peters S, Tirschwell D, Longstreth WT Jr, et al. Cerebral fat embolism syndrome at a single trauma center. J Stroke Cerebrovasc Dis. 2022;31(12):106794. https://doi.org/10.1016/j.jstrokecerebrovasdis.2022.106794</a:t>
            </a:r>
          </a:p>
          <a:p>
            <a:pPr>
              <a:spcAft>
                <a:spcPts val="800"/>
              </a:spcAft>
            </a:pPr>
            <a:r>
              <a:rPr sz="1200">
                <a:solidFill>
                  <a:srgbClr val="263238"/>
                </a:solidFill>
                <a:latin typeface="Calibri"/>
              </a:rPr>
              <a:t>[r42] Bodanapally UK, Shanmuganathan K, Saksobhavivat N, Sliker CW, Miller LA, Choi AY, et al. MR imaging and differentiation of cerebral fat embolism syndrome from diffuse axonal injury: application of diffusion tensor imaging. Neuroradiology. 2013;55(6):771-8. https://doi.org/10.1007/s00234-013-1166-5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70</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Prakash S, Sen RK, Tripathy SK, Sen IM, Sharma RR, Sharma S. Role of interleukin-6 as an early marker of fat embolism syndrome: a clinical study. Clin Orthop Relat Res. 2013;471(7):2340-6. https://doi.org/10.1007/s11999-013-2869-y</a:t>
            </a:r>
          </a:p>
          <a:p>
            <a:pPr>
              <a:spcAft>
                <a:spcPts val="800"/>
              </a:spcAft>
            </a:pPr>
            <a:r>
              <a:rPr sz="1200">
                <a:solidFill>
                  <a:srgbClr val="263238"/>
                </a:solidFill>
                <a:latin typeface="Calibri"/>
              </a:rPr>
              <a:t>[r44] Mellor A, Soni N. Fat embolism. Anaesthesia. 2001;56(2):145-54. https://doi.org/10.1046/j.1365-2044.2001.01724.x</a:t>
            </a:r>
          </a:p>
          <a:p>
            <a:pPr>
              <a:spcAft>
                <a:spcPts val="800"/>
              </a:spcAft>
            </a:pPr>
            <a:r>
              <a:rPr sz="1200">
                <a:solidFill>
                  <a:srgbClr val="263238"/>
                </a:solidFill>
                <a:latin typeface="Calibri"/>
              </a:rPr>
              <a:t>[r45] ARDS Definition Task Force; Ranieri VM, Rubenfeld GD, Thompson BT, Ferguson ND, Caldwell E, Fan E, et al. Acute respiratory distress syndrome: the Berlin Definition. JAMA. 2012;307(23):2526-33. https://doi.org/10.1001/jama.2012.5669</a:t>
            </a:r>
          </a:p>
          <a:p>
            <a:pPr>
              <a:spcAft>
                <a:spcPts val="800"/>
              </a:spcAft>
            </a:pPr>
            <a:r>
              <a:rPr sz="1200">
                <a:solidFill>
                  <a:srgbClr val="263238"/>
                </a:solidFill>
                <a:latin typeface="Calibri"/>
              </a:rPr>
              <a:t>[r46] White T, Petrisor BA, Bhandari M. Prevention of fat embolism syndrome. Injury. 2006;37 Suppl 4:S59-67. https://doi.org/10.1016/j.injury.2006.08.041</a:t>
            </a:r>
          </a:p>
          <a:p>
            <a:pPr>
              <a:spcAft>
                <a:spcPts val="800"/>
              </a:spcAft>
            </a:pPr>
            <a:r>
              <a:rPr sz="1200">
                <a:solidFill>
                  <a:srgbClr val="263238"/>
                </a:solidFill>
                <a:latin typeface="Calibri"/>
              </a:rPr>
              <a:t>[r47] Silva DF, Carmona CV, Calderan TR, Fraga GP, Nascimento B, Rizoli S. Uso de corticoide na profilaxia para síndrome de embolia gordurosa em pacientes com fratura de osso longo [The use of corticosteroid for the prophylaxis of fat embolism syndrome in patients with long bone fracture]. Rev Col Bras Cir. 2013;40(5):423-6. https://doi.org/10.1590/s0100-69912013000500013</a:t>
            </a:r>
          </a:p>
          <a:p>
            <a:pPr>
              <a:spcAft>
                <a:spcPts val="800"/>
              </a:spcAft>
            </a:pPr>
            <a:r>
              <a:rPr sz="1200">
                <a:solidFill>
                  <a:srgbClr val="263238"/>
                </a:solidFill>
                <a:latin typeface="Calibri"/>
              </a:rPr>
              <a:t>[r48] Munakomi S, Easton-Carr R, Adeyinka A, Pierre L. Fat Embolism and Fat Embolism Syndrome. In: StatPearls [Internet]. Treasure Island (FL): StatPearls Publishing; 2026 Jan-. Disponible en: https://www.ncbi.nlm.nih.gov/books/NBK499885/ https://www.ncbi.nlm.nih.gov/books/NBK499885/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Embolia grasa: de la fractura a la UCI y cómo evitarla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